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Lst>
  <p:sldSz cx="18288000" cy="10287000"/>
  <p:notesSz cx="6858000" cy="9144000"/>
  <p:embeddedFontLst>
    <p:embeddedFont>
      <p:font typeface="Cabin" panose="020B0604020202020204" charset="0"/>
      <p:regular r:id="rId14"/>
    </p:embeddedFont>
    <p:embeddedFont>
      <p:font typeface="Cabin Bold" panose="020B0604020202020204" charset="0"/>
      <p:regular r:id="rId15"/>
    </p:embeddedFont>
    <p:embeddedFont>
      <p:font typeface="Cabin Medium" panose="020B0604020202020204" charset="0"/>
      <p:regular r:id="rId16"/>
    </p:embeddedFont>
    <p:embeddedFont>
      <p:font typeface="Paytone On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90.svg"/><Relationship Id="rId7" Type="http://schemas.openxmlformats.org/officeDocument/2006/relationships/image" Target="../media/image43.sv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5.png"/><Relationship Id="rId3" Type="http://schemas.openxmlformats.org/officeDocument/2006/relationships/image" Target="../media/image35.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37.svg"/><Relationship Id="rId2" Type="http://schemas.openxmlformats.org/officeDocument/2006/relationships/image" Target="../media/image3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54.svg"/><Relationship Id="rId1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53.png"/><Relationship Id="rId9" Type="http://schemas.openxmlformats.org/officeDocument/2006/relationships/image" Target="../media/image43.sv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svg"/><Relationship Id="rId3" Type="http://schemas.openxmlformats.org/officeDocument/2006/relationships/image" Target="../media/image57.svg"/><Relationship Id="rId7" Type="http://schemas.openxmlformats.org/officeDocument/2006/relationships/image" Target="../media/image61.svg"/><Relationship Id="rId12" Type="http://schemas.openxmlformats.org/officeDocument/2006/relationships/image" Target="../media/image64.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37.svg"/><Relationship Id="rId5" Type="http://schemas.openxmlformats.org/officeDocument/2006/relationships/image" Target="../media/image59.svg"/><Relationship Id="rId10" Type="http://schemas.openxmlformats.org/officeDocument/2006/relationships/image" Target="../media/image36.png"/><Relationship Id="rId4" Type="http://schemas.openxmlformats.org/officeDocument/2006/relationships/image" Target="../media/image58.png"/><Relationship Id="rId9" Type="http://schemas.openxmlformats.org/officeDocument/2006/relationships/image" Target="../media/image63.sv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image" Target="../media/image35.svg"/><Relationship Id="rId7" Type="http://schemas.openxmlformats.org/officeDocument/2006/relationships/image" Target="../media/image37.svg"/><Relationship Id="rId12" Type="http://schemas.openxmlformats.org/officeDocument/2006/relationships/image" Target="../media/image72.png"/><Relationship Id="rId2" Type="http://schemas.openxmlformats.org/officeDocument/2006/relationships/image" Target="../media/image34.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71.svg"/><Relationship Id="rId5" Type="http://schemas.openxmlformats.org/officeDocument/2006/relationships/image" Target="../media/image67.svg"/><Relationship Id="rId15" Type="http://schemas.openxmlformats.org/officeDocument/2006/relationships/image" Target="../media/image75.sv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9.svg"/><Relationship Id="rId14" Type="http://schemas.openxmlformats.org/officeDocument/2006/relationships/image" Target="../media/image7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6.sv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85.png"/><Relationship Id="rId17" Type="http://schemas.openxmlformats.org/officeDocument/2006/relationships/image" Target="../media/image88.svg"/><Relationship Id="rId2" Type="http://schemas.openxmlformats.org/officeDocument/2006/relationships/image" Target="../media/image77.png"/><Relationship Id="rId16"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4.svg"/><Relationship Id="rId5" Type="http://schemas.openxmlformats.org/officeDocument/2006/relationships/image" Target="../media/image80.svg"/><Relationship Id="rId15" Type="http://schemas.openxmlformats.org/officeDocument/2006/relationships/image" Target="../media/image2.sv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8.svg"/><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sp>
        <p:nvSpPr>
          <p:cNvPr id="2" name="Freeform 2"/>
          <p:cNvSpPr/>
          <p:nvPr/>
        </p:nvSpPr>
        <p:spPr>
          <a:xfrm>
            <a:off x="698490" y="909819"/>
            <a:ext cx="1585891" cy="1600440"/>
          </a:xfrm>
          <a:custGeom>
            <a:avLst/>
            <a:gdLst/>
            <a:ahLst/>
            <a:cxnLst/>
            <a:rect l="l" t="t" r="r" b="b"/>
            <a:pathLst>
              <a:path w="1585891" h="1600440">
                <a:moveTo>
                  <a:pt x="0" y="0"/>
                </a:moveTo>
                <a:lnTo>
                  <a:pt x="1585891" y="0"/>
                </a:lnTo>
                <a:lnTo>
                  <a:pt x="1585891" y="1600440"/>
                </a:lnTo>
                <a:lnTo>
                  <a:pt x="0" y="16004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844871" y="2326469"/>
            <a:ext cx="14598257" cy="5362250"/>
            <a:chOff x="0" y="0"/>
            <a:chExt cx="8969529" cy="3294698"/>
          </a:xfrm>
        </p:grpSpPr>
        <p:sp>
          <p:nvSpPr>
            <p:cNvPr id="4" name="Freeform 4"/>
            <p:cNvSpPr/>
            <p:nvPr/>
          </p:nvSpPr>
          <p:spPr>
            <a:xfrm>
              <a:off x="-19558" y="-6477"/>
              <a:ext cx="9008391" cy="3315018"/>
            </a:xfrm>
            <a:custGeom>
              <a:avLst/>
              <a:gdLst/>
              <a:ahLst/>
              <a:cxnLst/>
              <a:rect l="l" t="t" r="r" b="b"/>
              <a:pathLst>
                <a:path w="9008391" h="3315018">
                  <a:moveTo>
                    <a:pt x="8979689" y="1918823"/>
                  </a:moveTo>
                  <a:cubicBezTo>
                    <a:pt x="8965210" y="2107248"/>
                    <a:pt x="8937652" y="2220151"/>
                    <a:pt x="8893455" y="2324037"/>
                  </a:cubicBezTo>
                  <a:cubicBezTo>
                    <a:pt x="8860817" y="2400618"/>
                    <a:pt x="8815731" y="2471992"/>
                    <a:pt x="8770139" y="2541461"/>
                  </a:cubicBezTo>
                  <a:cubicBezTo>
                    <a:pt x="8670825" y="2692972"/>
                    <a:pt x="8562875" y="2854008"/>
                    <a:pt x="8417586" y="2965133"/>
                  </a:cubicBezTo>
                  <a:cubicBezTo>
                    <a:pt x="8234071" y="3105341"/>
                    <a:pt x="8004836" y="3172778"/>
                    <a:pt x="7779411" y="3206814"/>
                  </a:cubicBezTo>
                  <a:cubicBezTo>
                    <a:pt x="7518045" y="3246311"/>
                    <a:pt x="7253378" y="3243390"/>
                    <a:pt x="6989726" y="3249359"/>
                  </a:cubicBezTo>
                  <a:cubicBezTo>
                    <a:pt x="6719216" y="3255582"/>
                    <a:pt x="6449086" y="3271458"/>
                    <a:pt x="6178958" y="3286062"/>
                  </a:cubicBezTo>
                  <a:cubicBezTo>
                    <a:pt x="2582291" y="3315018"/>
                    <a:pt x="1825117" y="3305620"/>
                    <a:pt x="1292479" y="3235389"/>
                  </a:cubicBezTo>
                  <a:cubicBezTo>
                    <a:pt x="841502" y="3175953"/>
                    <a:pt x="587502" y="3065590"/>
                    <a:pt x="286639" y="2703767"/>
                  </a:cubicBezTo>
                  <a:cubicBezTo>
                    <a:pt x="151130" y="2540826"/>
                    <a:pt x="54610" y="2344357"/>
                    <a:pt x="28702" y="2132775"/>
                  </a:cubicBezTo>
                  <a:cubicBezTo>
                    <a:pt x="0" y="163200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4565067" y="7620"/>
                  </a:cubicBezTo>
                  <a:cubicBezTo>
                    <a:pt x="6311292" y="0"/>
                    <a:pt x="6636793" y="39624"/>
                    <a:pt x="6912636" y="32004"/>
                  </a:cubicBezTo>
                  <a:cubicBezTo>
                    <a:pt x="7176289" y="24765"/>
                    <a:pt x="7521094" y="42672"/>
                    <a:pt x="7783730" y="72771"/>
                  </a:cubicBezTo>
                  <a:cubicBezTo>
                    <a:pt x="8218831" y="122428"/>
                    <a:pt x="8465846" y="161163"/>
                    <a:pt x="8716926" y="540258"/>
                  </a:cubicBezTo>
                  <a:cubicBezTo>
                    <a:pt x="8780933" y="638302"/>
                    <a:pt x="8838210" y="740664"/>
                    <a:pt x="8883931" y="848614"/>
                  </a:cubicBezTo>
                  <a:cubicBezTo>
                    <a:pt x="8970164" y="1052957"/>
                    <a:pt x="9008391" y="1273937"/>
                    <a:pt x="8979689" y="1918823"/>
                  </a:cubicBezTo>
                  <a:close/>
                </a:path>
              </a:pathLst>
            </a:custGeom>
            <a:solidFill>
              <a:srgbClr val="89A9DF"/>
            </a:solidFill>
          </p:spPr>
        </p:sp>
      </p:grpSp>
      <p:sp>
        <p:nvSpPr>
          <p:cNvPr id="5" name="TextBox 5"/>
          <p:cNvSpPr txBox="1"/>
          <p:nvPr/>
        </p:nvSpPr>
        <p:spPr>
          <a:xfrm>
            <a:off x="3193829" y="3596251"/>
            <a:ext cx="11900341" cy="2795637"/>
          </a:xfrm>
          <a:prstGeom prst="rect">
            <a:avLst/>
          </a:prstGeom>
        </p:spPr>
        <p:txBody>
          <a:bodyPr lIns="0" tIns="0" rIns="0" bIns="0" rtlCol="0" anchor="t">
            <a:spAutoFit/>
          </a:bodyPr>
          <a:lstStyle/>
          <a:p>
            <a:pPr marL="0" lvl="0" indent="0" algn="ctr">
              <a:lnSpc>
                <a:spcPts val="10880"/>
              </a:lnSpc>
            </a:pPr>
            <a:r>
              <a:rPr lang="vi-VN" sz="8000" u="none" strike="noStrike" dirty="0">
                <a:solidFill>
                  <a:srgbClr val="353437"/>
                </a:solidFill>
                <a:latin typeface="Paytone One"/>
                <a:ea typeface="Paytone One"/>
                <a:cs typeface="Paytone One"/>
                <a:sym typeface="Paytone One"/>
              </a:rPr>
              <a:t>Bài 17 : Ảnh của vật qua gương phẳng</a:t>
            </a:r>
            <a:endParaRPr lang="en-US" sz="8000" u="none" strike="noStrike" dirty="0">
              <a:solidFill>
                <a:srgbClr val="353437"/>
              </a:solidFill>
              <a:latin typeface="Paytone One"/>
              <a:ea typeface="Paytone One"/>
              <a:cs typeface="Paytone One"/>
              <a:sym typeface="Paytone One"/>
            </a:endParaRPr>
          </a:p>
        </p:txBody>
      </p:sp>
      <p:sp>
        <p:nvSpPr>
          <p:cNvPr id="6" name="TextBox 6"/>
          <p:cNvSpPr txBox="1"/>
          <p:nvPr/>
        </p:nvSpPr>
        <p:spPr>
          <a:xfrm>
            <a:off x="2418363" y="8027149"/>
            <a:ext cx="13451275" cy="544008"/>
          </a:xfrm>
          <a:prstGeom prst="rect">
            <a:avLst/>
          </a:prstGeom>
        </p:spPr>
        <p:txBody>
          <a:bodyPr lIns="0" tIns="0" rIns="0" bIns="0" rtlCol="0" anchor="t">
            <a:spAutoFit/>
          </a:bodyPr>
          <a:lstStyle/>
          <a:p>
            <a:pPr marL="0" lvl="0" indent="0" algn="ctr">
              <a:lnSpc>
                <a:spcPts val="4419"/>
              </a:lnSpc>
              <a:spcBef>
                <a:spcPct val="0"/>
              </a:spcBef>
            </a:pPr>
            <a:r>
              <a:rPr lang="vi-VN" sz="3399" b="1" dirty="0">
                <a:solidFill>
                  <a:srgbClr val="353437"/>
                </a:solidFill>
                <a:latin typeface="Cabin Bold"/>
                <a:ea typeface="Cabin Bold"/>
                <a:cs typeface="Cabin Bold"/>
                <a:sym typeface="Cabin Bold"/>
              </a:rPr>
              <a:t>Kết nối tri thức lớp 7</a:t>
            </a:r>
            <a:endParaRPr lang="en-US" sz="3399" b="1" dirty="0">
              <a:solidFill>
                <a:srgbClr val="353437"/>
              </a:solidFill>
              <a:latin typeface="Cabin Bold"/>
              <a:ea typeface="Cabin Bold"/>
              <a:cs typeface="Cabin Bold"/>
              <a:sym typeface="Cabin Bold"/>
            </a:endParaRPr>
          </a:p>
        </p:txBody>
      </p:sp>
      <p:sp>
        <p:nvSpPr>
          <p:cNvPr id="7" name="Freeform 7"/>
          <p:cNvSpPr/>
          <p:nvPr/>
        </p:nvSpPr>
        <p:spPr>
          <a:xfrm rot="2892000">
            <a:off x="8171945" y="1052358"/>
            <a:ext cx="1944111" cy="2021287"/>
          </a:xfrm>
          <a:custGeom>
            <a:avLst/>
            <a:gdLst/>
            <a:ahLst/>
            <a:cxnLst/>
            <a:rect l="l" t="t" r="r" b="b"/>
            <a:pathLst>
              <a:path w="1944111" h="2021287">
                <a:moveTo>
                  <a:pt x="0" y="0"/>
                </a:moveTo>
                <a:lnTo>
                  <a:pt x="1944110" y="0"/>
                </a:lnTo>
                <a:lnTo>
                  <a:pt x="1944110" y="2021287"/>
                </a:lnTo>
                <a:lnTo>
                  <a:pt x="0" y="20212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4639766">
            <a:off x="14167436" y="-591441"/>
            <a:ext cx="1346603" cy="1806419"/>
          </a:xfrm>
          <a:custGeom>
            <a:avLst/>
            <a:gdLst/>
            <a:ahLst/>
            <a:cxnLst/>
            <a:rect l="l" t="t" r="r" b="b"/>
            <a:pathLst>
              <a:path w="1346603" h="1806419">
                <a:moveTo>
                  <a:pt x="0" y="0"/>
                </a:moveTo>
                <a:lnTo>
                  <a:pt x="1346604" y="0"/>
                </a:lnTo>
                <a:lnTo>
                  <a:pt x="1346604" y="1806419"/>
                </a:lnTo>
                <a:lnTo>
                  <a:pt x="0" y="180641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9" name="Freeform 9"/>
          <p:cNvSpPr/>
          <p:nvPr/>
        </p:nvSpPr>
        <p:spPr>
          <a:xfrm rot="-922902">
            <a:off x="413645" y="7905386"/>
            <a:ext cx="2044001" cy="3038380"/>
          </a:xfrm>
          <a:custGeom>
            <a:avLst/>
            <a:gdLst/>
            <a:ahLst/>
            <a:cxnLst/>
            <a:rect l="l" t="t" r="r" b="b"/>
            <a:pathLst>
              <a:path w="2044001" h="3038380">
                <a:moveTo>
                  <a:pt x="0" y="0"/>
                </a:moveTo>
                <a:lnTo>
                  <a:pt x="2044001" y="0"/>
                </a:lnTo>
                <a:lnTo>
                  <a:pt x="2044001" y="3038380"/>
                </a:lnTo>
                <a:lnTo>
                  <a:pt x="0" y="303838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0" name="Freeform 10"/>
          <p:cNvSpPr/>
          <p:nvPr/>
        </p:nvSpPr>
        <p:spPr>
          <a:xfrm>
            <a:off x="16443129" y="6476728"/>
            <a:ext cx="2765342" cy="3078822"/>
          </a:xfrm>
          <a:custGeom>
            <a:avLst/>
            <a:gdLst/>
            <a:ahLst/>
            <a:cxnLst/>
            <a:rect l="l" t="t" r="r" b="b"/>
            <a:pathLst>
              <a:path w="2765342" h="3078822">
                <a:moveTo>
                  <a:pt x="0" y="0"/>
                </a:moveTo>
                <a:lnTo>
                  <a:pt x="2765342" y="0"/>
                </a:lnTo>
                <a:lnTo>
                  <a:pt x="2765342" y="3078822"/>
                </a:lnTo>
                <a:lnTo>
                  <a:pt x="0" y="307882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1" name="Freeform 11"/>
          <p:cNvSpPr/>
          <p:nvPr/>
        </p:nvSpPr>
        <p:spPr>
          <a:xfrm rot="-6205852">
            <a:off x="12558252" y="9117388"/>
            <a:ext cx="1205519" cy="1894387"/>
          </a:xfrm>
          <a:custGeom>
            <a:avLst/>
            <a:gdLst/>
            <a:ahLst/>
            <a:cxnLst/>
            <a:rect l="l" t="t" r="r" b="b"/>
            <a:pathLst>
              <a:path w="1205519" h="1894387">
                <a:moveTo>
                  <a:pt x="0" y="0"/>
                </a:moveTo>
                <a:lnTo>
                  <a:pt x="1205519" y="0"/>
                </a:lnTo>
                <a:lnTo>
                  <a:pt x="1205519" y="1894387"/>
                </a:lnTo>
                <a:lnTo>
                  <a:pt x="0" y="1894387"/>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2" name="Freeform 12"/>
          <p:cNvSpPr/>
          <p:nvPr/>
        </p:nvSpPr>
        <p:spPr>
          <a:xfrm rot="6759041">
            <a:off x="145500" y="4916857"/>
            <a:ext cx="1017218" cy="1816461"/>
          </a:xfrm>
          <a:custGeom>
            <a:avLst/>
            <a:gdLst/>
            <a:ahLst/>
            <a:cxnLst/>
            <a:rect l="l" t="t" r="r" b="b"/>
            <a:pathLst>
              <a:path w="1017218" h="1816461">
                <a:moveTo>
                  <a:pt x="0" y="0"/>
                </a:moveTo>
                <a:lnTo>
                  <a:pt x="1017219" y="0"/>
                </a:lnTo>
                <a:lnTo>
                  <a:pt x="1017219" y="1816462"/>
                </a:lnTo>
                <a:lnTo>
                  <a:pt x="0" y="181646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3" name="Freeform 13"/>
          <p:cNvSpPr/>
          <p:nvPr/>
        </p:nvSpPr>
        <p:spPr>
          <a:xfrm rot="-8525277">
            <a:off x="5283271" y="-379529"/>
            <a:ext cx="536367" cy="1544512"/>
          </a:xfrm>
          <a:custGeom>
            <a:avLst/>
            <a:gdLst/>
            <a:ahLst/>
            <a:cxnLst/>
            <a:rect l="l" t="t" r="r" b="b"/>
            <a:pathLst>
              <a:path w="536367" h="1544512">
                <a:moveTo>
                  <a:pt x="0" y="0"/>
                </a:moveTo>
                <a:lnTo>
                  <a:pt x="536367" y="0"/>
                </a:lnTo>
                <a:lnTo>
                  <a:pt x="536367" y="1544512"/>
                </a:lnTo>
                <a:lnTo>
                  <a:pt x="0" y="1544512"/>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sp>
      <p:sp>
        <p:nvSpPr>
          <p:cNvPr id="14" name="Freeform 14"/>
          <p:cNvSpPr/>
          <p:nvPr/>
        </p:nvSpPr>
        <p:spPr>
          <a:xfrm>
            <a:off x="16856119" y="3283500"/>
            <a:ext cx="1318919" cy="1384362"/>
          </a:xfrm>
          <a:custGeom>
            <a:avLst/>
            <a:gdLst/>
            <a:ahLst/>
            <a:cxnLst/>
            <a:rect l="l" t="t" r="r" b="b"/>
            <a:pathLst>
              <a:path w="1318919" h="1384362">
                <a:moveTo>
                  <a:pt x="0" y="0"/>
                </a:moveTo>
                <a:lnTo>
                  <a:pt x="1318919" y="0"/>
                </a:lnTo>
                <a:lnTo>
                  <a:pt x="1318919" y="1384362"/>
                </a:lnTo>
                <a:lnTo>
                  <a:pt x="0" y="1384362"/>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grpSp>
        <p:nvGrpSpPr>
          <p:cNvPr id="2" name="Group 2"/>
          <p:cNvGrpSpPr/>
          <p:nvPr/>
        </p:nvGrpSpPr>
        <p:grpSpPr>
          <a:xfrm>
            <a:off x="1260391" y="2247900"/>
            <a:ext cx="15812751" cy="7332523"/>
            <a:chOff x="0" y="0"/>
            <a:chExt cx="5279347" cy="5924927"/>
          </a:xfrm>
        </p:grpSpPr>
        <p:sp>
          <p:nvSpPr>
            <p:cNvPr id="3" name="Freeform 3"/>
            <p:cNvSpPr/>
            <p:nvPr/>
          </p:nvSpPr>
          <p:spPr>
            <a:xfrm>
              <a:off x="-50165" y="-508"/>
              <a:ext cx="5343736" cy="5928356"/>
            </a:xfrm>
            <a:custGeom>
              <a:avLst/>
              <a:gdLst/>
              <a:ahLst/>
              <a:cxnLst/>
              <a:rect l="l" t="t" r="r" b="b"/>
              <a:pathLst>
                <a:path w="5343736" h="5928356">
                  <a:moveTo>
                    <a:pt x="5325321" y="4721856"/>
                  </a:moveTo>
                  <a:cubicBezTo>
                    <a:pt x="5311605" y="5027164"/>
                    <a:pt x="5271727" y="5364857"/>
                    <a:pt x="5061668" y="5604125"/>
                  </a:cubicBezTo>
                  <a:cubicBezTo>
                    <a:pt x="4978992" y="5698359"/>
                    <a:pt x="4871677" y="5767066"/>
                    <a:pt x="4753440" y="5807452"/>
                  </a:cubicBezTo>
                  <a:cubicBezTo>
                    <a:pt x="4642315" y="5845425"/>
                    <a:pt x="4526363" y="5853426"/>
                    <a:pt x="4410031" y="5860792"/>
                  </a:cubicBezTo>
                  <a:cubicBezTo>
                    <a:pt x="4155650" y="5876921"/>
                    <a:pt x="3901016" y="5891907"/>
                    <a:pt x="3646380" y="5903845"/>
                  </a:cubicBezTo>
                  <a:cubicBezTo>
                    <a:pt x="3362969" y="5917688"/>
                    <a:pt x="3145529" y="5928356"/>
                    <a:pt x="2927903" y="5924419"/>
                  </a:cubicBezTo>
                  <a:cubicBezTo>
                    <a:pt x="2730509" y="5920863"/>
                    <a:pt x="2533210" y="5909560"/>
                    <a:pt x="2335817" y="5904099"/>
                  </a:cubicBezTo>
                  <a:cubicBezTo>
                    <a:pt x="2198471" y="5900289"/>
                    <a:pt x="2061126" y="5896352"/>
                    <a:pt x="1903222" y="5898765"/>
                  </a:cubicBezTo>
                  <a:cubicBezTo>
                    <a:pt x="1724279" y="5901051"/>
                    <a:pt x="1545209" y="5905115"/>
                    <a:pt x="1366266" y="5899146"/>
                  </a:cubicBezTo>
                  <a:cubicBezTo>
                    <a:pt x="1203325" y="5893685"/>
                    <a:pt x="1034288" y="5884033"/>
                    <a:pt x="877824" y="5834503"/>
                  </a:cubicBezTo>
                  <a:cubicBezTo>
                    <a:pt x="717296" y="5783703"/>
                    <a:pt x="571881" y="5690231"/>
                    <a:pt x="459994" y="5564247"/>
                  </a:cubicBezTo>
                  <a:cubicBezTo>
                    <a:pt x="340233" y="5429500"/>
                    <a:pt x="253238" y="5260082"/>
                    <a:pt x="219710" y="5082663"/>
                  </a:cubicBezTo>
                  <a:cubicBezTo>
                    <a:pt x="199390" y="4975221"/>
                    <a:pt x="195072" y="4865620"/>
                    <a:pt x="194056" y="4756527"/>
                  </a:cubicBezTo>
                  <a:cubicBezTo>
                    <a:pt x="192913" y="4641338"/>
                    <a:pt x="193040" y="4526022"/>
                    <a:pt x="191897" y="4410833"/>
                  </a:cubicBezTo>
                  <a:cubicBezTo>
                    <a:pt x="187452" y="3935472"/>
                    <a:pt x="175260" y="3486491"/>
                    <a:pt x="155702" y="3038338"/>
                  </a:cubicBezTo>
                  <a:cubicBezTo>
                    <a:pt x="136144" y="2592102"/>
                    <a:pt x="109093" y="2145986"/>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230640" y="1016"/>
                    <a:pt x="2541788" y="508"/>
                  </a:cubicBezTo>
                  <a:cubicBezTo>
                    <a:pt x="2859836" y="0"/>
                    <a:pt x="3177884" y="8509"/>
                    <a:pt x="3531319" y="20447"/>
                  </a:cubicBezTo>
                  <a:cubicBezTo>
                    <a:pt x="3759792" y="26797"/>
                    <a:pt x="3988138" y="34036"/>
                    <a:pt x="4216611" y="41783"/>
                  </a:cubicBezTo>
                  <a:cubicBezTo>
                    <a:pt x="4322910" y="45339"/>
                    <a:pt x="4429971" y="45339"/>
                    <a:pt x="4535508" y="60325"/>
                  </a:cubicBezTo>
                  <a:cubicBezTo>
                    <a:pt x="4627583" y="73406"/>
                    <a:pt x="4717880" y="97409"/>
                    <a:pt x="4803605" y="133604"/>
                  </a:cubicBezTo>
                  <a:cubicBezTo>
                    <a:pt x="4931494" y="187579"/>
                    <a:pt x="5073861" y="273050"/>
                    <a:pt x="5133678" y="404368"/>
                  </a:cubicBezTo>
                  <a:cubicBezTo>
                    <a:pt x="5183208" y="513207"/>
                    <a:pt x="5202131" y="634619"/>
                    <a:pt x="5216863" y="752348"/>
                  </a:cubicBezTo>
                  <a:cubicBezTo>
                    <a:pt x="5251280" y="1026287"/>
                    <a:pt x="5250010" y="1304036"/>
                    <a:pt x="5248359" y="1579753"/>
                  </a:cubicBezTo>
                  <a:cubicBezTo>
                    <a:pt x="5246327" y="1908302"/>
                    <a:pt x="5247851" y="2224593"/>
                    <a:pt x="5245565" y="2534705"/>
                  </a:cubicBezTo>
                  <a:cubicBezTo>
                    <a:pt x="5243025" y="2865068"/>
                    <a:pt x="5250772" y="3194832"/>
                    <a:pt x="5272616" y="3524597"/>
                  </a:cubicBezTo>
                  <a:cubicBezTo>
                    <a:pt x="5297888" y="3908762"/>
                    <a:pt x="5343736" y="4313297"/>
                    <a:pt x="5325321" y="4721856"/>
                  </a:cubicBezTo>
                  <a:close/>
                </a:path>
              </a:pathLst>
            </a:custGeom>
            <a:solidFill>
              <a:srgbClr val="EDE6D7"/>
            </a:solidFill>
          </p:spPr>
        </p:sp>
      </p:grpSp>
      <p:grpSp>
        <p:nvGrpSpPr>
          <p:cNvPr id="12" name="Group 12"/>
          <p:cNvGrpSpPr/>
          <p:nvPr/>
        </p:nvGrpSpPr>
        <p:grpSpPr>
          <a:xfrm>
            <a:off x="6134063" y="4216493"/>
            <a:ext cx="4973359" cy="1578977"/>
            <a:chOff x="0" y="-829608"/>
            <a:chExt cx="6631146" cy="2105301"/>
          </a:xfrm>
        </p:grpSpPr>
        <p:sp>
          <p:nvSpPr>
            <p:cNvPr id="13" name="TextBox 13"/>
            <p:cNvSpPr txBox="1"/>
            <p:nvPr/>
          </p:nvSpPr>
          <p:spPr>
            <a:xfrm>
              <a:off x="0" y="729902"/>
              <a:ext cx="6622795" cy="545791"/>
            </a:xfrm>
            <a:prstGeom prst="rect">
              <a:avLst/>
            </a:prstGeom>
          </p:spPr>
          <p:txBody>
            <a:bodyPr lIns="0" tIns="0" rIns="0" bIns="0" rtlCol="0" anchor="t">
              <a:spAutoFit/>
            </a:bodyPr>
            <a:lstStyle/>
            <a:p>
              <a:pPr algn="ctr">
                <a:lnSpc>
                  <a:spcPts val="3380"/>
                </a:lnSpc>
              </a:pPr>
              <a:endParaRPr lang="en-US" sz="2600" dirty="0">
                <a:solidFill>
                  <a:srgbClr val="353437"/>
                </a:solidFill>
                <a:latin typeface="Cabin"/>
                <a:ea typeface="Cabin"/>
                <a:cs typeface="Cabin"/>
                <a:sym typeface="Cabin"/>
              </a:endParaRPr>
            </a:p>
          </p:txBody>
        </p:sp>
        <p:sp>
          <p:nvSpPr>
            <p:cNvPr id="14" name="TextBox 14"/>
            <p:cNvSpPr txBox="1"/>
            <p:nvPr/>
          </p:nvSpPr>
          <p:spPr>
            <a:xfrm>
              <a:off x="694568" y="-829608"/>
              <a:ext cx="5936578" cy="638636"/>
            </a:xfrm>
            <a:prstGeom prst="rect">
              <a:avLst/>
            </a:prstGeom>
          </p:spPr>
          <p:txBody>
            <a:bodyPr lIns="0" tIns="0" rIns="0" bIns="0" rtlCol="0" anchor="t">
              <a:spAutoFit/>
            </a:bodyPr>
            <a:lstStyle/>
            <a:p>
              <a:pPr algn="ctr">
                <a:lnSpc>
                  <a:spcPts val="3380"/>
                </a:lnSpc>
              </a:pPr>
              <a:r>
                <a:rPr lang="en-US" sz="4800" b="1" u="sng" dirty="0" err="1">
                  <a:solidFill>
                    <a:srgbClr val="353437"/>
                  </a:solidFill>
                  <a:effectLst>
                    <a:outerShdw blurRad="38100" dist="38100" dir="2700000" algn="tl">
                      <a:srgbClr val="000000">
                        <a:alpha val="43137"/>
                      </a:srgbClr>
                    </a:outerShdw>
                  </a:effectLst>
                  <a:latin typeface="Cabin Bold"/>
                  <a:ea typeface="Cabin Bold"/>
                  <a:cs typeface="Cabin Bold"/>
                  <a:sym typeface="Cabin Bold"/>
                </a:rPr>
                <a:t>Giaỉ</a:t>
              </a:r>
              <a:r>
                <a:rPr lang="en-US" sz="4800" b="1" u="sng" dirty="0">
                  <a:solidFill>
                    <a:srgbClr val="353437"/>
                  </a:solidFill>
                  <a:effectLst>
                    <a:outerShdw blurRad="38100" dist="38100" dir="2700000" algn="tl">
                      <a:srgbClr val="000000">
                        <a:alpha val="43137"/>
                      </a:srgbClr>
                    </a:outerShdw>
                  </a:effectLst>
                  <a:latin typeface="Cabin Bold"/>
                  <a:ea typeface="Cabin Bold"/>
                  <a:cs typeface="Cabin Bold"/>
                  <a:sym typeface="Cabin Bold"/>
                </a:rPr>
                <a:t> :</a:t>
              </a:r>
            </a:p>
          </p:txBody>
        </p:sp>
      </p:grpSp>
      <p:sp>
        <p:nvSpPr>
          <p:cNvPr id="15" name="TextBox 15"/>
          <p:cNvSpPr txBox="1"/>
          <p:nvPr/>
        </p:nvSpPr>
        <p:spPr>
          <a:xfrm>
            <a:off x="1668461" y="813840"/>
            <a:ext cx="15196219" cy="3193182"/>
          </a:xfrm>
          <a:prstGeom prst="rect">
            <a:avLst/>
          </a:prstGeom>
        </p:spPr>
        <p:txBody>
          <a:bodyPr wrap="square" lIns="0" tIns="0" rIns="0" bIns="0" rtlCol="0" anchor="t">
            <a:spAutoFit/>
          </a:bodyPr>
          <a:lstStyle/>
          <a:p>
            <a:pPr lvl="0" algn="ctr">
              <a:lnSpc>
                <a:spcPts val="8250"/>
              </a:lnSpc>
              <a:spcBef>
                <a:spcPct val="0"/>
              </a:spcBef>
            </a:pPr>
            <a:r>
              <a:rPr lang="vi-VN" sz="4800" dirty="0">
                <a:latin typeface="Paytone One" charset="0"/>
              </a:rPr>
              <a:t>Hãy dùng một miếng bìa có viết chữ  hướng mặt có dòng chữ vào gương phẳng để tìm ảnh của dòng chữ và trả lời câu hỏi ở phần mở bài.</a:t>
            </a:r>
            <a:endParaRPr lang="en-US" sz="4800" dirty="0">
              <a:solidFill>
                <a:srgbClr val="353437"/>
              </a:solidFill>
              <a:latin typeface="Paytone One" charset="0"/>
              <a:ea typeface="Paytone One"/>
              <a:cs typeface="Paytone One"/>
              <a:sym typeface="Paytone One"/>
            </a:endParaRPr>
          </a:p>
        </p:txBody>
      </p:sp>
      <p:sp>
        <p:nvSpPr>
          <p:cNvPr id="18" name="Freeform 18"/>
          <p:cNvSpPr/>
          <p:nvPr/>
        </p:nvSpPr>
        <p:spPr>
          <a:xfrm>
            <a:off x="1583858" y="6779010"/>
            <a:ext cx="1748637" cy="2989124"/>
          </a:xfrm>
          <a:custGeom>
            <a:avLst/>
            <a:gdLst/>
            <a:ahLst/>
            <a:cxnLst/>
            <a:rect l="l" t="t" r="r" b="b"/>
            <a:pathLst>
              <a:path w="1748637" h="2989124">
                <a:moveTo>
                  <a:pt x="0" y="0"/>
                </a:moveTo>
                <a:lnTo>
                  <a:pt x="1748637" y="0"/>
                </a:lnTo>
                <a:lnTo>
                  <a:pt x="1748637" y="2989124"/>
                </a:lnTo>
                <a:lnTo>
                  <a:pt x="0" y="298912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3" name="Freeform 33"/>
          <p:cNvSpPr/>
          <p:nvPr/>
        </p:nvSpPr>
        <p:spPr>
          <a:xfrm rot="6337778" flipH="1">
            <a:off x="260182" y="9270980"/>
            <a:ext cx="902048" cy="1210065"/>
          </a:xfrm>
          <a:custGeom>
            <a:avLst/>
            <a:gdLst/>
            <a:ahLst/>
            <a:cxnLst/>
            <a:rect l="l" t="t" r="r" b="b"/>
            <a:pathLst>
              <a:path w="902048" h="1210065">
                <a:moveTo>
                  <a:pt x="902048" y="0"/>
                </a:moveTo>
                <a:lnTo>
                  <a:pt x="0" y="0"/>
                </a:lnTo>
                <a:lnTo>
                  <a:pt x="0" y="1210064"/>
                </a:lnTo>
                <a:lnTo>
                  <a:pt x="902048" y="1210064"/>
                </a:lnTo>
                <a:lnTo>
                  <a:pt x="90204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Freeform 34"/>
          <p:cNvSpPr/>
          <p:nvPr/>
        </p:nvSpPr>
        <p:spPr>
          <a:xfrm rot="-452460">
            <a:off x="16917766" y="9332028"/>
            <a:ext cx="1318704" cy="872213"/>
          </a:xfrm>
          <a:custGeom>
            <a:avLst/>
            <a:gdLst/>
            <a:ahLst/>
            <a:cxnLst/>
            <a:rect l="l" t="t" r="r" b="b"/>
            <a:pathLst>
              <a:path w="1318704" h="872213">
                <a:moveTo>
                  <a:pt x="0" y="0"/>
                </a:moveTo>
                <a:lnTo>
                  <a:pt x="1318704" y="0"/>
                </a:lnTo>
                <a:lnTo>
                  <a:pt x="1318704" y="872213"/>
                </a:lnTo>
                <a:lnTo>
                  <a:pt x="0" y="87221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35" name="Freeform 35"/>
          <p:cNvSpPr/>
          <p:nvPr/>
        </p:nvSpPr>
        <p:spPr>
          <a:xfrm>
            <a:off x="17292074" y="8751333"/>
            <a:ext cx="570088" cy="500686"/>
          </a:xfrm>
          <a:custGeom>
            <a:avLst/>
            <a:gdLst/>
            <a:ahLst/>
            <a:cxnLst/>
            <a:rect l="l" t="t" r="r" b="b"/>
            <a:pathLst>
              <a:path w="570088" h="500686">
                <a:moveTo>
                  <a:pt x="0" y="0"/>
                </a:moveTo>
                <a:lnTo>
                  <a:pt x="570088" y="0"/>
                </a:lnTo>
                <a:lnTo>
                  <a:pt x="570088" y="500686"/>
                </a:lnTo>
                <a:lnTo>
                  <a:pt x="0" y="5006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36" name="Freeform 36"/>
          <p:cNvSpPr/>
          <p:nvPr/>
        </p:nvSpPr>
        <p:spPr>
          <a:xfrm>
            <a:off x="-11106" y="8553662"/>
            <a:ext cx="604694" cy="610242"/>
          </a:xfrm>
          <a:custGeom>
            <a:avLst/>
            <a:gdLst/>
            <a:ahLst/>
            <a:cxnLst/>
            <a:rect l="l" t="t" r="r" b="b"/>
            <a:pathLst>
              <a:path w="604694" h="610242">
                <a:moveTo>
                  <a:pt x="0" y="0"/>
                </a:moveTo>
                <a:lnTo>
                  <a:pt x="604694" y="0"/>
                </a:lnTo>
                <a:lnTo>
                  <a:pt x="604694" y="610242"/>
                </a:lnTo>
                <a:lnTo>
                  <a:pt x="0" y="61024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37" name="Rectangle 36"/>
          <p:cNvSpPr/>
          <p:nvPr/>
        </p:nvSpPr>
        <p:spPr>
          <a:xfrm>
            <a:off x="4191000" y="4702291"/>
            <a:ext cx="12108789" cy="3416320"/>
          </a:xfrm>
          <a:prstGeom prst="rect">
            <a:avLst/>
          </a:prstGeom>
        </p:spPr>
        <p:txBody>
          <a:bodyPr wrap="square">
            <a:spAutoFit/>
          </a:bodyPr>
          <a:lstStyle/>
          <a:p>
            <a:r>
              <a:rPr lang="en-US" sz="3600" dirty="0">
                <a:latin typeface="Cabin "/>
              </a:rPr>
              <a:t>   </a:t>
            </a:r>
            <a:r>
              <a:rPr lang="vi-VN" sz="3600" dirty="0">
                <a:latin typeface="Cabin "/>
              </a:rPr>
              <a:t>Chữ AMBULANCE trên đầu xe cứu thương được viết ngược từ phải sang trái nhằm mục đích để người đi đường khi nhìn vào gương chiếu hậu của mình sẽ thuận lợi đọc được chữ “AMBULANCE” theo chiều xuôi, từ đó dễ dàng nhận ra xe cứu thương mà chủ động nhường đường cho xe qua.</a:t>
            </a:r>
            <a:endParaRPr lang="en-US" sz="3600" dirty="0">
              <a:latin typeface="Cabin "/>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grpSp>
        <p:nvGrpSpPr>
          <p:cNvPr id="39" name="Group 39"/>
          <p:cNvGrpSpPr/>
          <p:nvPr/>
        </p:nvGrpSpPr>
        <p:grpSpPr>
          <a:xfrm>
            <a:off x="3352800" y="4991100"/>
            <a:ext cx="10289968" cy="799549"/>
            <a:chOff x="0" y="0"/>
            <a:chExt cx="13719957" cy="1066066"/>
          </a:xfrm>
        </p:grpSpPr>
        <p:grpSp>
          <p:nvGrpSpPr>
            <p:cNvPr id="40" name="Group 40"/>
            <p:cNvGrpSpPr/>
            <p:nvPr/>
          </p:nvGrpSpPr>
          <p:grpSpPr>
            <a:xfrm>
              <a:off x="0" y="0"/>
              <a:ext cx="13719957" cy="1066066"/>
              <a:chOff x="0" y="0"/>
              <a:chExt cx="35514902" cy="2759572"/>
            </a:xfrm>
          </p:grpSpPr>
          <p:sp>
            <p:nvSpPr>
              <p:cNvPr id="41" name="Freeform 41"/>
              <p:cNvSpPr/>
              <p:nvPr/>
            </p:nvSpPr>
            <p:spPr>
              <a:xfrm>
                <a:off x="-19558" y="-6477"/>
                <a:ext cx="35553764" cy="2779893"/>
              </a:xfrm>
              <a:custGeom>
                <a:avLst/>
                <a:gdLst/>
                <a:ahLst/>
                <a:cxnLst/>
                <a:rect l="l" t="t" r="r" b="b"/>
                <a:pathLst>
                  <a:path w="35553764" h="2779893">
                    <a:moveTo>
                      <a:pt x="35525062" y="1465696"/>
                    </a:moveTo>
                    <a:cubicBezTo>
                      <a:pt x="35510585" y="1572123"/>
                      <a:pt x="35483024" y="1685026"/>
                      <a:pt x="35438829" y="1788911"/>
                    </a:cubicBezTo>
                    <a:cubicBezTo>
                      <a:pt x="35406192" y="1865493"/>
                      <a:pt x="35361106" y="1936867"/>
                      <a:pt x="35315512" y="2006336"/>
                    </a:cubicBezTo>
                    <a:cubicBezTo>
                      <a:pt x="35216197" y="2157846"/>
                      <a:pt x="35108247" y="2318883"/>
                      <a:pt x="34962960" y="2430008"/>
                    </a:cubicBezTo>
                    <a:cubicBezTo>
                      <a:pt x="34779446" y="2570215"/>
                      <a:pt x="34550210" y="2637652"/>
                      <a:pt x="34324785" y="2671689"/>
                    </a:cubicBezTo>
                    <a:cubicBezTo>
                      <a:pt x="34063421" y="2711186"/>
                      <a:pt x="33798752" y="2708265"/>
                      <a:pt x="33535100" y="2714234"/>
                    </a:cubicBezTo>
                    <a:cubicBezTo>
                      <a:pt x="33264589" y="2720456"/>
                      <a:pt x="32994460" y="2736331"/>
                      <a:pt x="32724331" y="2750937"/>
                    </a:cubicBezTo>
                    <a:cubicBezTo>
                      <a:pt x="2582291" y="2779893"/>
                      <a:pt x="1825117" y="2770495"/>
                      <a:pt x="1292479" y="2700264"/>
                    </a:cubicBezTo>
                    <a:cubicBezTo>
                      <a:pt x="841502" y="2640827"/>
                      <a:pt x="587502" y="2530465"/>
                      <a:pt x="286639" y="2168642"/>
                    </a:cubicBezTo>
                    <a:cubicBezTo>
                      <a:pt x="151130" y="2005701"/>
                      <a:pt x="54610" y="1809231"/>
                      <a:pt x="28702" y="1597649"/>
                    </a:cubicBezTo>
                    <a:cubicBezTo>
                      <a:pt x="0" y="138200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8363789" y="7620"/>
                    </a:cubicBezTo>
                    <a:cubicBezTo>
                      <a:pt x="32856667" y="0"/>
                      <a:pt x="33182166" y="39624"/>
                      <a:pt x="33458010" y="32004"/>
                    </a:cubicBezTo>
                    <a:cubicBezTo>
                      <a:pt x="33721662" y="24765"/>
                      <a:pt x="34066469" y="42672"/>
                      <a:pt x="34329104" y="72771"/>
                    </a:cubicBezTo>
                    <a:cubicBezTo>
                      <a:pt x="34764206" y="122428"/>
                      <a:pt x="35011221" y="161163"/>
                      <a:pt x="35262300" y="540258"/>
                    </a:cubicBezTo>
                    <a:cubicBezTo>
                      <a:pt x="35326308" y="638302"/>
                      <a:pt x="35383585" y="740664"/>
                      <a:pt x="35429304" y="848614"/>
                    </a:cubicBezTo>
                    <a:cubicBezTo>
                      <a:pt x="35515537" y="1052957"/>
                      <a:pt x="35553764" y="1273937"/>
                      <a:pt x="35525062" y="1465696"/>
                    </a:cubicBezTo>
                    <a:close/>
                  </a:path>
                </a:pathLst>
              </a:custGeom>
              <a:solidFill>
                <a:srgbClr val="EDE6D7"/>
              </a:solidFill>
            </p:spPr>
          </p:sp>
        </p:grpSp>
        <p:sp>
          <p:nvSpPr>
            <p:cNvPr id="42" name="TextBox 42"/>
            <p:cNvSpPr txBox="1"/>
            <p:nvPr/>
          </p:nvSpPr>
          <p:spPr>
            <a:xfrm>
              <a:off x="554276" y="312215"/>
              <a:ext cx="12611405" cy="417892"/>
            </a:xfrm>
            <a:prstGeom prst="rect">
              <a:avLst/>
            </a:prstGeom>
          </p:spPr>
          <p:txBody>
            <a:bodyPr lIns="0" tIns="0" rIns="0" bIns="0" rtlCol="0" anchor="t">
              <a:spAutoFit/>
            </a:bodyPr>
            <a:lstStyle/>
            <a:p>
              <a:pPr marL="0" lvl="1" indent="0" algn="ctr">
                <a:lnSpc>
                  <a:spcPts val="2600"/>
                </a:lnSpc>
                <a:spcBef>
                  <a:spcPct val="0"/>
                </a:spcBef>
              </a:pPr>
              <a:endParaRPr lang="en-US" sz="2000" b="1" dirty="0">
                <a:solidFill>
                  <a:srgbClr val="353437"/>
                </a:solidFill>
                <a:latin typeface="Cabin Bold"/>
                <a:ea typeface="Cabin Bold"/>
                <a:cs typeface="Cabin Bold"/>
                <a:sym typeface="Cabin Bold"/>
              </a:endParaRPr>
            </a:p>
          </p:txBody>
        </p:sp>
      </p:grpSp>
      <p:sp>
        <p:nvSpPr>
          <p:cNvPr id="43" name="Freeform 43"/>
          <p:cNvSpPr/>
          <p:nvPr/>
        </p:nvSpPr>
        <p:spPr>
          <a:xfrm rot="6337778" flipH="1">
            <a:off x="260182" y="9270980"/>
            <a:ext cx="902048" cy="1210065"/>
          </a:xfrm>
          <a:custGeom>
            <a:avLst/>
            <a:gdLst/>
            <a:ahLst/>
            <a:cxnLst/>
            <a:rect l="l" t="t" r="r" b="b"/>
            <a:pathLst>
              <a:path w="902048" h="1210065">
                <a:moveTo>
                  <a:pt x="902048" y="0"/>
                </a:moveTo>
                <a:lnTo>
                  <a:pt x="0" y="0"/>
                </a:lnTo>
                <a:lnTo>
                  <a:pt x="0" y="1210064"/>
                </a:lnTo>
                <a:lnTo>
                  <a:pt x="902048" y="1210064"/>
                </a:lnTo>
                <a:lnTo>
                  <a:pt x="90204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4" name="Freeform 44"/>
          <p:cNvSpPr/>
          <p:nvPr/>
        </p:nvSpPr>
        <p:spPr>
          <a:xfrm rot="-452460">
            <a:off x="16917766" y="9332028"/>
            <a:ext cx="1318704" cy="872213"/>
          </a:xfrm>
          <a:custGeom>
            <a:avLst/>
            <a:gdLst/>
            <a:ahLst/>
            <a:cxnLst/>
            <a:rect l="l" t="t" r="r" b="b"/>
            <a:pathLst>
              <a:path w="1318704" h="872213">
                <a:moveTo>
                  <a:pt x="0" y="0"/>
                </a:moveTo>
                <a:lnTo>
                  <a:pt x="1318704" y="0"/>
                </a:lnTo>
                <a:lnTo>
                  <a:pt x="1318704" y="872213"/>
                </a:lnTo>
                <a:lnTo>
                  <a:pt x="0" y="87221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5" name="Freeform 45"/>
          <p:cNvSpPr/>
          <p:nvPr/>
        </p:nvSpPr>
        <p:spPr>
          <a:xfrm>
            <a:off x="17292074" y="8751333"/>
            <a:ext cx="570088" cy="500686"/>
          </a:xfrm>
          <a:custGeom>
            <a:avLst/>
            <a:gdLst/>
            <a:ahLst/>
            <a:cxnLst/>
            <a:rect l="l" t="t" r="r" b="b"/>
            <a:pathLst>
              <a:path w="570088" h="500686">
                <a:moveTo>
                  <a:pt x="0" y="0"/>
                </a:moveTo>
                <a:lnTo>
                  <a:pt x="570088" y="0"/>
                </a:lnTo>
                <a:lnTo>
                  <a:pt x="570088" y="500686"/>
                </a:lnTo>
                <a:lnTo>
                  <a:pt x="0" y="5006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46" name="Freeform 46"/>
          <p:cNvSpPr/>
          <p:nvPr/>
        </p:nvSpPr>
        <p:spPr>
          <a:xfrm>
            <a:off x="-11106" y="8553662"/>
            <a:ext cx="604694" cy="610242"/>
          </a:xfrm>
          <a:custGeom>
            <a:avLst/>
            <a:gdLst/>
            <a:ahLst/>
            <a:cxnLst/>
            <a:rect l="l" t="t" r="r" b="b"/>
            <a:pathLst>
              <a:path w="604694" h="610242">
                <a:moveTo>
                  <a:pt x="0" y="0"/>
                </a:moveTo>
                <a:lnTo>
                  <a:pt x="604694" y="0"/>
                </a:lnTo>
                <a:lnTo>
                  <a:pt x="604694" y="610242"/>
                </a:lnTo>
                <a:lnTo>
                  <a:pt x="0" y="61024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47" name="TextBox 47"/>
          <p:cNvSpPr txBox="1"/>
          <p:nvPr/>
        </p:nvSpPr>
        <p:spPr>
          <a:xfrm>
            <a:off x="647817" y="1257300"/>
            <a:ext cx="16983529" cy="3193182"/>
          </a:xfrm>
          <a:prstGeom prst="rect">
            <a:avLst/>
          </a:prstGeom>
        </p:spPr>
        <p:txBody>
          <a:bodyPr wrap="square" lIns="0" tIns="0" rIns="0" bIns="0" rtlCol="0" anchor="t">
            <a:spAutoFit/>
          </a:bodyPr>
          <a:lstStyle/>
          <a:p>
            <a:pPr lvl="0" algn="ctr">
              <a:lnSpc>
                <a:spcPts val="8250"/>
              </a:lnSpc>
              <a:spcBef>
                <a:spcPct val="0"/>
              </a:spcBef>
            </a:pPr>
            <a:r>
              <a:rPr lang="vi-VN" sz="3600" dirty="0">
                <a:latin typeface="Paytone One" charset="0"/>
              </a:rPr>
              <a:t>Bạn A đứng cách bức tường 4 m, trên tường treo thẳng đứng một tấm gương phẳng rộng và nhìn thấy ảnh của mình trong gương. Bạn A phải di chuyển về phía nào, một khoảng bao nhiêu để cách ảnh của mình 2 m?</a:t>
            </a:r>
            <a:endParaRPr lang="en-US" sz="3600" dirty="0">
              <a:solidFill>
                <a:srgbClr val="353437"/>
              </a:solidFill>
              <a:latin typeface="Paytone One" charset="0"/>
              <a:ea typeface="Paytone One"/>
              <a:cs typeface="Paytone One"/>
              <a:sym typeface="Paytone One"/>
            </a:endParaRPr>
          </a:p>
        </p:txBody>
      </p:sp>
      <p:sp>
        <p:nvSpPr>
          <p:cNvPr id="48" name="Rectangle 47"/>
          <p:cNvSpPr/>
          <p:nvPr/>
        </p:nvSpPr>
        <p:spPr>
          <a:xfrm>
            <a:off x="2088761" y="4681835"/>
            <a:ext cx="14777474" cy="3416320"/>
          </a:xfrm>
          <a:prstGeom prst="rect">
            <a:avLst/>
          </a:prstGeom>
        </p:spPr>
        <p:txBody>
          <a:bodyPr wrap="square">
            <a:spAutoFit/>
          </a:bodyPr>
          <a:lstStyle/>
          <a:p>
            <a:r>
              <a:rPr lang="en-US" sz="3600" dirty="0">
                <a:latin typeface="Cabin "/>
              </a:rPr>
              <a:t>   </a:t>
            </a:r>
            <a:r>
              <a:rPr lang="vi-VN" sz="3600" dirty="0">
                <a:latin typeface="Cabin "/>
              </a:rPr>
              <a:t>Vì khoảng cách từ ảnh tới gương phẳng bằng khoảng cách từ vật tới gương phẳng.</a:t>
            </a:r>
          </a:p>
          <a:p>
            <a:r>
              <a:rPr lang="vi-VN" sz="3600" dirty="0">
                <a:latin typeface="Cabin "/>
              </a:rPr>
              <a:t>⇒ Để bạn A đứng cách ảnh của mình 2 m thì bạn A phải đứng cách gương 1 m.</a:t>
            </a:r>
          </a:p>
          <a:p>
            <a:r>
              <a:rPr lang="vi-VN" sz="3600" dirty="0">
                <a:latin typeface="Cabin "/>
              </a:rPr>
              <a:t>⇒ Bạn A phải di chuyển tiến về phía bức tường một khoảng là: 4 – 1 = 3 m.</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sp>
        <p:nvSpPr>
          <p:cNvPr id="38" name="TextBox 38"/>
          <p:cNvSpPr txBox="1"/>
          <p:nvPr/>
        </p:nvSpPr>
        <p:spPr>
          <a:xfrm>
            <a:off x="2028066" y="1333500"/>
            <a:ext cx="14231868" cy="2135906"/>
          </a:xfrm>
          <a:prstGeom prst="rect">
            <a:avLst/>
          </a:prstGeom>
        </p:spPr>
        <p:txBody>
          <a:bodyPr lIns="0" tIns="0" rIns="0" bIns="0" rtlCol="0" anchor="t">
            <a:spAutoFit/>
          </a:bodyPr>
          <a:lstStyle/>
          <a:p>
            <a:pPr lvl="0" algn="ctr">
              <a:lnSpc>
                <a:spcPts val="8190"/>
              </a:lnSpc>
              <a:spcBef>
                <a:spcPct val="0"/>
              </a:spcBef>
            </a:pPr>
            <a:r>
              <a:rPr lang="vi-VN" sz="8000" dirty="0">
                <a:latin typeface="Paytone One" charset="0"/>
              </a:rPr>
              <a:t>Ảnh của chữ “TÌM” trong gương phẳng là chữ gì?</a:t>
            </a:r>
            <a:endParaRPr lang="en-US" sz="7200" u="none" strike="noStrike" dirty="0">
              <a:solidFill>
                <a:srgbClr val="353437"/>
              </a:solidFill>
              <a:latin typeface="Paytone One" charset="0"/>
              <a:ea typeface="Paytone One"/>
              <a:cs typeface="Paytone One"/>
              <a:sym typeface="Paytone One"/>
            </a:endParaRPr>
          </a:p>
        </p:txBody>
      </p:sp>
      <p:sp>
        <p:nvSpPr>
          <p:cNvPr id="48" name="Rectangle 47"/>
          <p:cNvSpPr/>
          <p:nvPr/>
        </p:nvSpPr>
        <p:spPr>
          <a:xfrm>
            <a:off x="3048000" y="4229100"/>
            <a:ext cx="2286000" cy="36933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600" dirty="0"/>
              <a:t>  </a:t>
            </a:r>
            <a:r>
              <a:rPr lang="vi-VN" sz="3600" dirty="0"/>
              <a:t>Ảnh của chữ “TÌM” trong gương phẳng là chữ “MÍT</a:t>
            </a:r>
            <a:r>
              <a:rPr lang="vi-VN" dirty="0"/>
              <a:t>”</a:t>
            </a:r>
          </a:p>
          <a:p>
            <a:endParaRPr lang="vi-V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011568"/>
            <a:ext cx="7133395" cy="4128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sp>
        <p:nvSpPr>
          <p:cNvPr id="2" name="Freeform 2"/>
          <p:cNvSpPr/>
          <p:nvPr/>
        </p:nvSpPr>
        <p:spPr>
          <a:xfrm>
            <a:off x="10700685" y="872395"/>
            <a:ext cx="4538960" cy="4406917"/>
          </a:xfrm>
          <a:custGeom>
            <a:avLst/>
            <a:gdLst/>
            <a:ahLst/>
            <a:cxnLst/>
            <a:rect l="l" t="t" r="r" b="b"/>
            <a:pathLst>
              <a:path w="4538960" h="4406917">
                <a:moveTo>
                  <a:pt x="0" y="0"/>
                </a:moveTo>
                <a:lnTo>
                  <a:pt x="4538960" y="0"/>
                </a:lnTo>
                <a:lnTo>
                  <a:pt x="4538960" y="4406917"/>
                </a:lnTo>
                <a:lnTo>
                  <a:pt x="0" y="440691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611600" y="7245029"/>
            <a:ext cx="2293206" cy="3141161"/>
          </a:xfrm>
          <a:custGeom>
            <a:avLst/>
            <a:gdLst/>
            <a:ahLst/>
            <a:cxnLst/>
            <a:rect l="l" t="t" r="r" b="b"/>
            <a:pathLst>
              <a:path w="4214073" h="5243756">
                <a:moveTo>
                  <a:pt x="0" y="0"/>
                </a:moveTo>
                <a:lnTo>
                  <a:pt x="4214073" y="0"/>
                </a:lnTo>
                <a:lnTo>
                  <a:pt x="4214073" y="5243756"/>
                </a:lnTo>
                <a:lnTo>
                  <a:pt x="0" y="52437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11030438" y="5495011"/>
            <a:ext cx="673025" cy="679199"/>
          </a:xfrm>
          <a:custGeom>
            <a:avLst/>
            <a:gdLst/>
            <a:ahLst/>
            <a:cxnLst/>
            <a:rect l="l" t="t" r="r" b="b"/>
            <a:pathLst>
              <a:path w="673025" h="679199">
                <a:moveTo>
                  <a:pt x="0" y="0"/>
                </a:moveTo>
                <a:lnTo>
                  <a:pt x="673025" y="0"/>
                </a:lnTo>
                <a:lnTo>
                  <a:pt x="673025" y="679200"/>
                </a:lnTo>
                <a:lnTo>
                  <a:pt x="0" y="6792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663430" y="2222707"/>
            <a:ext cx="1093016" cy="1103044"/>
          </a:xfrm>
          <a:custGeom>
            <a:avLst/>
            <a:gdLst/>
            <a:ahLst/>
            <a:cxnLst/>
            <a:rect l="l" t="t" r="r" b="b"/>
            <a:pathLst>
              <a:path w="1093016" h="1103044">
                <a:moveTo>
                  <a:pt x="0" y="0"/>
                </a:moveTo>
                <a:lnTo>
                  <a:pt x="1093016" y="0"/>
                </a:lnTo>
                <a:lnTo>
                  <a:pt x="1093016" y="1103044"/>
                </a:lnTo>
                <a:lnTo>
                  <a:pt x="0" y="11030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2566990" y="4722523"/>
            <a:ext cx="7489769" cy="1128514"/>
          </a:xfrm>
          <a:prstGeom prst="rect">
            <a:avLst/>
          </a:prstGeom>
        </p:spPr>
        <p:txBody>
          <a:bodyPr lIns="0" tIns="0" rIns="0" bIns="0" rtlCol="0" anchor="t">
            <a:spAutoFit/>
          </a:bodyPr>
          <a:lstStyle/>
          <a:p>
            <a:pPr algn="l">
              <a:lnSpc>
                <a:spcPts val="4420"/>
              </a:lnSpc>
            </a:pPr>
            <a:r>
              <a:rPr lang="vi-VN" sz="3400" b="1" dirty="0">
                <a:solidFill>
                  <a:srgbClr val="353437"/>
                </a:solidFill>
                <a:latin typeface="Cabin Medium"/>
                <a:ea typeface="Cabin Medium"/>
                <a:cs typeface="Cabin Medium"/>
                <a:sym typeface="Cabin Medium"/>
              </a:rPr>
              <a:t>Khi soi gương , ta thấy ảnh của mình ở trong gương . </a:t>
            </a:r>
            <a:endParaRPr lang="en-US" sz="3400" b="1" dirty="0">
              <a:solidFill>
                <a:srgbClr val="353437"/>
              </a:solidFill>
              <a:latin typeface="Cabin Medium"/>
              <a:ea typeface="Cabin Medium"/>
              <a:cs typeface="Cabin Medium"/>
              <a:sym typeface="Cabin Medium"/>
            </a:endParaRPr>
          </a:p>
        </p:txBody>
      </p:sp>
      <p:sp>
        <p:nvSpPr>
          <p:cNvPr id="7" name="TextBox 7"/>
          <p:cNvSpPr txBox="1"/>
          <p:nvPr/>
        </p:nvSpPr>
        <p:spPr>
          <a:xfrm>
            <a:off x="2554549" y="6090867"/>
            <a:ext cx="7489769" cy="2308324"/>
          </a:xfrm>
          <a:prstGeom prst="rect">
            <a:avLst/>
          </a:prstGeom>
        </p:spPr>
        <p:txBody>
          <a:bodyPr lIns="0" tIns="0" rIns="0" bIns="0" rtlCol="0" anchor="t">
            <a:spAutoFit/>
          </a:bodyPr>
          <a:lstStyle/>
          <a:p>
            <a:pPr>
              <a:lnSpc>
                <a:spcPts val="4517"/>
              </a:lnSpc>
            </a:pPr>
            <a:r>
              <a:rPr lang="vi-VN" sz="3600" b="1" dirty="0">
                <a:solidFill>
                  <a:srgbClr val="353437"/>
                </a:solidFill>
                <a:latin typeface="Cabin Medium"/>
                <a:ea typeface="Cabin Medium"/>
                <a:cs typeface="Cabin Medium"/>
                <a:sym typeface="Cabin Medium"/>
              </a:rPr>
              <a:t>Hình của vật nhìn thấy ở trong gương phẳng được gọi là ảnh của vật trong gương phẳng</a:t>
            </a:r>
            <a:endParaRPr lang="en-US" sz="3600" b="1" dirty="0">
              <a:solidFill>
                <a:srgbClr val="353437"/>
              </a:solidFill>
              <a:latin typeface="Cabin Medium"/>
              <a:ea typeface="Cabin Medium"/>
              <a:cs typeface="Cabin Medium"/>
              <a:sym typeface="Cabin Medium"/>
            </a:endParaRPr>
          </a:p>
          <a:p>
            <a:pPr algn="l">
              <a:lnSpc>
                <a:spcPts val="4517"/>
              </a:lnSpc>
            </a:pPr>
            <a:endParaRPr lang="en-US" sz="3475" b="1" dirty="0">
              <a:solidFill>
                <a:srgbClr val="353437"/>
              </a:solidFill>
              <a:latin typeface="Cabin Medium"/>
              <a:ea typeface="Cabin Medium"/>
              <a:cs typeface="Cabin Medium"/>
              <a:sym typeface="Cabin Medium"/>
            </a:endParaRPr>
          </a:p>
        </p:txBody>
      </p:sp>
      <p:sp>
        <p:nvSpPr>
          <p:cNvPr id="8" name="TextBox 8"/>
          <p:cNvSpPr txBox="1"/>
          <p:nvPr/>
        </p:nvSpPr>
        <p:spPr>
          <a:xfrm>
            <a:off x="794432" y="2266406"/>
            <a:ext cx="10757350" cy="2257028"/>
          </a:xfrm>
          <a:prstGeom prst="rect">
            <a:avLst/>
          </a:prstGeom>
        </p:spPr>
        <p:txBody>
          <a:bodyPr wrap="square" lIns="0" tIns="0" rIns="0" bIns="0" rtlCol="0" anchor="t">
            <a:spAutoFit/>
          </a:bodyPr>
          <a:lstStyle/>
          <a:p>
            <a:pPr marL="0" lvl="0" indent="0" algn="l">
              <a:lnSpc>
                <a:spcPts val="8800"/>
              </a:lnSpc>
              <a:spcBef>
                <a:spcPct val="0"/>
              </a:spcBef>
            </a:pPr>
            <a:r>
              <a:rPr lang="vi-VN" sz="7200" u="none" strike="noStrike" dirty="0">
                <a:solidFill>
                  <a:srgbClr val="353437"/>
                </a:solidFill>
                <a:latin typeface="Paytone One"/>
                <a:ea typeface="Paytone One"/>
                <a:cs typeface="Paytone One"/>
                <a:sym typeface="Paytone One"/>
              </a:rPr>
              <a:t>I . Ảnh của vật qua gương phẳng</a:t>
            </a:r>
            <a:endParaRPr lang="en-US" sz="7200" u="none" strike="noStrike" dirty="0">
              <a:solidFill>
                <a:srgbClr val="353437"/>
              </a:solidFill>
              <a:latin typeface="Paytone One"/>
              <a:ea typeface="Paytone One"/>
              <a:cs typeface="Paytone One"/>
              <a:sym typeface="Paytone One"/>
            </a:endParaRPr>
          </a:p>
        </p:txBody>
      </p:sp>
      <p:grpSp>
        <p:nvGrpSpPr>
          <p:cNvPr id="9" name="Group 9"/>
          <p:cNvGrpSpPr/>
          <p:nvPr/>
        </p:nvGrpSpPr>
        <p:grpSpPr>
          <a:xfrm>
            <a:off x="11170597" y="2347278"/>
            <a:ext cx="3599135" cy="1507685"/>
            <a:chOff x="0" y="28575"/>
            <a:chExt cx="4798847" cy="2010247"/>
          </a:xfrm>
        </p:grpSpPr>
        <p:sp>
          <p:nvSpPr>
            <p:cNvPr id="10" name="TextBox 10"/>
            <p:cNvSpPr txBox="1"/>
            <p:nvPr/>
          </p:nvSpPr>
          <p:spPr>
            <a:xfrm>
              <a:off x="0" y="876110"/>
              <a:ext cx="4798847" cy="1162712"/>
            </a:xfrm>
            <a:prstGeom prst="rect">
              <a:avLst/>
            </a:prstGeom>
          </p:spPr>
          <p:txBody>
            <a:bodyPr lIns="0" tIns="0" rIns="0" bIns="0" rtlCol="0" anchor="t">
              <a:spAutoFit/>
            </a:bodyPr>
            <a:lstStyle/>
            <a:p>
              <a:pPr algn="ctr">
                <a:lnSpc>
                  <a:spcPts val="3379"/>
                </a:lnSpc>
              </a:pPr>
              <a:r>
                <a:rPr lang="vi-VN" sz="2599" dirty="0">
                  <a:solidFill>
                    <a:srgbClr val="353437"/>
                  </a:solidFill>
                  <a:latin typeface="Cabin"/>
                  <a:ea typeface="Cabin"/>
                  <a:cs typeface="Cabin"/>
                  <a:sym typeface="Cabin"/>
                </a:rPr>
                <a:t>Ảnh của khuôn mặt qua gương phẳng </a:t>
              </a:r>
              <a:endParaRPr lang="en-US" sz="2599" u="none" strike="noStrike" dirty="0">
                <a:solidFill>
                  <a:srgbClr val="353437"/>
                </a:solidFill>
                <a:latin typeface="Cabin"/>
                <a:ea typeface="Cabin"/>
                <a:cs typeface="Cabin"/>
                <a:sym typeface="Cabin"/>
              </a:endParaRPr>
            </a:p>
          </p:txBody>
        </p:sp>
        <p:sp>
          <p:nvSpPr>
            <p:cNvPr id="11" name="TextBox 11"/>
            <p:cNvSpPr txBox="1"/>
            <p:nvPr/>
          </p:nvSpPr>
          <p:spPr>
            <a:xfrm>
              <a:off x="497879" y="28575"/>
              <a:ext cx="3803088" cy="673162"/>
            </a:xfrm>
            <a:prstGeom prst="rect">
              <a:avLst/>
            </a:prstGeom>
          </p:spPr>
          <p:txBody>
            <a:bodyPr lIns="0" tIns="0" rIns="0" bIns="0" rtlCol="0" anchor="t">
              <a:spAutoFit/>
            </a:bodyPr>
            <a:lstStyle/>
            <a:p>
              <a:pPr marL="0" lvl="0" indent="0" algn="ctr">
                <a:lnSpc>
                  <a:spcPts val="3850"/>
                </a:lnSpc>
                <a:spcBef>
                  <a:spcPct val="0"/>
                </a:spcBef>
              </a:pPr>
              <a:r>
                <a:rPr lang="vi-VN" sz="3500" dirty="0">
                  <a:solidFill>
                    <a:srgbClr val="353437"/>
                  </a:solidFill>
                  <a:latin typeface="Paytone One"/>
                  <a:ea typeface="Paytone One"/>
                  <a:cs typeface="Paytone One"/>
                  <a:sym typeface="Paytone One"/>
                </a:rPr>
                <a:t>Hình 17.1</a:t>
              </a:r>
              <a:endParaRPr lang="en-US" sz="3500" dirty="0">
                <a:solidFill>
                  <a:srgbClr val="353437"/>
                </a:solidFill>
                <a:latin typeface="Paytone One"/>
                <a:ea typeface="Paytone One"/>
                <a:cs typeface="Paytone One"/>
                <a:sym typeface="Paytone One"/>
              </a:endParaRPr>
            </a:p>
          </p:txBody>
        </p:sp>
      </p:grpSp>
      <p:sp>
        <p:nvSpPr>
          <p:cNvPr id="12" name="Freeform 12"/>
          <p:cNvSpPr/>
          <p:nvPr/>
        </p:nvSpPr>
        <p:spPr>
          <a:xfrm>
            <a:off x="1516003" y="4992683"/>
            <a:ext cx="628169" cy="588195"/>
          </a:xfrm>
          <a:custGeom>
            <a:avLst/>
            <a:gdLst/>
            <a:ahLst/>
            <a:cxnLst/>
            <a:rect l="l" t="t" r="r" b="b"/>
            <a:pathLst>
              <a:path w="628169" h="588195">
                <a:moveTo>
                  <a:pt x="0" y="0"/>
                </a:moveTo>
                <a:lnTo>
                  <a:pt x="628169" y="0"/>
                </a:lnTo>
                <a:lnTo>
                  <a:pt x="628169" y="588195"/>
                </a:lnTo>
                <a:lnTo>
                  <a:pt x="0" y="588195"/>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3" name="Freeform 13"/>
          <p:cNvSpPr/>
          <p:nvPr/>
        </p:nvSpPr>
        <p:spPr>
          <a:xfrm>
            <a:off x="1531554" y="6656834"/>
            <a:ext cx="628169" cy="588195"/>
          </a:xfrm>
          <a:custGeom>
            <a:avLst/>
            <a:gdLst/>
            <a:ahLst/>
            <a:cxnLst/>
            <a:rect l="l" t="t" r="r" b="b"/>
            <a:pathLst>
              <a:path w="628169" h="588195">
                <a:moveTo>
                  <a:pt x="0" y="0"/>
                </a:moveTo>
                <a:lnTo>
                  <a:pt x="628169" y="0"/>
                </a:lnTo>
                <a:lnTo>
                  <a:pt x="628169" y="588194"/>
                </a:lnTo>
                <a:lnTo>
                  <a:pt x="0" y="588194"/>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26123" y="3954887"/>
            <a:ext cx="5188727" cy="5929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grpSp>
        <p:nvGrpSpPr>
          <p:cNvPr id="2" name="Group 2"/>
          <p:cNvGrpSpPr/>
          <p:nvPr/>
        </p:nvGrpSpPr>
        <p:grpSpPr>
          <a:xfrm>
            <a:off x="8964942" y="2015601"/>
            <a:ext cx="8484858" cy="7242699"/>
            <a:chOff x="0" y="0"/>
            <a:chExt cx="5649457" cy="5314778"/>
          </a:xfrm>
        </p:grpSpPr>
        <p:sp>
          <p:nvSpPr>
            <p:cNvPr id="3" name="Freeform 3"/>
            <p:cNvSpPr/>
            <p:nvPr/>
          </p:nvSpPr>
          <p:spPr>
            <a:xfrm>
              <a:off x="-50165" y="-508"/>
              <a:ext cx="5713846" cy="5318207"/>
            </a:xfrm>
            <a:custGeom>
              <a:avLst/>
              <a:gdLst/>
              <a:ahLst/>
              <a:cxnLst/>
              <a:rect l="l" t="t" r="r" b="b"/>
              <a:pathLst>
                <a:path w="5713846" h="5318207">
                  <a:moveTo>
                    <a:pt x="5695431" y="4111707"/>
                  </a:moveTo>
                  <a:cubicBezTo>
                    <a:pt x="5681715" y="4417015"/>
                    <a:pt x="5641837" y="4754708"/>
                    <a:pt x="5431779" y="4993976"/>
                  </a:cubicBezTo>
                  <a:cubicBezTo>
                    <a:pt x="5349102" y="5088210"/>
                    <a:pt x="5241787" y="5156917"/>
                    <a:pt x="5123550" y="5197303"/>
                  </a:cubicBezTo>
                  <a:cubicBezTo>
                    <a:pt x="5012425" y="5235276"/>
                    <a:pt x="4896474" y="5243277"/>
                    <a:pt x="4780142" y="5250643"/>
                  </a:cubicBezTo>
                  <a:cubicBezTo>
                    <a:pt x="4525761" y="5266772"/>
                    <a:pt x="4271126" y="5281758"/>
                    <a:pt x="4016491" y="5293696"/>
                  </a:cubicBezTo>
                  <a:cubicBezTo>
                    <a:pt x="3723973" y="5307539"/>
                    <a:pt x="3449750" y="5318207"/>
                    <a:pt x="3175292" y="5314270"/>
                  </a:cubicBezTo>
                  <a:cubicBezTo>
                    <a:pt x="2926351" y="5310714"/>
                    <a:pt x="2677528" y="5299411"/>
                    <a:pt x="2428588" y="5293950"/>
                  </a:cubicBezTo>
                  <a:cubicBezTo>
                    <a:pt x="2255376" y="5290140"/>
                    <a:pt x="2082164" y="5286203"/>
                    <a:pt x="1903222" y="5288616"/>
                  </a:cubicBezTo>
                  <a:cubicBezTo>
                    <a:pt x="1724279" y="5290902"/>
                    <a:pt x="1545209" y="5294966"/>
                    <a:pt x="1366266" y="5288997"/>
                  </a:cubicBezTo>
                  <a:cubicBezTo>
                    <a:pt x="1203325" y="5283536"/>
                    <a:pt x="1034288" y="5273884"/>
                    <a:pt x="877824" y="5224354"/>
                  </a:cubicBezTo>
                  <a:cubicBezTo>
                    <a:pt x="717296" y="5173554"/>
                    <a:pt x="571881" y="5080082"/>
                    <a:pt x="459994" y="4954097"/>
                  </a:cubicBezTo>
                  <a:cubicBezTo>
                    <a:pt x="340233" y="4819351"/>
                    <a:pt x="253238" y="4649933"/>
                    <a:pt x="219710" y="4472514"/>
                  </a:cubicBezTo>
                  <a:cubicBezTo>
                    <a:pt x="199390" y="4365072"/>
                    <a:pt x="195072" y="4255471"/>
                    <a:pt x="194056" y="4146378"/>
                  </a:cubicBezTo>
                  <a:cubicBezTo>
                    <a:pt x="192913" y="4031189"/>
                    <a:pt x="193040" y="3915873"/>
                    <a:pt x="191897" y="3800684"/>
                  </a:cubicBezTo>
                  <a:cubicBezTo>
                    <a:pt x="187452" y="3325323"/>
                    <a:pt x="175260" y="3016791"/>
                    <a:pt x="155702" y="2712157"/>
                  </a:cubicBezTo>
                  <a:cubicBezTo>
                    <a:pt x="136144" y="2408827"/>
                    <a:pt x="109093" y="2105578"/>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295945" y="1016"/>
                    <a:pt x="2688347" y="508"/>
                  </a:cubicBezTo>
                  <a:cubicBezTo>
                    <a:pt x="3089451" y="0"/>
                    <a:pt x="3490555" y="8509"/>
                    <a:pt x="3901430" y="20447"/>
                  </a:cubicBezTo>
                  <a:cubicBezTo>
                    <a:pt x="4129902" y="26797"/>
                    <a:pt x="4358249" y="34036"/>
                    <a:pt x="4586721" y="41783"/>
                  </a:cubicBezTo>
                  <a:cubicBezTo>
                    <a:pt x="4693020" y="45339"/>
                    <a:pt x="4800081" y="45339"/>
                    <a:pt x="4905619" y="60325"/>
                  </a:cubicBezTo>
                  <a:cubicBezTo>
                    <a:pt x="4997694" y="73406"/>
                    <a:pt x="5087990" y="97409"/>
                    <a:pt x="5173715" y="133604"/>
                  </a:cubicBezTo>
                  <a:cubicBezTo>
                    <a:pt x="5301605" y="187579"/>
                    <a:pt x="5443971" y="273050"/>
                    <a:pt x="5503788" y="404368"/>
                  </a:cubicBezTo>
                  <a:cubicBezTo>
                    <a:pt x="5553319" y="513207"/>
                    <a:pt x="5572242" y="634619"/>
                    <a:pt x="5586974" y="752348"/>
                  </a:cubicBezTo>
                  <a:cubicBezTo>
                    <a:pt x="5621390" y="1026287"/>
                    <a:pt x="5620120" y="1304036"/>
                    <a:pt x="5618469" y="1579753"/>
                  </a:cubicBezTo>
                  <a:cubicBezTo>
                    <a:pt x="5616438" y="1908302"/>
                    <a:pt x="5617962" y="2159011"/>
                    <a:pt x="5615675" y="2369811"/>
                  </a:cubicBezTo>
                  <a:cubicBezTo>
                    <a:pt x="5613136" y="2594377"/>
                    <a:pt x="5620882" y="2818535"/>
                    <a:pt x="5642726" y="3042693"/>
                  </a:cubicBezTo>
                  <a:cubicBezTo>
                    <a:pt x="5667999" y="3303831"/>
                    <a:pt x="5713846" y="3703148"/>
                    <a:pt x="5695431" y="4111707"/>
                  </a:cubicBezTo>
                  <a:close/>
                </a:path>
              </a:pathLst>
            </a:custGeom>
            <a:solidFill>
              <a:srgbClr val="F1CF77"/>
            </a:solidFill>
          </p:spPr>
        </p:sp>
      </p:grpSp>
      <p:sp>
        <p:nvSpPr>
          <p:cNvPr id="4" name="Freeform 4"/>
          <p:cNvSpPr/>
          <p:nvPr/>
        </p:nvSpPr>
        <p:spPr>
          <a:xfrm rot="2891961">
            <a:off x="12064634" y="722653"/>
            <a:ext cx="2038211" cy="2119123"/>
          </a:xfrm>
          <a:custGeom>
            <a:avLst/>
            <a:gdLst/>
            <a:ahLst/>
            <a:cxnLst/>
            <a:rect l="l" t="t" r="r" b="b"/>
            <a:pathLst>
              <a:path w="2038211" h="2119123">
                <a:moveTo>
                  <a:pt x="0" y="0"/>
                </a:moveTo>
                <a:lnTo>
                  <a:pt x="2038211" y="0"/>
                </a:lnTo>
                <a:lnTo>
                  <a:pt x="2038211" y="2119123"/>
                </a:lnTo>
                <a:lnTo>
                  <a:pt x="0" y="211912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5" name="Group 5"/>
          <p:cNvGrpSpPr/>
          <p:nvPr/>
        </p:nvGrpSpPr>
        <p:grpSpPr>
          <a:xfrm>
            <a:off x="11075782" y="5540407"/>
            <a:ext cx="5535818" cy="542207"/>
            <a:chOff x="0" y="0"/>
            <a:chExt cx="10530690" cy="722942"/>
          </a:xfrm>
        </p:grpSpPr>
        <p:sp>
          <p:nvSpPr>
            <p:cNvPr id="6" name="Freeform 6"/>
            <p:cNvSpPr/>
            <p:nvPr/>
          </p:nvSpPr>
          <p:spPr>
            <a:xfrm>
              <a:off x="0" y="0"/>
              <a:ext cx="703061" cy="722942"/>
            </a:xfrm>
            <a:custGeom>
              <a:avLst/>
              <a:gdLst/>
              <a:ahLst/>
              <a:cxnLst/>
              <a:rect l="l" t="t" r="r" b="b"/>
              <a:pathLst>
                <a:path w="703061" h="722942">
                  <a:moveTo>
                    <a:pt x="0" y="0"/>
                  </a:moveTo>
                  <a:lnTo>
                    <a:pt x="703061" y="0"/>
                  </a:lnTo>
                  <a:lnTo>
                    <a:pt x="703061" y="722942"/>
                  </a:lnTo>
                  <a:lnTo>
                    <a:pt x="0" y="7229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1031093" y="39177"/>
              <a:ext cx="9499597" cy="666849"/>
            </a:xfrm>
            <a:prstGeom prst="rect">
              <a:avLst/>
            </a:prstGeom>
          </p:spPr>
          <p:txBody>
            <a:bodyPr wrap="square" lIns="0" tIns="0" rIns="0" bIns="0" rtlCol="0" anchor="t">
              <a:spAutoFit/>
            </a:bodyPr>
            <a:lstStyle/>
            <a:p>
              <a:pPr marL="0" lvl="0" indent="0" algn="l">
                <a:lnSpc>
                  <a:spcPts val="3850"/>
                </a:lnSpc>
                <a:spcBef>
                  <a:spcPct val="0"/>
                </a:spcBef>
              </a:pPr>
              <a:r>
                <a:rPr lang="vi-VN" sz="3500" dirty="0">
                  <a:solidFill>
                    <a:srgbClr val="353437"/>
                  </a:solidFill>
                  <a:latin typeface="Paytone One"/>
                  <a:ea typeface="Paytone One"/>
                  <a:cs typeface="Paytone One"/>
                  <a:sym typeface="Paytone One"/>
                </a:rPr>
                <a:t>Ảnh con chó qua gương phẳng</a:t>
              </a:r>
              <a:endParaRPr lang="en-US" sz="3500" u="none" strike="noStrike" dirty="0">
                <a:solidFill>
                  <a:srgbClr val="353437"/>
                </a:solidFill>
                <a:latin typeface="Paytone One"/>
                <a:ea typeface="Paytone One"/>
                <a:cs typeface="Paytone One"/>
                <a:sym typeface="Paytone One"/>
              </a:endParaRPr>
            </a:p>
          </p:txBody>
        </p:sp>
      </p:grpSp>
      <p:sp>
        <p:nvSpPr>
          <p:cNvPr id="13" name="TextBox 13"/>
          <p:cNvSpPr txBox="1"/>
          <p:nvPr/>
        </p:nvSpPr>
        <p:spPr>
          <a:xfrm>
            <a:off x="9217981" y="2631152"/>
            <a:ext cx="7924800" cy="2385268"/>
          </a:xfrm>
          <a:prstGeom prst="rect">
            <a:avLst/>
          </a:prstGeom>
        </p:spPr>
        <p:txBody>
          <a:bodyPr wrap="square" lIns="0" tIns="0" rIns="0" bIns="0" rtlCol="0" anchor="t">
            <a:spAutoFit/>
          </a:bodyPr>
          <a:lstStyle/>
          <a:p>
            <a:pPr lvl="0" algn="ctr">
              <a:lnSpc>
                <a:spcPts val="6192"/>
              </a:lnSpc>
            </a:pPr>
            <a:r>
              <a:rPr lang="vi-VN" sz="4400" b="1" dirty="0">
                <a:solidFill>
                  <a:schemeClr val="tx1">
                    <a:lumMod val="75000"/>
                    <a:lumOff val="25000"/>
                  </a:schemeClr>
                </a:solidFill>
                <a:latin typeface="Paytone One" charset="0"/>
              </a:rPr>
              <a:t>Hãy nêu thêm ví dụ về ảnh của vật qua gương phẳng hoặc các mặt phản xạ khác.</a:t>
            </a:r>
            <a:endParaRPr lang="en-US" sz="4300" b="1" dirty="0">
              <a:solidFill>
                <a:schemeClr val="tx1">
                  <a:lumMod val="75000"/>
                  <a:lumOff val="25000"/>
                </a:schemeClr>
              </a:solidFill>
              <a:latin typeface="Paytone One" charset="0"/>
              <a:ea typeface="Paytone One"/>
              <a:cs typeface="Paytone One"/>
              <a:sym typeface="Paytone One"/>
            </a:endParaRPr>
          </a:p>
        </p:txBody>
      </p:sp>
      <p:grpSp>
        <p:nvGrpSpPr>
          <p:cNvPr id="14" name="Group 14"/>
          <p:cNvGrpSpPr/>
          <p:nvPr/>
        </p:nvGrpSpPr>
        <p:grpSpPr>
          <a:xfrm>
            <a:off x="11075782" y="6986771"/>
            <a:ext cx="3477103" cy="542207"/>
            <a:chOff x="0" y="0"/>
            <a:chExt cx="4636137" cy="722942"/>
          </a:xfrm>
        </p:grpSpPr>
        <p:sp>
          <p:nvSpPr>
            <p:cNvPr id="15" name="Freeform 15"/>
            <p:cNvSpPr/>
            <p:nvPr/>
          </p:nvSpPr>
          <p:spPr>
            <a:xfrm>
              <a:off x="0" y="0"/>
              <a:ext cx="703061" cy="722942"/>
            </a:xfrm>
            <a:custGeom>
              <a:avLst/>
              <a:gdLst/>
              <a:ahLst/>
              <a:cxnLst/>
              <a:rect l="l" t="t" r="r" b="b"/>
              <a:pathLst>
                <a:path w="703061" h="722942">
                  <a:moveTo>
                    <a:pt x="0" y="0"/>
                  </a:moveTo>
                  <a:lnTo>
                    <a:pt x="703061" y="0"/>
                  </a:lnTo>
                  <a:lnTo>
                    <a:pt x="703061" y="722942"/>
                  </a:lnTo>
                  <a:lnTo>
                    <a:pt x="0" y="7229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6" name="TextBox 16"/>
            <p:cNvSpPr txBox="1"/>
            <p:nvPr/>
          </p:nvSpPr>
          <p:spPr>
            <a:xfrm>
              <a:off x="1031094" y="39177"/>
              <a:ext cx="3605043" cy="673162"/>
            </a:xfrm>
            <a:prstGeom prst="rect">
              <a:avLst/>
            </a:prstGeom>
          </p:spPr>
          <p:txBody>
            <a:bodyPr lIns="0" tIns="0" rIns="0" bIns="0" rtlCol="0" anchor="t">
              <a:spAutoFit/>
            </a:bodyPr>
            <a:lstStyle/>
            <a:p>
              <a:pPr marL="0" lvl="0" indent="0" algn="l">
                <a:lnSpc>
                  <a:spcPts val="3850"/>
                </a:lnSpc>
                <a:spcBef>
                  <a:spcPct val="0"/>
                </a:spcBef>
              </a:pPr>
              <a:endParaRPr lang="en-US" sz="3500" u="none" strike="noStrike" dirty="0">
                <a:solidFill>
                  <a:srgbClr val="353437"/>
                </a:solidFill>
                <a:latin typeface="Paytone One"/>
                <a:ea typeface="Paytone One"/>
                <a:cs typeface="Paytone One"/>
                <a:sym typeface="Paytone One"/>
              </a:endParaRPr>
            </a:p>
          </p:txBody>
        </p:sp>
      </p:grpSp>
      <p:sp>
        <p:nvSpPr>
          <p:cNvPr id="20" name="Rectangle 19"/>
          <p:cNvSpPr/>
          <p:nvPr/>
        </p:nvSpPr>
        <p:spPr>
          <a:xfrm>
            <a:off x="11603078" y="7083924"/>
            <a:ext cx="5008522" cy="1754326"/>
          </a:xfrm>
          <a:prstGeom prst="rect">
            <a:avLst/>
          </a:prstGeom>
        </p:spPr>
        <p:txBody>
          <a:bodyPr wrap="square">
            <a:spAutoFit/>
          </a:bodyPr>
          <a:lstStyle/>
          <a:p>
            <a:r>
              <a:rPr lang="vi-VN" sz="3500" dirty="0">
                <a:solidFill>
                  <a:schemeClr val="tx1">
                    <a:lumMod val="75000"/>
                    <a:lumOff val="25000"/>
                  </a:schemeClr>
                </a:solidFill>
                <a:latin typeface="Paytone One" charset="0"/>
              </a:rPr>
              <a:t>Ảnh của tháp rùa trên mặt nước phẳng, lặng.</a:t>
            </a:r>
            <a:endParaRPr lang="en-US" sz="3500" dirty="0">
              <a:solidFill>
                <a:schemeClr val="tx1">
                  <a:lumMod val="75000"/>
                  <a:lumOff val="25000"/>
                </a:schemeClr>
              </a:solidFill>
              <a:latin typeface="Paytone One" charset="0"/>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674949"/>
            <a:ext cx="5638800" cy="38948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654924"/>
            <a:ext cx="5638800" cy="3908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grpSp>
        <p:nvGrpSpPr>
          <p:cNvPr id="2" name="Group 2"/>
          <p:cNvGrpSpPr/>
          <p:nvPr/>
        </p:nvGrpSpPr>
        <p:grpSpPr>
          <a:xfrm>
            <a:off x="1587823" y="2782829"/>
            <a:ext cx="5784058" cy="6617992"/>
            <a:chOff x="0" y="0"/>
            <a:chExt cx="5017131" cy="5740491"/>
          </a:xfrm>
        </p:grpSpPr>
        <p:sp>
          <p:nvSpPr>
            <p:cNvPr id="3" name="Freeform 3"/>
            <p:cNvSpPr/>
            <p:nvPr/>
          </p:nvSpPr>
          <p:spPr>
            <a:xfrm>
              <a:off x="-50165" y="-508"/>
              <a:ext cx="5081520" cy="5743920"/>
            </a:xfrm>
            <a:custGeom>
              <a:avLst/>
              <a:gdLst/>
              <a:ahLst/>
              <a:cxnLst/>
              <a:rect l="l" t="t" r="r" b="b"/>
              <a:pathLst>
                <a:path w="5081520" h="5743920">
                  <a:moveTo>
                    <a:pt x="5063105" y="4537420"/>
                  </a:moveTo>
                  <a:cubicBezTo>
                    <a:pt x="5049389" y="4842728"/>
                    <a:pt x="5009511" y="5180421"/>
                    <a:pt x="4799453" y="5419689"/>
                  </a:cubicBezTo>
                  <a:cubicBezTo>
                    <a:pt x="4716776" y="5513923"/>
                    <a:pt x="4609461" y="5582630"/>
                    <a:pt x="4491224" y="5623016"/>
                  </a:cubicBezTo>
                  <a:cubicBezTo>
                    <a:pt x="4380099" y="5660989"/>
                    <a:pt x="4264148" y="5668990"/>
                    <a:pt x="4147816" y="5676356"/>
                  </a:cubicBezTo>
                  <a:cubicBezTo>
                    <a:pt x="3893435" y="5692485"/>
                    <a:pt x="3638800" y="5707471"/>
                    <a:pt x="3384165" y="5719409"/>
                  </a:cubicBezTo>
                  <a:cubicBezTo>
                    <a:pt x="3107205" y="5733252"/>
                    <a:pt x="2929995" y="5743920"/>
                    <a:pt x="2752632" y="5739983"/>
                  </a:cubicBezTo>
                  <a:cubicBezTo>
                    <a:pt x="2591759" y="5736427"/>
                    <a:pt x="2430963" y="5725124"/>
                    <a:pt x="2270090" y="5719663"/>
                  </a:cubicBezTo>
                  <a:cubicBezTo>
                    <a:pt x="2158156" y="5715853"/>
                    <a:pt x="2046221" y="5711916"/>
                    <a:pt x="1903222" y="5714329"/>
                  </a:cubicBezTo>
                  <a:cubicBezTo>
                    <a:pt x="1724279" y="5716615"/>
                    <a:pt x="1545209" y="5720679"/>
                    <a:pt x="1366266" y="5714710"/>
                  </a:cubicBezTo>
                  <a:cubicBezTo>
                    <a:pt x="1203325" y="5709249"/>
                    <a:pt x="1034288" y="5699597"/>
                    <a:pt x="877824" y="5650067"/>
                  </a:cubicBezTo>
                  <a:cubicBezTo>
                    <a:pt x="717296" y="5599267"/>
                    <a:pt x="571881" y="5505795"/>
                    <a:pt x="459994" y="5379811"/>
                  </a:cubicBezTo>
                  <a:cubicBezTo>
                    <a:pt x="340233" y="5245064"/>
                    <a:pt x="253238" y="5075646"/>
                    <a:pt x="219710" y="4898227"/>
                  </a:cubicBezTo>
                  <a:cubicBezTo>
                    <a:pt x="199390" y="4790785"/>
                    <a:pt x="195072" y="4681184"/>
                    <a:pt x="194056" y="4572091"/>
                  </a:cubicBezTo>
                  <a:cubicBezTo>
                    <a:pt x="192913" y="4456902"/>
                    <a:pt x="193040" y="4341586"/>
                    <a:pt x="191897" y="4226397"/>
                  </a:cubicBezTo>
                  <a:cubicBezTo>
                    <a:pt x="187452" y="3751036"/>
                    <a:pt x="175260" y="3344510"/>
                    <a:pt x="155702" y="2939740"/>
                  </a:cubicBezTo>
                  <a:cubicBezTo>
                    <a:pt x="136144" y="2536702"/>
                    <a:pt x="109093" y="2133771"/>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184373" y="1016"/>
                    <a:pt x="2437954" y="508"/>
                  </a:cubicBezTo>
                  <a:cubicBezTo>
                    <a:pt x="2697159" y="0"/>
                    <a:pt x="2956364" y="8509"/>
                    <a:pt x="3269103" y="20447"/>
                  </a:cubicBezTo>
                  <a:cubicBezTo>
                    <a:pt x="3497576" y="26797"/>
                    <a:pt x="3725922" y="34036"/>
                    <a:pt x="3954395" y="41783"/>
                  </a:cubicBezTo>
                  <a:cubicBezTo>
                    <a:pt x="4060694" y="45339"/>
                    <a:pt x="4167755" y="45339"/>
                    <a:pt x="4273292" y="60325"/>
                  </a:cubicBezTo>
                  <a:cubicBezTo>
                    <a:pt x="4365367" y="73406"/>
                    <a:pt x="4455664" y="97409"/>
                    <a:pt x="4541389" y="133604"/>
                  </a:cubicBezTo>
                  <a:cubicBezTo>
                    <a:pt x="4669278" y="187579"/>
                    <a:pt x="4811645" y="273050"/>
                    <a:pt x="4871462" y="404368"/>
                  </a:cubicBezTo>
                  <a:cubicBezTo>
                    <a:pt x="4920992" y="513207"/>
                    <a:pt x="4939915" y="634619"/>
                    <a:pt x="4954647" y="752348"/>
                  </a:cubicBezTo>
                  <a:cubicBezTo>
                    <a:pt x="4989064" y="1026287"/>
                    <a:pt x="4987794" y="1304036"/>
                    <a:pt x="4986143" y="1579753"/>
                  </a:cubicBezTo>
                  <a:cubicBezTo>
                    <a:pt x="4984111" y="1908302"/>
                    <a:pt x="4985635" y="2204769"/>
                    <a:pt x="4983349" y="2484861"/>
                  </a:cubicBezTo>
                  <a:cubicBezTo>
                    <a:pt x="4980809" y="2783244"/>
                    <a:pt x="4988556" y="3081085"/>
                    <a:pt x="5010400" y="3378927"/>
                  </a:cubicBezTo>
                  <a:cubicBezTo>
                    <a:pt x="5035673" y="3725903"/>
                    <a:pt x="5081520" y="4128861"/>
                    <a:pt x="5063105" y="4537420"/>
                  </a:cubicBezTo>
                  <a:close/>
                </a:path>
              </a:pathLst>
            </a:custGeom>
            <a:solidFill>
              <a:srgbClr val="E4DCCB"/>
            </a:solidFill>
          </p:spPr>
        </p:sp>
      </p:grpSp>
      <p:grpSp>
        <p:nvGrpSpPr>
          <p:cNvPr id="4" name="Group 4"/>
          <p:cNvGrpSpPr/>
          <p:nvPr/>
        </p:nvGrpSpPr>
        <p:grpSpPr>
          <a:xfrm>
            <a:off x="8407515" y="2869477"/>
            <a:ext cx="1012777" cy="937483"/>
            <a:chOff x="0" y="0"/>
            <a:chExt cx="1350369" cy="1249977"/>
          </a:xfrm>
        </p:grpSpPr>
        <p:sp>
          <p:nvSpPr>
            <p:cNvPr id="5" name="Freeform 5"/>
            <p:cNvSpPr/>
            <p:nvPr/>
          </p:nvSpPr>
          <p:spPr>
            <a:xfrm>
              <a:off x="0" y="0"/>
              <a:ext cx="1350369" cy="1249977"/>
            </a:xfrm>
            <a:custGeom>
              <a:avLst/>
              <a:gdLst/>
              <a:ahLst/>
              <a:cxnLst/>
              <a:rect l="l" t="t" r="r" b="b"/>
              <a:pathLst>
                <a:path w="1350369" h="1249977">
                  <a:moveTo>
                    <a:pt x="0" y="0"/>
                  </a:moveTo>
                  <a:lnTo>
                    <a:pt x="1350369" y="0"/>
                  </a:lnTo>
                  <a:lnTo>
                    <a:pt x="1350369" y="1249977"/>
                  </a:lnTo>
                  <a:lnTo>
                    <a:pt x="0" y="1249977"/>
                  </a:lnTo>
                  <a:lnTo>
                    <a:pt x="0" y="0"/>
                  </a:lnTo>
                  <a:close/>
                </a:path>
              </a:pathLst>
            </a:custGeom>
            <a:blipFill>
              <a:blip r:embed="rId2">
                <a:extLst>
                  <a:ext uri="{96DAC541-7B7A-43D3-8B79-37D633B846F1}">
                    <asvg:svgBlip xmlns:asvg="http://schemas.microsoft.com/office/drawing/2016/SVG/main" r:embed="rId3"/>
                  </a:ext>
                </a:extLst>
              </a:blip>
              <a:stretch>
                <a:fillRect t="-2444" b="-2444"/>
              </a:stretch>
            </a:blipFill>
            <a:ln cap="sq">
              <a:noFill/>
              <a:prstDash val="solid"/>
              <a:miter/>
            </a:ln>
          </p:spPr>
        </p:sp>
        <p:sp>
          <p:nvSpPr>
            <p:cNvPr id="6" name="TextBox 6"/>
            <p:cNvSpPr txBox="1"/>
            <p:nvPr/>
          </p:nvSpPr>
          <p:spPr>
            <a:xfrm>
              <a:off x="201759" y="302695"/>
              <a:ext cx="946852" cy="673162"/>
            </a:xfrm>
            <a:prstGeom prst="rect">
              <a:avLst/>
            </a:prstGeom>
          </p:spPr>
          <p:txBody>
            <a:bodyPr lIns="0" tIns="0" rIns="0" bIns="0" rtlCol="0" anchor="t">
              <a:spAutoFit/>
            </a:bodyPr>
            <a:lstStyle/>
            <a:p>
              <a:pPr marL="0" lvl="0" indent="0" algn="ctr">
                <a:lnSpc>
                  <a:spcPts val="3850"/>
                </a:lnSpc>
                <a:spcBef>
                  <a:spcPct val="0"/>
                </a:spcBef>
              </a:pPr>
              <a:r>
                <a:rPr lang="en-US" sz="3500" u="none" strike="noStrike">
                  <a:solidFill>
                    <a:srgbClr val="353437"/>
                  </a:solidFill>
                  <a:latin typeface="Paytone One"/>
                  <a:ea typeface="Paytone One"/>
                  <a:cs typeface="Paytone One"/>
                  <a:sym typeface="Paytone One"/>
                </a:rPr>
                <a:t>1.</a:t>
              </a:r>
            </a:p>
          </p:txBody>
        </p:sp>
      </p:grpSp>
      <p:grpSp>
        <p:nvGrpSpPr>
          <p:cNvPr id="7" name="Group 7"/>
          <p:cNvGrpSpPr/>
          <p:nvPr/>
        </p:nvGrpSpPr>
        <p:grpSpPr>
          <a:xfrm>
            <a:off x="8407515" y="5751442"/>
            <a:ext cx="1012777" cy="937483"/>
            <a:chOff x="0" y="0"/>
            <a:chExt cx="1350369" cy="1249977"/>
          </a:xfrm>
        </p:grpSpPr>
        <p:sp>
          <p:nvSpPr>
            <p:cNvPr id="8" name="Freeform 8"/>
            <p:cNvSpPr/>
            <p:nvPr/>
          </p:nvSpPr>
          <p:spPr>
            <a:xfrm>
              <a:off x="0" y="0"/>
              <a:ext cx="1350369" cy="1249977"/>
            </a:xfrm>
            <a:custGeom>
              <a:avLst/>
              <a:gdLst/>
              <a:ahLst/>
              <a:cxnLst/>
              <a:rect l="l" t="t" r="r" b="b"/>
              <a:pathLst>
                <a:path w="1350369" h="1249977">
                  <a:moveTo>
                    <a:pt x="0" y="0"/>
                  </a:moveTo>
                  <a:lnTo>
                    <a:pt x="1350369" y="0"/>
                  </a:lnTo>
                  <a:lnTo>
                    <a:pt x="1350369" y="1249977"/>
                  </a:lnTo>
                  <a:lnTo>
                    <a:pt x="0" y="1249977"/>
                  </a:lnTo>
                  <a:lnTo>
                    <a:pt x="0" y="0"/>
                  </a:lnTo>
                  <a:close/>
                </a:path>
              </a:pathLst>
            </a:custGeom>
            <a:blipFill>
              <a:blip r:embed="rId2">
                <a:extLst>
                  <a:ext uri="{96DAC541-7B7A-43D3-8B79-37D633B846F1}">
                    <asvg:svgBlip xmlns:asvg="http://schemas.microsoft.com/office/drawing/2016/SVG/main" r:embed="rId3"/>
                  </a:ext>
                </a:extLst>
              </a:blip>
              <a:stretch>
                <a:fillRect t="-2444" b="-2444"/>
              </a:stretch>
            </a:blipFill>
            <a:ln cap="sq">
              <a:noFill/>
              <a:prstDash val="solid"/>
              <a:miter/>
            </a:ln>
          </p:spPr>
        </p:sp>
        <p:sp>
          <p:nvSpPr>
            <p:cNvPr id="9" name="TextBox 9"/>
            <p:cNvSpPr txBox="1"/>
            <p:nvPr/>
          </p:nvSpPr>
          <p:spPr>
            <a:xfrm>
              <a:off x="201759" y="302695"/>
              <a:ext cx="946852" cy="673162"/>
            </a:xfrm>
            <a:prstGeom prst="rect">
              <a:avLst/>
            </a:prstGeom>
          </p:spPr>
          <p:txBody>
            <a:bodyPr lIns="0" tIns="0" rIns="0" bIns="0" rtlCol="0" anchor="t">
              <a:spAutoFit/>
            </a:bodyPr>
            <a:lstStyle/>
            <a:p>
              <a:pPr marL="0" lvl="0" indent="0" algn="ctr">
                <a:lnSpc>
                  <a:spcPts val="3850"/>
                </a:lnSpc>
                <a:spcBef>
                  <a:spcPct val="0"/>
                </a:spcBef>
              </a:pPr>
              <a:r>
                <a:rPr lang="en-US" sz="3500" u="none" strike="noStrike">
                  <a:solidFill>
                    <a:srgbClr val="353437"/>
                  </a:solidFill>
                  <a:latin typeface="Paytone One"/>
                  <a:ea typeface="Paytone One"/>
                  <a:cs typeface="Paytone One"/>
                  <a:sym typeface="Paytone One"/>
                </a:rPr>
                <a:t>2.</a:t>
              </a:r>
            </a:p>
          </p:txBody>
        </p:sp>
      </p:grpSp>
      <p:grpSp>
        <p:nvGrpSpPr>
          <p:cNvPr id="10" name="Group 10"/>
          <p:cNvGrpSpPr/>
          <p:nvPr/>
        </p:nvGrpSpPr>
        <p:grpSpPr>
          <a:xfrm rot="8716147">
            <a:off x="-1106526" y="8644695"/>
            <a:ext cx="2979876" cy="1897580"/>
            <a:chOff x="0" y="0"/>
            <a:chExt cx="6786448" cy="3932896"/>
          </a:xfrm>
        </p:grpSpPr>
        <p:sp>
          <p:nvSpPr>
            <p:cNvPr id="11" name="Freeform 11"/>
            <p:cNvSpPr/>
            <p:nvPr/>
          </p:nvSpPr>
          <p:spPr>
            <a:xfrm rot="-2637415" flipH="1">
              <a:off x="4311585" y="484117"/>
              <a:ext cx="2136446" cy="1837344"/>
            </a:xfrm>
            <a:custGeom>
              <a:avLst/>
              <a:gdLst/>
              <a:ahLst/>
              <a:cxnLst/>
              <a:rect l="l" t="t" r="r" b="b"/>
              <a:pathLst>
                <a:path w="2136446" h="1837344">
                  <a:moveTo>
                    <a:pt x="2136446" y="0"/>
                  </a:moveTo>
                  <a:lnTo>
                    <a:pt x="0" y="0"/>
                  </a:lnTo>
                  <a:lnTo>
                    <a:pt x="0" y="1837344"/>
                  </a:lnTo>
                  <a:lnTo>
                    <a:pt x="2136446" y="1837344"/>
                  </a:lnTo>
                  <a:lnTo>
                    <a:pt x="2136446"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2" name="Freeform 12"/>
            <p:cNvSpPr/>
            <p:nvPr/>
          </p:nvSpPr>
          <p:spPr>
            <a:xfrm rot="-5767277">
              <a:off x="1019577" y="-258759"/>
              <a:ext cx="3074417" cy="4813177"/>
            </a:xfrm>
            <a:custGeom>
              <a:avLst/>
              <a:gdLst/>
              <a:ahLst/>
              <a:cxnLst/>
              <a:rect l="l" t="t" r="r" b="b"/>
              <a:pathLst>
                <a:path w="3074417" h="4813177">
                  <a:moveTo>
                    <a:pt x="0" y="0"/>
                  </a:moveTo>
                  <a:lnTo>
                    <a:pt x="3074416" y="0"/>
                  </a:lnTo>
                  <a:lnTo>
                    <a:pt x="3074416" y="4813176"/>
                  </a:lnTo>
                  <a:lnTo>
                    <a:pt x="0" y="48131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13"/>
            <p:cNvSpPr txBox="1"/>
            <p:nvPr/>
          </p:nvSpPr>
          <p:spPr>
            <a:xfrm rot="-367277">
              <a:off x="4962458" y="992695"/>
              <a:ext cx="1618975" cy="585143"/>
            </a:xfrm>
            <a:prstGeom prst="rect">
              <a:avLst/>
            </a:prstGeom>
          </p:spPr>
          <p:txBody>
            <a:bodyPr lIns="0" tIns="0" rIns="0" bIns="0" rtlCol="0" anchor="t">
              <a:spAutoFit/>
            </a:bodyPr>
            <a:lstStyle/>
            <a:p>
              <a:pPr marL="0" lvl="0" indent="0" algn="ctr">
                <a:lnSpc>
                  <a:spcPts val="1747"/>
                </a:lnSpc>
                <a:spcBef>
                  <a:spcPct val="0"/>
                </a:spcBef>
              </a:pPr>
              <a:r>
                <a:rPr lang="en-US" sz="1588" u="none" strike="noStrike">
                  <a:solidFill>
                    <a:srgbClr val="353437"/>
                  </a:solidFill>
                  <a:latin typeface="Paytone One"/>
                  <a:ea typeface="Paytone One"/>
                  <a:cs typeface="Paytone One"/>
                  <a:sym typeface="Paytone One"/>
                </a:rPr>
                <a:t>80.000</a:t>
              </a:r>
            </a:p>
            <a:p>
              <a:pPr marL="0" lvl="0" indent="0" algn="ctr">
                <a:lnSpc>
                  <a:spcPts val="1747"/>
                </a:lnSpc>
                <a:spcBef>
                  <a:spcPct val="0"/>
                </a:spcBef>
              </a:pPr>
              <a:r>
                <a:rPr lang="en-US" sz="1588" u="none" strike="noStrike">
                  <a:solidFill>
                    <a:srgbClr val="353437"/>
                  </a:solidFill>
                  <a:latin typeface="Paytone One"/>
                  <a:ea typeface="Paytone One"/>
                  <a:cs typeface="Paytone One"/>
                  <a:sym typeface="Paytone One"/>
                </a:rPr>
                <a:t>VNĐ</a:t>
              </a:r>
            </a:p>
          </p:txBody>
        </p:sp>
      </p:grpSp>
      <p:sp>
        <p:nvSpPr>
          <p:cNvPr id="14" name="Freeform 14"/>
          <p:cNvSpPr/>
          <p:nvPr/>
        </p:nvSpPr>
        <p:spPr>
          <a:xfrm rot="7438106" flipH="1">
            <a:off x="141351" y="-213320"/>
            <a:ext cx="1106044" cy="1483718"/>
          </a:xfrm>
          <a:custGeom>
            <a:avLst/>
            <a:gdLst/>
            <a:ahLst/>
            <a:cxnLst/>
            <a:rect l="l" t="t" r="r" b="b"/>
            <a:pathLst>
              <a:path w="1106044" h="1483718">
                <a:moveTo>
                  <a:pt x="1106045" y="0"/>
                </a:moveTo>
                <a:lnTo>
                  <a:pt x="0" y="0"/>
                </a:lnTo>
                <a:lnTo>
                  <a:pt x="0" y="1483718"/>
                </a:lnTo>
                <a:lnTo>
                  <a:pt x="1106045" y="1483718"/>
                </a:lnTo>
                <a:lnTo>
                  <a:pt x="1106045"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452460">
            <a:off x="16330343" y="8950793"/>
            <a:ext cx="1663278" cy="1100121"/>
          </a:xfrm>
          <a:custGeom>
            <a:avLst/>
            <a:gdLst/>
            <a:ahLst/>
            <a:cxnLst/>
            <a:rect l="l" t="t" r="r" b="b"/>
            <a:pathLst>
              <a:path w="1663278" h="1100121">
                <a:moveTo>
                  <a:pt x="0" y="0"/>
                </a:moveTo>
                <a:lnTo>
                  <a:pt x="1663278" y="0"/>
                </a:lnTo>
                <a:lnTo>
                  <a:pt x="1663278" y="1100121"/>
                </a:lnTo>
                <a:lnTo>
                  <a:pt x="0" y="110012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6" name="Freeform 16"/>
          <p:cNvSpPr/>
          <p:nvPr/>
        </p:nvSpPr>
        <p:spPr>
          <a:xfrm>
            <a:off x="17259300" y="7964695"/>
            <a:ext cx="759171" cy="666750"/>
          </a:xfrm>
          <a:custGeom>
            <a:avLst/>
            <a:gdLst/>
            <a:ahLst/>
            <a:cxnLst/>
            <a:rect l="l" t="t" r="r" b="b"/>
            <a:pathLst>
              <a:path w="759171" h="666750">
                <a:moveTo>
                  <a:pt x="0" y="0"/>
                </a:moveTo>
                <a:lnTo>
                  <a:pt x="759171" y="0"/>
                </a:lnTo>
                <a:lnTo>
                  <a:pt x="759171" y="666750"/>
                </a:lnTo>
                <a:lnTo>
                  <a:pt x="0" y="66675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7" name="Freeform 17"/>
          <p:cNvSpPr/>
          <p:nvPr/>
        </p:nvSpPr>
        <p:spPr>
          <a:xfrm>
            <a:off x="341669" y="4547940"/>
            <a:ext cx="766824" cy="773860"/>
          </a:xfrm>
          <a:custGeom>
            <a:avLst/>
            <a:gdLst/>
            <a:ahLst/>
            <a:cxnLst/>
            <a:rect l="l" t="t" r="r" b="b"/>
            <a:pathLst>
              <a:path w="766824" h="773860">
                <a:moveTo>
                  <a:pt x="0" y="0"/>
                </a:moveTo>
                <a:lnTo>
                  <a:pt x="766824" y="0"/>
                </a:lnTo>
                <a:lnTo>
                  <a:pt x="766824" y="773860"/>
                </a:lnTo>
                <a:lnTo>
                  <a:pt x="0" y="773860"/>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8" name="TextBox 18"/>
          <p:cNvSpPr txBox="1"/>
          <p:nvPr/>
        </p:nvSpPr>
        <p:spPr>
          <a:xfrm>
            <a:off x="9535078" y="4399553"/>
            <a:ext cx="6947684" cy="795089"/>
          </a:xfrm>
          <a:prstGeom prst="rect">
            <a:avLst/>
          </a:prstGeom>
        </p:spPr>
        <p:txBody>
          <a:bodyPr lIns="0" tIns="0" rIns="0" bIns="0" rtlCol="0" anchor="t">
            <a:spAutoFit/>
          </a:bodyPr>
          <a:lstStyle/>
          <a:p>
            <a:pPr algn="l">
              <a:lnSpc>
                <a:spcPts val="3120"/>
              </a:lnSpc>
            </a:pPr>
            <a:r>
              <a:rPr lang="vi-VN" sz="3200" dirty="0">
                <a:solidFill>
                  <a:srgbClr val="353437"/>
                </a:solidFill>
                <a:latin typeface="Cabin"/>
                <a:ea typeface="Cabin"/>
                <a:cs typeface="Cabin"/>
                <a:sym typeface="Cabin"/>
              </a:rPr>
              <a:t>Dự đoán tính chất của ảnh qua GP bằng cách nào ? </a:t>
            </a:r>
            <a:endParaRPr lang="en-US" sz="3200" dirty="0">
              <a:solidFill>
                <a:srgbClr val="353437"/>
              </a:solidFill>
              <a:latin typeface="Cabin"/>
              <a:ea typeface="Cabin"/>
              <a:cs typeface="Cabin"/>
              <a:sym typeface="Cabin"/>
            </a:endParaRPr>
          </a:p>
        </p:txBody>
      </p:sp>
      <p:sp>
        <p:nvSpPr>
          <p:cNvPr id="19" name="TextBox 19"/>
          <p:cNvSpPr txBox="1"/>
          <p:nvPr/>
        </p:nvSpPr>
        <p:spPr>
          <a:xfrm>
            <a:off x="9752494" y="6683265"/>
            <a:ext cx="6947684" cy="1192634"/>
          </a:xfrm>
          <a:prstGeom prst="rect">
            <a:avLst/>
          </a:prstGeom>
        </p:spPr>
        <p:txBody>
          <a:bodyPr lIns="0" tIns="0" rIns="0" bIns="0" rtlCol="0" anchor="t">
            <a:spAutoFit/>
          </a:bodyPr>
          <a:lstStyle/>
          <a:p>
            <a:pPr algn="l">
              <a:lnSpc>
                <a:spcPts val="3120"/>
              </a:lnSpc>
            </a:pPr>
            <a:r>
              <a:rPr lang="vi-VN" sz="2400" b="1" dirty="0">
                <a:solidFill>
                  <a:srgbClr val="353437"/>
                </a:solidFill>
                <a:effectLst>
                  <a:outerShdw blurRad="38100" dist="38100" dir="2700000" algn="tl">
                    <a:srgbClr val="000000">
                      <a:alpha val="43137"/>
                    </a:srgbClr>
                  </a:outerShdw>
                </a:effectLst>
                <a:latin typeface="Cabin"/>
                <a:ea typeface="Cabin"/>
                <a:cs typeface="Cabin"/>
                <a:sym typeface="Cabin"/>
              </a:rPr>
              <a:t> </a:t>
            </a:r>
            <a:r>
              <a:rPr lang="vi-VN" sz="3200" b="1" dirty="0">
                <a:solidFill>
                  <a:srgbClr val="353437"/>
                </a:solidFill>
                <a:effectLst>
                  <a:outerShdw blurRad="38100" dist="38100" dir="2700000" algn="tl">
                    <a:srgbClr val="000000">
                      <a:alpha val="43137"/>
                    </a:srgbClr>
                  </a:outerShdw>
                </a:effectLst>
                <a:latin typeface="Cabin"/>
                <a:ea typeface="Cabin"/>
                <a:cs typeface="Cabin"/>
                <a:sym typeface="Cabin"/>
              </a:rPr>
              <a:t>a </a:t>
            </a:r>
            <a:r>
              <a:rPr lang="vi-VN" sz="3200" dirty="0">
                <a:solidFill>
                  <a:srgbClr val="353437"/>
                </a:solidFill>
                <a:latin typeface="Cabin"/>
                <a:ea typeface="Cabin"/>
                <a:cs typeface="Cabin"/>
                <a:sym typeface="Cabin"/>
              </a:rPr>
              <a:t>. Dụng cụ thí nghiệm</a:t>
            </a:r>
          </a:p>
          <a:p>
            <a:pPr algn="l">
              <a:lnSpc>
                <a:spcPts val="3120"/>
              </a:lnSpc>
            </a:pPr>
            <a:r>
              <a:rPr lang="vi-VN" sz="3200" b="1" dirty="0">
                <a:solidFill>
                  <a:srgbClr val="353437"/>
                </a:solidFill>
                <a:effectLst>
                  <a:outerShdw blurRad="38100" dist="38100" dir="2700000" algn="tl">
                    <a:srgbClr val="000000">
                      <a:alpha val="43137"/>
                    </a:srgbClr>
                  </a:outerShdw>
                </a:effectLst>
                <a:latin typeface="Cabin"/>
                <a:ea typeface="Cabin"/>
                <a:cs typeface="Cabin"/>
                <a:sym typeface="Cabin"/>
              </a:rPr>
              <a:t> </a:t>
            </a:r>
          </a:p>
          <a:p>
            <a:pPr algn="l">
              <a:lnSpc>
                <a:spcPts val="3120"/>
              </a:lnSpc>
            </a:pPr>
            <a:r>
              <a:rPr lang="vi-VN" sz="3200" b="1" dirty="0">
                <a:solidFill>
                  <a:srgbClr val="353437"/>
                </a:solidFill>
                <a:effectLst>
                  <a:outerShdw blurRad="38100" dist="38100" dir="2700000" algn="tl">
                    <a:srgbClr val="000000">
                      <a:alpha val="43137"/>
                    </a:srgbClr>
                  </a:outerShdw>
                </a:effectLst>
                <a:latin typeface="Cabin"/>
                <a:ea typeface="Cabin"/>
                <a:cs typeface="Cabin"/>
                <a:sym typeface="Cabin"/>
              </a:rPr>
              <a:t>b </a:t>
            </a:r>
            <a:r>
              <a:rPr lang="vi-VN" sz="3200" dirty="0">
                <a:solidFill>
                  <a:srgbClr val="353437"/>
                </a:solidFill>
                <a:latin typeface="Cabin"/>
                <a:ea typeface="Cabin"/>
                <a:cs typeface="Cabin"/>
                <a:sym typeface="Cabin"/>
              </a:rPr>
              <a:t>. Tiến hành thí nghiệm</a:t>
            </a:r>
            <a:endParaRPr lang="en-US" sz="3200" dirty="0">
              <a:solidFill>
                <a:srgbClr val="353437"/>
              </a:solidFill>
              <a:latin typeface="Cabin"/>
              <a:ea typeface="Cabin"/>
              <a:cs typeface="Cabin"/>
              <a:sym typeface="Cabin"/>
            </a:endParaRPr>
          </a:p>
        </p:txBody>
      </p:sp>
      <p:sp>
        <p:nvSpPr>
          <p:cNvPr id="21" name="TextBox 21"/>
          <p:cNvSpPr txBox="1"/>
          <p:nvPr/>
        </p:nvSpPr>
        <p:spPr>
          <a:xfrm>
            <a:off x="2269186" y="3127959"/>
            <a:ext cx="4452432" cy="409343"/>
          </a:xfrm>
          <a:prstGeom prst="rect">
            <a:avLst/>
          </a:prstGeom>
        </p:spPr>
        <p:txBody>
          <a:bodyPr lIns="0" tIns="0" rIns="0" bIns="0" rtlCol="0" anchor="t">
            <a:spAutoFit/>
          </a:bodyPr>
          <a:lstStyle/>
          <a:p>
            <a:pPr algn="ctr">
              <a:lnSpc>
                <a:spcPts val="3380"/>
              </a:lnSpc>
            </a:pPr>
            <a:r>
              <a:rPr lang="vi-VN" sz="2600" b="1" dirty="0">
                <a:solidFill>
                  <a:srgbClr val="353437"/>
                </a:solidFill>
                <a:latin typeface="Cabin Bold"/>
                <a:ea typeface="Cabin Bold"/>
                <a:cs typeface="Cabin Bold"/>
                <a:sym typeface="Cabin Bold"/>
              </a:rPr>
              <a:t>Hình ảnh :</a:t>
            </a:r>
            <a:endParaRPr lang="en-US" sz="2600" b="1" dirty="0">
              <a:solidFill>
                <a:srgbClr val="353437"/>
              </a:solidFill>
              <a:latin typeface="Cabin Bold"/>
              <a:ea typeface="Cabin Bold"/>
              <a:cs typeface="Cabin Bold"/>
              <a:sym typeface="Cabin Bold"/>
            </a:endParaRPr>
          </a:p>
        </p:txBody>
      </p:sp>
      <p:sp>
        <p:nvSpPr>
          <p:cNvPr id="22" name="TextBox 22"/>
          <p:cNvSpPr txBox="1"/>
          <p:nvPr/>
        </p:nvSpPr>
        <p:spPr>
          <a:xfrm>
            <a:off x="524608" y="968932"/>
            <a:ext cx="17628637" cy="1128514"/>
          </a:xfrm>
          <a:prstGeom prst="rect">
            <a:avLst/>
          </a:prstGeom>
        </p:spPr>
        <p:txBody>
          <a:bodyPr wrap="square" lIns="0" tIns="0" rIns="0" bIns="0" rtlCol="0" anchor="t">
            <a:spAutoFit/>
          </a:bodyPr>
          <a:lstStyle/>
          <a:p>
            <a:pPr marL="0" lvl="0" indent="0" algn="ctr">
              <a:lnSpc>
                <a:spcPts val="8800"/>
              </a:lnSpc>
              <a:spcBef>
                <a:spcPct val="0"/>
              </a:spcBef>
            </a:pPr>
            <a:r>
              <a:rPr lang="vi-VN" sz="7100" dirty="0">
                <a:solidFill>
                  <a:srgbClr val="353437"/>
                </a:solidFill>
                <a:latin typeface="Paytone One"/>
                <a:ea typeface="Paytone One"/>
                <a:cs typeface="Paytone One"/>
                <a:sym typeface="Paytone One"/>
              </a:rPr>
              <a:t>II . Tính chất của vật qua gương phẳng</a:t>
            </a:r>
            <a:endParaRPr lang="en-US" sz="7100" dirty="0">
              <a:solidFill>
                <a:srgbClr val="353437"/>
              </a:solidFill>
              <a:latin typeface="Paytone One"/>
              <a:ea typeface="Paytone One"/>
              <a:cs typeface="Paytone One"/>
              <a:sym typeface="Paytone One"/>
            </a:endParaRPr>
          </a:p>
        </p:txBody>
      </p:sp>
      <p:sp>
        <p:nvSpPr>
          <p:cNvPr id="23" name="TextBox 23"/>
          <p:cNvSpPr txBox="1"/>
          <p:nvPr/>
        </p:nvSpPr>
        <p:spPr>
          <a:xfrm>
            <a:off x="9752493" y="3127959"/>
            <a:ext cx="6512855" cy="897682"/>
          </a:xfrm>
          <a:prstGeom prst="rect">
            <a:avLst/>
          </a:prstGeom>
        </p:spPr>
        <p:txBody>
          <a:bodyPr wrap="square" lIns="0" tIns="0" rIns="0" bIns="0" rtlCol="0" anchor="t">
            <a:spAutoFit/>
          </a:bodyPr>
          <a:lstStyle/>
          <a:p>
            <a:pPr marL="0" lvl="0" indent="0" algn="l">
              <a:lnSpc>
                <a:spcPts val="3520"/>
              </a:lnSpc>
              <a:spcBef>
                <a:spcPct val="0"/>
              </a:spcBef>
            </a:pPr>
            <a:r>
              <a:rPr lang="vi-VN" sz="3200" u="none" strike="noStrike" dirty="0">
                <a:solidFill>
                  <a:srgbClr val="353437"/>
                </a:solidFill>
                <a:latin typeface="Paytone One"/>
                <a:ea typeface="Paytone One"/>
                <a:cs typeface="Paytone One"/>
                <a:sym typeface="Paytone One"/>
              </a:rPr>
              <a:t>Dự đoán về tính chất của ảnh qua GP</a:t>
            </a:r>
            <a:endParaRPr lang="en-US" sz="3200" u="none" strike="noStrike" dirty="0">
              <a:solidFill>
                <a:srgbClr val="353437"/>
              </a:solidFill>
              <a:latin typeface="Paytone One"/>
              <a:ea typeface="Paytone One"/>
              <a:cs typeface="Paytone One"/>
              <a:sym typeface="Paytone One"/>
            </a:endParaRPr>
          </a:p>
        </p:txBody>
      </p:sp>
      <p:sp>
        <p:nvSpPr>
          <p:cNvPr id="24" name="TextBox 24"/>
          <p:cNvSpPr txBox="1"/>
          <p:nvPr/>
        </p:nvSpPr>
        <p:spPr>
          <a:xfrm>
            <a:off x="9752494" y="6009923"/>
            <a:ext cx="7707147" cy="449095"/>
          </a:xfrm>
          <a:prstGeom prst="rect">
            <a:avLst/>
          </a:prstGeom>
        </p:spPr>
        <p:txBody>
          <a:bodyPr lIns="0" tIns="0" rIns="0" bIns="0" rtlCol="0" anchor="t">
            <a:spAutoFit/>
          </a:bodyPr>
          <a:lstStyle/>
          <a:p>
            <a:pPr marL="0" lvl="0" indent="0" algn="l">
              <a:lnSpc>
                <a:spcPts val="3520"/>
              </a:lnSpc>
              <a:spcBef>
                <a:spcPct val="0"/>
              </a:spcBef>
            </a:pPr>
            <a:r>
              <a:rPr lang="vi-VN" sz="3200" u="none" strike="noStrike" dirty="0">
                <a:solidFill>
                  <a:srgbClr val="353437"/>
                </a:solidFill>
                <a:latin typeface="Paytone One"/>
                <a:ea typeface="Paytone One"/>
                <a:cs typeface="Paytone One"/>
                <a:sym typeface="Paytone One"/>
              </a:rPr>
              <a:t>Thí nghiệm kiểm tra dự đoán</a:t>
            </a:r>
            <a:endParaRPr lang="en-US" sz="3200" u="none" strike="noStrike" dirty="0">
              <a:solidFill>
                <a:srgbClr val="353437"/>
              </a:solidFill>
              <a:latin typeface="Paytone One"/>
              <a:ea typeface="Paytone One"/>
              <a:cs typeface="Paytone One"/>
              <a:sym typeface="Paytone One"/>
            </a:endParaRPr>
          </a:p>
        </p:txBody>
      </p:sp>
      <p:sp>
        <p:nvSpPr>
          <p:cNvPr id="25" name="TextBox 25"/>
          <p:cNvSpPr txBox="1"/>
          <p:nvPr/>
        </p:nvSpPr>
        <p:spPr>
          <a:xfrm>
            <a:off x="9836147" y="8627596"/>
            <a:ext cx="4948883" cy="666849"/>
          </a:xfrm>
          <a:prstGeom prst="rect">
            <a:avLst/>
          </a:prstGeom>
        </p:spPr>
        <p:txBody>
          <a:bodyPr lIns="0" tIns="0" rIns="0" bIns="0" rtlCol="0" anchor="t">
            <a:spAutoFit/>
          </a:bodyPr>
          <a:lstStyle/>
          <a:p>
            <a:pPr marL="0" lvl="1" indent="0" algn="l">
              <a:lnSpc>
                <a:spcPts val="2600"/>
              </a:lnSpc>
              <a:spcBef>
                <a:spcPct val="0"/>
              </a:spcBef>
            </a:pPr>
            <a:r>
              <a:rPr lang="vi-VN" sz="2000" b="1" dirty="0">
                <a:solidFill>
                  <a:srgbClr val="353437"/>
                </a:solidFill>
                <a:latin typeface="Cabin Medium"/>
                <a:ea typeface="Cabin Medium"/>
                <a:cs typeface="Cabin Medium"/>
                <a:sym typeface="Cabin Medium"/>
              </a:rPr>
              <a:t>Qúa trình giảng dạy sẽ hỏi một số câu hỏi liên quan đến bài học</a:t>
            </a:r>
            <a:endParaRPr lang="en-US" sz="2000" b="1" u="none" strike="noStrike" dirty="0">
              <a:solidFill>
                <a:srgbClr val="353437"/>
              </a:solidFill>
              <a:latin typeface="Cabin Medium"/>
              <a:ea typeface="Cabin Medium"/>
              <a:cs typeface="Cabin Medium"/>
              <a:sym typeface="Cabin Medium"/>
            </a:endParaRPr>
          </a:p>
        </p:txBody>
      </p:sp>
      <p:grpSp>
        <p:nvGrpSpPr>
          <p:cNvPr id="26" name="Group 26"/>
          <p:cNvGrpSpPr/>
          <p:nvPr/>
        </p:nvGrpSpPr>
        <p:grpSpPr>
          <a:xfrm>
            <a:off x="8407515" y="8692242"/>
            <a:ext cx="1127562" cy="605314"/>
            <a:chOff x="0" y="0"/>
            <a:chExt cx="1503417" cy="807085"/>
          </a:xfrm>
        </p:grpSpPr>
        <p:sp>
          <p:nvSpPr>
            <p:cNvPr id="27" name="Freeform 27"/>
            <p:cNvSpPr/>
            <p:nvPr/>
          </p:nvSpPr>
          <p:spPr>
            <a:xfrm>
              <a:off x="0" y="0"/>
              <a:ext cx="1424063" cy="807085"/>
            </a:xfrm>
            <a:custGeom>
              <a:avLst/>
              <a:gdLst/>
              <a:ahLst/>
              <a:cxnLst/>
              <a:rect l="l" t="t" r="r" b="b"/>
              <a:pathLst>
                <a:path w="1424063" h="807085">
                  <a:moveTo>
                    <a:pt x="0" y="0"/>
                  </a:moveTo>
                  <a:lnTo>
                    <a:pt x="1424063" y="0"/>
                  </a:lnTo>
                  <a:lnTo>
                    <a:pt x="1424063" y="807085"/>
                  </a:lnTo>
                  <a:lnTo>
                    <a:pt x="0" y="807085"/>
                  </a:lnTo>
                  <a:lnTo>
                    <a:pt x="0" y="0"/>
                  </a:lnTo>
                  <a:close/>
                </a:path>
              </a:pathLst>
            </a:custGeom>
            <a:blipFill>
              <a:blip r:embed="rId16">
                <a:extLst>
                  <a:ext uri="{96DAC541-7B7A-43D3-8B79-37D633B846F1}">
                    <asvg:svgBlip xmlns:asvg="http://schemas.microsoft.com/office/drawing/2016/SVG/main" r:embed="rId17"/>
                  </a:ext>
                </a:extLst>
              </a:blip>
              <a:stretch>
                <a:fillRect t="-46" b="-46"/>
              </a:stretch>
            </a:blipFill>
          </p:spPr>
        </p:sp>
        <p:sp>
          <p:nvSpPr>
            <p:cNvPr id="28" name="TextBox 28"/>
            <p:cNvSpPr txBox="1"/>
            <p:nvPr/>
          </p:nvSpPr>
          <p:spPr>
            <a:xfrm>
              <a:off x="325079" y="71073"/>
              <a:ext cx="1178338" cy="427468"/>
            </a:xfrm>
            <a:prstGeom prst="rect">
              <a:avLst/>
            </a:prstGeom>
          </p:spPr>
          <p:txBody>
            <a:bodyPr wrap="square" lIns="0" tIns="0" rIns="0" bIns="0" rtlCol="0" anchor="t">
              <a:spAutoFit/>
            </a:bodyPr>
            <a:lstStyle/>
            <a:p>
              <a:pPr marL="0" lvl="1" indent="0" algn="ctr">
                <a:lnSpc>
                  <a:spcPts val="2502"/>
                </a:lnSpc>
                <a:spcBef>
                  <a:spcPct val="0"/>
                </a:spcBef>
              </a:pPr>
              <a:r>
                <a:rPr lang="vi-VN" sz="1925" b="1" u="none" strike="noStrike" dirty="0">
                  <a:solidFill>
                    <a:srgbClr val="353437"/>
                  </a:solidFill>
                  <a:latin typeface="Cabin Bold"/>
                  <a:ea typeface="Cabin Bold"/>
                  <a:cs typeface="Cabin Bold"/>
                  <a:sym typeface="Cabin Bold"/>
                </a:rPr>
                <a:t>Chú ý :</a:t>
              </a:r>
              <a:endParaRPr lang="en-US" sz="1925" b="1" u="none" strike="noStrike" dirty="0">
                <a:solidFill>
                  <a:srgbClr val="353437"/>
                </a:solidFill>
                <a:latin typeface="Cabin Bold"/>
                <a:ea typeface="Cabin Bold"/>
                <a:cs typeface="Cabin Bold"/>
                <a:sym typeface="Cabin Bold"/>
              </a:endParaRPr>
            </a:p>
          </p:txBody>
        </p:sp>
      </p:grpSp>
      <p:pic>
        <p:nvPicPr>
          <p:cNvPr id="3074"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47414" y="3601370"/>
            <a:ext cx="4410075"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Connector 29"/>
          <p:cNvCxnSpPr/>
          <p:nvPr/>
        </p:nvCxnSpPr>
        <p:spPr>
          <a:xfrm flipV="1">
            <a:off x="1143000" y="8060099"/>
            <a:ext cx="152400" cy="237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p:nvPr/>
        </p:nvCxnSpPr>
        <p:spPr>
          <a:xfrm flipV="1">
            <a:off x="1529990" y="7734300"/>
            <a:ext cx="222610" cy="141599"/>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69186" y="6401691"/>
            <a:ext cx="4388303" cy="2535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5" y="16328"/>
            <a:ext cx="18274005" cy="1028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8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grpSp>
        <p:nvGrpSpPr>
          <p:cNvPr id="2" name="Group 2"/>
          <p:cNvGrpSpPr/>
          <p:nvPr/>
        </p:nvGrpSpPr>
        <p:grpSpPr>
          <a:xfrm>
            <a:off x="8409328" y="2869477"/>
            <a:ext cx="1012777" cy="937483"/>
            <a:chOff x="0" y="0"/>
            <a:chExt cx="1350369" cy="1249977"/>
          </a:xfrm>
        </p:grpSpPr>
        <p:sp>
          <p:nvSpPr>
            <p:cNvPr id="3" name="Freeform 3"/>
            <p:cNvSpPr/>
            <p:nvPr/>
          </p:nvSpPr>
          <p:spPr>
            <a:xfrm>
              <a:off x="0" y="0"/>
              <a:ext cx="1350369" cy="1249977"/>
            </a:xfrm>
            <a:custGeom>
              <a:avLst/>
              <a:gdLst/>
              <a:ahLst/>
              <a:cxnLst/>
              <a:rect l="l" t="t" r="r" b="b"/>
              <a:pathLst>
                <a:path w="1350369" h="1249977">
                  <a:moveTo>
                    <a:pt x="0" y="0"/>
                  </a:moveTo>
                  <a:lnTo>
                    <a:pt x="1350369" y="0"/>
                  </a:lnTo>
                  <a:lnTo>
                    <a:pt x="1350369" y="1249977"/>
                  </a:lnTo>
                  <a:lnTo>
                    <a:pt x="0" y="1249977"/>
                  </a:lnTo>
                  <a:lnTo>
                    <a:pt x="0" y="0"/>
                  </a:lnTo>
                  <a:close/>
                </a:path>
              </a:pathLst>
            </a:custGeom>
            <a:blipFill>
              <a:blip r:embed="rId2">
                <a:extLst>
                  <a:ext uri="{96DAC541-7B7A-43D3-8B79-37D633B846F1}">
                    <asvg:svgBlip xmlns:asvg="http://schemas.microsoft.com/office/drawing/2016/SVG/main" r:embed="rId3"/>
                  </a:ext>
                </a:extLst>
              </a:blip>
              <a:stretch>
                <a:fillRect t="-2444" b="-2444"/>
              </a:stretch>
            </a:blipFill>
            <a:ln cap="sq">
              <a:noFill/>
              <a:prstDash val="solid"/>
              <a:miter/>
            </a:ln>
          </p:spPr>
        </p:sp>
        <p:sp>
          <p:nvSpPr>
            <p:cNvPr id="4" name="TextBox 4"/>
            <p:cNvSpPr txBox="1"/>
            <p:nvPr/>
          </p:nvSpPr>
          <p:spPr>
            <a:xfrm>
              <a:off x="201759" y="302695"/>
              <a:ext cx="946852" cy="673162"/>
            </a:xfrm>
            <a:prstGeom prst="rect">
              <a:avLst/>
            </a:prstGeom>
          </p:spPr>
          <p:txBody>
            <a:bodyPr lIns="0" tIns="0" rIns="0" bIns="0" rtlCol="0" anchor="t">
              <a:spAutoFit/>
            </a:bodyPr>
            <a:lstStyle/>
            <a:p>
              <a:pPr marL="0" lvl="0" indent="0" algn="ctr">
                <a:lnSpc>
                  <a:spcPts val="3850"/>
                </a:lnSpc>
                <a:spcBef>
                  <a:spcPct val="0"/>
                </a:spcBef>
              </a:pPr>
              <a:r>
                <a:rPr lang="vi-VN" sz="3500" dirty="0">
                  <a:solidFill>
                    <a:srgbClr val="353437"/>
                  </a:solidFill>
                  <a:latin typeface="Paytone One"/>
                  <a:ea typeface="Paytone One"/>
                  <a:cs typeface="Paytone One"/>
                  <a:sym typeface="Paytone One"/>
                </a:rPr>
                <a:t>C1</a:t>
              </a:r>
              <a:endParaRPr lang="en-US" sz="3500" dirty="0">
                <a:solidFill>
                  <a:srgbClr val="353437"/>
                </a:solidFill>
                <a:latin typeface="Paytone One"/>
                <a:ea typeface="Paytone One"/>
                <a:cs typeface="Paytone One"/>
                <a:sym typeface="Paytone One"/>
              </a:endParaRPr>
            </a:p>
          </p:txBody>
        </p:sp>
      </p:grpSp>
      <p:grpSp>
        <p:nvGrpSpPr>
          <p:cNvPr id="5" name="Group 5"/>
          <p:cNvGrpSpPr/>
          <p:nvPr/>
        </p:nvGrpSpPr>
        <p:grpSpPr>
          <a:xfrm>
            <a:off x="8409328" y="6292906"/>
            <a:ext cx="1012777" cy="937483"/>
            <a:chOff x="0" y="0"/>
            <a:chExt cx="1350369" cy="1249977"/>
          </a:xfrm>
        </p:grpSpPr>
        <p:sp>
          <p:nvSpPr>
            <p:cNvPr id="6" name="Freeform 6"/>
            <p:cNvSpPr/>
            <p:nvPr/>
          </p:nvSpPr>
          <p:spPr>
            <a:xfrm>
              <a:off x="0" y="0"/>
              <a:ext cx="1350369" cy="1249977"/>
            </a:xfrm>
            <a:custGeom>
              <a:avLst/>
              <a:gdLst/>
              <a:ahLst/>
              <a:cxnLst/>
              <a:rect l="l" t="t" r="r" b="b"/>
              <a:pathLst>
                <a:path w="1350369" h="1249977">
                  <a:moveTo>
                    <a:pt x="0" y="0"/>
                  </a:moveTo>
                  <a:lnTo>
                    <a:pt x="1350369" y="0"/>
                  </a:lnTo>
                  <a:lnTo>
                    <a:pt x="1350369" y="1249977"/>
                  </a:lnTo>
                  <a:lnTo>
                    <a:pt x="0" y="1249977"/>
                  </a:lnTo>
                  <a:lnTo>
                    <a:pt x="0" y="0"/>
                  </a:lnTo>
                  <a:close/>
                </a:path>
              </a:pathLst>
            </a:custGeom>
            <a:blipFill>
              <a:blip r:embed="rId2">
                <a:extLst>
                  <a:ext uri="{96DAC541-7B7A-43D3-8B79-37D633B846F1}">
                    <asvg:svgBlip xmlns:asvg="http://schemas.microsoft.com/office/drawing/2016/SVG/main" r:embed="rId3"/>
                  </a:ext>
                </a:extLst>
              </a:blip>
              <a:stretch>
                <a:fillRect t="-2444" b="-2444"/>
              </a:stretch>
            </a:blipFill>
            <a:ln cap="sq">
              <a:noFill/>
              <a:prstDash val="solid"/>
              <a:miter/>
            </a:ln>
          </p:spPr>
        </p:sp>
        <p:sp>
          <p:nvSpPr>
            <p:cNvPr id="7" name="TextBox 7"/>
            <p:cNvSpPr txBox="1"/>
            <p:nvPr/>
          </p:nvSpPr>
          <p:spPr>
            <a:xfrm>
              <a:off x="201759" y="302695"/>
              <a:ext cx="946852" cy="673162"/>
            </a:xfrm>
            <a:prstGeom prst="rect">
              <a:avLst/>
            </a:prstGeom>
          </p:spPr>
          <p:txBody>
            <a:bodyPr lIns="0" tIns="0" rIns="0" bIns="0" rtlCol="0" anchor="t">
              <a:spAutoFit/>
            </a:bodyPr>
            <a:lstStyle/>
            <a:p>
              <a:pPr marL="0" lvl="0" indent="0" algn="ctr">
                <a:lnSpc>
                  <a:spcPts val="3850"/>
                </a:lnSpc>
                <a:spcBef>
                  <a:spcPct val="0"/>
                </a:spcBef>
              </a:pPr>
              <a:r>
                <a:rPr lang="vi-VN" sz="3500" dirty="0">
                  <a:solidFill>
                    <a:srgbClr val="353437"/>
                  </a:solidFill>
                  <a:latin typeface="Paytone One"/>
                  <a:ea typeface="Paytone One"/>
                  <a:cs typeface="Paytone One"/>
                  <a:sym typeface="Paytone One"/>
                </a:rPr>
                <a:t>C3</a:t>
              </a:r>
              <a:endParaRPr lang="en-US" sz="3500" dirty="0">
                <a:solidFill>
                  <a:srgbClr val="353437"/>
                </a:solidFill>
                <a:latin typeface="Paytone One"/>
                <a:ea typeface="Paytone One"/>
                <a:cs typeface="Paytone One"/>
                <a:sym typeface="Paytone One"/>
              </a:endParaRPr>
            </a:p>
          </p:txBody>
        </p:sp>
      </p:grpSp>
      <p:sp>
        <p:nvSpPr>
          <p:cNvPr id="8" name="Freeform 8"/>
          <p:cNvSpPr/>
          <p:nvPr/>
        </p:nvSpPr>
        <p:spPr>
          <a:xfrm rot="1308573">
            <a:off x="17501644" y="2192307"/>
            <a:ext cx="1326249" cy="1058588"/>
          </a:xfrm>
          <a:custGeom>
            <a:avLst/>
            <a:gdLst/>
            <a:ahLst/>
            <a:cxnLst/>
            <a:rect l="l" t="t" r="r" b="b"/>
            <a:pathLst>
              <a:path w="1326249" h="1058588">
                <a:moveTo>
                  <a:pt x="0" y="0"/>
                </a:moveTo>
                <a:lnTo>
                  <a:pt x="1326249" y="0"/>
                </a:lnTo>
                <a:lnTo>
                  <a:pt x="1326249" y="1058587"/>
                </a:lnTo>
                <a:lnTo>
                  <a:pt x="0" y="105858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9" name="Freeform 9"/>
          <p:cNvSpPr/>
          <p:nvPr/>
        </p:nvSpPr>
        <p:spPr>
          <a:xfrm rot="1308573">
            <a:off x="17459764" y="1276086"/>
            <a:ext cx="1326249" cy="1058588"/>
          </a:xfrm>
          <a:custGeom>
            <a:avLst/>
            <a:gdLst/>
            <a:ahLst/>
            <a:cxnLst/>
            <a:rect l="l" t="t" r="r" b="b"/>
            <a:pathLst>
              <a:path w="1326249" h="1058588">
                <a:moveTo>
                  <a:pt x="0" y="0"/>
                </a:moveTo>
                <a:lnTo>
                  <a:pt x="1326249" y="0"/>
                </a:lnTo>
                <a:lnTo>
                  <a:pt x="1326249" y="1058587"/>
                </a:lnTo>
                <a:lnTo>
                  <a:pt x="0" y="105858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TextBox 13"/>
          <p:cNvSpPr txBox="1"/>
          <p:nvPr/>
        </p:nvSpPr>
        <p:spPr>
          <a:xfrm>
            <a:off x="9785408" y="7858438"/>
            <a:ext cx="4825570" cy="1232582"/>
          </a:xfrm>
          <a:prstGeom prst="rect">
            <a:avLst/>
          </a:prstGeom>
        </p:spPr>
        <p:txBody>
          <a:bodyPr wrap="square" lIns="0" tIns="0" rIns="0" bIns="0" rtlCol="0" anchor="t">
            <a:spAutoFit/>
          </a:bodyPr>
          <a:lstStyle/>
          <a:p>
            <a:pPr algn="ctr">
              <a:lnSpc>
                <a:spcPts val="3120"/>
              </a:lnSpc>
            </a:pPr>
            <a:r>
              <a:rPr lang="vi-VN" sz="4400" dirty="0">
                <a:solidFill>
                  <a:srgbClr val="353437"/>
                </a:solidFill>
                <a:latin typeface="Cabin"/>
                <a:ea typeface="Cabin"/>
                <a:cs typeface="Cabin"/>
                <a:sym typeface="Cabin"/>
              </a:rPr>
              <a:t>Tất nhiên là luôn </a:t>
            </a:r>
          </a:p>
          <a:p>
            <a:pPr algn="ctr">
              <a:lnSpc>
                <a:spcPts val="3120"/>
              </a:lnSpc>
            </a:pPr>
            <a:endParaRPr lang="vi-VN" sz="4400" dirty="0">
              <a:solidFill>
                <a:srgbClr val="353437"/>
              </a:solidFill>
              <a:latin typeface="Cabin"/>
              <a:ea typeface="Cabin"/>
              <a:cs typeface="Cabin"/>
              <a:sym typeface="Cabin"/>
            </a:endParaRPr>
          </a:p>
          <a:p>
            <a:pPr algn="ctr">
              <a:lnSpc>
                <a:spcPts val="3120"/>
              </a:lnSpc>
            </a:pPr>
            <a:r>
              <a:rPr lang="vi-VN" sz="4400" dirty="0">
                <a:solidFill>
                  <a:srgbClr val="353437"/>
                </a:solidFill>
                <a:latin typeface="Cabin"/>
                <a:ea typeface="Cabin"/>
                <a:cs typeface="Cabin"/>
                <a:sym typeface="Cabin"/>
              </a:rPr>
              <a:t>luôn bằng</a:t>
            </a:r>
            <a:endParaRPr lang="en-US" sz="4400" dirty="0">
              <a:solidFill>
                <a:srgbClr val="353437"/>
              </a:solidFill>
              <a:latin typeface="Cabin"/>
              <a:ea typeface="Cabin"/>
              <a:cs typeface="Cabin"/>
              <a:sym typeface="Cabin"/>
            </a:endParaRPr>
          </a:p>
        </p:txBody>
      </p:sp>
      <p:sp>
        <p:nvSpPr>
          <p:cNvPr id="14" name="TextBox 14"/>
          <p:cNvSpPr txBox="1"/>
          <p:nvPr/>
        </p:nvSpPr>
        <p:spPr>
          <a:xfrm>
            <a:off x="2735211" y="1067633"/>
            <a:ext cx="13134427" cy="1128514"/>
          </a:xfrm>
          <a:prstGeom prst="rect">
            <a:avLst/>
          </a:prstGeom>
        </p:spPr>
        <p:txBody>
          <a:bodyPr lIns="0" tIns="0" rIns="0" bIns="0" rtlCol="0" anchor="t">
            <a:spAutoFit/>
          </a:bodyPr>
          <a:lstStyle/>
          <a:p>
            <a:pPr marL="0" lvl="0" indent="0" algn="ctr">
              <a:lnSpc>
                <a:spcPts val="8800"/>
              </a:lnSpc>
              <a:spcBef>
                <a:spcPct val="0"/>
              </a:spcBef>
            </a:pPr>
            <a:r>
              <a:rPr lang="vi-VN" sz="8000" dirty="0">
                <a:solidFill>
                  <a:srgbClr val="353437"/>
                </a:solidFill>
                <a:latin typeface="Paytone One"/>
                <a:ea typeface="Paytone One"/>
                <a:cs typeface="Paytone One"/>
                <a:sym typeface="Paytone One"/>
              </a:rPr>
              <a:t>Câu hỏi dự đoán ?</a:t>
            </a:r>
            <a:endParaRPr lang="en-US" sz="8000" dirty="0">
              <a:solidFill>
                <a:srgbClr val="353437"/>
              </a:solidFill>
              <a:latin typeface="Paytone One"/>
              <a:ea typeface="Paytone One"/>
              <a:cs typeface="Paytone One"/>
              <a:sym typeface="Paytone One"/>
            </a:endParaRPr>
          </a:p>
        </p:txBody>
      </p:sp>
      <p:sp>
        <p:nvSpPr>
          <p:cNvPr id="15" name="TextBox 15"/>
          <p:cNvSpPr txBox="1"/>
          <p:nvPr/>
        </p:nvSpPr>
        <p:spPr>
          <a:xfrm>
            <a:off x="9595686" y="2901866"/>
            <a:ext cx="6669662" cy="897682"/>
          </a:xfrm>
          <a:prstGeom prst="rect">
            <a:avLst/>
          </a:prstGeom>
        </p:spPr>
        <p:txBody>
          <a:bodyPr wrap="square" lIns="0" tIns="0" rIns="0" bIns="0" rtlCol="0" anchor="t">
            <a:spAutoFit/>
          </a:bodyPr>
          <a:lstStyle/>
          <a:p>
            <a:pPr lvl="0">
              <a:lnSpc>
                <a:spcPts val="3520"/>
              </a:lnSpc>
              <a:spcBef>
                <a:spcPct val="0"/>
              </a:spcBef>
            </a:pPr>
            <a:r>
              <a:rPr lang="vi-VN" sz="3200" b="1" dirty="0">
                <a:solidFill>
                  <a:schemeClr val="tx1">
                    <a:lumMod val="85000"/>
                    <a:lumOff val="15000"/>
                  </a:schemeClr>
                </a:solidFill>
                <a:latin typeface="Cabin Medium" charset="0"/>
              </a:rPr>
              <a:t>Có thể thu được ảnh qua gương phẳng trên màn chắn không?</a:t>
            </a:r>
            <a:endParaRPr lang="en-US" sz="3200" b="1" u="none" strike="noStrike" dirty="0">
              <a:solidFill>
                <a:schemeClr val="tx1">
                  <a:lumMod val="85000"/>
                  <a:lumOff val="15000"/>
                </a:schemeClr>
              </a:solidFill>
              <a:latin typeface="Cabin Medium" charset="0"/>
              <a:ea typeface="Paytone One"/>
              <a:cs typeface="Paytone One"/>
              <a:sym typeface="Paytone One"/>
            </a:endParaRPr>
          </a:p>
        </p:txBody>
      </p:sp>
      <p:sp>
        <p:nvSpPr>
          <p:cNvPr id="16" name="TextBox 16"/>
          <p:cNvSpPr txBox="1"/>
          <p:nvPr/>
        </p:nvSpPr>
        <p:spPr>
          <a:xfrm>
            <a:off x="9422104" y="3969460"/>
            <a:ext cx="6941481" cy="1987724"/>
          </a:xfrm>
          <a:prstGeom prst="rect">
            <a:avLst/>
          </a:prstGeom>
        </p:spPr>
        <p:txBody>
          <a:bodyPr wrap="square" lIns="0" tIns="0" rIns="0" bIns="0" rtlCol="0" anchor="t">
            <a:spAutoFit/>
          </a:bodyPr>
          <a:lstStyle/>
          <a:p>
            <a:pPr marL="0" lvl="1" indent="0" algn="ctr">
              <a:lnSpc>
                <a:spcPts val="3120"/>
              </a:lnSpc>
              <a:spcBef>
                <a:spcPct val="0"/>
              </a:spcBef>
            </a:pPr>
            <a:r>
              <a:rPr lang="vi-VN" sz="3600" dirty="0">
                <a:solidFill>
                  <a:schemeClr val="tx1">
                    <a:lumMod val="85000"/>
                    <a:lumOff val="15000"/>
                  </a:schemeClr>
                </a:solidFill>
                <a:latin typeface="Cabin "/>
              </a:rPr>
              <a:t>Có thể dự đoán : là không thể thu </a:t>
            </a:r>
          </a:p>
          <a:p>
            <a:pPr marL="0" lvl="1" indent="0" algn="ctr">
              <a:lnSpc>
                <a:spcPts val="3120"/>
              </a:lnSpc>
              <a:spcBef>
                <a:spcPct val="0"/>
              </a:spcBef>
            </a:pPr>
            <a:endParaRPr lang="vi-VN" sz="3600" dirty="0">
              <a:solidFill>
                <a:schemeClr val="tx1">
                  <a:lumMod val="85000"/>
                  <a:lumOff val="15000"/>
                </a:schemeClr>
              </a:solidFill>
              <a:latin typeface="Cabin "/>
            </a:endParaRPr>
          </a:p>
          <a:p>
            <a:pPr marL="0" lvl="1" indent="0" algn="ctr">
              <a:lnSpc>
                <a:spcPts val="3120"/>
              </a:lnSpc>
              <a:spcBef>
                <a:spcPct val="0"/>
              </a:spcBef>
            </a:pPr>
            <a:r>
              <a:rPr lang="vi-VN" sz="3600" dirty="0">
                <a:solidFill>
                  <a:schemeClr val="tx1">
                    <a:lumMod val="85000"/>
                    <a:lumOff val="15000"/>
                  </a:schemeClr>
                </a:solidFill>
                <a:latin typeface="Cabin "/>
              </a:rPr>
              <a:t>được ảnh qua gương phẳng trên </a:t>
            </a:r>
          </a:p>
          <a:p>
            <a:pPr marL="0" lvl="1" indent="0" algn="ctr">
              <a:lnSpc>
                <a:spcPts val="3120"/>
              </a:lnSpc>
              <a:spcBef>
                <a:spcPct val="0"/>
              </a:spcBef>
            </a:pPr>
            <a:endParaRPr lang="vi-VN" sz="3600" dirty="0">
              <a:solidFill>
                <a:schemeClr val="tx1">
                  <a:lumMod val="85000"/>
                  <a:lumOff val="15000"/>
                </a:schemeClr>
              </a:solidFill>
              <a:latin typeface="Cabin "/>
            </a:endParaRPr>
          </a:p>
          <a:p>
            <a:pPr marL="0" lvl="1" indent="0" algn="ctr">
              <a:lnSpc>
                <a:spcPts val="3120"/>
              </a:lnSpc>
              <a:spcBef>
                <a:spcPct val="0"/>
              </a:spcBef>
            </a:pPr>
            <a:r>
              <a:rPr lang="vi-VN" sz="3600" dirty="0">
                <a:solidFill>
                  <a:schemeClr val="tx1">
                    <a:lumMod val="85000"/>
                    <a:lumOff val="15000"/>
                  </a:schemeClr>
                </a:solidFill>
                <a:latin typeface="Cabin "/>
              </a:rPr>
              <a:t>màn chắn</a:t>
            </a:r>
            <a:endParaRPr lang="en-US" sz="3600" b="1" dirty="0">
              <a:solidFill>
                <a:schemeClr val="tx1">
                  <a:lumMod val="85000"/>
                  <a:lumOff val="15000"/>
                </a:schemeClr>
              </a:solidFill>
              <a:latin typeface="Cabin "/>
              <a:ea typeface="Cabin Bold"/>
              <a:cs typeface="Cabin Bold"/>
              <a:sym typeface="Cabin Bold"/>
            </a:endParaRPr>
          </a:p>
        </p:txBody>
      </p:sp>
      <p:sp>
        <p:nvSpPr>
          <p:cNvPr id="17" name="TextBox 17"/>
          <p:cNvSpPr txBox="1"/>
          <p:nvPr/>
        </p:nvSpPr>
        <p:spPr>
          <a:xfrm>
            <a:off x="9754306" y="6551388"/>
            <a:ext cx="6934207" cy="897682"/>
          </a:xfrm>
          <a:prstGeom prst="rect">
            <a:avLst/>
          </a:prstGeom>
        </p:spPr>
        <p:txBody>
          <a:bodyPr lIns="0" tIns="0" rIns="0" bIns="0" rtlCol="0" anchor="t">
            <a:spAutoFit/>
          </a:bodyPr>
          <a:lstStyle/>
          <a:p>
            <a:pPr lvl="0">
              <a:lnSpc>
                <a:spcPts val="3520"/>
              </a:lnSpc>
              <a:spcBef>
                <a:spcPct val="0"/>
              </a:spcBef>
            </a:pPr>
            <a:r>
              <a:rPr lang="vi-VN" sz="3200" dirty="0">
                <a:solidFill>
                  <a:schemeClr val="tx1">
                    <a:lumMod val="85000"/>
                    <a:lumOff val="15000"/>
                  </a:schemeClr>
                </a:solidFill>
                <a:latin typeface="Paytone One" charset="0"/>
              </a:rPr>
              <a:t>Độ lớn của ảnh có bằng độ lớn của vật không?</a:t>
            </a:r>
            <a:endParaRPr lang="en-US" sz="3200" u="none" strike="noStrike" dirty="0">
              <a:solidFill>
                <a:schemeClr val="tx1">
                  <a:lumMod val="85000"/>
                  <a:lumOff val="15000"/>
                </a:schemeClr>
              </a:solidFill>
              <a:latin typeface="Paytone One" charset="0"/>
              <a:ea typeface="Paytone One"/>
              <a:cs typeface="Paytone One"/>
              <a:sym typeface="Paytone One"/>
            </a:endParaRPr>
          </a:p>
        </p:txBody>
      </p:sp>
      <p:grpSp>
        <p:nvGrpSpPr>
          <p:cNvPr id="18" name="Group 18"/>
          <p:cNvGrpSpPr/>
          <p:nvPr/>
        </p:nvGrpSpPr>
        <p:grpSpPr>
          <a:xfrm>
            <a:off x="1251084" y="2543155"/>
            <a:ext cx="6857999" cy="6715144"/>
            <a:chOff x="0" y="0"/>
            <a:chExt cx="5017131" cy="5740491"/>
          </a:xfrm>
        </p:grpSpPr>
        <p:sp>
          <p:nvSpPr>
            <p:cNvPr id="19" name="Freeform 19"/>
            <p:cNvSpPr/>
            <p:nvPr/>
          </p:nvSpPr>
          <p:spPr>
            <a:xfrm>
              <a:off x="-50165" y="-508"/>
              <a:ext cx="5081520" cy="5743920"/>
            </a:xfrm>
            <a:custGeom>
              <a:avLst/>
              <a:gdLst/>
              <a:ahLst/>
              <a:cxnLst/>
              <a:rect l="l" t="t" r="r" b="b"/>
              <a:pathLst>
                <a:path w="5081520" h="5743920">
                  <a:moveTo>
                    <a:pt x="5063105" y="4537420"/>
                  </a:moveTo>
                  <a:cubicBezTo>
                    <a:pt x="5049389" y="4842728"/>
                    <a:pt x="5009511" y="5180421"/>
                    <a:pt x="4799453" y="5419689"/>
                  </a:cubicBezTo>
                  <a:cubicBezTo>
                    <a:pt x="4716776" y="5513923"/>
                    <a:pt x="4609461" y="5582630"/>
                    <a:pt x="4491224" y="5623016"/>
                  </a:cubicBezTo>
                  <a:cubicBezTo>
                    <a:pt x="4380099" y="5660989"/>
                    <a:pt x="4264148" y="5668990"/>
                    <a:pt x="4147816" y="5676356"/>
                  </a:cubicBezTo>
                  <a:cubicBezTo>
                    <a:pt x="3893435" y="5692485"/>
                    <a:pt x="3638800" y="5707471"/>
                    <a:pt x="3384165" y="5719409"/>
                  </a:cubicBezTo>
                  <a:cubicBezTo>
                    <a:pt x="3107205" y="5733252"/>
                    <a:pt x="2929995" y="5743920"/>
                    <a:pt x="2752632" y="5739983"/>
                  </a:cubicBezTo>
                  <a:cubicBezTo>
                    <a:pt x="2591759" y="5736427"/>
                    <a:pt x="2430963" y="5725124"/>
                    <a:pt x="2270090" y="5719663"/>
                  </a:cubicBezTo>
                  <a:cubicBezTo>
                    <a:pt x="2158156" y="5715853"/>
                    <a:pt x="2046221" y="5711916"/>
                    <a:pt x="1903222" y="5714329"/>
                  </a:cubicBezTo>
                  <a:cubicBezTo>
                    <a:pt x="1724279" y="5716615"/>
                    <a:pt x="1545209" y="5720679"/>
                    <a:pt x="1366266" y="5714710"/>
                  </a:cubicBezTo>
                  <a:cubicBezTo>
                    <a:pt x="1203325" y="5709249"/>
                    <a:pt x="1034288" y="5699597"/>
                    <a:pt x="877824" y="5650067"/>
                  </a:cubicBezTo>
                  <a:cubicBezTo>
                    <a:pt x="717296" y="5599267"/>
                    <a:pt x="571881" y="5505795"/>
                    <a:pt x="459994" y="5379811"/>
                  </a:cubicBezTo>
                  <a:cubicBezTo>
                    <a:pt x="340233" y="5245064"/>
                    <a:pt x="253238" y="5075646"/>
                    <a:pt x="219710" y="4898227"/>
                  </a:cubicBezTo>
                  <a:cubicBezTo>
                    <a:pt x="199390" y="4790785"/>
                    <a:pt x="195072" y="4681184"/>
                    <a:pt x="194056" y="4572091"/>
                  </a:cubicBezTo>
                  <a:cubicBezTo>
                    <a:pt x="192913" y="4456902"/>
                    <a:pt x="193040" y="4341586"/>
                    <a:pt x="191897" y="4226397"/>
                  </a:cubicBezTo>
                  <a:cubicBezTo>
                    <a:pt x="187452" y="3751036"/>
                    <a:pt x="175260" y="3344510"/>
                    <a:pt x="155702" y="2939740"/>
                  </a:cubicBezTo>
                  <a:cubicBezTo>
                    <a:pt x="136144" y="2536702"/>
                    <a:pt x="109093" y="2133771"/>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184373" y="1016"/>
                    <a:pt x="2437954" y="508"/>
                  </a:cubicBezTo>
                  <a:cubicBezTo>
                    <a:pt x="2697159" y="0"/>
                    <a:pt x="2956364" y="8509"/>
                    <a:pt x="3269103" y="20447"/>
                  </a:cubicBezTo>
                  <a:cubicBezTo>
                    <a:pt x="3497576" y="26797"/>
                    <a:pt x="3725922" y="34036"/>
                    <a:pt x="3954395" y="41783"/>
                  </a:cubicBezTo>
                  <a:cubicBezTo>
                    <a:pt x="4060694" y="45339"/>
                    <a:pt x="4167755" y="45339"/>
                    <a:pt x="4273292" y="60325"/>
                  </a:cubicBezTo>
                  <a:cubicBezTo>
                    <a:pt x="4365367" y="73406"/>
                    <a:pt x="4455664" y="97409"/>
                    <a:pt x="4541389" y="133604"/>
                  </a:cubicBezTo>
                  <a:cubicBezTo>
                    <a:pt x="4669278" y="187579"/>
                    <a:pt x="4811645" y="273050"/>
                    <a:pt x="4871462" y="404368"/>
                  </a:cubicBezTo>
                  <a:cubicBezTo>
                    <a:pt x="4920992" y="513207"/>
                    <a:pt x="4939915" y="634619"/>
                    <a:pt x="4954647" y="752348"/>
                  </a:cubicBezTo>
                  <a:cubicBezTo>
                    <a:pt x="4989064" y="1026287"/>
                    <a:pt x="4987794" y="1304036"/>
                    <a:pt x="4986143" y="1579753"/>
                  </a:cubicBezTo>
                  <a:cubicBezTo>
                    <a:pt x="4984111" y="1908302"/>
                    <a:pt x="4985635" y="2204769"/>
                    <a:pt x="4983349" y="2484861"/>
                  </a:cubicBezTo>
                  <a:cubicBezTo>
                    <a:pt x="4980809" y="2783244"/>
                    <a:pt x="4988556" y="3081085"/>
                    <a:pt x="5010400" y="3378927"/>
                  </a:cubicBezTo>
                  <a:cubicBezTo>
                    <a:pt x="5035673" y="3725903"/>
                    <a:pt x="5081520" y="4128861"/>
                    <a:pt x="5063105" y="4537420"/>
                  </a:cubicBezTo>
                  <a:close/>
                </a:path>
              </a:pathLst>
            </a:custGeom>
            <a:solidFill>
              <a:srgbClr val="E4DCCB"/>
            </a:solidFill>
          </p:spPr>
        </p:sp>
      </p:grpSp>
      <p:sp>
        <p:nvSpPr>
          <p:cNvPr id="20" name="Freeform 20"/>
          <p:cNvSpPr/>
          <p:nvPr/>
        </p:nvSpPr>
        <p:spPr>
          <a:xfrm rot="7438106" flipH="1">
            <a:off x="141351" y="-213320"/>
            <a:ext cx="1106044" cy="1483718"/>
          </a:xfrm>
          <a:custGeom>
            <a:avLst/>
            <a:gdLst/>
            <a:ahLst/>
            <a:cxnLst/>
            <a:rect l="l" t="t" r="r" b="b"/>
            <a:pathLst>
              <a:path w="1106044" h="1483718">
                <a:moveTo>
                  <a:pt x="1106045" y="0"/>
                </a:moveTo>
                <a:lnTo>
                  <a:pt x="0" y="0"/>
                </a:lnTo>
                <a:lnTo>
                  <a:pt x="0" y="1483718"/>
                </a:lnTo>
                <a:lnTo>
                  <a:pt x="1106045" y="1483718"/>
                </a:lnTo>
                <a:lnTo>
                  <a:pt x="110604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rot="-452460">
            <a:off x="16330343" y="8950793"/>
            <a:ext cx="1663278" cy="1100121"/>
          </a:xfrm>
          <a:custGeom>
            <a:avLst/>
            <a:gdLst/>
            <a:ahLst/>
            <a:cxnLst/>
            <a:rect l="l" t="t" r="r" b="b"/>
            <a:pathLst>
              <a:path w="1663278" h="1100121">
                <a:moveTo>
                  <a:pt x="0" y="0"/>
                </a:moveTo>
                <a:lnTo>
                  <a:pt x="1663278" y="0"/>
                </a:lnTo>
                <a:lnTo>
                  <a:pt x="1663278" y="1100121"/>
                </a:lnTo>
                <a:lnTo>
                  <a:pt x="0" y="1100121"/>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22" name="Freeform 22"/>
          <p:cNvSpPr/>
          <p:nvPr/>
        </p:nvSpPr>
        <p:spPr>
          <a:xfrm>
            <a:off x="17259300" y="7964695"/>
            <a:ext cx="759171" cy="666750"/>
          </a:xfrm>
          <a:custGeom>
            <a:avLst/>
            <a:gdLst/>
            <a:ahLst/>
            <a:cxnLst/>
            <a:rect l="l" t="t" r="r" b="b"/>
            <a:pathLst>
              <a:path w="759171" h="666750">
                <a:moveTo>
                  <a:pt x="0" y="0"/>
                </a:moveTo>
                <a:lnTo>
                  <a:pt x="759171" y="0"/>
                </a:lnTo>
                <a:lnTo>
                  <a:pt x="759171" y="666750"/>
                </a:lnTo>
                <a:lnTo>
                  <a:pt x="0" y="66675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23" name="Freeform 23"/>
          <p:cNvSpPr/>
          <p:nvPr/>
        </p:nvSpPr>
        <p:spPr>
          <a:xfrm>
            <a:off x="-72451" y="1209966"/>
            <a:ext cx="766824" cy="773860"/>
          </a:xfrm>
          <a:custGeom>
            <a:avLst/>
            <a:gdLst/>
            <a:ahLst/>
            <a:cxnLst/>
            <a:rect l="l" t="t" r="r" b="b"/>
            <a:pathLst>
              <a:path w="766824" h="773860">
                <a:moveTo>
                  <a:pt x="0" y="0"/>
                </a:moveTo>
                <a:lnTo>
                  <a:pt x="766824" y="0"/>
                </a:lnTo>
                <a:lnTo>
                  <a:pt x="766824" y="773860"/>
                </a:lnTo>
                <a:lnTo>
                  <a:pt x="0" y="77386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24" name="TextBox 24"/>
          <p:cNvSpPr txBox="1"/>
          <p:nvPr/>
        </p:nvSpPr>
        <p:spPr>
          <a:xfrm>
            <a:off x="1523997" y="3021289"/>
            <a:ext cx="6826471" cy="2693045"/>
          </a:xfrm>
          <a:prstGeom prst="rect">
            <a:avLst/>
          </a:prstGeom>
        </p:spPr>
        <p:txBody>
          <a:bodyPr wrap="square" lIns="0" tIns="0" rIns="0" bIns="0" rtlCol="0" anchor="t">
            <a:spAutoFit/>
          </a:bodyPr>
          <a:lstStyle/>
          <a:p>
            <a:pPr algn="ctr">
              <a:lnSpc>
                <a:spcPts val="2989"/>
              </a:lnSpc>
            </a:pPr>
            <a:r>
              <a:rPr lang="vi-VN" sz="3600" dirty="0">
                <a:effectLst>
                  <a:outerShdw blurRad="38100" dist="38100" dir="2700000" algn="tl">
                    <a:srgbClr val="000000">
                      <a:alpha val="43137"/>
                    </a:srgbClr>
                  </a:outerShdw>
                </a:effectLst>
                <a:latin typeface="Cabin Medium" charset="0"/>
              </a:rPr>
              <a:t>Khoảng cách từ ảnh tới </a:t>
            </a:r>
          </a:p>
          <a:p>
            <a:pPr algn="ctr">
              <a:lnSpc>
                <a:spcPts val="2989"/>
              </a:lnSpc>
            </a:pPr>
            <a:endParaRPr lang="vi-VN" sz="3600" dirty="0">
              <a:effectLst>
                <a:outerShdw blurRad="38100" dist="38100" dir="2700000" algn="tl">
                  <a:srgbClr val="000000">
                    <a:alpha val="43137"/>
                  </a:srgbClr>
                </a:outerShdw>
              </a:effectLst>
              <a:latin typeface="Cabin Medium" charset="0"/>
            </a:endParaRPr>
          </a:p>
          <a:p>
            <a:pPr algn="ctr">
              <a:lnSpc>
                <a:spcPts val="2989"/>
              </a:lnSpc>
            </a:pPr>
            <a:r>
              <a:rPr lang="vi-VN" sz="3600" dirty="0">
                <a:effectLst>
                  <a:outerShdw blurRad="38100" dist="38100" dir="2700000" algn="tl">
                    <a:srgbClr val="000000">
                      <a:alpha val="43137"/>
                    </a:srgbClr>
                  </a:outerShdw>
                </a:effectLst>
                <a:latin typeface="Cabin Medium" charset="0"/>
              </a:rPr>
              <a:t>gương phẳng có bằng </a:t>
            </a:r>
          </a:p>
          <a:p>
            <a:pPr algn="ctr">
              <a:lnSpc>
                <a:spcPts val="2989"/>
              </a:lnSpc>
            </a:pPr>
            <a:endParaRPr lang="vi-VN" sz="3600" dirty="0">
              <a:effectLst>
                <a:outerShdw blurRad="38100" dist="38100" dir="2700000" algn="tl">
                  <a:srgbClr val="000000">
                    <a:alpha val="43137"/>
                  </a:srgbClr>
                </a:outerShdw>
              </a:effectLst>
              <a:latin typeface="Cabin Medium" charset="0"/>
            </a:endParaRPr>
          </a:p>
          <a:p>
            <a:pPr algn="ctr">
              <a:lnSpc>
                <a:spcPts val="2989"/>
              </a:lnSpc>
            </a:pPr>
            <a:r>
              <a:rPr lang="vi-VN" sz="3600" dirty="0">
                <a:effectLst>
                  <a:outerShdw blurRad="38100" dist="38100" dir="2700000" algn="tl">
                    <a:srgbClr val="000000">
                      <a:alpha val="43137"/>
                    </a:srgbClr>
                  </a:outerShdw>
                </a:effectLst>
                <a:latin typeface="Cabin Medium" charset="0"/>
              </a:rPr>
              <a:t>khoảng cách từ vật tới gương </a:t>
            </a:r>
          </a:p>
          <a:p>
            <a:pPr algn="ctr">
              <a:lnSpc>
                <a:spcPts val="2989"/>
              </a:lnSpc>
            </a:pPr>
            <a:endParaRPr lang="vi-VN" sz="3600" dirty="0">
              <a:effectLst>
                <a:outerShdw blurRad="38100" dist="38100" dir="2700000" algn="tl">
                  <a:srgbClr val="000000">
                    <a:alpha val="43137"/>
                  </a:srgbClr>
                </a:outerShdw>
              </a:effectLst>
              <a:latin typeface="Cabin Medium" charset="0"/>
            </a:endParaRPr>
          </a:p>
          <a:p>
            <a:pPr algn="ctr">
              <a:lnSpc>
                <a:spcPts val="2989"/>
              </a:lnSpc>
            </a:pPr>
            <a:r>
              <a:rPr lang="vi-VN" sz="3600" dirty="0">
                <a:effectLst>
                  <a:outerShdw blurRad="38100" dist="38100" dir="2700000" algn="tl">
                    <a:srgbClr val="000000">
                      <a:alpha val="43137"/>
                    </a:srgbClr>
                  </a:outerShdw>
                </a:effectLst>
                <a:latin typeface="Cabin Medium" charset="0"/>
              </a:rPr>
              <a:t>phẳng không?</a:t>
            </a:r>
            <a:endParaRPr lang="en-US" sz="3600" dirty="0">
              <a:solidFill>
                <a:srgbClr val="353437"/>
              </a:solidFill>
              <a:effectLst>
                <a:outerShdw blurRad="38100" dist="38100" dir="2700000" algn="tl">
                  <a:srgbClr val="000000">
                    <a:alpha val="43137"/>
                  </a:srgbClr>
                </a:outerShdw>
              </a:effectLst>
              <a:latin typeface="Cabin Medium" charset="0"/>
              <a:ea typeface="Cabin Medium"/>
              <a:cs typeface="Cabin Medium"/>
              <a:sym typeface="Cabin Medium"/>
            </a:endParaRPr>
          </a:p>
        </p:txBody>
      </p:sp>
      <p:grpSp>
        <p:nvGrpSpPr>
          <p:cNvPr id="26" name="Group 26"/>
          <p:cNvGrpSpPr/>
          <p:nvPr/>
        </p:nvGrpSpPr>
        <p:grpSpPr>
          <a:xfrm rot="19550302">
            <a:off x="15839554" y="-469216"/>
            <a:ext cx="3552533" cy="1919048"/>
            <a:chOff x="0" y="0"/>
            <a:chExt cx="6786448" cy="3932896"/>
          </a:xfrm>
        </p:grpSpPr>
        <p:sp>
          <p:nvSpPr>
            <p:cNvPr id="27" name="Freeform 27"/>
            <p:cNvSpPr/>
            <p:nvPr/>
          </p:nvSpPr>
          <p:spPr>
            <a:xfrm rot="-5767277">
              <a:off x="1019577" y="-258759"/>
              <a:ext cx="3074417" cy="4813177"/>
            </a:xfrm>
            <a:custGeom>
              <a:avLst/>
              <a:gdLst/>
              <a:ahLst/>
              <a:cxnLst/>
              <a:rect l="l" t="t" r="r" b="b"/>
              <a:pathLst>
                <a:path w="3074417" h="4813177">
                  <a:moveTo>
                    <a:pt x="0" y="0"/>
                  </a:moveTo>
                  <a:lnTo>
                    <a:pt x="3074416" y="0"/>
                  </a:lnTo>
                  <a:lnTo>
                    <a:pt x="3074416" y="4813176"/>
                  </a:lnTo>
                  <a:lnTo>
                    <a:pt x="0" y="481317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8" name="Freeform 28"/>
            <p:cNvSpPr/>
            <p:nvPr/>
          </p:nvSpPr>
          <p:spPr>
            <a:xfrm rot="-2637415" flipH="1">
              <a:off x="4311585" y="484117"/>
              <a:ext cx="2136446" cy="1837344"/>
            </a:xfrm>
            <a:custGeom>
              <a:avLst/>
              <a:gdLst/>
              <a:ahLst/>
              <a:cxnLst/>
              <a:rect l="l" t="t" r="r" b="b"/>
              <a:pathLst>
                <a:path w="2136446" h="1837344">
                  <a:moveTo>
                    <a:pt x="2136446" y="0"/>
                  </a:moveTo>
                  <a:lnTo>
                    <a:pt x="0" y="0"/>
                  </a:lnTo>
                  <a:lnTo>
                    <a:pt x="0" y="1837344"/>
                  </a:lnTo>
                  <a:lnTo>
                    <a:pt x="2136446" y="1837344"/>
                  </a:lnTo>
                  <a:lnTo>
                    <a:pt x="2136446"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sp>
        <p:sp>
          <p:nvSpPr>
            <p:cNvPr id="29" name="TextBox 29"/>
            <p:cNvSpPr txBox="1"/>
            <p:nvPr/>
          </p:nvSpPr>
          <p:spPr>
            <a:xfrm rot="-367277">
              <a:off x="4962458" y="992695"/>
              <a:ext cx="1618975" cy="585143"/>
            </a:xfrm>
            <a:prstGeom prst="rect">
              <a:avLst/>
            </a:prstGeom>
          </p:spPr>
          <p:txBody>
            <a:bodyPr lIns="0" tIns="0" rIns="0" bIns="0" rtlCol="0" anchor="t">
              <a:spAutoFit/>
            </a:bodyPr>
            <a:lstStyle/>
            <a:p>
              <a:pPr marL="0" lvl="0" indent="0" algn="ctr">
                <a:lnSpc>
                  <a:spcPts val="1747"/>
                </a:lnSpc>
                <a:spcBef>
                  <a:spcPct val="0"/>
                </a:spcBef>
              </a:pPr>
              <a:r>
                <a:rPr lang="en-US" sz="1588" u="none" strike="noStrike">
                  <a:solidFill>
                    <a:srgbClr val="353437"/>
                  </a:solidFill>
                  <a:latin typeface="Paytone One"/>
                  <a:ea typeface="Paytone One"/>
                  <a:cs typeface="Paytone One"/>
                  <a:sym typeface="Paytone One"/>
                </a:rPr>
                <a:t>80.000</a:t>
              </a:r>
            </a:p>
            <a:p>
              <a:pPr marL="0" lvl="0" indent="0" algn="ctr">
                <a:lnSpc>
                  <a:spcPts val="1747"/>
                </a:lnSpc>
                <a:spcBef>
                  <a:spcPct val="0"/>
                </a:spcBef>
              </a:pPr>
              <a:r>
                <a:rPr lang="en-US" sz="1588" u="none" strike="noStrike">
                  <a:solidFill>
                    <a:srgbClr val="353437"/>
                  </a:solidFill>
                  <a:latin typeface="Paytone One"/>
                  <a:ea typeface="Paytone One"/>
                  <a:cs typeface="Paytone One"/>
                  <a:sym typeface="Paytone One"/>
                </a:rPr>
                <a:t>VNĐ</a:t>
              </a:r>
            </a:p>
          </p:txBody>
        </p:sp>
      </p:grpSp>
      <p:sp>
        <p:nvSpPr>
          <p:cNvPr id="30" name="Rectangle 29"/>
          <p:cNvSpPr/>
          <p:nvPr/>
        </p:nvSpPr>
        <p:spPr>
          <a:xfrm>
            <a:off x="1841235" y="5900210"/>
            <a:ext cx="6071126" cy="2554545"/>
          </a:xfrm>
          <a:prstGeom prst="rect">
            <a:avLst/>
          </a:prstGeom>
        </p:spPr>
        <p:txBody>
          <a:bodyPr wrap="square">
            <a:spAutoFit/>
          </a:bodyPr>
          <a:lstStyle/>
          <a:p>
            <a:pPr algn="ctr"/>
            <a:r>
              <a:rPr lang="vi-VN" sz="3200" b="1" u="sng" dirty="0">
                <a:effectLst>
                  <a:outerShdw blurRad="38100" dist="38100" dir="2700000" algn="tl">
                    <a:srgbClr val="000000">
                      <a:alpha val="43137"/>
                    </a:srgbClr>
                  </a:outerShdw>
                </a:effectLst>
              </a:rPr>
              <a:t>Gợi ý :</a:t>
            </a:r>
          </a:p>
          <a:p>
            <a:pPr algn="ctr"/>
            <a:endParaRPr lang="vi-VN" sz="3200" dirty="0"/>
          </a:p>
          <a:p>
            <a:pPr algn="ctr"/>
            <a:r>
              <a:rPr lang="vi-VN" sz="3200" dirty="0"/>
              <a:t>Dự đoán: Khoảng cách từ ảnh tới gương phẳng bằng khoảng cách từ vật tới gương phẳng.</a:t>
            </a:r>
            <a:endParaRPr lang="en-US" sz="3200" dirty="0"/>
          </a:p>
        </p:txBody>
      </p:sp>
      <p:pic>
        <p:nvPicPr>
          <p:cNvPr id="410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8624" y="2809177"/>
            <a:ext cx="1017587"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 name="TextBox 4095"/>
          <p:cNvSpPr txBox="1"/>
          <p:nvPr/>
        </p:nvSpPr>
        <p:spPr>
          <a:xfrm>
            <a:off x="1690935" y="2936915"/>
            <a:ext cx="862525" cy="630942"/>
          </a:xfrm>
          <a:prstGeom prst="rect">
            <a:avLst/>
          </a:prstGeom>
          <a:noFill/>
        </p:spPr>
        <p:txBody>
          <a:bodyPr wrap="square" rtlCol="0">
            <a:spAutoFit/>
          </a:bodyPr>
          <a:lstStyle/>
          <a:p>
            <a:r>
              <a:rPr lang="vi-VN" sz="3500" dirty="0">
                <a:solidFill>
                  <a:schemeClr val="tx1">
                    <a:lumMod val="85000"/>
                    <a:lumOff val="15000"/>
                  </a:schemeClr>
                </a:solidFill>
                <a:latin typeface="Paytone One" charset="0"/>
              </a:rPr>
              <a:t>C2</a:t>
            </a:r>
            <a:endParaRPr lang="en-US" sz="3500" dirty="0">
              <a:solidFill>
                <a:schemeClr val="tx1">
                  <a:lumMod val="85000"/>
                  <a:lumOff val="15000"/>
                </a:schemeClr>
              </a:solidFill>
              <a:latin typeface="Paytone One"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A7A"/>
        </a:solidFill>
        <a:effectLst/>
      </p:bgPr>
    </p:bg>
    <p:spTree>
      <p:nvGrpSpPr>
        <p:cNvPr id="1" name=""/>
        <p:cNvGrpSpPr/>
        <p:nvPr/>
      </p:nvGrpSpPr>
      <p:grpSpPr>
        <a:xfrm>
          <a:off x="0" y="0"/>
          <a:ext cx="0" cy="0"/>
          <a:chOff x="0" y="0"/>
          <a:chExt cx="0" cy="0"/>
        </a:xfrm>
      </p:grpSpPr>
      <p:grpSp>
        <p:nvGrpSpPr>
          <p:cNvPr id="2" name="Group 2"/>
          <p:cNvGrpSpPr/>
          <p:nvPr/>
        </p:nvGrpSpPr>
        <p:grpSpPr>
          <a:xfrm>
            <a:off x="1366320" y="3394515"/>
            <a:ext cx="15596424" cy="5772150"/>
            <a:chOff x="0" y="0"/>
            <a:chExt cx="9582827" cy="3546551"/>
          </a:xfrm>
        </p:grpSpPr>
        <p:sp>
          <p:nvSpPr>
            <p:cNvPr id="3" name="Freeform 3"/>
            <p:cNvSpPr/>
            <p:nvPr/>
          </p:nvSpPr>
          <p:spPr>
            <a:xfrm>
              <a:off x="-19558" y="-6477"/>
              <a:ext cx="9621689" cy="3566871"/>
            </a:xfrm>
            <a:custGeom>
              <a:avLst/>
              <a:gdLst/>
              <a:ahLst/>
              <a:cxnLst/>
              <a:rect l="l" t="t" r="r" b="b"/>
              <a:pathLst>
                <a:path w="9621689" h="3566871">
                  <a:moveTo>
                    <a:pt x="9592987" y="2132083"/>
                  </a:moveTo>
                  <a:cubicBezTo>
                    <a:pt x="9578509" y="2359101"/>
                    <a:pt x="9550950" y="2472004"/>
                    <a:pt x="9506753" y="2575890"/>
                  </a:cubicBezTo>
                  <a:cubicBezTo>
                    <a:pt x="9474115" y="2652471"/>
                    <a:pt x="9429029" y="2723845"/>
                    <a:pt x="9383437" y="2793314"/>
                  </a:cubicBezTo>
                  <a:cubicBezTo>
                    <a:pt x="9284123" y="2944825"/>
                    <a:pt x="9176173" y="3105861"/>
                    <a:pt x="9030885" y="3216986"/>
                  </a:cubicBezTo>
                  <a:cubicBezTo>
                    <a:pt x="8847370" y="3357194"/>
                    <a:pt x="8618135" y="3424631"/>
                    <a:pt x="8392710" y="3458667"/>
                  </a:cubicBezTo>
                  <a:cubicBezTo>
                    <a:pt x="8131343" y="3498164"/>
                    <a:pt x="7866676" y="3495243"/>
                    <a:pt x="7603024" y="3501212"/>
                  </a:cubicBezTo>
                  <a:cubicBezTo>
                    <a:pt x="7332514" y="3507435"/>
                    <a:pt x="7062385" y="3523310"/>
                    <a:pt x="6792255" y="3537915"/>
                  </a:cubicBezTo>
                  <a:cubicBezTo>
                    <a:pt x="2582291" y="3566871"/>
                    <a:pt x="1825117" y="3557473"/>
                    <a:pt x="1292479" y="3487242"/>
                  </a:cubicBezTo>
                  <a:cubicBezTo>
                    <a:pt x="841502" y="3427806"/>
                    <a:pt x="587502" y="3317443"/>
                    <a:pt x="286639" y="2955620"/>
                  </a:cubicBezTo>
                  <a:cubicBezTo>
                    <a:pt x="151130" y="2792679"/>
                    <a:pt x="54610" y="2596210"/>
                    <a:pt x="28702" y="2384628"/>
                  </a:cubicBezTo>
                  <a:cubicBezTo>
                    <a:pt x="0" y="1749657"/>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4883869" y="7620"/>
                  </a:cubicBezTo>
                  <a:cubicBezTo>
                    <a:pt x="6924590" y="0"/>
                    <a:pt x="7250091" y="39624"/>
                    <a:pt x="7525935" y="32004"/>
                  </a:cubicBezTo>
                  <a:cubicBezTo>
                    <a:pt x="7789587" y="24765"/>
                    <a:pt x="8134392" y="42672"/>
                    <a:pt x="8397028" y="72771"/>
                  </a:cubicBezTo>
                  <a:cubicBezTo>
                    <a:pt x="8832129" y="122428"/>
                    <a:pt x="9079145" y="161163"/>
                    <a:pt x="9330224" y="540258"/>
                  </a:cubicBezTo>
                  <a:cubicBezTo>
                    <a:pt x="9394232" y="638302"/>
                    <a:pt x="9451509" y="740664"/>
                    <a:pt x="9497229" y="848614"/>
                  </a:cubicBezTo>
                  <a:cubicBezTo>
                    <a:pt x="9583462" y="1052957"/>
                    <a:pt x="9621689" y="1273937"/>
                    <a:pt x="9592987" y="2132083"/>
                  </a:cubicBezTo>
                  <a:close/>
                </a:path>
              </a:pathLst>
            </a:custGeom>
            <a:solidFill>
              <a:srgbClr val="F6F1E8"/>
            </a:solidFill>
          </p:spPr>
        </p:sp>
      </p:grpSp>
      <p:sp>
        <p:nvSpPr>
          <p:cNvPr id="4" name="Freeform 4"/>
          <p:cNvSpPr/>
          <p:nvPr/>
        </p:nvSpPr>
        <p:spPr>
          <a:xfrm rot="-6205852">
            <a:off x="16440995" y="8371835"/>
            <a:ext cx="1716700" cy="2697671"/>
          </a:xfrm>
          <a:custGeom>
            <a:avLst/>
            <a:gdLst/>
            <a:ahLst/>
            <a:cxnLst/>
            <a:rect l="l" t="t" r="r" b="b"/>
            <a:pathLst>
              <a:path w="1716700" h="2697671">
                <a:moveTo>
                  <a:pt x="0" y="0"/>
                </a:moveTo>
                <a:lnTo>
                  <a:pt x="1716700" y="0"/>
                </a:lnTo>
                <a:lnTo>
                  <a:pt x="1716700" y="2697672"/>
                </a:lnTo>
                <a:lnTo>
                  <a:pt x="0" y="26976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rot="6759041">
            <a:off x="205013" y="-179561"/>
            <a:ext cx="1847037" cy="3298280"/>
          </a:xfrm>
          <a:custGeom>
            <a:avLst/>
            <a:gdLst/>
            <a:ahLst/>
            <a:cxnLst/>
            <a:rect l="l" t="t" r="r" b="b"/>
            <a:pathLst>
              <a:path w="1847037" h="3298280">
                <a:moveTo>
                  <a:pt x="0" y="0"/>
                </a:moveTo>
                <a:lnTo>
                  <a:pt x="1847037" y="0"/>
                </a:lnTo>
                <a:lnTo>
                  <a:pt x="1847037" y="3298280"/>
                </a:lnTo>
                <a:lnTo>
                  <a:pt x="0" y="329828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10" name="Group 10"/>
          <p:cNvGrpSpPr/>
          <p:nvPr/>
        </p:nvGrpSpPr>
        <p:grpSpPr>
          <a:xfrm>
            <a:off x="2576786" y="991405"/>
            <a:ext cx="13134427" cy="1959681"/>
            <a:chOff x="0" y="0"/>
            <a:chExt cx="17512569" cy="2612908"/>
          </a:xfrm>
        </p:grpSpPr>
        <p:sp>
          <p:nvSpPr>
            <p:cNvPr id="11" name="TextBox 11"/>
            <p:cNvSpPr txBox="1"/>
            <p:nvPr/>
          </p:nvSpPr>
          <p:spPr>
            <a:xfrm>
              <a:off x="0" y="76200"/>
              <a:ext cx="17512569" cy="1538443"/>
            </a:xfrm>
            <a:prstGeom prst="rect">
              <a:avLst/>
            </a:prstGeom>
          </p:spPr>
          <p:txBody>
            <a:bodyPr lIns="0" tIns="0" rIns="0" bIns="0" rtlCol="0" anchor="t">
              <a:spAutoFit/>
            </a:bodyPr>
            <a:lstStyle/>
            <a:p>
              <a:pPr marL="0" lvl="0" indent="0" algn="ctr">
                <a:lnSpc>
                  <a:spcPts val="8800"/>
                </a:lnSpc>
                <a:spcBef>
                  <a:spcPct val="0"/>
                </a:spcBef>
              </a:pPr>
              <a:r>
                <a:rPr lang="vi-VN" sz="8000" dirty="0">
                  <a:solidFill>
                    <a:srgbClr val="353437"/>
                  </a:solidFill>
                  <a:latin typeface="Paytone One"/>
                  <a:ea typeface="Paytone One"/>
                  <a:cs typeface="Paytone One"/>
                  <a:sym typeface="Paytone One"/>
                </a:rPr>
                <a:t>Lý thuyết</a:t>
              </a:r>
              <a:endParaRPr lang="en-US" sz="8000" dirty="0">
                <a:solidFill>
                  <a:srgbClr val="353437"/>
                </a:solidFill>
                <a:latin typeface="Paytone One"/>
                <a:ea typeface="Paytone One"/>
                <a:cs typeface="Paytone One"/>
                <a:sym typeface="Paytone One"/>
              </a:endParaRPr>
            </a:p>
          </p:txBody>
        </p:sp>
        <p:sp>
          <p:nvSpPr>
            <p:cNvPr id="12" name="TextBox 12"/>
            <p:cNvSpPr txBox="1"/>
            <p:nvPr/>
          </p:nvSpPr>
          <p:spPr>
            <a:xfrm>
              <a:off x="1987884" y="1900264"/>
              <a:ext cx="13536801" cy="712644"/>
            </a:xfrm>
            <a:prstGeom prst="rect">
              <a:avLst/>
            </a:prstGeom>
          </p:spPr>
          <p:txBody>
            <a:bodyPr lIns="0" tIns="0" rIns="0" bIns="0" rtlCol="0" anchor="t">
              <a:spAutoFit/>
            </a:bodyPr>
            <a:lstStyle/>
            <a:p>
              <a:pPr algn="ctr">
                <a:lnSpc>
                  <a:spcPts val="4420"/>
                </a:lnSpc>
              </a:pPr>
              <a:r>
                <a:rPr lang="vi-VN" sz="3400" b="1" dirty="0">
                  <a:solidFill>
                    <a:srgbClr val="353437"/>
                  </a:solidFill>
                  <a:latin typeface="Cabin Medium"/>
                  <a:ea typeface="Cabin Medium"/>
                  <a:cs typeface="Cabin Medium"/>
                  <a:sym typeface="Cabin Medium"/>
                </a:rPr>
                <a:t>Hãy ghi vào vở và học thuộc nhé </a:t>
              </a:r>
              <a:r>
                <a:rPr lang="en-US" sz="3400" b="1" dirty="0">
                  <a:solidFill>
                    <a:srgbClr val="353437"/>
                  </a:solidFill>
                  <a:latin typeface="Cabin Medium"/>
                  <a:ea typeface="Cabin Medium"/>
                  <a:cs typeface="Cabin Medium"/>
                  <a:sym typeface="Cabin Medium"/>
                </a:rPr>
                <a:t>!</a:t>
              </a:r>
            </a:p>
          </p:txBody>
        </p:sp>
      </p:grpSp>
      <p:sp>
        <p:nvSpPr>
          <p:cNvPr id="13" name="Freeform 13"/>
          <p:cNvSpPr/>
          <p:nvPr/>
        </p:nvSpPr>
        <p:spPr>
          <a:xfrm rot="-8525277">
            <a:off x="17031161" y="7236426"/>
            <a:ext cx="536367" cy="1544512"/>
          </a:xfrm>
          <a:custGeom>
            <a:avLst/>
            <a:gdLst/>
            <a:ahLst/>
            <a:cxnLst/>
            <a:rect l="l" t="t" r="r" b="b"/>
            <a:pathLst>
              <a:path w="536367" h="1544512">
                <a:moveTo>
                  <a:pt x="0" y="0"/>
                </a:moveTo>
                <a:lnTo>
                  <a:pt x="536367" y="0"/>
                </a:lnTo>
                <a:lnTo>
                  <a:pt x="536367" y="1544513"/>
                </a:lnTo>
                <a:lnTo>
                  <a:pt x="0" y="154451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Freeform 14"/>
          <p:cNvSpPr/>
          <p:nvPr/>
        </p:nvSpPr>
        <p:spPr>
          <a:xfrm>
            <a:off x="369240" y="2702334"/>
            <a:ext cx="1318919" cy="1384362"/>
          </a:xfrm>
          <a:custGeom>
            <a:avLst/>
            <a:gdLst/>
            <a:ahLst/>
            <a:cxnLst/>
            <a:rect l="l" t="t" r="r" b="b"/>
            <a:pathLst>
              <a:path w="1318919" h="1384362">
                <a:moveTo>
                  <a:pt x="0" y="0"/>
                </a:moveTo>
                <a:lnTo>
                  <a:pt x="1318920" y="0"/>
                </a:lnTo>
                <a:lnTo>
                  <a:pt x="1318920" y="1384362"/>
                </a:lnTo>
                <a:lnTo>
                  <a:pt x="0" y="138436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grpSp>
        <p:nvGrpSpPr>
          <p:cNvPr id="15" name="Group 15"/>
          <p:cNvGrpSpPr/>
          <p:nvPr/>
        </p:nvGrpSpPr>
        <p:grpSpPr>
          <a:xfrm rot="16819127">
            <a:off x="14207038" y="-517338"/>
            <a:ext cx="5781835" cy="2527543"/>
            <a:chOff x="0" y="0"/>
            <a:chExt cx="7709113" cy="3370058"/>
          </a:xfrm>
        </p:grpSpPr>
        <p:sp>
          <p:nvSpPr>
            <p:cNvPr id="16" name="Freeform 16"/>
            <p:cNvSpPr/>
            <p:nvPr/>
          </p:nvSpPr>
          <p:spPr>
            <a:xfrm rot="-3235175" flipH="1">
              <a:off x="5265969" y="1009303"/>
              <a:ext cx="2139389" cy="1839875"/>
            </a:xfrm>
            <a:custGeom>
              <a:avLst/>
              <a:gdLst/>
              <a:ahLst/>
              <a:cxnLst/>
              <a:rect l="l" t="t" r="r" b="b"/>
              <a:pathLst>
                <a:path w="2139389" h="1839875">
                  <a:moveTo>
                    <a:pt x="2139389" y="0"/>
                  </a:moveTo>
                  <a:lnTo>
                    <a:pt x="0" y="0"/>
                  </a:lnTo>
                  <a:lnTo>
                    <a:pt x="0" y="1839875"/>
                  </a:lnTo>
                  <a:lnTo>
                    <a:pt x="2139389" y="1839875"/>
                  </a:lnTo>
                  <a:lnTo>
                    <a:pt x="2139389"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7" name="TextBox 17"/>
            <p:cNvSpPr txBox="1"/>
            <p:nvPr/>
          </p:nvSpPr>
          <p:spPr>
            <a:xfrm rot="-653415">
              <a:off x="6003188" y="1453303"/>
              <a:ext cx="1383534" cy="668419"/>
            </a:xfrm>
            <a:prstGeom prst="rect">
              <a:avLst/>
            </a:prstGeom>
          </p:spPr>
          <p:txBody>
            <a:bodyPr lIns="0" tIns="0" rIns="0" bIns="0" rtlCol="0" anchor="t">
              <a:spAutoFit/>
            </a:bodyPr>
            <a:lstStyle/>
            <a:p>
              <a:pPr marL="0" lvl="0" indent="0" algn="ctr">
                <a:lnSpc>
                  <a:spcPts val="1952"/>
                </a:lnSpc>
                <a:spcBef>
                  <a:spcPct val="0"/>
                </a:spcBef>
              </a:pPr>
              <a:r>
                <a:rPr lang="en-US" sz="1775" u="none" strike="noStrike">
                  <a:solidFill>
                    <a:srgbClr val="353437"/>
                  </a:solidFill>
                  <a:latin typeface="Paytone One"/>
                  <a:ea typeface="Paytone One"/>
                  <a:cs typeface="Paytone One"/>
                  <a:sym typeface="Paytone One"/>
                </a:rPr>
                <a:t>80.000</a:t>
              </a:r>
            </a:p>
            <a:p>
              <a:pPr marL="0" lvl="0" indent="0" algn="ctr">
                <a:lnSpc>
                  <a:spcPts val="1952"/>
                </a:lnSpc>
                <a:spcBef>
                  <a:spcPct val="0"/>
                </a:spcBef>
              </a:pPr>
              <a:r>
                <a:rPr lang="en-US" sz="1775" u="none" strike="noStrike">
                  <a:solidFill>
                    <a:srgbClr val="353437"/>
                  </a:solidFill>
                  <a:latin typeface="Paytone One"/>
                  <a:ea typeface="Paytone One"/>
                  <a:cs typeface="Paytone One"/>
                  <a:sym typeface="Paytone One"/>
                </a:rPr>
                <a:t>VNĐ</a:t>
              </a:r>
            </a:p>
          </p:txBody>
        </p:sp>
        <p:sp>
          <p:nvSpPr>
            <p:cNvPr id="18" name="Freeform 18"/>
            <p:cNvSpPr/>
            <p:nvPr/>
          </p:nvSpPr>
          <p:spPr>
            <a:xfrm>
              <a:off x="0" y="0"/>
              <a:ext cx="5349298" cy="3370058"/>
            </a:xfrm>
            <a:custGeom>
              <a:avLst/>
              <a:gdLst/>
              <a:ahLst/>
              <a:cxnLst/>
              <a:rect l="l" t="t" r="r" b="b"/>
              <a:pathLst>
                <a:path w="5349298" h="3370058">
                  <a:moveTo>
                    <a:pt x="0" y="0"/>
                  </a:moveTo>
                  <a:lnTo>
                    <a:pt x="5349298" y="0"/>
                  </a:lnTo>
                  <a:lnTo>
                    <a:pt x="5349298" y="3370058"/>
                  </a:lnTo>
                  <a:lnTo>
                    <a:pt x="0" y="337005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grpSp>
      <p:sp>
        <p:nvSpPr>
          <p:cNvPr id="23" name="TextBox 22"/>
          <p:cNvSpPr txBox="1"/>
          <p:nvPr/>
        </p:nvSpPr>
        <p:spPr>
          <a:xfrm>
            <a:off x="2225455" y="4171293"/>
            <a:ext cx="14387791" cy="4401205"/>
          </a:xfrm>
          <a:prstGeom prst="rect">
            <a:avLst/>
          </a:prstGeom>
          <a:noFill/>
        </p:spPr>
        <p:txBody>
          <a:bodyPr wrap="square" rtlCol="0">
            <a:spAutoFit/>
          </a:bodyPr>
          <a:lstStyle/>
          <a:p>
            <a:pPr marL="285750" indent="-285750">
              <a:buFontTx/>
              <a:buChar char="-"/>
            </a:pPr>
            <a:r>
              <a:rPr lang="en-US" sz="4000" dirty="0" err="1">
                <a:latin typeface="Cabin Medium" charset="0"/>
              </a:rPr>
              <a:t>Ảnh</a:t>
            </a:r>
            <a:r>
              <a:rPr lang="en-US" sz="4000" dirty="0">
                <a:latin typeface="Cabin Medium" charset="0"/>
              </a:rPr>
              <a:t> </a:t>
            </a:r>
            <a:r>
              <a:rPr lang="en-US" sz="4000" dirty="0" err="1">
                <a:latin typeface="Cabin Medium" charset="0"/>
              </a:rPr>
              <a:t>của</a:t>
            </a:r>
            <a:r>
              <a:rPr lang="en-US" sz="4000" dirty="0">
                <a:latin typeface="Cabin Medium" charset="0"/>
              </a:rPr>
              <a:t> </a:t>
            </a:r>
            <a:r>
              <a:rPr lang="en-US" sz="4000" dirty="0" err="1">
                <a:latin typeface="Cabin Medium" charset="0"/>
              </a:rPr>
              <a:t>vật</a:t>
            </a:r>
            <a:r>
              <a:rPr lang="en-US" sz="4000" dirty="0">
                <a:latin typeface="Cabin Medium" charset="0"/>
              </a:rPr>
              <a:t> qua </a:t>
            </a:r>
            <a:r>
              <a:rPr lang="en-US" sz="4000" dirty="0" err="1">
                <a:latin typeface="Cabin Medium" charset="0"/>
              </a:rPr>
              <a:t>gương</a:t>
            </a:r>
            <a:r>
              <a:rPr lang="en-US" sz="4000" dirty="0">
                <a:latin typeface="Cabin Medium" charset="0"/>
              </a:rPr>
              <a:t> </a:t>
            </a:r>
            <a:r>
              <a:rPr lang="en-US" sz="4000" dirty="0" err="1">
                <a:latin typeface="Cabin Medium" charset="0"/>
              </a:rPr>
              <a:t>phẳng</a:t>
            </a:r>
            <a:r>
              <a:rPr lang="en-US" sz="4000" dirty="0">
                <a:latin typeface="Cabin Medium" charset="0"/>
              </a:rPr>
              <a:t> </a:t>
            </a:r>
            <a:r>
              <a:rPr lang="en-US" sz="4000" dirty="0" err="1">
                <a:latin typeface="Cabin Medium" charset="0"/>
              </a:rPr>
              <a:t>là</a:t>
            </a:r>
            <a:r>
              <a:rPr lang="en-US" sz="4000" dirty="0">
                <a:latin typeface="Cabin Medium" charset="0"/>
              </a:rPr>
              <a:t> </a:t>
            </a:r>
            <a:r>
              <a:rPr lang="en-US" sz="4000" dirty="0" err="1">
                <a:latin typeface="Cabin Medium" charset="0"/>
              </a:rPr>
              <a:t>ảnh</a:t>
            </a:r>
            <a:r>
              <a:rPr lang="en-US" sz="4000" dirty="0">
                <a:latin typeface="Cabin Medium" charset="0"/>
              </a:rPr>
              <a:t> </a:t>
            </a:r>
            <a:r>
              <a:rPr lang="en-US" sz="4000" dirty="0" err="1">
                <a:latin typeface="Cabin Medium" charset="0"/>
              </a:rPr>
              <a:t>ảo</a:t>
            </a:r>
            <a:r>
              <a:rPr lang="en-US" sz="4000" dirty="0">
                <a:latin typeface="Cabin Medium" charset="0"/>
              </a:rPr>
              <a:t> </a:t>
            </a:r>
            <a:r>
              <a:rPr lang="en-US" sz="4000" dirty="0" err="1">
                <a:latin typeface="Cabin Medium" charset="0"/>
              </a:rPr>
              <a:t>không</a:t>
            </a:r>
            <a:r>
              <a:rPr lang="en-US" sz="4000" dirty="0">
                <a:latin typeface="Cabin Medium" charset="0"/>
              </a:rPr>
              <a:t> </a:t>
            </a:r>
            <a:r>
              <a:rPr lang="en-US" sz="4000" dirty="0" err="1">
                <a:latin typeface="Cabin Medium" charset="0"/>
              </a:rPr>
              <a:t>hứng</a:t>
            </a:r>
            <a:r>
              <a:rPr lang="en-US" sz="4000" dirty="0">
                <a:latin typeface="Cabin Medium" charset="0"/>
              </a:rPr>
              <a:t> </a:t>
            </a:r>
            <a:r>
              <a:rPr lang="en-US" sz="4000" dirty="0" err="1">
                <a:latin typeface="Cabin Medium" charset="0"/>
              </a:rPr>
              <a:t>được</a:t>
            </a:r>
            <a:r>
              <a:rPr lang="en-US" sz="4000" dirty="0">
                <a:latin typeface="Cabin Medium" charset="0"/>
              </a:rPr>
              <a:t> </a:t>
            </a:r>
            <a:r>
              <a:rPr lang="en-US" sz="4000" dirty="0" err="1">
                <a:latin typeface="Cabin Medium" charset="0"/>
              </a:rPr>
              <a:t>trên</a:t>
            </a:r>
            <a:r>
              <a:rPr lang="en-US" sz="4000" dirty="0">
                <a:latin typeface="Cabin Medium" charset="0"/>
              </a:rPr>
              <a:t> </a:t>
            </a:r>
            <a:r>
              <a:rPr lang="en-US" sz="4000" dirty="0" err="1">
                <a:latin typeface="Cabin Medium" charset="0"/>
              </a:rPr>
              <a:t>màn</a:t>
            </a:r>
            <a:r>
              <a:rPr lang="en-US" sz="4000" dirty="0">
                <a:latin typeface="Cabin Medium" charset="0"/>
              </a:rPr>
              <a:t> </a:t>
            </a:r>
            <a:r>
              <a:rPr lang="en-US" sz="4000" dirty="0" err="1">
                <a:latin typeface="Cabin Medium" charset="0"/>
              </a:rPr>
              <a:t>chắn</a:t>
            </a:r>
            <a:r>
              <a:rPr lang="en-US" sz="4000" dirty="0">
                <a:latin typeface="Cabin Medium" charset="0"/>
              </a:rPr>
              <a:t> .</a:t>
            </a:r>
          </a:p>
          <a:p>
            <a:pPr marL="285750" indent="-285750">
              <a:buFontTx/>
              <a:buChar char="-"/>
            </a:pPr>
            <a:r>
              <a:rPr lang="en-US" sz="4000" dirty="0" err="1">
                <a:latin typeface="Cabin Medium" charset="0"/>
              </a:rPr>
              <a:t>Độ</a:t>
            </a:r>
            <a:r>
              <a:rPr lang="en-US" sz="4000" dirty="0">
                <a:latin typeface="Cabin Medium" charset="0"/>
              </a:rPr>
              <a:t> </a:t>
            </a:r>
            <a:r>
              <a:rPr lang="en-US" sz="4000" dirty="0" err="1">
                <a:latin typeface="Cabin Medium" charset="0"/>
              </a:rPr>
              <a:t>lớn</a:t>
            </a:r>
            <a:r>
              <a:rPr lang="en-US" sz="4000" dirty="0">
                <a:latin typeface="Cabin Medium" charset="0"/>
              </a:rPr>
              <a:t> </a:t>
            </a:r>
            <a:r>
              <a:rPr lang="en-US" sz="4000" dirty="0" err="1">
                <a:latin typeface="Cabin Medium" charset="0"/>
              </a:rPr>
              <a:t>của</a:t>
            </a:r>
            <a:r>
              <a:rPr lang="en-US" sz="4000" dirty="0">
                <a:latin typeface="Cabin Medium" charset="0"/>
              </a:rPr>
              <a:t> </a:t>
            </a:r>
            <a:r>
              <a:rPr lang="en-US" sz="4000" dirty="0" err="1">
                <a:latin typeface="Cabin Medium" charset="0"/>
              </a:rPr>
              <a:t>ảnh</a:t>
            </a:r>
            <a:r>
              <a:rPr lang="en-US" sz="4000" dirty="0">
                <a:latin typeface="Cabin Medium" charset="0"/>
              </a:rPr>
              <a:t> </a:t>
            </a:r>
            <a:r>
              <a:rPr lang="en-US" sz="4000" dirty="0" err="1">
                <a:latin typeface="Cabin Medium" charset="0"/>
              </a:rPr>
              <a:t>bằng</a:t>
            </a:r>
            <a:r>
              <a:rPr lang="en-US" sz="4000" dirty="0">
                <a:latin typeface="Cabin Medium" charset="0"/>
              </a:rPr>
              <a:t> </a:t>
            </a:r>
            <a:r>
              <a:rPr lang="en-US" sz="4000" dirty="0" err="1">
                <a:latin typeface="Cabin Medium" charset="0"/>
              </a:rPr>
              <a:t>độ</a:t>
            </a:r>
            <a:r>
              <a:rPr lang="en-US" sz="4000" dirty="0">
                <a:latin typeface="Cabin Medium" charset="0"/>
              </a:rPr>
              <a:t> </a:t>
            </a:r>
            <a:r>
              <a:rPr lang="en-US" sz="4000" dirty="0" err="1">
                <a:latin typeface="Cabin Medium" charset="0"/>
              </a:rPr>
              <a:t>lớn</a:t>
            </a:r>
            <a:r>
              <a:rPr lang="en-US" sz="4000" dirty="0">
                <a:latin typeface="Cabin Medium" charset="0"/>
              </a:rPr>
              <a:t> </a:t>
            </a:r>
            <a:r>
              <a:rPr lang="en-US" sz="4000" dirty="0" err="1">
                <a:latin typeface="Cabin Medium" charset="0"/>
              </a:rPr>
              <a:t>của</a:t>
            </a:r>
            <a:r>
              <a:rPr lang="en-US" sz="4000" dirty="0">
                <a:latin typeface="Cabin Medium" charset="0"/>
              </a:rPr>
              <a:t> </a:t>
            </a:r>
            <a:r>
              <a:rPr lang="en-US" sz="4000" dirty="0" err="1">
                <a:latin typeface="Cabin Medium" charset="0"/>
              </a:rPr>
              <a:t>vật</a:t>
            </a:r>
            <a:endParaRPr lang="en-US" sz="4000" dirty="0">
              <a:latin typeface="Cabin Medium" charset="0"/>
            </a:endParaRPr>
          </a:p>
          <a:p>
            <a:pPr marL="285750" indent="-285750">
              <a:buFontTx/>
              <a:buChar char="-"/>
            </a:pPr>
            <a:r>
              <a:rPr lang="en-US" sz="4000" dirty="0" err="1">
                <a:latin typeface="Cabin Medium" charset="0"/>
              </a:rPr>
              <a:t>Khoảng</a:t>
            </a:r>
            <a:r>
              <a:rPr lang="en-US" sz="4000" dirty="0">
                <a:latin typeface="Cabin Medium" charset="0"/>
              </a:rPr>
              <a:t> </a:t>
            </a:r>
            <a:r>
              <a:rPr lang="en-US" sz="4000" dirty="0" err="1">
                <a:latin typeface="Cabin Medium" charset="0"/>
              </a:rPr>
              <a:t>cách</a:t>
            </a:r>
            <a:r>
              <a:rPr lang="en-US" sz="4000" dirty="0">
                <a:latin typeface="Cabin Medium" charset="0"/>
              </a:rPr>
              <a:t> </a:t>
            </a:r>
            <a:r>
              <a:rPr lang="en-US" sz="4000" dirty="0" err="1">
                <a:latin typeface="Cabin Medium" charset="0"/>
              </a:rPr>
              <a:t>từ</a:t>
            </a:r>
            <a:r>
              <a:rPr lang="en-US" sz="4000" dirty="0">
                <a:latin typeface="Cabin Medium" charset="0"/>
              </a:rPr>
              <a:t> </a:t>
            </a:r>
            <a:r>
              <a:rPr lang="en-US" sz="4000" dirty="0" err="1">
                <a:latin typeface="Cabin Medium" charset="0"/>
              </a:rPr>
              <a:t>một</a:t>
            </a:r>
            <a:r>
              <a:rPr lang="en-US" sz="4000" dirty="0">
                <a:latin typeface="Cabin Medium" charset="0"/>
              </a:rPr>
              <a:t> </a:t>
            </a:r>
            <a:r>
              <a:rPr lang="en-US" sz="4000" dirty="0" err="1">
                <a:latin typeface="Cabin Medium" charset="0"/>
              </a:rPr>
              <a:t>điểm</a:t>
            </a:r>
            <a:r>
              <a:rPr lang="en-US" sz="4000" dirty="0">
                <a:latin typeface="Cabin Medium" charset="0"/>
              </a:rPr>
              <a:t> </a:t>
            </a:r>
            <a:r>
              <a:rPr lang="en-US" sz="4000" dirty="0" err="1">
                <a:latin typeface="Cabin Medium" charset="0"/>
              </a:rPr>
              <a:t>của</a:t>
            </a:r>
            <a:r>
              <a:rPr lang="en-US" sz="4000" dirty="0">
                <a:latin typeface="Cabin Medium" charset="0"/>
              </a:rPr>
              <a:t> </a:t>
            </a:r>
            <a:r>
              <a:rPr lang="en-US" sz="4000" dirty="0" err="1">
                <a:latin typeface="Cabin Medium" charset="0"/>
              </a:rPr>
              <a:t>vật</a:t>
            </a:r>
            <a:r>
              <a:rPr lang="en-US" sz="4000" dirty="0">
                <a:latin typeface="Cabin Medium" charset="0"/>
              </a:rPr>
              <a:t> </a:t>
            </a:r>
            <a:r>
              <a:rPr lang="en-US" sz="4000" dirty="0" err="1">
                <a:latin typeface="Cabin Medium" charset="0"/>
              </a:rPr>
              <a:t>đến</a:t>
            </a:r>
            <a:r>
              <a:rPr lang="en-US" sz="4000" dirty="0">
                <a:latin typeface="Cabin Medium" charset="0"/>
              </a:rPr>
              <a:t> </a:t>
            </a:r>
            <a:r>
              <a:rPr lang="en-US" sz="4000" dirty="0" err="1">
                <a:latin typeface="Cabin Medium" charset="0"/>
              </a:rPr>
              <a:t>gương</a:t>
            </a:r>
            <a:r>
              <a:rPr lang="en-US" sz="4000" dirty="0">
                <a:latin typeface="Cabin Medium" charset="0"/>
              </a:rPr>
              <a:t> </a:t>
            </a:r>
            <a:r>
              <a:rPr lang="en-US" sz="4000" dirty="0" err="1">
                <a:latin typeface="Cabin Medium" charset="0"/>
              </a:rPr>
              <a:t>bằng</a:t>
            </a:r>
            <a:r>
              <a:rPr lang="en-US" sz="4000" dirty="0">
                <a:latin typeface="Cabin Medium" charset="0"/>
              </a:rPr>
              <a:t> </a:t>
            </a:r>
            <a:r>
              <a:rPr lang="en-US" sz="4000" dirty="0" err="1">
                <a:latin typeface="Cabin Medium" charset="0"/>
              </a:rPr>
              <a:t>khoảng</a:t>
            </a:r>
            <a:r>
              <a:rPr lang="en-US" sz="4000" dirty="0">
                <a:latin typeface="Cabin Medium" charset="0"/>
              </a:rPr>
              <a:t> </a:t>
            </a:r>
            <a:r>
              <a:rPr lang="en-US" sz="4000" dirty="0" err="1">
                <a:latin typeface="Cabin Medium" charset="0"/>
              </a:rPr>
              <a:t>cách</a:t>
            </a:r>
            <a:r>
              <a:rPr lang="en-US" sz="4000" dirty="0">
                <a:latin typeface="Cabin Medium" charset="0"/>
              </a:rPr>
              <a:t> </a:t>
            </a:r>
            <a:r>
              <a:rPr lang="en-US" sz="4000" dirty="0" err="1">
                <a:latin typeface="Cabin Medium" charset="0"/>
              </a:rPr>
              <a:t>từ</a:t>
            </a:r>
            <a:r>
              <a:rPr lang="en-US" sz="4000" dirty="0">
                <a:latin typeface="Cabin Medium" charset="0"/>
              </a:rPr>
              <a:t> </a:t>
            </a:r>
            <a:r>
              <a:rPr lang="en-US" sz="4000" dirty="0" err="1">
                <a:latin typeface="Cabin Medium" charset="0"/>
              </a:rPr>
              <a:t>ảnh</a:t>
            </a:r>
            <a:r>
              <a:rPr lang="en-US" sz="4000" dirty="0">
                <a:latin typeface="Cabin Medium" charset="0"/>
              </a:rPr>
              <a:t> </a:t>
            </a:r>
            <a:r>
              <a:rPr lang="en-US" sz="4000" dirty="0" err="1">
                <a:latin typeface="Cabin Medium" charset="0"/>
              </a:rPr>
              <a:t>của</a:t>
            </a:r>
            <a:r>
              <a:rPr lang="en-US" sz="4000" dirty="0">
                <a:latin typeface="Cabin Medium" charset="0"/>
              </a:rPr>
              <a:t> </a:t>
            </a:r>
            <a:r>
              <a:rPr lang="en-US" sz="4000" dirty="0" err="1">
                <a:latin typeface="Cabin Medium" charset="0"/>
              </a:rPr>
              <a:t>điểm</a:t>
            </a:r>
            <a:r>
              <a:rPr lang="en-US" sz="4000" dirty="0">
                <a:latin typeface="Cabin Medium" charset="0"/>
              </a:rPr>
              <a:t> </a:t>
            </a:r>
            <a:r>
              <a:rPr lang="en-US" sz="4000" dirty="0" err="1">
                <a:latin typeface="Cabin Medium" charset="0"/>
              </a:rPr>
              <a:t>đó</a:t>
            </a:r>
            <a:r>
              <a:rPr lang="en-US" sz="4000" dirty="0">
                <a:latin typeface="Cabin Medium" charset="0"/>
              </a:rPr>
              <a:t> </a:t>
            </a:r>
            <a:r>
              <a:rPr lang="en-US" sz="4000" dirty="0" err="1">
                <a:latin typeface="Cabin Medium" charset="0"/>
              </a:rPr>
              <a:t>đến</a:t>
            </a:r>
            <a:r>
              <a:rPr lang="en-US" sz="4000" dirty="0">
                <a:latin typeface="Cabin Medium" charset="0"/>
              </a:rPr>
              <a:t> </a:t>
            </a:r>
            <a:r>
              <a:rPr lang="en-US" sz="4000" dirty="0" err="1">
                <a:latin typeface="Cabin Medium" charset="0"/>
              </a:rPr>
              <a:t>gương</a:t>
            </a:r>
            <a:r>
              <a:rPr lang="en-US" sz="4000" dirty="0">
                <a:latin typeface="Cabin Medium" charset="0"/>
              </a:rPr>
              <a:t> ( </a:t>
            </a:r>
            <a:r>
              <a:rPr lang="en-US" sz="4000" dirty="0" err="1">
                <a:latin typeface="Cabin Medium" charset="0"/>
              </a:rPr>
              <a:t>ảnh</a:t>
            </a:r>
            <a:r>
              <a:rPr lang="en-US" sz="4000" dirty="0">
                <a:latin typeface="Cabin Medium" charset="0"/>
              </a:rPr>
              <a:t> </a:t>
            </a:r>
            <a:r>
              <a:rPr lang="en-US" sz="4000" dirty="0" err="1">
                <a:latin typeface="Cabin Medium" charset="0"/>
              </a:rPr>
              <a:t>và</a:t>
            </a:r>
            <a:r>
              <a:rPr lang="en-US" sz="4000" dirty="0">
                <a:latin typeface="Cabin Medium" charset="0"/>
              </a:rPr>
              <a:t> </a:t>
            </a:r>
            <a:r>
              <a:rPr lang="en-US" sz="4000" dirty="0" err="1">
                <a:latin typeface="Cabin Medium" charset="0"/>
              </a:rPr>
              <a:t>vật</a:t>
            </a:r>
            <a:r>
              <a:rPr lang="en-US" sz="4000" dirty="0">
                <a:latin typeface="Cabin Medium" charset="0"/>
              </a:rPr>
              <a:t> </a:t>
            </a:r>
            <a:r>
              <a:rPr lang="en-US" sz="4000" dirty="0" err="1">
                <a:latin typeface="Cabin Medium" charset="0"/>
              </a:rPr>
              <a:t>đối</a:t>
            </a:r>
            <a:r>
              <a:rPr lang="en-US" sz="4000" dirty="0">
                <a:latin typeface="Cabin Medium" charset="0"/>
              </a:rPr>
              <a:t> </a:t>
            </a:r>
            <a:r>
              <a:rPr lang="en-US" sz="4000" dirty="0" err="1">
                <a:latin typeface="Cabin Medium" charset="0"/>
              </a:rPr>
              <a:t>xứng</a:t>
            </a:r>
            <a:r>
              <a:rPr lang="en-US" sz="4000" dirty="0">
                <a:latin typeface="Cabin Medium" charset="0"/>
              </a:rPr>
              <a:t> </a:t>
            </a:r>
            <a:r>
              <a:rPr lang="en-US" sz="4000" dirty="0" err="1">
                <a:latin typeface="Cabin Medium" charset="0"/>
              </a:rPr>
              <a:t>nhau</a:t>
            </a:r>
            <a:r>
              <a:rPr lang="en-US" sz="4000" dirty="0">
                <a:latin typeface="Cabin Medium" charset="0"/>
              </a:rPr>
              <a:t> qua </a:t>
            </a:r>
            <a:r>
              <a:rPr lang="en-US" sz="4000" dirty="0" err="1">
                <a:latin typeface="Cabin Medium" charset="0"/>
              </a:rPr>
              <a:t>gương</a:t>
            </a:r>
            <a:r>
              <a:rPr lang="en-US" sz="4000" dirty="0">
                <a:latin typeface="Cabin Medium" charset="0"/>
              </a:rPr>
              <a:t> )</a:t>
            </a:r>
          </a:p>
          <a:p>
            <a:pPr marL="285750" indent="-285750">
              <a:buFontTx/>
              <a:buChar char="-"/>
            </a:pPr>
            <a:r>
              <a:rPr lang="en-US" sz="4000" dirty="0" err="1">
                <a:latin typeface="Cabin Medium" charset="0"/>
              </a:rPr>
              <a:t>Có</a:t>
            </a:r>
            <a:r>
              <a:rPr lang="en-US" sz="4000" dirty="0">
                <a:latin typeface="Cabin Medium" charset="0"/>
              </a:rPr>
              <a:t> </a:t>
            </a:r>
            <a:r>
              <a:rPr lang="en-US" sz="4000" dirty="0" err="1">
                <a:latin typeface="Cabin Medium" charset="0"/>
              </a:rPr>
              <a:t>sự</a:t>
            </a:r>
            <a:r>
              <a:rPr lang="en-US" sz="4000" dirty="0">
                <a:latin typeface="Cabin Medium" charset="0"/>
              </a:rPr>
              <a:t> </a:t>
            </a:r>
            <a:r>
              <a:rPr lang="en-US" sz="4000" dirty="0" err="1">
                <a:latin typeface="Cabin Medium" charset="0"/>
              </a:rPr>
              <a:t>hoán</a:t>
            </a:r>
            <a:r>
              <a:rPr lang="en-US" sz="4000" dirty="0">
                <a:latin typeface="Cabin Medium" charset="0"/>
              </a:rPr>
              <a:t> </a:t>
            </a:r>
            <a:r>
              <a:rPr lang="en-US" sz="4000" dirty="0" err="1">
                <a:latin typeface="Cabin Medium" charset="0"/>
              </a:rPr>
              <a:t>đổi</a:t>
            </a:r>
            <a:r>
              <a:rPr lang="en-US" sz="4000" dirty="0">
                <a:latin typeface="Cabin Medium" charset="0"/>
              </a:rPr>
              <a:t> </a:t>
            </a:r>
            <a:r>
              <a:rPr lang="en-US" sz="4000" dirty="0" err="1">
                <a:latin typeface="Cabin Medium" charset="0"/>
              </a:rPr>
              <a:t>trái</a:t>
            </a:r>
            <a:r>
              <a:rPr lang="en-US" sz="4000" dirty="0">
                <a:latin typeface="Cabin Medium" charset="0"/>
              </a:rPr>
              <a:t> – </a:t>
            </a:r>
            <a:r>
              <a:rPr lang="en-US" sz="4000" dirty="0" err="1">
                <a:latin typeface="Cabin Medium" charset="0"/>
              </a:rPr>
              <a:t>phải</a:t>
            </a:r>
            <a:r>
              <a:rPr lang="en-US" sz="4000" dirty="0">
                <a:latin typeface="Cabin Medium" charset="0"/>
              </a:rPr>
              <a:t> </a:t>
            </a:r>
            <a:r>
              <a:rPr lang="en-US" sz="4000" dirty="0" err="1">
                <a:latin typeface="Cabin Medium" charset="0"/>
              </a:rPr>
              <a:t>giữa</a:t>
            </a:r>
            <a:r>
              <a:rPr lang="en-US" sz="4000" dirty="0">
                <a:latin typeface="Cabin Medium" charset="0"/>
              </a:rPr>
              <a:t> </a:t>
            </a:r>
            <a:r>
              <a:rPr lang="en-US" sz="4000" dirty="0" err="1">
                <a:latin typeface="Cabin Medium" charset="0"/>
              </a:rPr>
              <a:t>vật</a:t>
            </a:r>
            <a:r>
              <a:rPr lang="en-US" sz="4000" dirty="0">
                <a:latin typeface="Cabin Medium" charset="0"/>
              </a:rPr>
              <a:t> </a:t>
            </a:r>
            <a:r>
              <a:rPr lang="en-US" sz="4000" dirty="0" err="1">
                <a:latin typeface="Cabin Medium" charset="0"/>
              </a:rPr>
              <a:t>và</a:t>
            </a:r>
            <a:r>
              <a:rPr lang="en-US" sz="4000" dirty="0">
                <a:latin typeface="Cabin Medium" charset="0"/>
              </a:rPr>
              <a:t> </a:t>
            </a:r>
            <a:r>
              <a:rPr lang="en-US" sz="4000" dirty="0" err="1">
                <a:latin typeface="Cabin Medium" charset="0"/>
              </a:rPr>
              <a:t>ảnh</a:t>
            </a:r>
            <a:endParaRPr lang="en-US" sz="4000" dirty="0">
              <a:latin typeface="Cabin Medium"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9A9DF"/>
        </a:solidFill>
        <a:effectLst/>
      </p:bgPr>
    </p:bg>
    <p:spTree>
      <p:nvGrpSpPr>
        <p:cNvPr id="1" name=""/>
        <p:cNvGrpSpPr/>
        <p:nvPr/>
      </p:nvGrpSpPr>
      <p:grpSpPr>
        <a:xfrm>
          <a:off x="0" y="0"/>
          <a:ext cx="0" cy="0"/>
          <a:chOff x="0" y="0"/>
          <a:chExt cx="0" cy="0"/>
        </a:xfrm>
      </p:grpSpPr>
      <p:grpSp>
        <p:nvGrpSpPr>
          <p:cNvPr id="2" name="Group 2"/>
          <p:cNvGrpSpPr/>
          <p:nvPr/>
        </p:nvGrpSpPr>
        <p:grpSpPr>
          <a:xfrm>
            <a:off x="1104900" y="3205374"/>
            <a:ext cx="8115300" cy="5900526"/>
            <a:chOff x="0" y="0"/>
            <a:chExt cx="14787849" cy="4258402"/>
          </a:xfrm>
        </p:grpSpPr>
        <p:sp>
          <p:nvSpPr>
            <p:cNvPr id="3" name="Freeform 3"/>
            <p:cNvSpPr/>
            <p:nvPr/>
          </p:nvSpPr>
          <p:spPr>
            <a:xfrm>
              <a:off x="-50165" y="-508"/>
              <a:ext cx="14852238" cy="4261831"/>
            </a:xfrm>
            <a:custGeom>
              <a:avLst/>
              <a:gdLst/>
              <a:ahLst/>
              <a:cxnLst/>
              <a:rect l="l" t="t" r="r" b="b"/>
              <a:pathLst>
                <a:path w="14852238" h="4261831">
                  <a:moveTo>
                    <a:pt x="14833824" y="3055331"/>
                  </a:moveTo>
                  <a:cubicBezTo>
                    <a:pt x="14820107" y="3360639"/>
                    <a:pt x="14780229" y="3698332"/>
                    <a:pt x="14570172" y="3937600"/>
                  </a:cubicBezTo>
                  <a:cubicBezTo>
                    <a:pt x="14487495" y="4031834"/>
                    <a:pt x="14380179" y="4100541"/>
                    <a:pt x="14261942" y="4140927"/>
                  </a:cubicBezTo>
                  <a:cubicBezTo>
                    <a:pt x="14150817" y="4178900"/>
                    <a:pt x="14034866" y="4186901"/>
                    <a:pt x="13918534" y="4194267"/>
                  </a:cubicBezTo>
                  <a:cubicBezTo>
                    <a:pt x="13664153" y="4210396"/>
                    <a:pt x="13409519" y="4225382"/>
                    <a:pt x="13154883" y="4237320"/>
                  </a:cubicBezTo>
                  <a:cubicBezTo>
                    <a:pt x="12637511" y="4251163"/>
                    <a:pt x="10961266" y="4261831"/>
                    <a:pt x="9283585" y="4257894"/>
                  </a:cubicBezTo>
                  <a:cubicBezTo>
                    <a:pt x="7761883" y="4254338"/>
                    <a:pt x="6240899" y="4243035"/>
                    <a:pt x="4719197" y="4237574"/>
                  </a:cubicBezTo>
                  <a:cubicBezTo>
                    <a:pt x="3660402" y="4233764"/>
                    <a:pt x="2601608" y="4229827"/>
                    <a:pt x="1903222" y="4232240"/>
                  </a:cubicBezTo>
                  <a:cubicBezTo>
                    <a:pt x="1724279" y="4234526"/>
                    <a:pt x="1545209" y="4238590"/>
                    <a:pt x="1366266" y="4232621"/>
                  </a:cubicBezTo>
                  <a:cubicBezTo>
                    <a:pt x="1203325" y="4227160"/>
                    <a:pt x="1034288" y="4217508"/>
                    <a:pt x="877824" y="4167978"/>
                  </a:cubicBezTo>
                  <a:cubicBezTo>
                    <a:pt x="717296" y="4117178"/>
                    <a:pt x="571881" y="4023706"/>
                    <a:pt x="459994" y="3897722"/>
                  </a:cubicBezTo>
                  <a:cubicBezTo>
                    <a:pt x="340233" y="3762975"/>
                    <a:pt x="253238" y="3593557"/>
                    <a:pt x="219710" y="3416138"/>
                  </a:cubicBezTo>
                  <a:cubicBezTo>
                    <a:pt x="199390" y="3308696"/>
                    <a:pt x="195072" y="3199095"/>
                    <a:pt x="194056" y="3090002"/>
                  </a:cubicBezTo>
                  <a:cubicBezTo>
                    <a:pt x="192913" y="2974813"/>
                    <a:pt x="193040" y="2859497"/>
                    <a:pt x="191897" y="2744308"/>
                  </a:cubicBezTo>
                  <a:cubicBezTo>
                    <a:pt x="187452" y="2268947"/>
                    <a:pt x="175260" y="2203581"/>
                    <a:pt x="155702" y="2147429"/>
                  </a:cubicBezTo>
                  <a:cubicBezTo>
                    <a:pt x="136144" y="2091516"/>
                    <a:pt x="109093" y="2035618"/>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3908390" y="1016"/>
                    <a:pt x="6307030" y="508"/>
                  </a:cubicBezTo>
                  <a:cubicBezTo>
                    <a:pt x="8758861" y="0"/>
                    <a:pt x="11210692" y="8509"/>
                    <a:pt x="13039822" y="20447"/>
                  </a:cubicBezTo>
                  <a:cubicBezTo>
                    <a:pt x="13268295" y="26797"/>
                    <a:pt x="13496640" y="34036"/>
                    <a:pt x="13725113" y="41783"/>
                  </a:cubicBezTo>
                  <a:cubicBezTo>
                    <a:pt x="13831412" y="45339"/>
                    <a:pt x="13938474" y="45339"/>
                    <a:pt x="14044010" y="60325"/>
                  </a:cubicBezTo>
                  <a:cubicBezTo>
                    <a:pt x="14136085" y="73406"/>
                    <a:pt x="14226382" y="97409"/>
                    <a:pt x="14312107" y="133604"/>
                  </a:cubicBezTo>
                  <a:cubicBezTo>
                    <a:pt x="14439997" y="187579"/>
                    <a:pt x="14582363" y="273050"/>
                    <a:pt x="14642180" y="404368"/>
                  </a:cubicBezTo>
                  <a:cubicBezTo>
                    <a:pt x="14691710" y="513207"/>
                    <a:pt x="14710633" y="634619"/>
                    <a:pt x="14725365" y="752348"/>
                  </a:cubicBezTo>
                  <a:cubicBezTo>
                    <a:pt x="14759782" y="1026287"/>
                    <a:pt x="14758512" y="1304036"/>
                    <a:pt x="14756861" y="1579753"/>
                  </a:cubicBezTo>
                  <a:cubicBezTo>
                    <a:pt x="14754830" y="1908302"/>
                    <a:pt x="14756353" y="2045467"/>
                    <a:pt x="14754067" y="2084324"/>
                  </a:cubicBezTo>
                  <a:cubicBezTo>
                    <a:pt x="14751528" y="2125718"/>
                    <a:pt x="14759273" y="2167037"/>
                    <a:pt x="14781119" y="2208356"/>
                  </a:cubicBezTo>
                  <a:cubicBezTo>
                    <a:pt x="14806391" y="2256491"/>
                    <a:pt x="14852238" y="2646772"/>
                    <a:pt x="14833824" y="3055331"/>
                  </a:cubicBezTo>
                  <a:close/>
                </a:path>
              </a:pathLst>
            </a:custGeom>
            <a:solidFill>
              <a:srgbClr val="F6F1E8"/>
            </a:solidFill>
          </p:spPr>
        </p:sp>
      </p:grpSp>
      <p:grpSp>
        <p:nvGrpSpPr>
          <p:cNvPr id="4" name="Group 4"/>
          <p:cNvGrpSpPr/>
          <p:nvPr/>
        </p:nvGrpSpPr>
        <p:grpSpPr>
          <a:xfrm>
            <a:off x="9525000" y="3247023"/>
            <a:ext cx="7905750" cy="5862924"/>
            <a:chOff x="0" y="0"/>
            <a:chExt cx="14787849" cy="7316150"/>
          </a:xfrm>
        </p:grpSpPr>
        <p:sp>
          <p:nvSpPr>
            <p:cNvPr id="5" name="Freeform 5"/>
            <p:cNvSpPr/>
            <p:nvPr/>
          </p:nvSpPr>
          <p:spPr>
            <a:xfrm>
              <a:off x="-50165" y="-508"/>
              <a:ext cx="14852238" cy="7319578"/>
            </a:xfrm>
            <a:custGeom>
              <a:avLst/>
              <a:gdLst/>
              <a:ahLst/>
              <a:cxnLst/>
              <a:rect l="l" t="t" r="r" b="b"/>
              <a:pathLst>
                <a:path w="14852238" h="7319578">
                  <a:moveTo>
                    <a:pt x="14833824" y="6113079"/>
                  </a:moveTo>
                  <a:cubicBezTo>
                    <a:pt x="14820107" y="6418386"/>
                    <a:pt x="14780229" y="6756079"/>
                    <a:pt x="14570172" y="6995348"/>
                  </a:cubicBezTo>
                  <a:cubicBezTo>
                    <a:pt x="14487495" y="7089581"/>
                    <a:pt x="14380179" y="7158288"/>
                    <a:pt x="14261942" y="7198675"/>
                  </a:cubicBezTo>
                  <a:cubicBezTo>
                    <a:pt x="14150817" y="7236648"/>
                    <a:pt x="14034866" y="7244649"/>
                    <a:pt x="13918534" y="7252014"/>
                  </a:cubicBezTo>
                  <a:cubicBezTo>
                    <a:pt x="13664153" y="7268143"/>
                    <a:pt x="13409519" y="7283129"/>
                    <a:pt x="13154883" y="7295067"/>
                  </a:cubicBezTo>
                  <a:cubicBezTo>
                    <a:pt x="12637511" y="7308911"/>
                    <a:pt x="10961266" y="7319578"/>
                    <a:pt x="9283585" y="7315641"/>
                  </a:cubicBezTo>
                  <a:cubicBezTo>
                    <a:pt x="7761883" y="7312086"/>
                    <a:pt x="6240899" y="7300783"/>
                    <a:pt x="4719197" y="7295322"/>
                  </a:cubicBezTo>
                  <a:cubicBezTo>
                    <a:pt x="3660402" y="7291512"/>
                    <a:pt x="2601608" y="7287575"/>
                    <a:pt x="1903222" y="7289988"/>
                  </a:cubicBezTo>
                  <a:cubicBezTo>
                    <a:pt x="1724279" y="7292274"/>
                    <a:pt x="1545209" y="7296338"/>
                    <a:pt x="1366266" y="7290368"/>
                  </a:cubicBezTo>
                  <a:cubicBezTo>
                    <a:pt x="1203325" y="7284908"/>
                    <a:pt x="1034288" y="7275255"/>
                    <a:pt x="877824" y="7225726"/>
                  </a:cubicBezTo>
                  <a:cubicBezTo>
                    <a:pt x="717296" y="7174926"/>
                    <a:pt x="571881" y="7081453"/>
                    <a:pt x="459994" y="6955470"/>
                  </a:cubicBezTo>
                  <a:cubicBezTo>
                    <a:pt x="340233" y="6820723"/>
                    <a:pt x="253238" y="6651304"/>
                    <a:pt x="219710" y="6473886"/>
                  </a:cubicBezTo>
                  <a:cubicBezTo>
                    <a:pt x="199390" y="6366443"/>
                    <a:pt x="195072" y="6256842"/>
                    <a:pt x="194056" y="6147750"/>
                  </a:cubicBezTo>
                  <a:cubicBezTo>
                    <a:pt x="192913" y="6032561"/>
                    <a:pt x="193040" y="5917245"/>
                    <a:pt x="191897" y="5802056"/>
                  </a:cubicBezTo>
                  <a:cubicBezTo>
                    <a:pt x="187452" y="5326695"/>
                    <a:pt x="175260" y="4557470"/>
                    <a:pt x="155702" y="3782073"/>
                  </a:cubicBezTo>
                  <a:cubicBezTo>
                    <a:pt x="136144" y="3009994"/>
                    <a:pt x="109093" y="2238122"/>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3908390" y="1016"/>
                    <a:pt x="6307030" y="508"/>
                  </a:cubicBezTo>
                  <a:cubicBezTo>
                    <a:pt x="8758861" y="0"/>
                    <a:pt x="11210692" y="8509"/>
                    <a:pt x="13039822" y="20447"/>
                  </a:cubicBezTo>
                  <a:cubicBezTo>
                    <a:pt x="13268295" y="26797"/>
                    <a:pt x="13496640" y="34036"/>
                    <a:pt x="13725113" y="41783"/>
                  </a:cubicBezTo>
                  <a:cubicBezTo>
                    <a:pt x="13831412" y="45339"/>
                    <a:pt x="13938474" y="45339"/>
                    <a:pt x="14044010" y="60325"/>
                  </a:cubicBezTo>
                  <a:cubicBezTo>
                    <a:pt x="14136085" y="73406"/>
                    <a:pt x="14226382" y="97409"/>
                    <a:pt x="14312107" y="133604"/>
                  </a:cubicBezTo>
                  <a:cubicBezTo>
                    <a:pt x="14439997" y="187579"/>
                    <a:pt x="14582363" y="273050"/>
                    <a:pt x="14642180" y="404368"/>
                  </a:cubicBezTo>
                  <a:cubicBezTo>
                    <a:pt x="14691710" y="513207"/>
                    <a:pt x="14710633" y="634619"/>
                    <a:pt x="14725365" y="752348"/>
                  </a:cubicBezTo>
                  <a:cubicBezTo>
                    <a:pt x="14759782" y="1026287"/>
                    <a:pt x="14758512" y="1304036"/>
                    <a:pt x="14756861" y="1579753"/>
                  </a:cubicBezTo>
                  <a:cubicBezTo>
                    <a:pt x="14754830" y="1908302"/>
                    <a:pt x="14756353" y="2374127"/>
                    <a:pt x="14754067" y="2910685"/>
                  </a:cubicBezTo>
                  <a:cubicBezTo>
                    <a:pt x="14751528" y="3482281"/>
                    <a:pt x="14759273" y="4052840"/>
                    <a:pt x="14781119" y="4623400"/>
                  </a:cubicBezTo>
                  <a:cubicBezTo>
                    <a:pt x="14806391" y="5288085"/>
                    <a:pt x="14852238" y="5704520"/>
                    <a:pt x="14833824" y="6113079"/>
                  </a:cubicBezTo>
                  <a:close/>
                </a:path>
              </a:pathLst>
            </a:custGeom>
            <a:solidFill>
              <a:srgbClr val="F6F1E8"/>
            </a:solidFill>
          </p:spPr>
        </p:sp>
      </p:grpSp>
      <p:grpSp>
        <p:nvGrpSpPr>
          <p:cNvPr id="8" name="Group 8"/>
          <p:cNvGrpSpPr/>
          <p:nvPr/>
        </p:nvGrpSpPr>
        <p:grpSpPr>
          <a:xfrm>
            <a:off x="9982200" y="3591480"/>
            <a:ext cx="1012777" cy="937483"/>
            <a:chOff x="0" y="0"/>
            <a:chExt cx="1350369" cy="1249977"/>
          </a:xfrm>
        </p:grpSpPr>
        <p:sp>
          <p:nvSpPr>
            <p:cNvPr id="9" name="Freeform 9"/>
            <p:cNvSpPr/>
            <p:nvPr/>
          </p:nvSpPr>
          <p:spPr>
            <a:xfrm>
              <a:off x="0" y="0"/>
              <a:ext cx="1350369" cy="1249977"/>
            </a:xfrm>
            <a:custGeom>
              <a:avLst/>
              <a:gdLst/>
              <a:ahLst/>
              <a:cxnLst/>
              <a:rect l="l" t="t" r="r" b="b"/>
              <a:pathLst>
                <a:path w="1350369" h="1249977">
                  <a:moveTo>
                    <a:pt x="0" y="0"/>
                  </a:moveTo>
                  <a:lnTo>
                    <a:pt x="1350369" y="0"/>
                  </a:lnTo>
                  <a:lnTo>
                    <a:pt x="1350369" y="1249977"/>
                  </a:lnTo>
                  <a:lnTo>
                    <a:pt x="0" y="1249977"/>
                  </a:lnTo>
                  <a:lnTo>
                    <a:pt x="0" y="0"/>
                  </a:lnTo>
                  <a:close/>
                </a:path>
              </a:pathLst>
            </a:custGeom>
            <a:blipFill>
              <a:blip r:embed="rId2">
                <a:extLst>
                  <a:ext uri="{96DAC541-7B7A-43D3-8B79-37D633B846F1}">
                    <asvg:svgBlip xmlns:asvg="http://schemas.microsoft.com/office/drawing/2016/SVG/main" r:embed="rId3"/>
                  </a:ext>
                </a:extLst>
              </a:blip>
              <a:stretch>
                <a:fillRect t="-2444" b="-2444"/>
              </a:stretch>
            </a:blipFill>
            <a:ln cap="sq">
              <a:noFill/>
              <a:prstDash val="solid"/>
              <a:miter/>
            </a:ln>
          </p:spPr>
        </p:sp>
        <p:sp>
          <p:nvSpPr>
            <p:cNvPr id="10" name="TextBox 10"/>
            <p:cNvSpPr txBox="1"/>
            <p:nvPr/>
          </p:nvSpPr>
          <p:spPr>
            <a:xfrm>
              <a:off x="201759" y="302695"/>
              <a:ext cx="946852" cy="673162"/>
            </a:xfrm>
            <a:prstGeom prst="rect">
              <a:avLst/>
            </a:prstGeom>
          </p:spPr>
          <p:txBody>
            <a:bodyPr lIns="0" tIns="0" rIns="0" bIns="0" rtlCol="0" anchor="t">
              <a:spAutoFit/>
            </a:bodyPr>
            <a:lstStyle/>
            <a:p>
              <a:pPr marL="0" lvl="0" indent="0" algn="ctr">
                <a:lnSpc>
                  <a:spcPts val="3850"/>
                </a:lnSpc>
                <a:spcBef>
                  <a:spcPct val="0"/>
                </a:spcBef>
              </a:pPr>
              <a:r>
                <a:rPr lang="en-US" sz="3500">
                  <a:solidFill>
                    <a:srgbClr val="353437"/>
                  </a:solidFill>
                  <a:latin typeface="Paytone One"/>
                  <a:ea typeface="Paytone One"/>
                  <a:cs typeface="Paytone One"/>
                  <a:sym typeface="Paytone One"/>
                </a:rPr>
                <a:t>2.</a:t>
              </a:r>
            </a:p>
          </p:txBody>
        </p:sp>
      </p:grpSp>
      <p:sp>
        <p:nvSpPr>
          <p:cNvPr id="14" name="TextBox 14"/>
          <p:cNvSpPr txBox="1"/>
          <p:nvPr/>
        </p:nvSpPr>
        <p:spPr>
          <a:xfrm>
            <a:off x="11513360" y="3811357"/>
            <a:ext cx="6197450" cy="500137"/>
          </a:xfrm>
          <a:prstGeom prst="rect">
            <a:avLst/>
          </a:prstGeom>
        </p:spPr>
        <p:txBody>
          <a:bodyPr wrap="square" lIns="0" tIns="0" rIns="0" bIns="0" rtlCol="0" anchor="t">
            <a:spAutoFit/>
          </a:bodyPr>
          <a:lstStyle/>
          <a:p>
            <a:pPr marL="0" lvl="0" indent="0" algn="l">
              <a:lnSpc>
                <a:spcPts val="3850"/>
              </a:lnSpc>
              <a:spcBef>
                <a:spcPct val="0"/>
              </a:spcBef>
            </a:pPr>
            <a:r>
              <a:rPr lang="en-US" sz="3500" dirty="0" err="1">
                <a:solidFill>
                  <a:srgbClr val="353437"/>
                </a:solidFill>
                <a:latin typeface="Paytone One"/>
                <a:ea typeface="Paytone One"/>
                <a:cs typeface="Paytone One"/>
                <a:sym typeface="Paytone One"/>
              </a:rPr>
              <a:t>Tiến</a:t>
            </a:r>
            <a:r>
              <a:rPr lang="en-US" sz="3500" dirty="0">
                <a:solidFill>
                  <a:srgbClr val="353437"/>
                </a:solidFill>
                <a:latin typeface="Paytone One"/>
                <a:ea typeface="Paytone One"/>
                <a:cs typeface="Paytone One"/>
                <a:sym typeface="Paytone One"/>
              </a:rPr>
              <a:t> </a:t>
            </a:r>
            <a:r>
              <a:rPr lang="en-US" sz="3500" dirty="0" err="1">
                <a:solidFill>
                  <a:srgbClr val="353437"/>
                </a:solidFill>
                <a:latin typeface="Paytone One"/>
                <a:ea typeface="Paytone One"/>
                <a:cs typeface="Paytone One"/>
                <a:sym typeface="Paytone One"/>
              </a:rPr>
              <a:t>hành</a:t>
            </a:r>
            <a:r>
              <a:rPr lang="en-US" sz="3500" dirty="0">
                <a:solidFill>
                  <a:srgbClr val="353437"/>
                </a:solidFill>
                <a:latin typeface="Paytone One"/>
                <a:ea typeface="Paytone One"/>
                <a:cs typeface="Paytone One"/>
                <a:sym typeface="Paytone One"/>
              </a:rPr>
              <a:t> </a:t>
            </a:r>
            <a:r>
              <a:rPr lang="en-US" sz="3500" dirty="0" err="1">
                <a:solidFill>
                  <a:srgbClr val="353437"/>
                </a:solidFill>
                <a:latin typeface="Paytone One"/>
                <a:ea typeface="Paytone One"/>
                <a:cs typeface="Paytone One"/>
                <a:sym typeface="Paytone One"/>
              </a:rPr>
              <a:t>thí</a:t>
            </a:r>
            <a:r>
              <a:rPr lang="en-US" sz="3500" dirty="0">
                <a:solidFill>
                  <a:srgbClr val="353437"/>
                </a:solidFill>
                <a:latin typeface="Paytone One"/>
                <a:ea typeface="Paytone One"/>
                <a:cs typeface="Paytone One"/>
                <a:sym typeface="Paytone One"/>
              </a:rPr>
              <a:t> </a:t>
            </a:r>
            <a:r>
              <a:rPr lang="en-US" sz="3500" dirty="0" err="1">
                <a:solidFill>
                  <a:srgbClr val="353437"/>
                </a:solidFill>
                <a:latin typeface="Paytone One"/>
                <a:ea typeface="Paytone One"/>
                <a:cs typeface="Paytone One"/>
                <a:sym typeface="Paytone One"/>
              </a:rPr>
              <a:t>nghiệm</a:t>
            </a:r>
            <a:endParaRPr lang="en-US" sz="3500" dirty="0">
              <a:solidFill>
                <a:srgbClr val="353437"/>
              </a:solidFill>
              <a:latin typeface="Paytone One"/>
              <a:ea typeface="Paytone One"/>
              <a:cs typeface="Paytone One"/>
              <a:sym typeface="Paytone One"/>
            </a:endParaRPr>
          </a:p>
        </p:txBody>
      </p:sp>
      <p:sp>
        <p:nvSpPr>
          <p:cNvPr id="16" name="TextBox 16"/>
          <p:cNvSpPr txBox="1"/>
          <p:nvPr/>
        </p:nvSpPr>
        <p:spPr>
          <a:xfrm>
            <a:off x="11508695" y="4528963"/>
            <a:ext cx="5227847" cy="1859483"/>
          </a:xfrm>
          <a:prstGeom prst="rect">
            <a:avLst/>
          </a:prstGeom>
        </p:spPr>
        <p:txBody>
          <a:bodyPr wrap="square" lIns="0" tIns="0" rIns="0" bIns="0" rtlCol="0" anchor="t">
            <a:spAutoFit/>
          </a:bodyPr>
          <a:lstStyle/>
          <a:p>
            <a:pPr algn="just">
              <a:lnSpc>
                <a:spcPts val="2860"/>
              </a:lnSpc>
            </a:pPr>
            <a:r>
              <a:rPr lang="en-US" sz="4400" dirty="0" err="1">
                <a:solidFill>
                  <a:srgbClr val="353437"/>
                </a:solidFill>
                <a:latin typeface="Cabin"/>
                <a:ea typeface="Cabin"/>
                <a:cs typeface="Cabin"/>
                <a:sym typeface="Cabin"/>
              </a:rPr>
              <a:t>Đọc</a:t>
            </a:r>
            <a:r>
              <a:rPr lang="en-US" sz="4400" dirty="0">
                <a:solidFill>
                  <a:srgbClr val="353437"/>
                </a:solidFill>
                <a:latin typeface="Cabin"/>
                <a:ea typeface="Cabin"/>
                <a:cs typeface="Cabin"/>
                <a:sym typeface="Cabin"/>
              </a:rPr>
              <a:t> </a:t>
            </a:r>
            <a:r>
              <a:rPr lang="en-US" sz="4400" dirty="0" err="1">
                <a:solidFill>
                  <a:srgbClr val="353437"/>
                </a:solidFill>
                <a:latin typeface="Cabin"/>
                <a:ea typeface="Cabin"/>
                <a:cs typeface="Cabin"/>
                <a:sym typeface="Cabin"/>
              </a:rPr>
              <a:t>những</a:t>
            </a:r>
            <a:r>
              <a:rPr lang="en-US" sz="4400" dirty="0">
                <a:solidFill>
                  <a:srgbClr val="353437"/>
                </a:solidFill>
                <a:latin typeface="Cabin"/>
                <a:ea typeface="Cabin"/>
                <a:cs typeface="Cabin"/>
                <a:sym typeface="Cabin"/>
              </a:rPr>
              <a:t> </a:t>
            </a:r>
            <a:r>
              <a:rPr lang="en-US" sz="4400" dirty="0" err="1">
                <a:solidFill>
                  <a:srgbClr val="353437"/>
                </a:solidFill>
                <a:latin typeface="Cabin"/>
                <a:ea typeface="Cabin"/>
                <a:cs typeface="Cabin"/>
                <a:sym typeface="Cabin"/>
              </a:rPr>
              <a:t>thông</a:t>
            </a:r>
            <a:r>
              <a:rPr lang="en-US" sz="4400" dirty="0">
                <a:solidFill>
                  <a:srgbClr val="353437"/>
                </a:solidFill>
                <a:latin typeface="Cabin"/>
                <a:ea typeface="Cabin"/>
                <a:cs typeface="Cabin"/>
                <a:sym typeface="Cabin"/>
              </a:rPr>
              <a:t> </a:t>
            </a:r>
          </a:p>
          <a:p>
            <a:pPr algn="just">
              <a:lnSpc>
                <a:spcPts val="2860"/>
              </a:lnSpc>
            </a:pPr>
            <a:endParaRPr lang="en-US" sz="4400" dirty="0">
              <a:solidFill>
                <a:srgbClr val="353437"/>
              </a:solidFill>
              <a:latin typeface="Cabin"/>
              <a:ea typeface="Cabin"/>
              <a:cs typeface="Cabin"/>
              <a:sym typeface="Cabin"/>
            </a:endParaRPr>
          </a:p>
          <a:p>
            <a:pPr algn="just">
              <a:lnSpc>
                <a:spcPts val="2860"/>
              </a:lnSpc>
            </a:pPr>
            <a:r>
              <a:rPr lang="en-US" sz="4400" dirty="0">
                <a:solidFill>
                  <a:srgbClr val="353437"/>
                </a:solidFill>
                <a:latin typeface="Cabin"/>
                <a:ea typeface="Cabin"/>
                <a:cs typeface="Cabin"/>
                <a:sym typeface="Cabin"/>
              </a:rPr>
              <a:t>tin </a:t>
            </a:r>
            <a:r>
              <a:rPr lang="en-US" sz="4400" dirty="0" err="1">
                <a:solidFill>
                  <a:srgbClr val="353437"/>
                </a:solidFill>
                <a:latin typeface="Cabin"/>
                <a:ea typeface="Cabin"/>
                <a:cs typeface="Cabin"/>
                <a:sym typeface="Cabin"/>
              </a:rPr>
              <a:t>thí</a:t>
            </a:r>
            <a:r>
              <a:rPr lang="en-US" sz="4400" dirty="0">
                <a:solidFill>
                  <a:srgbClr val="353437"/>
                </a:solidFill>
                <a:latin typeface="Cabin"/>
                <a:ea typeface="Cabin"/>
                <a:cs typeface="Cabin"/>
                <a:sym typeface="Cabin"/>
              </a:rPr>
              <a:t> </a:t>
            </a:r>
            <a:r>
              <a:rPr lang="en-US" sz="4400" dirty="0" err="1">
                <a:solidFill>
                  <a:srgbClr val="353437"/>
                </a:solidFill>
                <a:latin typeface="Cabin"/>
                <a:ea typeface="Cabin"/>
                <a:cs typeface="Cabin"/>
                <a:sym typeface="Cabin"/>
              </a:rPr>
              <a:t>nghiệm</a:t>
            </a:r>
            <a:r>
              <a:rPr lang="en-US" sz="4400" dirty="0">
                <a:solidFill>
                  <a:srgbClr val="353437"/>
                </a:solidFill>
                <a:latin typeface="Cabin"/>
                <a:ea typeface="Cabin"/>
                <a:cs typeface="Cabin"/>
                <a:sym typeface="Cabin"/>
              </a:rPr>
              <a:t> ở </a:t>
            </a:r>
          </a:p>
          <a:p>
            <a:pPr algn="just">
              <a:lnSpc>
                <a:spcPts val="2860"/>
              </a:lnSpc>
            </a:pPr>
            <a:endParaRPr lang="en-US" sz="4400" dirty="0">
              <a:solidFill>
                <a:srgbClr val="353437"/>
              </a:solidFill>
              <a:latin typeface="Cabin"/>
              <a:ea typeface="Cabin"/>
              <a:cs typeface="Cabin"/>
              <a:sym typeface="Cabin"/>
            </a:endParaRPr>
          </a:p>
          <a:p>
            <a:pPr algn="just">
              <a:lnSpc>
                <a:spcPts val="2860"/>
              </a:lnSpc>
            </a:pPr>
            <a:r>
              <a:rPr lang="en-US" sz="4400" dirty="0" err="1">
                <a:solidFill>
                  <a:srgbClr val="353437"/>
                </a:solidFill>
                <a:latin typeface="Cabin"/>
                <a:ea typeface="Cabin"/>
                <a:cs typeface="Cabin"/>
                <a:sym typeface="Cabin"/>
              </a:rPr>
              <a:t>trong</a:t>
            </a:r>
            <a:r>
              <a:rPr lang="en-US" sz="4400" dirty="0">
                <a:solidFill>
                  <a:srgbClr val="353437"/>
                </a:solidFill>
                <a:latin typeface="Cabin"/>
                <a:ea typeface="Cabin"/>
                <a:cs typeface="Cabin"/>
                <a:sym typeface="Cabin"/>
              </a:rPr>
              <a:t> SGK/83</a:t>
            </a:r>
          </a:p>
        </p:txBody>
      </p:sp>
      <p:sp>
        <p:nvSpPr>
          <p:cNvPr id="47" name="TextBox 47"/>
          <p:cNvSpPr txBox="1"/>
          <p:nvPr/>
        </p:nvSpPr>
        <p:spPr>
          <a:xfrm>
            <a:off x="5236570" y="853180"/>
            <a:ext cx="7548160" cy="2046138"/>
          </a:xfrm>
          <a:prstGeom prst="rect">
            <a:avLst/>
          </a:prstGeom>
        </p:spPr>
        <p:txBody>
          <a:bodyPr lIns="0" tIns="0" rIns="0" bIns="0" rtlCol="0" anchor="t">
            <a:spAutoFit/>
          </a:bodyPr>
          <a:lstStyle/>
          <a:p>
            <a:pPr marL="0" lvl="0" indent="0" algn="ctr">
              <a:lnSpc>
                <a:spcPts val="8222"/>
              </a:lnSpc>
              <a:spcBef>
                <a:spcPct val="0"/>
              </a:spcBef>
            </a:pPr>
            <a:r>
              <a:rPr lang="en-US" sz="7475" dirty="0">
                <a:solidFill>
                  <a:srgbClr val="353437"/>
                </a:solidFill>
                <a:latin typeface="Paytone One"/>
                <a:ea typeface="Paytone One"/>
                <a:cs typeface="Paytone One"/>
                <a:sym typeface="Paytone One"/>
              </a:rPr>
              <a:t>2 . </a:t>
            </a:r>
            <a:r>
              <a:rPr lang="en-US" sz="5400" dirty="0" err="1">
                <a:solidFill>
                  <a:srgbClr val="353437"/>
                </a:solidFill>
                <a:effectLst>
                  <a:outerShdw blurRad="38100" dist="38100" dir="2700000" algn="tl">
                    <a:srgbClr val="000000">
                      <a:alpha val="43137"/>
                    </a:srgbClr>
                  </a:outerShdw>
                </a:effectLst>
                <a:latin typeface="Paytone One"/>
                <a:ea typeface="Paytone One"/>
                <a:cs typeface="Paytone One"/>
                <a:sym typeface="Paytone One"/>
              </a:rPr>
              <a:t>Thí</a:t>
            </a:r>
            <a:r>
              <a:rPr lang="en-US" sz="5400" dirty="0">
                <a:solidFill>
                  <a:srgbClr val="353437"/>
                </a:solidFill>
                <a:effectLst>
                  <a:outerShdw blurRad="38100" dist="38100" dir="2700000" algn="tl">
                    <a:srgbClr val="000000">
                      <a:alpha val="43137"/>
                    </a:srgbClr>
                  </a:outerShdw>
                </a:effectLst>
                <a:latin typeface="Paytone One"/>
                <a:ea typeface="Paytone One"/>
                <a:cs typeface="Paytone One"/>
                <a:sym typeface="Paytone One"/>
              </a:rPr>
              <a:t> </a:t>
            </a:r>
            <a:r>
              <a:rPr lang="en-US" sz="5400" dirty="0" err="1">
                <a:solidFill>
                  <a:srgbClr val="353437"/>
                </a:solidFill>
                <a:effectLst>
                  <a:outerShdw blurRad="38100" dist="38100" dir="2700000" algn="tl">
                    <a:srgbClr val="000000">
                      <a:alpha val="43137"/>
                    </a:srgbClr>
                  </a:outerShdw>
                </a:effectLst>
                <a:latin typeface="Paytone One"/>
                <a:ea typeface="Paytone One"/>
                <a:cs typeface="Paytone One"/>
                <a:sym typeface="Paytone One"/>
              </a:rPr>
              <a:t>nghiệm</a:t>
            </a:r>
            <a:r>
              <a:rPr lang="en-US" sz="5400" dirty="0">
                <a:solidFill>
                  <a:srgbClr val="353437"/>
                </a:solidFill>
                <a:effectLst>
                  <a:outerShdw blurRad="38100" dist="38100" dir="2700000" algn="tl">
                    <a:srgbClr val="000000">
                      <a:alpha val="43137"/>
                    </a:srgbClr>
                  </a:outerShdw>
                </a:effectLst>
                <a:latin typeface="Paytone One"/>
                <a:ea typeface="Paytone One"/>
                <a:cs typeface="Paytone One"/>
                <a:sym typeface="Paytone One"/>
              </a:rPr>
              <a:t> </a:t>
            </a:r>
            <a:r>
              <a:rPr lang="en-US" sz="5400" dirty="0" err="1">
                <a:solidFill>
                  <a:srgbClr val="353437"/>
                </a:solidFill>
                <a:effectLst>
                  <a:outerShdw blurRad="38100" dist="38100" dir="2700000" algn="tl">
                    <a:srgbClr val="000000">
                      <a:alpha val="43137"/>
                    </a:srgbClr>
                  </a:outerShdw>
                </a:effectLst>
                <a:latin typeface="Paytone One"/>
                <a:ea typeface="Paytone One"/>
                <a:cs typeface="Paytone One"/>
                <a:sym typeface="Paytone One"/>
              </a:rPr>
              <a:t>kiểm</a:t>
            </a:r>
            <a:r>
              <a:rPr lang="en-US" sz="5400" dirty="0">
                <a:solidFill>
                  <a:srgbClr val="353437"/>
                </a:solidFill>
                <a:effectLst>
                  <a:outerShdw blurRad="38100" dist="38100" dir="2700000" algn="tl">
                    <a:srgbClr val="000000">
                      <a:alpha val="43137"/>
                    </a:srgbClr>
                  </a:outerShdw>
                </a:effectLst>
                <a:latin typeface="Paytone One"/>
                <a:ea typeface="Paytone One"/>
                <a:cs typeface="Paytone One"/>
                <a:sym typeface="Paytone One"/>
              </a:rPr>
              <a:t> </a:t>
            </a:r>
            <a:r>
              <a:rPr lang="en-US" sz="5400" dirty="0" err="1">
                <a:solidFill>
                  <a:srgbClr val="353437"/>
                </a:solidFill>
                <a:effectLst>
                  <a:outerShdw blurRad="38100" dist="38100" dir="2700000" algn="tl">
                    <a:srgbClr val="000000">
                      <a:alpha val="43137"/>
                    </a:srgbClr>
                  </a:outerShdw>
                </a:effectLst>
                <a:latin typeface="Paytone One"/>
                <a:ea typeface="Paytone One"/>
                <a:cs typeface="Paytone One"/>
                <a:sym typeface="Paytone One"/>
              </a:rPr>
              <a:t>tra</a:t>
            </a:r>
            <a:r>
              <a:rPr lang="en-US" sz="5400" dirty="0">
                <a:solidFill>
                  <a:srgbClr val="353437"/>
                </a:solidFill>
                <a:effectLst>
                  <a:outerShdw blurRad="38100" dist="38100" dir="2700000" algn="tl">
                    <a:srgbClr val="000000">
                      <a:alpha val="43137"/>
                    </a:srgbClr>
                  </a:outerShdw>
                </a:effectLst>
                <a:latin typeface="Paytone One"/>
                <a:ea typeface="Paytone One"/>
                <a:cs typeface="Paytone One"/>
                <a:sym typeface="Paytone One"/>
              </a:rPr>
              <a:t> </a:t>
            </a:r>
            <a:r>
              <a:rPr lang="en-US" sz="5400" dirty="0" err="1">
                <a:solidFill>
                  <a:srgbClr val="353437"/>
                </a:solidFill>
                <a:effectLst>
                  <a:outerShdw blurRad="38100" dist="38100" dir="2700000" algn="tl">
                    <a:srgbClr val="000000">
                      <a:alpha val="43137"/>
                    </a:srgbClr>
                  </a:outerShdw>
                </a:effectLst>
                <a:latin typeface="Paytone One"/>
                <a:ea typeface="Paytone One"/>
                <a:cs typeface="Paytone One"/>
                <a:sym typeface="Paytone One"/>
              </a:rPr>
              <a:t>dự</a:t>
            </a:r>
            <a:r>
              <a:rPr lang="en-US" sz="5400" dirty="0">
                <a:solidFill>
                  <a:srgbClr val="353437"/>
                </a:solidFill>
                <a:effectLst>
                  <a:outerShdw blurRad="38100" dist="38100" dir="2700000" algn="tl">
                    <a:srgbClr val="000000">
                      <a:alpha val="43137"/>
                    </a:srgbClr>
                  </a:outerShdw>
                </a:effectLst>
                <a:latin typeface="Paytone One"/>
                <a:ea typeface="Paytone One"/>
                <a:cs typeface="Paytone One"/>
                <a:sym typeface="Paytone One"/>
              </a:rPr>
              <a:t> </a:t>
            </a:r>
            <a:r>
              <a:rPr lang="en-US" sz="5400" dirty="0" err="1">
                <a:solidFill>
                  <a:srgbClr val="353437"/>
                </a:solidFill>
                <a:effectLst>
                  <a:outerShdw blurRad="38100" dist="38100" dir="2700000" algn="tl">
                    <a:srgbClr val="000000">
                      <a:alpha val="43137"/>
                    </a:srgbClr>
                  </a:outerShdw>
                </a:effectLst>
                <a:latin typeface="Paytone One"/>
                <a:ea typeface="Paytone One"/>
                <a:cs typeface="Paytone One"/>
                <a:sym typeface="Paytone One"/>
              </a:rPr>
              <a:t>đoán</a:t>
            </a:r>
            <a:endParaRPr lang="en-US" sz="5400" dirty="0">
              <a:solidFill>
                <a:srgbClr val="353437"/>
              </a:solidFill>
              <a:effectLst>
                <a:outerShdw blurRad="38100" dist="38100" dir="2700000" algn="tl">
                  <a:srgbClr val="000000">
                    <a:alpha val="43137"/>
                  </a:srgbClr>
                </a:outerShdw>
              </a:effectLst>
              <a:latin typeface="Paytone One"/>
              <a:ea typeface="Paytone One"/>
              <a:cs typeface="Paytone One"/>
              <a:sym typeface="Paytone One"/>
            </a:endParaRPr>
          </a:p>
        </p:txBody>
      </p:sp>
      <p:grpSp>
        <p:nvGrpSpPr>
          <p:cNvPr id="48" name="Group 48"/>
          <p:cNvGrpSpPr/>
          <p:nvPr/>
        </p:nvGrpSpPr>
        <p:grpSpPr>
          <a:xfrm>
            <a:off x="14955257" y="169473"/>
            <a:ext cx="3128386" cy="3077550"/>
            <a:chOff x="0" y="0"/>
            <a:chExt cx="4171181" cy="4103400"/>
          </a:xfrm>
        </p:grpSpPr>
        <p:sp>
          <p:nvSpPr>
            <p:cNvPr id="49" name="Freeform 49"/>
            <p:cNvSpPr/>
            <p:nvPr/>
          </p:nvSpPr>
          <p:spPr>
            <a:xfrm>
              <a:off x="0" y="0"/>
              <a:ext cx="4171181" cy="4103400"/>
            </a:xfrm>
            <a:custGeom>
              <a:avLst/>
              <a:gdLst/>
              <a:ahLst/>
              <a:cxnLst/>
              <a:rect l="l" t="t" r="r" b="b"/>
              <a:pathLst>
                <a:path w="4171181" h="4103400">
                  <a:moveTo>
                    <a:pt x="0" y="0"/>
                  </a:moveTo>
                  <a:lnTo>
                    <a:pt x="4171181" y="0"/>
                  </a:lnTo>
                  <a:lnTo>
                    <a:pt x="4171181" y="4103400"/>
                  </a:lnTo>
                  <a:lnTo>
                    <a:pt x="0" y="4103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0" name="TextBox 50"/>
            <p:cNvSpPr txBox="1"/>
            <p:nvPr/>
          </p:nvSpPr>
          <p:spPr>
            <a:xfrm rot="-659226">
              <a:off x="547719" y="1708822"/>
              <a:ext cx="3084820" cy="732508"/>
            </a:xfrm>
            <a:prstGeom prst="rect">
              <a:avLst/>
            </a:prstGeom>
          </p:spPr>
          <p:txBody>
            <a:bodyPr lIns="0" tIns="0" rIns="0" bIns="0" rtlCol="0" anchor="t">
              <a:spAutoFit/>
            </a:bodyPr>
            <a:lstStyle/>
            <a:p>
              <a:pPr marL="0" lvl="0" indent="0" algn="ctr">
                <a:lnSpc>
                  <a:spcPts val="4278"/>
                </a:lnSpc>
                <a:spcBef>
                  <a:spcPct val="0"/>
                </a:spcBef>
              </a:pPr>
              <a:r>
                <a:rPr lang="en-US" sz="3889" u="none" strike="noStrike">
                  <a:solidFill>
                    <a:srgbClr val="353437"/>
                  </a:solidFill>
                  <a:latin typeface="Paytone One"/>
                  <a:ea typeface="Paytone One"/>
                  <a:cs typeface="Paytone One"/>
                  <a:sym typeface="Paytone One"/>
                </a:rPr>
                <a:t>Đáp án</a:t>
              </a:r>
            </a:p>
          </p:txBody>
        </p:sp>
      </p:grpSp>
      <p:grpSp>
        <p:nvGrpSpPr>
          <p:cNvPr id="51" name="Group 51"/>
          <p:cNvGrpSpPr/>
          <p:nvPr/>
        </p:nvGrpSpPr>
        <p:grpSpPr>
          <a:xfrm>
            <a:off x="2500713" y="1364613"/>
            <a:ext cx="3381236" cy="1575650"/>
            <a:chOff x="0" y="0"/>
            <a:chExt cx="4508314" cy="2100866"/>
          </a:xfrm>
        </p:grpSpPr>
        <p:sp>
          <p:nvSpPr>
            <p:cNvPr id="52" name="Freeform 52"/>
            <p:cNvSpPr/>
            <p:nvPr/>
          </p:nvSpPr>
          <p:spPr>
            <a:xfrm rot="-3816994" flipH="1">
              <a:off x="3246361" y="715726"/>
              <a:ext cx="1139565" cy="980026"/>
            </a:xfrm>
            <a:custGeom>
              <a:avLst/>
              <a:gdLst/>
              <a:ahLst/>
              <a:cxnLst/>
              <a:rect l="l" t="t" r="r" b="b"/>
              <a:pathLst>
                <a:path w="1139565" h="980026">
                  <a:moveTo>
                    <a:pt x="1139565" y="0"/>
                  </a:moveTo>
                  <a:lnTo>
                    <a:pt x="0" y="0"/>
                  </a:lnTo>
                  <a:lnTo>
                    <a:pt x="0" y="980026"/>
                  </a:lnTo>
                  <a:lnTo>
                    <a:pt x="1139565" y="980026"/>
                  </a:lnTo>
                  <a:lnTo>
                    <a:pt x="1139565"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3" name="TextBox 53"/>
            <p:cNvSpPr txBox="1"/>
            <p:nvPr/>
          </p:nvSpPr>
          <p:spPr>
            <a:xfrm rot="-1333530">
              <a:off x="3640436" y="934128"/>
              <a:ext cx="715510" cy="333745"/>
            </a:xfrm>
            <a:prstGeom prst="rect">
              <a:avLst/>
            </a:prstGeom>
          </p:spPr>
          <p:txBody>
            <a:bodyPr lIns="0" tIns="0" rIns="0" bIns="0" rtlCol="0" anchor="t">
              <a:spAutoFit/>
            </a:bodyPr>
            <a:lstStyle/>
            <a:p>
              <a:pPr algn="ctr">
                <a:lnSpc>
                  <a:spcPts val="974"/>
                </a:lnSpc>
              </a:pPr>
              <a:r>
                <a:rPr lang="en-US" sz="886">
                  <a:solidFill>
                    <a:srgbClr val="353437"/>
                  </a:solidFill>
                  <a:latin typeface="Paytone One"/>
                  <a:ea typeface="Paytone One"/>
                  <a:cs typeface="Paytone One"/>
                  <a:sym typeface="Paytone One"/>
                </a:rPr>
                <a:t>80.000</a:t>
              </a:r>
            </a:p>
            <a:p>
              <a:pPr marL="0" lvl="0" indent="0" algn="ctr">
                <a:lnSpc>
                  <a:spcPts val="974"/>
                </a:lnSpc>
                <a:spcBef>
                  <a:spcPct val="0"/>
                </a:spcBef>
              </a:pPr>
              <a:r>
                <a:rPr lang="en-US" sz="886">
                  <a:solidFill>
                    <a:srgbClr val="353437"/>
                  </a:solidFill>
                  <a:latin typeface="Paytone One"/>
                  <a:ea typeface="Paytone One"/>
                  <a:cs typeface="Paytone One"/>
                  <a:sym typeface="Paytone One"/>
                </a:rPr>
                <a:t>VNĐ</a:t>
              </a:r>
            </a:p>
          </p:txBody>
        </p:sp>
        <p:sp>
          <p:nvSpPr>
            <p:cNvPr id="54" name="Freeform 54"/>
            <p:cNvSpPr/>
            <p:nvPr/>
          </p:nvSpPr>
          <p:spPr>
            <a:xfrm>
              <a:off x="0" y="0"/>
              <a:ext cx="3334708" cy="2100866"/>
            </a:xfrm>
            <a:custGeom>
              <a:avLst/>
              <a:gdLst/>
              <a:ahLst/>
              <a:cxnLst/>
              <a:rect l="l" t="t" r="r" b="b"/>
              <a:pathLst>
                <a:path w="3334708" h="2100866">
                  <a:moveTo>
                    <a:pt x="0" y="0"/>
                  </a:moveTo>
                  <a:lnTo>
                    <a:pt x="3334708" y="0"/>
                  </a:lnTo>
                  <a:lnTo>
                    <a:pt x="3334708" y="2100866"/>
                  </a:lnTo>
                  <a:lnTo>
                    <a:pt x="0" y="210086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grpSp>
      <p:grpSp>
        <p:nvGrpSpPr>
          <p:cNvPr id="55" name="Group 55"/>
          <p:cNvGrpSpPr/>
          <p:nvPr/>
        </p:nvGrpSpPr>
        <p:grpSpPr>
          <a:xfrm>
            <a:off x="-411327" y="2052004"/>
            <a:ext cx="2647937" cy="2831904"/>
            <a:chOff x="0" y="0"/>
            <a:chExt cx="3530583" cy="3775873"/>
          </a:xfrm>
        </p:grpSpPr>
        <p:sp>
          <p:nvSpPr>
            <p:cNvPr id="56" name="Freeform 56"/>
            <p:cNvSpPr/>
            <p:nvPr/>
          </p:nvSpPr>
          <p:spPr>
            <a:xfrm rot="-3816994" flipH="1">
              <a:off x="2268629" y="238171"/>
              <a:ext cx="1139565" cy="980026"/>
            </a:xfrm>
            <a:custGeom>
              <a:avLst/>
              <a:gdLst/>
              <a:ahLst/>
              <a:cxnLst/>
              <a:rect l="l" t="t" r="r" b="b"/>
              <a:pathLst>
                <a:path w="1139565" h="980026">
                  <a:moveTo>
                    <a:pt x="1139565" y="0"/>
                  </a:moveTo>
                  <a:lnTo>
                    <a:pt x="0" y="0"/>
                  </a:lnTo>
                  <a:lnTo>
                    <a:pt x="0" y="980026"/>
                  </a:lnTo>
                  <a:lnTo>
                    <a:pt x="1139565" y="980026"/>
                  </a:lnTo>
                  <a:lnTo>
                    <a:pt x="1139565"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7" name="TextBox 57"/>
            <p:cNvSpPr txBox="1"/>
            <p:nvPr/>
          </p:nvSpPr>
          <p:spPr>
            <a:xfrm rot="-1333530">
              <a:off x="2662704" y="456573"/>
              <a:ext cx="715510" cy="333745"/>
            </a:xfrm>
            <a:prstGeom prst="rect">
              <a:avLst/>
            </a:prstGeom>
          </p:spPr>
          <p:txBody>
            <a:bodyPr lIns="0" tIns="0" rIns="0" bIns="0" rtlCol="0" anchor="t">
              <a:spAutoFit/>
            </a:bodyPr>
            <a:lstStyle/>
            <a:p>
              <a:pPr algn="ctr">
                <a:lnSpc>
                  <a:spcPts val="974"/>
                </a:lnSpc>
              </a:pPr>
              <a:r>
                <a:rPr lang="en-US" sz="886">
                  <a:solidFill>
                    <a:srgbClr val="353437"/>
                  </a:solidFill>
                  <a:latin typeface="Paytone One"/>
                  <a:ea typeface="Paytone One"/>
                  <a:cs typeface="Paytone One"/>
                  <a:sym typeface="Paytone One"/>
                </a:rPr>
                <a:t>80.000</a:t>
              </a:r>
            </a:p>
            <a:p>
              <a:pPr marL="0" lvl="0" indent="0" algn="ctr">
                <a:lnSpc>
                  <a:spcPts val="974"/>
                </a:lnSpc>
                <a:spcBef>
                  <a:spcPct val="0"/>
                </a:spcBef>
              </a:pPr>
              <a:r>
                <a:rPr lang="en-US" sz="886">
                  <a:solidFill>
                    <a:srgbClr val="353437"/>
                  </a:solidFill>
                  <a:latin typeface="Paytone One"/>
                  <a:ea typeface="Paytone One"/>
                  <a:cs typeface="Paytone One"/>
                  <a:sym typeface="Paytone One"/>
                </a:rPr>
                <a:t>VNĐ</a:t>
              </a:r>
            </a:p>
          </p:txBody>
        </p:sp>
        <p:sp>
          <p:nvSpPr>
            <p:cNvPr id="58" name="Freeform 58"/>
            <p:cNvSpPr/>
            <p:nvPr/>
          </p:nvSpPr>
          <p:spPr>
            <a:xfrm rot="388372">
              <a:off x="165671" y="553194"/>
              <a:ext cx="2597918" cy="3086080"/>
            </a:xfrm>
            <a:custGeom>
              <a:avLst/>
              <a:gdLst/>
              <a:ahLst/>
              <a:cxnLst/>
              <a:rect l="l" t="t" r="r" b="b"/>
              <a:pathLst>
                <a:path w="2597918" h="3086080">
                  <a:moveTo>
                    <a:pt x="0" y="0"/>
                  </a:moveTo>
                  <a:lnTo>
                    <a:pt x="2597918" y="0"/>
                  </a:lnTo>
                  <a:lnTo>
                    <a:pt x="2597918" y="3086080"/>
                  </a:lnTo>
                  <a:lnTo>
                    <a:pt x="0" y="308608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grpSp>
      <p:grpSp>
        <p:nvGrpSpPr>
          <p:cNvPr id="59" name="Group 59"/>
          <p:cNvGrpSpPr/>
          <p:nvPr/>
        </p:nvGrpSpPr>
        <p:grpSpPr>
          <a:xfrm>
            <a:off x="-415959" y="0"/>
            <a:ext cx="2942151" cy="2358064"/>
            <a:chOff x="0" y="0"/>
            <a:chExt cx="3922868" cy="3144086"/>
          </a:xfrm>
        </p:grpSpPr>
        <p:sp>
          <p:nvSpPr>
            <p:cNvPr id="60" name="Freeform 60"/>
            <p:cNvSpPr/>
            <p:nvPr/>
          </p:nvSpPr>
          <p:spPr>
            <a:xfrm rot="-3816994" flipH="1">
              <a:off x="2660915" y="238171"/>
              <a:ext cx="1139565" cy="980026"/>
            </a:xfrm>
            <a:custGeom>
              <a:avLst/>
              <a:gdLst/>
              <a:ahLst/>
              <a:cxnLst/>
              <a:rect l="l" t="t" r="r" b="b"/>
              <a:pathLst>
                <a:path w="1139565" h="980026">
                  <a:moveTo>
                    <a:pt x="1139565" y="0"/>
                  </a:moveTo>
                  <a:lnTo>
                    <a:pt x="0" y="0"/>
                  </a:lnTo>
                  <a:lnTo>
                    <a:pt x="0" y="980026"/>
                  </a:lnTo>
                  <a:lnTo>
                    <a:pt x="1139565" y="980026"/>
                  </a:lnTo>
                  <a:lnTo>
                    <a:pt x="1139565"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61" name="TextBox 61"/>
            <p:cNvSpPr txBox="1"/>
            <p:nvPr/>
          </p:nvSpPr>
          <p:spPr>
            <a:xfrm rot="-1333530">
              <a:off x="3054990" y="456573"/>
              <a:ext cx="715510" cy="333745"/>
            </a:xfrm>
            <a:prstGeom prst="rect">
              <a:avLst/>
            </a:prstGeom>
          </p:spPr>
          <p:txBody>
            <a:bodyPr lIns="0" tIns="0" rIns="0" bIns="0" rtlCol="0" anchor="t">
              <a:spAutoFit/>
            </a:bodyPr>
            <a:lstStyle/>
            <a:p>
              <a:pPr algn="ctr">
                <a:lnSpc>
                  <a:spcPts val="974"/>
                </a:lnSpc>
              </a:pPr>
              <a:r>
                <a:rPr lang="en-US" sz="886">
                  <a:solidFill>
                    <a:srgbClr val="353437"/>
                  </a:solidFill>
                  <a:latin typeface="Paytone One"/>
                  <a:ea typeface="Paytone One"/>
                  <a:cs typeface="Paytone One"/>
                  <a:sym typeface="Paytone One"/>
                </a:rPr>
                <a:t>80.000</a:t>
              </a:r>
            </a:p>
            <a:p>
              <a:pPr marL="0" lvl="0" indent="0" algn="ctr">
                <a:lnSpc>
                  <a:spcPts val="974"/>
                </a:lnSpc>
                <a:spcBef>
                  <a:spcPct val="0"/>
                </a:spcBef>
              </a:pPr>
              <a:r>
                <a:rPr lang="en-US" sz="886">
                  <a:solidFill>
                    <a:srgbClr val="353437"/>
                  </a:solidFill>
                  <a:latin typeface="Paytone One"/>
                  <a:ea typeface="Paytone One"/>
                  <a:cs typeface="Paytone One"/>
                  <a:sym typeface="Paytone One"/>
                </a:rPr>
                <a:t>VNĐ</a:t>
              </a:r>
            </a:p>
          </p:txBody>
        </p:sp>
        <p:sp>
          <p:nvSpPr>
            <p:cNvPr id="62" name="Freeform 62"/>
            <p:cNvSpPr/>
            <p:nvPr/>
          </p:nvSpPr>
          <p:spPr>
            <a:xfrm rot="-6697338">
              <a:off x="789511" y="200166"/>
              <a:ext cx="1916566" cy="3000495"/>
            </a:xfrm>
            <a:custGeom>
              <a:avLst/>
              <a:gdLst/>
              <a:ahLst/>
              <a:cxnLst/>
              <a:rect l="l" t="t" r="r" b="b"/>
              <a:pathLst>
                <a:path w="1916566" h="3000495">
                  <a:moveTo>
                    <a:pt x="0" y="0"/>
                  </a:moveTo>
                  <a:lnTo>
                    <a:pt x="1916566" y="0"/>
                  </a:lnTo>
                  <a:lnTo>
                    <a:pt x="1916566" y="3000495"/>
                  </a:lnTo>
                  <a:lnTo>
                    <a:pt x="0" y="30004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sp>
        <p:nvSpPr>
          <p:cNvPr id="63" name="Freeform 63"/>
          <p:cNvSpPr/>
          <p:nvPr/>
        </p:nvSpPr>
        <p:spPr>
          <a:xfrm>
            <a:off x="2832914" y="464989"/>
            <a:ext cx="660985" cy="652572"/>
          </a:xfrm>
          <a:custGeom>
            <a:avLst/>
            <a:gdLst/>
            <a:ahLst/>
            <a:cxnLst/>
            <a:rect l="l" t="t" r="r" b="b"/>
            <a:pathLst>
              <a:path w="660985" h="652572">
                <a:moveTo>
                  <a:pt x="0" y="0"/>
                </a:moveTo>
                <a:lnTo>
                  <a:pt x="660985" y="0"/>
                </a:lnTo>
                <a:lnTo>
                  <a:pt x="660985" y="652572"/>
                </a:lnTo>
                <a:lnTo>
                  <a:pt x="0" y="65257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64" name="TextBox 64"/>
          <p:cNvSpPr txBox="1"/>
          <p:nvPr/>
        </p:nvSpPr>
        <p:spPr>
          <a:xfrm>
            <a:off x="1639255" y="4669721"/>
            <a:ext cx="7321778" cy="2975173"/>
          </a:xfrm>
          <a:prstGeom prst="rect">
            <a:avLst/>
          </a:prstGeom>
        </p:spPr>
        <p:txBody>
          <a:bodyPr wrap="square" lIns="0" tIns="0" rIns="0" bIns="0" rtlCol="0" anchor="t">
            <a:spAutoFit/>
          </a:bodyPr>
          <a:lstStyle/>
          <a:p>
            <a:pPr marL="342900" indent="-342900" algn="l">
              <a:lnSpc>
                <a:spcPts val="2860"/>
              </a:lnSpc>
              <a:buFontTx/>
              <a:buChar char="-"/>
            </a:pPr>
            <a:r>
              <a:rPr lang="en-US" sz="2800" dirty="0" err="1">
                <a:solidFill>
                  <a:srgbClr val="353437"/>
                </a:solidFill>
                <a:latin typeface="Cabin"/>
                <a:ea typeface="Cabin"/>
                <a:cs typeface="Cabin"/>
                <a:sym typeface="Cabin"/>
              </a:rPr>
              <a:t>Một</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tấm</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kính</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mỏng</a:t>
            </a:r>
            <a:r>
              <a:rPr lang="en-US" sz="2800" dirty="0">
                <a:solidFill>
                  <a:srgbClr val="353437"/>
                </a:solidFill>
                <a:latin typeface="Cabin"/>
                <a:ea typeface="Cabin"/>
                <a:cs typeface="Cabin"/>
                <a:sym typeface="Cabin"/>
              </a:rPr>
              <a:t> , </a:t>
            </a:r>
            <a:r>
              <a:rPr lang="en-US" sz="2800" dirty="0" err="1">
                <a:solidFill>
                  <a:srgbClr val="353437"/>
                </a:solidFill>
                <a:latin typeface="Cabin"/>
                <a:ea typeface="Cabin"/>
                <a:cs typeface="Cabin"/>
                <a:sym typeface="Cabin"/>
              </a:rPr>
              <a:t>phẳng</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để</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thay</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cho</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gương</a:t>
            </a:r>
            <a:endParaRPr lang="en-US" sz="2800" dirty="0">
              <a:solidFill>
                <a:srgbClr val="353437"/>
              </a:solidFill>
              <a:latin typeface="Cabin"/>
              <a:ea typeface="Cabin"/>
              <a:cs typeface="Cabin"/>
              <a:sym typeface="Cabin"/>
            </a:endParaRPr>
          </a:p>
          <a:p>
            <a:pPr marL="342900" indent="-342900" algn="l">
              <a:lnSpc>
                <a:spcPts val="2860"/>
              </a:lnSpc>
              <a:buFontTx/>
              <a:buChar char="-"/>
            </a:pPr>
            <a:endParaRPr lang="en-US" sz="2800" dirty="0">
              <a:solidFill>
                <a:srgbClr val="353437"/>
              </a:solidFill>
              <a:latin typeface="Cabin"/>
              <a:ea typeface="Cabin"/>
              <a:cs typeface="Cabin"/>
              <a:sym typeface="Cabin"/>
            </a:endParaRPr>
          </a:p>
          <a:p>
            <a:pPr marL="342900" indent="-342900" algn="l">
              <a:lnSpc>
                <a:spcPts val="2860"/>
              </a:lnSpc>
              <a:buFontTx/>
              <a:buChar char="-"/>
            </a:pPr>
            <a:r>
              <a:rPr lang="en-US" sz="2800" dirty="0" err="1">
                <a:solidFill>
                  <a:srgbClr val="353437"/>
                </a:solidFill>
                <a:latin typeface="Cabin"/>
                <a:ea typeface="Cabin"/>
                <a:cs typeface="Cabin"/>
                <a:sym typeface="Cabin"/>
              </a:rPr>
              <a:t>Hai</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cây</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nến</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giống</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nhau</a:t>
            </a:r>
            <a:endParaRPr lang="en-US" sz="2800" dirty="0">
              <a:solidFill>
                <a:srgbClr val="353437"/>
              </a:solidFill>
              <a:latin typeface="Cabin"/>
              <a:ea typeface="Cabin"/>
              <a:cs typeface="Cabin"/>
              <a:sym typeface="Cabin"/>
            </a:endParaRPr>
          </a:p>
          <a:p>
            <a:pPr marL="342900" indent="-342900" algn="l">
              <a:lnSpc>
                <a:spcPts val="2860"/>
              </a:lnSpc>
              <a:buFontTx/>
              <a:buChar char="-"/>
            </a:pPr>
            <a:endParaRPr lang="en-US" sz="2800" dirty="0">
              <a:solidFill>
                <a:srgbClr val="353437"/>
              </a:solidFill>
              <a:latin typeface="Cabin"/>
              <a:ea typeface="Cabin"/>
              <a:cs typeface="Cabin"/>
              <a:sym typeface="Cabin"/>
            </a:endParaRPr>
          </a:p>
          <a:p>
            <a:pPr marL="342900" indent="-342900" algn="l">
              <a:lnSpc>
                <a:spcPts val="2860"/>
              </a:lnSpc>
              <a:buFontTx/>
              <a:buChar char="-"/>
            </a:pPr>
            <a:r>
              <a:rPr lang="en-US" sz="2800" dirty="0" err="1">
                <a:solidFill>
                  <a:srgbClr val="353437"/>
                </a:solidFill>
                <a:latin typeface="Cabin"/>
                <a:ea typeface="Cabin"/>
                <a:cs typeface="Cabin"/>
                <a:sym typeface="Cabin"/>
              </a:rPr>
              <a:t>Thước</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đo</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có</a:t>
            </a:r>
            <a:r>
              <a:rPr lang="en-US" sz="2800" dirty="0">
                <a:solidFill>
                  <a:srgbClr val="353437"/>
                </a:solidFill>
                <a:latin typeface="Cabin"/>
                <a:ea typeface="Cabin"/>
                <a:cs typeface="Cabin"/>
                <a:sym typeface="Cabin"/>
              </a:rPr>
              <a:t> ĐCNN ( </a:t>
            </a:r>
            <a:r>
              <a:rPr lang="en-US" sz="2800" dirty="0" err="1">
                <a:solidFill>
                  <a:srgbClr val="353437"/>
                </a:solidFill>
                <a:latin typeface="Cabin"/>
                <a:ea typeface="Cabin"/>
                <a:cs typeface="Cabin"/>
                <a:sym typeface="Cabin"/>
              </a:rPr>
              <a:t>Độ</a:t>
            </a:r>
            <a:r>
              <a:rPr lang="en-US" sz="2800" dirty="0">
                <a:solidFill>
                  <a:srgbClr val="353437"/>
                </a:solidFill>
                <a:latin typeface="Cabin"/>
                <a:ea typeface="Cabin"/>
                <a:cs typeface="Cabin"/>
                <a:sym typeface="Cabin"/>
              </a:rPr>
              <a:t> chia </a:t>
            </a:r>
            <a:r>
              <a:rPr lang="en-US" sz="2800" dirty="0" err="1">
                <a:solidFill>
                  <a:srgbClr val="353437"/>
                </a:solidFill>
                <a:latin typeface="Cabin"/>
                <a:ea typeface="Cabin"/>
                <a:cs typeface="Cabin"/>
                <a:sym typeface="Cabin"/>
              </a:rPr>
              <a:t>nhỏ</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nhất</a:t>
            </a:r>
            <a:r>
              <a:rPr lang="en-US" sz="2800" dirty="0">
                <a:solidFill>
                  <a:srgbClr val="353437"/>
                </a:solidFill>
                <a:latin typeface="Cabin"/>
                <a:ea typeface="Cabin"/>
                <a:cs typeface="Cabin"/>
                <a:sym typeface="Cabin"/>
              </a:rPr>
              <a:t> ) </a:t>
            </a:r>
            <a:r>
              <a:rPr lang="en-US" sz="2800" dirty="0" err="1">
                <a:solidFill>
                  <a:srgbClr val="353437"/>
                </a:solidFill>
                <a:latin typeface="Cabin"/>
                <a:ea typeface="Cabin"/>
                <a:cs typeface="Cabin"/>
                <a:sym typeface="Cabin"/>
              </a:rPr>
              <a:t>tới</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milimét</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tờ</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giấy</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trắng</a:t>
            </a:r>
            <a:r>
              <a:rPr lang="en-US" sz="2800" dirty="0">
                <a:solidFill>
                  <a:srgbClr val="353437"/>
                </a:solidFill>
                <a:latin typeface="Cabin"/>
                <a:ea typeface="Cabin"/>
                <a:cs typeface="Cabin"/>
                <a:sym typeface="Cabin"/>
              </a:rPr>
              <a:t> </a:t>
            </a:r>
          </a:p>
          <a:p>
            <a:pPr marL="342900" indent="-342900" algn="l">
              <a:lnSpc>
                <a:spcPts val="2860"/>
              </a:lnSpc>
              <a:buFontTx/>
              <a:buChar char="-"/>
            </a:pPr>
            <a:endParaRPr lang="en-US" sz="2800" dirty="0">
              <a:solidFill>
                <a:srgbClr val="353437"/>
              </a:solidFill>
              <a:latin typeface="Cabin"/>
              <a:ea typeface="Cabin"/>
              <a:cs typeface="Cabin"/>
              <a:sym typeface="Cabin"/>
            </a:endParaRPr>
          </a:p>
          <a:p>
            <a:pPr marL="342900" indent="-342900" algn="l">
              <a:lnSpc>
                <a:spcPts val="2860"/>
              </a:lnSpc>
              <a:buFontTx/>
              <a:buChar char="-"/>
            </a:pPr>
            <a:r>
              <a:rPr lang="en-US" sz="2800" dirty="0" err="1">
                <a:solidFill>
                  <a:srgbClr val="353437"/>
                </a:solidFill>
                <a:latin typeface="Cabin"/>
                <a:ea typeface="Cabin"/>
                <a:cs typeface="Cabin"/>
                <a:sym typeface="Cabin"/>
              </a:rPr>
              <a:t>Một</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giá</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đỡ</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tấm</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kính</a:t>
            </a:r>
            <a:r>
              <a:rPr lang="en-US" sz="2800" dirty="0">
                <a:solidFill>
                  <a:srgbClr val="353437"/>
                </a:solidFill>
                <a:latin typeface="Cabin"/>
                <a:ea typeface="Cabin"/>
                <a:cs typeface="Cabin"/>
                <a:sym typeface="Cabin"/>
              </a:rPr>
              <a:t> , </a:t>
            </a:r>
            <a:r>
              <a:rPr lang="en-US" sz="2800" dirty="0" err="1">
                <a:solidFill>
                  <a:srgbClr val="353437"/>
                </a:solidFill>
                <a:latin typeface="Cabin"/>
                <a:ea typeface="Cabin"/>
                <a:cs typeface="Cabin"/>
                <a:sym typeface="Cabin"/>
              </a:rPr>
              <a:t>hai</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giá</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đỡ</a:t>
            </a:r>
            <a:r>
              <a:rPr lang="en-US" sz="2800" dirty="0">
                <a:solidFill>
                  <a:srgbClr val="353437"/>
                </a:solidFill>
                <a:latin typeface="Cabin"/>
                <a:ea typeface="Cabin"/>
                <a:cs typeface="Cabin"/>
                <a:sym typeface="Cabin"/>
              </a:rPr>
              <a:t> </a:t>
            </a:r>
            <a:r>
              <a:rPr lang="en-US" sz="2800" dirty="0" err="1">
                <a:solidFill>
                  <a:srgbClr val="353437"/>
                </a:solidFill>
                <a:latin typeface="Cabin"/>
                <a:ea typeface="Cabin"/>
                <a:cs typeface="Cabin"/>
                <a:sym typeface="Cabin"/>
              </a:rPr>
              <a:t>nến</a:t>
            </a:r>
            <a:endParaRPr lang="en-US" sz="2800" dirty="0">
              <a:solidFill>
                <a:srgbClr val="353437"/>
              </a:solidFill>
              <a:latin typeface="Cabin"/>
              <a:ea typeface="Cabin"/>
              <a:cs typeface="Cabin"/>
              <a:sym typeface="Cabin"/>
            </a:endParaRPr>
          </a:p>
        </p:txBody>
      </p:sp>
      <p:grpSp>
        <p:nvGrpSpPr>
          <p:cNvPr id="65" name="Group 65"/>
          <p:cNvGrpSpPr/>
          <p:nvPr/>
        </p:nvGrpSpPr>
        <p:grpSpPr>
          <a:xfrm>
            <a:off x="1487936" y="3591480"/>
            <a:ext cx="1012777" cy="937483"/>
            <a:chOff x="0" y="0"/>
            <a:chExt cx="1350369" cy="1249977"/>
          </a:xfrm>
        </p:grpSpPr>
        <p:sp>
          <p:nvSpPr>
            <p:cNvPr id="66" name="Freeform 66"/>
            <p:cNvSpPr/>
            <p:nvPr/>
          </p:nvSpPr>
          <p:spPr>
            <a:xfrm>
              <a:off x="0" y="0"/>
              <a:ext cx="1350369" cy="1249977"/>
            </a:xfrm>
            <a:custGeom>
              <a:avLst/>
              <a:gdLst/>
              <a:ahLst/>
              <a:cxnLst/>
              <a:rect l="l" t="t" r="r" b="b"/>
              <a:pathLst>
                <a:path w="1350369" h="1249977">
                  <a:moveTo>
                    <a:pt x="0" y="0"/>
                  </a:moveTo>
                  <a:lnTo>
                    <a:pt x="1350369" y="0"/>
                  </a:lnTo>
                  <a:lnTo>
                    <a:pt x="1350369" y="1249977"/>
                  </a:lnTo>
                  <a:lnTo>
                    <a:pt x="0" y="1249977"/>
                  </a:lnTo>
                  <a:lnTo>
                    <a:pt x="0" y="0"/>
                  </a:lnTo>
                  <a:close/>
                </a:path>
              </a:pathLst>
            </a:custGeom>
            <a:blipFill>
              <a:blip r:embed="rId2">
                <a:extLst>
                  <a:ext uri="{96DAC541-7B7A-43D3-8B79-37D633B846F1}">
                    <asvg:svgBlip xmlns:asvg="http://schemas.microsoft.com/office/drawing/2016/SVG/main" r:embed="rId3"/>
                  </a:ext>
                </a:extLst>
              </a:blip>
              <a:stretch>
                <a:fillRect t="-2444" b="-2444"/>
              </a:stretch>
            </a:blipFill>
            <a:ln cap="sq">
              <a:noFill/>
              <a:prstDash val="solid"/>
              <a:miter/>
            </a:ln>
          </p:spPr>
        </p:sp>
        <p:sp>
          <p:nvSpPr>
            <p:cNvPr id="67" name="TextBox 67"/>
            <p:cNvSpPr txBox="1"/>
            <p:nvPr/>
          </p:nvSpPr>
          <p:spPr>
            <a:xfrm>
              <a:off x="201759" y="302695"/>
              <a:ext cx="946852" cy="673162"/>
            </a:xfrm>
            <a:prstGeom prst="rect">
              <a:avLst/>
            </a:prstGeom>
          </p:spPr>
          <p:txBody>
            <a:bodyPr lIns="0" tIns="0" rIns="0" bIns="0" rtlCol="0" anchor="t">
              <a:spAutoFit/>
            </a:bodyPr>
            <a:lstStyle/>
            <a:p>
              <a:pPr marL="0" lvl="0" indent="0" algn="ctr">
                <a:lnSpc>
                  <a:spcPts val="3850"/>
                </a:lnSpc>
                <a:spcBef>
                  <a:spcPct val="0"/>
                </a:spcBef>
              </a:pPr>
              <a:r>
                <a:rPr lang="en-US" sz="3500">
                  <a:solidFill>
                    <a:srgbClr val="353437"/>
                  </a:solidFill>
                  <a:latin typeface="Paytone One"/>
                  <a:ea typeface="Paytone One"/>
                  <a:cs typeface="Paytone One"/>
                  <a:sym typeface="Paytone One"/>
                </a:rPr>
                <a:t>1.</a:t>
              </a:r>
            </a:p>
          </p:txBody>
        </p:sp>
      </p:grpSp>
      <p:sp>
        <p:nvSpPr>
          <p:cNvPr id="68" name="TextBox 68"/>
          <p:cNvSpPr txBox="1"/>
          <p:nvPr/>
        </p:nvSpPr>
        <p:spPr>
          <a:xfrm>
            <a:off x="2832914" y="3825644"/>
            <a:ext cx="4939486" cy="500137"/>
          </a:xfrm>
          <a:prstGeom prst="rect">
            <a:avLst/>
          </a:prstGeom>
        </p:spPr>
        <p:txBody>
          <a:bodyPr wrap="square" lIns="0" tIns="0" rIns="0" bIns="0" rtlCol="0" anchor="t">
            <a:spAutoFit/>
          </a:bodyPr>
          <a:lstStyle/>
          <a:p>
            <a:pPr marL="0" lvl="0" indent="0" algn="l">
              <a:lnSpc>
                <a:spcPts val="3850"/>
              </a:lnSpc>
              <a:spcBef>
                <a:spcPct val="0"/>
              </a:spcBef>
            </a:pPr>
            <a:r>
              <a:rPr lang="en-US" sz="3500" dirty="0" err="1">
                <a:solidFill>
                  <a:srgbClr val="353437"/>
                </a:solidFill>
                <a:latin typeface="Paytone One"/>
                <a:ea typeface="Paytone One"/>
                <a:cs typeface="Paytone One"/>
                <a:sym typeface="Paytone One"/>
              </a:rPr>
              <a:t>Dụng</a:t>
            </a:r>
            <a:r>
              <a:rPr lang="en-US" sz="3500" dirty="0">
                <a:solidFill>
                  <a:srgbClr val="353437"/>
                </a:solidFill>
                <a:latin typeface="Paytone One"/>
                <a:ea typeface="Paytone One"/>
                <a:cs typeface="Paytone One"/>
                <a:sym typeface="Paytone One"/>
              </a:rPr>
              <a:t> </a:t>
            </a:r>
            <a:r>
              <a:rPr lang="en-US" sz="3500" dirty="0" err="1">
                <a:solidFill>
                  <a:srgbClr val="353437"/>
                </a:solidFill>
                <a:latin typeface="Paytone One"/>
                <a:ea typeface="Paytone One"/>
                <a:cs typeface="Paytone One"/>
                <a:sym typeface="Paytone One"/>
              </a:rPr>
              <a:t>cụ</a:t>
            </a:r>
            <a:r>
              <a:rPr lang="en-US" sz="3500" dirty="0">
                <a:solidFill>
                  <a:srgbClr val="353437"/>
                </a:solidFill>
                <a:latin typeface="Paytone One"/>
                <a:ea typeface="Paytone One"/>
                <a:cs typeface="Paytone One"/>
                <a:sym typeface="Paytone One"/>
              </a:rPr>
              <a:t> </a:t>
            </a:r>
            <a:r>
              <a:rPr lang="en-US" sz="3500" dirty="0" err="1">
                <a:solidFill>
                  <a:srgbClr val="353437"/>
                </a:solidFill>
                <a:latin typeface="Paytone One"/>
                <a:ea typeface="Paytone One"/>
                <a:cs typeface="Paytone One"/>
                <a:sym typeface="Paytone One"/>
              </a:rPr>
              <a:t>thí</a:t>
            </a:r>
            <a:r>
              <a:rPr lang="en-US" sz="3500" dirty="0">
                <a:solidFill>
                  <a:srgbClr val="353437"/>
                </a:solidFill>
                <a:latin typeface="Paytone One"/>
                <a:ea typeface="Paytone One"/>
                <a:cs typeface="Paytone One"/>
                <a:sym typeface="Paytone One"/>
              </a:rPr>
              <a:t> </a:t>
            </a:r>
            <a:r>
              <a:rPr lang="en-US" sz="3500" dirty="0" err="1">
                <a:solidFill>
                  <a:srgbClr val="353437"/>
                </a:solidFill>
                <a:latin typeface="Paytone One"/>
                <a:ea typeface="Paytone One"/>
                <a:cs typeface="Paytone One"/>
                <a:sym typeface="Paytone One"/>
              </a:rPr>
              <a:t>nghiệm</a:t>
            </a:r>
            <a:endParaRPr lang="en-US" sz="3500" dirty="0">
              <a:solidFill>
                <a:srgbClr val="353437"/>
              </a:solidFill>
              <a:latin typeface="Paytone One"/>
              <a:ea typeface="Paytone One"/>
              <a:cs typeface="Paytone One"/>
              <a:sym typeface="Paytone One"/>
            </a:endParaRPr>
          </a:p>
        </p:txBody>
      </p:sp>
      <p:pic>
        <p:nvPicPr>
          <p:cNvPr id="512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7807" y="6591300"/>
            <a:ext cx="4454340" cy="33603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sp>
        <p:nvSpPr>
          <p:cNvPr id="2" name="Freeform 2"/>
          <p:cNvSpPr/>
          <p:nvPr/>
        </p:nvSpPr>
        <p:spPr>
          <a:xfrm>
            <a:off x="1666077" y="812352"/>
            <a:ext cx="2007570" cy="1982019"/>
          </a:xfrm>
          <a:custGeom>
            <a:avLst/>
            <a:gdLst/>
            <a:ahLst/>
            <a:cxnLst/>
            <a:rect l="l" t="t" r="r" b="b"/>
            <a:pathLst>
              <a:path w="2007570" h="1982019">
                <a:moveTo>
                  <a:pt x="0" y="0"/>
                </a:moveTo>
                <a:lnTo>
                  <a:pt x="2007571" y="0"/>
                </a:lnTo>
                <a:lnTo>
                  <a:pt x="2007571" y="1982020"/>
                </a:lnTo>
                <a:lnTo>
                  <a:pt x="0" y="198202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4497558" y="812352"/>
            <a:ext cx="2761742" cy="2898775"/>
          </a:xfrm>
          <a:custGeom>
            <a:avLst/>
            <a:gdLst/>
            <a:ahLst/>
            <a:cxnLst/>
            <a:rect l="l" t="t" r="r" b="b"/>
            <a:pathLst>
              <a:path w="2761742" h="2898775">
                <a:moveTo>
                  <a:pt x="0" y="0"/>
                </a:moveTo>
                <a:lnTo>
                  <a:pt x="2761742" y="0"/>
                </a:lnTo>
                <a:lnTo>
                  <a:pt x="2761742" y="2898775"/>
                </a:lnTo>
                <a:lnTo>
                  <a:pt x="0" y="289877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4" name="Group 4"/>
          <p:cNvGrpSpPr/>
          <p:nvPr/>
        </p:nvGrpSpPr>
        <p:grpSpPr>
          <a:xfrm>
            <a:off x="3717312" y="190500"/>
            <a:ext cx="10780246" cy="9756165"/>
            <a:chOff x="0" y="0"/>
            <a:chExt cx="13341383" cy="12815546"/>
          </a:xfrm>
        </p:grpSpPr>
        <p:sp>
          <p:nvSpPr>
            <p:cNvPr id="5" name="Freeform 5"/>
            <p:cNvSpPr/>
            <p:nvPr/>
          </p:nvSpPr>
          <p:spPr>
            <a:xfrm>
              <a:off x="0" y="0"/>
              <a:ext cx="13341383" cy="12815546"/>
            </a:xfrm>
            <a:custGeom>
              <a:avLst/>
              <a:gdLst/>
              <a:ahLst/>
              <a:cxnLst/>
              <a:rect l="l" t="t" r="r" b="b"/>
              <a:pathLst>
                <a:path w="13341383" h="12815546">
                  <a:moveTo>
                    <a:pt x="0" y="0"/>
                  </a:moveTo>
                  <a:lnTo>
                    <a:pt x="13341383" y="0"/>
                  </a:lnTo>
                  <a:lnTo>
                    <a:pt x="13341383" y="12815546"/>
                  </a:lnTo>
                  <a:lnTo>
                    <a:pt x="0" y="12815546"/>
                  </a:lnTo>
                  <a:lnTo>
                    <a:pt x="0" y="0"/>
                  </a:lnTo>
                  <a:close/>
                </a:path>
              </a:pathLst>
            </a:custGeom>
            <a:blipFill>
              <a:blip r:embed="rId6">
                <a:extLst>
                  <a:ext uri="{96DAC541-7B7A-43D3-8B79-37D633B846F1}">
                    <asvg:svgBlip xmlns:asvg="http://schemas.microsoft.com/office/drawing/2016/SVG/main" r:embed="rId7"/>
                  </a:ext>
                </a:extLst>
              </a:blip>
              <a:stretch>
                <a:fillRect l="-2361" t="-5266" r="-4256" b="-2497"/>
              </a:stretch>
            </a:blipFill>
            <a:ln cap="sq">
              <a:noFill/>
              <a:prstDash val="solid"/>
              <a:miter/>
            </a:ln>
          </p:spPr>
        </p:sp>
        <p:sp>
          <p:nvSpPr>
            <p:cNvPr id="6" name="TextBox 6"/>
            <p:cNvSpPr txBox="1"/>
            <p:nvPr/>
          </p:nvSpPr>
          <p:spPr>
            <a:xfrm>
              <a:off x="1212853" y="3489071"/>
              <a:ext cx="11168558" cy="1453988"/>
            </a:xfrm>
            <a:prstGeom prst="rect">
              <a:avLst/>
            </a:prstGeom>
          </p:spPr>
          <p:txBody>
            <a:bodyPr lIns="0" tIns="0" rIns="0" bIns="0" rtlCol="0" anchor="t">
              <a:spAutoFit/>
            </a:bodyPr>
            <a:lstStyle/>
            <a:p>
              <a:pPr marL="0" lvl="0" indent="0" algn="ctr">
                <a:lnSpc>
                  <a:spcPts val="9440"/>
                </a:lnSpc>
              </a:pPr>
              <a:endParaRPr lang="en-US" sz="5975" dirty="0">
                <a:solidFill>
                  <a:srgbClr val="353437"/>
                </a:solidFill>
                <a:latin typeface="Paytone One"/>
                <a:ea typeface="Paytone One"/>
                <a:cs typeface="Paytone One"/>
                <a:sym typeface="Paytone One"/>
              </a:endParaRPr>
            </a:p>
          </p:txBody>
        </p:sp>
        <p:sp>
          <p:nvSpPr>
            <p:cNvPr id="7" name="TextBox 7"/>
            <p:cNvSpPr txBox="1"/>
            <p:nvPr/>
          </p:nvSpPr>
          <p:spPr>
            <a:xfrm>
              <a:off x="1763028" y="7259328"/>
              <a:ext cx="9845803" cy="697318"/>
            </a:xfrm>
            <a:prstGeom prst="rect">
              <a:avLst/>
            </a:prstGeom>
          </p:spPr>
          <p:txBody>
            <a:bodyPr lIns="0" tIns="0" rIns="0" bIns="0" rtlCol="0" anchor="t">
              <a:spAutoFit/>
            </a:bodyPr>
            <a:lstStyle/>
            <a:p>
              <a:pPr algn="ctr">
                <a:lnSpc>
                  <a:spcPts val="4420"/>
                </a:lnSpc>
              </a:pPr>
              <a:endParaRPr lang="en-US" sz="3400" b="1" dirty="0">
                <a:solidFill>
                  <a:srgbClr val="353437"/>
                </a:solidFill>
                <a:latin typeface="Cabin Medium"/>
                <a:ea typeface="Cabin Medium"/>
                <a:cs typeface="Cabin Medium"/>
                <a:sym typeface="Cabin Medium"/>
              </a:endParaRPr>
            </a:p>
          </p:txBody>
        </p:sp>
      </p:grpSp>
      <p:sp>
        <p:nvSpPr>
          <p:cNvPr id="8" name="Freeform 8"/>
          <p:cNvSpPr/>
          <p:nvPr/>
        </p:nvSpPr>
        <p:spPr>
          <a:xfrm rot="-1318208">
            <a:off x="995574" y="3759821"/>
            <a:ext cx="2023992" cy="3008636"/>
          </a:xfrm>
          <a:custGeom>
            <a:avLst/>
            <a:gdLst/>
            <a:ahLst/>
            <a:cxnLst/>
            <a:rect l="l" t="t" r="r" b="b"/>
            <a:pathLst>
              <a:path w="2023992" h="3008636">
                <a:moveTo>
                  <a:pt x="0" y="0"/>
                </a:moveTo>
                <a:lnTo>
                  <a:pt x="2023992" y="0"/>
                </a:lnTo>
                <a:lnTo>
                  <a:pt x="2023992" y="3008636"/>
                </a:lnTo>
                <a:lnTo>
                  <a:pt x="0" y="300863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9" name="Freeform 9"/>
          <p:cNvSpPr/>
          <p:nvPr/>
        </p:nvSpPr>
        <p:spPr>
          <a:xfrm rot="-3052538">
            <a:off x="3351701" y="7473873"/>
            <a:ext cx="731225" cy="2105622"/>
          </a:xfrm>
          <a:custGeom>
            <a:avLst/>
            <a:gdLst/>
            <a:ahLst/>
            <a:cxnLst/>
            <a:rect l="l" t="t" r="r" b="b"/>
            <a:pathLst>
              <a:path w="731225" h="2105622">
                <a:moveTo>
                  <a:pt x="0" y="0"/>
                </a:moveTo>
                <a:lnTo>
                  <a:pt x="731225" y="0"/>
                </a:lnTo>
                <a:lnTo>
                  <a:pt x="731225" y="2105622"/>
                </a:lnTo>
                <a:lnTo>
                  <a:pt x="0" y="210562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0" name="Freeform 10"/>
          <p:cNvSpPr/>
          <p:nvPr/>
        </p:nvSpPr>
        <p:spPr>
          <a:xfrm rot="1703873">
            <a:off x="14402840" y="6443830"/>
            <a:ext cx="3161640" cy="2925954"/>
          </a:xfrm>
          <a:custGeom>
            <a:avLst/>
            <a:gdLst/>
            <a:ahLst/>
            <a:cxnLst/>
            <a:rect l="l" t="t" r="r" b="b"/>
            <a:pathLst>
              <a:path w="3161640" h="2925954">
                <a:moveTo>
                  <a:pt x="0" y="0"/>
                </a:moveTo>
                <a:lnTo>
                  <a:pt x="3161641" y="0"/>
                </a:lnTo>
                <a:lnTo>
                  <a:pt x="3161641" y="2925954"/>
                </a:lnTo>
                <a:lnTo>
                  <a:pt x="0" y="2925954"/>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1" name="Freeform 11"/>
          <p:cNvSpPr/>
          <p:nvPr/>
        </p:nvSpPr>
        <p:spPr>
          <a:xfrm>
            <a:off x="14157855" y="8056066"/>
            <a:ext cx="1093016" cy="1103044"/>
          </a:xfrm>
          <a:custGeom>
            <a:avLst/>
            <a:gdLst/>
            <a:ahLst/>
            <a:cxnLst/>
            <a:rect l="l" t="t" r="r" b="b"/>
            <a:pathLst>
              <a:path w="1093016" h="1103044">
                <a:moveTo>
                  <a:pt x="0" y="0"/>
                </a:moveTo>
                <a:lnTo>
                  <a:pt x="1093016" y="0"/>
                </a:lnTo>
                <a:lnTo>
                  <a:pt x="1093016" y="1103044"/>
                </a:lnTo>
                <a:lnTo>
                  <a:pt x="0" y="110304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2" name="Freeform 12"/>
          <p:cNvSpPr/>
          <p:nvPr/>
        </p:nvSpPr>
        <p:spPr>
          <a:xfrm rot="-4045682">
            <a:off x="15816183" y="4594119"/>
            <a:ext cx="612323" cy="1093434"/>
          </a:xfrm>
          <a:custGeom>
            <a:avLst/>
            <a:gdLst/>
            <a:ahLst/>
            <a:cxnLst/>
            <a:rect l="l" t="t" r="r" b="b"/>
            <a:pathLst>
              <a:path w="612323" h="1093434">
                <a:moveTo>
                  <a:pt x="0" y="0"/>
                </a:moveTo>
                <a:lnTo>
                  <a:pt x="612323" y="0"/>
                </a:lnTo>
                <a:lnTo>
                  <a:pt x="612323" y="1093434"/>
                </a:lnTo>
                <a:lnTo>
                  <a:pt x="0" y="1093434"/>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sp>
      <p:sp>
        <p:nvSpPr>
          <p:cNvPr id="13" name="Rectangle 12"/>
          <p:cNvSpPr/>
          <p:nvPr/>
        </p:nvSpPr>
        <p:spPr>
          <a:xfrm>
            <a:off x="4881323" y="1163694"/>
            <a:ext cx="9015963" cy="2800767"/>
          </a:xfrm>
          <a:prstGeom prst="rect">
            <a:avLst/>
          </a:prstGeom>
        </p:spPr>
        <p:txBody>
          <a:bodyPr wrap="square">
            <a:spAutoFit/>
          </a:bodyPr>
          <a:lstStyle/>
          <a:p>
            <a:pPr algn="ctr"/>
            <a:r>
              <a:rPr lang="vi-VN" sz="4400" dirty="0">
                <a:solidFill>
                  <a:schemeClr val="tx1">
                    <a:lumMod val="75000"/>
                    <a:lumOff val="25000"/>
                  </a:schemeClr>
                </a:solidFill>
                <a:latin typeface="Paytone One" charset="0"/>
              </a:rPr>
              <a:t>Hãy nghĩ cách làm thí nghiệm để kiểm tra xem ảnh của vật qua gương phẳng có thu được trên màn chắn không.</a:t>
            </a:r>
            <a:endParaRPr lang="en-US" sz="4400" dirty="0">
              <a:solidFill>
                <a:schemeClr val="tx1">
                  <a:lumMod val="75000"/>
                  <a:lumOff val="25000"/>
                </a:schemeClr>
              </a:solidFill>
              <a:latin typeface="Paytone One" charset="0"/>
            </a:endParaRPr>
          </a:p>
        </p:txBody>
      </p:sp>
      <p:sp>
        <p:nvSpPr>
          <p:cNvPr id="14" name="Rectangle 13"/>
          <p:cNvSpPr/>
          <p:nvPr/>
        </p:nvSpPr>
        <p:spPr>
          <a:xfrm>
            <a:off x="4752324" y="4083273"/>
            <a:ext cx="9393090" cy="452431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3200" dirty="0"/>
              <a:t>- Thí nghiệm:</a:t>
            </a:r>
          </a:p>
          <a:p>
            <a:r>
              <a:rPr lang="vi-VN" sz="3200" dirty="0"/>
              <a:t>+ Dùng 1 gương phẳng đặt thẳng đứng trên mặt bàn nằm ngang.</a:t>
            </a:r>
          </a:p>
          <a:p>
            <a:r>
              <a:rPr lang="vi-VN" sz="3200" dirty="0"/>
              <a:t>+ Đặt một viên phấn trước mặt gương.</a:t>
            </a:r>
          </a:p>
          <a:p>
            <a:r>
              <a:rPr lang="vi-VN" sz="3200" dirty="0"/>
              <a:t>+ Đưa một tấm bìa (dùng làm màn chắn) ra sau gương.</a:t>
            </a:r>
            <a:endParaRPr lang="en-US" sz="3200" dirty="0"/>
          </a:p>
          <a:p>
            <a:r>
              <a:rPr lang="vi-VN" sz="3200" dirty="0"/>
              <a:t>- Sau khi tiến hành thí nghiệm ta rút ra kết luận: Ảnh của vật qua gương phẳng không thu được trên màn chắn.</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757</Words>
  <Application>Microsoft Office PowerPoint</Application>
  <PresentationFormat>Custom</PresentationFormat>
  <Paragraphs>97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Cabin Bold</vt:lpstr>
      <vt:lpstr>Cabin Medium</vt:lpstr>
      <vt:lpstr>Cabin</vt:lpstr>
      <vt:lpstr>Paytone One</vt:lpstr>
      <vt:lpstr>Cabin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thuyết trình Giáo dục Giải các Bài toán: Tiền và Phép đo Kem Xanh dương Đen Phong cách Vẽ tay Hoài niệm</dc:title>
  <dc:creator>Admin</dc:creator>
  <cp:lastModifiedBy>Ha Chi</cp:lastModifiedBy>
  <cp:revision>13</cp:revision>
  <dcterms:created xsi:type="dcterms:W3CDTF">2006-08-16T00:00:00Z</dcterms:created>
  <dcterms:modified xsi:type="dcterms:W3CDTF">2025-05-11T08:31:53Z</dcterms:modified>
  <dc:identifier>DAGjGBFiPb4</dc:identifier>
</cp:coreProperties>
</file>