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9"/>
  </p:notesMasterIdLst>
  <p:sldIdLst>
    <p:sldId id="265" r:id="rId3"/>
    <p:sldId id="301" r:id="rId4"/>
    <p:sldId id="289" r:id="rId5"/>
    <p:sldId id="373" r:id="rId6"/>
    <p:sldId id="374" r:id="rId7"/>
    <p:sldId id="270" r:id="rId8"/>
    <p:sldId id="375" r:id="rId9"/>
    <p:sldId id="258" r:id="rId10"/>
    <p:sldId id="302" r:id="rId11"/>
    <p:sldId id="376" r:id="rId12"/>
    <p:sldId id="365" r:id="rId13"/>
    <p:sldId id="354" r:id="rId14"/>
    <p:sldId id="363" r:id="rId15"/>
    <p:sldId id="358" r:id="rId16"/>
    <p:sldId id="377" r:id="rId17"/>
    <p:sldId id="378" r:id="rId18"/>
    <p:sldId id="379" r:id="rId19"/>
    <p:sldId id="360" r:id="rId20"/>
    <p:sldId id="366" r:id="rId21"/>
    <p:sldId id="368" r:id="rId22"/>
    <p:sldId id="381" r:id="rId23"/>
    <p:sldId id="348" r:id="rId24"/>
    <p:sldId id="382" r:id="rId25"/>
    <p:sldId id="384" r:id="rId26"/>
    <p:sldId id="322" r:id="rId27"/>
    <p:sldId id="325" r:id="rId28"/>
    <p:sldId id="385" r:id="rId29"/>
    <p:sldId id="370" r:id="rId30"/>
    <p:sldId id="349" r:id="rId31"/>
    <p:sldId id="386" r:id="rId32"/>
    <p:sldId id="387" r:id="rId33"/>
    <p:sldId id="388" r:id="rId34"/>
    <p:sldId id="389" r:id="rId35"/>
    <p:sldId id="390" r:id="rId36"/>
    <p:sldId id="399" r:id="rId37"/>
    <p:sldId id="400" r:id="rId38"/>
    <p:sldId id="401" r:id="rId39"/>
    <p:sldId id="402" r:id="rId40"/>
    <p:sldId id="391" r:id="rId41"/>
    <p:sldId id="403" r:id="rId42"/>
    <p:sldId id="395" r:id="rId43"/>
    <p:sldId id="397" r:id="rId44"/>
    <p:sldId id="398" r:id="rId45"/>
    <p:sldId id="404" r:id="rId46"/>
    <p:sldId id="292" r:id="rId47"/>
    <p:sldId id="294" r:id="rId48"/>
  </p:sldIdLst>
  <p:sldSz cx="18288000" cy="10287000"/>
  <p:notesSz cx="6858000" cy="9144000"/>
  <p:embeddedFontLst>
    <p:embeddedFont>
      <p:font typeface="Cambria Math" panose="02040503050406030204" pitchFamily="18" charset="0"/>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Dotum" panose="020B0600000101010101" pitchFamily="34" charset="-127"/>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547"/>
    <a:srgbClr val="C85103"/>
    <a:srgbClr val="1B6A6D"/>
    <a:srgbClr val="F8C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22" autoAdjust="0"/>
  </p:normalViewPr>
  <p:slideViewPr>
    <p:cSldViewPr>
      <p:cViewPr varScale="1">
        <p:scale>
          <a:sx n="40" d="100"/>
          <a:sy n="40" d="100"/>
        </p:scale>
        <p:origin x="2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D669F-5869-4469-8FEC-CB5D9C5C2CF3}"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AAD0-26B1-48F9-B05A-723953F57113}" type="slidenum">
              <a:rPr lang="en-US" smtClean="0"/>
              <a:t>‹#›</a:t>
            </a:fld>
            <a:endParaRPr lang="en-US"/>
          </a:p>
        </p:txBody>
      </p:sp>
    </p:spTree>
    <p:extLst>
      <p:ext uri="{BB962C8B-B14F-4D97-AF65-F5344CB8AC3E}">
        <p14:creationId xmlns:p14="http://schemas.microsoft.com/office/powerpoint/2010/main" val="1926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0469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429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9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162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5698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901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9319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428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20427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09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228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B6433EC-62DB-4882-9412-9B8E930C28C1}"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673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2.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0.png"/><Relationship Id="rId12" Type="http://schemas.openxmlformats.org/officeDocument/2006/relationships/image" Target="NUL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gif"/><Relationship Id="rId10" Type="http://schemas.openxmlformats.org/officeDocument/2006/relationships/image" Target="../media/image32.png"/><Relationship Id="rId4" Type="http://schemas.openxmlformats.org/officeDocument/2006/relationships/image" Target="../media/image27.gif"/><Relationship Id="rId9"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8.png"/><Relationship Id="rId5" Type="http://schemas.openxmlformats.org/officeDocument/2006/relationships/image" Target="../media/image34.gif"/><Relationship Id="rId15" Type="http://schemas.openxmlformats.org/officeDocument/2006/relationships/image" Target="../media/image40.png"/><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39.gif"/></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8.png"/><Relationship Id="rId5" Type="http://schemas.openxmlformats.org/officeDocument/2006/relationships/image" Target="../media/image34.gif"/><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8.png"/><Relationship Id="rId5" Type="http://schemas.openxmlformats.org/officeDocument/2006/relationships/image" Target="../media/image34.gif"/><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39.gif"/></Relationships>
</file>

<file path=ppt/slides/_rels/slide1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8.png"/><Relationship Id="rId5" Type="http://schemas.openxmlformats.org/officeDocument/2006/relationships/image" Target="../media/image34.gif"/><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39.gif"/></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8.png"/><Relationship Id="rId5" Type="http://schemas.openxmlformats.org/officeDocument/2006/relationships/image" Target="../media/image34.gif"/><Relationship Id="rId15" Type="http://schemas.openxmlformats.org/officeDocument/2006/relationships/image" Target="../media/image41.png"/><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39.gi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sv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sv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45.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sv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22.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5.sv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22.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22.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sv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sv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sv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7.svg"/><Relationship Id="rId4" Type="http://schemas.openxmlformats.org/officeDocument/2006/relationships/image" Target="../media/image22.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svg"/><Relationship Id="rId7"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7.svg"/><Relationship Id="rId4" Type="http://schemas.openxmlformats.org/officeDocument/2006/relationships/image" Target="../media/image22.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6.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5.sv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5.sv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svg"/><Relationship Id="rId7"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5.svg"/><Relationship Id="rId7"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7.sv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5.svg"/><Relationship Id="rId7"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7.svg"/><Relationship Id="rId4" Type="http://schemas.openxmlformats.org/officeDocument/2006/relationships/image" Target="../media/image22.png"/><Relationship Id="rId9"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80.svg"/><Relationship Id="rId5" Type="http://schemas.openxmlformats.org/officeDocument/2006/relationships/image" Target="../media/image17.sv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2.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54298" y="2433352"/>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CHÀO MỪNG CÁC </a:t>
            </a:r>
            <a:r>
              <a:rPr lang="vi-VN" sz="8000" b="1" smtClean="0">
                <a:solidFill>
                  <a:srgbClr val="C85103"/>
                </a:solidFill>
                <a:latin typeface="Arial" panose="020B0604020202020204" pitchFamily="34" charset="0"/>
                <a:cs typeface="Arial" panose="020B0604020202020204" pitchFamily="34" charset="0"/>
              </a:rPr>
              <a:t>EM HỌC SINH</a:t>
            </a:r>
            <a:endParaRPr lang="vi-VN" sz="8000" b="1" dirty="0" smtClean="0">
              <a:solidFill>
                <a:srgbClr val="C85103"/>
              </a:solidFill>
              <a:latin typeface="Arial" panose="020B0604020202020204" pitchFamily="34" charset="0"/>
              <a:cs typeface="Arial" panose="020B0604020202020204" pitchFamily="34" charset="0"/>
            </a:endParaRPr>
          </a:p>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ĐẾN VỚI TIẾT HỌC HÔM NAY!</a:t>
            </a:r>
            <a:endParaRPr lang="en-US" sz="8000" b="1" dirty="0">
              <a:solidFill>
                <a:srgbClr val="C8510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7450688" y="6915915"/>
            <a:ext cx="3386622" cy="184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10866" y="571500"/>
            <a:ext cx="8859600"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4000" b="1">
                <a:solidFill>
                  <a:prstClr val="white"/>
                </a:solidFill>
                <a:cs typeface="Arial" panose="020B0604020202020204" pitchFamily="34" charset="0"/>
              </a:rPr>
              <a:t>Tính chất đường phân giác: </a:t>
            </a:r>
            <a:endPar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39974" y="2153841"/>
            <a:ext cx="17244546" cy="1752211"/>
          </a:xfrm>
          <a:prstGeom prst="rect">
            <a:avLst/>
          </a:prstGeom>
        </p:spPr>
        <p:txBody>
          <a:bodyPr wrap="square">
            <a:spAutoFit/>
          </a:bodyPr>
          <a:lstStyle/>
          <a:p>
            <a:pPr marL="571500" lvl="0" indent="-571500" algn="just">
              <a:lnSpc>
                <a:spcPct val="150000"/>
              </a:lnSpc>
              <a:spcBef>
                <a:spcPts val="300"/>
              </a:spcBef>
              <a:spcAft>
                <a:spcPts val="300"/>
              </a:spcAft>
              <a:buFont typeface="Arial" panose="020B0604020202020204" pitchFamily="34" charset="0"/>
              <a:buChar char="•"/>
            </a:pPr>
            <a:r>
              <a:rPr lang="vi-VN" sz="3800" smtClean="0">
                <a:solidFill>
                  <a:prstClr val="black"/>
                </a:solidFill>
                <a:ea typeface="Dotum" panose="020B0600000101010101" pitchFamily="34" charset="-127"/>
                <a:cs typeface="Times New Roman" panose="02020603050405020304" pitchFamily="18" charset="0"/>
              </a:rPr>
              <a:t>Trong </a:t>
            </a:r>
            <a:r>
              <a:rPr lang="vi-VN" sz="3800">
                <a:solidFill>
                  <a:prstClr val="black"/>
                </a:solidFill>
                <a:ea typeface="Dotum" panose="020B0600000101010101" pitchFamily="34" charset="-127"/>
                <a:cs typeface="Times New Roman" panose="02020603050405020304" pitchFamily="18" charset="0"/>
              </a:rPr>
              <a:t>tam giác, đường phân giác của một góc chia cạnh đối diện thành hai đoạn thẳng tỉ lệ với hai cạnh kề đoạn ấy.</a:t>
            </a:r>
            <a:endParaRPr kumimoji="0" lang="en-US" sz="3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p:sp>
        <p:nvSpPr>
          <p:cNvPr id="10" name="Pentagon 9"/>
          <p:cNvSpPr/>
          <p:nvPr/>
        </p:nvSpPr>
        <p:spPr>
          <a:xfrm>
            <a:off x="-5176" y="4762500"/>
            <a:ext cx="7548976" cy="182880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50000"/>
              </a:lnSpc>
            </a:pPr>
            <a:r>
              <a:rPr lang="vi-VN" sz="4000" b="1">
                <a:solidFill>
                  <a:prstClr val="white"/>
                </a:solidFill>
                <a:cs typeface="Arial" panose="020B0604020202020204" pitchFamily="34" charset="0"/>
              </a:rPr>
              <a:t>Các trường hợp đồng dạng của hai tam giác:</a:t>
            </a:r>
            <a:endParaRPr lang="vi-VN" sz="4000" b="1">
              <a:solidFill>
                <a:prstClr val="white"/>
              </a:solidFill>
              <a:cs typeface="Arial" panose="020B0604020202020204" pitchFamily="34" charset="0"/>
            </a:endParaRPr>
          </a:p>
        </p:txBody>
      </p:sp>
      <p:sp>
        <p:nvSpPr>
          <p:cNvPr id="2" name="Rectangle 1"/>
          <p:cNvSpPr/>
          <p:nvPr/>
        </p:nvSpPr>
        <p:spPr>
          <a:xfrm>
            <a:off x="1066800" y="6934954"/>
            <a:ext cx="5784218" cy="3031599"/>
          </a:xfrm>
          <a:prstGeom prst="rect">
            <a:avLst/>
          </a:prstGeom>
        </p:spPr>
        <p:txBody>
          <a:bodyPr wrap="square">
            <a:spAutoFit/>
          </a:bodyPr>
          <a:lstStyle/>
          <a:p>
            <a:pPr lvl="0" algn="just">
              <a:lnSpc>
                <a:spcPct val="150000"/>
              </a:lnSpc>
              <a:spcBef>
                <a:spcPts val="600"/>
              </a:spcBef>
              <a:spcAft>
                <a:spcPts val="600"/>
              </a:spcAft>
            </a:pPr>
            <a:r>
              <a:rPr lang="vi-VN" sz="3800" smtClean="0">
                <a:solidFill>
                  <a:prstClr val="black"/>
                </a:solidFill>
                <a:ea typeface="Dotum" panose="020B0600000101010101" pitchFamily="34" charset="-127"/>
                <a:cs typeface="Times New Roman" panose="02020603050405020304" pitchFamily="18" charset="0"/>
              </a:rPr>
              <a:t>1</a:t>
            </a:r>
            <a:r>
              <a:rPr lang="vi-VN" sz="3800">
                <a:solidFill>
                  <a:prstClr val="black"/>
                </a:solidFill>
                <a:ea typeface="Dotum" panose="020B0600000101010101" pitchFamily="34" charset="-127"/>
                <a:cs typeface="Times New Roman" panose="02020603050405020304" pitchFamily="18" charset="0"/>
              </a:rPr>
              <a:t>. Cạnh – cạnh – cạnh</a:t>
            </a:r>
          </a:p>
          <a:p>
            <a:pPr lvl="0" algn="just">
              <a:lnSpc>
                <a:spcPct val="150000"/>
              </a:lnSpc>
              <a:spcBef>
                <a:spcPts val="600"/>
              </a:spcBef>
              <a:spcAft>
                <a:spcPts val="600"/>
              </a:spcAft>
            </a:pPr>
            <a:r>
              <a:rPr lang="vi-VN" sz="3800">
                <a:solidFill>
                  <a:prstClr val="black"/>
                </a:solidFill>
                <a:ea typeface="Dotum" panose="020B0600000101010101" pitchFamily="34" charset="-127"/>
                <a:cs typeface="Times New Roman" panose="02020603050405020304" pitchFamily="18" charset="0"/>
              </a:rPr>
              <a:t>2. Cạnh – góc – cạnh</a:t>
            </a:r>
          </a:p>
          <a:p>
            <a:pPr lvl="0" algn="just">
              <a:lnSpc>
                <a:spcPct val="150000"/>
              </a:lnSpc>
              <a:spcBef>
                <a:spcPts val="600"/>
              </a:spcBef>
              <a:spcAft>
                <a:spcPts val="600"/>
              </a:spcAft>
            </a:pPr>
            <a:r>
              <a:rPr lang="vi-VN" sz="3800">
                <a:solidFill>
                  <a:prstClr val="black"/>
                </a:solidFill>
                <a:ea typeface="Dotum" panose="020B0600000101010101" pitchFamily="34" charset="-127"/>
                <a:cs typeface="Times New Roman" panose="02020603050405020304" pitchFamily="18" charset="0"/>
              </a:rPr>
              <a:t>3. </a:t>
            </a:r>
            <a:r>
              <a:rPr lang="vi-VN" sz="3800">
                <a:solidFill>
                  <a:prstClr val="black"/>
                </a:solidFill>
                <a:ea typeface="Dotum" panose="020B0600000101010101" pitchFamily="34" charset="-127"/>
                <a:cs typeface="Times New Roman" panose="02020603050405020304" pitchFamily="18" charset="0"/>
              </a:rPr>
              <a:t>Góc </a:t>
            </a:r>
            <a:r>
              <a:rPr lang="vi-VN" sz="3800" smtClean="0">
                <a:solidFill>
                  <a:prstClr val="black"/>
                </a:solidFill>
                <a:ea typeface="Dotum" panose="020B0600000101010101" pitchFamily="34" charset="-127"/>
                <a:cs typeface="Times New Roman" panose="02020603050405020304" pitchFamily="18" charset="0"/>
              </a:rPr>
              <a:t>– </a:t>
            </a:r>
            <a:r>
              <a:rPr lang="vi-VN" sz="3800">
                <a:solidFill>
                  <a:prstClr val="black"/>
                </a:solidFill>
                <a:ea typeface="Dotum" panose="020B0600000101010101" pitchFamily="34" charset="-127"/>
                <a:cs typeface="Times New Roman" panose="02020603050405020304" pitchFamily="18" charset="0"/>
              </a:rPr>
              <a:t>góc </a:t>
            </a:r>
            <a:endParaRPr lang="vi-VN" sz="3800">
              <a:solidFill>
                <a:prstClr val="black"/>
              </a:solidFill>
              <a:ea typeface="Dotum" panose="020B0600000101010101" pitchFamily="34" charset="-127"/>
              <a:cs typeface="Times New Roman" panose="02020603050405020304" pitchFamily="18" charset="0"/>
            </a:endParaRPr>
          </a:p>
        </p:txBody>
      </p:sp>
      <p:sp>
        <p:nvSpPr>
          <p:cNvPr id="4" name="Rectangle 3"/>
          <p:cNvSpPr/>
          <p:nvPr/>
        </p:nvSpPr>
        <p:spPr>
          <a:xfrm>
            <a:off x="10279221" y="6934954"/>
            <a:ext cx="8229600" cy="3031599"/>
          </a:xfrm>
          <a:prstGeom prst="rect">
            <a:avLst/>
          </a:prstGeom>
        </p:spPr>
        <p:txBody>
          <a:bodyPr wrap="square">
            <a:spAutoFit/>
          </a:bodyPr>
          <a:lstStyle/>
          <a:p>
            <a:pPr lvl="0" algn="just">
              <a:lnSpc>
                <a:spcPct val="150000"/>
              </a:lnSpc>
              <a:spcBef>
                <a:spcPts val="600"/>
              </a:spcBef>
              <a:spcAft>
                <a:spcPts val="600"/>
              </a:spcAft>
            </a:pPr>
            <a:r>
              <a:rPr lang="vi-VN" sz="3800" smtClean="0">
                <a:solidFill>
                  <a:prstClr val="black"/>
                </a:solidFill>
                <a:ea typeface="Dotum" panose="020B0600000101010101" pitchFamily="34" charset="-127"/>
                <a:cs typeface="Times New Roman" panose="02020603050405020304" pitchFamily="18" charset="0"/>
              </a:rPr>
              <a:t>1</a:t>
            </a:r>
            <a:r>
              <a:rPr lang="vi-VN" sz="3800">
                <a:solidFill>
                  <a:prstClr val="black"/>
                </a:solidFill>
                <a:ea typeface="Dotum" panose="020B0600000101010101" pitchFamily="34" charset="-127"/>
                <a:cs typeface="Times New Roman" panose="02020603050405020304" pitchFamily="18" charset="0"/>
              </a:rPr>
              <a:t>. Cạnh huyền – cạnh góc vuông</a:t>
            </a:r>
          </a:p>
          <a:p>
            <a:pPr lvl="0" algn="just">
              <a:lnSpc>
                <a:spcPct val="150000"/>
              </a:lnSpc>
              <a:spcBef>
                <a:spcPts val="600"/>
              </a:spcBef>
              <a:spcAft>
                <a:spcPts val="600"/>
              </a:spcAft>
            </a:pPr>
            <a:r>
              <a:rPr lang="vi-VN" sz="3800">
                <a:solidFill>
                  <a:prstClr val="black"/>
                </a:solidFill>
                <a:ea typeface="Dotum" panose="020B0600000101010101" pitchFamily="34" charset="-127"/>
                <a:cs typeface="Times New Roman" panose="02020603050405020304" pitchFamily="18" charset="0"/>
              </a:rPr>
              <a:t>2. Hai cạnh góc vuông tỉ lệ </a:t>
            </a:r>
            <a:r>
              <a:rPr lang="vi-VN" sz="3800">
                <a:solidFill>
                  <a:prstClr val="black"/>
                </a:solidFill>
                <a:ea typeface="Dotum" panose="020B0600000101010101" pitchFamily="34" charset="-127"/>
                <a:cs typeface="Times New Roman" panose="02020603050405020304" pitchFamily="18" charset="0"/>
              </a:rPr>
              <a:t>với </a:t>
            </a:r>
            <a:r>
              <a:rPr lang="vi-VN" sz="3800" smtClean="0">
                <a:solidFill>
                  <a:prstClr val="black"/>
                </a:solidFill>
                <a:ea typeface="Dotum" panose="020B0600000101010101" pitchFamily="34" charset="-127"/>
                <a:cs typeface="Times New Roman" panose="02020603050405020304" pitchFamily="18" charset="0"/>
              </a:rPr>
              <a:t>nhau</a:t>
            </a:r>
            <a:endParaRPr lang="vi-VN" sz="3800">
              <a:solidFill>
                <a:prstClr val="black"/>
              </a:solidFill>
              <a:ea typeface="Dotum" panose="020B0600000101010101" pitchFamily="34" charset="-127"/>
              <a:cs typeface="Times New Roman" panose="02020603050405020304" pitchFamily="18" charset="0"/>
            </a:endParaRPr>
          </a:p>
          <a:p>
            <a:pPr lvl="0" algn="just">
              <a:lnSpc>
                <a:spcPct val="150000"/>
              </a:lnSpc>
              <a:spcBef>
                <a:spcPts val="600"/>
              </a:spcBef>
              <a:spcAft>
                <a:spcPts val="600"/>
              </a:spcAft>
            </a:pPr>
            <a:r>
              <a:rPr lang="vi-VN" sz="3800">
                <a:solidFill>
                  <a:prstClr val="black"/>
                </a:solidFill>
                <a:ea typeface="Dotum" panose="020B0600000101010101" pitchFamily="34" charset="-127"/>
                <a:cs typeface="Times New Roman" panose="02020603050405020304" pitchFamily="18" charset="0"/>
              </a:rPr>
              <a:t>3</a:t>
            </a:r>
            <a:r>
              <a:rPr lang="vi-VN" sz="3800">
                <a:solidFill>
                  <a:prstClr val="black"/>
                </a:solidFill>
                <a:ea typeface="Dotum" panose="020B0600000101010101" pitchFamily="34" charset="-127"/>
                <a:cs typeface="Times New Roman" panose="02020603050405020304" pitchFamily="18" charset="0"/>
              </a:rPr>
              <a:t>. </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Góc - góc</a:t>
            </a:r>
            <a:endParaRPr lang="vi-VN" sz="3800">
              <a:solidFill>
                <a:prstClr val="black"/>
              </a:solidFill>
              <a:latin typeface="Arial" panose="020B0604020202020204" pitchFamily="34" charset="0"/>
              <a:ea typeface="Dotum" panose="020B0600000101010101" pitchFamily="34" charset="-127"/>
              <a:cs typeface="Arial" panose="020B0604020202020204" pitchFamily="34" charset="0"/>
            </a:endParaRPr>
          </a:p>
        </p:txBody>
      </p:sp>
      <p:sp>
        <p:nvSpPr>
          <p:cNvPr id="11" name="Pentagon 10"/>
          <p:cNvSpPr/>
          <p:nvPr/>
        </p:nvSpPr>
        <p:spPr>
          <a:xfrm flipH="1">
            <a:off x="9710305" y="4762500"/>
            <a:ext cx="8577695" cy="182880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50000"/>
              </a:lnSpc>
            </a:pPr>
            <a:r>
              <a:rPr lang="vi-VN" sz="4000" b="1">
                <a:solidFill>
                  <a:prstClr val="white"/>
                </a:solidFill>
                <a:cs typeface="Arial" panose="020B0604020202020204" pitchFamily="34" charset="0"/>
              </a:rPr>
              <a:t>Các trường hợp đồng dạng của hai tam giác vuông:</a:t>
            </a:r>
          </a:p>
        </p:txBody>
      </p:sp>
    </p:spTree>
    <p:extLst>
      <p:ext uri="{BB962C8B-B14F-4D97-AF65-F5344CB8AC3E}">
        <p14:creationId xmlns:p14="http://schemas.microsoft.com/office/powerpoint/2010/main" val="1052049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animBg="1"/>
      <p:bldP spid="2" grpId="0"/>
      <p:bldP spid="4"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97275936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8083" y="353353"/>
            <a:ext cx="4063128" cy="7916094"/>
          </a:xfrm>
          <a:prstGeom prst="rect">
            <a:avLst/>
          </a:prstGeom>
        </p:spPr>
      </p:pic>
      <p:sp>
        <p:nvSpPr>
          <p:cNvPr id="4" name="Rectangle 3"/>
          <p:cNvSpPr/>
          <p:nvPr/>
        </p:nvSpPr>
        <p:spPr>
          <a:xfrm>
            <a:off x="8229600" y="2649407"/>
            <a:ext cx="8317663" cy="1661993"/>
          </a:xfrm>
          <a:prstGeom prst="rect">
            <a:avLst/>
          </a:prstGeom>
          <a:noFill/>
        </p:spPr>
        <p:txBody>
          <a:bodyPr wrap="none" lIns="137160" tIns="68580" rIns="137160" bIns="68580">
            <a:spAutoFit/>
          </a:bodyPr>
          <a:lstStyle/>
          <a:p>
            <a:pPr algn="ctr" defTabSz="1371600"/>
            <a:r>
              <a:rPr lang="en-US" sz="99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13297460" y="8001420"/>
            <a:ext cx="1276352" cy="190980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9965047" y="8001420"/>
            <a:ext cx="1276352" cy="190980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6612247" y="8001420"/>
            <a:ext cx="1276352" cy="190980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3379054" y="8001420"/>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90999" y="3805556"/>
            <a:ext cx="914400" cy="914400"/>
          </a:xfrm>
          <a:prstGeom prst="rect">
            <a:avLst/>
          </a:prstGeom>
        </p:spPr>
      </p:pic>
      <p:sp>
        <p:nvSpPr>
          <p:cNvPr id="21" name="Freeform 2"/>
          <p:cNvSpPr/>
          <p:nvPr/>
        </p:nvSpPr>
        <p:spPr>
          <a:xfrm>
            <a:off x="537199" y="6742796"/>
            <a:ext cx="2198377" cy="3053301"/>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3" name="Picture 2"/>
          <p:cNvPicPr>
            <a:picLocks noChangeAspect="1"/>
          </p:cNvPicPr>
          <p:nvPr/>
        </p:nvPicPr>
        <p:blipFill>
          <a:blip r:embed="rId10"/>
          <a:stretch>
            <a:fillRect/>
          </a:stretch>
        </p:blipFill>
        <p:spPr>
          <a:xfrm flipV="1">
            <a:off x="12606854" y="5265692"/>
            <a:ext cx="3547546" cy="411208"/>
          </a:xfrm>
          <a:prstGeom prst="rect">
            <a:avLst/>
          </a:prstGeom>
        </p:spPr>
      </p:pic>
      <p:sp>
        <p:nvSpPr>
          <p:cNvPr id="23" name="Freeform 3"/>
          <p:cNvSpPr/>
          <p:nvPr/>
        </p:nvSpPr>
        <p:spPr>
          <a:xfrm>
            <a:off x="14196572" y="4468668"/>
            <a:ext cx="3849157" cy="3231522"/>
          </a:xfrm>
          <a:custGeom>
            <a:avLst/>
            <a:gdLst/>
            <a:ahLst/>
            <a:cxnLst/>
            <a:rect l="l" t="t" r="r" b="b"/>
            <a:pathLst>
              <a:path w="4213106" h="4114800">
                <a:moveTo>
                  <a:pt x="0" y="0"/>
                </a:moveTo>
                <a:lnTo>
                  <a:pt x="4213106" y="0"/>
                </a:lnTo>
                <a:lnTo>
                  <a:pt x="421310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1899675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2079" y="6632260"/>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958" y="6429241"/>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1691" y="6607194"/>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62158" y="5261522"/>
            <a:ext cx="1795343" cy="1390929"/>
          </a:xfrm>
          <a:prstGeom prst="rect">
            <a:avLst/>
          </a:prstGeom>
        </p:spPr>
      </p:pic>
      <p:sp>
        <p:nvSpPr>
          <p:cNvPr id="77" name="Sun 76"/>
          <p:cNvSpPr/>
          <p:nvPr/>
        </p:nvSpPr>
        <p:spPr>
          <a:xfrm>
            <a:off x="6002521" y="5863334"/>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35943" y="579218"/>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9530" y="6380954"/>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848116" y="7999631"/>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88504" y="7967547"/>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en-US" sz="38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r>
              <a:rPr lang="da-DK" sz="38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Cho </a:t>
            </a: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hình </a:t>
            </a:r>
            <a:r>
              <a:rPr lang="da-DK"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a:t>vẽ</a:t>
            </a:r>
          </a:p>
          <a:p>
            <a:pPr marR="30480">
              <a:lnSpc>
                <a:spcPct val="150000"/>
              </a:lnSpc>
              <a:spcBef>
                <a:spcPts val="300"/>
              </a:spcBef>
              <a:spcAft>
                <a:spcPts val="300"/>
              </a:spcAft>
            </a:pP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Bề rộng CD của con kênh là:</a:t>
            </a:r>
          </a:p>
          <a:p>
            <a:pPr marR="30480">
              <a:lnSpc>
                <a:spcPct val="150000"/>
              </a:lnSpc>
              <a:spcBef>
                <a:spcPts val="300"/>
              </a:spcBef>
              <a:spcAft>
                <a:spcPts val="300"/>
              </a:spcAft>
            </a:pP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A. </a:t>
            </a: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3 </a:t>
            </a:r>
            <a:r>
              <a:rPr lang="da-DK"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a:t>m		B</a:t>
            </a: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 6 m</a:t>
            </a:r>
          </a:p>
          <a:p>
            <a:pPr marR="30480">
              <a:lnSpc>
                <a:spcPct val="150000"/>
              </a:lnSpc>
              <a:spcBef>
                <a:spcPts val="300"/>
              </a:spcBef>
              <a:spcAft>
                <a:spcPts val="300"/>
              </a:spcAft>
            </a:pP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C. </a:t>
            </a: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5 </a:t>
            </a:r>
            <a:r>
              <a:rPr lang="da-DK"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a:t>m		D</a:t>
            </a:r>
            <a:r>
              <a:rPr lang="da-DK" sz="3800">
                <a:solidFill>
                  <a:schemeClr val="tx1"/>
                </a:solidFill>
                <a:latin typeface="Arial" panose="020B0604020202020204" pitchFamily="34" charset="0"/>
                <a:ea typeface="Times New Roman" panose="02020603050405020304" pitchFamily="18" charset="0"/>
                <a:cs typeface="Arial" panose="020B0604020202020204" pitchFamily="34" charset="0"/>
              </a:rPr>
              <a:t>. 1,5 m</a:t>
            </a:r>
          </a:p>
        </p:txBody>
      </p:sp>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021028" y="7941322"/>
            <a:ext cx="1234547" cy="918795"/>
          </a:xfrm>
          <a:prstGeom prst="rect">
            <a:avLst/>
          </a:prstGeom>
        </p:spPr>
      </p:pic>
      <p:pic>
        <p:nvPicPr>
          <p:cNvPr id="2" name="Picture 1"/>
          <p:cNvPicPr>
            <a:picLocks noChangeAspect="1"/>
          </p:cNvPicPr>
          <p:nvPr/>
        </p:nvPicPr>
        <p:blipFill>
          <a:blip r:embed="rId15"/>
          <a:stretch>
            <a:fillRect/>
          </a:stretch>
        </p:blipFill>
        <p:spPr>
          <a:xfrm>
            <a:off x="11869055" y="878034"/>
            <a:ext cx="5626324" cy="3770217"/>
          </a:xfrm>
          <a:prstGeom prst="rect">
            <a:avLst/>
          </a:prstGeom>
        </p:spPr>
      </p:pic>
    </p:spTree>
    <p:extLst>
      <p:ext uri="{BB962C8B-B14F-4D97-AF65-F5344CB8AC3E}">
        <p14:creationId xmlns:p14="http://schemas.microsoft.com/office/powerpoint/2010/main" val="348128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250"/>
                                        <p:tgtEl>
                                          <p:spTgt spid="16"/>
                                        </p:tgtEl>
                                      </p:cBhvr>
                                    </p:animEffect>
                                    <p:set>
                                      <p:cBhvr>
                                        <p:cTn id="23" dur="1" fill="hold">
                                          <p:stCondLst>
                                            <p:cond delay="249"/>
                                          </p:stCondLst>
                                        </p:cTn>
                                        <p:tgtEl>
                                          <p:spTgt spid="1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childTnLst>
                          </p:cTn>
                        </p:par>
                        <p:par>
                          <p:cTn id="27" fill="hold">
                            <p:stCondLst>
                              <p:cond delay="1250"/>
                            </p:stCondLst>
                            <p:childTnLst>
                              <p:par>
                                <p:cTn id="28" presetID="63" presetClass="path" presetSubtype="0" accel="50000" decel="50000" fill="hold" nodeType="afterEffect">
                                  <p:stCondLst>
                                    <p:cond delay="0"/>
                                  </p:stCondLst>
                                  <p:childTnLst>
                                    <p:animMotion origin="layout" path="M 3.47222E-6 -1.97531E-6 L 0.59383 0.2929 " pathEditMode="relative" rAng="0" ptsTypes="AA">
                                      <p:cBhvr>
                                        <p:cTn id="29" dur="3000" fill="hold"/>
                                        <p:tgtEl>
                                          <p:spTgt spid="5"/>
                                        </p:tgtEl>
                                        <p:attrNameLst>
                                          <p:attrName>ppt_x</p:attrName>
                                          <p:attrName>ppt_y</p:attrName>
                                        </p:attrNameLst>
                                      </p:cBhvr>
                                      <p:rCtr x="29688" y="14645"/>
                                    </p:animMotion>
                                  </p:childTnLst>
                                </p:cTn>
                              </p:par>
                            </p:childTnLst>
                          </p:cTn>
                        </p:par>
                        <p:par>
                          <p:cTn id="30" fill="hold">
                            <p:stCondLst>
                              <p:cond delay="4250"/>
                            </p:stCondLst>
                            <p:childTnLst>
                              <p:par>
                                <p:cTn id="31" presetID="10" presetClass="exit" presetSubtype="0" fill="hold" nodeType="afterEffect">
                                  <p:stCondLst>
                                    <p:cond delay="0"/>
                                  </p:stCondLst>
                                  <p:childTnLst>
                                    <p:animEffect transition="out" filter="fade">
                                      <p:cBhvr>
                                        <p:cTn id="32" dur="250"/>
                                        <p:tgtEl>
                                          <p:spTgt spid="5"/>
                                        </p:tgtEl>
                                      </p:cBhvr>
                                    </p:animEffect>
                                    <p:set>
                                      <p:cBhvr>
                                        <p:cTn id="33" dur="1" fill="hold">
                                          <p:stCondLst>
                                            <p:cond delay="249"/>
                                          </p:stCondLst>
                                        </p:cTn>
                                        <p:tgtEl>
                                          <p:spTgt spid="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childTnLst>
                          </p:cTn>
                        </p:par>
                        <p:par>
                          <p:cTn id="37" fill="hold">
                            <p:stCondLst>
                              <p:cond delay="4500"/>
                            </p:stCondLst>
                            <p:childTnLst>
                              <p:par>
                                <p:cTn id="38" presetID="32" presetClass="emph" presetSubtype="0" fill="hold" nodeType="afterEffect">
                                  <p:stCondLst>
                                    <p:cond delay="0"/>
                                  </p:stCondLst>
                                  <p:childTnLst>
                                    <p:animRot by="120000">
                                      <p:cBhvr>
                                        <p:cTn id="39" dur="200" fill="hold">
                                          <p:stCondLst>
                                            <p:cond delay="0"/>
                                          </p:stCondLst>
                                        </p:cTn>
                                        <p:tgtEl>
                                          <p:spTgt spid="11"/>
                                        </p:tgtEl>
                                        <p:attrNameLst>
                                          <p:attrName>r</p:attrName>
                                        </p:attrNameLst>
                                      </p:cBhvr>
                                    </p:animRot>
                                    <p:animRot by="-240000">
                                      <p:cBhvr>
                                        <p:cTn id="40" dur="400" fill="hold">
                                          <p:stCondLst>
                                            <p:cond delay="400"/>
                                          </p:stCondLst>
                                        </p:cTn>
                                        <p:tgtEl>
                                          <p:spTgt spid="11"/>
                                        </p:tgtEl>
                                        <p:attrNameLst>
                                          <p:attrName>r</p:attrName>
                                        </p:attrNameLst>
                                      </p:cBhvr>
                                    </p:animRot>
                                    <p:animRot by="240000">
                                      <p:cBhvr>
                                        <p:cTn id="41" dur="400" fill="hold">
                                          <p:stCondLst>
                                            <p:cond delay="800"/>
                                          </p:stCondLst>
                                        </p:cTn>
                                        <p:tgtEl>
                                          <p:spTgt spid="11"/>
                                        </p:tgtEl>
                                        <p:attrNameLst>
                                          <p:attrName>r</p:attrName>
                                        </p:attrNameLst>
                                      </p:cBhvr>
                                    </p:animRot>
                                    <p:animRot by="-240000">
                                      <p:cBhvr>
                                        <p:cTn id="42" dur="400" fill="hold">
                                          <p:stCondLst>
                                            <p:cond delay="1200"/>
                                          </p:stCondLst>
                                        </p:cTn>
                                        <p:tgtEl>
                                          <p:spTgt spid="11"/>
                                        </p:tgtEl>
                                        <p:attrNameLst>
                                          <p:attrName>r</p:attrName>
                                        </p:attrNameLst>
                                      </p:cBhvr>
                                    </p:animRot>
                                    <p:animRot by="120000">
                                      <p:cBhvr>
                                        <p:cTn id="43" dur="400" fill="hold">
                                          <p:stCondLst>
                                            <p:cond delay="1600"/>
                                          </p:stCondLst>
                                        </p:cTn>
                                        <p:tgtEl>
                                          <p:spTgt spid="11"/>
                                        </p:tgtEl>
                                        <p:attrNameLst>
                                          <p:attrName>r</p:attrName>
                                        </p:attrNameLst>
                                      </p:cBhvr>
                                    </p:animRot>
                                  </p:childTnLst>
                                </p:cTn>
                              </p:par>
                              <p:par>
                                <p:cTn id="44" presetID="32" presetClass="emph" presetSubtype="0" fill="hold" nodeType="withEffect">
                                  <p:stCondLst>
                                    <p:cond delay="0"/>
                                  </p:stCondLst>
                                  <p:childTnLst>
                                    <p:animRot by="120000">
                                      <p:cBhvr>
                                        <p:cTn id="45" dur="200" fill="hold">
                                          <p:stCondLst>
                                            <p:cond delay="0"/>
                                          </p:stCondLst>
                                        </p:cTn>
                                        <p:tgtEl>
                                          <p:spTgt spid="6"/>
                                        </p:tgtEl>
                                        <p:attrNameLst>
                                          <p:attrName>r</p:attrName>
                                        </p:attrNameLst>
                                      </p:cBhvr>
                                    </p:animRot>
                                    <p:animRot by="-240000">
                                      <p:cBhvr>
                                        <p:cTn id="46" dur="400" fill="hold">
                                          <p:stCondLst>
                                            <p:cond delay="400"/>
                                          </p:stCondLst>
                                        </p:cTn>
                                        <p:tgtEl>
                                          <p:spTgt spid="6"/>
                                        </p:tgtEl>
                                        <p:attrNameLst>
                                          <p:attrName>r</p:attrName>
                                        </p:attrNameLst>
                                      </p:cBhvr>
                                    </p:animRot>
                                    <p:animRot by="240000">
                                      <p:cBhvr>
                                        <p:cTn id="47" dur="400" fill="hold">
                                          <p:stCondLst>
                                            <p:cond delay="800"/>
                                          </p:stCondLst>
                                        </p:cTn>
                                        <p:tgtEl>
                                          <p:spTgt spid="6"/>
                                        </p:tgtEl>
                                        <p:attrNameLst>
                                          <p:attrName>r</p:attrName>
                                        </p:attrNameLst>
                                      </p:cBhvr>
                                    </p:animRot>
                                    <p:animRot by="-240000">
                                      <p:cBhvr>
                                        <p:cTn id="48" dur="400" fill="hold">
                                          <p:stCondLst>
                                            <p:cond delay="1200"/>
                                          </p:stCondLst>
                                        </p:cTn>
                                        <p:tgtEl>
                                          <p:spTgt spid="6"/>
                                        </p:tgtEl>
                                        <p:attrNameLst>
                                          <p:attrName>r</p:attrName>
                                        </p:attrNameLst>
                                      </p:cBhvr>
                                    </p:animRot>
                                    <p:animRot by="120000">
                                      <p:cBhvr>
                                        <p:cTn id="49" dur="400" fill="hold">
                                          <p:stCondLst>
                                            <p:cond delay="1600"/>
                                          </p:stCondLst>
                                        </p:cTn>
                                        <p:tgtEl>
                                          <p:spTgt spid="6"/>
                                        </p:tgtEl>
                                        <p:attrNameLst>
                                          <p:attrName>r</p:attrName>
                                        </p:attrNameLst>
                                      </p:cBhvr>
                                    </p:animRot>
                                  </p:childTnLst>
                                </p:cTn>
                              </p:par>
                            </p:childTnLst>
                          </p:cTn>
                        </p:par>
                        <p:par>
                          <p:cTn id="50" fill="hold">
                            <p:stCondLst>
                              <p:cond delay="6500"/>
                            </p:stCondLst>
                            <p:childTnLst>
                              <p:par>
                                <p:cTn id="51" presetID="10" presetClass="exit" presetSubtype="0" fill="hold" nodeType="afterEffect">
                                  <p:stCondLst>
                                    <p:cond delay="0"/>
                                  </p:stCondLst>
                                  <p:childTnLst>
                                    <p:animEffect transition="out" filter="fade">
                                      <p:cBhvr>
                                        <p:cTn id="52" dur="250"/>
                                        <p:tgtEl>
                                          <p:spTgt spid="11"/>
                                        </p:tgtEl>
                                      </p:cBhvr>
                                    </p:animEffect>
                                    <p:set>
                                      <p:cBhvr>
                                        <p:cTn id="53" dur="1" fill="hold">
                                          <p:stCondLst>
                                            <p:cond delay="249"/>
                                          </p:stCondLst>
                                        </p:cTn>
                                        <p:tgtEl>
                                          <p:spTgt spid="1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5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2" name="oisairoi.wav"/>
                                        </p:tgtEl>
                                      </p:cMediaNode>
                                    </p:audio>
                                  </p:sub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10" presetClass="exit" presetSubtype="0" fill="hold" nodeType="withEffect">
                                  <p:stCondLst>
                                    <p:cond delay="0"/>
                                  </p:stCondLst>
                                  <p:childTnLst>
                                    <p:animEffect transition="out" filter="fade">
                                      <p:cBhvr>
                                        <p:cTn id="61" dur="250"/>
                                        <p:tgtEl>
                                          <p:spTgt spid="6"/>
                                        </p:tgtEl>
                                      </p:cBhvr>
                                    </p:animEffect>
                                    <p:set>
                                      <p:cBhvr>
                                        <p:cTn id="6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100" fill="hold">
                                          <p:stCondLst>
                                            <p:cond delay="0"/>
                                          </p:stCondLst>
                                        </p:cTn>
                                        <p:tgtEl>
                                          <p:spTgt spid="22"/>
                                        </p:tgtEl>
                                        <p:attrNameLst>
                                          <p:attrName>r</p:attrName>
                                        </p:attrNameLst>
                                      </p:cBhvr>
                                    </p:animRot>
                                    <p:animRot by="-240000">
                                      <p:cBhvr>
                                        <p:cTn id="68" dur="200" fill="hold">
                                          <p:stCondLst>
                                            <p:cond delay="200"/>
                                          </p:stCondLst>
                                        </p:cTn>
                                        <p:tgtEl>
                                          <p:spTgt spid="22"/>
                                        </p:tgtEl>
                                        <p:attrNameLst>
                                          <p:attrName>r</p:attrName>
                                        </p:attrNameLst>
                                      </p:cBhvr>
                                    </p:animRot>
                                    <p:animRot by="240000">
                                      <p:cBhvr>
                                        <p:cTn id="69" dur="200" fill="hold">
                                          <p:stCondLst>
                                            <p:cond delay="400"/>
                                          </p:stCondLst>
                                        </p:cTn>
                                        <p:tgtEl>
                                          <p:spTgt spid="22"/>
                                        </p:tgtEl>
                                        <p:attrNameLst>
                                          <p:attrName>r</p:attrName>
                                        </p:attrNameLst>
                                      </p:cBhvr>
                                    </p:animRot>
                                    <p:animRot by="-240000">
                                      <p:cBhvr>
                                        <p:cTn id="70" dur="200" fill="hold">
                                          <p:stCondLst>
                                            <p:cond delay="600"/>
                                          </p:stCondLst>
                                        </p:cTn>
                                        <p:tgtEl>
                                          <p:spTgt spid="22"/>
                                        </p:tgtEl>
                                        <p:attrNameLst>
                                          <p:attrName>r</p:attrName>
                                        </p:attrNameLst>
                                      </p:cBhvr>
                                    </p:animRot>
                                    <p:animRot by="120000">
                                      <p:cBhvr>
                                        <p:cTn id="71" dur="200" fill="hold">
                                          <p:stCondLst>
                                            <p:cond delay="800"/>
                                          </p:stCondLst>
                                        </p:cTn>
                                        <p:tgtEl>
                                          <p:spTgt spid="22"/>
                                        </p:tgtEl>
                                        <p:attrNameLst>
                                          <p:attrName>r</p:attrName>
                                        </p:attrNameLst>
                                      </p:cBhvr>
                                    </p:animRot>
                                  </p:childTnLst>
                                </p:cTn>
                              </p:par>
                            </p:childTnLst>
                          </p:cTn>
                        </p:par>
                        <p:par>
                          <p:cTn id="72" fill="hold">
                            <p:stCondLst>
                              <p:cond delay="1000"/>
                            </p:stCondLst>
                            <p:childTnLst>
                              <p:par>
                                <p:cTn id="73" presetID="10" presetClass="exit" presetSubtype="0" fill="hold" nodeType="afterEffect">
                                  <p:stCondLst>
                                    <p:cond delay="0"/>
                                  </p:stCondLst>
                                  <p:childTnLst>
                                    <p:animEffect transition="out" filter="fade">
                                      <p:cBhvr>
                                        <p:cTn id="74" dur="250"/>
                                        <p:tgtEl>
                                          <p:spTgt spid="16"/>
                                        </p:tgtEl>
                                      </p:cBhvr>
                                    </p:animEffect>
                                    <p:set>
                                      <p:cBhvr>
                                        <p:cTn id="75" dur="1" fill="hold">
                                          <p:stCondLst>
                                            <p:cond delay="249"/>
                                          </p:stCondLst>
                                        </p:cTn>
                                        <p:tgtEl>
                                          <p:spTgt spid="1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250"/>
                                        <p:tgtEl>
                                          <p:spTgt spid="5"/>
                                        </p:tgtEl>
                                      </p:cBhvr>
                                    </p:animEffect>
                                  </p:childTnLst>
                                </p:cTn>
                              </p:par>
                            </p:childTnLst>
                          </p:cTn>
                        </p:par>
                        <p:par>
                          <p:cTn id="79" fill="hold">
                            <p:stCondLst>
                              <p:cond delay="1250"/>
                            </p:stCondLst>
                            <p:childTnLst>
                              <p:par>
                                <p:cTn id="80" presetID="63" presetClass="path" presetSubtype="0" accel="50000" decel="50000" fill="hold" nodeType="afterEffect">
                                  <p:stCondLst>
                                    <p:cond delay="0"/>
                                  </p:stCondLst>
                                  <p:childTnLst>
                                    <p:animMotion origin="layout" path="M 3.47222E-6 -1.97531E-6 L 0.23967 0.27824 " pathEditMode="relative" rAng="0" ptsTypes="AA">
                                      <p:cBhvr>
                                        <p:cTn id="81" dur="2000" fill="hold"/>
                                        <p:tgtEl>
                                          <p:spTgt spid="5"/>
                                        </p:tgtEl>
                                        <p:attrNameLst>
                                          <p:attrName>ppt_x</p:attrName>
                                          <p:attrName>ppt_y</p:attrName>
                                        </p:attrNameLst>
                                      </p:cBhvr>
                                      <p:rCtr x="11979" y="13904"/>
                                    </p:animMotion>
                                  </p:childTnLst>
                                </p:cTn>
                              </p:par>
                            </p:childTnLst>
                          </p:cTn>
                        </p:par>
                        <p:par>
                          <p:cTn id="82" fill="hold">
                            <p:stCondLst>
                              <p:cond delay="3250"/>
                            </p:stCondLst>
                            <p:childTnLst>
                              <p:par>
                                <p:cTn id="83" presetID="10" presetClass="exit" presetSubtype="0" fill="hold" nodeType="afterEffect">
                                  <p:stCondLst>
                                    <p:cond delay="0"/>
                                  </p:stCondLst>
                                  <p:childTnLst>
                                    <p:animEffect transition="out" filter="fade">
                                      <p:cBhvr>
                                        <p:cTn id="84" dur="250"/>
                                        <p:tgtEl>
                                          <p:spTgt spid="5"/>
                                        </p:tgtEl>
                                      </p:cBhvr>
                                    </p:animEffect>
                                    <p:set>
                                      <p:cBhvr>
                                        <p:cTn id="85" dur="1" fill="hold">
                                          <p:stCondLst>
                                            <p:cond delay="249"/>
                                          </p:stCondLst>
                                        </p:cTn>
                                        <p:tgtEl>
                                          <p:spTgt spid="5"/>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250"/>
                                        <p:tgtEl>
                                          <p:spTgt spid="19"/>
                                        </p:tgtEl>
                                      </p:cBhvr>
                                    </p:animEffect>
                                  </p:childTnLst>
                                </p:cTn>
                              </p:par>
                            </p:childTnLst>
                          </p:cTn>
                        </p:par>
                        <p:par>
                          <p:cTn id="89" fill="hold">
                            <p:stCondLst>
                              <p:cond delay="3500"/>
                            </p:stCondLst>
                            <p:childTnLst>
                              <p:par>
                                <p:cTn id="90" presetID="32" presetClass="emph" presetSubtype="0" fill="hold" nodeType="afterEffect">
                                  <p:stCondLst>
                                    <p:cond delay="0"/>
                                  </p:stCondLst>
                                  <p:childTnLst>
                                    <p:animRot by="120000">
                                      <p:cBhvr>
                                        <p:cTn id="91" dur="200" fill="hold">
                                          <p:stCondLst>
                                            <p:cond delay="0"/>
                                          </p:stCondLst>
                                        </p:cTn>
                                        <p:tgtEl>
                                          <p:spTgt spid="19"/>
                                        </p:tgtEl>
                                        <p:attrNameLst>
                                          <p:attrName>r</p:attrName>
                                        </p:attrNameLst>
                                      </p:cBhvr>
                                    </p:animRot>
                                    <p:animRot by="-240000">
                                      <p:cBhvr>
                                        <p:cTn id="92" dur="400" fill="hold">
                                          <p:stCondLst>
                                            <p:cond delay="400"/>
                                          </p:stCondLst>
                                        </p:cTn>
                                        <p:tgtEl>
                                          <p:spTgt spid="19"/>
                                        </p:tgtEl>
                                        <p:attrNameLst>
                                          <p:attrName>r</p:attrName>
                                        </p:attrNameLst>
                                      </p:cBhvr>
                                    </p:animRot>
                                    <p:animRot by="240000">
                                      <p:cBhvr>
                                        <p:cTn id="93" dur="400" fill="hold">
                                          <p:stCondLst>
                                            <p:cond delay="800"/>
                                          </p:stCondLst>
                                        </p:cTn>
                                        <p:tgtEl>
                                          <p:spTgt spid="19"/>
                                        </p:tgtEl>
                                        <p:attrNameLst>
                                          <p:attrName>r</p:attrName>
                                        </p:attrNameLst>
                                      </p:cBhvr>
                                    </p:animRot>
                                    <p:animRot by="-240000">
                                      <p:cBhvr>
                                        <p:cTn id="94" dur="400" fill="hold">
                                          <p:stCondLst>
                                            <p:cond delay="1200"/>
                                          </p:stCondLst>
                                        </p:cTn>
                                        <p:tgtEl>
                                          <p:spTgt spid="19"/>
                                        </p:tgtEl>
                                        <p:attrNameLst>
                                          <p:attrName>r</p:attrName>
                                        </p:attrNameLst>
                                      </p:cBhvr>
                                    </p:animRot>
                                    <p:animRot by="120000">
                                      <p:cBhvr>
                                        <p:cTn id="95" dur="400" fill="hold">
                                          <p:stCondLst>
                                            <p:cond delay="1600"/>
                                          </p:stCondLst>
                                        </p:cTn>
                                        <p:tgtEl>
                                          <p:spTgt spid="19"/>
                                        </p:tgtEl>
                                        <p:attrNameLst>
                                          <p:attrName>r</p:attrName>
                                        </p:attrNameLst>
                                      </p:cBhvr>
                                    </p:animRot>
                                  </p:childTnLst>
                                </p:cTn>
                              </p:par>
                              <p:par>
                                <p:cTn id="96" presetID="32" presetClass="emph" presetSubtype="0" fill="hold" nodeType="withEffect">
                                  <p:stCondLst>
                                    <p:cond delay="0"/>
                                  </p:stCondLst>
                                  <p:childTnLst>
                                    <p:animRot by="120000">
                                      <p:cBhvr>
                                        <p:cTn id="97" dur="200" fill="hold">
                                          <p:stCondLst>
                                            <p:cond delay="0"/>
                                          </p:stCondLst>
                                        </p:cTn>
                                        <p:tgtEl>
                                          <p:spTgt spid="22"/>
                                        </p:tgtEl>
                                        <p:attrNameLst>
                                          <p:attrName>r</p:attrName>
                                        </p:attrNameLst>
                                      </p:cBhvr>
                                    </p:animRot>
                                    <p:animRot by="-240000">
                                      <p:cBhvr>
                                        <p:cTn id="98" dur="400" fill="hold">
                                          <p:stCondLst>
                                            <p:cond delay="400"/>
                                          </p:stCondLst>
                                        </p:cTn>
                                        <p:tgtEl>
                                          <p:spTgt spid="22"/>
                                        </p:tgtEl>
                                        <p:attrNameLst>
                                          <p:attrName>r</p:attrName>
                                        </p:attrNameLst>
                                      </p:cBhvr>
                                    </p:animRot>
                                    <p:animRot by="240000">
                                      <p:cBhvr>
                                        <p:cTn id="99" dur="400" fill="hold">
                                          <p:stCondLst>
                                            <p:cond delay="800"/>
                                          </p:stCondLst>
                                        </p:cTn>
                                        <p:tgtEl>
                                          <p:spTgt spid="22"/>
                                        </p:tgtEl>
                                        <p:attrNameLst>
                                          <p:attrName>r</p:attrName>
                                        </p:attrNameLst>
                                      </p:cBhvr>
                                    </p:animRot>
                                    <p:animRot by="-240000">
                                      <p:cBhvr>
                                        <p:cTn id="100" dur="400" fill="hold">
                                          <p:stCondLst>
                                            <p:cond delay="1200"/>
                                          </p:stCondLst>
                                        </p:cTn>
                                        <p:tgtEl>
                                          <p:spTgt spid="22"/>
                                        </p:tgtEl>
                                        <p:attrNameLst>
                                          <p:attrName>r</p:attrName>
                                        </p:attrNameLst>
                                      </p:cBhvr>
                                    </p:animRot>
                                    <p:animRot by="120000">
                                      <p:cBhvr>
                                        <p:cTn id="101" dur="400" fill="hold">
                                          <p:stCondLst>
                                            <p:cond delay="1600"/>
                                          </p:stCondLst>
                                        </p:cTn>
                                        <p:tgtEl>
                                          <p:spTgt spid="22"/>
                                        </p:tgtEl>
                                        <p:attrNameLst>
                                          <p:attrName>r</p:attrName>
                                        </p:attrNameLst>
                                      </p:cBhvr>
                                    </p:animRot>
                                  </p:childTnLst>
                                </p:cTn>
                              </p:par>
                            </p:childTnLst>
                          </p:cTn>
                        </p:par>
                        <p:par>
                          <p:cTn id="102" fill="hold">
                            <p:stCondLst>
                              <p:cond delay="5500"/>
                            </p:stCondLst>
                            <p:childTnLst>
                              <p:par>
                                <p:cTn id="103" presetID="10" presetClass="exit" presetSubtype="0" fill="hold" nodeType="afterEffect">
                                  <p:stCondLst>
                                    <p:cond delay="0"/>
                                  </p:stCondLst>
                                  <p:childTnLst>
                                    <p:animEffect transition="out" filter="fade">
                                      <p:cBhvr>
                                        <p:cTn id="104" dur="250"/>
                                        <p:tgtEl>
                                          <p:spTgt spid="19"/>
                                        </p:tgtEl>
                                      </p:cBhvr>
                                    </p:animEffect>
                                    <p:set>
                                      <p:cBhvr>
                                        <p:cTn id="105" dur="1" fill="hold">
                                          <p:stCondLst>
                                            <p:cond delay="249"/>
                                          </p:stCondLst>
                                        </p:cTn>
                                        <p:tgtEl>
                                          <p:spTgt spid="19"/>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250"/>
                                        <p:tgtEl>
                                          <p:spTgt spid="17"/>
                                        </p:tgtEl>
                                      </p:cBhvr>
                                    </p:animEffect>
                                  </p:childTnLst>
                                  <p:subTnLst>
                                    <p:audio>
                                      <p:cMediaNode>
                                        <p:cTn display="0" masterRel="sameClick">
                                          <p:stCondLst>
                                            <p:cond evt="begin" delay="0">
                                              <p:tn val="106"/>
                                            </p:cond>
                                          </p:stCondLst>
                                          <p:endCondLst>
                                            <p:cond evt="onStopAudio" delay="0">
                                              <p:tgtEl>
                                                <p:sldTgt/>
                                              </p:tgtEl>
                                            </p:cond>
                                          </p:endCondLst>
                                        </p:cTn>
                                        <p:tgtEl>
                                          <p:sndTgt r:embed="rId3" name="congioilam.wav"/>
                                        </p:tgtEl>
                                      </p:cMediaNode>
                                    </p:audio>
                                  </p:subTnLst>
                                </p:cTn>
                              </p:par>
                              <p:par>
                                <p:cTn id="109" presetID="10" presetClass="exit" presetSubtype="0" fill="hold" nodeType="withEffect">
                                  <p:stCondLst>
                                    <p:cond delay="0"/>
                                  </p:stCondLst>
                                  <p:childTnLst>
                                    <p:animEffect transition="out" filter="fade">
                                      <p:cBhvr>
                                        <p:cTn id="110" dur="250"/>
                                        <p:tgtEl>
                                          <p:spTgt spid="22"/>
                                        </p:tgtEl>
                                      </p:cBhvr>
                                    </p:animEffect>
                                    <p:set>
                                      <p:cBhvr>
                                        <p:cTn id="111" dur="1" fill="hold">
                                          <p:stCondLst>
                                            <p:cond delay="249"/>
                                          </p:stCondLst>
                                        </p:cTn>
                                        <p:tgtEl>
                                          <p:spTgt spid="22"/>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250"/>
                                        <p:tgtEl>
                                          <p:spTgt spid="77"/>
                                        </p:tgtEl>
                                      </p:cBhvr>
                                    </p:animEffect>
                                  </p:childTnLst>
                                </p:cTn>
                              </p:par>
                              <p:par>
                                <p:cTn id="115" presetID="8" presetClass="emph" presetSubtype="0" repeatCount="indefinite" fill="hold" grpId="1" nodeType="withEffect">
                                  <p:stCondLst>
                                    <p:cond delay="0"/>
                                  </p:stCondLst>
                                  <p:childTnLst>
                                    <p:animRot by="21600000">
                                      <p:cBhvr>
                                        <p:cTn id="116"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7" restart="whenNotActive" fill="hold" evtFilter="cancelBubble" nodeType="interactiveSeq">
                <p:stCondLst>
                  <p:cond evt="onClick" delay="0">
                    <p:tgtEl>
                      <p:spTgt spid="26"/>
                    </p:tgtEl>
                  </p:cond>
                </p:stCondLst>
                <p:endSync evt="end" delay="0">
                  <p:rtn val="all"/>
                </p:endSync>
                <p:childTnLst>
                  <p:par>
                    <p:cTn id="118" fill="hold">
                      <p:stCondLst>
                        <p:cond delay="0"/>
                      </p:stCondLst>
                      <p:childTnLst>
                        <p:par>
                          <p:cTn id="119" fill="hold">
                            <p:stCondLst>
                              <p:cond delay="0"/>
                            </p:stCondLst>
                            <p:childTnLst>
                              <p:par>
                                <p:cTn id="120" presetID="32" presetClass="emph" presetSubtype="0" fill="hold" nodeType="clickEffect">
                                  <p:stCondLst>
                                    <p:cond delay="0"/>
                                  </p:stCondLst>
                                  <p:childTnLst>
                                    <p:animRot by="120000">
                                      <p:cBhvr>
                                        <p:cTn id="121" dur="100" fill="hold">
                                          <p:stCondLst>
                                            <p:cond delay="0"/>
                                          </p:stCondLst>
                                        </p:cTn>
                                        <p:tgtEl>
                                          <p:spTgt spid="26"/>
                                        </p:tgtEl>
                                        <p:attrNameLst>
                                          <p:attrName>r</p:attrName>
                                        </p:attrNameLst>
                                      </p:cBhvr>
                                    </p:animRot>
                                    <p:animRot by="-240000">
                                      <p:cBhvr>
                                        <p:cTn id="122" dur="200" fill="hold">
                                          <p:stCondLst>
                                            <p:cond delay="200"/>
                                          </p:stCondLst>
                                        </p:cTn>
                                        <p:tgtEl>
                                          <p:spTgt spid="26"/>
                                        </p:tgtEl>
                                        <p:attrNameLst>
                                          <p:attrName>r</p:attrName>
                                        </p:attrNameLst>
                                      </p:cBhvr>
                                    </p:animRot>
                                    <p:animRot by="240000">
                                      <p:cBhvr>
                                        <p:cTn id="123" dur="200" fill="hold">
                                          <p:stCondLst>
                                            <p:cond delay="400"/>
                                          </p:stCondLst>
                                        </p:cTn>
                                        <p:tgtEl>
                                          <p:spTgt spid="26"/>
                                        </p:tgtEl>
                                        <p:attrNameLst>
                                          <p:attrName>r</p:attrName>
                                        </p:attrNameLst>
                                      </p:cBhvr>
                                    </p:animRot>
                                    <p:animRot by="-240000">
                                      <p:cBhvr>
                                        <p:cTn id="124" dur="200" fill="hold">
                                          <p:stCondLst>
                                            <p:cond delay="600"/>
                                          </p:stCondLst>
                                        </p:cTn>
                                        <p:tgtEl>
                                          <p:spTgt spid="26"/>
                                        </p:tgtEl>
                                        <p:attrNameLst>
                                          <p:attrName>r</p:attrName>
                                        </p:attrNameLst>
                                      </p:cBhvr>
                                    </p:animRot>
                                    <p:animRot by="120000">
                                      <p:cBhvr>
                                        <p:cTn id="125" dur="200" fill="hold">
                                          <p:stCondLst>
                                            <p:cond delay="800"/>
                                          </p:stCondLst>
                                        </p:cTn>
                                        <p:tgtEl>
                                          <p:spTgt spid="26"/>
                                        </p:tgtEl>
                                        <p:attrNameLst>
                                          <p:attrName>r</p:attrName>
                                        </p:attrNameLst>
                                      </p:cBhvr>
                                    </p:animRot>
                                  </p:childTnLst>
                                </p:cTn>
                              </p:par>
                            </p:childTnLst>
                          </p:cTn>
                        </p:par>
                        <p:par>
                          <p:cTn id="126" fill="hold">
                            <p:stCondLst>
                              <p:cond delay="1000"/>
                            </p:stCondLst>
                            <p:childTnLst>
                              <p:par>
                                <p:cTn id="127" presetID="10" presetClass="exit" presetSubtype="0" fill="hold" nodeType="afterEffect">
                                  <p:stCondLst>
                                    <p:cond delay="0"/>
                                  </p:stCondLst>
                                  <p:childTnLst>
                                    <p:animEffect transition="out" filter="fade">
                                      <p:cBhvr>
                                        <p:cTn id="128" dur="250"/>
                                        <p:tgtEl>
                                          <p:spTgt spid="16"/>
                                        </p:tgtEl>
                                      </p:cBhvr>
                                    </p:animEffect>
                                    <p:set>
                                      <p:cBhvr>
                                        <p:cTn id="129" dur="1" fill="hold">
                                          <p:stCondLst>
                                            <p:cond delay="249"/>
                                          </p:stCondLst>
                                        </p:cTn>
                                        <p:tgtEl>
                                          <p:spTgt spid="16"/>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250"/>
                                        <p:tgtEl>
                                          <p:spTgt spid="5"/>
                                        </p:tgtEl>
                                      </p:cBhvr>
                                    </p:animEffect>
                                  </p:childTnLst>
                                </p:cTn>
                              </p:par>
                            </p:childTnLst>
                          </p:cTn>
                        </p:par>
                        <p:par>
                          <p:cTn id="133" fill="hold">
                            <p:stCondLst>
                              <p:cond delay="1250"/>
                            </p:stCondLst>
                            <p:childTnLst>
                              <p:par>
                                <p:cTn id="134" presetID="63" presetClass="path" presetSubtype="0" accel="50000" decel="50000" fill="hold" nodeType="afterEffect">
                                  <p:stCondLst>
                                    <p:cond delay="0"/>
                                  </p:stCondLst>
                                  <p:childTnLst>
                                    <p:animMotion origin="layout" path="M 3.47222E-6 -1.97531E-6 L 0.05373 0.28349 " pathEditMode="relative" rAng="0" ptsTypes="AA">
                                      <p:cBhvr>
                                        <p:cTn id="135" dur="2000" fill="hold"/>
                                        <p:tgtEl>
                                          <p:spTgt spid="5"/>
                                        </p:tgtEl>
                                        <p:attrNameLst>
                                          <p:attrName>ppt_x</p:attrName>
                                          <p:attrName>ppt_y</p:attrName>
                                        </p:attrNameLst>
                                      </p:cBhvr>
                                      <p:rCtr x="2682" y="14167"/>
                                    </p:animMotion>
                                  </p:childTnLst>
                                </p:cTn>
                              </p:par>
                            </p:childTnLst>
                          </p:cTn>
                        </p:par>
                        <p:par>
                          <p:cTn id="136" fill="hold">
                            <p:stCondLst>
                              <p:cond delay="3250"/>
                            </p:stCondLst>
                            <p:childTnLst>
                              <p:par>
                                <p:cTn id="137" presetID="10" presetClass="exit" presetSubtype="0" fill="hold" nodeType="afterEffect">
                                  <p:stCondLst>
                                    <p:cond delay="0"/>
                                  </p:stCondLst>
                                  <p:childTnLst>
                                    <p:animEffect transition="out" filter="fade">
                                      <p:cBhvr>
                                        <p:cTn id="138" dur="250"/>
                                        <p:tgtEl>
                                          <p:spTgt spid="5"/>
                                        </p:tgtEl>
                                      </p:cBhvr>
                                    </p:animEffect>
                                    <p:set>
                                      <p:cBhvr>
                                        <p:cTn id="139" dur="1" fill="hold">
                                          <p:stCondLst>
                                            <p:cond delay="249"/>
                                          </p:stCondLst>
                                        </p:cTn>
                                        <p:tgtEl>
                                          <p:spTgt spid="5"/>
                                        </p:tgtEl>
                                        <p:attrNameLst>
                                          <p:attrName>style.visibility</p:attrName>
                                        </p:attrNameLst>
                                      </p:cBhvr>
                                      <p:to>
                                        <p:strVal val="hidden"/>
                                      </p:to>
                                    </p:set>
                                  </p:childTnLst>
                                </p:cTn>
                              </p:par>
                              <p:par>
                                <p:cTn id="140" presetID="10" presetClass="entr" presetSubtype="0" fill="hold"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250"/>
                                        <p:tgtEl>
                                          <p:spTgt spid="24"/>
                                        </p:tgtEl>
                                      </p:cBhvr>
                                    </p:animEffect>
                                  </p:childTnLst>
                                </p:cTn>
                              </p:par>
                            </p:childTnLst>
                          </p:cTn>
                        </p:par>
                        <p:par>
                          <p:cTn id="143" fill="hold">
                            <p:stCondLst>
                              <p:cond delay="3500"/>
                            </p:stCondLst>
                            <p:childTnLst>
                              <p:par>
                                <p:cTn id="144" presetID="32" presetClass="emph" presetSubtype="0" fill="hold" nodeType="afterEffect">
                                  <p:stCondLst>
                                    <p:cond delay="0"/>
                                  </p:stCondLst>
                                  <p:childTnLst>
                                    <p:animRot by="120000">
                                      <p:cBhvr>
                                        <p:cTn id="145" dur="200" fill="hold">
                                          <p:stCondLst>
                                            <p:cond delay="0"/>
                                          </p:stCondLst>
                                        </p:cTn>
                                        <p:tgtEl>
                                          <p:spTgt spid="24"/>
                                        </p:tgtEl>
                                        <p:attrNameLst>
                                          <p:attrName>r</p:attrName>
                                        </p:attrNameLst>
                                      </p:cBhvr>
                                    </p:animRot>
                                    <p:animRot by="-240000">
                                      <p:cBhvr>
                                        <p:cTn id="146" dur="400" fill="hold">
                                          <p:stCondLst>
                                            <p:cond delay="400"/>
                                          </p:stCondLst>
                                        </p:cTn>
                                        <p:tgtEl>
                                          <p:spTgt spid="24"/>
                                        </p:tgtEl>
                                        <p:attrNameLst>
                                          <p:attrName>r</p:attrName>
                                        </p:attrNameLst>
                                      </p:cBhvr>
                                    </p:animRot>
                                    <p:animRot by="240000">
                                      <p:cBhvr>
                                        <p:cTn id="147" dur="400" fill="hold">
                                          <p:stCondLst>
                                            <p:cond delay="800"/>
                                          </p:stCondLst>
                                        </p:cTn>
                                        <p:tgtEl>
                                          <p:spTgt spid="24"/>
                                        </p:tgtEl>
                                        <p:attrNameLst>
                                          <p:attrName>r</p:attrName>
                                        </p:attrNameLst>
                                      </p:cBhvr>
                                    </p:animRot>
                                    <p:animRot by="-240000">
                                      <p:cBhvr>
                                        <p:cTn id="148" dur="400" fill="hold">
                                          <p:stCondLst>
                                            <p:cond delay="1200"/>
                                          </p:stCondLst>
                                        </p:cTn>
                                        <p:tgtEl>
                                          <p:spTgt spid="24"/>
                                        </p:tgtEl>
                                        <p:attrNameLst>
                                          <p:attrName>r</p:attrName>
                                        </p:attrNameLst>
                                      </p:cBhvr>
                                    </p:animRot>
                                    <p:animRot by="120000">
                                      <p:cBhvr>
                                        <p:cTn id="149" dur="400" fill="hold">
                                          <p:stCondLst>
                                            <p:cond delay="1600"/>
                                          </p:stCondLst>
                                        </p:cTn>
                                        <p:tgtEl>
                                          <p:spTgt spid="24"/>
                                        </p:tgtEl>
                                        <p:attrNameLst>
                                          <p:attrName>r</p:attrName>
                                        </p:attrNameLst>
                                      </p:cBhvr>
                                    </p:animRot>
                                  </p:childTnLst>
                                </p:cTn>
                              </p:par>
                              <p:par>
                                <p:cTn id="150" presetID="32" presetClass="emph" presetSubtype="0" fill="hold" nodeType="withEffect">
                                  <p:stCondLst>
                                    <p:cond delay="0"/>
                                  </p:stCondLst>
                                  <p:childTnLst>
                                    <p:animRot by="120000">
                                      <p:cBhvr>
                                        <p:cTn id="151" dur="200" fill="hold">
                                          <p:stCondLst>
                                            <p:cond delay="0"/>
                                          </p:stCondLst>
                                        </p:cTn>
                                        <p:tgtEl>
                                          <p:spTgt spid="26"/>
                                        </p:tgtEl>
                                        <p:attrNameLst>
                                          <p:attrName>r</p:attrName>
                                        </p:attrNameLst>
                                      </p:cBhvr>
                                    </p:animRot>
                                    <p:animRot by="-240000">
                                      <p:cBhvr>
                                        <p:cTn id="152" dur="400" fill="hold">
                                          <p:stCondLst>
                                            <p:cond delay="400"/>
                                          </p:stCondLst>
                                        </p:cTn>
                                        <p:tgtEl>
                                          <p:spTgt spid="26"/>
                                        </p:tgtEl>
                                        <p:attrNameLst>
                                          <p:attrName>r</p:attrName>
                                        </p:attrNameLst>
                                      </p:cBhvr>
                                    </p:animRot>
                                    <p:animRot by="240000">
                                      <p:cBhvr>
                                        <p:cTn id="153" dur="400" fill="hold">
                                          <p:stCondLst>
                                            <p:cond delay="800"/>
                                          </p:stCondLst>
                                        </p:cTn>
                                        <p:tgtEl>
                                          <p:spTgt spid="26"/>
                                        </p:tgtEl>
                                        <p:attrNameLst>
                                          <p:attrName>r</p:attrName>
                                        </p:attrNameLst>
                                      </p:cBhvr>
                                    </p:animRot>
                                    <p:animRot by="-240000">
                                      <p:cBhvr>
                                        <p:cTn id="154" dur="400" fill="hold">
                                          <p:stCondLst>
                                            <p:cond delay="1200"/>
                                          </p:stCondLst>
                                        </p:cTn>
                                        <p:tgtEl>
                                          <p:spTgt spid="26"/>
                                        </p:tgtEl>
                                        <p:attrNameLst>
                                          <p:attrName>r</p:attrName>
                                        </p:attrNameLst>
                                      </p:cBhvr>
                                    </p:animRot>
                                    <p:animRot by="120000">
                                      <p:cBhvr>
                                        <p:cTn id="155" dur="400" fill="hold">
                                          <p:stCondLst>
                                            <p:cond delay="1600"/>
                                          </p:stCondLst>
                                        </p:cTn>
                                        <p:tgtEl>
                                          <p:spTgt spid="26"/>
                                        </p:tgtEl>
                                        <p:attrNameLst>
                                          <p:attrName>r</p:attrName>
                                        </p:attrNameLst>
                                      </p:cBhvr>
                                    </p:animRot>
                                  </p:childTnLst>
                                </p:cTn>
                              </p:par>
                            </p:childTnLst>
                          </p:cTn>
                        </p:par>
                        <p:par>
                          <p:cTn id="156" fill="hold">
                            <p:stCondLst>
                              <p:cond delay="5500"/>
                            </p:stCondLst>
                            <p:childTnLst>
                              <p:par>
                                <p:cTn id="157" presetID="10" presetClass="exit" presetSubtype="0" fill="hold" nodeType="afterEffect">
                                  <p:stCondLst>
                                    <p:cond delay="0"/>
                                  </p:stCondLst>
                                  <p:childTnLst>
                                    <p:animEffect transition="out" filter="fade">
                                      <p:cBhvr>
                                        <p:cTn id="158" dur="250"/>
                                        <p:tgtEl>
                                          <p:spTgt spid="24"/>
                                        </p:tgtEl>
                                      </p:cBhvr>
                                    </p:animEffect>
                                    <p:set>
                                      <p:cBhvr>
                                        <p:cTn id="159" dur="1" fill="hold">
                                          <p:stCondLst>
                                            <p:cond delay="249"/>
                                          </p:stCondLst>
                                        </p:cTn>
                                        <p:tgtEl>
                                          <p:spTgt spid="24"/>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250"/>
                                        <p:tgtEl>
                                          <p:spTgt spid="23"/>
                                        </p:tgtEl>
                                      </p:cBhvr>
                                    </p:animEffect>
                                  </p:childTnLst>
                                  <p:subTnLst>
                                    <p:audio>
                                      <p:cMediaNode>
                                        <p:cTn display="0" masterRel="sameClick">
                                          <p:stCondLst>
                                            <p:cond evt="begin" delay="0">
                                              <p:tn val="160"/>
                                            </p:cond>
                                          </p:stCondLst>
                                          <p:endCondLst>
                                            <p:cond evt="onStopAudio" delay="0">
                                              <p:tgtEl>
                                                <p:sldTgt/>
                                              </p:tgtEl>
                                            </p:cond>
                                          </p:endCondLst>
                                        </p:cTn>
                                        <p:tgtEl>
                                          <p:sndTgt r:embed="rId2" name="oisairoi.wav"/>
                                        </p:tgtEl>
                                      </p:cMediaNode>
                                    </p:audio>
                                  </p:subTnLst>
                                </p:cTn>
                              </p:par>
                              <p:par>
                                <p:cTn id="163" presetID="10" presetClass="entr" presetSubtype="0" fill="hold"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50"/>
                                        <p:tgtEl>
                                          <p:spTgt spid="21"/>
                                        </p:tgtEl>
                                      </p:cBhvr>
                                    </p:animEffect>
                                  </p:childTnLst>
                                </p:cTn>
                              </p:par>
                              <p:par>
                                <p:cTn id="166" presetID="10" presetClass="exit" presetSubtype="0" fill="hold" nodeType="withEffect">
                                  <p:stCondLst>
                                    <p:cond delay="0"/>
                                  </p:stCondLst>
                                  <p:childTnLst>
                                    <p:animEffect transition="out" filter="fade">
                                      <p:cBhvr>
                                        <p:cTn id="167" dur="250"/>
                                        <p:tgtEl>
                                          <p:spTgt spid="26"/>
                                        </p:tgtEl>
                                      </p:cBhvr>
                                    </p:animEffect>
                                    <p:set>
                                      <p:cBhvr>
                                        <p:cTn id="168"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9" restart="whenNotActive" fill="hold" evtFilter="cancelBubble" nodeType="interactiveSeq">
                <p:stCondLst>
                  <p:cond evt="onClick" delay="0">
                    <p:tgtEl>
                      <p:spTgt spid="30"/>
                    </p:tgtEl>
                  </p:cond>
                </p:stCondLst>
                <p:endSync evt="end" delay="0">
                  <p:rtn val="all"/>
                </p:endSync>
                <p:childTnLst>
                  <p:par>
                    <p:cTn id="170" fill="hold">
                      <p:stCondLst>
                        <p:cond delay="0"/>
                      </p:stCondLst>
                      <p:childTnLst>
                        <p:par>
                          <p:cTn id="171" fill="hold">
                            <p:stCondLst>
                              <p:cond delay="0"/>
                            </p:stCondLst>
                            <p:childTnLst>
                              <p:par>
                                <p:cTn id="172" presetID="32" presetClass="emph" presetSubtype="0" fill="hold" nodeType="clickEffect">
                                  <p:stCondLst>
                                    <p:cond delay="0"/>
                                  </p:stCondLst>
                                  <p:childTnLst>
                                    <p:animRot by="120000">
                                      <p:cBhvr>
                                        <p:cTn id="173" dur="100" fill="hold">
                                          <p:stCondLst>
                                            <p:cond delay="0"/>
                                          </p:stCondLst>
                                        </p:cTn>
                                        <p:tgtEl>
                                          <p:spTgt spid="30"/>
                                        </p:tgtEl>
                                        <p:attrNameLst>
                                          <p:attrName>r</p:attrName>
                                        </p:attrNameLst>
                                      </p:cBhvr>
                                    </p:animRot>
                                    <p:animRot by="-240000">
                                      <p:cBhvr>
                                        <p:cTn id="174" dur="200" fill="hold">
                                          <p:stCondLst>
                                            <p:cond delay="200"/>
                                          </p:stCondLst>
                                        </p:cTn>
                                        <p:tgtEl>
                                          <p:spTgt spid="30"/>
                                        </p:tgtEl>
                                        <p:attrNameLst>
                                          <p:attrName>r</p:attrName>
                                        </p:attrNameLst>
                                      </p:cBhvr>
                                    </p:animRot>
                                    <p:animRot by="240000">
                                      <p:cBhvr>
                                        <p:cTn id="175" dur="200" fill="hold">
                                          <p:stCondLst>
                                            <p:cond delay="400"/>
                                          </p:stCondLst>
                                        </p:cTn>
                                        <p:tgtEl>
                                          <p:spTgt spid="30"/>
                                        </p:tgtEl>
                                        <p:attrNameLst>
                                          <p:attrName>r</p:attrName>
                                        </p:attrNameLst>
                                      </p:cBhvr>
                                    </p:animRot>
                                    <p:animRot by="-240000">
                                      <p:cBhvr>
                                        <p:cTn id="176" dur="200" fill="hold">
                                          <p:stCondLst>
                                            <p:cond delay="600"/>
                                          </p:stCondLst>
                                        </p:cTn>
                                        <p:tgtEl>
                                          <p:spTgt spid="30"/>
                                        </p:tgtEl>
                                        <p:attrNameLst>
                                          <p:attrName>r</p:attrName>
                                        </p:attrNameLst>
                                      </p:cBhvr>
                                    </p:animRot>
                                    <p:animRot by="120000">
                                      <p:cBhvr>
                                        <p:cTn id="177" dur="200" fill="hold">
                                          <p:stCondLst>
                                            <p:cond delay="800"/>
                                          </p:stCondLst>
                                        </p:cTn>
                                        <p:tgtEl>
                                          <p:spTgt spid="30"/>
                                        </p:tgtEl>
                                        <p:attrNameLst>
                                          <p:attrName>r</p:attrName>
                                        </p:attrNameLst>
                                      </p:cBhvr>
                                    </p:animRot>
                                  </p:childTnLst>
                                </p:cTn>
                              </p:par>
                            </p:childTnLst>
                          </p:cTn>
                        </p:par>
                        <p:par>
                          <p:cTn id="178" fill="hold">
                            <p:stCondLst>
                              <p:cond delay="1000"/>
                            </p:stCondLst>
                            <p:childTnLst>
                              <p:par>
                                <p:cTn id="179" presetID="10" presetClass="exit" presetSubtype="0" fill="hold" nodeType="afterEffect">
                                  <p:stCondLst>
                                    <p:cond delay="0"/>
                                  </p:stCondLst>
                                  <p:childTnLst>
                                    <p:animEffect transition="out" filter="fade">
                                      <p:cBhvr>
                                        <p:cTn id="180" dur="250"/>
                                        <p:tgtEl>
                                          <p:spTgt spid="16"/>
                                        </p:tgtEl>
                                      </p:cBhvr>
                                    </p:animEffect>
                                    <p:set>
                                      <p:cBhvr>
                                        <p:cTn id="181" dur="1" fill="hold">
                                          <p:stCondLst>
                                            <p:cond delay="249"/>
                                          </p:stCondLst>
                                        </p:cTn>
                                        <p:tgtEl>
                                          <p:spTgt spid="16"/>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5"/>
                                        </p:tgtEl>
                                        <p:attrNameLst>
                                          <p:attrName>style.visibility</p:attrName>
                                        </p:attrNameLst>
                                      </p:cBhvr>
                                      <p:to>
                                        <p:strVal val="visible"/>
                                      </p:to>
                                    </p:set>
                                    <p:animEffect transition="in" filter="fade">
                                      <p:cBhvr>
                                        <p:cTn id="184" dur="250"/>
                                        <p:tgtEl>
                                          <p:spTgt spid="5"/>
                                        </p:tgtEl>
                                      </p:cBhvr>
                                    </p:animEffect>
                                  </p:childTnLst>
                                </p:cTn>
                              </p:par>
                            </p:childTnLst>
                          </p:cTn>
                        </p:par>
                        <p:par>
                          <p:cTn id="185" fill="hold">
                            <p:stCondLst>
                              <p:cond delay="1250"/>
                            </p:stCondLst>
                            <p:childTnLst>
                              <p:par>
                                <p:cTn id="186" presetID="49" presetClass="path" presetSubtype="0" accel="50000" decel="50000" fill="hold" nodeType="afterEffect">
                                  <p:stCondLst>
                                    <p:cond delay="0"/>
                                  </p:stCondLst>
                                  <p:childTnLst>
                                    <p:animMotion origin="layout" path="M 3.47222E-6 -0.0179 L 0.40633 0.29229 " pathEditMode="relative" rAng="0" ptsTypes="AA">
                                      <p:cBhvr>
                                        <p:cTn id="187" dur="2000" fill="hold"/>
                                        <p:tgtEl>
                                          <p:spTgt spid="5"/>
                                        </p:tgtEl>
                                        <p:attrNameLst>
                                          <p:attrName>ppt_x</p:attrName>
                                          <p:attrName>ppt_y</p:attrName>
                                        </p:attrNameLst>
                                      </p:cBhvr>
                                      <p:rCtr x="20313" y="15509"/>
                                    </p:animMotion>
                                  </p:childTnLst>
                                </p:cTn>
                              </p:par>
                            </p:childTnLst>
                          </p:cTn>
                        </p:par>
                        <p:par>
                          <p:cTn id="188" fill="hold">
                            <p:stCondLst>
                              <p:cond delay="3250"/>
                            </p:stCondLst>
                            <p:childTnLst>
                              <p:par>
                                <p:cTn id="189" presetID="10" presetClass="exit" presetSubtype="0" fill="hold" nodeType="afterEffect">
                                  <p:stCondLst>
                                    <p:cond delay="0"/>
                                  </p:stCondLst>
                                  <p:childTnLst>
                                    <p:animEffect transition="out" filter="fade">
                                      <p:cBhvr>
                                        <p:cTn id="190" dur="250"/>
                                        <p:tgtEl>
                                          <p:spTgt spid="5"/>
                                        </p:tgtEl>
                                      </p:cBhvr>
                                    </p:animEffect>
                                    <p:set>
                                      <p:cBhvr>
                                        <p:cTn id="191" dur="1" fill="hold">
                                          <p:stCondLst>
                                            <p:cond delay="249"/>
                                          </p:stCondLst>
                                        </p:cTn>
                                        <p:tgtEl>
                                          <p:spTgt spid="5"/>
                                        </p:tgtEl>
                                        <p:attrNameLst>
                                          <p:attrName>style.visibility</p:attrName>
                                        </p:attrNameLst>
                                      </p:cBhvr>
                                      <p:to>
                                        <p:strVal val="hidden"/>
                                      </p:to>
                                    </p:set>
                                  </p:childTnLst>
                                </p:cTn>
                              </p:par>
                              <p:par>
                                <p:cTn id="192" presetID="10" presetClass="entr" presetSubtype="0" fill="hold" nodeType="withEffect">
                                  <p:stCondLst>
                                    <p:cond delay="0"/>
                                  </p:stCondLst>
                                  <p:childTnLst>
                                    <p:set>
                                      <p:cBhvr>
                                        <p:cTn id="193" dur="1" fill="hold">
                                          <p:stCondLst>
                                            <p:cond delay="0"/>
                                          </p:stCondLst>
                                        </p:cTn>
                                        <p:tgtEl>
                                          <p:spTgt spid="28"/>
                                        </p:tgtEl>
                                        <p:attrNameLst>
                                          <p:attrName>style.visibility</p:attrName>
                                        </p:attrNameLst>
                                      </p:cBhvr>
                                      <p:to>
                                        <p:strVal val="visible"/>
                                      </p:to>
                                    </p:set>
                                    <p:animEffect transition="in" filter="fade">
                                      <p:cBhvr>
                                        <p:cTn id="194" dur="250"/>
                                        <p:tgtEl>
                                          <p:spTgt spid="28"/>
                                        </p:tgtEl>
                                      </p:cBhvr>
                                    </p:animEffect>
                                  </p:childTnLst>
                                </p:cTn>
                              </p:par>
                            </p:childTnLst>
                          </p:cTn>
                        </p:par>
                        <p:par>
                          <p:cTn id="195" fill="hold">
                            <p:stCondLst>
                              <p:cond delay="3500"/>
                            </p:stCondLst>
                            <p:childTnLst>
                              <p:par>
                                <p:cTn id="196" presetID="32" presetClass="emph" presetSubtype="0" fill="hold" nodeType="afterEffect">
                                  <p:stCondLst>
                                    <p:cond delay="0"/>
                                  </p:stCondLst>
                                  <p:childTnLst>
                                    <p:animRot by="120000">
                                      <p:cBhvr>
                                        <p:cTn id="197" dur="200" fill="hold">
                                          <p:stCondLst>
                                            <p:cond delay="0"/>
                                          </p:stCondLst>
                                        </p:cTn>
                                        <p:tgtEl>
                                          <p:spTgt spid="28"/>
                                        </p:tgtEl>
                                        <p:attrNameLst>
                                          <p:attrName>r</p:attrName>
                                        </p:attrNameLst>
                                      </p:cBhvr>
                                    </p:animRot>
                                    <p:animRot by="-240000">
                                      <p:cBhvr>
                                        <p:cTn id="198" dur="400" fill="hold">
                                          <p:stCondLst>
                                            <p:cond delay="400"/>
                                          </p:stCondLst>
                                        </p:cTn>
                                        <p:tgtEl>
                                          <p:spTgt spid="28"/>
                                        </p:tgtEl>
                                        <p:attrNameLst>
                                          <p:attrName>r</p:attrName>
                                        </p:attrNameLst>
                                      </p:cBhvr>
                                    </p:animRot>
                                    <p:animRot by="240000">
                                      <p:cBhvr>
                                        <p:cTn id="199" dur="400" fill="hold">
                                          <p:stCondLst>
                                            <p:cond delay="800"/>
                                          </p:stCondLst>
                                        </p:cTn>
                                        <p:tgtEl>
                                          <p:spTgt spid="28"/>
                                        </p:tgtEl>
                                        <p:attrNameLst>
                                          <p:attrName>r</p:attrName>
                                        </p:attrNameLst>
                                      </p:cBhvr>
                                    </p:animRot>
                                    <p:animRot by="-240000">
                                      <p:cBhvr>
                                        <p:cTn id="200" dur="400" fill="hold">
                                          <p:stCondLst>
                                            <p:cond delay="1200"/>
                                          </p:stCondLst>
                                        </p:cTn>
                                        <p:tgtEl>
                                          <p:spTgt spid="28"/>
                                        </p:tgtEl>
                                        <p:attrNameLst>
                                          <p:attrName>r</p:attrName>
                                        </p:attrNameLst>
                                      </p:cBhvr>
                                    </p:animRot>
                                    <p:animRot by="120000">
                                      <p:cBhvr>
                                        <p:cTn id="201" dur="400" fill="hold">
                                          <p:stCondLst>
                                            <p:cond delay="1600"/>
                                          </p:stCondLst>
                                        </p:cTn>
                                        <p:tgtEl>
                                          <p:spTgt spid="28"/>
                                        </p:tgtEl>
                                        <p:attrNameLst>
                                          <p:attrName>r</p:attrName>
                                        </p:attrNameLst>
                                      </p:cBhvr>
                                    </p:animRot>
                                  </p:childTnLst>
                                </p:cTn>
                              </p:par>
                              <p:par>
                                <p:cTn id="202" presetID="32" presetClass="emph" presetSubtype="0" fill="hold" nodeType="withEffect">
                                  <p:stCondLst>
                                    <p:cond delay="0"/>
                                  </p:stCondLst>
                                  <p:childTnLst>
                                    <p:animRot by="120000">
                                      <p:cBhvr>
                                        <p:cTn id="203" dur="200" fill="hold">
                                          <p:stCondLst>
                                            <p:cond delay="0"/>
                                          </p:stCondLst>
                                        </p:cTn>
                                        <p:tgtEl>
                                          <p:spTgt spid="30"/>
                                        </p:tgtEl>
                                        <p:attrNameLst>
                                          <p:attrName>r</p:attrName>
                                        </p:attrNameLst>
                                      </p:cBhvr>
                                    </p:animRot>
                                    <p:animRot by="-240000">
                                      <p:cBhvr>
                                        <p:cTn id="204" dur="400" fill="hold">
                                          <p:stCondLst>
                                            <p:cond delay="400"/>
                                          </p:stCondLst>
                                        </p:cTn>
                                        <p:tgtEl>
                                          <p:spTgt spid="30"/>
                                        </p:tgtEl>
                                        <p:attrNameLst>
                                          <p:attrName>r</p:attrName>
                                        </p:attrNameLst>
                                      </p:cBhvr>
                                    </p:animRot>
                                    <p:animRot by="240000">
                                      <p:cBhvr>
                                        <p:cTn id="205" dur="400" fill="hold">
                                          <p:stCondLst>
                                            <p:cond delay="800"/>
                                          </p:stCondLst>
                                        </p:cTn>
                                        <p:tgtEl>
                                          <p:spTgt spid="30"/>
                                        </p:tgtEl>
                                        <p:attrNameLst>
                                          <p:attrName>r</p:attrName>
                                        </p:attrNameLst>
                                      </p:cBhvr>
                                    </p:animRot>
                                    <p:animRot by="-240000">
                                      <p:cBhvr>
                                        <p:cTn id="206" dur="400" fill="hold">
                                          <p:stCondLst>
                                            <p:cond delay="1200"/>
                                          </p:stCondLst>
                                        </p:cTn>
                                        <p:tgtEl>
                                          <p:spTgt spid="30"/>
                                        </p:tgtEl>
                                        <p:attrNameLst>
                                          <p:attrName>r</p:attrName>
                                        </p:attrNameLst>
                                      </p:cBhvr>
                                    </p:animRot>
                                    <p:animRot by="120000">
                                      <p:cBhvr>
                                        <p:cTn id="207" dur="400" fill="hold">
                                          <p:stCondLst>
                                            <p:cond delay="1600"/>
                                          </p:stCondLst>
                                        </p:cTn>
                                        <p:tgtEl>
                                          <p:spTgt spid="30"/>
                                        </p:tgtEl>
                                        <p:attrNameLst>
                                          <p:attrName>r</p:attrName>
                                        </p:attrNameLst>
                                      </p:cBhvr>
                                    </p:animRot>
                                  </p:childTnLst>
                                </p:cTn>
                              </p:par>
                            </p:childTnLst>
                          </p:cTn>
                        </p:par>
                        <p:par>
                          <p:cTn id="208" fill="hold">
                            <p:stCondLst>
                              <p:cond delay="5500"/>
                            </p:stCondLst>
                            <p:childTnLst>
                              <p:par>
                                <p:cTn id="209" presetID="10" presetClass="exit" presetSubtype="0" fill="hold" nodeType="afterEffect">
                                  <p:stCondLst>
                                    <p:cond delay="0"/>
                                  </p:stCondLst>
                                  <p:childTnLst>
                                    <p:animEffect transition="out" filter="fade">
                                      <p:cBhvr>
                                        <p:cTn id="210" dur="250"/>
                                        <p:tgtEl>
                                          <p:spTgt spid="28"/>
                                        </p:tgtEl>
                                      </p:cBhvr>
                                    </p:animEffect>
                                    <p:set>
                                      <p:cBhvr>
                                        <p:cTn id="211" dur="1" fill="hold">
                                          <p:stCondLst>
                                            <p:cond delay="249"/>
                                          </p:stCondLst>
                                        </p:cTn>
                                        <p:tgtEl>
                                          <p:spTgt spid="28"/>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7"/>
                                        </p:tgtEl>
                                        <p:attrNameLst>
                                          <p:attrName>style.visibility</p:attrName>
                                        </p:attrNameLst>
                                      </p:cBhvr>
                                      <p:to>
                                        <p:strVal val="visible"/>
                                      </p:to>
                                    </p:set>
                                    <p:animEffect transition="in" filter="fade">
                                      <p:cBhvr>
                                        <p:cTn id="214" dur="250"/>
                                        <p:tgtEl>
                                          <p:spTgt spid="27"/>
                                        </p:tgtEl>
                                      </p:cBhvr>
                                    </p:animEffect>
                                  </p:childTnLst>
                                  <p:subTnLst>
                                    <p:audio>
                                      <p:cMediaNode>
                                        <p:cTn display="0" masterRel="sameClick">
                                          <p:stCondLst>
                                            <p:cond evt="begin" delay="0">
                                              <p:tn val="212"/>
                                            </p:cond>
                                          </p:stCondLst>
                                          <p:endCondLst>
                                            <p:cond evt="onStopAudio" delay="0">
                                              <p:tgtEl>
                                                <p:sldTgt/>
                                              </p:tgtEl>
                                            </p:cond>
                                          </p:endCondLst>
                                        </p:cTn>
                                        <p:tgtEl>
                                          <p:sndTgt r:embed="rId2" name="oisairoi.wav"/>
                                        </p:tgtEl>
                                      </p:cMediaNode>
                                    </p:audio>
                                  </p:subTnLst>
                                </p:cTn>
                              </p:par>
                              <p:par>
                                <p:cTn id="215" presetID="10" presetClass="entr" presetSubtype="0" fill="hold" nodeType="withEffect">
                                  <p:stCondLst>
                                    <p:cond delay="0"/>
                                  </p:stCondLst>
                                  <p:childTnLst>
                                    <p:set>
                                      <p:cBhvr>
                                        <p:cTn id="216" dur="1" fill="hold">
                                          <p:stCondLst>
                                            <p:cond delay="0"/>
                                          </p:stCondLst>
                                        </p:cTn>
                                        <p:tgtEl>
                                          <p:spTgt spid="25"/>
                                        </p:tgtEl>
                                        <p:attrNameLst>
                                          <p:attrName>style.visibility</p:attrName>
                                        </p:attrNameLst>
                                      </p:cBhvr>
                                      <p:to>
                                        <p:strVal val="visible"/>
                                      </p:to>
                                    </p:set>
                                    <p:animEffect transition="in" filter="fade">
                                      <p:cBhvr>
                                        <p:cTn id="217" dur="250"/>
                                        <p:tgtEl>
                                          <p:spTgt spid="25"/>
                                        </p:tgtEl>
                                      </p:cBhvr>
                                    </p:animEffect>
                                  </p:childTnLst>
                                </p:cTn>
                              </p:par>
                              <p:par>
                                <p:cTn id="218" presetID="10" presetClass="exit" presetSubtype="0" fill="hold" nodeType="withEffect">
                                  <p:stCondLst>
                                    <p:cond delay="0"/>
                                  </p:stCondLst>
                                  <p:childTnLst>
                                    <p:animEffect transition="out" filter="fade">
                                      <p:cBhvr>
                                        <p:cTn id="219" dur="250"/>
                                        <p:tgtEl>
                                          <p:spTgt spid="30"/>
                                        </p:tgtEl>
                                      </p:cBhvr>
                                    </p:animEffect>
                                    <p:set>
                                      <p:cBhvr>
                                        <p:cTn id="22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1" restart="whenNotActive" fill="hold" evtFilter="cancelBubble" nodeType="interactiveSeq">
                <p:stCondLst>
                  <p:cond evt="onClick" delay="0">
                    <p:tgtEl>
                      <p:spTgt spid="33"/>
                    </p:tgtEl>
                  </p:cond>
                </p:stCondLst>
                <p:endSync evt="end" delay="0">
                  <p:rtn val="all"/>
                </p:endSync>
                <p:childTnLst>
                  <p:par>
                    <p:cTn id="222" fill="hold">
                      <p:stCondLst>
                        <p:cond delay="0"/>
                      </p:stCondLst>
                      <p:childTnLst>
                        <p:par>
                          <p:cTn id="223" fill="hold">
                            <p:stCondLst>
                              <p:cond delay="0"/>
                            </p:stCondLst>
                            <p:childTnLst>
                              <p:par>
                                <p:cTn id="224" presetID="32" presetClass="emph" presetSubtype="0" fill="hold" nodeType="clickEffect">
                                  <p:stCondLst>
                                    <p:cond delay="0"/>
                                  </p:stCondLst>
                                  <p:childTnLst>
                                    <p:animRot by="120000">
                                      <p:cBhvr>
                                        <p:cTn id="225" dur="100" fill="hold">
                                          <p:stCondLst>
                                            <p:cond delay="0"/>
                                          </p:stCondLst>
                                        </p:cTn>
                                        <p:tgtEl>
                                          <p:spTgt spid="33"/>
                                        </p:tgtEl>
                                        <p:attrNameLst>
                                          <p:attrName>r</p:attrName>
                                        </p:attrNameLst>
                                      </p:cBhvr>
                                    </p:animRot>
                                    <p:animRot by="-240000">
                                      <p:cBhvr>
                                        <p:cTn id="226" dur="200" fill="hold">
                                          <p:stCondLst>
                                            <p:cond delay="200"/>
                                          </p:stCondLst>
                                        </p:cTn>
                                        <p:tgtEl>
                                          <p:spTgt spid="33"/>
                                        </p:tgtEl>
                                        <p:attrNameLst>
                                          <p:attrName>r</p:attrName>
                                        </p:attrNameLst>
                                      </p:cBhvr>
                                    </p:animRot>
                                    <p:animRot by="240000">
                                      <p:cBhvr>
                                        <p:cTn id="227" dur="200" fill="hold">
                                          <p:stCondLst>
                                            <p:cond delay="400"/>
                                          </p:stCondLst>
                                        </p:cTn>
                                        <p:tgtEl>
                                          <p:spTgt spid="33"/>
                                        </p:tgtEl>
                                        <p:attrNameLst>
                                          <p:attrName>r</p:attrName>
                                        </p:attrNameLst>
                                      </p:cBhvr>
                                    </p:animRot>
                                    <p:animRot by="-240000">
                                      <p:cBhvr>
                                        <p:cTn id="228" dur="200" fill="hold">
                                          <p:stCondLst>
                                            <p:cond delay="600"/>
                                          </p:stCondLst>
                                        </p:cTn>
                                        <p:tgtEl>
                                          <p:spTgt spid="33"/>
                                        </p:tgtEl>
                                        <p:attrNameLst>
                                          <p:attrName>r</p:attrName>
                                        </p:attrNameLst>
                                      </p:cBhvr>
                                    </p:animRot>
                                    <p:animRot by="120000">
                                      <p:cBhvr>
                                        <p:cTn id="229" dur="200" fill="hold">
                                          <p:stCondLst>
                                            <p:cond delay="800"/>
                                          </p:stCondLst>
                                        </p:cTn>
                                        <p:tgtEl>
                                          <p:spTgt spid="33"/>
                                        </p:tgtEl>
                                        <p:attrNameLst>
                                          <p:attrName>r</p:attrName>
                                        </p:attrNameLst>
                                      </p:cBhvr>
                                    </p:animRot>
                                  </p:childTnLst>
                                  <p:subTnLst>
                                    <p:audio>
                                      <p:cMediaNode>
                                        <p:cTn display="0" masterRel="sameClick">
                                          <p:stCondLst>
                                            <p:cond evt="begin" delay="0">
                                              <p:tn val="22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916" y="6672163"/>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4085" y="5240384"/>
            <a:ext cx="1795343" cy="1390929"/>
          </a:xfrm>
          <a:prstGeom prst="rect">
            <a:avLst/>
          </a:prstGeom>
        </p:spPr>
      </p:pic>
      <p:sp>
        <p:nvSpPr>
          <p:cNvPr id="77" name="Sun 76"/>
          <p:cNvSpPr/>
          <p:nvPr/>
        </p:nvSpPr>
        <p:spPr>
          <a:xfrm>
            <a:off x="9231746"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29602" y="477548"/>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8755" y="6445923"/>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7341" y="8064600"/>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p:sp>
        <p:nvSpPr>
          <p:cNvPr id="45" name="Rounded Rectangular Callout 44"/>
          <p:cNvSpPr/>
          <p:nvPr/>
        </p:nvSpPr>
        <p:spPr>
          <a:xfrm>
            <a:off x="4743861" y="477548"/>
            <a:ext cx="13125059" cy="449645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vi-VN" sz="3700" b="1">
                <a:solidFill>
                  <a:schemeClr val="tx1"/>
                </a:solidFill>
                <a:ea typeface="Times New Roman" panose="02020603050405020304" pitchFamily="18" charset="0"/>
                <a:cs typeface="Arial" panose="020B0604020202020204" pitchFamily="34" charset="0"/>
              </a:rPr>
              <a:t>Câu 2. </a:t>
            </a:r>
            <a:r>
              <a:rPr lang="vi-VN" sz="3700">
                <a:solidFill>
                  <a:schemeClr val="tx1"/>
                </a:solidFill>
                <a:ea typeface="Times New Roman" panose="02020603050405020304" pitchFamily="18" charset="0"/>
                <a:cs typeface="Arial" panose="020B0604020202020204" pitchFamily="34" charset="0"/>
              </a:rPr>
              <a:t>Cho tam giác ABC, các đường trung tuyến BD và CE cắt nhau ở G. Gọi I, K theo thứ tự là trung điểm của GB, GC. Tính EI, DK biết AG = 4 cm.</a:t>
            </a:r>
          </a:p>
          <a:p>
            <a:pPr marR="30480" algn="just">
              <a:lnSpc>
                <a:spcPct val="150000"/>
              </a:lnSpc>
              <a:spcBef>
                <a:spcPts val="300"/>
              </a:spcBef>
              <a:spcAft>
                <a:spcPts val="300"/>
              </a:spcAft>
            </a:pPr>
            <a:r>
              <a:rPr lang="en-US" sz="3700" smtClean="0">
                <a:solidFill>
                  <a:schemeClr val="tx1"/>
                </a:solidFill>
                <a:ea typeface="Times New Roman" panose="02020603050405020304" pitchFamily="18" charset="0"/>
                <a:cs typeface="Arial" panose="020B0604020202020204" pitchFamily="34" charset="0"/>
              </a:rPr>
              <a:t>	</a:t>
            </a:r>
            <a:r>
              <a:rPr lang="vi-VN" sz="3700" smtClean="0">
                <a:solidFill>
                  <a:schemeClr val="tx1"/>
                </a:solidFill>
                <a:ea typeface="Times New Roman" panose="02020603050405020304" pitchFamily="18" charset="0"/>
                <a:cs typeface="Arial" panose="020B0604020202020204" pitchFamily="34" charset="0"/>
              </a:rPr>
              <a:t>A</a:t>
            </a:r>
            <a:r>
              <a:rPr lang="vi-VN" sz="3700">
                <a:solidFill>
                  <a:schemeClr val="tx1"/>
                </a:solidFill>
                <a:ea typeface="Times New Roman" panose="02020603050405020304" pitchFamily="18" charset="0"/>
                <a:cs typeface="Arial" panose="020B0604020202020204" pitchFamily="34" charset="0"/>
              </a:rPr>
              <a:t>. EI = DK = 3cm			</a:t>
            </a:r>
            <a:r>
              <a:rPr lang="vi-VN" sz="3700">
                <a:solidFill>
                  <a:schemeClr val="tx1"/>
                </a:solidFill>
                <a:ea typeface="Times New Roman" panose="02020603050405020304" pitchFamily="18" charset="0"/>
                <a:cs typeface="Arial" panose="020B0604020202020204" pitchFamily="34" charset="0"/>
              </a:rPr>
              <a:t>	</a:t>
            </a:r>
            <a:r>
              <a:rPr lang="vi-VN" sz="3700" smtClean="0">
                <a:solidFill>
                  <a:schemeClr val="tx1"/>
                </a:solidFill>
                <a:ea typeface="Times New Roman" panose="02020603050405020304" pitchFamily="18" charset="0"/>
                <a:cs typeface="Arial" panose="020B0604020202020204" pitchFamily="34" charset="0"/>
              </a:rPr>
              <a:t>B</a:t>
            </a:r>
            <a:r>
              <a:rPr lang="vi-VN" sz="3700">
                <a:solidFill>
                  <a:schemeClr val="tx1"/>
                </a:solidFill>
                <a:ea typeface="Times New Roman" panose="02020603050405020304" pitchFamily="18" charset="0"/>
                <a:cs typeface="Arial" panose="020B0604020202020204" pitchFamily="34" charset="0"/>
              </a:rPr>
              <a:t>. EI = 3cm; DK = 2cm</a:t>
            </a:r>
          </a:p>
          <a:p>
            <a:pPr marR="30480" algn="just">
              <a:lnSpc>
                <a:spcPct val="150000"/>
              </a:lnSpc>
              <a:spcBef>
                <a:spcPts val="300"/>
              </a:spcBef>
              <a:spcAft>
                <a:spcPts val="300"/>
              </a:spcAft>
            </a:pPr>
            <a:r>
              <a:rPr lang="en-US" sz="3700" smtClean="0">
                <a:solidFill>
                  <a:schemeClr val="tx1"/>
                </a:solidFill>
                <a:ea typeface="Times New Roman" panose="02020603050405020304" pitchFamily="18" charset="0"/>
                <a:cs typeface="Arial" panose="020B0604020202020204" pitchFamily="34" charset="0"/>
              </a:rPr>
              <a:t>	</a:t>
            </a:r>
            <a:r>
              <a:rPr lang="vi-VN" sz="3700" smtClean="0">
                <a:solidFill>
                  <a:schemeClr val="tx1"/>
                </a:solidFill>
                <a:ea typeface="Times New Roman" panose="02020603050405020304" pitchFamily="18" charset="0"/>
                <a:cs typeface="Arial" panose="020B0604020202020204" pitchFamily="34" charset="0"/>
              </a:rPr>
              <a:t>C</a:t>
            </a:r>
            <a:r>
              <a:rPr lang="vi-VN" sz="3700">
                <a:solidFill>
                  <a:schemeClr val="tx1"/>
                </a:solidFill>
                <a:ea typeface="Times New Roman" panose="02020603050405020304" pitchFamily="18" charset="0"/>
                <a:cs typeface="Arial" panose="020B0604020202020204" pitchFamily="34" charset="0"/>
              </a:rPr>
              <a:t>. EI = DK = 2cm	</a:t>
            </a:r>
            <a:r>
              <a:rPr lang="vi-VN" sz="3700">
                <a:solidFill>
                  <a:schemeClr val="tx1"/>
                </a:solidFill>
                <a:ea typeface="Times New Roman" panose="02020603050405020304" pitchFamily="18" charset="0"/>
                <a:cs typeface="Arial" panose="020B0604020202020204" pitchFamily="34" charset="0"/>
              </a:rPr>
              <a:t>	</a:t>
            </a:r>
            <a:r>
              <a:rPr lang="en-US" sz="3700" smtClean="0">
                <a:solidFill>
                  <a:schemeClr val="tx1"/>
                </a:solidFill>
                <a:ea typeface="Times New Roman" panose="02020603050405020304" pitchFamily="18" charset="0"/>
                <a:cs typeface="Arial" panose="020B0604020202020204" pitchFamily="34" charset="0"/>
              </a:rPr>
              <a:t>		</a:t>
            </a:r>
            <a:r>
              <a:rPr lang="vi-VN" sz="3700" smtClean="0">
                <a:solidFill>
                  <a:schemeClr val="tx1"/>
                </a:solidFill>
                <a:ea typeface="Times New Roman" panose="02020603050405020304" pitchFamily="18" charset="0"/>
                <a:cs typeface="Arial" panose="020B0604020202020204" pitchFamily="34" charset="0"/>
              </a:rPr>
              <a:t>D</a:t>
            </a:r>
            <a:r>
              <a:rPr lang="vi-VN" sz="3700">
                <a:solidFill>
                  <a:schemeClr val="tx1"/>
                </a:solidFill>
                <a:ea typeface="Times New Roman" panose="02020603050405020304" pitchFamily="18" charset="0"/>
                <a:cs typeface="Arial" panose="020B0604020202020204" pitchFamily="34" charset="0"/>
              </a:rPr>
              <a:t>. EI = 1cm; DK = 2cm</a:t>
            </a:r>
          </a:p>
        </p:txBody>
      </p:sp>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chemeClr val="bg1"/>
                </a:solidFill>
                <a:latin typeface="Arial" panose="020B0604020202020204" pitchFamily="34" charset="0"/>
                <a:cs typeface="Arial" panose="020B0604020202020204" pitchFamily="34" charset="0"/>
              </a:rPr>
              <a:t>  </a:t>
            </a:r>
            <a:r>
              <a:rPr lang="en-US" sz="4800" smtClean="0">
                <a:solidFill>
                  <a:schemeClr val="bg1"/>
                </a:solidFill>
                <a:latin typeface="Arial" panose="020B0604020202020204" pitchFamily="34" charset="0"/>
                <a:cs typeface="Arial" panose="020B0604020202020204" pitchFamily="34" charset="0"/>
              </a:rPr>
              <a:t>   A                 B                 </a:t>
            </a:r>
            <a:r>
              <a:rPr lang="en-US" sz="4800">
                <a:solidFill>
                  <a:schemeClr val="bg1"/>
                </a:solidFill>
                <a:latin typeface="Arial" panose="020B0604020202020204" pitchFamily="34" charset="0"/>
                <a:cs typeface="Arial" panose="020B0604020202020204" pitchFamily="34" charset="0"/>
              </a:rPr>
              <a:t>C                 </a:t>
            </a:r>
            <a:r>
              <a:rPr lang="en-US" sz="4800" smtClean="0">
                <a:solidFill>
                  <a:schemeClr val="bg1"/>
                </a:solidFill>
                <a:latin typeface="Arial" panose="020B0604020202020204" pitchFamily="34" charset="0"/>
                <a:cs typeface="Arial" panose="020B0604020202020204" pitchFamily="34" charset="0"/>
              </a:rPr>
              <a:t>D</a:t>
            </a:r>
            <a:endParaRPr lang="en-US" sz="4800">
              <a:solidFill>
                <a:schemeClr val="bg1"/>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1451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41467 0.30124 " pathEditMode="relative" rAng="0" ptsTypes="AA">
                                      <p:cBhvr>
                                        <p:cTn id="78" dur="2000" fill="hold"/>
                                        <p:tgtEl>
                                          <p:spTgt spid="5"/>
                                        </p:tgtEl>
                                        <p:attrNameLst>
                                          <p:attrName>ppt_x</p:attrName>
                                          <p:attrName>ppt_y</p:attrName>
                                        </p:attrNameLst>
                                      </p:cBhvr>
                                      <p:rCtr x="20729" y="15062"/>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916" y="6672163"/>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25800" y="5239134"/>
            <a:ext cx="1795343" cy="1390929"/>
          </a:xfrm>
          <a:prstGeom prst="rect">
            <a:avLst/>
          </a:prstGeom>
        </p:spPr>
      </p:pic>
      <p:sp>
        <p:nvSpPr>
          <p:cNvPr id="77" name="Sun 76"/>
          <p:cNvSpPr/>
          <p:nvPr/>
        </p:nvSpPr>
        <p:spPr>
          <a:xfrm>
            <a:off x="9231746"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97518" y="610522"/>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8755" y="6445923"/>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7341" y="8064600"/>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p:sp>
        <p:nvSpPr>
          <p:cNvPr id="45" name="Rounded Rectangular Callout 44"/>
          <p:cNvSpPr/>
          <p:nvPr/>
        </p:nvSpPr>
        <p:spPr>
          <a:xfrm>
            <a:off x="4743861" y="477548"/>
            <a:ext cx="13125059" cy="449645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65000"/>
              </a:lnSpc>
              <a:spcBef>
                <a:spcPts val="300"/>
              </a:spcBef>
              <a:spcAft>
                <a:spcPts val="300"/>
              </a:spcAft>
            </a:pPr>
            <a:r>
              <a:rPr lang="vi-VN" sz="3700" b="1">
                <a:solidFill>
                  <a:prstClr val="black"/>
                </a:solidFill>
                <a:ea typeface="Times New Roman" panose="02020603050405020304" pitchFamily="18" charset="0"/>
                <a:cs typeface="Arial" panose="020B0604020202020204" pitchFamily="34" charset="0"/>
              </a:rPr>
              <a:t>Câu 3. </a:t>
            </a:r>
            <a:r>
              <a:rPr lang="vi-VN" sz="3900">
                <a:solidFill>
                  <a:prstClr val="black"/>
                </a:solidFill>
                <a:ea typeface="Times New Roman" panose="02020603050405020304" pitchFamily="18" charset="0"/>
                <a:cs typeface="Arial" panose="020B0604020202020204" pitchFamily="34" charset="0"/>
              </a:rPr>
              <a:t>Cho tam giác ABC, AB = AC = 10cm, BC = 12cm. Gọi I là giao điểm của các đường phân giác của tam giác ABC. Độ dài AI là</a:t>
            </a:r>
          </a:p>
          <a:p>
            <a:pPr marR="30480" lvl="0" algn="ctr">
              <a:lnSpc>
                <a:spcPct val="165000"/>
              </a:lnSpc>
              <a:spcBef>
                <a:spcPts val="300"/>
              </a:spcBef>
              <a:spcAft>
                <a:spcPts val="300"/>
              </a:spcAft>
            </a:pPr>
            <a:r>
              <a:rPr lang="vi-VN" sz="3900">
                <a:solidFill>
                  <a:prstClr val="black"/>
                </a:solidFill>
                <a:ea typeface="Times New Roman" panose="02020603050405020304" pitchFamily="18" charset="0"/>
                <a:cs typeface="Arial" panose="020B0604020202020204" pitchFamily="34" charset="0"/>
              </a:rPr>
              <a:t>A. 9cm		B. 6cm		C. 45cm		D. 3 cm</a:t>
            </a:r>
            <a:endParaRPr lang="vi-VN" sz="3900">
              <a:solidFill>
                <a:prstClr val="black"/>
              </a:solidFill>
              <a:ea typeface="Times New Roman" panose="02020603050405020304" pitchFamily="18" charset="0"/>
              <a:cs typeface="Arial" panose="020B0604020202020204" pitchFamily="34" charset="0"/>
            </a:endParaRPr>
          </a:p>
        </p:txBody>
      </p:sp>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23528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41467 0.30124 " pathEditMode="relative" rAng="0" ptsTypes="AA">
                                      <p:cBhvr>
                                        <p:cTn id="78" dur="2000" fill="hold"/>
                                        <p:tgtEl>
                                          <p:spTgt spid="5"/>
                                        </p:tgtEl>
                                        <p:attrNameLst>
                                          <p:attrName>ppt_x</p:attrName>
                                          <p:attrName>ppt_y</p:attrName>
                                        </p:attrNameLst>
                                      </p:cBhvr>
                                      <p:rCtr x="20729" y="15062"/>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2079" y="6632260"/>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958" y="6429241"/>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1691" y="6607194"/>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73577" y="5261522"/>
            <a:ext cx="1795343" cy="1390929"/>
          </a:xfrm>
          <a:prstGeom prst="rect">
            <a:avLst/>
          </a:prstGeom>
        </p:spPr>
      </p:pic>
      <p:sp>
        <p:nvSpPr>
          <p:cNvPr id="77" name="Sun 76"/>
          <p:cNvSpPr/>
          <p:nvPr/>
        </p:nvSpPr>
        <p:spPr>
          <a:xfrm>
            <a:off x="6002521" y="5863334"/>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67722" y="679203"/>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9530" y="6380954"/>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848116" y="7999631"/>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88504" y="7967547"/>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pPr>
            <a:r>
              <a:rPr lang="vi-VN" sz="3800" b="1">
                <a:solidFill>
                  <a:prstClr val="black"/>
                </a:solidFill>
                <a:ea typeface="Times New Roman" panose="02020603050405020304" pitchFamily="18" charset="0"/>
                <a:cs typeface="Arial" panose="020B0604020202020204" pitchFamily="34" charset="0"/>
              </a:rPr>
              <a:t>Câu 4. </a:t>
            </a:r>
            <a:r>
              <a:rPr lang="vi-VN" sz="3700">
                <a:solidFill>
                  <a:prstClr val="black"/>
                </a:solidFill>
                <a:ea typeface="Times New Roman" panose="02020603050405020304" pitchFamily="18" charset="0"/>
                <a:cs typeface="Arial" panose="020B0604020202020204" pitchFamily="34" charset="0"/>
              </a:rPr>
              <a:t>Hình thang vuông ABCD (AB // CD) có đường chéo BD vuông góc với cạnh BC tại B và có độ dài BD = m = 7,25cm. Hãy tính độ dài các cạnh của hình thang, biết rằng BC = n = 10,75cm</a:t>
            </a:r>
          </a:p>
          <a:p>
            <a:pPr marR="30480" lvl="0" algn="ctr">
              <a:lnSpc>
                <a:spcPct val="150000"/>
              </a:lnSpc>
            </a:pPr>
            <a:r>
              <a:rPr lang="vi-VN" sz="3700">
                <a:solidFill>
                  <a:prstClr val="black"/>
                </a:solidFill>
                <a:ea typeface="Times New Roman" panose="02020603050405020304" pitchFamily="18" charset="0"/>
                <a:cs typeface="Arial" panose="020B0604020202020204" pitchFamily="34" charset="0"/>
              </a:rPr>
              <a:t>A</a:t>
            </a:r>
            <a:r>
              <a:rPr lang="vi-VN" sz="370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11,29cm</a:t>
            </a:r>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B</a:t>
            </a:r>
            <a:r>
              <a:rPr lang="vi-VN" sz="370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12,97cm</a:t>
            </a:r>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C</a:t>
            </a:r>
            <a:r>
              <a:rPr lang="vi-VN" sz="370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18cm</a:t>
            </a:r>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D</a:t>
            </a:r>
            <a:r>
              <a:rPr lang="vi-VN" sz="3700">
                <a:solidFill>
                  <a:prstClr val="black"/>
                </a:solidFill>
                <a:ea typeface="Times New Roman" panose="02020603050405020304" pitchFamily="18" charset="0"/>
                <a:cs typeface="Arial" panose="020B0604020202020204" pitchFamily="34" charset="0"/>
              </a:rPr>
              <a:t>. 4,05cm</a:t>
            </a:r>
          </a:p>
        </p:txBody>
      </p:sp>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021028" y="7941322"/>
            <a:ext cx="1234547" cy="918795"/>
          </a:xfrm>
          <a:prstGeom prst="rect">
            <a:avLst/>
          </a:prstGeom>
        </p:spPr>
      </p:pic>
    </p:spTree>
    <p:extLst>
      <p:ext uri="{BB962C8B-B14F-4D97-AF65-F5344CB8AC3E}">
        <p14:creationId xmlns:p14="http://schemas.microsoft.com/office/powerpoint/2010/main" val="398167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23967 0.27824 " pathEditMode="relative" rAng="0" ptsTypes="AA">
                                      <p:cBhvr>
                                        <p:cTn id="78" dur="2000" fill="hold"/>
                                        <p:tgtEl>
                                          <p:spTgt spid="5"/>
                                        </p:tgtEl>
                                        <p:attrNameLst>
                                          <p:attrName>ppt_x</p:attrName>
                                          <p:attrName>ppt_y</p:attrName>
                                        </p:attrNameLst>
                                      </p:cBhvr>
                                      <p:rCtr x="11979" y="13904"/>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05373 0.28349 " pathEditMode="relative" rAng="0" ptsTypes="AA">
                                      <p:cBhvr>
                                        <p:cTn id="132" dur="2000" fill="hold"/>
                                        <p:tgtEl>
                                          <p:spTgt spid="5"/>
                                        </p:tgtEl>
                                        <p:attrNameLst>
                                          <p:attrName>ppt_x</p:attrName>
                                          <p:attrName>ppt_y</p:attrName>
                                        </p:attrNameLst>
                                      </p:cBhvr>
                                      <p:rCtr x="2682" y="14167"/>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2079" y="6632260"/>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958" y="6429241"/>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1691" y="6607194"/>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8095" y="5241331"/>
            <a:ext cx="1795343" cy="1390929"/>
          </a:xfrm>
          <a:prstGeom prst="rect">
            <a:avLst/>
          </a:prstGeom>
        </p:spPr>
      </p:pic>
      <p:sp>
        <p:nvSpPr>
          <p:cNvPr id="77" name="Sun 76"/>
          <p:cNvSpPr/>
          <p:nvPr/>
        </p:nvSpPr>
        <p:spPr>
          <a:xfrm>
            <a:off x="6002521" y="5863334"/>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16860" y="449678"/>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9530" y="6380954"/>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848116" y="7999631"/>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88504" y="7967547"/>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300"/>
              </a:spcBef>
              <a:spcAft>
                <a:spcPts val="300"/>
              </a:spcAft>
            </a:pPr>
            <a:r>
              <a:rPr kumimoji="0" lang="da-DK" sz="3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da-DK" sz="3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da-DK" sz="3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Hình nào đồng </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dạng </a:t>
            </a:r>
            <a:endPar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30480" lvl="0">
              <a:lnSpc>
                <a:spcPct val="150000"/>
              </a:lnSpc>
              <a:spcBef>
                <a:spcPts val="300"/>
              </a:spcBef>
              <a:spcAft>
                <a:spcPts val="300"/>
              </a:spcAft>
            </a:pP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phối </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cảnh với tam giác </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OBC</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marR="30480" lvl="0">
              <a:lnSpc>
                <a:spcPct val="150000"/>
              </a:lnSpc>
              <a:spcBef>
                <a:spcPts val="300"/>
              </a:spcBef>
              <a:spcAft>
                <a:spcPts val="300"/>
              </a:spcAft>
            </a:pP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A</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OAB</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ONP</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R="30480" lvl="0">
              <a:lnSpc>
                <a:spcPct val="150000"/>
              </a:lnSpc>
              <a:spcBef>
                <a:spcPts val="300"/>
              </a:spcBef>
              <a:spcAft>
                <a:spcPts val="300"/>
              </a:spcAft>
            </a:pP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OCD</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lang="da-DK"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OPQ</a:t>
            </a:r>
            <a:endParaRPr lang="da-DK"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021028" y="7941322"/>
            <a:ext cx="1234547" cy="918795"/>
          </a:xfrm>
          <a:prstGeom prst="rect">
            <a:avLst/>
          </a:prstGeom>
        </p:spPr>
      </p:pic>
      <p:pic>
        <p:nvPicPr>
          <p:cNvPr id="3" name="Picture 2"/>
          <p:cNvPicPr>
            <a:picLocks noChangeAspect="1"/>
          </p:cNvPicPr>
          <p:nvPr/>
        </p:nvPicPr>
        <p:blipFill>
          <a:blip r:embed="rId15"/>
          <a:stretch>
            <a:fillRect/>
          </a:stretch>
        </p:blipFill>
        <p:spPr>
          <a:xfrm>
            <a:off x="11766152" y="1011768"/>
            <a:ext cx="5746328" cy="3740851"/>
          </a:xfrm>
          <a:prstGeom prst="rect">
            <a:avLst/>
          </a:prstGeom>
        </p:spPr>
      </p:pic>
    </p:spTree>
    <p:extLst>
      <p:ext uri="{BB962C8B-B14F-4D97-AF65-F5344CB8AC3E}">
        <p14:creationId xmlns:p14="http://schemas.microsoft.com/office/powerpoint/2010/main" val="421089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250"/>
                                        <p:tgtEl>
                                          <p:spTgt spid="16"/>
                                        </p:tgtEl>
                                      </p:cBhvr>
                                    </p:animEffect>
                                    <p:set>
                                      <p:cBhvr>
                                        <p:cTn id="23" dur="1" fill="hold">
                                          <p:stCondLst>
                                            <p:cond delay="249"/>
                                          </p:stCondLst>
                                        </p:cTn>
                                        <p:tgtEl>
                                          <p:spTgt spid="1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childTnLst>
                          </p:cTn>
                        </p:par>
                        <p:par>
                          <p:cTn id="27" fill="hold">
                            <p:stCondLst>
                              <p:cond delay="1250"/>
                            </p:stCondLst>
                            <p:childTnLst>
                              <p:par>
                                <p:cTn id="28" presetID="63" presetClass="path" presetSubtype="0" accel="50000" decel="50000" fill="hold" nodeType="afterEffect">
                                  <p:stCondLst>
                                    <p:cond delay="0"/>
                                  </p:stCondLst>
                                  <p:childTnLst>
                                    <p:animMotion origin="layout" path="M 3.47222E-6 -1.97531E-6 L 0.59383 0.2929 " pathEditMode="relative" rAng="0" ptsTypes="AA">
                                      <p:cBhvr>
                                        <p:cTn id="29" dur="3000" fill="hold"/>
                                        <p:tgtEl>
                                          <p:spTgt spid="5"/>
                                        </p:tgtEl>
                                        <p:attrNameLst>
                                          <p:attrName>ppt_x</p:attrName>
                                          <p:attrName>ppt_y</p:attrName>
                                        </p:attrNameLst>
                                      </p:cBhvr>
                                      <p:rCtr x="29688" y="14645"/>
                                    </p:animMotion>
                                  </p:childTnLst>
                                </p:cTn>
                              </p:par>
                            </p:childTnLst>
                          </p:cTn>
                        </p:par>
                        <p:par>
                          <p:cTn id="30" fill="hold">
                            <p:stCondLst>
                              <p:cond delay="4250"/>
                            </p:stCondLst>
                            <p:childTnLst>
                              <p:par>
                                <p:cTn id="31" presetID="10" presetClass="exit" presetSubtype="0" fill="hold" nodeType="afterEffect">
                                  <p:stCondLst>
                                    <p:cond delay="0"/>
                                  </p:stCondLst>
                                  <p:childTnLst>
                                    <p:animEffect transition="out" filter="fade">
                                      <p:cBhvr>
                                        <p:cTn id="32" dur="250"/>
                                        <p:tgtEl>
                                          <p:spTgt spid="5"/>
                                        </p:tgtEl>
                                      </p:cBhvr>
                                    </p:animEffect>
                                    <p:set>
                                      <p:cBhvr>
                                        <p:cTn id="33" dur="1" fill="hold">
                                          <p:stCondLst>
                                            <p:cond delay="249"/>
                                          </p:stCondLst>
                                        </p:cTn>
                                        <p:tgtEl>
                                          <p:spTgt spid="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childTnLst>
                          </p:cTn>
                        </p:par>
                        <p:par>
                          <p:cTn id="37" fill="hold">
                            <p:stCondLst>
                              <p:cond delay="4500"/>
                            </p:stCondLst>
                            <p:childTnLst>
                              <p:par>
                                <p:cTn id="38" presetID="32" presetClass="emph" presetSubtype="0" fill="hold" nodeType="afterEffect">
                                  <p:stCondLst>
                                    <p:cond delay="0"/>
                                  </p:stCondLst>
                                  <p:childTnLst>
                                    <p:animRot by="120000">
                                      <p:cBhvr>
                                        <p:cTn id="39" dur="200" fill="hold">
                                          <p:stCondLst>
                                            <p:cond delay="0"/>
                                          </p:stCondLst>
                                        </p:cTn>
                                        <p:tgtEl>
                                          <p:spTgt spid="11"/>
                                        </p:tgtEl>
                                        <p:attrNameLst>
                                          <p:attrName>r</p:attrName>
                                        </p:attrNameLst>
                                      </p:cBhvr>
                                    </p:animRot>
                                    <p:animRot by="-240000">
                                      <p:cBhvr>
                                        <p:cTn id="40" dur="400" fill="hold">
                                          <p:stCondLst>
                                            <p:cond delay="400"/>
                                          </p:stCondLst>
                                        </p:cTn>
                                        <p:tgtEl>
                                          <p:spTgt spid="11"/>
                                        </p:tgtEl>
                                        <p:attrNameLst>
                                          <p:attrName>r</p:attrName>
                                        </p:attrNameLst>
                                      </p:cBhvr>
                                    </p:animRot>
                                    <p:animRot by="240000">
                                      <p:cBhvr>
                                        <p:cTn id="41" dur="400" fill="hold">
                                          <p:stCondLst>
                                            <p:cond delay="800"/>
                                          </p:stCondLst>
                                        </p:cTn>
                                        <p:tgtEl>
                                          <p:spTgt spid="11"/>
                                        </p:tgtEl>
                                        <p:attrNameLst>
                                          <p:attrName>r</p:attrName>
                                        </p:attrNameLst>
                                      </p:cBhvr>
                                    </p:animRot>
                                    <p:animRot by="-240000">
                                      <p:cBhvr>
                                        <p:cTn id="42" dur="400" fill="hold">
                                          <p:stCondLst>
                                            <p:cond delay="1200"/>
                                          </p:stCondLst>
                                        </p:cTn>
                                        <p:tgtEl>
                                          <p:spTgt spid="11"/>
                                        </p:tgtEl>
                                        <p:attrNameLst>
                                          <p:attrName>r</p:attrName>
                                        </p:attrNameLst>
                                      </p:cBhvr>
                                    </p:animRot>
                                    <p:animRot by="120000">
                                      <p:cBhvr>
                                        <p:cTn id="43" dur="400" fill="hold">
                                          <p:stCondLst>
                                            <p:cond delay="1600"/>
                                          </p:stCondLst>
                                        </p:cTn>
                                        <p:tgtEl>
                                          <p:spTgt spid="11"/>
                                        </p:tgtEl>
                                        <p:attrNameLst>
                                          <p:attrName>r</p:attrName>
                                        </p:attrNameLst>
                                      </p:cBhvr>
                                    </p:animRot>
                                  </p:childTnLst>
                                </p:cTn>
                              </p:par>
                              <p:par>
                                <p:cTn id="44" presetID="32" presetClass="emph" presetSubtype="0" fill="hold" nodeType="withEffect">
                                  <p:stCondLst>
                                    <p:cond delay="0"/>
                                  </p:stCondLst>
                                  <p:childTnLst>
                                    <p:animRot by="120000">
                                      <p:cBhvr>
                                        <p:cTn id="45" dur="200" fill="hold">
                                          <p:stCondLst>
                                            <p:cond delay="0"/>
                                          </p:stCondLst>
                                        </p:cTn>
                                        <p:tgtEl>
                                          <p:spTgt spid="6"/>
                                        </p:tgtEl>
                                        <p:attrNameLst>
                                          <p:attrName>r</p:attrName>
                                        </p:attrNameLst>
                                      </p:cBhvr>
                                    </p:animRot>
                                    <p:animRot by="-240000">
                                      <p:cBhvr>
                                        <p:cTn id="46" dur="400" fill="hold">
                                          <p:stCondLst>
                                            <p:cond delay="400"/>
                                          </p:stCondLst>
                                        </p:cTn>
                                        <p:tgtEl>
                                          <p:spTgt spid="6"/>
                                        </p:tgtEl>
                                        <p:attrNameLst>
                                          <p:attrName>r</p:attrName>
                                        </p:attrNameLst>
                                      </p:cBhvr>
                                    </p:animRot>
                                    <p:animRot by="240000">
                                      <p:cBhvr>
                                        <p:cTn id="47" dur="400" fill="hold">
                                          <p:stCondLst>
                                            <p:cond delay="800"/>
                                          </p:stCondLst>
                                        </p:cTn>
                                        <p:tgtEl>
                                          <p:spTgt spid="6"/>
                                        </p:tgtEl>
                                        <p:attrNameLst>
                                          <p:attrName>r</p:attrName>
                                        </p:attrNameLst>
                                      </p:cBhvr>
                                    </p:animRot>
                                    <p:animRot by="-240000">
                                      <p:cBhvr>
                                        <p:cTn id="48" dur="400" fill="hold">
                                          <p:stCondLst>
                                            <p:cond delay="1200"/>
                                          </p:stCondLst>
                                        </p:cTn>
                                        <p:tgtEl>
                                          <p:spTgt spid="6"/>
                                        </p:tgtEl>
                                        <p:attrNameLst>
                                          <p:attrName>r</p:attrName>
                                        </p:attrNameLst>
                                      </p:cBhvr>
                                    </p:animRot>
                                    <p:animRot by="120000">
                                      <p:cBhvr>
                                        <p:cTn id="49" dur="400" fill="hold">
                                          <p:stCondLst>
                                            <p:cond delay="1600"/>
                                          </p:stCondLst>
                                        </p:cTn>
                                        <p:tgtEl>
                                          <p:spTgt spid="6"/>
                                        </p:tgtEl>
                                        <p:attrNameLst>
                                          <p:attrName>r</p:attrName>
                                        </p:attrNameLst>
                                      </p:cBhvr>
                                    </p:animRot>
                                  </p:childTnLst>
                                </p:cTn>
                              </p:par>
                            </p:childTnLst>
                          </p:cTn>
                        </p:par>
                        <p:par>
                          <p:cTn id="50" fill="hold">
                            <p:stCondLst>
                              <p:cond delay="6500"/>
                            </p:stCondLst>
                            <p:childTnLst>
                              <p:par>
                                <p:cTn id="51" presetID="10" presetClass="exit" presetSubtype="0" fill="hold" nodeType="afterEffect">
                                  <p:stCondLst>
                                    <p:cond delay="0"/>
                                  </p:stCondLst>
                                  <p:childTnLst>
                                    <p:animEffect transition="out" filter="fade">
                                      <p:cBhvr>
                                        <p:cTn id="52" dur="250"/>
                                        <p:tgtEl>
                                          <p:spTgt spid="11"/>
                                        </p:tgtEl>
                                      </p:cBhvr>
                                    </p:animEffect>
                                    <p:set>
                                      <p:cBhvr>
                                        <p:cTn id="53" dur="1" fill="hold">
                                          <p:stCondLst>
                                            <p:cond delay="249"/>
                                          </p:stCondLst>
                                        </p:cTn>
                                        <p:tgtEl>
                                          <p:spTgt spid="1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5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2" name="oisairoi.wav"/>
                                        </p:tgtEl>
                                      </p:cMediaNode>
                                    </p:audio>
                                  </p:sub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10" presetClass="exit" presetSubtype="0" fill="hold" nodeType="withEffect">
                                  <p:stCondLst>
                                    <p:cond delay="0"/>
                                  </p:stCondLst>
                                  <p:childTnLst>
                                    <p:animEffect transition="out" filter="fade">
                                      <p:cBhvr>
                                        <p:cTn id="61" dur="250"/>
                                        <p:tgtEl>
                                          <p:spTgt spid="6"/>
                                        </p:tgtEl>
                                      </p:cBhvr>
                                    </p:animEffect>
                                    <p:set>
                                      <p:cBhvr>
                                        <p:cTn id="6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100" fill="hold">
                                          <p:stCondLst>
                                            <p:cond delay="0"/>
                                          </p:stCondLst>
                                        </p:cTn>
                                        <p:tgtEl>
                                          <p:spTgt spid="22"/>
                                        </p:tgtEl>
                                        <p:attrNameLst>
                                          <p:attrName>r</p:attrName>
                                        </p:attrNameLst>
                                      </p:cBhvr>
                                    </p:animRot>
                                    <p:animRot by="-240000">
                                      <p:cBhvr>
                                        <p:cTn id="68" dur="200" fill="hold">
                                          <p:stCondLst>
                                            <p:cond delay="200"/>
                                          </p:stCondLst>
                                        </p:cTn>
                                        <p:tgtEl>
                                          <p:spTgt spid="22"/>
                                        </p:tgtEl>
                                        <p:attrNameLst>
                                          <p:attrName>r</p:attrName>
                                        </p:attrNameLst>
                                      </p:cBhvr>
                                    </p:animRot>
                                    <p:animRot by="240000">
                                      <p:cBhvr>
                                        <p:cTn id="69" dur="200" fill="hold">
                                          <p:stCondLst>
                                            <p:cond delay="400"/>
                                          </p:stCondLst>
                                        </p:cTn>
                                        <p:tgtEl>
                                          <p:spTgt spid="22"/>
                                        </p:tgtEl>
                                        <p:attrNameLst>
                                          <p:attrName>r</p:attrName>
                                        </p:attrNameLst>
                                      </p:cBhvr>
                                    </p:animRot>
                                    <p:animRot by="-240000">
                                      <p:cBhvr>
                                        <p:cTn id="70" dur="200" fill="hold">
                                          <p:stCondLst>
                                            <p:cond delay="600"/>
                                          </p:stCondLst>
                                        </p:cTn>
                                        <p:tgtEl>
                                          <p:spTgt spid="22"/>
                                        </p:tgtEl>
                                        <p:attrNameLst>
                                          <p:attrName>r</p:attrName>
                                        </p:attrNameLst>
                                      </p:cBhvr>
                                    </p:animRot>
                                    <p:animRot by="120000">
                                      <p:cBhvr>
                                        <p:cTn id="71" dur="200" fill="hold">
                                          <p:stCondLst>
                                            <p:cond delay="800"/>
                                          </p:stCondLst>
                                        </p:cTn>
                                        <p:tgtEl>
                                          <p:spTgt spid="22"/>
                                        </p:tgtEl>
                                        <p:attrNameLst>
                                          <p:attrName>r</p:attrName>
                                        </p:attrNameLst>
                                      </p:cBhvr>
                                    </p:animRot>
                                  </p:childTnLst>
                                </p:cTn>
                              </p:par>
                            </p:childTnLst>
                          </p:cTn>
                        </p:par>
                        <p:par>
                          <p:cTn id="72" fill="hold">
                            <p:stCondLst>
                              <p:cond delay="1000"/>
                            </p:stCondLst>
                            <p:childTnLst>
                              <p:par>
                                <p:cTn id="73" presetID="10" presetClass="exit" presetSubtype="0" fill="hold" nodeType="afterEffect">
                                  <p:stCondLst>
                                    <p:cond delay="0"/>
                                  </p:stCondLst>
                                  <p:childTnLst>
                                    <p:animEffect transition="out" filter="fade">
                                      <p:cBhvr>
                                        <p:cTn id="74" dur="250"/>
                                        <p:tgtEl>
                                          <p:spTgt spid="16"/>
                                        </p:tgtEl>
                                      </p:cBhvr>
                                    </p:animEffect>
                                    <p:set>
                                      <p:cBhvr>
                                        <p:cTn id="75" dur="1" fill="hold">
                                          <p:stCondLst>
                                            <p:cond delay="249"/>
                                          </p:stCondLst>
                                        </p:cTn>
                                        <p:tgtEl>
                                          <p:spTgt spid="1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250"/>
                                        <p:tgtEl>
                                          <p:spTgt spid="5"/>
                                        </p:tgtEl>
                                      </p:cBhvr>
                                    </p:animEffect>
                                  </p:childTnLst>
                                </p:cTn>
                              </p:par>
                            </p:childTnLst>
                          </p:cTn>
                        </p:par>
                        <p:par>
                          <p:cTn id="79" fill="hold">
                            <p:stCondLst>
                              <p:cond delay="1250"/>
                            </p:stCondLst>
                            <p:childTnLst>
                              <p:par>
                                <p:cTn id="80" presetID="63" presetClass="path" presetSubtype="0" accel="50000" decel="50000" fill="hold" nodeType="afterEffect">
                                  <p:stCondLst>
                                    <p:cond delay="0"/>
                                  </p:stCondLst>
                                  <p:childTnLst>
                                    <p:animMotion origin="layout" path="M 3.47222E-6 -1.97531E-6 L 0.23967 0.27824 " pathEditMode="relative" rAng="0" ptsTypes="AA">
                                      <p:cBhvr>
                                        <p:cTn id="81" dur="2000" fill="hold"/>
                                        <p:tgtEl>
                                          <p:spTgt spid="5"/>
                                        </p:tgtEl>
                                        <p:attrNameLst>
                                          <p:attrName>ppt_x</p:attrName>
                                          <p:attrName>ppt_y</p:attrName>
                                        </p:attrNameLst>
                                      </p:cBhvr>
                                      <p:rCtr x="11979" y="13904"/>
                                    </p:animMotion>
                                  </p:childTnLst>
                                </p:cTn>
                              </p:par>
                            </p:childTnLst>
                          </p:cTn>
                        </p:par>
                        <p:par>
                          <p:cTn id="82" fill="hold">
                            <p:stCondLst>
                              <p:cond delay="3250"/>
                            </p:stCondLst>
                            <p:childTnLst>
                              <p:par>
                                <p:cTn id="83" presetID="10" presetClass="exit" presetSubtype="0" fill="hold" nodeType="afterEffect">
                                  <p:stCondLst>
                                    <p:cond delay="0"/>
                                  </p:stCondLst>
                                  <p:childTnLst>
                                    <p:animEffect transition="out" filter="fade">
                                      <p:cBhvr>
                                        <p:cTn id="84" dur="250"/>
                                        <p:tgtEl>
                                          <p:spTgt spid="5"/>
                                        </p:tgtEl>
                                      </p:cBhvr>
                                    </p:animEffect>
                                    <p:set>
                                      <p:cBhvr>
                                        <p:cTn id="85" dur="1" fill="hold">
                                          <p:stCondLst>
                                            <p:cond delay="249"/>
                                          </p:stCondLst>
                                        </p:cTn>
                                        <p:tgtEl>
                                          <p:spTgt spid="5"/>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250"/>
                                        <p:tgtEl>
                                          <p:spTgt spid="19"/>
                                        </p:tgtEl>
                                      </p:cBhvr>
                                    </p:animEffect>
                                  </p:childTnLst>
                                </p:cTn>
                              </p:par>
                            </p:childTnLst>
                          </p:cTn>
                        </p:par>
                        <p:par>
                          <p:cTn id="89" fill="hold">
                            <p:stCondLst>
                              <p:cond delay="3500"/>
                            </p:stCondLst>
                            <p:childTnLst>
                              <p:par>
                                <p:cTn id="90" presetID="32" presetClass="emph" presetSubtype="0" fill="hold" nodeType="afterEffect">
                                  <p:stCondLst>
                                    <p:cond delay="0"/>
                                  </p:stCondLst>
                                  <p:childTnLst>
                                    <p:animRot by="120000">
                                      <p:cBhvr>
                                        <p:cTn id="91" dur="200" fill="hold">
                                          <p:stCondLst>
                                            <p:cond delay="0"/>
                                          </p:stCondLst>
                                        </p:cTn>
                                        <p:tgtEl>
                                          <p:spTgt spid="19"/>
                                        </p:tgtEl>
                                        <p:attrNameLst>
                                          <p:attrName>r</p:attrName>
                                        </p:attrNameLst>
                                      </p:cBhvr>
                                    </p:animRot>
                                    <p:animRot by="-240000">
                                      <p:cBhvr>
                                        <p:cTn id="92" dur="400" fill="hold">
                                          <p:stCondLst>
                                            <p:cond delay="400"/>
                                          </p:stCondLst>
                                        </p:cTn>
                                        <p:tgtEl>
                                          <p:spTgt spid="19"/>
                                        </p:tgtEl>
                                        <p:attrNameLst>
                                          <p:attrName>r</p:attrName>
                                        </p:attrNameLst>
                                      </p:cBhvr>
                                    </p:animRot>
                                    <p:animRot by="240000">
                                      <p:cBhvr>
                                        <p:cTn id="93" dur="400" fill="hold">
                                          <p:stCondLst>
                                            <p:cond delay="800"/>
                                          </p:stCondLst>
                                        </p:cTn>
                                        <p:tgtEl>
                                          <p:spTgt spid="19"/>
                                        </p:tgtEl>
                                        <p:attrNameLst>
                                          <p:attrName>r</p:attrName>
                                        </p:attrNameLst>
                                      </p:cBhvr>
                                    </p:animRot>
                                    <p:animRot by="-240000">
                                      <p:cBhvr>
                                        <p:cTn id="94" dur="400" fill="hold">
                                          <p:stCondLst>
                                            <p:cond delay="1200"/>
                                          </p:stCondLst>
                                        </p:cTn>
                                        <p:tgtEl>
                                          <p:spTgt spid="19"/>
                                        </p:tgtEl>
                                        <p:attrNameLst>
                                          <p:attrName>r</p:attrName>
                                        </p:attrNameLst>
                                      </p:cBhvr>
                                    </p:animRot>
                                    <p:animRot by="120000">
                                      <p:cBhvr>
                                        <p:cTn id="95" dur="400" fill="hold">
                                          <p:stCondLst>
                                            <p:cond delay="1600"/>
                                          </p:stCondLst>
                                        </p:cTn>
                                        <p:tgtEl>
                                          <p:spTgt spid="19"/>
                                        </p:tgtEl>
                                        <p:attrNameLst>
                                          <p:attrName>r</p:attrName>
                                        </p:attrNameLst>
                                      </p:cBhvr>
                                    </p:animRot>
                                  </p:childTnLst>
                                </p:cTn>
                              </p:par>
                              <p:par>
                                <p:cTn id="96" presetID="32" presetClass="emph" presetSubtype="0" fill="hold" nodeType="withEffect">
                                  <p:stCondLst>
                                    <p:cond delay="0"/>
                                  </p:stCondLst>
                                  <p:childTnLst>
                                    <p:animRot by="120000">
                                      <p:cBhvr>
                                        <p:cTn id="97" dur="200" fill="hold">
                                          <p:stCondLst>
                                            <p:cond delay="0"/>
                                          </p:stCondLst>
                                        </p:cTn>
                                        <p:tgtEl>
                                          <p:spTgt spid="22"/>
                                        </p:tgtEl>
                                        <p:attrNameLst>
                                          <p:attrName>r</p:attrName>
                                        </p:attrNameLst>
                                      </p:cBhvr>
                                    </p:animRot>
                                    <p:animRot by="-240000">
                                      <p:cBhvr>
                                        <p:cTn id="98" dur="400" fill="hold">
                                          <p:stCondLst>
                                            <p:cond delay="400"/>
                                          </p:stCondLst>
                                        </p:cTn>
                                        <p:tgtEl>
                                          <p:spTgt spid="22"/>
                                        </p:tgtEl>
                                        <p:attrNameLst>
                                          <p:attrName>r</p:attrName>
                                        </p:attrNameLst>
                                      </p:cBhvr>
                                    </p:animRot>
                                    <p:animRot by="240000">
                                      <p:cBhvr>
                                        <p:cTn id="99" dur="400" fill="hold">
                                          <p:stCondLst>
                                            <p:cond delay="800"/>
                                          </p:stCondLst>
                                        </p:cTn>
                                        <p:tgtEl>
                                          <p:spTgt spid="22"/>
                                        </p:tgtEl>
                                        <p:attrNameLst>
                                          <p:attrName>r</p:attrName>
                                        </p:attrNameLst>
                                      </p:cBhvr>
                                    </p:animRot>
                                    <p:animRot by="-240000">
                                      <p:cBhvr>
                                        <p:cTn id="100" dur="400" fill="hold">
                                          <p:stCondLst>
                                            <p:cond delay="1200"/>
                                          </p:stCondLst>
                                        </p:cTn>
                                        <p:tgtEl>
                                          <p:spTgt spid="22"/>
                                        </p:tgtEl>
                                        <p:attrNameLst>
                                          <p:attrName>r</p:attrName>
                                        </p:attrNameLst>
                                      </p:cBhvr>
                                    </p:animRot>
                                    <p:animRot by="120000">
                                      <p:cBhvr>
                                        <p:cTn id="101" dur="400" fill="hold">
                                          <p:stCondLst>
                                            <p:cond delay="1600"/>
                                          </p:stCondLst>
                                        </p:cTn>
                                        <p:tgtEl>
                                          <p:spTgt spid="22"/>
                                        </p:tgtEl>
                                        <p:attrNameLst>
                                          <p:attrName>r</p:attrName>
                                        </p:attrNameLst>
                                      </p:cBhvr>
                                    </p:animRot>
                                  </p:childTnLst>
                                </p:cTn>
                              </p:par>
                            </p:childTnLst>
                          </p:cTn>
                        </p:par>
                        <p:par>
                          <p:cTn id="102" fill="hold">
                            <p:stCondLst>
                              <p:cond delay="5500"/>
                            </p:stCondLst>
                            <p:childTnLst>
                              <p:par>
                                <p:cTn id="103" presetID="10" presetClass="exit" presetSubtype="0" fill="hold" nodeType="afterEffect">
                                  <p:stCondLst>
                                    <p:cond delay="0"/>
                                  </p:stCondLst>
                                  <p:childTnLst>
                                    <p:animEffect transition="out" filter="fade">
                                      <p:cBhvr>
                                        <p:cTn id="104" dur="250"/>
                                        <p:tgtEl>
                                          <p:spTgt spid="19"/>
                                        </p:tgtEl>
                                      </p:cBhvr>
                                    </p:animEffect>
                                    <p:set>
                                      <p:cBhvr>
                                        <p:cTn id="105" dur="1" fill="hold">
                                          <p:stCondLst>
                                            <p:cond delay="249"/>
                                          </p:stCondLst>
                                        </p:cTn>
                                        <p:tgtEl>
                                          <p:spTgt spid="19"/>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250"/>
                                        <p:tgtEl>
                                          <p:spTgt spid="17"/>
                                        </p:tgtEl>
                                      </p:cBhvr>
                                    </p:animEffect>
                                  </p:childTnLst>
                                  <p:subTnLst>
                                    <p:audio>
                                      <p:cMediaNode>
                                        <p:cTn display="0" masterRel="sameClick">
                                          <p:stCondLst>
                                            <p:cond evt="begin" delay="0">
                                              <p:tn val="106"/>
                                            </p:cond>
                                          </p:stCondLst>
                                          <p:endCondLst>
                                            <p:cond evt="onStopAudio" delay="0">
                                              <p:tgtEl>
                                                <p:sldTgt/>
                                              </p:tgtEl>
                                            </p:cond>
                                          </p:endCondLst>
                                        </p:cTn>
                                        <p:tgtEl>
                                          <p:sndTgt r:embed="rId3" name="congioilam.wav"/>
                                        </p:tgtEl>
                                      </p:cMediaNode>
                                    </p:audio>
                                  </p:subTnLst>
                                </p:cTn>
                              </p:par>
                              <p:par>
                                <p:cTn id="109" presetID="10" presetClass="exit" presetSubtype="0" fill="hold" nodeType="withEffect">
                                  <p:stCondLst>
                                    <p:cond delay="0"/>
                                  </p:stCondLst>
                                  <p:childTnLst>
                                    <p:animEffect transition="out" filter="fade">
                                      <p:cBhvr>
                                        <p:cTn id="110" dur="250"/>
                                        <p:tgtEl>
                                          <p:spTgt spid="22"/>
                                        </p:tgtEl>
                                      </p:cBhvr>
                                    </p:animEffect>
                                    <p:set>
                                      <p:cBhvr>
                                        <p:cTn id="111" dur="1" fill="hold">
                                          <p:stCondLst>
                                            <p:cond delay="249"/>
                                          </p:stCondLst>
                                        </p:cTn>
                                        <p:tgtEl>
                                          <p:spTgt spid="22"/>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250"/>
                                        <p:tgtEl>
                                          <p:spTgt spid="77"/>
                                        </p:tgtEl>
                                      </p:cBhvr>
                                    </p:animEffect>
                                  </p:childTnLst>
                                </p:cTn>
                              </p:par>
                              <p:par>
                                <p:cTn id="115" presetID="8" presetClass="emph" presetSubtype="0" repeatCount="indefinite" fill="hold" grpId="1" nodeType="withEffect">
                                  <p:stCondLst>
                                    <p:cond delay="0"/>
                                  </p:stCondLst>
                                  <p:childTnLst>
                                    <p:animRot by="21600000">
                                      <p:cBhvr>
                                        <p:cTn id="116"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7" restart="whenNotActive" fill="hold" evtFilter="cancelBubble" nodeType="interactiveSeq">
                <p:stCondLst>
                  <p:cond evt="onClick" delay="0">
                    <p:tgtEl>
                      <p:spTgt spid="26"/>
                    </p:tgtEl>
                  </p:cond>
                </p:stCondLst>
                <p:endSync evt="end" delay="0">
                  <p:rtn val="all"/>
                </p:endSync>
                <p:childTnLst>
                  <p:par>
                    <p:cTn id="118" fill="hold">
                      <p:stCondLst>
                        <p:cond delay="0"/>
                      </p:stCondLst>
                      <p:childTnLst>
                        <p:par>
                          <p:cTn id="119" fill="hold">
                            <p:stCondLst>
                              <p:cond delay="0"/>
                            </p:stCondLst>
                            <p:childTnLst>
                              <p:par>
                                <p:cTn id="120" presetID="32" presetClass="emph" presetSubtype="0" fill="hold" nodeType="clickEffect">
                                  <p:stCondLst>
                                    <p:cond delay="0"/>
                                  </p:stCondLst>
                                  <p:childTnLst>
                                    <p:animRot by="120000">
                                      <p:cBhvr>
                                        <p:cTn id="121" dur="100" fill="hold">
                                          <p:stCondLst>
                                            <p:cond delay="0"/>
                                          </p:stCondLst>
                                        </p:cTn>
                                        <p:tgtEl>
                                          <p:spTgt spid="26"/>
                                        </p:tgtEl>
                                        <p:attrNameLst>
                                          <p:attrName>r</p:attrName>
                                        </p:attrNameLst>
                                      </p:cBhvr>
                                    </p:animRot>
                                    <p:animRot by="-240000">
                                      <p:cBhvr>
                                        <p:cTn id="122" dur="200" fill="hold">
                                          <p:stCondLst>
                                            <p:cond delay="200"/>
                                          </p:stCondLst>
                                        </p:cTn>
                                        <p:tgtEl>
                                          <p:spTgt spid="26"/>
                                        </p:tgtEl>
                                        <p:attrNameLst>
                                          <p:attrName>r</p:attrName>
                                        </p:attrNameLst>
                                      </p:cBhvr>
                                    </p:animRot>
                                    <p:animRot by="240000">
                                      <p:cBhvr>
                                        <p:cTn id="123" dur="200" fill="hold">
                                          <p:stCondLst>
                                            <p:cond delay="400"/>
                                          </p:stCondLst>
                                        </p:cTn>
                                        <p:tgtEl>
                                          <p:spTgt spid="26"/>
                                        </p:tgtEl>
                                        <p:attrNameLst>
                                          <p:attrName>r</p:attrName>
                                        </p:attrNameLst>
                                      </p:cBhvr>
                                    </p:animRot>
                                    <p:animRot by="-240000">
                                      <p:cBhvr>
                                        <p:cTn id="124" dur="200" fill="hold">
                                          <p:stCondLst>
                                            <p:cond delay="600"/>
                                          </p:stCondLst>
                                        </p:cTn>
                                        <p:tgtEl>
                                          <p:spTgt spid="26"/>
                                        </p:tgtEl>
                                        <p:attrNameLst>
                                          <p:attrName>r</p:attrName>
                                        </p:attrNameLst>
                                      </p:cBhvr>
                                    </p:animRot>
                                    <p:animRot by="120000">
                                      <p:cBhvr>
                                        <p:cTn id="125" dur="200" fill="hold">
                                          <p:stCondLst>
                                            <p:cond delay="800"/>
                                          </p:stCondLst>
                                        </p:cTn>
                                        <p:tgtEl>
                                          <p:spTgt spid="26"/>
                                        </p:tgtEl>
                                        <p:attrNameLst>
                                          <p:attrName>r</p:attrName>
                                        </p:attrNameLst>
                                      </p:cBhvr>
                                    </p:animRot>
                                  </p:childTnLst>
                                </p:cTn>
                              </p:par>
                            </p:childTnLst>
                          </p:cTn>
                        </p:par>
                        <p:par>
                          <p:cTn id="126" fill="hold">
                            <p:stCondLst>
                              <p:cond delay="1000"/>
                            </p:stCondLst>
                            <p:childTnLst>
                              <p:par>
                                <p:cTn id="127" presetID="10" presetClass="exit" presetSubtype="0" fill="hold" nodeType="afterEffect">
                                  <p:stCondLst>
                                    <p:cond delay="0"/>
                                  </p:stCondLst>
                                  <p:childTnLst>
                                    <p:animEffect transition="out" filter="fade">
                                      <p:cBhvr>
                                        <p:cTn id="128" dur="250"/>
                                        <p:tgtEl>
                                          <p:spTgt spid="16"/>
                                        </p:tgtEl>
                                      </p:cBhvr>
                                    </p:animEffect>
                                    <p:set>
                                      <p:cBhvr>
                                        <p:cTn id="129" dur="1" fill="hold">
                                          <p:stCondLst>
                                            <p:cond delay="249"/>
                                          </p:stCondLst>
                                        </p:cTn>
                                        <p:tgtEl>
                                          <p:spTgt spid="16"/>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250"/>
                                        <p:tgtEl>
                                          <p:spTgt spid="5"/>
                                        </p:tgtEl>
                                      </p:cBhvr>
                                    </p:animEffect>
                                  </p:childTnLst>
                                </p:cTn>
                              </p:par>
                            </p:childTnLst>
                          </p:cTn>
                        </p:par>
                        <p:par>
                          <p:cTn id="133" fill="hold">
                            <p:stCondLst>
                              <p:cond delay="1250"/>
                            </p:stCondLst>
                            <p:childTnLst>
                              <p:par>
                                <p:cTn id="134" presetID="63" presetClass="path" presetSubtype="0" accel="50000" decel="50000" fill="hold" nodeType="afterEffect">
                                  <p:stCondLst>
                                    <p:cond delay="0"/>
                                  </p:stCondLst>
                                  <p:childTnLst>
                                    <p:animMotion origin="layout" path="M 3.47222E-6 -1.97531E-6 L 0.05373 0.28349 " pathEditMode="relative" rAng="0" ptsTypes="AA">
                                      <p:cBhvr>
                                        <p:cTn id="135" dur="2000" fill="hold"/>
                                        <p:tgtEl>
                                          <p:spTgt spid="5"/>
                                        </p:tgtEl>
                                        <p:attrNameLst>
                                          <p:attrName>ppt_x</p:attrName>
                                          <p:attrName>ppt_y</p:attrName>
                                        </p:attrNameLst>
                                      </p:cBhvr>
                                      <p:rCtr x="2682" y="14167"/>
                                    </p:animMotion>
                                  </p:childTnLst>
                                </p:cTn>
                              </p:par>
                            </p:childTnLst>
                          </p:cTn>
                        </p:par>
                        <p:par>
                          <p:cTn id="136" fill="hold">
                            <p:stCondLst>
                              <p:cond delay="3250"/>
                            </p:stCondLst>
                            <p:childTnLst>
                              <p:par>
                                <p:cTn id="137" presetID="10" presetClass="exit" presetSubtype="0" fill="hold" nodeType="afterEffect">
                                  <p:stCondLst>
                                    <p:cond delay="0"/>
                                  </p:stCondLst>
                                  <p:childTnLst>
                                    <p:animEffect transition="out" filter="fade">
                                      <p:cBhvr>
                                        <p:cTn id="138" dur="250"/>
                                        <p:tgtEl>
                                          <p:spTgt spid="5"/>
                                        </p:tgtEl>
                                      </p:cBhvr>
                                    </p:animEffect>
                                    <p:set>
                                      <p:cBhvr>
                                        <p:cTn id="139" dur="1" fill="hold">
                                          <p:stCondLst>
                                            <p:cond delay="249"/>
                                          </p:stCondLst>
                                        </p:cTn>
                                        <p:tgtEl>
                                          <p:spTgt spid="5"/>
                                        </p:tgtEl>
                                        <p:attrNameLst>
                                          <p:attrName>style.visibility</p:attrName>
                                        </p:attrNameLst>
                                      </p:cBhvr>
                                      <p:to>
                                        <p:strVal val="hidden"/>
                                      </p:to>
                                    </p:set>
                                  </p:childTnLst>
                                </p:cTn>
                              </p:par>
                              <p:par>
                                <p:cTn id="140" presetID="10" presetClass="entr" presetSubtype="0" fill="hold"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250"/>
                                        <p:tgtEl>
                                          <p:spTgt spid="24"/>
                                        </p:tgtEl>
                                      </p:cBhvr>
                                    </p:animEffect>
                                  </p:childTnLst>
                                </p:cTn>
                              </p:par>
                            </p:childTnLst>
                          </p:cTn>
                        </p:par>
                        <p:par>
                          <p:cTn id="143" fill="hold">
                            <p:stCondLst>
                              <p:cond delay="3500"/>
                            </p:stCondLst>
                            <p:childTnLst>
                              <p:par>
                                <p:cTn id="144" presetID="32" presetClass="emph" presetSubtype="0" fill="hold" nodeType="afterEffect">
                                  <p:stCondLst>
                                    <p:cond delay="0"/>
                                  </p:stCondLst>
                                  <p:childTnLst>
                                    <p:animRot by="120000">
                                      <p:cBhvr>
                                        <p:cTn id="145" dur="200" fill="hold">
                                          <p:stCondLst>
                                            <p:cond delay="0"/>
                                          </p:stCondLst>
                                        </p:cTn>
                                        <p:tgtEl>
                                          <p:spTgt spid="24"/>
                                        </p:tgtEl>
                                        <p:attrNameLst>
                                          <p:attrName>r</p:attrName>
                                        </p:attrNameLst>
                                      </p:cBhvr>
                                    </p:animRot>
                                    <p:animRot by="-240000">
                                      <p:cBhvr>
                                        <p:cTn id="146" dur="400" fill="hold">
                                          <p:stCondLst>
                                            <p:cond delay="400"/>
                                          </p:stCondLst>
                                        </p:cTn>
                                        <p:tgtEl>
                                          <p:spTgt spid="24"/>
                                        </p:tgtEl>
                                        <p:attrNameLst>
                                          <p:attrName>r</p:attrName>
                                        </p:attrNameLst>
                                      </p:cBhvr>
                                    </p:animRot>
                                    <p:animRot by="240000">
                                      <p:cBhvr>
                                        <p:cTn id="147" dur="400" fill="hold">
                                          <p:stCondLst>
                                            <p:cond delay="800"/>
                                          </p:stCondLst>
                                        </p:cTn>
                                        <p:tgtEl>
                                          <p:spTgt spid="24"/>
                                        </p:tgtEl>
                                        <p:attrNameLst>
                                          <p:attrName>r</p:attrName>
                                        </p:attrNameLst>
                                      </p:cBhvr>
                                    </p:animRot>
                                    <p:animRot by="-240000">
                                      <p:cBhvr>
                                        <p:cTn id="148" dur="400" fill="hold">
                                          <p:stCondLst>
                                            <p:cond delay="1200"/>
                                          </p:stCondLst>
                                        </p:cTn>
                                        <p:tgtEl>
                                          <p:spTgt spid="24"/>
                                        </p:tgtEl>
                                        <p:attrNameLst>
                                          <p:attrName>r</p:attrName>
                                        </p:attrNameLst>
                                      </p:cBhvr>
                                    </p:animRot>
                                    <p:animRot by="120000">
                                      <p:cBhvr>
                                        <p:cTn id="149" dur="400" fill="hold">
                                          <p:stCondLst>
                                            <p:cond delay="1600"/>
                                          </p:stCondLst>
                                        </p:cTn>
                                        <p:tgtEl>
                                          <p:spTgt spid="24"/>
                                        </p:tgtEl>
                                        <p:attrNameLst>
                                          <p:attrName>r</p:attrName>
                                        </p:attrNameLst>
                                      </p:cBhvr>
                                    </p:animRot>
                                  </p:childTnLst>
                                </p:cTn>
                              </p:par>
                              <p:par>
                                <p:cTn id="150" presetID="32" presetClass="emph" presetSubtype="0" fill="hold" nodeType="withEffect">
                                  <p:stCondLst>
                                    <p:cond delay="0"/>
                                  </p:stCondLst>
                                  <p:childTnLst>
                                    <p:animRot by="120000">
                                      <p:cBhvr>
                                        <p:cTn id="151" dur="200" fill="hold">
                                          <p:stCondLst>
                                            <p:cond delay="0"/>
                                          </p:stCondLst>
                                        </p:cTn>
                                        <p:tgtEl>
                                          <p:spTgt spid="26"/>
                                        </p:tgtEl>
                                        <p:attrNameLst>
                                          <p:attrName>r</p:attrName>
                                        </p:attrNameLst>
                                      </p:cBhvr>
                                    </p:animRot>
                                    <p:animRot by="-240000">
                                      <p:cBhvr>
                                        <p:cTn id="152" dur="400" fill="hold">
                                          <p:stCondLst>
                                            <p:cond delay="400"/>
                                          </p:stCondLst>
                                        </p:cTn>
                                        <p:tgtEl>
                                          <p:spTgt spid="26"/>
                                        </p:tgtEl>
                                        <p:attrNameLst>
                                          <p:attrName>r</p:attrName>
                                        </p:attrNameLst>
                                      </p:cBhvr>
                                    </p:animRot>
                                    <p:animRot by="240000">
                                      <p:cBhvr>
                                        <p:cTn id="153" dur="400" fill="hold">
                                          <p:stCondLst>
                                            <p:cond delay="800"/>
                                          </p:stCondLst>
                                        </p:cTn>
                                        <p:tgtEl>
                                          <p:spTgt spid="26"/>
                                        </p:tgtEl>
                                        <p:attrNameLst>
                                          <p:attrName>r</p:attrName>
                                        </p:attrNameLst>
                                      </p:cBhvr>
                                    </p:animRot>
                                    <p:animRot by="-240000">
                                      <p:cBhvr>
                                        <p:cTn id="154" dur="400" fill="hold">
                                          <p:stCondLst>
                                            <p:cond delay="1200"/>
                                          </p:stCondLst>
                                        </p:cTn>
                                        <p:tgtEl>
                                          <p:spTgt spid="26"/>
                                        </p:tgtEl>
                                        <p:attrNameLst>
                                          <p:attrName>r</p:attrName>
                                        </p:attrNameLst>
                                      </p:cBhvr>
                                    </p:animRot>
                                    <p:animRot by="120000">
                                      <p:cBhvr>
                                        <p:cTn id="155" dur="400" fill="hold">
                                          <p:stCondLst>
                                            <p:cond delay="1600"/>
                                          </p:stCondLst>
                                        </p:cTn>
                                        <p:tgtEl>
                                          <p:spTgt spid="26"/>
                                        </p:tgtEl>
                                        <p:attrNameLst>
                                          <p:attrName>r</p:attrName>
                                        </p:attrNameLst>
                                      </p:cBhvr>
                                    </p:animRot>
                                  </p:childTnLst>
                                </p:cTn>
                              </p:par>
                            </p:childTnLst>
                          </p:cTn>
                        </p:par>
                        <p:par>
                          <p:cTn id="156" fill="hold">
                            <p:stCondLst>
                              <p:cond delay="5500"/>
                            </p:stCondLst>
                            <p:childTnLst>
                              <p:par>
                                <p:cTn id="157" presetID="10" presetClass="exit" presetSubtype="0" fill="hold" nodeType="afterEffect">
                                  <p:stCondLst>
                                    <p:cond delay="0"/>
                                  </p:stCondLst>
                                  <p:childTnLst>
                                    <p:animEffect transition="out" filter="fade">
                                      <p:cBhvr>
                                        <p:cTn id="158" dur="250"/>
                                        <p:tgtEl>
                                          <p:spTgt spid="24"/>
                                        </p:tgtEl>
                                      </p:cBhvr>
                                    </p:animEffect>
                                    <p:set>
                                      <p:cBhvr>
                                        <p:cTn id="159" dur="1" fill="hold">
                                          <p:stCondLst>
                                            <p:cond delay="249"/>
                                          </p:stCondLst>
                                        </p:cTn>
                                        <p:tgtEl>
                                          <p:spTgt spid="24"/>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250"/>
                                        <p:tgtEl>
                                          <p:spTgt spid="23"/>
                                        </p:tgtEl>
                                      </p:cBhvr>
                                    </p:animEffect>
                                  </p:childTnLst>
                                  <p:subTnLst>
                                    <p:audio>
                                      <p:cMediaNode>
                                        <p:cTn display="0" masterRel="sameClick">
                                          <p:stCondLst>
                                            <p:cond evt="begin" delay="0">
                                              <p:tn val="160"/>
                                            </p:cond>
                                          </p:stCondLst>
                                          <p:endCondLst>
                                            <p:cond evt="onStopAudio" delay="0">
                                              <p:tgtEl>
                                                <p:sldTgt/>
                                              </p:tgtEl>
                                            </p:cond>
                                          </p:endCondLst>
                                        </p:cTn>
                                        <p:tgtEl>
                                          <p:sndTgt r:embed="rId2" name="oisairoi.wav"/>
                                        </p:tgtEl>
                                      </p:cMediaNode>
                                    </p:audio>
                                  </p:subTnLst>
                                </p:cTn>
                              </p:par>
                              <p:par>
                                <p:cTn id="163" presetID="10" presetClass="entr" presetSubtype="0" fill="hold"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50"/>
                                        <p:tgtEl>
                                          <p:spTgt spid="21"/>
                                        </p:tgtEl>
                                      </p:cBhvr>
                                    </p:animEffect>
                                  </p:childTnLst>
                                </p:cTn>
                              </p:par>
                              <p:par>
                                <p:cTn id="166" presetID="10" presetClass="exit" presetSubtype="0" fill="hold" nodeType="withEffect">
                                  <p:stCondLst>
                                    <p:cond delay="0"/>
                                  </p:stCondLst>
                                  <p:childTnLst>
                                    <p:animEffect transition="out" filter="fade">
                                      <p:cBhvr>
                                        <p:cTn id="167" dur="250"/>
                                        <p:tgtEl>
                                          <p:spTgt spid="26"/>
                                        </p:tgtEl>
                                      </p:cBhvr>
                                    </p:animEffect>
                                    <p:set>
                                      <p:cBhvr>
                                        <p:cTn id="168"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9" restart="whenNotActive" fill="hold" evtFilter="cancelBubble" nodeType="interactiveSeq">
                <p:stCondLst>
                  <p:cond evt="onClick" delay="0">
                    <p:tgtEl>
                      <p:spTgt spid="30"/>
                    </p:tgtEl>
                  </p:cond>
                </p:stCondLst>
                <p:endSync evt="end" delay="0">
                  <p:rtn val="all"/>
                </p:endSync>
                <p:childTnLst>
                  <p:par>
                    <p:cTn id="170" fill="hold">
                      <p:stCondLst>
                        <p:cond delay="0"/>
                      </p:stCondLst>
                      <p:childTnLst>
                        <p:par>
                          <p:cTn id="171" fill="hold">
                            <p:stCondLst>
                              <p:cond delay="0"/>
                            </p:stCondLst>
                            <p:childTnLst>
                              <p:par>
                                <p:cTn id="172" presetID="32" presetClass="emph" presetSubtype="0" fill="hold" nodeType="clickEffect">
                                  <p:stCondLst>
                                    <p:cond delay="0"/>
                                  </p:stCondLst>
                                  <p:childTnLst>
                                    <p:animRot by="120000">
                                      <p:cBhvr>
                                        <p:cTn id="173" dur="100" fill="hold">
                                          <p:stCondLst>
                                            <p:cond delay="0"/>
                                          </p:stCondLst>
                                        </p:cTn>
                                        <p:tgtEl>
                                          <p:spTgt spid="30"/>
                                        </p:tgtEl>
                                        <p:attrNameLst>
                                          <p:attrName>r</p:attrName>
                                        </p:attrNameLst>
                                      </p:cBhvr>
                                    </p:animRot>
                                    <p:animRot by="-240000">
                                      <p:cBhvr>
                                        <p:cTn id="174" dur="200" fill="hold">
                                          <p:stCondLst>
                                            <p:cond delay="200"/>
                                          </p:stCondLst>
                                        </p:cTn>
                                        <p:tgtEl>
                                          <p:spTgt spid="30"/>
                                        </p:tgtEl>
                                        <p:attrNameLst>
                                          <p:attrName>r</p:attrName>
                                        </p:attrNameLst>
                                      </p:cBhvr>
                                    </p:animRot>
                                    <p:animRot by="240000">
                                      <p:cBhvr>
                                        <p:cTn id="175" dur="200" fill="hold">
                                          <p:stCondLst>
                                            <p:cond delay="400"/>
                                          </p:stCondLst>
                                        </p:cTn>
                                        <p:tgtEl>
                                          <p:spTgt spid="30"/>
                                        </p:tgtEl>
                                        <p:attrNameLst>
                                          <p:attrName>r</p:attrName>
                                        </p:attrNameLst>
                                      </p:cBhvr>
                                    </p:animRot>
                                    <p:animRot by="-240000">
                                      <p:cBhvr>
                                        <p:cTn id="176" dur="200" fill="hold">
                                          <p:stCondLst>
                                            <p:cond delay="600"/>
                                          </p:stCondLst>
                                        </p:cTn>
                                        <p:tgtEl>
                                          <p:spTgt spid="30"/>
                                        </p:tgtEl>
                                        <p:attrNameLst>
                                          <p:attrName>r</p:attrName>
                                        </p:attrNameLst>
                                      </p:cBhvr>
                                    </p:animRot>
                                    <p:animRot by="120000">
                                      <p:cBhvr>
                                        <p:cTn id="177" dur="200" fill="hold">
                                          <p:stCondLst>
                                            <p:cond delay="800"/>
                                          </p:stCondLst>
                                        </p:cTn>
                                        <p:tgtEl>
                                          <p:spTgt spid="30"/>
                                        </p:tgtEl>
                                        <p:attrNameLst>
                                          <p:attrName>r</p:attrName>
                                        </p:attrNameLst>
                                      </p:cBhvr>
                                    </p:animRot>
                                  </p:childTnLst>
                                </p:cTn>
                              </p:par>
                            </p:childTnLst>
                          </p:cTn>
                        </p:par>
                        <p:par>
                          <p:cTn id="178" fill="hold">
                            <p:stCondLst>
                              <p:cond delay="1000"/>
                            </p:stCondLst>
                            <p:childTnLst>
                              <p:par>
                                <p:cTn id="179" presetID="10" presetClass="exit" presetSubtype="0" fill="hold" nodeType="afterEffect">
                                  <p:stCondLst>
                                    <p:cond delay="0"/>
                                  </p:stCondLst>
                                  <p:childTnLst>
                                    <p:animEffect transition="out" filter="fade">
                                      <p:cBhvr>
                                        <p:cTn id="180" dur="250"/>
                                        <p:tgtEl>
                                          <p:spTgt spid="16"/>
                                        </p:tgtEl>
                                      </p:cBhvr>
                                    </p:animEffect>
                                    <p:set>
                                      <p:cBhvr>
                                        <p:cTn id="181" dur="1" fill="hold">
                                          <p:stCondLst>
                                            <p:cond delay="249"/>
                                          </p:stCondLst>
                                        </p:cTn>
                                        <p:tgtEl>
                                          <p:spTgt spid="16"/>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5"/>
                                        </p:tgtEl>
                                        <p:attrNameLst>
                                          <p:attrName>style.visibility</p:attrName>
                                        </p:attrNameLst>
                                      </p:cBhvr>
                                      <p:to>
                                        <p:strVal val="visible"/>
                                      </p:to>
                                    </p:set>
                                    <p:animEffect transition="in" filter="fade">
                                      <p:cBhvr>
                                        <p:cTn id="184" dur="250"/>
                                        <p:tgtEl>
                                          <p:spTgt spid="5"/>
                                        </p:tgtEl>
                                      </p:cBhvr>
                                    </p:animEffect>
                                  </p:childTnLst>
                                </p:cTn>
                              </p:par>
                            </p:childTnLst>
                          </p:cTn>
                        </p:par>
                        <p:par>
                          <p:cTn id="185" fill="hold">
                            <p:stCondLst>
                              <p:cond delay="1250"/>
                            </p:stCondLst>
                            <p:childTnLst>
                              <p:par>
                                <p:cTn id="186" presetID="49" presetClass="path" presetSubtype="0" accel="50000" decel="50000" fill="hold" nodeType="afterEffect">
                                  <p:stCondLst>
                                    <p:cond delay="0"/>
                                  </p:stCondLst>
                                  <p:childTnLst>
                                    <p:animMotion origin="layout" path="M 3.47222E-6 -0.0179 L 0.40633 0.29229 " pathEditMode="relative" rAng="0" ptsTypes="AA">
                                      <p:cBhvr>
                                        <p:cTn id="187" dur="2000" fill="hold"/>
                                        <p:tgtEl>
                                          <p:spTgt spid="5"/>
                                        </p:tgtEl>
                                        <p:attrNameLst>
                                          <p:attrName>ppt_x</p:attrName>
                                          <p:attrName>ppt_y</p:attrName>
                                        </p:attrNameLst>
                                      </p:cBhvr>
                                      <p:rCtr x="20313" y="15509"/>
                                    </p:animMotion>
                                  </p:childTnLst>
                                </p:cTn>
                              </p:par>
                            </p:childTnLst>
                          </p:cTn>
                        </p:par>
                        <p:par>
                          <p:cTn id="188" fill="hold">
                            <p:stCondLst>
                              <p:cond delay="3250"/>
                            </p:stCondLst>
                            <p:childTnLst>
                              <p:par>
                                <p:cTn id="189" presetID="10" presetClass="exit" presetSubtype="0" fill="hold" nodeType="afterEffect">
                                  <p:stCondLst>
                                    <p:cond delay="0"/>
                                  </p:stCondLst>
                                  <p:childTnLst>
                                    <p:animEffect transition="out" filter="fade">
                                      <p:cBhvr>
                                        <p:cTn id="190" dur="250"/>
                                        <p:tgtEl>
                                          <p:spTgt spid="5"/>
                                        </p:tgtEl>
                                      </p:cBhvr>
                                    </p:animEffect>
                                    <p:set>
                                      <p:cBhvr>
                                        <p:cTn id="191" dur="1" fill="hold">
                                          <p:stCondLst>
                                            <p:cond delay="249"/>
                                          </p:stCondLst>
                                        </p:cTn>
                                        <p:tgtEl>
                                          <p:spTgt spid="5"/>
                                        </p:tgtEl>
                                        <p:attrNameLst>
                                          <p:attrName>style.visibility</p:attrName>
                                        </p:attrNameLst>
                                      </p:cBhvr>
                                      <p:to>
                                        <p:strVal val="hidden"/>
                                      </p:to>
                                    </p:set>
                                  </p:childTnLst>
                                </p:cTn>
                              </p:par>
                              <p:par>
                                <p:cTn id="192" presetID="10" presetClass="entr" presetSubtype="0" fill="hold" nodeType="withEffect">
                                  <p:stCondLst>
                                    <p:cond delay="0"/>
                                  </p:stCondLst>
                                  <p:childTnLst>
                                    <p:set>
                                      <p:cBhvr>
                                        <p:cTn id="193" dur="1" fill="hold">
                                          <p:stCondLst>
                                            <p:cond delay="0"/>
                                          </p:stCondLst>
                                        </p:cTn>
                                        <p:tgtEl>
                                          <p:spTgt spid="28"/>
                                        </p:tgtEl>
                                        <p:attrNameLst>
                                          <p:attrName>style.visibility</p:attrName>
                                        </p:attrNameLst>
                                      </p:cBhvr>
                                      <p:to>
                                        <p:strVal val="visible"/>
                                      </p:to>
                                    </p:set>
                                    <p:animEffect transition="in" filter="fade">
                                      <p:cBhvr>
                                        <p:cTn id="194" dur="250"/>
                                        <p:tgtEl>
                                          <p:spTgt spid="28"/>
                                        </p:tgtEl>
                                      </p:cBhvr>
                                    </p:animEffect>
                                  </p:childTnLst>
                                </p:cTn>
                              </p:par>
                            </p:childTnLst>
                          </p:cTn>
                        </p:par>
                        <p:par>
                          <p:cTn id="195" fill="hold">
                            <p:stCondLst>
                              <p:cond delay="3500"/>
                            </p:stCondLst>
                            <p:childTnLst>
                              <p:par>
                                <p:cTn id="196" presetID="32" presetClass="emph" presetSubtype="0" fill="hold" nodeType="afterEffect">
                                  <p:stCondLst>
                                    <p:cond delay="0"/>
                                  </p:stCondLst>
                                  <p:childTnLst>
                                    <p:animRot by="120000">
                                      <p:cBhvr>
                                        <p:cTn id="197" dur="200" fill="hold">
                                          <p:stCondLst>
                                            <p:cond delay="0"/>
                                          </p:stCondLst>
                                        </p:cTn>
                                        <p:tgtEl>
                                          <p:spTgt spid="28"/>
                                        </p:tgtEl>
                                        <p:attrNameLst>
                                          <p:attrName>r</p:attrName>
                                        </p:attrNameLst>
                                      </p:cBhvr>
                                    </p:animRot>
                                    <p:animRot by="-240000">
                                      <p:cBhvr>
                                        <p:cTn id="198" dur="400" fill="hold">
                                          <p:stCondLst>
                                            <p:cond delay="400"/>
                                          </p:stCondLst>
                                        </p:cTn>
                                        <p:tgtEl>
                                          <p:spTgt spid="28"/>
                                        </p:tgtEl>
                                        <p:attrNameLst>
                                          <p:attrName>r</p:attrName>
                                        </p:attrNameLst>
                                      </p:cBhvr>
                                    </p:animRot>
                                    <p:animRot by="240000">
                                      <p:cBhvr>
                                        <p:cTn id="199" dur="400" fill="hold">
                                          <p:stCondLst>
                                            <p:cond delay="800"/>
                                          </p:stCondLst>
                                        </p:cTn>
                                        <p:tgtEl>
                                          <p:spTgt spid="28"/>
                                        </p:tgtEl>
                                        <p:attrNameLst>
                                          <p:attrName>r</p:attrName>
                                        </p:attrNameLst>
                                      </p:cBhvr>
                                    </p:animRot>
                                    <p:animRot by="-240000">
                                      <p:cBhvr>
                                        <p:cTn id="200" dur="400" fill="hold">
                                          <p:stCondLst>
                                            <p:cond delay="1200"/>
                                          </p:stCondLst>
                                        </p:cTn>
                                        <p:tgtEl>
                                          <p:spTgt spid="28"/>
                                        </p:tgtEl>
                                        <p:attrNameLst>
                                          <p:attrName>r</p:attrName>
                                        </p:attrNameLst>
                                      </p:cBhvr>
                                    </p:animRot>
                                    <p:animRot by="120000">
                                      <p:cBhvr>
                                        <p:cTn id="201" dur="400" fill="hold">
                                          <p:stCondLst>
                                            <p:cond delay="1600"/>
                                          </p:stCondLst>
                                        </p:cTn>
                                        <p:tgtEl>
                                          <p:spTgt spid="28"/>
                                        </p:tgtEl>
                                        <p:attrNameLst>
                                          <p:attrName>r</p:attrName>
                                        </p:attrNameLst>
                                      </p:cBhvr>
                                    </p:animRot>
                                  </p:childTnLst>
                                </p:cTn>
                              </p:par>
                              <p:par>
                                <p:cTn id="202" presetID="32" presetClass="emph" presetSubtype="0" fill="hold" nodeType="withEffect">
                                  <p:stCondLst>
                                    <p:cond delay="0"/>
                                  </p:stCondLst>
                                  <p:childTnLst>
                                    <p:animRot by="120000">
                                      <p:cBhvr>
                                        <p:cTn id="203" dur="200" fill="hold">
                                          <p:stCondLst>
                                            <p:cond delay="0"/>
                                          </p:stCondLst>
                                        </p:cTn>
                                        <p:tgtEl>
                                          <p:spTgt spid="30"/>
                                        </p:tgtEl>
                                        <p:attrNameLst>
                                          <p:attrName>r</p:attrName>
                                        </p:attrNameLst>
                                      </p:cBhvr>
                                    </p:animRot>
                                    <p:animRot by="-240000">
                                      <p:cBhvr>
                                        <p:cTn id="204" dur="400" fill="hold">
                                          <p:stCondLst>
                                            <p:cond delay="400"/>
                                          </p:stCondLst>
                                        </p:cTn>
                                        <p:tgtEl>
                                          <p:spTgt spid="30"/>
                                        </p:tgtEl>
                                        <p:attrNameLst>
                                          <p:attrName>r</p:attrName>
                                        </p:attrNameLst>
                                      </p:cBhvr>
                                    </p:animRot>
                                    <p:animRot by="240000">
                                      <p:cBhvr>
                                        <p:cTn id="205" dur="400" fill="hold">
                                          <p:stCondLst>
                                            <p:cond delay="800"/>
                                          </p:stCondLst>
                                        </p:cTn>
                                        <p:tgtEl>
                                          <p:spTgt spid="30"/>
                                        </p:tgtEl>
                                        <p:attrNameLst>
                                          <p:attrName>r</p:attrName>
                                        </p:attrNameLst>
                                      </p:cBhvr>
                                    </p:animRot>
                                    <p:animRot by="-240000">
                                      <p:cBhvr>
                                        <p:cTn id="206" dur="400" fill="hold">
                                          <p:stCondLst>
                                            <p:cond delay="1200"/>
                                          </p:stCondLst>
                                        </p:cTn>
                                        <p:tgtEl>
                                          <p:spTgt spid="30"/>
                                        </p:tgtEl>
                                        <p:attrNameLst>
                                          <p:attrName>r</p:attrName>
                                        </p:attrNameLst>
                                      </p:cBhvr>
                                    </p:animRot>
                                    <p:animRot by="120000">
                                      <p:cBhvr>
                                        <p:cTn id="207" dur="400" fill="hold">
                                          <p:stCondLst>
                                            <p:cond delay="1600"/>
                                          </p:stCondLst>
                                        </p:cTn>
                                        <p:tgtEl>
                                          <p:spTgt spid="30"/>
                                        </p:tgtEl>
                                        <p:attrNameLst>
                                          <p:attrName>r</p:attrName>
                                        </p:attrNameLst>
                                      </p:cBhvr>
                                    </p:animRot>
                                  </p:childTnLst>
                                </p:cTn>
                              </p:par>
                            </p:childTnLst>
                          </p:cTn>
                        </p:par>
                        <p:par>
                          <p:cTn id="208" fill="hold">
                            <p:stCondLst>
                              <p:cond delay="5500"/>
                            </p:stCondLst>
                            <p:childTnLst>
                              <p:par>
                                <p:cTn id="209" presetID="10" presetClass="exit" presetSubtype="0" fill="hold" nodeType="afterEffect">
                                  <p:stCondLst>
                                    <p:cond delay="0"/>
                                  </p:stCondLst>
                                  <p:childTnLst>
                                    <p:animEffect transition="out" filter="fade">
                                      <p:cBhvr>
                                        <p:cTn id="210" dur="250"/>
                                        <p:tgtEl>
                                          <p:spTgt spid="28"/>
                                        </p:tgtEl>
                                      </p:cBhvr>
                                    </p:animEffect>
                                    <p:set>
                                      <p:cBhvr>
                                        <p:cTn id="211" dur="1" fill="hold">
                                          <p:stCondLst>
                                            <p:cond delay="249"/>
                                          </p:stCondLst>
                                        </p:cTn>
                                        <p:tgtEl>
                                          <p:spTgt spid="28"/>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7"/>
                                        </p:tgtEl>
                                        <p:attrNameLst>
                                          <p:attrName>style.visibility</p:attrName>
                                        </p:attrNameLst>
                                      </p:cBhvr>
                                      <p:to>
                                        <p:strVal val="visible"/>
                                      </p:to>
                                    </p:set>
                                    <p:animEffect transition="in" filter="fade">
                                      <p:cBhvr>
                                        <p:cTn id="214" dur="250"/>
                                        <p:tgtEl>
                                          <p:spTgt spid="27"/>
                                        </p:tgtEl>
                                      </p:cBhvr>
                                    </p:animEffect>
                                  </p:childTnLst>
                                  <p:subTnLst>
                                    <p:audio>
                                      <p:cMediaNode>
                                        <p:cTn display="0" masterRel="sameClick">
                                          <p:stCondLst>
                                            <p:cond evt="begin" delay="0">
                                              <p:tn val="212"/>
                                            </p:cond>
                                          </p:stCondLst>
                                          <p:endCondLst>
                                            <p:cond evt="onStopAudio" delay="0">
                                              <p:tgtEl>
                                                <p:sldTgt/>
                                              </p:tgtEl>
                                            </p:cond>
                                          </p:endCondLst>
                                        </p:cTn>
                                        <p:tgtEl>
                                          <p:sndTgt r:embed="rId2" name="oisairoi.wav"/>
                                        </p:tgtEl>
                                      </p:cMediaNode>
                                    </p:audio>
                                  </p:subTnLst>
                                </p:cTn>
                              </p:par>
                              <p:par>
                                <p:cTn id="215" presetID="10" presetClass="entr" presetSubtype="0" fill="hold" nodeType="withEffect">
                                  <p:stCondLst>
                                    <p:cond delay="0"/>
                                  </p:stCondLst>
                                  <p:childTnLst>
                                    <p:set>
                                      <p:cBhvr>
                                        <p:cTn id="216" dur="1" fill="hold">
                                          <p:stCondLst>
                                            <p:cond delay="0"/>
                                          </p:stCondLst>
                                        </p:cTn>
                                        <p:tgtEl>
                                          <p:spTgt spid="25"/>
                                        </p:tgtEl>
                                        <p:attrNameLst>
                                          <p:attrName>style.visibility</p:attrName>
                                        </p:attrNameLst>
                                      </p:cBhvr>
                                      <p:to>
                                        <p:strVal val="visible"/>
                                      </p:to>
                                    </p:set>
                                    <p:animEffect transition="in" filter="fade">
                                      <p:cBhvr>
                                        <p:cTn id="217" dur="250"/>
                                        <p:tgtEl>
                                          <p:spTgt spid="25"/>
                                        </p:tgtEl>
                                      </p:cBhvr>
                                    </p:animEffect>
                                  </p:childTnLst>
                                </p:cTn>
                              </p:par>
                              <p:par>
                                <p:cTn id="218" presetID="10" presetClass="exit" presetSubtype="0" fill="hold" nodeType="withEffect">
                                  <p:stCondLst>
                                    <p:cond delay="0"/>
                                  </p:stCondLst>
                                  <p:childTnLst>
                                    <p:animEffect transition="out" filter="fade">
                                      <p:cBhvr>
                                        <p:cTn id="219" dur="250"/>
                                        <p:tgtEl>
                                          <p:spTgt spid="30"/>
                                        </p:tgtEl>
                                      </p:cBhvr>
                                    </p:animEffect>
                                    <p:set>
                                      <p:cBhvr>
                                        <p:cTn id="22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1" restart="whenNotActive" fill="hold" evtFilter="cancelBubble" nodeType="interactiveSeq">
                <p:stCondLst>
                  <p:cond evt="onClick" delay="0">
                    <p:tgtEl>
                      <p:spTgt spid="33"/>
                    </p:tgtEl>
                  </p:cond>
                </p:stCondLst>
                <p:endSync evt="end" delay="0">
                  <p:rtn val="all"/>
                </p:endSync>
                <p:childTnLst>
                  <p:par>
                    <p:cTn id="222" fill="hold">
                      <p:stCondLst>
                        <p:cond delay="0"/>
                      </p:stCondLst>
                      <p:childTnLst>
                        <p:par>
                          <p:cTn id="223" fill="hold">
                            <p:stCondLst>
                              <p:cond delay="0"/>
                            </p:stCondLst>
                            <p:childTnLst>
                              <p:par>
                                <p:cTn id="224" presetID="32" presetClass="emph" presetSubtype="0" fill="hold" nodeType="clickEffect">
                                  <p:stCondLst>
                                    <p:cond delay="0"/>
                                  </p:stCondLst>
                                  <p:childTnLst>
                                    <p:animRot by="120000">
                                      <p:cBhvr>
                                        <p:cTn id="225" dur="100" fill="hold">
                                          <p:stCondLst>
                                            <p:cond delay="0"/>
                                          </p:stCondLst>
                                        </p:cTn>
                                        <p:tgtEl>
                                          <p:spTgt spid="33"/>
                                        </p:tgtEl>
                                        <p:attrNameLst>
                                          <p:attrName>r</p:attrName>
                                        </p:attrNameLst>
                                      </p:cBhvr>
                                    </p:animRot>
                                    <p:animRot by="-240000">
                                      <p:cBhvr>
                                        <p:cTn id="226" dur="200" fill="hold">
                                          <p:stCondLst>
                                            <p:cond delay="200"/>
                                          </p:stCondLst>
                                        </p:cTn>
                                        <p:tgtEl>
                                          <p:spTgt spid="33"/>
                                        </p:tgtEl>
                                        <p:attrNameLst>
                                          <p:attrName>r</p:attrName>
                                        </p:attrNameLst>
                                      </p:cBhvr>
                                    </p:animRot>
                                    <p:animRot by="240000">
                                      <p:cBhvr>
                                        <p:cTn id="227" dur="200" fill="hold">
                                          <p:stCondLst>
                                            <p:cond delay="400"/>
                                          </p:stCondLst>
                                        </p:cTn>
                                        <p:tgtEl>
                                          <p:spTgt spid="33"/>
                                        </p:tgtEl>
                                        <p:attrNameLst>
                                          <p:attrName>r</p:attrName>
                                        </p:attrNameLst>
                                      </p:cBhvr>
                                    </p:animRot>
                                    <p:animRot by="-240000">
                                      <p:cBhvr>
                                        <p:cTn id="228" dur="200" fill="hold">
                                          <p:stCondLst>
                                            <p:cond delay="600"/>
                                          </p:stCondLst>
                                        </p:cTn>
                                        <p:tgtEl>
                                          <p:spTgt spid="33"/>
                                        </p:tgtEl>
                                        <p:attrNameLst>
                                          <p:attrName>r</p:attrName>
                                        </p:attrNameLst>
                                      </p:cBhvr>
                                    </p:animRot>
                                    <p:animRot by="120000">
                                      <p:cBhvr>
                                        <p:cTn id="229" dur="200" fill="hold">
                                          <p:stCondLst>
                                            <p:cond delay="800"/>
                                          </p:stCondLst>
                                        </p:cTn>
                                        <p:tgtEl>
                                          <p:spTgt spid="33"/>
                                        </p:tgtEl>
                                        <p:attrNameLst>
                                          <p:attrName>r</p:attrName>
                                        </p:attrNameLst>
                                      </p:cBhvr>
                                    </p:animRot>
                                  </p:childTnLst>
                                  <p:subTnLst>
                                    <p:audio>
                                      <p:cMediaNode>
                                        <p:cTn display="0" masterRel="sameClick">
                                          <p:stCondLst>
                                            <p:cond evt="begin" delay="0">
                                              <p:tn val="22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V="1">
            <a:off x="12606854" y="5265692"/>
            <a:ext cx="3547546" cy="411208"/>
          </a:xfrm>
          <a:prstGeom prst="rect">
            <a:avLst/>
          </a:prstGeom>
        </p:spPr>
      </p:pic>
      <p:sp>
        <p:nvSpPr>
          <p:cNvPr id="5" name="Snip Diagonal Corner Rectangle 4"/>
          <p:cNvSpPr/>
          <p:nvPr/>
        </p:nvSpPr>
        <p:spPr>
          <a:xfrm>
            <a:off x="1840832" y="1277352"/>
            <a:ext cx="14573250" cy="7916908"/>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6000" b="1">
                <a:solidFill>
                  <a:srgbClr val="FF0000"/>
                </a:solidFill>
                <a:latin typeface="Arial" panose="020B0604020202020204" pitchFamily="34" charset="0"/>
                <a:cs typeface="Arial" panose="020B0604020202020204" pitchFamily="34" charset="0"/>
              </a:rPr>
              <a:t>Cách chơi: </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Học sinh chọn đáp án nào </a:t>
            </a:r>
            <a:r>
              <a:rPr lang="en-US" sz="4500" smtClean="0">
                <a:solidFill>
                  <a:srgbClr val="002060"/>
                </a:solidFill>
                <a:latin typeface="Arial" panose="020B0604020202020204" pitchFamily="34" charset="0"/>
                <a:cs typeface="Arial" panose="020B0604020202020204" pitchFamily="34" charset="0"/>
              </a:rPr>
              <a:t>thầy cô hãy </a:t>
            </a:r>
            <a:r>
              <a:rPr lang="en-US" sz="4500">
                <a:solidFill>
                  <a:srgbClr val="002060"/>
                </a:solidFill>
                <a:latin typeface="Arial" panose="020B0604020202020204" pitchFamily="34" charset="0"/>
                <a:cs typeface="Arial" panose="020B0604020202020204" pitchFamily="34" charset="0"/>
              </a:rPr>
              <a:t>bấm vào củ cà rốt theo đáp án đó.</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Chú thỏ sẽ tự đi đến nhổ cà rốt và sẽ biết được đáp án đúng, sai</a:t>
            </a:r>
            <a:r>
              <a:rPr lang="en-US" sz="4500" smtClean="0">
                <a:solidFill>
                  <a:srgbClr val="002060"/>
                </a:solidFill>
                <a:latin typeface="Arial" panose="020B0604020202020204" pitchFamily="34" charset="0"/>
                <a:cs typeface="Arial" panose="020B0604020202020204" pitchFamily="34" charset="0"/>
              </a:rPr>
              <a:t>.</a:t>
            </a:r>
            <a:endParaRPr lang="en-US" sz="4500">
              <a:solidFill>
                <a:srgbClr val="002060"/>
              </a:solidFill>
              <a:latin typeface="Arial" panose="020B0604020202020204" pitchFamily="34" charset="0"/>
              <a:cs typeface="Arial" panose="020B0604020202020204" pitchFamily="34" charset="0"/>
            </a:endParaRP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Bấm vào màn hình qua slide chứa câu hỏi tiếp theo.</a:t>
            </a:r>
          </a:p>
        </p:txBody>
      </p:sp>
    </p:spTree>
    <p:extLst>
      <p:ext uri="{BB962C8B-B14F-4D97-AF65-F5344CB8AC3E}">
        <p14:creationId xmlns:p14="http://schemas.microsoft.com/office/powerpoint/2010/main" val="24589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572500"/>
            <a:ext cx="2051144" cy="19812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mc:Choice xmlns:a14="http://schemas.microsoft.com/office/drawing/2010/main" Requires="a14">
          <p:sp>
            <p:nvSpPr>
              <p:cNvPr id="11" name="Rectangle 10"/>
              <p:cNvSpPr/>
              <p:nvPr/>
            </p:nvSpPr>
            <p:spPr>
              <a:xfrm>
                <a:off x="1787897" y="401402"/>
                <a:ext cx="15585703" cy="2913298"/>
              </a:xfrm>
              <a:prstGeom prst="rect">
                <a:avLst/>
              </a:prstGeom>
            </p:spPr>
            <p:txBody>
              <a:bodyPr wrap="square">
                <a:spAutoFit/>
              </a:bodyPr>
              <a:lstStyle/>
              <a:p>
                <a:pPr lvl="0" algn="just">
                  <a:lnSpc>
                    <a:spcPct val="150000"/>
                  </a:lnSpc>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a:t>
                </a:r>
                <a:r>
                  <a:rPr lang="en-US" sz="3700" b="1">
                    <a:solidFill>
                      <a:srgbClr val="C00000"/>
                    </a:solidFill>
                    <a:latin typeface="Arial" panose="020B0604020202020204" pitchFamily="34" charset="0"/>
                    <a:cs typeface="Arial" panose="020B0604020202020204" pitchFamily="34" charset="0"/>
                  </a:rPr>
                  <a:t>3</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kumimoji="0" lang="en-US" sz="37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tr94) </a:t>
                </a:r>
                <a:r>
                  <a:rPr lang="vi-VN" sz="3700">
                    <a:solidFill>
                      <a:srgbClr val="000000"/>
                    </a:solidFill>
                    <a:latin typeface="Open Sans"/>
                  </a:rPr>
                  <a:t>Cho tam giác </a:t>
                </a:r>
                <a14:m>
                  <m:oMath xmlns:m="http://schemas.openxmlformats.org/officeDocument/2006/math">
                    <m:r>
                      <a:rPr lang="vi-VN" sz="3700" i="1" smtClean="0">
                        <a:solidFill>
                          <a:srgbClr val="000000"/>
                        </a:solidFill>
                        <a:latin typeface="Cambria Math" panose="02040503050406030204" pitchFamily="18" charset="0"/>
                      </a:rPr>
                      <m:t>𝐴𝐵𝐶</m:t>
                    </m:r>
                  </m:oMath>
                </a14:m>
                <a:r>
                  <a:rPr lang="vi-VN" sz="3700">
                    <a:solidFill>
                      <a:srgbClr val="000000"/>
                    </a:solidFill>
                    <a:latin typeface="Open Sans"/>
                  </a:rPr>
                  <a:t>, các điểm </a:t>
                </a:r>
                <a14:m>
                  <m:oMath xmlns:m="http://schemas.openxmlformats.org/officeDocument/2006/math">
                    <m:r>
                      <a:rPr lang="vi-VN" sz="3700" i="1" smtClean="0">
                        <a:solidFill>
                          <a:srgbClr val="000000"/>
                        </a:solidFill>
                        <a:latin typeface="Cambria Math" panose="02040503050406030204" pitchFamily="18" charset="0"/>
                      </a:rPr>
                      <m:t>𝑀</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𝑁</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𝑃</m:t>
                    </m:r>
                    <m:r>
                      <a:rPr lang="vi-VN" sz="3700" i="1" smtClean="0">
                        <a:solidFill>
                          <a:srgbClr val="000000"/>
                        </a:solidFill>
                        <a:latin typeface="Cambria Math" panose="02040503050406030204" pitchFamily="18" charset="0"/>
                      </a:rPr>
                      <m:t> </m:t>
                    </m:r>
                  </m:oMath>
                </a14:m>
                <a:r>
                  <a:rPr lang="vi-VN" sz="3700">
                    <a:solidFill>
                      <a:srgbClr val="000000"/>
                    </a:solidFill>
                    <a:latin typeface="Open Sans"/>
                  </a:rPr>
                  <a:t>lần lượt thuộc các cạnh </a:t>
                </a:r>
                <a14:m>
                  <m:oMath xmlns:m="http://schemas.openxmlformats.org/officeDocument/2006/math">
                    <m:r>
                      <a:rPr lang="vi-VN" sz="3700" i="1" smtClean="0">
                        <a:solidFill>
                          <a:srgbClr val="000000"/>
                        </a:solidFill>
                        <a:latin typeface="Cambria Math" panose="02040503050406030204" pitchFamily="18" charset="0"/>
                      </a:rPr>
                      <m:t>𝐴𝐵</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𝐴𝐶</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𝐵𝐶</m:t>
                    </m:r>
                    <m:r>
                      <a:rPr lang="vi-VN" sz="3700" i="1" smtClean="0">
                        <a:solidFill>
                          <a:srgbClr val="000000"/>
                        </a:solidFill>
                        <a:latin typeface="Cambria Math" panose="02040503050406030204" pitchFamily="18" charset="0"/>
                      </a:rPr>
                      <m:t> </m:t>
                    </m:r>
                  </m:oMath>
                </a14:m>
                <a:r>
                  <a:rPr lang="vi-VN" sz="3700">
                    <a:solidFill>
                      <a:srgbClr val="000000"/>
                    </a:solidFill>
                    <a:latin typeface="Open Sans"/>
                  </a:rPr>
                  <a:t>sao cho tứ giác </a:t>
                </a:r>
                <a14:m>
                  <m:oMath xmlns:m="http://schemas.openxmlformats.org/officeDocument/2006/math">
                    <m:r>
                      <a:rPr lang="vi-VN" sz="3700" i="1" smtClean="0">
                        <a:solidFill>
                          <a:srgbClr val="000000"/>
                        </a:solidFill>
                        <a:latin typeface="Cambria Math" panose="02040503050406030204" pitchFamily="18" charset="0"/>
                      </a:rPr>
                      <m:t>𝐵𝑀𝑁</m:t>
                    </m:r>
                  </m:oMath>
                </a14:m>
                <a:r>
                  <a:rPr lang="vi-VN" sz="3700">
                    <a:solidFill>
                      <a:srgbClr val="000000"/>
                    </a:solidFill>
                    <a:latin typeface="Open Sans"/>
                  </a:rPr>
                  <a:t>P là hình bình hành (</a:t>
                </a:r>
                <a:r>
                  <a:rPr lang="vi-VN" sz="3700" i="1">
                    <a:solidFill>
                      <a:srgbClr val="000000"/>
                    </a:solidFill>
                    <a:latin typeface="Open Sans"/>
                  </a:rPr>
                  <a:t>Hình 102</a:t>
                </a:r>
                <a:r>
                  <a:rPr lang="vi-VN" sz="3700">
                    <a:solidFill>
                      <a:srgbClr val="000000"/>
                    </a:solidFill>
                    <a:latin typeface="Open Sans"/>
                  </a:rPr>
                  <a:t>). Chứng minh rằng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𝑀𝑁</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den>
                    </m:f>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𝑁𝑃</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den>
                    </m:f>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kumimoji="0" lang="en-US" sz="37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endParaRPr kumimoji="0" lang="vi-VN" sz="3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787897" y="401402"/>
                <a:ext cx="15585703" cy="2913298"/>
              </a:xfrm>
              <a:prstGeom prst="rect">
                <a:avLst/>
              </a:prstGeom>
              <a:blipFill>
                <a:blip r:embed="rId7"/>
                <a:stretch>
                  <a:fillRect l="-1212" r="-1251" b="-2510"/>
                </a:stretch>
              </a:blipFill>
            </p:spPr>
            <p:txBody>
              <a:bodyPr/>
              <a:lstStyle/>
              <a:p>
                <a:r>
                  <a:rPr lang="en-US">
                    <a:noFill/>
                  </a:rPr>
                  <a:t> </a:t>
                </a:r>
              </a:p>
            </p:txBody>
          </p:sp>
        </mc:Fallback>
      </mc:AlternateContent>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7530169" y="4914900"/>
                <a:ext cx="10500464" cy="4097147"/>
              </a:xfrm>
              <a:prstGeom prst="rect">
                <a:avLst/>
              </a:prstGeom>
            </p:spPr>
            <p:txBody>
              <a:bodyPr wrap="square">
                <a:spAutoFit/>
              </a:bodyPr>
              <a:lstStyle/>
              <a:p>
                <a:pPr algn="just">
                  <a:lnSpc>
                    <a:spcPct val="150000"/>
                  </a:lnSpc>
                  <a:spcBef>
                    <a:spcPts val="600"/>
                  </a:spcBef>
                  <a:spcAft>
                    <a:spcPts val="600"/>
                  </a:spcAft>
                </a:pPr>
                <a:r>
                  <a:rPr lang="vi-VN" sz="3700">
                    <a:ea typeface="Calibri" panose="020F0502020204030204" pitchFamily="34" charset="0"/>
                    <a:cs typeface="Times New Roman" panose="02020603050405020304" pitchFamily="18" charset="0"/>
                  </a:rPr>
                  <a:t>Ta có: </a:t>
                </a:r>
                <a14:m>
                  <m:oMath xmlns:m="http://schemas.openxmlformats.org/officeDocument/2006/math">
                    <m:r>
                      <a:rPr lang="vi-VN" sz="3700" i="1">
                        <a:effectLst/>
                        <a:ea typeface="Calibri" panose="020F0502020204030204" pitchFamily="34" charset="0"/>
                        <a:cs typeface="Times New Roman" panose="02020603050405020304" pitchFamily="18" charset="0"/>
                      </a:rPr>
                      <m:t>𝑁𝑃</m:t>
                    </m:r>
                  </m:oMath>
                </a14:m>
                <a:r>
                  <a:rPr lang="vi-VN" sz="3700">
                    <a:effectLst/>
                    <a:ea typeface="Calibri" panose="020F0502020204030204" pitchFamily="34" charset="0"/>
                    <a:cs typeface="Times New Roman" panose="02020603050405020304" pitchFamily="18" charset="0"/>
                  </a:rPr>
                  <a:t> // </a:t>
                </a:r>
                <a14:m>
                  <m:oMath xmlns:m="http://schemas.openxmlformats.org/officeDocument/2006/math">
                    <m:r>
                      <a:rPr lang="vi-VN" sz="3700" i="1">
                        <a:effectLst/>
                        <a:ea typeface="Calibri" panose="020F0502020204030204" pitchFamily="34" charset="0"/>
                        <a:cs typeface="Times New Roman" panose="02020603050405020304" pitchFamily="18" charset="0"/>
                      </a:rPr>
                      <m:t>𝐴𝐵</m:t>
                    </m:r>
                  </m:oMath>
                </a14:m>
                <a:r>
                  <a:rPr lang="vi-VN" sz="3700">
                    <a:effectLst/>
                    <a:ea typeface="Calibri" panose="020F0502020204030204" pitchFamily="34" charset="0"/>
                    <a:cs typeface="Times New Roman" panose="02020603050405020304" pitchFamily="18" charset="0"/>
                  </a:rPr>
                  <a:t> nên </a:t>
                </a:r>
                <a14:m>
                  <m:oMath xmlns:m="http://schemas.openxmlformats.org/officeDocument/2006/math">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𝑁𝑃</m:t>
                        </m:r>
                      </m:num>
                      <m:den>
                        <m:r>
                          <a:rPr lang="vi-VN" sz="3700" i="1">
                            <a:effectLst/>
                            <a:ea typeface="Calibri" panose="020F0502020204030204" pitchFamily="34" charset="0"/>
                            <a:cs typeface="Times New Roman" panose="02020603050405020304" pitchFamily="18" charset="0"/>
                          </a:rPr>
                          <m:t>𝐴𝐵</m:t>
                        </m:r>
                      </m:den>
                    </m:f>
                    <m:r>
                      <a:rPr lang="vi-VN" sz="3700" i="1">
                        <a:effectLst/>
                        <a:ea typeface="Calibri" panose="020F0502020204030204" pitchFamily="34" charset="0"/>
                        <a:cs typeface="Times New Roman" panose="02020603050405020304" pitchFamily="18" charset="0"/>
                      </a:rPr>
                      <m:t>=</m:t>
                    </m:r>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𝐶𝑃</m:t>
                        </m:r>
                      </m:num>
                      <m:den>
                        <m:r>
                          <a:rPr lang="vi-VN" sz="3700" i="1">
                            <a:effectLst/>
                            <a:ea typeface="Calibri" panose="020F0502020204030204" pitchFamily="34" charset="0"/>
                            <a:cs typeface="Times New Roman" panose="02020603050405020304" pitchFamily="18" charset="0"/>
                          </a:rPr>
                          <m:t>𝐵𝐶</m:t>
                        </m:r>
                      </m:den>
                    </m:f>
                  </m:oMath>
                </a14:m>
                <a:r>
                  <a:rPr lang="vi-VN" sz="3700">
                    <a:effectLst/>
                    <a:ea typeface="Calibri" panose="020F0502020204030204" pitchFamily="34" charset="0"/>
                    <a:cs typeface="Times New Roman" panose="02020603050405020304" pitchFamily="18" charset="0"/>
                  </a:rPr>
                  <a:t> (Định lí Thales)</a:t>
                </a:r>
                <a:endParaRPr lang="en-US" sz="37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𝑀𝑁</m:t>
                        </m:r>
                      </m:num>
                      <m:den>
                        <m:r>
                          <a:rPr lang="vi-VN" sz="3700" i="1">
                            <a:effectLst/>
                            <a:ea typeface="Calibri" panose="020F0502020204030204" pitchFamily="34" charset="0"/>
                            <a:cs typeface="Times New Roman" panose="02020603050405020304" pitchFamily="18" charset="0"/>
                          </a:rPr>
                          <m:t>𝐵𝐶</m:t>
                        </m:r>
                      </m:den>
                    </m:f>
                    <m:r>
                      <a:rPr lang="vi-VN" sz="3700" i="1">
                        <a:effectLst/>
                        <a:ea typeface="Calibri" panose="020F0502020204030204" pitchFamily="34" charset="0"/>
                        <a:cs typeface="Times New Roman" panose="02020603050405020304" pitchFamily="18" charset="0"/>
                      </a:rPr>
                      <m:t>=</m:t>
                    </m:r>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𝐵𝑃</m:t>
                        </m:r>
                      </m:num>
                      <m:den>
                        <m:r>
                          <a:rPr lang="vi-VN" sz="3700" i="1">
                            <a:effectLst/>
                            <a:ea typeface="Calibri" panose="020F0502020204030204" pitchFamily="34" charset="0"/>
                            <a:cs typeface="Times New Roman" panose="02020603050405020304" pitchFamily="18" charset="0"/>
                          </a:rPr>
                          <m:t>𝐵𝐶</m:t>
                        </m:r>
                      </m:den>
                    </m:f>
                  </m:oMath>
                </a14:m>
                <a:r>
                  <a:rPr lang="vi-VN" sz="3700">
                    <a:effectLst/>
                    <a:ea typeface="Calibri" panose="020F0502020204030204" pitchFamily="34" charset="0"/>
                    <a:cs typeface="Times New Roman" panose="02020603050405020304" pitchFamily="18" charset="0"/>
                  </a:rPr>
                  <a:t> </a:t>
                </a:r>
                <a:r>
                  <a:rPr lang="en-US" sz="3700" smtClean="0">
                    <a:effectLst/>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a:t>
                </a:r>
                <a14:m>
                  <m:oMath xmlns:m="http://schemas.openxmlformats.org/officeDocument/2006/math">
                    <m:r>
                      <a:rPr lang="vi-VN" sz="3700" i="1">
                        <a:effectLst/>
                        <a:ea typeface="Calibri" panose="020F0502020204030204" pitchFamily="34" charset="0"/>
                        <a:cs typeface="Times New Roman" panose="02020603050405020304" pitchFamily="18" charset="0"/>
                      </a:rPr>
                      <m:t>𝑀𝑁</m:t>
                    </m:r>
                    <m:r>
                      <a:rPr lang="vi-VN" sz="3700" i="1">
                        <a:effectLst/>
                        <a:ea typeface="Calibri" panose="020F0502020204030204" pitchFamily="34" charset="0"/>
                        <a:cs typeface="Times New Roman" panose="02020603050405020304" pitchFamily="18" charset="0"/>
                      </a:rPr>
                      <m:t>=</m:t>
                    </m:r>
                    <m:r>
                      <a:rPr lang="vi-VN" sz="3700" i="1">
                        <a:effectLst/>
                        <a:ea typeface="Calibri" panose="020F0502020204030204" pitchFamily="34" charset="0"/>
                        <a:cs typeface="Times New Roman" panose="02020603050405020304" pitchFamily="18" charset="0"/>
                      </a:rPr>
                      <m:t>𝐵𝑃</m:t>
                    </m:r>
                  </m:oMath>
                </a14:m>
                <a:r>
                  <a:rPr lang="vi-VN" sz="3700">
                    <a:effectLst/>
                    <a:ea typeface="Calibri" panose="020F0502020204030204" pitchFamily="34" charset="0"/>
                    <a:cs typeface="Times New Roman" panose="02020603050405020304" pitchFamily="18" charset="0"/>
                  </a:rPr>
                  <a:t> do </a:t>
                </a:r>
                <a14:m>
                  <m:oMath xmlns:m="http://schemas.openxmlformats.org/officeDocument/2006/math">
                    <m:r>
                      <a:rPr lang="vi-VN" sz="3700" i="1">
                        <a:effectLst/>
                        <a:ea typeface="Calibri" panose="020F0502020204030204" pitchFamily="34" charset="0"/>
                        <a:cs typeface="Times New Roman" panose="02020603050405020304" pitchFamily="18" charset="0"/>
                      </a:rPr>
                      <m:t>𝐵𝑀𝑁𝑃</m:t>
                    </m:r>
                  </m:oMath>
                </a14:m>
                <a:r>
                  <a:rPr lang="vi-VN" sz="3700">
                    <a:effectLst/>
                    <a:ea typeface="Calibri" panose="020F0502020204030204" pitchFamily="34" charset="0"/>
                    <a:cs typeface="Times New Roman" panose="02020603050405020304" pitchFamily="18" charset="0"/>
                  </a:rPr>
                  <a:t> là hình bình hành)</a:t>
                </a:r>
                <a:endParaRPr lang="en-US" sz="37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3700">
                    <a:effectLst/>
                    <a:ea typeface="Calibri" panose="020F0502020204030204" pitchFamily="34" charset="0"/>
                    <a:cs typeface="Times New Roman" panose="02020603050405020304" pitchFamily="18" charset="0"/>
                  </a:rPr>
                  <a:t>Suy </a:t>
                </a:r>
                <a:r>
                  <a:rPr lang="vi-VN" sz="3700">
                    <a:effectLst/>
                    <a:ea typeface="Calibri" panose="020F0502020204030204" pitchFamily="34" charset="0"/>
                    <a:cs typeface="Times New Roman" panose="02020603050405020304" pitchFamily="18" charset="0"/>
                  </a:rPr>
                  <a:t>ra</a:t>
                </a:r>
                <a:r>
                  <a:rPr lang="vi-VN" sz="3700" smtClean="0">
                    <a:effectLst/>
                    <a:ea typeface="Calibri" panose="020F0502020204030204" pitchFamily="34" charset="0"/>
                    <a:cs typeface="Times New Roman" panose="02020603050405020304" pitchFamily="18" charset="0"/>
                  </a:rPr>
                  <a:t>:</a:t>
                </a:r>
                <a:r>
                  <a:rPr lang="en-US" sz="3700" smtClean="0">
                    <a:effectLst/>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 </a:t>
                </a:r>
                <a14:m>
                  <m:oMath xmlns:m="http://schemas.openxmlformats.org/officeDocument/2006/math">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𝑀𝑁</m:t>
                        </m:r>
                      </m:num>
                      <m:den>
                        <m:r>
                          <a:rPr lang="vi-VN" sz="3700" i="1">
                            <a:effectLst/>
                            <a:ea typeface="Calibri" panose="020F0502020204030204" pitchFamily="34" charset="0"/>
                            <a:cs typeface="Times New Roman" panose="02020603050405020304" pitchFamily="18" charset="0"/>
                          </a:rPr>
                          <m:t>𝐵𝐶</m:t>
                        </m:r>
                      </m:den>
                    </m:f>
                    <m:r>
                      <a:rPr lang="vi-VN" sz="3700" i="1">
                        <a:effectLst/>
                        <a:ea typeface="Calibri" panose="020F0502020204030204" pitchFamily="34" charset="0"/>
                        <a:cs typeface="Times New Roman" panose="02020603050405020304" pitchFamily="18" charset="0"/>
                      </a:rPr>
                      <m:t>+</m:t>
                    </m:r>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𝑁𝑃</m:t>
                        </m:r>
                      </m:num>
                      <m:den>
                        <m:r>
                          <a:rPr lang="vi-VN" sz="3700" i="1">
                            <a:effectLst/>
                            <a:ea typeface="Calibri" panose="020F0502020204030204" pitchFamily="34" charset="0"/>
                            <a:cs typeface="Times New Roman" panose="02020603050405020304" pitchFamily="18" charset="0"/>
                          </a:rPr>
                          <m:t>𝐴𝐵</m:t>
                        </m:r>
                      </m:den>
                    </m:f>
                    <m:r>
                      <a:rPr lang="vi-VN" sz="3700" i="1">
                        <a:effectLst/>
                        <a:ea typeface="Calibri" panose="020F0502020204030204" pitchFamily="34" charset="0"/>
                        <a:cs typeface="Times New Roman" panose="02020603050405020304" pitchFamily="18" charset="0"/>
                      </a:rPr>
                      <m:t>=</m:t>
                    </m:r>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𝐵𝑃</m:t>
                        </m:r>
                      </m:num>
                      <m:den>
                        <m:r>
                          <a:rPr lang="vi-VN" sz="3700" i="1">
                            <a:effectLst/>
                            <a:ea typeface="Calibri" panose="020F0502020204030204" pitchFamily="34" charset="0"/>
                            <a:cs typeface="Times New Roman" panose="02020603050405020304" pitchFamily="18" charset="0"/>
                          </a:rPr>
                          <m:t>𝐵𝐶</m:t>
                        </m:r>
                      </m:den>
                    </m:f>
                    <m:r>
                      <a:rPr lang="vi-VN" sz="3700" i="1">
                        <a:effectLst/>
                        <a:ea typeface="Calibri" panose="020F0502020204030204" pitchFamily="34" charset="0"/>
                        <a:cs typeface="Times New Roman" panose="02020603050405020304" pitchFamily="18" charset="0"/>
                      </a:rPr>
                      <m:t>+</m:t>
                    </m:r>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𝐶𝑃</m:t>
                        </m:r>
                      </m:num>
                      <m:den>
                        <m:r>
                          <a:rPr lang="vi-VN" sz="3700" i="1">
                            <a:effectLst/>
                            <a:ea typeface="Calibri" panose="020F0502020204030204" pitchFamily="34" charset="0"/>
                            <a:cs typeface="Times New Roman" panose="02020603050405020304" pitchFamily="18" charset="0"/>
                          </a:rPr>
                          <m:t>𝐵𝐶</m:t>
                        </m:r>
                      </m:den>
                    </m:f>
                    <m:r>
                      <a:rPr lang="vi-VN" sz="3700" i="1">
                        <a:effectLst/>
                        <a:ea typeface="Calibri" panose="020F0502020204030204" pitchFamily="34" charset="0"/>
                        <a:cs typeface="Times New Roman" panose="02020603050405020304" pitchFamily="18" charset="0"/>
                      </a:rPr>
                      <m:t>=</m:t>
                    </m:r>
                    <m:f>
                      <m:fPr>
                        <m:ctrlPr>
                          <a:rPr lang="en-US" sz="3700" i="1">
                            <a:effectLst/>
                            <a:ea typeface="Calibri" panose="020F0502020204030204" pitchFamily="34" charset="0"/>
                            <a:cs typeface="Times New Roman" panose="02020603050405020304" pitchFamily="18" charset="0"/>
                          </a:rPr>
                        </m:ctrlPr>
                      </m:fPr>
                      <m:num>
                        <m:r>
                          <a:rPr lang="vi-VN" sz="3700" i="1">
                            <a:effectLst/>
                            <a:ea typeface="Calibri" panose="020F0502020204030204" pitchFamily="34" charset="0"/>
                            <a:cs typeface="Times New Roman" panose="02020603050405020304" pitchFamily="18" charset="0"/>
                          </a:rPr>
                          <m:t>𝐵𝐶</m:t>
                        </m:r>
                      </m:num>
                      <m:den>
                        <m:r>
                          <a:rPr lang="vi-VN" sz="3700" i="1">
                            <a:effectLst/>
                            <a:ea typeface="Calibri" panose="020F0502020204030204" pitchFamily="34" charset="0"/>
                            <a:cs typeface="Times New Roman" panose="02020603050405020304" pitchFamily="18" charset="0"/>
                          </a:rPr>
                          <m:t>𝐵𝐶</m:t>
                        </m:r>
                      </m:den>
                    </m:f>
                    <m:r>
                      <a:rPr lang="vi-VN" sz="3700" i="1">
                        <a:effectLst/>
                        <a:ea typeface="Calibri" panose="020F0502020204030204" pitchFamily="34" charset="0"/>
                        <a:cs typeface="Times New Roman" panose="02020603050405020304" pitchFamily="18" charset="0"/>
                      </a:rPr>
                      <m:t>=1</m:t>
                    </m:r>
                  </m:oMath>
                </a14:m>
                <a:endParaRPr lang="en-US" sz="3700">
                  <a:effectLs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530169" y="4914900"/>
                <a:ext cx="10500464" cy="4097147"/>
              </a:xfrm>
              <a:prstGeom prst="rect">
                <a:avLst/>
              </a:prstGeom>
              <a:blipFill>
                <a:blip r:embed="rId8"/>
                <a:stretch>
                  <a:fillRect l="-1799"/>
                </a:stretch>
              </a:blipFill>
            </p:spPr>
            <p:txBody>
              <a:bodyPr/>
              <a:lstStyle/>
              <a:p>
                <a:r>
                  <a:rPr lang="en-US">
                    <a:noFill/>
                  </a:rPr>
                  <a:t> </a:t>
                </a:r>
              </a:p>
            </p:txBody>
          </p:sp>
        </mc:Fallback>
      </mc:AlternateContent>
      <p:sp>
        <p:nvSpPr>
          <p:cNvPr id="14" name="Rectangle 13"/>
          <p:cNvSpPr/>
          <p:nvPr/>
        </p:nvSpPr>
        <p:spPr>
          <a:xfrm>
            <a:off x="7530169" y="3974440"/>
            <a:ext cx="1239443" cy="661720"/>
          </a:xfrm>
          <a:prstGeom prst="rect">
            <a:avLst/>
          </a:prstGeom>
        </p:spPr>
        <p:txBody>
          <a:bodyPr wrap="none">
            <a:spAutoFit/>
          </a:bodyPr>
          <a:lstStyle/>
          <a:p>
            <a:pPr lvl="0" algn="ctr">
              <a:defRPr/>
            </a:pPr>
            <a:r>
              <a:rPr lang="en-US" sz="3700" b="1" i="1">
                <a:solidFill>
                  <a:schemeClr val="tx2"/>
                </a:solidFill>
                <a:latin typeface="Arial" panose="020B0604020202020204" pitchFamily="34" charset="0"/>
                <a:cs typeface="Arial" panose="020B0604020202020204" pitchFamily="34" charset="0"/>
              </a:rPr>
              <a:t>Giải:</a:t>
            </a:r>
            <a:endParaRPr lang="en-US" sz="3700" b="1" i="1"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911651" y="3974440"/>
            <a:ext cx="5148895" cy="4909159"/>
          </a:xfrm>
          <a:prstGeom prst="rect">
            <a:avLst/>
          </a:prstGeom>
        </p:spPr>
      </p:pic>
    </p:spTree>
    <p:extLst>
      <p:ext uri="{BB962C8B-B14F-4D97-AF65-F5344CB8AC3E}">
        <p14:creationId xmlns:p14="http://schemas.microsoft.com/office/powerpoint/2010/main" val="34163775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down)">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wipe(left)">
                                      <p:cBhvr>
                                        <p:cTn id="3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7" name="Group 7"/>
          <p:cNvGrpSpPr/>
          <p:nvPr/>
        </p:nvGrpSpPr>
        <p:grpSpPr>
          <a:xfrm rot="-5400000">
            <a:off x="-5854063"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2041745"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8"/>
          <p:cNvSpPr txBox="1"/>
          <p:nvPr/>
        </p:nvSpPr>
        <p:spPr>
          <a:xfrm>
            <a:off x="-534556" y="266700"/>
            <a:ext cx="19529038" cy="5539978"/>
          </a:xfrm>
          <a:prstGeom prst="rect">
            <a:avLst/>
          </a:prstGeom>
        </p:spPr>
        <p:txBody>
          <a:bodyPr wrap="square" lIns="0" tIns="0" rIns="0" bIns="0" rtlCol="0" anchor="t">
            <a:spAutoFit/>
          </a:bodyPr>
          <a:lstStyle/>
          <a:p>
            <a:pPr algn="ctr">
              <a:lnSpc>
                <a:spcPct val="150000"/>
              </a:lnSpc>
            </a:pPr>
            <a:r>
              <a:rPr lang="vi-VN" sz="8000" b="1">
                <a:solidFill>
                  <a:srgbClr val="C85103"/>
                </a:solidFill>
                <a:cs typeface="Arial" panose="020B0604020202020204" pitchFamily="34" charset="0"/>
              </a:rPr>
              <a:t>CHƯƠNG VIII. </a:t>
            </a:r>
            <a:endParaRPr lang="en-US" sz="8000" b="1" smtClean="0">
              <a:solidFill>
                <a:srgbClr val="C85103"/>
              </a:solidFill>
              <a:cs typeface="Arial" panose="020B0604020202020204" pitchFamily="34" charset="0"/>
            </a:endParaRPr>
          </a:p>
          <a:p>
            <a:pPr algn="ctr">
              <a:lnSpc>
                <a:spcPct val="150000"/>
              </a:lnSpc>
            </a:pPr>
            <a:r>
              <a:rPr lang="vi-VN" sz="8000" b="1" smtClean="0">
                <a:solidFill>
                  <a:srgbClr val="C85103"/>
                </a:solidFill>
                <a:cs typeface="Arial" panose="020B0604020202020204" pitchFamily="34" charset="0"/>
              </a:rPr>
              <a:t>TAM </a:t>
            </a:r>
            <a:r>
              <a:rPr lang="vi-VN" sz="8000" b="1">
                <a:solidFill>
                  <a:srgbClr val="C85103"/>
                </a:solidFill>
                <a:cs typeface="Arial" panose="020B0604020202020204" pitchFamily="34" charset="0"/>
              </a:rPr>
              <a:t>GIÁC ĐỒNG DẠNG. </a:t>
            </a:r>
          </a:p>
          <a:p>
            <a:pPr algn="ctr">
              <a:lnSpc>
                <a:spcPct val="150000"/>
              </a:lnSpc>
            </a:pPr>
            <a:r>
              <a:rPr lang="vi-VN" sz="8000" b="1">
                <a:solidFill>
                  <a:srgbClr val="C85103"/>
                </a:solidFill>
                <a:cs typeface="Arial" panose="020B0604020202020204" pitchFamily="34" charset="0"/>
              </a:rPr>
              <a:t>HÌNH ĐỒNG DẠNG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70828">
            <a:off x="1894453" y="8021491"/>
            <a:ext cx="2749808" cy="2410003"/>
          </a:xfrm>
          <a:prstGeom prst="rect">
            <a:avLst/>
          </a:prstGeom>
        </p:spPr>
      </p:pic>
      <p:pic>
        <p:nvPicPr>
          <p:cNvPr id="21" name="Picture 20"/>
          <p:cNvPicPr>
            <a:picLocks noChangeAspect="1"/>
          </p:cNvPicPr>
          <p:nvPr/>
        </p:nvPicPr>
        <p:blipFill>
          <a:blip r:embed="rId5"/>
          <a:stretch>
            <a:fillRect/>
          </a:stretch>
        </p:blipFill>
        <p:spPr>
          <a:xfrm rot="2708053">
            <a:off x="13579976" y="8285676"/>
            <a:ext cx="2443514" cy="2443514"/>
          </a:xfrm>
          <a:prstGeom prst="rect">
            <a:avLst/>
          </a:prstGeom>
        </p:spPr>
      </p:pic>
      <p:sp>
        <p:nvSpPr>
          <p:cNvPr id="14" name="TextBox 18"/>
          <p:cNvSpPr txBox="1"/>
          <p:nvPr/>
        </p:nvSpPr>
        <p:spPr>
          <a:xfrm>
            <a:off x="1689739" y="5963841"/>
            <a:ext cx="15080447" cy="1846659"/>
          </a:xfrm>
          <a:prstGeom prst="rect">
            <a:avLst/>
          </a:prstGeom>
        </p:spPr>
        <p:txBody>
          <a:bodyPr wrap="square" lIns="0" tIns="0" rIns="0" bIns="0" rtlCol="0" anchor="t">
            <a:spAutoFit/>
          </a:bodyPr>
          <a:lstStyle/>
          <a:p>
            <a:pPr algn="ctr">
              <a:lnSpc>
                <a:spcPct val="150000"/>
              </a:lnSpc>
            </a:pPr>
            <a:r>
              <a:rPr lang="en-US" sz="8000" b="1" smtClean="0">
                <a:solidFill>
                  <a:schemeClr val="tx2"/>
                </a:solidFill>
                <a:latin typeface="Arial" panose="020B0604020202020204" pitchFamily="34" charset="0"/>
                <a:cs typeface="Arial" panose="020B0604020202020204" pitchFamily="34" charset="0"/>
              </a:rPr>
              <a:t>BÀI</a:t>
            </a:r>
            <a:r>
              <a:rPr lang="vi-VN" sz="8000" b="1" smtClean="0">
                <a:solidFill>
                  <a:schemeClr val="tx2"/>
                </a:solidFill>
                <a:latin typeface="Arial" panose="020B0604020202020204" pitchFamily="34" charset="0"/>
                <a:cs typeface="Arial" panose="020B0604020202020204" pitchFamily="34" charset="0"/>
              </a:rPr>
              <a:t> </a:t>
            </a:r>
            <a:r>
              <a:rPr lang="vi-VN" sz="8000" b="1" smtClean="0">
                <a:solidFill>
                  <a:schemeClr val="tx2"/>
                </a:solidFill>
                <a:cs typeface="Arial" panose="020B0604020202020204" pitchFamily="34" charset="0"/>
              </a:rPr>
              <a:t>TẬP</a:t>
            </a:r>
            <a:r>
              <a:rPr lang="en-US" sz="8000" b="1" smtClean="0">
                <a:solidFill>
                  <a:schemeClr val="tx2"/>
                </a:solidFill>
                <a:cs typeface="Arial" panose="020B0604020202020204" pitchFamily="34" charset="0"/>
              </a:rPr>
              <a:t> </a:t>
            </a:r>
            <a:r>
              <a:rPr lang="en-US" sz="8000" b="1" smtClean="0">
                <a:solidFill>
                  <a:schemeClr val="tx2"/>
                </a:solidFill>
                <a:latin typeface="Arial" panose="020B0604020202020204" pitchFamily="34" charset="0"/>
                <a:cs typeface="Arial" panose="020B0604020202020204" pitchFamily="34" charset="0"/>
              </a:rPr>
              <a:t>CUỐI</a:t>
            </a:r>
            <a:r>
              <a:rPr lang="vi-VN" sz="8000" b="1" smtClean="0">
                <a:solidFill>
                  <a:schemeClr val="tx2"/>
                </a:solidFill>
                <a:cs typeface="Arial" panose="020B0604020202020204" pitchFamily="34" charset="0"/>
              </a:rPr>
              <a:t> </a:t>
            </a:r>
            <a:r>
              <a:rPr lang="vi-VN" sz="8000" b="1">
                <a:solidFill>
                  <a:schemeClr val="tx2"/>
                </a:solidFill>
                <a:cs typeface="Arial" panose="020B0604020202020204" pitchFamily="34" charset="0"/>
              </a:rPr>
              <a:t>CHƯƠNG </a:t>
            </a:r>
            <a:r>
              <a:rPr lang="en-US" sz="8000" b="1" smtClean="0">
                <a:solidFill>
                  <a:schemeClr val="tx2"/>
                </a:solidFill>
                <a:latin typeface="Arial" panose="020B0604020202020204" pitchFamily="34" charset="0"/>
                <a:cs typeface="Arial" panose="020B0604020202020204" pitchFamily="34" charset="0"/>
              </a:rPr>
              <a:t>VIII</a:t>
            </a:r>
            <a:r>
              <a:rPr lang="vi-VN" sz="8000" b="1" smtClean="0">
                <a:solidFill>
                  <a:schemeClr val="tx2"/>
                </a:solidFill>
                <a:cs typeface="Arial" panose="020B0604020202020204" pitchFamily="34" charset="0"/>
              </a:rPr>
              <a:t> </a:t>
            </a:r>
            <a:endParaRPr lang="vi-VN" sz="80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98624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mc:AlternateContent xmlns:mc="http://schemas.openxmlformats.org/markup-compatibility/2006">
        <mc:Choice xmlns:a14="http://schemas.microsoft.com/office/drawing/2010/main" Requires="a14">
          <p:sp>
            <p:nvSpPr>
              <p:cNvPr id="19" name="Rectangle 18"/>
              <p:cNvSpPr/>
              <p:nvPr/>
            </p:nvSpPr>
            <p:spPr>
              <a:xfrm>
                <a:off x="495300" y="114300"/>
                <a:ext cx="17335500" cy="1754326"/>
              </a:xfrm>
              <a:prstGeom prst="rect">
                <a:avLst/>
              </a:prstGeom>
            </p:spPr>
            <p:txBody>
              <a:bodyPr wrap="square">
                <a:spAutoFit/>
              </a:bodyPr>
              <a:lstStyle/>
              <a:p>
                <a:pPr lvl="0" algn="just">
                  <a:lnSpc>
                    <a:spcPct val="150000"/>
                  </a:lnSpc>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4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tr94) </a:t>
                </a:r>
                <a:r>
                  <a:rPr lang="vi-VN" sz="3600">
                    <a:solidFill>
                      <a:prstClr val="black"/>
                    </a:solidFill>
                    <a:cs typeface="Arial" panose="020B0604020202020204" pitchFamily="34" charset="0"/>
                  </a:rPr>
                  <a:t>Cho tứ giác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𝐴𝐵𝐶𝐷</m:t>
                    </m:r>
                  </m:oMath>
                </a14:m>
                <a:r>
                  <a:rPr lang="vi-VN" sz="3600">
                    <a:solidFill>
                      <a:prstClr val="black"/>
                    </a:solidFill>
                    <a:cs typeface="Arial" panose="020B0604020202020204" pitchFamily="34" charset="0"/>
                  </a:rPr>
                  <a:t>. Tia phân giác của góc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𝐵𝐴𝐷</m:t>
                    </m:r>
                  </m:oMath>
                </a14:m>
                <a:r>
                  <a:rPr lang="vi-VN" sz="3600">
                    <a:solidFill>
                      <a:prstClr val="black"/>
                    </a:solidFill>
                    <a:cs typeface="Arial" panose="020B0604020202020204" pitchFamily="34" charset="0"/>
                  </a:rPr>
                  <a:t> và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𝐵𝐶</m:t>
                    </m:r>
                    <m:r>
                      <a:rPr lang="en-US" sz="3600" b="0" i="1" smtClean="0">
                        <a:solidFill>
                          <a:prstClr val="black"/>
                        </a:solidFill>
                        <a:latin typeface="Cambria Math" panose="02040503050406030204" pitchFamily="18" charset="0"/>
                        <a:cs typeface="Arial" panose="020B0604020202020204" pitchFamily="34" charset="0"/>
                      </a:rPr>
                      <m:t>𝐷</m:t>
                    </m:r>
                  </m:oMath>
                </a14:m>
                <a:r>
                  <a:rPr lang="vi-VN" sz="3600">
                    <a:solidFill>
                      <a:prstClr val="black"/>
                    </a:solidFill>
                    <a:cs typeface="Arial" panose="020B0604020202020204" pitchFamily="34" charset="0"/>
                  </a:rPr>
                  <a:t> cắt nhau tại điểm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𝐼</m:t>
                    </m:r>
                    <m:r>
                      <a:rPr lang="en-US" sz="3600" b="0" i="1" smtClean="0">
                        <a:solidFill>
                          <a:prstClr val="black"/>
                        </a:solidFill>
                        <a:latin typeface="Cambria Math" panose="02040503050406030204" pitchFamily="18" charset="0"/>
                        <a:cs typeface="Arial" panose="020B0604020202020204" pitchFamily="34" charset="0"/>
                      </a:rPr>
                      <m:t>.</m:t>
                    </m:r>
                  </m:oMath>
                </a14:m>
                <a:r>
                  <a:rPr lang="en-US" sz="3600" smtClean="0">
                    <a:solidFill>
                      <a:prstClr val="black"/>
                    </a:solidFill>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Biết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𝐼</m:t>
                    </m:r>
                    <m:r>
                      <a:rPr lang="vi-VN" sz="3600" i="1">
                        <a:solidFill>
                          <a:prstClr val="black"/>
                        </a:solidFill>
                        <a:latin typeface="Cambria Math" panose="02040503050406030204" pitchFamily="18" charset="0"/>
                        <a:cs typeface="Arial" panose="020B0604020202020204" pitchFamily="34" charset="0"/>
                      </a:rPr>
                      <m:t> </m:t>
                    </m:r>
                  </m:oMath>
                </a14:m>
                <a:r>
                  <a:rPr lang="en-US" sz="3600" smtClean="0">
                    <a:solidFill>
                      <a:prstClr val="black"/>
                    </a:solidFill>
                    <a:latin typeface="Arial" panose="020B0604020202020204" pitchFamily="34" charset="0"/>
                    <a:cs typeface="Arial" panose="020B0604020202020204" pitchFamily="34" charset="0"/>
                  </a:rPr>
                  <a:t>thuộc đoạn thẳng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𝐵𝐷</m:t>
                    </m:r>
                  </m:oMath>
                </a14:m>
                <a:r>
                  <a:rPr lang="en-US" sz="3600" smtClean="0">
                    <a:solidFill>
                      <a:prstClr val="black"/>
                    </a:solidFill>
                    <a:cs typeface="Arial" panose="020B0604020202020204" pitchFamily="34" charset="0"/>
                  </a:rPr>
                  <a:t> </a:t>
                </a:r>
                <a:r>
                  <a:rPr lang="vi-VN" sz="3600" smtClean="0">
                    <a:solidFill>
                      <a:prstClr val="black"/>
                    </a:solidFill>
                    <a:cs typeface="Arial" panose="020B0604020202020204" pitchFamily="34" charset="0"/>
                  </a:rPr>
                  <a:t>(</a:t>
                </a:r>
                <a:r>
                  <a:rPr lang="vi-VN" sz="3600">
                    <a:solidFill>
                      <a:prstClr val="black"/>
                    </a:solidFill>
                    <a:cs typeface="Arial" panose="020B0604020202020204" pitchFamily="34" charset="0"/>
                  </a:rPr>
                  <a:t>Hình 103). Chứng minh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𝐴𝐵</m:t>
                    </m:r>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𝐶𝐷</m:t>
                    </m:r>
                    <m:r>
                      <a:rPr lang="vi-VN" sz="3600" i="1" smtClean="0">
                        <a:solidFill>
                          <a:prstClr val="black"/>
                        </a:solidFill>
                        <a:latin typeface="Cambria Math" panose="02040503050406030204" pitchFamily="18" charset="0"/>
                        <a:cs typeface="Arial" panose="020B0604020202020204" pitchFamily="34" charset="0"/>
                      </a:rPr>
                      <m:t> = </m:t>
                    </m:r>
                    <m:r>
                      <a:rPr lang="vi-VN" sz="3600" i="1" smtClean="0">
                        <a:solidFill>
                          <a:prstClr val="black"/>
                        </a:solidFill>
                        <a:latin typeface="Cambria Math" panose="02040503050406030204" pitchFamily="18" charset="0"/>
                        <a:cs typeface="Arial" panose="020B0604020202020204" pitchFamily="34" charset="0"/>
                      </a:rPr>
                      <m:t>𝐴𝐷</m:t>
                    </m:r>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𝐵𝐶</m:t>
                    </m:r>
                  </m:oMath>
                </a14:m>
                <a:r>
                  <a:rPr lang="vi-VN" sz="3600">
                    <a:solidFill>
                      <a:prstClr val="black"/>
                    </a:solidFill>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495300" y="114300"/>
                <a:ext cx="17335500" cy="1754326"/>
              </a:xfrm>
              <a:prstGeom prst="rect">
                <a:avLst/>
              </a:prstGeom>
              <a:blipFill>
                <a:blip r:embed="rId4"/>
                <a:stretch>
                  <a:fillRect l="-1055" r="-1090" b="-6250"/>
                </a:stretch>
              </a:blipFill>
            </p:spPr>
            <p:txBody>
              <a:bodyPr/>
              <a:lstStyle/>
              <a:p>
                <a:r>
                  <a:rPr lang="en-US">
                    <a:noFill/>
                  </a:rPr>
                  <a:t> </a:t>
                </a:r>
              </a:p>
            </p:txBody>
          </p:sp>
        </mc:Fallback>
      </mc:AlternateContent>
      <p:pic>
        <p:nvPicPr>
          <p:cNvPr id="21" name="Picture 20"/>
          <p:cNvPicPr>
            <a:picLocks noChangeAspect="1"/>
          </p:cNvPicPr>
          <p:nvPr/>
        </p:nvPicPr>
        <p:blipFill>
          <a:blip r:embed="rId5"/>
          <a:stretch>
            <a:fillRect/>
          </a:stretch>
        </p:blipFill>
        <p:spPr>
          <a:xfrm rot="20553233">
            <a:off x="16847035" y="9082573"/>
            <a:ext cx="1779880" cy="15704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721398" y="3107506"/>
                <a:ext cx="10439400" cy="6022995"/>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vi-VN" sz="3600" i="1" smtClean="0">
                        <a:ea typeface="Calibri" panose="020F0502020204030204" pitchFamily="34" charset="0"/>
                        <a:cs typeface="Times New Roman" panose="02020603050405020304" pitchFamily="18" charset="0"/>
                      </a:rPr>
                      <m:t>∆</m:t>
                    </m:r>
                    <m:r>
                      <a:rPr lang="vi-VN" sz="3600" i="1" smtClean="0">
                        <a:ea typeface="Calibri" panose="020F0502020204030204" pitchFamily="34" charset="0"/>
                        <a:cs typeface="Times New Roman" panose="02020603050405020304" pitchFamily="18" charset="0"/>
                      </a:rPr>
                      <m:t>𝐴𝐵𝐷</m:t>
                    </m:r>
                  </m:oMath>
                </a14:m>
                <a:r>
                  <a:rPr lang="vi-VN" sz="3600">
                    <a:effectLst/>
                    <a:ea typeface="Calibri" panose="020F0502020204030204" pitchFamily="34" charset="0"/>
                    <a:cs typeface="Times New Roman" panose="02020603050405020304" pitchFamily="18" charset="0"/>
                  </a:rPr>
                  <a:t> có </a:t>
                </a:r>
                <a14:m>
                  <m:oMath xmlns:m="http://schemas.openxmlformats.org/officeDocument/2006/math">
                    <m:r>
                      <a:rPr lang="vi-VN" sz="3600" i="1">
                        <a:effectLst/>
                        <a:ea typeface="Calibri" panose="020F0502020204030204" pitchFamily="34" charset="0"/>
                        <a:cs typeface="Times New Roman" panose="02020603050405020304" pitchFamily="18" charset="0"/>
                      </a:rPr>
                      <m:t>𝐴𝐼</m:t>
                    </m:r>
                  </m:oMath>
                </a14:m>
                <a:r>
                  <a:rPr lang="vi-VN" sz="3600">
                    <a:effectLst/>
                    <a:ea typeface="Calibri" panose="020F0502020204030204" pitchFamily="34" charset="0"/>
                    <a:cs typeface="Times New Roman" panose="02020603050405020304" pitchFamily="18" charset="0"/>
                  </a:rPr>
                  <a:t> là phân giác </a:t>
                </a:r>
                <a14:m>
                  <m:oMath xmlns:m="http://schemas.openxmlformats.org/officeDocument/2006/math">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𝐵𝐴𝐷</m:t>
                        </m:r>
                      </m:e>
                    </m:acc>
                  </m:oMath>
                </a14:m>
                <a:r>
                  <a:rPr lang="vi-VN" sz="3600">
                    <a:effectLst/>
                    <a:ea typeface="Calibri" panose="020F0502020204030204" pitchFamily="34" charset="0"/>
                    <a:cs typeface="Times New Roman" panose="02020603050405020304" pitchFamily="18" charset="0"/>
                  </a:rPr>
                  <a:t> </a:t>
                </a:r>
                <a:endParaRPr lang="en-US" sz="3600" smtClean="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𝐼𝐷</m:t>
                        </m:r>
                      </m:num>
                      <m:den>
                        <m:r>
                          <a:rPr lang="vi-VN" sz="3600" i="1">
                            <a:effectLst/>
                            <a:ea typeface="Calibri" panose="020F0502020204030204" pitchFamily="34" charset="0"/>
                            <a:cs typeface="Times New Roman" panose="02020603050405020304" pitchFamily="18" charset="0"/>
                          </a:rPr>
                          <m:t>𝐼𝐵</m:t>
                        </m:r>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𝐴𝐷</m:t>
                        </m:r>
                      </m:num>
                      <m:den>
                        <m:r>
                          <a:rPr lang="vi-VN" sz="3600" i="1">
                            <a:effectLst/>
                            <a:ea typeface="Calibri" panose="020F0502020204030204" pitchFamily="34" charset="0"/>
                            <a:cs typeface="Times New Roman" panose="02020603050405020304" pitchFamily="18" charset="0"/>
                          </a:rPr>
                          <m:t>𝐴𝐵</m:t>
                        </m:r>
                      </m:den>
                    </m:f>
                  </m:oMath>
                </a14:m>
                <a:r>
                  <a:rPr lang="vi-VN" sz="3600">
                    <a:effectLst/>
                    <a:ea typeface="Calibri" panose="020F0502020204030204" pitchFamily="34" charset="0"/>
                    <a:cs typeface="Times New Roman" panose="02020603050405020304" pitchFamily="18" charset="0"/>
                  </a:rPr>
                  <a:t> (Tính chất đường phân giác) (1)</a:t>
                </a:r>
                <a:endParaRPr lang="en-US" sz="36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𝐵𝐶𝐷</m:t>
                    </m:r>
                  </m:oMath>
                </a14:m>
                <a:r>
                  <a:rPr lang="vi-VN" sz="3600">
                    <a:effectLst/>
                    <a:ea typeface="Calibri" panose="020F0502020204030204" pitchFamily="34" charset="0"/>
                    <a:cs typeface="Times New Roman" panose="02020603050405020304" pitchFamily="18" charset="0"/>
                  </a:rPr>
                  <a:t> có </a:t>
                </a:r>
                <a14:m>
                  <m:oMath xmlns:m="http://schemas.openxmlformats.org/officeDocument/2006/math">
                    <m:r>
                      <a:rPr lang="vi-VN" sz="3600" i="1">
                        <a:effectLst/>
                        <a:ea typeface="Calibri" panose="020F0502020204030204" pitchFamily="34" charset="0"/>
                        <a:cs typeface="Times New Roman" panose="02020603050405020304" pitchFamily="18" charset="0"/>
                      </a:rPr>
                      <m:t>𝐶𝐼</m:t>
                    </m:r>
                  </m:oMath>
                </a14:m>
                <a:r>
                  <a:rPr lang="vi-VN" sz="3600">
                    <a:effectLst/>
                    <a:ea typeface="Calibri" panose="020F0502020204030204" pitchFamily="34" charset="0"/>
                    <a:cs typeface="Times New Roman" panose="02020603050405020304" pitchFamily="18" charset="0"/>
                  </a:rPr>
                  <a:t> là phân giác </a:t>
                </a:r>
                <a14:m>
                  <m:oMath xmlns:m="http://schemas.openxmlformats.org/officeDocument/2006/math">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𝐵𝐶𝐷</m:t>
                        </m:r>
                      </m:e>
                    </m:acc>
                  </m:oMath>
                </a14:m>
                <a:r>
                  <a:rPr lang="vi-VN" sz="3600">
                    <a:effectLst/>
                    <a:ea typeface="Calibri" panose="020F0502020204030204" pitchFamily="34" charset="0"/>
                    <a:cs typeface="Times New Roman" panose="02020603050405020304" pitchFamily="18" charset="0"/>
                  </a:rPr>
                  <a:t> </a:t>
                </a:r>
                <a:endParaRPr lang="en-US" sz="3600" smtClean="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vi-VN" sz="3600" smtClean="0">
                    <a:effectLst/>
                    <a:ea typeface="Calibri" panose="020F0502020204030204" pitchFamily="34" charset="0"/>
                    <a:cs typeface="Times New Roman" panose="02020603050405020304" pitchFamily="18" charset="0"/>
                  </a:rPr>
                  <a:t> </a:t>
                </a:r>
                <a14:m>
                  <m:oMath xmlns:m="http://schemas.openxmlformats.org/officeDocument/2006/math">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𝐼𝐷</m:t>
                        </m:r>
                      </m:num>
                      <m:den>
                        <m:r>
                          <a:rPr lang="vi-VN" sz="3600" i="1">
                            <a:effectLst/>
                            <a:ea typeface="Calibri" panose="020F0502020204030204" pitchFamily="34" charset="0"/>
                            <a:cs typeface="Times New Roman" panose="02020603050405020304" pitchFamily="18" charset="0"/>
                          </a:rPr>
                          <m:t>𝐼𝐵</m:t>
                        </m:r>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𝐶𝐷</m:t>
                        </m:r>
                      </m:num>
                      <m:den>
                        <m:r>
                          <a:rPr lang="vi-VN" sz="3600" i="1">
                            <a:effectLst/>
                            <a:ea typeface="Calibri" panose="020F0502020204030204" pitchFamily="34" charset="0"/>
                            <a:cs typeface="Times New Roman" panose="02020603050405020304" pitchFamily="18" charset="0"/>
                          </a:rPr>
                          <m:t>𝐵𝐶</m:t>
                        </m:r>
                      </m:den>
                    </m:f>
                  </m:oMath>
                </a14:m>
                <a:r>
                  <a:rPr lang="vi-VN" sz="3600">
                    <a:effectLst/>
                    <a:ea typeface="Calibri" panose="020F0502020204030204" pitchFamily="34" charset="0"/>
                    <a:cs typeface="Times New Roman" panose="02020603050405020304" pitchFamily="18" charset="0"/>
                  </a:rPr>
                  <a:t> (Tính chất đường phân giác) (2)</a:t>
                </a:r>
                <a:endParaRPr lang="en-US" sz="36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3600">
                    <a:effectLst/>
                    <a:ea typeface="Calibri" panose="020F0502020204030204" pitchFamily="34" charset="0"/>
                    <a:cs typeface="Times New Roman" panose="02020603050405020304" pitchFamily="18" charset="0"/>
                  </a:rPr>
                  <a:t>Từ (1)(2)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ea typeface="Calibri" panose="020F0502020204030204" pitchFamily="34" charset="0"/>
                    <a:cs typeface="Times New Roman" panose="02020603050405020304" pitchFamily="18" charset="0"/>
                  </a:rPr>
                  <a:t> </a:t>
                </a:r>
                <a14:m>
                  <m:oMath xmlns:m="http://schemas.openxmlformats.org/officeDocument/2006/math">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𝐴𝐷</m:t>
                        </m:r>
                      </m:num>
                      <m:den>
                        <m:r>
                          <a:rPr lang="vi-VN" sz="3600" i="1">
                            <a:effectLst/>
                            <a:ea typeface="Calibri" panose="020F0502020204030204" pitchFamily="34" charset="0"/>
                            <a:cs typeface="Times New Roman" panose="02020603050405020304" pitchFamily="18" charset="0"/>
                          </a:rPr>
                          <m:t>𝐴𝐵</m:t>
                        </m:r>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𝐶𝐷</m:t>
                        </m:r>
                      </m:num>
                      <m:den>
                        <m:r>
                          <a:rPr lang="vi-VN" sz="3600" i="1">
                            <a:effectLst/>
                            <a:ea typeface="Calibri" panose="020F0502020204030204" pitchFamily="34" charset="0"/>
                            <a:cs typeface="Times New Roman" panose="02020603050405020304" pitchFamily="18" charset="0"/>
                          </a:rPr>
                          <m:t>𝐵𝐶</m:t>
                        </m:r>
                      </m:den>
                    </m:f>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𝐶𝐷</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𝐴𝐷</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𝐵𝐶</m:t>
                    </m:r>
                  </m:oMath>
                </a14:m>
                <a:endParaRPr lang="en-US" sz="3600">
                  <a:effectLs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721398" y="3107506"/>
                <a:ext cx="10439400" cy="6022995"/>
              </a:xfrm>
              <a:prstGeom prst="rect">
                <a:avLst/>
              </a:prstGeom>
              <a:blipFill>
                <a:blip r:embed="rId6"/>
                <a:stretch>
                  <a:fillRect l="-1811"/>
                </a:stretch>
              </a:blipFill>
            </p:spPr>
            <p:txBody>
              <a:bodyPr/>
              <a:lstStyle/>
              <a:p>
                <a:r>
                  <a:rPr lang="en-US">
                    <a:noFill/>
                  </a:rPr>
                  <a:t> </a:t>
                </a:r>
              </a:p>
            </p:txBody>
          </p:sp>
        </mc:Fallback>
      </mc:AlternateContent>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7761104" y="2266041"/>
            <a:ext cx="1239443" cy="661720"/>
          </a:xfrm>
          <a:prstGeom prst="rect">
            <a:avLst/>
          </a:prstGeom>
        </p:spPr>
        <p:txBody>
          <a:bodyPr wrap="none">
            <a:spAutoFit/>
          </a:bodyPr>
          <a:lstStyle/>
          <a:p>
            <a:pPr lvl="0" algn="ctr">
              <a:defRPr/>
            </a:pPr>
            <a:r>
              <a:rPr lang="en-US" sz="3700" b="1" i="1">
                <a:solidFill>
                  <a:schemeClr val="tx2"/>
                </a:solidFill>
                <a:latin typeface="Arial" panose="020B0604020202020204" pitchFamily="34" charset="0"/>
                <a:cs typeface="Arial" panose="020B0604020202020204" pitchFamily="34" charset="0"/>
              </a:rPr>
              <a:t>Giải:</a:t>
            </a:r>
            <a:endParaRPr lang="en-US" sz="3700" b="1" i="1"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Lst>
          </a:blip>
          <a:stretch>
            <a:fillRect/>
          </a:stretch>
        </p:blipFill>
        <p:spPr>
          <a:xfrm>
            <a:off x="1507490" y="3107506"/>
            <a:ext cx="4865706" cy="5478021"/>
          </a:xfrm>
          <a:prstGeom prst="rect">
            <a:avLst/>
          </a:prstGeom>
        </p:spPr>
      </p:pic>
    </p:spTree>
    <p:extLst>
      <p:ext uri="{BB962C8B-B14F-4D97-AF65-F5344CB8AC3E}">
        <p14:creationId xmlns:p14="http://schemas.microsoft.com/office/powerpoint/2010/main" val="2140064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left)">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up)">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rot="17189618">
            <a:off x="-440555" y="64381"/>
            <a:ext cx="1668124" cy="156206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834868" y="8763000"/>
            <a:ext cx="1586477" cy="15621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51098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3" name="Rectangle 12"/>
              <p:cNvSpPr/>
              <p:nvPr/>
            </p:nvSpPr>
            <p:spPr>
              <a:xfrm>
                <a:off x="1676636" y="287804"/>
                <a:ext cx="15776063"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7 </a:t>
                </a:r>
                <a:r>
                  <a:rPr kumimoji="0" lang="en-US" sz="3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tr95)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các độ dài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ở các hình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104</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104</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104</m:t>
                    </m:r>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676636" y="287804"/>
                <a:ext cx="15776063" cy="969496"/>
              </a:xfrm>
              <a:prstGeom prst="rect">
                <a:avLst/>
              </a:prstGeom>
              <a:blipFill>
                <a:blip r:embed="rId7"/>
                <a:stretch>
                  <a:fillRect l="-1275" b="-13836"/>
                </a:stretch>
              </a:blipFill>
            </p:spPr>
            <p:txBody>
              <a:bodyPr/>
              <a:lstStyle/>
              <a:p>
                <a:r>
                  <a:rPr lang="en-US">
                    <a:noFill/>
                  </a:rPr>
                  <a:t> </a:t>
                </a:r>
              </a:p>
            </p:txBody>
          </p:sp>
        </mc:Fallback>
      </mc:AlternateContent>
      <p:sp>
        <p:nvSpPr>
          <p:cNvPr id="14" name="Rectangle 13"/>
          <p:cNvSpPr/>
          <p:nvPr/>
        </p:nvSpPr>
        <p:spPr>
          <a:xfrm>
            <a:off x="8474608" y="1688684"/>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8490856" y="2487023"/>
                <a:ext cx="8730343" cy="6771277"/>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𝐴𝑀𝑁</m:t>
                        </m:r>
                      </m:e>
                    </m:acc>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𝐴𝐵𝐶</m:t>
                        </m:r>
                      </m:e>
                    </m:acc>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pt-B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góc ở vị trí đồng vị </a:t>
                </a:r>
                <a:r>
                  <a:rPr kumimoji="0" lang="pt-B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 </a:t>
                </a:r>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𝑀𝑁</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 </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𝐵𝐶</m:t>
                    </m:r>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sym typeface="Symbol" panose="05050102010706020507" pitchFamily="18" charset="2"/>
                      </a:rPr>
                      <m:t></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𝐴𝐵𝐶</m:t>
                    </m:r>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pt-B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𝑀𝑁</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 </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𝐵𝐶</m:t>
                    </m:r>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(cmt</a:t>
                </a:r>
                <a:r>
                  <a:rPr kumimoji="0" lang="pt-B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có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𝐴𝑀</m:t>
                        </m:r>
                      </m:num>
                      <m:den>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𝑀𝐵</m:t>
                        </m:r>
                      </m:den>
                    </m:f>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𝐴𝑁</m:t>
                        </m:r>
                      </m:num>
                      <m:den>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𝑁𝐶</m:t>
                        </m:r>
                      </m:den>
                    </m:f>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(Định lý Thalès)</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Thay số: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𝑥</m:t>
                        </m:r>
                      </m:num>
                      <m:den>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den>
                    </m:f>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6</m:t>
                        </m:r>
                      </m:num>
                      <m:den>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3</m:t>
                        </m:r>
                      </m:den>
                    </m:f>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𝑥</m:t>
                    </m:r>
                    <m:r>
                      <a:rPr kumimoji="0" lang="pt-BR"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4</m:t>
                    </m:r>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pt-B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đvđd)</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a:rPr kumimoji="0" lang="pt-B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pt-B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4</m:t>
                    </m:r>
                  </m:oMath>
                </a14:m>
                <a:r>
                  <a:rPr kumimoji="0" lang="pt-B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(đvđd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8490856" y="2487023"/>
                <a:ext cx="8730343" cy="6771277"/>
              </a:xfrm>
              <a:prstGeom prst="rect">
                <a:avLst/>
              </a:prstGeom>
              <a:blipFill>
                <a:blip r:embed="rId8"/>
                <a:stretch>
                  <a:fillRect l="-2304" r="-2304" b="-720"/>
                </a:stretch>
              </a:blipFill>
            </p:spPr>
            <p:txBody>
              <a:bodyPr/>
              <a:lstStyle/>
              <a:p>
                <a:r>
                  <a:rPr lang="en-US">
                    <a:noFill/>
                  </a:rPr>
                  <a:t> </a:t>
                </a:r>
              </a:p>
            </p:txBody>
          </p:sp>
        </mc:Fallback>
      </mc:AlternateContent>
      <p:pic>
        <p:nvPicPr>
          <p:cNvPr id="9" name="Picture 8"/>
          <p:cNvPicPr>
            <a:picLocks noChangeAspect="1"/>
          </p:cNvPicPr>
          <p:nvPr/>
        </p:nvPicPr>
        <p:blipFill>
          <a:blip r:embed="rId9"/>
          <a:stretch>
            <a:fillRect/>
          </a:stretch>
        </p:blipFill>
        <p:spPr>
          <a:xfrm>
            <a:off x="1902737" y="2027238"/>
            <a:ext cx="5043773" cy="5135562"/>
          </a:xfrm>
          <a:prstGeom prst="rect">
            <a:avLst/>
          </a:prstGeom>
        </p:spPr>
      </p:pic>
    </p:spTree>
    <p:extLst>
      <p:ext uri="{BB962C8B-B14F-4D97-AF65-F5344CB8AC3E}">
        <p14:creationId xmlns:p14="http://schemas.microsoft.com/office/powerpoint/2010/main" val="27694077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up)">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barn(inVertical)">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rot="17189618">
            <a:off x="-440555" y="64381"/>
            <a:ext cx="1668124" cy="156206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834868" y="8763000"/>
            <a:ext cx="1586477" cy="15621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51098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600"/>
          </a:p>
        </p:txBody>
      </p:sp>
      <mc:AlternateContent xmlns:mc="http://schemas.openxmlformats.org/markup-compatibility/2006">
        <mc:Choice xmlns:a14="http://schemas.microsoft.com/office/drawing/2010/main" Requires="a14">
          <p:sp>
            <p:nvSpPr>
              <p:cNvPr id="13" name="Rectangle 12"/>
              <p:cNvSpPr/>
              <p:nvPr/>
            </p:nvSpPr>
            <p:spPr>
              <a:xfrm>
                <a:off x="1676636" y="287804"/>
                <a:ext cx="15776063" cy="969496"/>
              </a:xfrm>
              <a:prstGeom prst="rect">
                <a:avLst/>
              </a:prstGeom>
            </p:spPr>
            <p:txBody>
              <a:bodyPr wrap="square">
                <a:spAutoFit/>
              </a:bodyPr>
              <a:lstStyle/>
              <a:p>
                <a:pPr lvl="0" algn="just">
                  <a:lnSpc>
                    <a:spcPct val="150000"/>
                  </a:lnSpc>
                </a:pP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7 </a:t>
                </a:r>
                <a:r>
                  <a:rPr kumimoji="0" lang="en-US" sz="38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tr95) </a:t>
                </a:r>
                <a:r>
                  <a:rPr lang="vi-VN" sz="3800">
                    <a:solidFill>
                      <a:prstClr val="black"/>
                    </a:solidFill>
                    <a:cs typeface="Arial" panose="020B0604020202020204" pitchFamily="34" charset="0"/>
                  </a:rPr>
                  <a:t>Tính các độ dài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𝑥</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𝑦</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𝑧</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𝑡</m:t>
                    </m:r>
                    <m:r>
                      <a:rPr lang="vi-VN" sz="3800" i="1" smtClean="0">
                        <a:solidFill>
                          <a:prstClr val="black"/>
                        </a:solidFill>
                        <a:latin typeface="Cambria Math" panose="02040503050406030204" pitchFamily="18" charset="0"/>
                        <a:cs typeface="Arial" panose="020B0604020202020204" pitchFamily="34" charset="0"/>
                      </a:rPr>
                      <m:t> </m:t>
                    </m:r>
                  </m:oMath>
                </a14:m>
                <a:r>
                  <a:rPr lang="vi-VN" sz="3800">
                    <a:solidFill>
                      <a:prstClr val="black"/>
                    </a:solidFill>
                    <a:cs typeface="Arial" panose="020B0604020202020204" pitchFamily="34" charset="0"/>
                  </a:rPr>
                  <a:t>ở các hình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104</m:t>
                    </m:r>
                    <m:r>
                      <a:rPr lang="vi-VN" sz="3800" i="1" smtClean="0">
                        <a:solidFill>
                          <a:prstClr val="black"/>
                        </a:solidFill>
                        <a:latin typeface="Cambria Math" panose="02040503050406030204" pitchFamily="18" charset="0"/>
                        <a:cs typeface="Arial" panose="020B0604020202020204" pitchFamily="34" charset="0"/>
                      </a:rPr>
                      <m:t>𝑎</m:t>
                    </m:r>
                    <m:r>
                      <a:rPr lang="vi-VN" sz="3800" i="1" smtClean="0">
                        <a:solidFill>
                          <a:prstClr val="black"/>
                        </a:solidFill>
                        <a:latin typeface="Cambria Math" panose="02040503050406030204" pitchFamily="18" charset="0"/>
                        <a:cs typeface="Arial" panose="020B0604020202020204" pitchFamily="34" charset="0"/>
                      </a:rPr>
                      <m:t>, 104</m:t>
                    </m:r>
                    <m:r>
                      <a:rPr lang="vi-VN" sz="3800" i="1" smtClean="0">
                        <a:solidFill>
                          <a:prstClr val="black"/>
                        </a:solidFill>
                        <a:latin typeface="Cambria Math" panose="02040503050406030204" pitchFamily="18" charset="0"/>
                        <a:cs typeface="Arial" panose="020B0604020202020204" pitchFamily="34" charset="0"/>
                      </a:rPr>
                      <m:t>𝑏</m:t>
                    </m:r>
                    <m:r>
                      <a:rPr lang="vi-VN" sz="3800" i="1" smtClean="0">
                        <a:solidFill>
                          <a:prstClr val="black"/>
                        </a:solidFill>
                        <a:latin typeface="Cambria Math" panose="02040503050406030204" pitchFamily="18" charset="0"/>
                        <a:cs typeface="Arial" panose="020B0604020202020204" pitchFamily="34" charset="0"/>
                      </a:rPr>
                      <m:t>, 104</m:t>
                    </m:r>
                    <m:r>
                      <a:rPr lang="vi-VN" sz="3800" i="1">
                        <a:solidFill>
                          <a:prstClr val="black"/>
                        </a:solidFill>
                        <a:latin typeface="Cambria Math" panose="02040503050406030204" pitchFamily="18" charset="0"/>
                        <a:cs typeface="Arial" panose="020B0604020202020204" pitchFamily="34" charset="0"/>
                      </a:rPr>
                      <m:t>𝑐</m:t>
                    </m:r>
                    <m:r>
                      <a:rPr lang="vi-VN" sz="3800" i="1" smtClean="0">
                        <a:solidFill>
                          <a:prstClr val="black"/>
                        </a:solidFill>
                        <a:latin typeface="Cambria Math" panose="02040503050406030204" pitchFamily="18" charset="0"/>
                        <a:cs typeface="Arial" panose="020B0604020202020204" pitchFamily="34" charset="0"/>
                      </a:rPr>
                      <m:t>:</m:t>
                    </m:r>
                  </m:oMath>
                </a14:m>
                <a:endParaRPr lang="vi-VN" sz="3800">
                  <a:solidFill>
                    <a:prstClr val="black"/>
                  </a:solidFill>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676636" y="287804"/>
                <a:ext cx="15776063" cy="969496"/>
              </a:xfrm>
              <a:prstGeom prst="rect">
                <a:avLst/>
              </a:prstGeom>
              <a:blipFill>
                <a:blip r:embed="rId7"/>
                <a:stretch>
                  <a:fillRect l="-1275" b="-13836"/>
                </a:stretch>
              </a:blipFill>
            </p:spPr>
            <p:txBody>
              <a:bodyPr/>
              <a:lstStyle/>
              <a:p>
                <a:r>
                  <a:rPr lang="en-US">
                    <a:noFill/>
                  </a:rPr>
                  <a:t> </a:t>
                </a:r>
              </a:p>
            </p:txBody>
          </p:sp>
        </mc:Fallback>
      </mc:AlternateContent>
      <p:sp>
        <p:nvSpPr>
          <p:cNvPr id="14" name="Rectangle 13"/>
          <p:cNvSpPr/>
          <p:nvPr/>
        </p:nvSpPr>
        <p:spPr>
          <a:xfrm>
            <a:off x="8474608" y="1688684"/>
            <a:ext cx="1265090" cy="677108"/>
          </a:xfrm>
          <a:prstGeom prst="rect">
            <a:avLst/>
          </a:prstGeom>
        </p:spPr>
        <p:txBody>
          <a:bodyPr wrap="none">
            <a:spAutoFit/>
          </a:bodyPr>
          <a:lstStyle/>
          <a:p>
            <a:pPr lvl="0" algn="ctr">
              <a:defRPr/>
            </a:pPr>
            <a:r>
              <a:rPr lang="en-US" sz="3800" b="1" i="1">
                <a:solidFill>
                  <a:schemeClr val="tx2"/>
                </a:solidFill>
                <a:latin typeface="Arial" panose="020B0604020202020204" pitchFamily="34" charset="0"/>
                <a:cs typeface="Arial" panose="020B0604020202020204" pitchFamily="34" charset="0"/>
              </a:rPr>
              <a:t>Giải:</a:t>
            </a:r>
            <a:endParaRPr lang="en-US" sz="380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7647277" y="2487023"/>
                <a:ext cx="9954923" cy="7105022"/>
              </a:xfrm>
              <a:prstGeom prst="rect">
                <a:avLst/>
              </a:prstGeom>
            </p:spPr>
            <p:txBody>
              <a:bodyPr wrap="square">
                <a:spAutoFit/>
              </a:bodyPr>
              <a:lstStyle/>
              <a:p>
                <a:pPr lvl="0" algn="just">
                  <a:lnSpc>
                    <a:spcPct val="150000"/>
                  </a:lnSpc>
                </a:pPr>
                <a:r>
                  <a:rPr lang="vi-VN" sz="3800" smtClean="0">
                    <a:solidFill>
                      <a:prstClr val="black"/>
                    </a:solidFill>
                    <a:ea typeface="Calibri" panose="020F0502020204030204" pitchFamily="34" charset="0"/>
                    <a:cs typeface="Times New Roman" panose="02020603050405020304" pitchFamily="18" charset="0"/>
                  </a:rPr>
                  <a:t>b) </a:t>
                </a: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acc>
                      <m:accPr>
                        <m:chr m:val="̂"/>
                        <m:ctrlPr>
                          <a:rPr lang="en-US" sz="3800" i="1">
                            <a:solidFill>
                              <a:prstClr val="black"/>
                            </a:solidFill>
                            <a:ea typeface="Calibri" panose="020F0502020204030204" pitchFamily="34" charset="0"/>
                            <a:cs typeface="Times New Roman" panose="02020603050405020304" pitchFamily="18" charset="0"/>
                          </a:rPr>
                        </m:ctrlPr>
                      </m:accPr>
                      <m:e>
                        <m:r>
                          <a:rPr lang="pt-BR" sz="3800" i="1">
                            <a:solidFill>
                              <a:prstClr val="black"/>
                            </a:solidFill>
                            <a:ea typeface="Calibri" panose="020F0502020204030204" pitchFamily="34" charset="0"/>
                            <a:cs typeface="Times New Roman" panose="02020603050405020304" pitchFamily="18" charset="0"/>
                          </a:rPr>
                          <m:t>𝐺𝐻𝐷</m:t>
                        </m:r>
                      </m:e>
                    </m:acc>
                    <m:r>
                      <a:rPr lang="pt-BR" sz="3800" i="1">
                        <a:solidFill>
                          <a:prstClr val="black"/>
                        </a:solidFill>
                        <a:ea typeface="Calibri" panose="020F0502020204030204" pitchFamily="34" charset="0"/>
                        <a:cs typeface="Times New Roman" panose="02020603050405020304" pitchFamily="18" charset="0"/>
                      </a:rPr>
                      <m:t>=</m:t>
                    </m:r>
                    <m:acc>
                      <m:accPr>
                        <m:chr m:val="̂"/>
                        <m:ctrlPr>
                          <a:rPr lang="en-US" sz="3800" i="1">
                            <a:solidFill>
                              <a:prstClr val="black"/>
                            </a:solidFill>
                            <a:ea typeface="Calibri" panose="020F0502020204030204" pitchFamily="34" charset="0"/>
                            <a:cs typeface="Times New Roman" panose="02020603050405020304" pitchFamily="18" charset="0"/>
                          </a:rPr>
                        </m:ctrlPr>
                      </m:accPr>
                      <m:e>
                        <m:r>
                          <a:rPr lang="pt-BR" sz="3800" i="1">
                            <a:solidFill>
                              <a:prstClr val="black"/>
                            </a:solidFill>
                            <a:ea typeface="Calibri" panose="020F0502020204030204" pitchFamily="34" charset="0"/>
                            <a:cs typeface="Times New Roman" panose="02020603050405020304" pitchFamily="18" charset="0"/>
                          </a:rPr>
                          <m:t>𝐷𝐸𝐹</m:t>
                        </m:r>
                      </m:e>
                    </m:acc>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mà 2 góc ở vị trí so </a:t>
                </a: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le </a:t>
                </a:r>
                <a:r>
                  <a:rPr lang="pt-BR" sz="3800" smtClean="0">
                    <a:solidFill>
                      <a:prstClr val="black"/>
                    </a:solidFill>
                    <a:latin typeface="Arial" panose="020B0604020202020204" pitchFamily="34" charset="0"/>
                    <a:ea typeface="Calibri" panose="020F0502020204030204" pitchFamily="34" charset="0"/>
                    <a:cs typeface="Arial" panose="020B0604020202020204" pitchFamily="34" charset="0"/>
                  </a:rPr>
                  <a:t>trong suy ra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3800" i="1">
                        <a:solidFill>
                          <a:prstClr val="black"/>
                        </a:solidFill>
                        <a:ea typeface="Calibri" panose="020F0502020204030204" pitchFamily="34" charset="0"/>
                        <a:cs typeface="Times New Roman" panose="02020603050405020304" pitchFamily="18" charset="0"/>
                      </a:rPr>
                      <m:t>𝐺𝐻</m:t>
                    </m:r>
                    <m:r>
                      <a:rPr lang="pt-BR" sz="3800" i="1">
                        <a:solidFill>
                          <a:prstClr val="black"/>
                        </a:solidFill>
                        <a:ea typeface="Calibri" panose="020F0502020204030204" pitchFamily="34" charset="0"/>
                        <a:cs typeface="Times New Roman" panose="02020603050405020304" pitchFamily="18" charset="0"/>
                      </a:rPr>
                      <m:t> // </m:t>
                    </m:r>
                    <m:r>
                      <a:rPr lang="pt-BR" sz="3800" i="1">
                        <a:solidFill>
                          <a:prstClr val="black"/>
                        </a:solidFill>
                        <a:ea typeface="Calibri" panose="020F0502020204030204" pitchFamily="34" charset="0"/>
                        <a:cs typeface="Times New Roman" panose="02020603050405020304" pitchFamily="18" charset="0"/>
                      </a:rPr>
                      <m:t>𝐸𝐹</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pt-BR" sz="3800" i="1">
                        <a:solidFill>
                          <a:prstClr val="black"/>
                        </a:solidFill>
                        <a:ea typeface="Calibri" panose="020F0502020204030204" pitchFamily="34" charset="0"/>
                        <a:cs typeface="Times New Roman" panose="02020603050405020304" pitchFamily="18" charset="0"/>
                        <a:sym typeface="Symbol" panose="05050102010706020507" pitchFamily="18" charset="2"/>
                      </a:rPr>
                      <m:t></m:t>
                    </m:r>
                    <m:r>
                      <a:rPr lang="pt-BR" sz="3800" i="1">
                        <a:solidFill>
                          <a:prstClr val="black"/>
                        </a:solidFill>
                        <a:ea typeface="Calibri" panose="020F0502020204030204" pitchFamily="34" charset="0"/>
                        <a:cs typeface="Times New Roman" panose="02020603050405020304" pitchFamily="18" charset="0"/>
                      </a:rPr>
                      <m:t>𝐷𝐸𝐹</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3800" smtClean="0">
                    <a:solidFill>
                      <a:prstClr val="black"/>
                    </a:solidFill>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pt-BR" sz="3800" i="1">
                        <a:solidFill>
                          <a:prstClr val="black"/>
                        </a:solidFill>
                        <a:ea typeface="Calibri" panose="020F0502020204030204" pitchFamily="34" charset="0"/>
                        <a:cs typeface="Times New Roman" panose="02020603050405020304" pitchFamily="18" charset="0"/>
                      </a:rPr>
                      <m:t>𝐺𝐻</m:t>
                    </m:r>
                    <m:r>
                      <a:rPr lang="pt-BR" sz="3800" i="1">
                        <a:solidFill>
                          <a:prstClr val="black"/>
                        </a:solidFill>
                        <a:ea typeface="Calibri" panose="020F0502020204030204" pitchFamily="34" charset="0"/>
                        <a:cs typeface="Times New Roman" panose="02020603050405020304" pitchFamily="18" charset="0"/>
                      </a:rPr>
                      <m:t> // </m:t>
                    </m:r>
                    <m:r>
                      <a:rPr lang="pt-BR" sz="3800" i="1">
                        <a:solidFill>
                          <a:prstClr val="black"/>
                        </a:solidFill>
                        <a:ea typeface="Calibri" panose="020F0502020204030204" pitchFamily="34" charset="0"/>
                        <a:cs typeface="Times New Roman" panose="02020603050405020304" pitchFamily="18" charset="0"/>
                      </a:rPr>
                      <m:t>𝐸𝐹</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cmt</a:t>
                </a: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ta có</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pPr>
                <a14:m>
                  <m:oMath xmlns:m="http://schemas.openxmlformats.org/officeDocument/2006/math">
                    <m:f>
                      <m:fPr>
                        <m:ctrlPr>
                          <a:rPr lang="en-US" sz="3800" i="1">
                            <a:solidFill>
                              <a:prstClr val="black"/>
                            </a:solidFill>
                            <a:ea typeface="Calibri" panose="020F0502020204030204" pitchFamily="34" charset="0"/>
                            <a:cs typeface="Times New Roman" panose="02020603050405020304" pitchFamily="18" charset="0"/>
                          </a:rPr>
                        </m:ctrlPr>
                      </m:fPr>
                      <m:num>
                        <m:r>
                          <a:rPr lang="pt-BR" sz="3800" i="1">
                            <a:solidFill>
                              <a:prstClr val="black"/>
                            </a:solidFill>
                            <a:ea typeface="Calibri" panose="020F0502020204030204" pitchFamily="34" charset="0"/>
                            <a:cs typeface="Times New Roman" panose="02020603050405020304" pitchFamily="18" charset="0"/>
                          </a:rPr>
                          <m:t>𝐺𝐻</m:t>
                        </m:r>
                      </m:num>
                      <m:den>
                        <m:r>
                          <a:rPr lang="pt-BR" sz="3800" i="1">
                            <a:solidFill>
                              <a:prstClr val="black"/>
                            </a:solidFill>
                            <a:ea typeface="Calibri" panose="020F0502020204030204" pitchFamily="34" charset="0"/>
                            <a:cs typeface="Times New Roman" panose="02020603050405020304" pitchFamily="18" charset="0"/>
                          </a:rPr>
                          <m:t>𝐸𝐹</m:t>
                        </m:r>
                      </m:den>
                    </m:f>
                    <m:r>
                      <a:rPr lang="pt-BR" sz="3800" i="1">
                        <a:solidFill>
                          <a:prstClr val="black"/>
                        </a:solidFill>
                        <a:ea typeface="Calibri" panose="020F0502020204030204" pitchFamily="34" charset="0"/>
                        <a:cs typeface="Times New Roman" panose="02020603050405020304" pitchFamily="18" charset="0"/>
                      </a:rPr>
                      <m:t>=</m:t>
                    </m:r>
                    <m:f>
                      <m:fPr>
                        <m:ctrlPr>
                          <a:rPr lang="en-US" sz="3800" i="1">
                            <a:solidFill>
                              <a:prstClr val="black"/>
                            </a:solidFill>
                            <a:ea typeface="Calibri" panose="020F0502020204030204" pitchFamily="34" charset="0"/>
                            <a:cs typeface="Times New Roman" panose="02020603050405020304" pitchFamily="18" charset="0"/>
                          </a:rPr>
                        </m:ctrlPr>
                      </m:fPr>
                      <m:num>
                        <m:r>
                          <a:rPr lang="pt-BR" sz="3800" i="1">
                            <a:solidFill>
                              <a:prstClr val="black"/>
                            </a:solidFill>
                            <a:ea typeface="Calibri" panose="020F0502020204030204" pitchFamily="34" charset="0"/>
                            <a:cs typeface="Times New Roman" panose="02020603050405020304" pitchFamily="18" charset="0"/>
                          </a:rPr>
                          <m:t>𝐺𝐷</m:t>
                        </m:r>
                      </m:num>
                      <m:den>
                        <m:r>
                          <a:rPr lang="pt-BR" sz="3800" i="1">
                            <a:solidFill>
                              <a:prstClr val="black"/>
                            </a:solidFill>
                            <a:ea typeface="Calibri" panose="020F0502020204030204" pitchFamily="34" charset="0"/>
                            <a:cs typeface="Times New Roman" panose="02020603050405020304" pitchFamily="18" charset="0"/>
                          </a:rPr>
                          <m:t>𝐷𝐹</m:t>
                        </m:r>
                      </m:den>
                    </m:f>
                    <m:r>
                      <a:rPr lang="pt-BR" sz="3800" i="1">
                        <a:solidFill>
                          <a:prstClr val="black"/>
                        </a:solidFill>
                        <a:ea typeface="Calibri" panose="020F0502020204030204" pitchFamily="34" charset="0"/>
                        <a:cs typeface="Times New Roman" panose="02020603050405020304" pitchFamily="18" charset="0"/>
                      </a:rPr>
                      <m:t>=</m:t>
                    </m:r>
                    <m:f>
                      <m:fPr>
                        <m:ctrlPr>
                          <a:rPr lang="en-US" sz="3800" i="1">
                            <a:solidFill>
                              <a:prstClr val="black"/>
                            </a:solidFill>
                            <a:ea typeface="Calibri" panose="020F0502020204030204" pitchFamily="34" charset="0"/>
                            <a:cs typeface="Times New Roman" panose="02020603050405020304" pitchFamily="18" charset="0"/>
                          </a:rPr>
                        </m:ctrlPr>
                      </m:fPr>
                      <m:num>
                        <m:r>
                          <a:rPr lang="pt-BR" sz="3800" i="1">
                            <a:solidFill>
                              <a:prstClr val="black"/>
                            </a:solidFill>
                            <a:ea typeface="Calibri" panose="020F0502020204030204" pitchFamily="34" charset="0"/>
                            <a:cs typeface="Times New Roman" panose="02020603050405020304" pitchFamily="18" charset="0"/>
                          </a:rPr>
                          <m:t>𝐻𝐷</m:t>
                        </m:r>
                      </m:num>
                      <m:den>
                        <m:r>
                          <a:rPr lang="pt-BR" sz="3800" i="1">
                            <a:solidFill>
                              <a:prstClr val="black"/>
                            </a:solidFill>
                            <a:ea typeface="Calibri" panose="020F0502020204030204" pitchFamily="34" charset="0"/>
                            <a:cs typeface="Times New Roman" panose="02020603050405020304" pitchFamily="18" charset="0"/>
                          </a:rPr>
                          <m:t>𝐷𝐸</m:t>
                        </m:r>
                      </m:den>
                    </m:f>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(Hệ </a:t>
                </a: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quả </a:t>
                </a:r>
                <a:r>
                  <a:rPr lang="pt-BR" sz="3800" smtClean="0">
                    <a:solidFill>
                      <a:prstClr val="black"/>
                    </a:solidFill>
                    <a:latin typeface="Arial" panose="020B0604020202020204" pitchFamily="34" charset="0"/>
                    <a:ea typeface="Calibri" panose="020F0502020204030204" pitchFamily="34" charset="0"/>
                    <a:cs typeface="Arial" panose="020B0604020202020204" pitchFamily="34" charset="0"/>
                  </a:rPr>
                  <a:t>của định lí Thalès</a:t>
                </a: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Thay số: </a:t>
                </a:r>
                <a14:m>
                  <m:oMath xmlns:m="http://schemas.openxmlformats.org/officeDocument/2006/math">
                    <m:f>
                      <m:fPr>
                        <m:ctrlPr>
                          <a:rPr lang="en-US" sz="3800" i="1">
                            <a:solidFill>
                              <a:prstClr val="black"/>
                            </a:solidFill>
                            <a:ea typeface="Calibri" panose="020F0502020204030204" pitchFamily="34" charset="0"/>
                            <a:cs typeface="Times New Roman" panose="02020603050405020304" pitchFamily="18" charset="0"/>
                          </a:rPr>
                        </m:ctrlPr>
                      </m:fPr>
                      <m:num>
                        <m:r>
                          <a:rPr lang="pt-BR" sz="3800" i="1">
                            <a:solidFill>
                              <a:prstClr val="black"/>
                            </a:solidFill>
                            <a:ea typeface="Calibri" panose="020F0502020204030204" pitchFamily="34" charset="0"/>
                            <a:cs typeface="Times New Roman" panose="02020603050405020304" pitchFamily="18" charset="0"/>
                          </a:rPr>
                          <m:t>𝑧</m:t>
                        </m:r>
                      </m:num>
                      <m:den>
                        <m:r>
                          <a:rPr lang="pt-BR" sz="3800" i="1">
                            <a:solidFill>
                              <a:prstClr val="black"/>
                            </a:solidFill>
                            <a:ea typeface="Calibri" panose="020F0502020204030204" pitchFamily="34" charset="0"/>
                            <a:cs typeface="Times New Roman" panose="02020603050405020304" pitchFamily="18" charset="0"/>
                          </a:rPr>
                          <m:t>7,8</m:t>
                        </m:r>
                      </m:den>
                    </m:f>
                    <m:r>
                      <a:rPr lang="pt-BR" sz="3800" i="1">
                        <a:solidFill>
                          <a:prstClr val="black"/>
                        </a:solidFill>
                        <a:ea typeface="Calibri" panose="020F0502020204030204" pitchFamily="34" charset="0"/>
                        <a:cs typeface="Times New Roman" panose="02020603050405020304" pitchFamily="18" charset="0"/>
                      </a:rPr>
                      <m:t>=</m:t>
                    </m:r>
                    <m:f>
                      <m:fPr>
                        <m:ctrlPr>
                          <a:rPr lang="en-US" sz="3800" i="1">
                            <a:solidFill>
                              <a:prstClr val="black"/>
                            </a:solidFill>
                            <a:ea typeface="Calibri" panose="020F0502020204030204" pitchFamily="34" charset="0"/>
                            <a:cs typeface="Times New Roman" panose="02020603050405020304" pitchFamily="18" charset="0"/>
                          </a:rPr>
                        </m:ctrlPr>
                      </m:fPr>
                      <m:num>
                        <m:r>
                          <a:rPr lang="pt-BR" sz="3800" i="1">
                            <a:solidFill>
                              <a:prstClr val="black"/>
                            </a:solidFill>
                            <a:ea typeface="Calibri" panose="020F0502020204030204" pitchFamily="34" charset="0"/>
                            <a:cs typeface="Times New Roman" panose="02020603050405020304" pitchFamily="18" charset="0"/>
                          </a:rPr>
                          <m:t>𝑦</m:t>
                        </m:r>
                      </m:num>
                      <m:den>
                        <m:r>
                          <a:rPr lang="pt-BR" sz="3800" i="1">
                            <a:solidFill>
                              <a:prstClr val="black"/>
                            </a:solidFill>
                            <a:ea typeface="Calibri" panose="020F0502020204030204" pitchFamily="34" charset="0"/>
                            <a:cs typeface="Times New Roman" panose="02020603050405020304" pitchFamily="18" charset="0"/>
                          </a:rPr>
                          <m:t>9</m:t>
                        </m:r>
                      </m:den>
                    </m:f>
                    <m:r>
                      <a:rPr lang="pt-BR" sz="3800" i="1">
                        <a:solidFill>
                          <a:prstClr val="black"/>
                        </a:solidFill>
                        <a:ea typeface="Calibri" panose="020F0502020204030204" pitchFamily="34" charset="0"/>
                        <a:cs typeface="Times New Roman" panose="02020603050405020304" pitchFamily="18" charset="0"/>
                      </a:rPr>
                      <m:t>=</m:t>
                    </m:r>
                    <m:f>
                      <m:fPr>
                        <m:ctrlPr>
                          <a:rPr lang="en-US" sz="3800" i="1">
                            <a:solidFill>
                              <a:prstClr val="black"/>
                            </a:solidFill>
                            <a:ea typeface="Calibri" panose="020F0502020204030204" pitchFamily="34" charset="0"/>
                            <a:cs typeface="Times New Roman" panose="02020603050405020304" pitchFamily="18" charset="0"/>
                          </a:rPr>
                        </m:ctrlPr>
                      </m:fPr>
                      <m:num>
                        <m:r>
                          <a:rPr lang="pt-BR" sz="3800" i="1">
                            <a:solidFill>
                              <a:prstClr val="black"/>
                            </a:solidFill>
                            <a:ea typeface="Calibri" panose="020F0502020204030204" pitchFamily="34" charset="0"/>
                            <a:cs typeface="Times New Roman" panose="02020603050405020304" pitchFamily="18" charset="0"/>
                          </a:rPr>
                          <m:t>2</m:t>
                        </m:r>
                      </m:num>
                      <m:den>
                        <m:r>
                          <a:rPr lang="pt-BR" sz="3800" i="1">
                            <a:solidFill>
                              <a:prstClr val="black"/>
                            </a:solidFill>
                            <a:ea typeface="Calibri" panose="020F0502020204030204" pitchFamily="34" charset="0"/>
                            <a:cs typeface="Times New Roman" panose="02020603050405020304" pitchFamily="18" charset="0"/>
                          </a:rPr>
                          <m:t>6</m:t>
                        </m:r>
                      </m:den>
                    </m:f>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pPr>
                <a14:m>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3800" i="1">
                        <a:solidFill>
                          <a:prstClr val="black"/>
                        </a:solidFill>
                        <a:ea typeface="Calibri" panose="020F0502020204030204" pitchFamily="34" charset="0"/>
                        <a:cs typeface="Times New Roman" panose="02020603050405020304" pitchFamily="18" charset="0"/>
                      </a:rPr>
                      <m:t>𝑦</m:t>
                    </m:r>
                    <m:r>
                      <a:rPr lang="pt-BR" sz="3800" i="1">
                        <a:solidFill>
                          <a:prstClr val="black"/>
                        </a:solidFill>
                        <a:ea typeface="Calibri" panose="020F0502020204030204" pitchFamily="34" charset="0"/>
                        <a:cs typeface="Times New Roman" panose="02020603050405020304" pitchFamily="18" charset="0"/>
                      </a:rPr>
                      <m:t>= 3</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(đvđd); </a:t>
                </a:r>
                <a14:m>
                  <m:oMath xmlns:m="http://schemas.openxmlformats.org/officeDocument/2006/math">
                    <m:r>
                      <a:rPr lang="pt-BR" sz="3800" i="1">
                        <a:solidFill>
                          <a:prstClr val="black"/>
                        </a:solidFill>
                        <a:ea typeface="Calibri" panose="020F0502020204030204" pitchFamily="34" charset="0"/>
                        <a:cs typeface="Times New Roman" panose="02020603050405020304" pitchFamily="18" charset="0"/>
                      </a:rPr>
                      <m:t>𝑧</m:t>
                    </m:r>
                    <m:r>
                      <a:rPr lang="pt-BR" sz="3800" i="1">
                        <a:solidFill>
                          <a:prstClr val="black"/>
                        </a:solidFill>
                        <a:ea typeface="Calibri" panose="020F0502020204030204" pitchFamily="34" charset="0"/>
                        <a:cs typeface="Times New Roman" panose="02020603050405020304" pitchFamily="18" charset="0"/>
                      </a:rPr>
                      <m:t> = 2,6</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(đvđd)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pt-BR" sz="3800" i="1">
                        <a:solidFill>
                          <a:prstClr val="black"/>
                        </a:solidFill>
                        <a:ea typeface="Calibri" panose="020F0502020204030204" pitchFamily="34" charset="0"/>
                        <a:cs typeface="Times New Roman" panose="02020603050405020304" pitchFamily="18" charset="0"/>
                      </a:rPr>
                      <m:t>𝑦</m:t>
                    </m:r>
                    <m:r>
                      <a:rPr lang="pt-BR" sz="3800" i="1">
                        <a:solidFill>
                          <a:prstClr val="black"/>
                        </a:solidFill>
                        <a:ea typeface="Calibri" panose="020F0502020204030204" pitchFamily="34" charset="0"/>
                        <a:cs typeface="Times New Roman" panose="02020603050405020304" pitchFamily="18" charset="0"/>
                      </a:rPr>
                      <m:t>= 3</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(đvđd); </a:t>
                </a:r>
                <a14:m>
                  <m:oMath xmlns:m="http://schemas.openxmlformats.org/officeDocument/2006/math">
                    <m:r>
                      <a:rPr lang="pt-BR" sz="3800" i="1">
                        <a:solidFill>
                          <a:prstClr val="black"/>
                        </a:solidFill>
                        <a:ea typeface="Calibri" panose="020F0502020204030204" pitchFamily="34" charset="0"/>
                        <a:cs typeface="Times New Roman" panose="02020603050405020304" pitchFamily="18" charset="0"/>
                      </a:rPr>
                      <m:t>𝑧</m:t>
                    </m:r>
                    <m:r>
                      <a:rPr lang="pt-BR" sz="3800" i="1">
                        <a:solidFill>
                          <a:prstClr val="black"/>
                        </a:solidFill>
                        <a:ea typeface="Calibri" panose="020F0502020204030204" pitchFamily="34" charset="0"/>
                        <a:cs typeface="Times New Roman" panose="02020603050405020304" pitchFamily="18" charset="0"/>
                      </a:rPr>
                      <m:t> = 2,6</m:t>
                    </m:r>
                  </m:oMath>
                </a14:m>
                <a:r>
                  <a:rPr lang="pt-BR" sz="3800">
                    <a:solidFill>
                      <a:prstClr val="black"/>
                    </a:solidFill>
                    <a:latin typeface="Arial" panose="020B0604020202020204" pitchFamily="34" charset="0"/>
                    <a:ea typeface="Calibri" panose="020F0502020204030204" pitchFamily="34" charset="0"/>
                    <a:cs typeface="Arial" panose="020B0604020202020204" pitchFamily="34" charset="0"/>
                  </a:rPr>
                  <a:t> (đvđd)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647277" y="2487023"/>
                <a:ext cx="9954923" cy="7105022"/>
              </a:xfrm>
              <a:prstGeom prst="rect">
                <a:avLst/>
              </a:prstGeom>
              <a:blipFill>
                <a:blip r:embed="rId8"/>
                <a:stretch>
                  <a:fillRect l="-2020" r="-1958" b="-1030"/>
                </a:stretch>
              </a:blipFill>
            </p:spPr>
            <p:txBody>
              <a:bodyPr/>
              <a:lstStyle/>
              <a:p>
                <a:r>
                  <a:rPr lang="en-US">
                    <a:noFill/>
                  </a:rPr>
                  <a:t> </a:t>
                </a:r>
              </a:p>
            </p:txBody>
          </p:sp>
        </mc:Fallback>
      </mc:AlternateContent>
      <p:pic>
        <p:nvPicPr>
          <p:cNvPr id="11" name="Picture 10"/>
          <p:cNvPicPr>
            <a:picLocks noChangeAspect="1"/>
          </p:cNvPicPr>
          <p:nvPr/>
        </p:nvPicPr>
        <p:blipFill>
          <a:blip r:embed="rId9"/>
          <a:stretch>
            <a:fillRect/>
          </a:stretch>
        </p:blipFill>
        <p:spPr>
          <a:xfrm>
            <a:off x="1273755" y="1892968"/>
            <a:ext cx="5704063" cy="5025608"/>
          </a:xfrm>
          <a:prstGeom prst="rect">
            <a:avLst/>
          </a:prstGeom>
        </p:spPr>
      </p:pic>
    </p:spTree>
    <p:extLst>
      <p:ext uri="{BB962C8B-B14F-4D97-AF65-F5344CB8AC3E}">
        <p14:creationId xmlns:p14="http://schemas.microsoft.com/office/powerpoint/2010/main" val="2171203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00"/>
                                        <p:tgtEl>
                                          <p:spTgt spid="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rot="17189618">
            <a:off x="-440555" y="64381"/>
            <a:ext cx="1668124" cy="156206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834868" y="8763000"/>
            <a:ext cx="1586477" cy="15621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51098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3" name="Rectangle 12"/>
              <p:cNvSpPr/>
              <p:nvPr/>
            </p:nvSpPr>
            <p:spPr>
              <a:xfrm>
                <a:off x="1676636" y="287804"/>
                <a:ext cx="15776063"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7 </a:t>
                </a:r>
                <a:r>
                  <a:rPr kumimoji="0" lang="en-US" sz="3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tr95)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các độ dài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ở các hình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104</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104</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104</m:t>
                    </m:r>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676636" y="287804"/>
                <a:ext cx="15776063" cy="969496"/>
              </a:xfrm>
              <a:prstGeom prst="rect">
                <a:avLst/>
              </a:prstGeom>
              <a:blipFill>
                <a:blip r:embed="rId7"/>
                <a:stretch>
                  <a:fillRect l="-1275" b="-13836"/>
                </a:stretch>
              </a:blipFill>
            </p:spPr>
            <p:txBody>
              <a:bodyPr/>
              <a:lstStyle/>
              <a:p>
                <a:r>
                  <a:rPr lang="en-US">
                    <a:noFill/>
                  </a:rPr>
                  <a:t> </a:t>
                </a:r>
              </a:p>
            </p:txBody>
          </p:sp>
        </mc:Fallback>
      </mc:AlternateContent>
      <p:sp>
        <p:nvSpPr>
          <p:cNvPr id="14" name="Rectangle 13"/>
          <p:cNvSpPr/>
          <p:nvPr/>
        </p:nvSpPr>
        <p:spPr>
          <a:xfrm>
            <a:off x="8437524" y="1868674"/>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7221982" y="2797176"/>
                <a:ext cx="10382061" cy="4870885"/>
              </a:xfrm>
              <a:prstGeom prst="rect">
                <a:avLst/>
              </a:prstGeom>
            </p:spPr>
            <p:txBody>
              <a:bodyPr wrap="square">
                <a:spAutoFit/>
              </a:bodyPr>
              <a:lstStyle/>
              <a:p>
                <a:pPr algn="just">
                  <a:lnSpc>
                    <a:spcPct val="150000"/>
                  </a:lnSpc>
                  <a:spcBef>
                    <a:spcPts val="600"/>
                  </a:spcBef>
                  <a:spcAft>
                    <a:spcPts val="600"/>
                  </a:spcAft>
                </a:pPr>
                <a:r>
                  <a:rPr lang="vi-VN" sz="3800" smtClean="0">
                    <a:latin typeface="Arial" panose="020B0604020202020204" pitchFamily="34" charset="0"/>
                    <a:ea typeface="Calibri" panose="020F0502020204030204" pitchFamily="34" charset="0"/>
                    <a:cs typeface="Arial" panose="020B0604020202020204" pitchFamily="34" charset="0"/>
                  </a:rPr>
                  <a:t>c) </a:t>
                </a:r>
                <a:r>
                  <a:rPr lang="pt-BR" sz="38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pt-BR" sz="3800" i="1">
                        <a:effectLst/>
                        <a:latin typeface="Cambria Math" panose="02040503050406030204" pitchFamily="18" charset="0"/>
                        <a:ea typeface="Calibri" panose="020F0502020204030204" pitchFamily="34" charset="0"/>
                        <a:cs typeface="Times New Roman" panose="02020603050405020304" pitchFamily="18" charset="0"/>
                        <a:sym typeface="Symbol" panose="05050102010706020507" pitchFamily="18" charset="2"/>
                      </a:rPr>
                      <m:t></m:t>
                    </m:r>
                    <m:r>
                      <a:rPr lang="pt-BR" sz="3800" i="1">
                        <a:effectLst/>
                        <a:latin typeface="Cambria Math" panose="02040503050406030204" pitchFamily="18" charset="0"/>
                        <a:ea typeface="Calibri" panose="020F0502020204030204" pitchFamily="34" charset="0"/>
                        <a:cs typeface="Times New Roman" panose="02020603050405020304" pitchFamily="18" charset="0"/>
                      </a:rPr>
                      <m:t>𝐼𝐽𝐿</m:t>
                    </m:r>
                  </m:oMath>
                </a14:m>
                <a:r>
                  <a:rPr lang="pt-BR" sz="38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pt-BR" sz="3800" i="1">
                        <a:effectLst/>
                        <a:latin typeface="Cambria Math" panose="02040503050406030204" pitchFamily="18" charset="0"/>
                        <a:ea typeface="Calibri" panose="020F0502020204030204" pitchFamily="34" charset="0"/>
                        <a:cs typeface="Times New Roman" panose="02020603050405020304" pitchFamily="18" charset="0"/>
                      </a:rPr>
                      <m:t>𝐼𝐾</m:t>
                    </m:r>
                  </m:oMath>
                </a14:m>
                <a:r>
                  <a:rPr lang="pt-BR" sz="3800">
                    <a:effectLst/>
                    <a:latin typeface="Arial" panose="020B0604020202020204" pitchFamily="34" charset="0"/>
                    <a:ea typeface="Calibri" panose="020F0502020204030204" pitchFamily="34" charset="0"/>
                    <a:cs typeface="Arial" panose="020B0604020202020204" pitchFamily="34" charset="0"/>
                  </a:rPr>
                  <a:t> là tia phân giác của góc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pt-BR" sz="3800" i="1">
                            <a:effectLst/>
                            <a:latin typeface="Cambria Math" panose="02040503050406030204" pitchFamily="18" charset="0"/>
                            <a:ea typeface="Calibri" panose="020F0502020204030204" pitchFamily="34" charset="0"/>
                            <a:cs typeface="Times New Roman" panose="02020603050405020304" pitchFamily="18" charset="0"/>
                          </a:rPr>
                          <m:t>𝐽𝐼𝐿</m:t>
                        </m:r>
                      </m:e>
                    </m:acc>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800" i="1">
                            <a:effectLst/>
                            <a:latin typeface="Cambria Math" panose="02040503050406030204" pitchFamily="18" charset="0"/>
                            <a:ea typeface="Calibri" panose="020F0502020204030204" pitchFamily="34" charset="0"/>
                            <a:cs typeface="Times New Roman" panose="02020603050405020304" pitchFamily="18" charset="0"/>
                          </a:rPr>
                          <m:t>𝐽𝐾</m:t>
                        </m:r>
                      </m:num>
                      <m:den>
                        <m:r>
                          <a:rPr lang="pt-BR" sz="3800" i="1">
                            <a:effectLst/>
                            <a:latin typeface="Cambria Math" panose="02040503050406030204" pitchFamily="18" charset="0"/>
                            <a:ea typeface="Calibri" panose="020F0502020204030204" pitchFamily="34" charset="0"/>
                            <a:cs typeface="Times New Roman" panose="02020603050405020304" pitchFamily="18" charset="0"/>
                          </a:rPr>
                          <m:t>𝐽𝐼</m:t>
                        </m:r>
                      </m:den>
                    </m:f>
                    <m:r>
                      <a:rPr lang="pt-B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800" i="1">
                            <a:effectLst/>
                            <a:latin typeface="Cambria Math" panose="02040503050406030204" pitchFamily="18" charset="0"/>
                            <a:ea typeface="Calibri" panose="020F0502020204030204" pitchFamily="34" charset="0"/>
                            <a:cs typeface="Times New Roman" panose="02020603050405020304" pitchFamily="18" charset="0"/>
                          </a:rPr>
                          <m:t>𝐾𝐿</m:t>
                        </m:r>
                      </m:num>
                      <m:den>
                        <m:r>
                          <a:rPr lang="pt-BR" sz="3800" i="1">
                            <a:effectLst/>
                            <a:latin typeface="Cambria Math" panose="02040503050406030204" pitchFamily="18" charset="0"/>
                            <a:ea typeface="Calibri" panose="020F0502020204030204" pitchFamily="34" charset="0"/>
                            <a:cs typeface="Times New Roman" panose="02020603050405020304" pitchFamily="18" charset="0"/>
                          </a:rPr>
                          <m:t>𝐿𝐼</m:t>
                        </m:r>
                      </m:den>
                    </m:f>
                  </m:oMath>
                </a14:m>
                <a:r>
                  <a:rPr lang="pt-BR" sz="3800">
                    <a:effectLst/>
                    <a:latin typeface="Arial" panose="020B0604020202020204" pitchFamily="34" charset="0"/>
                    <a:ea typeface="Calibri" panose="020F0502020204030204" pitchFamily="34" charset="0"/>
                    <a:cs typeface="Arial" panose="020B0604020202020204" pitchFamily="34" charset="0"/>
                  </a:rPr>
                  <a:t> ( t</a:t>
                </a:r>
                <a:r>
                  <a:rPr lang="vi-VN" sz="3800">
                    <a:effectLst/>
                    <a:latin typeface="Arial" panose="020B0604020202020204" pitchFamily="34" charset="0"/>
                    <a:ea typeface="Calibri" panose="020F0502020204030204" pitchFamily="34" charset="0"/>
                    <a:cs typeface="Arial" panose="020B0604020202020204" pitchFamily="34" charset="0"/>
                  </a:rPr>
                  <a:t>ính chất</a:t>
                </a:r>
                <a:r>
                  <a:rPr lang="pt-BR" sz="3800">
                    <a:effectLst/>
                    <a:latin typeface="Arial" panose="020B0604020202020204" pitchFamily="34" charset="0"/>
                    <a:ea typeface="Calibri" panose="020F0502020204030204" pitchFamily="34" charset="0"/>
                    <a:cs typeface="Arial" panose="020B0604020202020204" pitchFamily="34" charset="0"/>
                  </a:rPr>
                  <a:t> tia phân giác)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800">
                    <a:effectLst/>
                    <a:latin typeface="Arial" panose="020B0604020202020204" pitchFamily="34" charset="0"/>
                    <a:ea typeface="Calibri" panose="020F0502020204030204" pitchFamily="34" charset="0"/>
                    <a:cs typeface="Arial" panose="020B0604020202020204" pitchFamily="34" charset="0"/>
                  </a:rPr>
                  <a:t>Thay số: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800" i="1">
                            <a:effectLst/>
                            <a:latin typeface="Cambria Math" panose="02040503050406030204" pitchFamily="18" charset="0"/>
                            <a:ea typeface="Calibri" panose="020F0502020204030204" pitchFamily="34" charset="0"/>
                            <a:cs typeface="Times New Roman" panose="02020603050405020304" pitchFamily="18" charset="0"/>
                          </a:rPr>
                          <m:t>𝑡</m:t>
                        </m:r>
                      </m:num>
                      <m:den>
                        <m:r>
                          <a:rPr lang="pt-BR" sz="3800" i="1">
                            <a:effectLst/>
                            <a:latin typeface="Cambria Math" panose="02040503050406030204" pitchFamily="18" charset="0"/>
                            <a:ea typeface="Calibri" panose="020F0502020204030204" pitchFamily="34" charset="0"/>
                            <a:cs typeface="Times New Roman" panose="02020603050405020304" pitchFamily="18" charset="0"/>
                          </a:rPr>
                          <m:t>2,4</m:t>
                        </m:r>
                      </m:den>
                    </m:f>
                    <m:r>
                      <a:rPr lang="pt-B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pt-BR" sz="3800" i="1">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pt-BR" sz="3800" i="1">
                        <a:effectLst/>
                        <a:latin typeface="Cambria Math" panose="02040503050406030204" pitchFamily="18" charset="0"/>
                        <a:ea typeface="Calibri" panose="020F0502020204030204" pitchFamily="34" charset="0"/>
                        <a:cs typeface="Times New Roman" panose="02020603050405020304" pitchFamily="18" charset="0"/>
                      </a:rPr>
                      <m:t>𝑡</m:t>
                    </m:r>
                    <m:r>
                      <a:rPr lang="pt-BR" sz="3800" i="1">
                        <a:effectLst/>
                        <a:latin typeface="Cambria Math" panose="02040503050406030204" pitchFamily="18" charset="0"/>
                        <a:ea typeface="Calibri" panose="020F0502020204030204" pitchFamily="34" charset="0"/>
                        <a:cs typeface="Times New Roman" panose="02020603050405020304" pitchFamily="18" charset="0"/>
                      </a:rPr>
                      <m:t>= 2</m:t>
                    </m:r>
                  </m:oMath>
                </a14:m>
                <a:r>
                  <a:rPr lang="pt-BR" sz="3800">
                    <a:effectLst/>
                    <a:latin typeface="Arial" panose="020B0604020202020204" pitchFamily="34" charset="0"/>
                    <a:ea typeface="Calibri" panose="020F0502020204030204" pitchFamily="34" charset="0"/>
                    <a:cs typeface="Arial" panose="020B0604020202020204" pitchFamily="34" charset="0"/>
                  </a:rPr>
                  <a:t> (đvđd)</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pt-BR" sz="3800" i="1">
                        <a:effectLst/>
                        <a:latin typeface="Cambria Math" panose="02040503050406030204" pitchFamily="18" charset="0"/>
                        <a:ea typeface="Calibri" panose="020F0502020204030204" pitchFamily="34" charset="0"/>
                        <a:cs typeface="Times New Roman" panose="02020603050405020304" pitchFamily="18" charset="0"/>
                      </a:rPr>
                      <m:t>𝑡</m:t>
                    </m:r>
                    <m:r>
                      <a:rPr lang="pt-BR" sz="3800" i="1">
                        <a:effectLst/>
                        <a:latin typeface="Cambria Math" panose="02040503050406030204" pitchFamily="18" charset="0"/>
                        <a:ea typeface="Calibri" panose="020F0502020204030204" pitchFamily="34" charset="0"/>
                        <a:cs typeface="Times New Roman" panose="02020603050405020304" pitchFamily="18" charset="0"/>
                      </a:rPr>
                      <m:t> = 2</m:t>
                    </m:r>
                  </m:oMath>
                </a14:m>
                <a:r>
                  <a:rPr lang="pt-BR" sz="3800">
                    <a:effectLst/>
                    <a:latin typeface="Arial" panose="020B0604020202020204" pitchFamily="34" charset="0"/>
                    <a:ea typeface="Calibri" panose="020F0502020204030204" pitchFamily="34" charset="0"/>
                    <a:cs typeface="Arial" panose="020B0604020202020204" pitchFamily="34" charset="0"/>
                  </a:rPr>
                  <a:t> (đvđd)</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221982" y="2797176"/>
                <a:ext cx="10382061" cy="4870885"/>
              </a:xfrm>
              <a:prstGeom prst="rect">
                <a:avLst/>
              </a:prstGeom>
              <a:blipFill>
                <a:blip r:embed="rId8"/>
                <a:stretch>
                  <a:fillRect l="-1938" b="-4005"/>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854603" y="1803541"/>
            <a:ext cx="4289469" cy="3086520"/>
          </a:xfrm>
          <a:prstGeom prst="rect">
            <a:avLst/>
          </a:prstGeom>
        </p:spPr>
      </p:pic>
    </p:spTree>
    <p:extLst>
      <p:ext uri="{BB962C8B-B14F-4D97-AF65-F5344CB8AC3E}">
        <p14:creationId xmlns:p14="http://schemas.microsoft.com/office/powerpoint/2010/main" val="1732175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mc:AlternateContent xmlns:mc="http://schemas.openxmlformats.org/markup-compatibility/2006">
        <mc:Choice xmlns:a14="http://schemas.microsoft.com/office/drawing/2010/main" Requires="a14">
          <p:sp>
            <p:nvSpPr>
              <p:cNvPr id="11" name="Rectangle 10"/>
              <p:cNvSpPr/>
              <p:nvPr/>
            </p:nvSpPr>
            <p:spPr>
              <a:xfrm>
                <a:off x="680798" y="94606"/>
                <a:ext cx="17388718"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8 </a:t>
                </a:r>
                <a:r>
                  <a:rPr kumimoji="0" lang="en-US" sz="37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tr95)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Hình 105. Chứng minh</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7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	</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𝐻𝐴𝐵</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iu-Cans-CA" sz="3700" b="0" i="1" u="none" strike="noStrike" kern="1200" cap="none" spc="0" normalizeH="0" baseline="0" noProof="0">
                        <a:ln>
                          <a:noFill/>
                        </a:ln>
                        <a:solidFill>
                          <a:prstClr val="black"/>
                        </a:solidFill>
                        <a:effectLst/>
                        <a:uLnTx/>
                        <a:uFillTx/>
                        <a:latin typeface="Euphemia"/>
                        <a:ea typeface="+mn-ea"/>
                        <a:cs typeface="Arial" panose="020B0604020202020204" pitchFamily="34" charset="0"/>
                      </a:rPr>
                      <m:t>ᔕ ∆</m:t>
                    </m:r>
                    <m:r>
                      <a:rPr kumimoji="0" lang="vi-VN"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𝐻𝐵𝐶</m:t>
                    </m:r>
                  </m:oMath>
                </a14:m>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7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							</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𝐻𝐵</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𝐻𝐷</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 </m:t>
                    </m:r>
                    <m:r>
                      <a:rPr kumimoji="0" lang="vi-VN"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𝑐𝑚</m:t>
                    </m:r>
                  </m:oMath>
                </a14:m>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80798" y="94606"/>
                <a:ext cx="17388718" cy="1800493"/>
              </a:xfrm>
              <a:prstGeom prst="rect">
                <a:avLst/>
              </a:prstGeom>
              <a:blipFill>
                <a:blip r:embed="rId4"/>
                <a:stretch>
                  <a:fillRect l="-1122" b="-64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921259" y="3676830"/>
                <a:ext cx="8782087" cy="5036250"/>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a:t>
                </a:r>
                <a:r>
                  <a:rPr kumimoji="0" lang="en-US" sz="3700" b="0" i="0" u="none" strike="noStrike" kern="1200" cap="none" spc="0" normalizeH="0" baseline="0" noProof="0" smtClean="0">
                    <a:ln>
                      <a:noFill/>
                    </a:ln>
                    <a:solidFill>
                      <a:prstClr val="black"/>
                    </a:solidFill>
                    <a:effectLst/>
                    <a:uLnTx/>
                    <a:uFillTx/>
                    <a:latin typeface="Calibri"/>
                    <a:ea typeface="Calibri" panose="020F0502020204030204" pitchFamily="34" charset="0"/>
                    <a:cs typeface="Times New Roman" panose="02020603050405020304" pitchFamily="18" charset="0"/>
                  </a:rPr>
                  <a:t>)</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có:</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𝐴𝐻𝐵</m:t>
                        </m:r>
                      </m:e>
                    </m:acc>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acc>
                      <m:accPr>
                        <m:chr m:val="̂"/>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𝐴𝐵𝐶</m:t>
                        </m:r>
                      </m:e>
                    </m:acc>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90</m:t>
                        </m:r>
                      </m:e>
                      <m:sup>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𝑜</m:t>
                        </m:r>
                      </m:sup>
                    </m:sSup>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Chung </a:t>
                </a:r>
                <a14:m>
                  <m:oMath xmlns:m="http://schemas.openxmlformats.org/officeDocument/2006/math">
                    <m:acc>
                      <m:accPr>
                        <m:chr m:val="̂"/>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m:t>
                        </m:r>
                      </m:e>
                    </m:acc>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𝐻𝐴𝐵</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iu-Cans-CA"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ᔕ</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𝐵𝐴𝐶</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a:t>
                </a:r>
                <a:endParaRPr kumimoji="0" lang="en-US" sz="37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acc>
                      <m:accPr>
                        <m:chr m:val="̂"/>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𝐵𝐻𝐶</m:t>
                        </m:r>
                      </m:e>
                    </m:acc>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acc>
                      <m:accPr>
                        <m:chr m:val="̂"/>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𝐴𝐵𝐶</m:t>
                        </m:r>
                      </m:e>
                    </m:acc>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90</m:t>
                        </m:r>
                      </m:e>
                      <m:sup>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𝑜</m:t>
                        </m:r>
                      </m:sup>
                    </m:sSup>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Chung </a:t>
                </a:r>
                <a14:m>
                  <m:oMath xmlns:m="http://schemas.openxmlformats.org/officeDocument/2006/math">
                    <m:acc>
                      <m:accPr>
                        <m:chr m:val="̂"/>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accPr>
                      <m:e>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𝐶</m:t>
                        </m:r>
                      </m:e>
                    </m:acc>
                  </m:oMath>
                </a14:m>
                <a:endParaRPr kumimoji="0" lang="en-US" sz="3700" b="0" i="0" u="none" strike="noStrike" kern="1200" cap="none" spc="0" normalizeH="0" baseline="0" noProof="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r>
                      <a:rPr kumimoji="0" lang="en-US"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oMath>
                </a14:m>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𝐵𝐻𝐶</m:t>
                    </m:r>
                    <m:r>
                      <a:rPr kumimoji="0" lang="en-US" sz="3700" b="0" i="1"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 </m:t>
                    </m:r>
                    <m:r>
                      <a:rPr kumimoji="0" lang="iu-Cans-CA" sz="3700" b="0" i="1" u="none" strike="noStrike" kern="1200" cap="none" spc="0" normalizeH="0" baseline="0" noProof="0">
                        <a:ln>
                          <a:noFill/>
                        </a:ln>
                        <a:solidFill>
                          <a:prstClr val="black"/>
                        </a:solidFill>
                        <a:effectLst/>
                        <a:uLnTx/>
                        <a:uFillTx/>
                        <a:latin typeface="Euphemia"/>
                        <a:ea typeface="+mn-ea"/>
                        <a:cs typeface="Arial" panose="020B0604020202020204" pitchFamily="34" charset="0"/>
                      </a:rPr>
                      <m:t>ᔕ</m:t>
                    </m:r>
                    <m:r>
                      <a:rPr kumimoji="0" lang="en-US" sz="3700" b="0" i="1" u="none" strike="noStrike" kern="1200" cap="none" spc="0" normalizeH="0" baseline="0" noProof="0" smtClean="0">
                        <a:ln>
                          <a:noFill/>
                        </a:ln>
                        <a:solidFill>
                          <a:prstClr val="black"/>
                        </a:solidFill>
                        <a:effectLst/>
                        <a:uLnTx/>
                        <a:uFillTx/>
                        <a:ea typeface="+mn-ea"/>
                        <a:cs typeface="Arial" panose="020B0604020202020204" pitchFamily="34" charset="0"/>
                      </a:rPr>
                      <m:t> </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𝐵𝐴𝐶</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lang="en-US" sz="37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𝑔</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𝑔</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endParaRPr kumimoji="0" lang="en-US" sz="37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Từ (1)(2) </a:t>
                </a:r>
                <a14:m>
                  <m:oMath xmlns:m="http://schemas.openxmlformats.org/officeDocument/2006/math">
                    <m:r>
                      <a:rPr kumimoji="0" lang="en-US" sz="3700" b="0" i="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𝐻𝐴𝐵</m:t>
                    </m:r>
                    <m:r>
                      <a:rPr kumimoji="0" lang="en-US" sz="3700" b="0" i="1"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 </m:t>
                    </m:r>
                    <m:r>
                      <a:rPr kumimoji="0" lang="iu-Cans-CA" sz="3700" b="0" i="1" u="none" strike="noStrike" kern="1200" cap="none" spc="0" normalizeH="0" baseline="0" noProof="0">
                        <a:ln>
                          <a:noFill/>
                        </a:ln>
                        <a:solidFill>
                          <a:prstClr val="black"/>
                        </a:solidFill>
                        <a:effectLst/>
                        <a:uLnTx/>
                        <a:uFillTx/>
                        <a:latin typeface="Euphemia"/>
                        <a:ea typeface="+mn-ea"/>
                        <a:cs typeface="Arial" panose="020B0604020202020204" pitchFamily="34" charset="0"/>
                      </a:rPr>
                      <m:t>ᔕ</m:t>
                    </m:r>
                    <m:r>
                      <a:rPr kumimoji="0" lang="en-US" sz="3700" b="0" i="1" u="none" strike="noStrike" kern="1200" cap="none" spc="0" normalizeH="0" baseline="0" noProof="0" smtClean="0">
                        <a:ln>
                          <a:noFill/>
                        </a:ln>
                        <a:solidFill>
                          <a:prstClr val="black"/>
                        </a:solidFill>
                        <a:effectLst/>
                        <a:uLnTx/>
                        <a:uFillTx/>
                        <a:ea typeface="+mn-ea"/>
                        <a:cs typeface="Arial" panose="020B0604020202020204" pitchFamily="34" charset="0"/>
                      </a:rPr>
                      <m:t> </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vi-VN"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𝐻𝐵𝐶</m:t>
                    </m:r>
                  </m:oMath>
                </a14:m>
                <a:endParaRPr kumimoji="0" lang="en-US" sz="37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21259" y="3676830"/>
                <a:ext cx="8782087" cy="5036250"/>
              </a:xfrm>
              <a:prstGeom prst="rect">
                <a:avLst/>
              </a:prstGeom>
              <a:blipFill>
                <a:blip r:embed="rId5"/>
                <a:stretch>
                  <a:fillRect l="-2151" b="-1574"/>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rot="11088995">
            <a:off x="57505" y="8979519"/>
            <a:ext cx="1328002" cy="1139011"/>
          </a:xfrm>
          <a:prstGeom prst="rect">
            <a:avLst/>
          </a:prstGeom>
        </p:spPr>
      </p:pic>
      <p:pic>
        <p:nvPicPr>
          <p:cNvPr id="13" name="Picture 12"/>
          <p:cNvPicPr>
            <a:picLocks noChangeAspect="1"/>
          </p:cNvPicPr>
          <p:nvPr/>
        </p:nvPicPr>
        <p:blipFill>
          <a:blip r:embed="rId6"/>
          <a:stretch>
            <a:fillRect/>
          </a:stretch>
        </p:blipFill>
        <p:spPr>
          <a:xfrm rot="11088995">
            <a:off x="17194158" y="3005498"/>
            <a:ext cx="1328002" cy="1139011"/>
          </a:xfrm>
          <a:prstGeom prst="rect">
            <a:avLst/>
          </a:prstGeom>
        </p:spPr>
      </p:pic>
      <p:sp>
        <p:nvSpPr>
          <p:cNvPr id="14" name="Rectangle 13"/>
          <p:cNvSpPr/>
          <p:nvPr/>
        </p:nvSpPr>
        <p:spPr>
          <a:xfrm>
            <a:off x="7869531" y="2451257"/>
            <a:ext cx="1252266"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882436" y="2628900"/>
            <a:ext cx="5118108" cy="5207119"/>
          </a:xfrm>
          <a:prstGeom prst="rect">
            <a:avLst/>
          </a:prstGeom>
        </p:spPr>
      </p:pic>
    </p:spTree>
    <p:extLst>
      <p:ext uri="{BB962C8B-B14F-4D97-AF65-F5344CB8AC3E}">
        <p14:creationId xmlns:p14="http://schemas.microsoft.com/office/powerpoint/2010/main" val="281186471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left)">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mc:AlternateContent xmlns:mc="http://schemas.openxmlformats.org/markup-compatibility/2006">
        <mc:Choice xmlns:a14="http://schemas.microsoft.com/office/drawing/2010/main" Requires="a14">
          <p:sp>
            <p:nvSpPr>
              <p:cNvPr id="11" name="Rectangle 10"/>
              <p:cNvSpPr/>
              <p:nvPr/>
            </p:nvSpPr>
            <p:spPr>
              <a:xfrm>
                <a:off x="680798" y="94606"/>
                <a:ext cx="17388718" cy="1800493"/>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a:t>
                </a:r>
                <a:r>
                  <a:rPr lang="en-US" sz="3700" b="1" smtClean="0">
                    <a:solidFill>
                      <a:srgbClr val="C00000"/>
                    </a:solidFill>
                    <a:latin typeface="Arial" panose="020B0604020202020204" pitchFamily="34" charset="0"/>
                    <a:cs typeface="Arial" panose="020B0604020202020204" pitchFamily="34" charset="0"/>
                  </a:rPr>
                  <a:t>8 </a:t>
                </a:r>
                <a:r>
                  <a:rPr lang="en-US" sz="3700" b="1" dirty="0" smtClean="0">
                    <a:solidFill>
                      <a:srgbClr val="C00000"/>
                    </a:solidFill>
                    <a:latin typeface="Arial" panose="020B0604020202020204" pitchFamily="34" charset="0"/>
                    <a:cs typeface="Arial" panose="020B0604020202020204" pitchFamily="34" charset="0"/>
                  </a:rPr>
                  <a:t>(SGK </a:t>
                </a:r>
                <a:r>
                  <a:rPr lang="en-US" sz="3700" b="1" smtClean="0">
                    <a:solidFill>
                      <a:srgbClr val="C00000"/>
                    </a:solidFill>
                    <a:latin typeface="Arial" panose="020B0604020202020204" pitchFamily="34" charset="0"/>
                    <a:cs typeface="Arial" panose="020B0604020202020204" pitchFamily="34" charset="0"/>
                  </a:rPr>
                  <a:t>– </a:t>
                </a:r>
                <a:r>
                  <a:rPr lang="en-US" sz="3700" b="1" smtClean="0">
                    <a:solidFill>
                      <a:srgbClr val="C00000"/>
                    </a:solidFill>
                    <a:latin typeface="Arial" panose="020B0604020202020204" pitchFamily="34" charset="0"/>
                    <a:cs typeface="Arial" panose="020B0604020202020204" pitchFamily="34" charset="0"/>
                  </a:rPr>
                  <a:t>tr95) </a:t>
                </a:r>
                <a:r>
                  <a:rPr lang="vi-VN" sz="3700">
                    <a:solidFill>
                      <a:prstClr val="black"/>
                    </a:solidFill>
                    <a:cs typeface="Arial" panose="020B0604020202020204" pitchFamily="34" charset="0"/>
                  </a:rPr>
                  <a:t>Cho Hình 105. Chứng </a:t>
                </a:r>
                <a:r>
                  <a:rPr lang="vi-VN" sz="3700">
                    <a:solidFill>
                      <a:prstClr val="black"/>
                    </a:solidFill>
                    <a:cs typeface="Arial" panose="020B0604020202020204" pitchFamily="34" charset="0"/>
                  </a:rPr>
                  <a:t>minh</a:t>
                </a:r>
                <a:r>
                  <a:rPr lang="vi-VN" sz="3700" smtClean="0">
                    <a:solidFill>
                      <a:prstClr val="black"/>
                    </a:solidFill>
                    <a:cs typeface="Arial" panose="020B0604020202020204" pitchFamily="34" charset="0"/>
                  </a:rPr>
                  <a:t>:</a:t>
                </a:r>
                <a:endParaRPr lang="en-US" sz="3700" smtClean="0">
                  <a:solidFill>
                    <a:prstClr val="black"/>
                  </a:solidFill>
                  <a:cs typeface="Arial" panose="020B0604020202020204" pitchFamily="34" charset="0"/>
                </a:endParaRPr>
              </a:p>
              <a:p>
                <a:pPr algn="just">
                  <a:lnSpc>
                    <a:spcPct val="150000"/>
                  </a:lnSpc>
                </a:pPr>
                <a:r>
                  <a:rPr lang="en-US" sz="3700" smtClean="0">
                    <a:solidFill>
                      <a:prstClr val="black"/>
                    </a:solidFill>
                    <a:cs typeface="Arial" panose="020B0604020202020204" pitchFamily="34" charset="0"/>
                  </a:rPr>
                  <a:t>	</a:t>
                </a:r>
                <a:r>
                  <a:rPr lang="vi-VN" sz="3700" smtClean="0">
                    <a:solidFill>
                      <a:prstClr val="black"/>
                    </a:solidFill>
                    <a:cs typeface="Arial" panose="020B0604020202020204" pitchFamily="34" charset="0"/>
                  </a:rPr>
                  <a:t>a</a:t>
                </a:r>
                <a:r>
                  <a:rPr lang="vi-VN" sz="3700">
                    <a:solidFill>
                      <a:prstClr val="black"/>
                    </a:solidFill>
                    <a:cs typeface="Arial" panose="020B0604020202020204" pitchFamily="34" charset="0"/>
                  </a:rPr>
                  <a:t>)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m:t>
                    </m:r>
                    <m:r>
                      <a:rPr lang="vi-VN" sz="3700" i="1" smtClean="0">
                        <a:solidFill>
                          <a:prstClr val="black"/>
                        </a:solidFill>
                        <a:latin typeface="Cambria Math" panose="02040503050406030204" pitchFamily="18" charset="0"/>
                        <a:cs typeface="Arial" panose="020B0604020202020204" pitchFamily="34" charset="0"/>
                      </a:rPr>
                      <m:t>𝐻𝐴𝐵</m:t>
                    </m:r>
                    <m:r>
                      <a:rPr lang="vi-VN" sz="3700" i="1" smtClean="0">
                        <a:solidFill>
                          <a:prstClr val="black"/>
                        </a:solidFill>
                        <a:latin typeface="Cambria Math" panose="02040503050406030204" pitchFamily="18" charset="0"/>
                        <a:cs typeface="Arial" panose="020B0604020202020204" pitchFamily="34" charset="0"/>
                      </a:rPr>
                      <m:t> </m:t>
                    </m:r>
                    <m:r>
                      <a:rPr lang="iu-Cans-CA" sz="3700" i="1">
                        <a:solidFill>
                          <a:prstClr val="black"/>
                        </a:solidFill>
                        <a:cs typeface="Arial" panose="020B0604020202020204" pitchFamily="34" charset="0"/>
                      </a:rPr>
                      <m:t>ᔕ ∆</m:t>
                    </m:r>
                    <m:r>
                      <a:rPr lang="vi-VN" sz="3700" i="1">
                        <a:solidFill>
                          <a:prstClr val="black"/>
                        </a:solidFill>
                        <a:latin typeface="Cambria Math" panose="02040503050406030204" pitchFamily="18" charset="0"/>
                        <a:cs typeface="Arial" panose="020B0604020202020204" pitchFamily="34" charset="0"/>
                      </a:rPr>
                      <m:t>𝐻𝐵𝐶</m:t>
                    </m:r>
                  </m:oMath>
                </a14:m>
                <a:r>
                  <a:rPr lang="vi-VN" sz="3700" smtClean="0">
                    <a:solidFill>
                      <a:prstClr val="black"/>
                    </a:solidFill>
                    <a:cs typeface="Arial" panose="020B0604020202020204" pitchFamily="34" charset="0"/>
                  </a:rPr>
                  <a:t>;</a:t>
                </a:r>
                <a:r>
                  <a:rPr lang="en-US" sz="3700" smtClean="0">
                    <a:solidFill>
                      <a:prstClr val="black"/>
                    </a:solidFill>
                    <a:cs typeface="Arial" panose="020B0604020202020204" pitchFamily="34" charset="0"/>
                  </a:rPr>
                  <a:t>							</a:t>
                </a:r>
                <a:r>
                  <a:rPr lang="vi-VN" sz="3700" smtClean="0">
                    <a:solidFill>
                      <a:prstClr val="black"/>
                    </a:solidFill>
                    <a:cs typeface="Arial" panose="020B0604020202020204" pitchFamily="34" charset="0"/>
                  </a:rPr>
                  <a:t>b</a:t>
                </a:r>
                <a:r>
                  <a:rPr lang="vi-VN" sz="3700">
                    <a:solidFill>
                      <a:prstClr val="black"/>
                    </a:solidFill>
                    <a:cs typeface="Arial" panose="020B0604020202020204" pitchFamily="34" charset="0"/>
                  </a:rPr>
                  <a:t>)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𝐻𝐵</m:t>
                    </m:r>
                    <m:r>
                      <a:rPr lang="vi-VN" sz="3700" i="1" smtClean="0">
                        <a:solidFill>
                          <a:prstClr val="black"/>
                        </a:solidFill>
                        <a:latin typeface="Cambria Math" panose="02040503050406030204" pitchFamily="18" charset="0"/>
                        <a:cs typeface="Arial" panose="020B0604020202020204" pitchFamily="34" charset="0"/>
                      </a:rPr>
                      <m:t>=</m:t>
                    </m:r>
                    <m:r>
                      <a:rPr lang="vi-VN" sz="3700" i="1" smtClean="0">
                        <a:solidFill>
                          <a:prstClr val="black"/>
                        </a:solidFill>
                        <a:latin typeface="Cambria Math" panose="02040503050406030204" pitchFamily="18" charset="0"/>
                        <a:cs typeface="Arial" panose="020B0604020202020204" pitchFamily="34" charset="0"/>
                      </a:rPr>
                      <m:t>𝐻𝐷</m:t>
                    </m:r>
                    <m:r>
                      <a:rPr lang="vi-VN" sz="3700" i="1" smtClean="0">
                        <a:solidFill>
                          <a:prstClr val="black"/>
                        </a:solidFill>
                        <a:latin typeface="Cambria Math" panose="02040503050406030204" pitchFamily="18" charset="0"/>
                        <a:cs typeface="Arial" panose="020B0604020202020204" pitchFamily="34" charset="0"/>
                      </a:rPr>
                      <m:t>=6 </m:t>
                    </m:r>
                    <m:r>
                      <a:rPr lang="vi-VN" sz="3700" i="1">
                        <a:solidFill>
                          <a:prstClr val="black"/>
                        </a:solidFill>
                        <a:latin typeface="Cambria Math" panose="02040503050406030204" pitchFamily="18" charset="0"/>
                        <a:cs typeface="Arial" panose="020B0604020202020204" pitchFamily="34" charset="0"/>
                      </a:rPr>
                      <m:t>𝑐𝑚</m:t>
                    </m:r>
                  </m:oMath>
                </a14:m>
                <a:r>
                  <a:rPr lang="vi-VN" sz="3700" smtClean="0">
                    <a:solidFill>
                      <a:prstClr val="black"/>
                    </a:solidFill>
                    <a:cs typeface="Arial" panose="020B0604020202020204" pitchFamily="34" charset="0"/>
                  </a:rPr>
                  <a:t>.</a:t>
                </a:r>
                <a:endParaRPr lang="vi-VN" sz="3700">
                  <a:solidFill>
                    <a:prstClr val="black"/>
                  </a:solidFill>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80798" y="94606"/>
                <a:ext cx="17388718" cy="1800493"/>
              </a:xfrm>
              <a:prstGeom prst="rect">
                <a:avLst/>
              </a:prstGeom>
              <a:blipFill>
                <a:blip r:embed="rId4"/>
                <a:stretch>
                  <a:fillRect l="-1122" b="-64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6934200" y="3120671"/>
                <a:ext cx="9985741" cy="6799169"/>
              </a:xfrm>
              <a:prstGeom prst="rect">
                <a:avLst/>
              </a:prstGeom>
            </p:spPr>
            <p:txBody>
              <a:bodyPr wrap="square">
                <a:spAutoFit/>
              </a:bodyPr>
              <a:lstStyle/>
              <a:p>
                <a:pPr lvl="0" algn="just">
                  <a:lnSpc>
                    <a:spcPct val="150000"/>
                  </a:lnSpc>
                  <a:defRPr/>
                </a:pPr>
                <a:r>
                  <a:rPr lang="vi-VN" sz="3700" smtClean="0">
                    <a:solidFill>
                      <a:prstClr val="black"/>
                    </a:solidFill>
                    <a:ea typeface="Calibri" panose="020F0502020204030204" pitchFamily="34" charset="0"/>
                    <a:cs typeface="Times New Roman" panose="02020603050405020304" pitchFamily="18" charset="0"/>
                  </a:rPr>
                  <a:t>b</a:t>
                </a:r>
                <a:r>
                  <a:rPr lang="vi-VN" sz="3700">
                    <a:solidFill>
                      <a:prstClr val="black"/>
                    </a:solidFill>
                    <a:ea typeface="Calibri" panose="020F0502020204030204" pitchFamily="34" charset="0"/>
                    <a:cs typeface="Times New Roman" panose="02020603050405020304" pitchFamily="18" charset="0"/>
                  </a:rPr>
                  <a:t>) Từ kết quả câu </a:t>
                </a:r>
                <a:r>
                  <a:rPr lang="vi-VN" sz="3700">
                    <a:solidFill>
                      <a:prstClr val="black"/>
                    </a:solidFill>
                    <a:ea typeface="Calibri" panose="020F0502020204030204" pitchFamily="34" charset="0"/>
                    <a:cs typeface="Times New Roman" panose="02020603050405020304" pitchFamily="18" charset="0"/>
                  </a:rPr>
                  <a:t>a</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𝐻𝐵</m:t>
                        </m:r>
                      </m:den>
                    </m:f>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𝐻𝐵</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𝐻𝐶</m:t>
                        </m:r>
                      </m:den>
                    </m:f>
                  </m:oMath>
                </a14:m>
                <a:r>
                  <a:rPr lang="vi-VN" sz="3700">
                    <a:solidFill>
                      <a:prstClr val="black"/>
                    </a:solidFill>
                    <a:ea typeface="Calibri" panose="020F0502020204030204" pitchFamily="34" charset="0"/>
                    <a:cs typeface="Times New Roman" panose="02020603050405020304" pitchFamily="18" charset="0"/>
                  </a:rPr>
                  <a:t> hay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𝐻𝐵</m:t>
                        </m:r>
                      </m:den>
                    </m:f>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𝐻𝐵</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defRPr/>
                </a:pP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70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𝐻𝐵</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oMath>
                </a14:m>
                <a:r>
                  <a:rPr lang="vi-VN" sz="3700">
                    <a:solidFill>
                      <a:prstClr val="black"/>
                    </a:solidFill>
                    <a:ea typeface="Calibri" panose="020F0502020204030204" pitchFamily="34" charset="0"/>
                    <a:cs typeface="Times New Roman" panose="02020603050405020304" pitchFamily="18" charset="0"/>
                  </a:rPr>
                  <a:t> cm</a:t>
                </a:r>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defRPr/>
                </a:pPr>
                <a:r>
                  <a:rPr lang="vi-VN" sz="3700" smtClean="0">
                    <a:solidFill>
                      <a:prstClr val="black"/>
                    </a:solidFill>
                    <a:ea typeface="Calibri" panose="020F0502020204030204" pitchFamily="34" charset="0"/>
                    <a:cs typeface="Times New Roman" panose="02020603050405020304" pitchFamily="18" charset="0"/>
                  </a:rPr>
                  <a:t>C</a:t>
                </a: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h</a:t>
                </a:r>
                <a:r>
                  <a:rPr lang="vi-VN" sz="3700" smtClean="0">
                    <a:solidFill>
                      <a:prstClr val="black"/>
                    </a:solidFill>
                    <a:ea typeface="Calibri" panose="020F0502020204030204" pitchFamily="34" charset="0"/>
                    <a:cs typeface="Times New Roman" panose="02020603050405020304" pitchFamily="18" charset="0"/>
                  </a:rPr>
                  <a:t>ứng </a:t>
                </a:r>
                <a:r>
                  <a:rPr lang="vi-VN" sz="3700">
                    <a:solidFill>
                      <a:prstClr val="black"/>
                    </a:solidFill>
                    <a:ea typeface="Calibri" panose="020F0502020204030204" pitchFamily="34" charset="0"/>
                    <a:cs typeface="Times New Roman" panose="02020603050405020304" pitchFamily="18" charset="0"/>
                  </a:rPr>
                  <a:t>minh </a:t>
                </a:r>
                <a:r>
                  <a:rPr lang="vi-VN" sz="3700">
                    <a:solidFill>
                      <a:prstClr val="black"/>
                    </a:solidFill>
                    <a:ea typeface="Calibri" panose="020F0502020204030204" pitchFamily="34" charset="0"/>
                    <a:cs typeface="Times New Roman" panose="02020603050405020304" pitchFamily="18" charset="0"/>
                  </a:rPr>
                  <a:t>tương </a:t>
                </a:r>
                <a:r>
                  <a:rPr lang="vi-VN" sz="3700" smtClean="0">
                    <a:solidFill>
                      <a:prstClr val="black"/>
                    </a:solidFill>
                    <a:ea typeface="Calibri" panose="020F0502020204030204" pitchFamily="34" charset="0"/>
                    <a:cs typeface="Times New Roman" panose="02020603050405020304" pitchFamily="18" charset="0"/>
                  </a:rPr>
                  <a:t>t</a:t>
                </a:r>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ự</a:t>
                </a:r>
                <a:r>
                  <a:rPr lang="vi-VN" sz="37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Times New Roman" panose="02020603050405020304" pitchFamily="18" charset="0"/>
                  </a:rPr>
                  <a:t>câu a) ta được: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𝐻𝐴𝐷</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iu-Cans-CA" sz="3700" i="1">
                        <a:solidFill>
                          <a:prstClr val="black"/>
                        </a:solidFill>
                        <a:latin typeface="Cambria Math" panose="02040503050406030204" pitchFamily="18" charset="0"/>
                        <a:cs typeface="Arial" panose="020B0604020202020204" pitchFamily="34" charset="0"/>
                      </a:rPr>
                      <m:t>ᔕ</m:t>
                    </m:r>
                    <m:r>
                      <a:rPr lang="en-US" sz="3700" b="0" i="1" smtClean="0">
                        <a:solidFill>
                          <a:prstClr val="black"/>
                        </a:solidFill>
                        <a:latin typeface="Cambria Math" panose="02040503050406030204" pitchFamily="18" charset="0"/>
                        <a:cs typeface="Arial" panose="020B0604020202020204" pitchFamily="34" charset="0"/>
                      </a:rPr>
                      <m:t> </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𝐻𝐷𝐶</m:t>
                    </m:r>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defRPr/>
                </a:pP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700">
                    <a:solidFill>
                      <a:prstClr val="black"/>
                    </a:solidFill>
                    <a:ea typeface="Calibri" panose="020F0502020204030204" pitchFamily="34" charset="0"/>
                    <a:cs typeface="Times New Roman" panose="02020603050405020304" pitchFamily="18" charset="0"/>
                  </a:rPr>
                  <a:t>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m:t>
                        </m:r>
                      </m:den>
                    </m:f>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𝐻𝐶</m:t>
                        </m:r>
                      </m:den>
                    </m:f>
                  </m:oMath>
                </a14:m>
                <a:r>
                  <a:rPr lang="vi-VN" sz="3700">
                    <a:solidFill>
                      <a:prstClr val="black"/>
                    </a:solidFill>
                    <a:ea typeface="Calibri" panose="020F0502020204030204" pitchFamily="34" charset="0"/>
                    <a:cs typeface="Times New Roman" panose="02020603050405020304" pitchFamily="18" charset="0"/>
                  </a:rPr>
                  <a:t> hay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m:t>
                        </m:r>
                      </m:den>
                    </m:f>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m:t>
                        </m:r>
                      </m:num>
                      <m:den>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defRPr/>
                </a:pP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oMath>
                </a14:m>
                <a:r>
                  <a:rPr lang="vi-VN" sz="3700">
                    <a:solidFill>
                      <a:prstClr val="black"/>
                    </a:solidFill>
                    <a:ea typeface="Calibri" panose="020F0502020204030204" pitchFamily="34" charset="0"/>
                    <a:cs typeface="Times New Roman" panose="02020603050405020304" pitchFamily="18" charset="0"/>
                  </a:rPr>
                  <a:t> cm</a:t>
                </a:r>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defRPr/>
                </a:pPr>
                <a:r>
                  <a:rPr lang="vi-VN" sz="3700">
                    <a:solidFill>
                      <a:prstClr val="black"/>
                    </a:solidFill>
                    <a:ea typeface="Calibri" panose="020F0502020204030204" pitchFamily="34" charset="0"/>
                    <a:cs typeface="Times New Roman" panose="02020603050405020304" pitchFamily="18" charset="0"/>
                  </a:rPr>
                  <a:t>Vậy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𝐻𝐵</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𝐻𝐷</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 </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700">
                  <a:solidFill>
                    <a:prstClr val="black"/>
                  </a:solidFill>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934200" y="3120671"/>
                <a:ext cx="9985741" cy="6799169"/>
              </a:xfrm>
              <a:prstGeom prst="rect">
                <a:avLst/>
              </a:prstGeom>
              <a:blipFill>
                <a:blip r:embed="rId5"/>
                <a:stretch>
                  <a:fillRect l="-1954" r="-1893" b="-987"/>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rot="11088995">
            <a:off x="57505" y="8979519"/>
            <a:ext cx="1328002" cy="1139011"/>
          </a:xfrm>
          <a:prstGeom prst="rect">
            <a:avLst/>
          </a:prstGeom>
        </p:spPr>
      </p:pic>
      <p:pic>
        <p:nvPicPr>
          <p:cNvPr id="13" name="Picture 12"/>
          <p:cNvPicPr>
            <a:picLocks noChangeAspect="1"/>
          </p:cNvPicPr>
          <p:nvPr/>
        </p:nvPicPr>
        <p:blipFill>
          <a:blip r:embed="rId6"/>
          <a:stretch>
            <a:fillRect/>
          </a:stretch>
        </p:blipFill>
        <p:spPr>
          <a:xfrm rot="11088995">
            <a:off x="17194158" y="3005498"/>
            <a:ext cx="1328002" cy="1139011"/>
          </a:xfrm>
          <a:prstGeom prst="rect">
            <a:avLst/>
          </a:prstGeom>
        </p:spPr>
      </p:pic>
      <p:sp>
        <p:nvSpPr>
          <p:cNvPr id="14" name="Rectangle 13"/>
          <p:cNvSpPr/>
          <p:nvPr/>
        </p:nvSpPr>
        <p:spPr>
          <a:xfrm>
            <a:off x="7869531" y="2451257"/>
            <a:ext cx="1252266"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882436" y="2628900"/>
            <a:ext cx="5118108" cy="5207119"/>
          </a:xfrm>
          <a:prstGeom prst="rect">
            <a:avLst/>
          </a:prstGeom>
        </p:spPr>
      </p:pic>
    </p:spTree>
    <p:extLst>
      <p:ext uri="{BB962C8B-B14F-4D97-AF65-F5344CB8AC3E}">
        <p14:creationId xmlns:p14="http://schemas.microsoft.com/office/powerpoint/2010/main" val="4265299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14="http://schemas.microsoft.com/office/drawing/2010/main" Requires="a14">
          <p:sp>
            <p:nvSpPr>
              <p:cNvPr id="18" name="Rectangle 17"/>
              <p:cNvSpPr/>
              <p:nvPr/>
            </p:nvSpPr>
            <p:spPr>
              <a:xfrm>
                <a:off x="649969" y="222248"/>
                <a:ext cx="16840200" cy="1859292"/>
              </a:xfrm>
              <a:prstGeom prst="rect">
                <a:avLst/>
              </a:prstGeom>
            </p:spPr>
            <p:txBody>
              <a:bodyPr wrap="square">
                <a:spAutoFit/>
              </a:bodyPr>
              <a:lstStyle/>
              <a:p>
                <a:pPr algn="just">
                  <a:lnSpc>
                    <a:spcPct val="150000"/>
                  </a:lnSpc>
                </a:pPr>
                <a:r>
                  <a:rPr lang="en-US" sz="3600" b="1" smtClean="0">
                    <a:solidFill>
                      <a:srgbClr val="C00000"/>
                    </a:solidFill>
                    <a:latin typeface="Arial" panose="020B0604020202020204" pitchFamily="34" charset="0"/>
                    <a:cs typeface="Arial" panose="020B0604020202020204" pitchFamily="34" charset="0"/>
                  </a:rPr>
                  <a:t>Bài 9 </a:t>
                </a:r>
                <a:r>
                  <a:rPr lang="en-US" sz="3600" b="1" dirty="0" smtClean="0">
                    <a:solidFill>
                      <a:srgbClr val="C00000"/>
                    </a:solidFill>
                    <a:latin typeface="Arial" panose="020B0604020202020204" pitchFamily="34" charset="0"/>
                    <a:cs typeface="Arial" panose="020B0604020202020204" pitchFamily="34" charset="0"/>
                  </a:rPr>
                  <a:t>(SGK </a:t>
                </a:r>
                <a:r>
                  <a:rPr lang="en-US" sz="3600" b="1" smtClean="0">
                    <a:solidFill>
                      <a:srgbClr val="C00000"/>
                    </a:solidFill>
                    <a:latin typeface="Arial" panose="020B0604020202020204" pitchFamily="34" charset="0"/>
                    <a:cs typeface="Arial" panose="020B0604020202020204" pitchFamily="34" charset="0"/>
                  </a:rPr>
                  <a:t>– </a:t>
                </a:r>
                <a:r>
                  <a:rPr lang="en-US" sz="3600" b="1" smtClean="0">
                    <a:solidFill>
                      <a:srgbClr val="C00000"/>
                    </a:solidFill>
                    <a:latin typeface="Arial" panose="020B0604020202020204" pitchFamily="34" charset="0"/>
                    <a:cs typeface="Arial" panose="020B0604020202020204" pitchFamily="34" charset="0"/>
                  </a:rPr>
                  <a:t>tr95) </a:t>
                </a:r>
                <a:r>
                  <a:rPr lang="en-US" sz="3600">
                    <a:solidFill>
                      <a:prstClr val="black"/>
                    </a:solidFill>
                    <a:latin typeface="Arial" panose="020B0604020202020204" pitchFamily="34" charset="0"/>
                    <a:cs typeface="Arial" panose="020B0604020202020204" pitchFamily="34" charset="0"/>
                  </a:rPr>
                  <a:t>Cho Hình 106. Chứng minh:</a:t>
                </a:r>
              </a:p>
              <a:p>
                <a:pPr algn="ctr">
                  <a:lnSpc>
                    <a:spcPct val="150000"/>
                  </a:lnSpc>
                  <a:spcBef>
                    <a:spcPts val="600"/>
                  </a:spcBef>
                  <a:spcAft>
                    <a:spcPts val="600"/>
                  </a:spcAft>
                </a:pPr>
                <a:r>
                  <a:rPr lang="en-US" sz="3600" smtClean="0">
                    <a:solidFill>
                      <a:prstClr val="black"/>
                    </a:solidFill>
                    <a:latin typeface="Arial" panose="020B0604020202020204" pitchFamily="34" charset="0"/>
                    <a:cs typeface="Arial" panose="020B0604020202020204" pitchFamily="34" charset="0"/>
                  </a:rPr>
                  <a:t>a</a:t>
                </a:r>
                <a:r>
                  <a:rPr lang="en-US" sz="3600">
                    <a:solidFill>
                      <a:prstClr val="black"/>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b="0" i="1" smtClean="0">
                            <a:latin typeface="Cambria Math" panose="02040503050406030204" pitchFamily="18" charset="0"/>
                            <a:ea typeface="Calibri" panose="020F0502020204030204" pitchFamily="34" charset="0"/>
                            <a:cs typeface="Times New Roman" panose="02020603050405020304" pitchFamily="18" charset="0"/>
                          </a:rPr>
                          <m:t>𝐴</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𝐴𝐾</m:t>
                    </m:r>
                  </m:oMath>
                </a14:m>
                <a:r>
                  <a:rPr lang="en-US" sz="3600" smtClean="0">
                    <a:solidFill>
                      <a:prstClr val="black"/>
                    </a:solidFill>
                    <a:latin typeface="Arial" panose="020B0604020202020204" pitchFamily="34" charset="0"/>
                    <a:cs typeface="Arial" panose="020B0604020202020204" pitchFamily="34" charset="0"/>
                  </a:rPr>
                  <a:t>;</a:t>
                </a:r>
                <a:r>
                  <a:rPr lang="en-US" sz="3600" smtClean="0">
                    <a:solidFill>
                      <a:prstClr val="black"/>
                    </a:solidFill>
                    <a:latin typeface="Arial" panose="020B0604020202020204" pitchFamily="34" charset="0"/>
                    <a:cs typeface="Arial" panose="020B0604020202020204" pitchFamily="34" charset="0"/>
                  </a:rPr>
                  <a:t>					b)</a:t>
                </a:r>
                <a:r>
                  <a:rPr lang="en-US" sz="360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𝐴𝐶𝐻</m:t>
                        </m:r>
                      </m:e>
                    </m:acc>
                  </m:oMath>
                </a14:m>
                <a:r>
                  <a:rPr lang="en-US" sz="3600" smtClean="0">
                    <a:solidFill>
                      <a:prstClr val="black"/>
                    </a:solidFill>
                    <a:latin typeface="Arial" panose="020B0604020202020204" pitchFamily="34" charset="0"/>
                    <a:cs typeface="Arial" panose="020B0604020202020204" pitchFamily="34" charset="0"/>
                  </a:rPr>
                  <a:t> </a:t>
                </a:r>
                <a:endParaRPr lang="vi-VN" sz="3600" dirty="0">
                  <a:solidFill>
                    <a:prstClr val="black"/>
                  </a:solidFill>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649969" y="222248"/>
                <a:ext cx="16840200" cy="1859292"/>
              </a:xfrm>
              <a:prstGeom prst="rect">
                <a:avLst/>
              </a:prstGeom>
              <a:blipFill>
                <a:blip r:embed="rId6"/>
                <a:stretch>
                  <a:fillRect l="-1122" b="-5574"/>
                </a:stretch>
              </a:blipFill>
            </p:spPr>
            <p:txBody>
              <a:bodyPr/>
              <a:lstStyle/>
              <a:p>
                <a:r>
                  <a:rPr lang="en-US">
                    <a:noFill/>
                  </a:rPr>
                  <a:t> </a:t>
                </a:r>
              </a:p>
            </p:txBody>
          </p:sp>
        </mc:Fallback>
      </mc:AlternateContent>
      <p:sp>
        <p:nvSpPr>
          <p:cNvPr id="11" name="Rectangle 10"/>
          <p:cNvSpPr/>
          <p:nvPr/>
        </p:nvSpPr>
        <p:spPr>
          <a:xfrm>
            <a:off x="6356684" y="2320271"/>
            <a:ext cx="1223412" cy="654025"/>
          </a:xfrm>
          <a:prstGeom prst="rect">
            <a:avLst/>
          </a:prstGeom>
        </p:spPr>
        <p:txBody>
          <a:bodyPr wrap="none">
            <a:spAutoFit/>
          </a:bodyPr>
          <a:lstStyle/>
          <a:p>
            <a:pPr lvl="0" algn="ctr">
              <a:defRPr/>
            </a:pPr>
            <a:r>
              <a:rPr lang="en-US" sz="3650" b="1" i="1">
                <a:solidFill>
                  <a:schemeClr val="tx2"/>
                </a:solidFill>
                <a:latin typeface="Arial" panose="020B0604020202020204" pitchFamily="34" charset="0"/>
                <a:cs typeface="Arial" panose="020B0604020202020204" pitchFamily="34" charset="0"/>
              </a:rPr>
              <a:t>Giải:</a:t>
            </a:r>
            <a:endParaRPr lang="en-US" sz="365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324600" y="3115316"/>
                <a:ext cx="12402042" cy="6668557"/>
              </a:xfrm>
              <a:prstGeom prst="rect">
                <a:avLst/>
              </a:prstGeom>
            </p:spPr>
            <p:txBody>
              <a:bodyPr wrap="square">
                <a:spAutoFit/>
              </a:bodyPr>
              <a:lstStyle/>
              <a:p>
                <a:pPr algn="just">
                  <a:lnSpc>
                    <a:spcPct val="150000"/>
                  </a:lnSpc>
                </a:pPr>
                <a:r>
                  <a:rPr lang="vi-VN" sz="3600" smtClean="0">
                    <a:latin typeface="Arial" panose="020B0604020202020204" pitchFamily="34" charset="0"/>
                    <a:ea typeface="Calibri" panose="020F0502020204030204" pitchFamily="34" charset="0"/>
                    <a:cs typeface="Arial" panose="020B0604020202020204" pitchFamily="34" charset="0"/>
                  </a:rPr>
                  <a:t>a) </a:t>
                </a:r>
                <a:r>
                  <a:rPr lang="nl-NL" sz="36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en-US" sz="3600" i="1" smtClean="0">
                        <a:effectLst/>
                        <a:latin typeface="Cambria Math" panose="02040503050406030204" pitchFamily="18" charset="0"/>
                        <a:ea typeface="Calibri" panose="020F0502020204030204" pitchFamily="34" charset="0"/>
                        <a:cs typeface="Arial" panose="020B0604020202020204" pitchFamily="34" charset="0"/>
                        <a:sym typeface="Symbol" panose="05050102010706020507" pitchFamily="18" charset="2"/>
                      </a:rPr>
                      <m:t></m:t>
                    </m:r>
                    <m:r>
                      <a:rPr lang="pt-BR" sz="3600" i="1">
                        <a:latin typeface="Cambria Math" panose="02040503050406030204" pitchFamily="18" charset="0"/>
                        <a:ea typeface="Calibri" panose="020F0502020204030204" pitchFamily="34" charset="0"/>
                        <a:cs typeface="Arial" panose="020B0604020202020204" pitchFamily="34" charset="0"/>
                      </a:rPr>
                      <m:t>𝐴</m:t>
                    </m:r>
                    <m:r>
                      <a:rPr lang="en-US" sz="3600" i="1">
                        <a:latin typeface="Cambria Math" panose="02040503050406030204" pitchFamily="18" charset="0"/>
                        <a:ea typeface="Calibri" panose="020F0502020204030204" pitchFamily="34" charset="0"/>
                        <a:cs typeface="Arial" panose="020B0604020202020204" pitchFamily="34" charset="0"/>
                      </a:rPr>
                      <m:t>𝐵</m:t>
                    </m:r>
                    <m:r>
                      <a:rPr lang="pt-BR" sz="3600" i="1">
                        <a:latin typeface="Cambria Math" panose="02040503050406030204" pitchFamily="18" charset="0"/>
                        <a:ea typeface="Calibri" panose="020F0502020204030204" pitchFamily="34" charset="0"/>
                        <a:cs typeface="Arial" panose="020B0604020202020204" pitchFamily="34" charset="0"/>
                      </a:rPr>
                      <m:t>𝐻</m:t>
                    </m:r>
                  </m:oMath>
                </a14:m>
                <a:r>
                  <a:rPr lang="pt-BR" sz="3600" smtClean="0">
                    <a:effectLst/>
                    <a:latin typeface="Arial" panose="020B0604020202020204" pitchFamily="34" charset="0"/>
                    <a:ea typeface="Calibri" panose="020F0502020204030204" pitchFamily="34" charset="0"/>
                    <a:cs typeface="Arial" panose="020B0604020202020204" pitchFamily="34" charset="0"/>
                  </a:rPr>
                  <a:t> </a:t>
                </a:r>
                <a:r>
                  <a:rPr lang="pt-BR" sz="36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i="1" smtClean="0">
                        <a:effectLst/>
                        <a:latin typeface="Cambria Math" panose="02040503050406030204" pitchFamily="18" charset="0"/>
                        <a:ea typeface="Calibri" panose="020F0502020204030204" pitchFamily="34" charset="0"/>
                        <a:cs typeface="Arial" panose="020B0604020202020204" pitchFamily="34" charset="0"/>
                        <a:sym typeface="Symbol" panose="05050102010706020507" pitchFamily="18" charset="2"/>
                      </a:rPr>
                      <m:t></m:t>
                    </m:r>
                    <m:r>
                      <a:rPr lang="pt-BR" sz="3600" i="1">
                        <a:latin typeface="Cambria Math" panose="02040503050406030204" pitchFamily="18" charset="0"/>
                        <a:ea typeface="Calibri" panose="020F0502020204030204" pitchFamily="34" charset="0"/>
                        <a:cs typeface="Arial" panose="020B0604020202020204" pitchFamily="34" charset="0"/>
                      </a:rPr>
                      <m:t>𝐴</m:t>
                    </m:r>
                    <m:r>
                      <a:rPr lang="en-US" sz="3600" i="1">
                        <a:latin typeface="Cambria Math" panose="02040503050406030204" pitchFamily="18" charset="0"/>
                        <a:ea typeface="Calibri" panose="020F0502020204030204" pitchFamily="34" charset="0"/>
                        <a:cs typeface="Arial" panose="020B0604020202020204" pitchFamily="34" charset="0"/>
                      </a:rPr>
                      <m:t>𝐻</m:t>
                    </m:r>
                    <m:r>
                      <a:rPr lang="pt-BR" sz="3600" i="1">
                        <a:latin typeface="Cambria Math" panose="02040503050406030204" pitchFamily="18" charset="0"/>
                        <a:ea typeface="Calibri" panose="020F0502020204030204" pitchFamily="34" charset="0"/>
                        <a:cs typeface="Arial" panose="020B0604020202020204" pitchFamily="34" charset="0"/>
                      </a:rPr>
                      <m:t>𝐼</m:t>
                    </m:r>
                    <m:r>
                      <a:rPr lang="pt-BR" sz="3600" i="1">
                        <a:effectLst/>
                        <a:latin typeface="Cambria Math" panose="02040503050406030204" pitchFamily="18" charset="0"/>
                        <a:ea typeface="Calibri" panose="020F0502020204030204" pitchFamily="34" charset="0"/>
                        <a:cs typeface="Arial" panose="020B0604020202020204" pitchFamily="34" charset="0"/>
                      </a:rPr>
                      <m:t> </m:t>
                    </m:r>
                  </m:oMath>
                </a14:m>
                <a:r>
                  <a:rPr lang="pt-BR" sz="3600">
                    <a:effectLst/>
                    <a:latin typeface="Arial" panose="020B0604020202020204" pitchFamily="34" charset="0"/>
                    <a:ea typeface="Calibri" panose="020F0502020204030204" pitchFamily="34" charset="0"/>
                    <a:cs typeface="Arial" panose="020B0604020202020204" pitchFamily="34" charset="0"/>
                  </a:rPr>
                  <a:t>có</a:t>
                </a:r>
                <a:r>
                  <a:rPr lang="pt-BR" sz="36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𝐴𝐻𝐵</m:t>
                        </m:r>
                      </m:e>
                    </m:ac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m:t>
                    </m:r>
                    <m:r>
                      <m:rPr>
                        <m:nor/>
                      </m:rP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m:t> </m:t>
                    </m:r>
                    <m:acc>
                      <m:accPr>
                        <m:chr m:val="̂"/>
                        <m:ctrlP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𝐴𝐼𝐻</m:t>
                        </m:r>
                      </m:e>
                    </m:acc>
                    <m: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90</m:t>
                        </m:r>
                      </m:e>
                      <m:sup>
                        <m: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𝑜</m:t>
                        </m:r>
                      </m:sup>
                    </m:sSup>
                    <m:r>
                      <a:rPr lang="en-US" sz="36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6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𝐻</m:t>
                        </m:r>
                      </m:e>
                    </m:acc>
                    <m:r>
                      <m:rPr>
                        <m:nor/>
                      </m:rP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chung</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pt-BR" sz="3600" i="1">
                        <a:latin typeface="Cambria Math" panose="02040503050406030204" pitchFamily="18" charset="0"/>
                        <a:ea typeface="Calibri" panose="020F0502020204030204" pitchFamily="34" charset="0"/>
                        <a:cs typeface="Arial" panose="020B0604020202020204" pitchFamily="34" charset="0"/>
                      </a:rPr>
                      <m:t>𝐴</m:t>
                    </m:r>
                    <m:r>
                      <a:rPr lang="en-US" sz="3600" b="0" i="1" smtClean="0">
                        <a:latin typeface="Cambria Math" panose="02040503050406030204" pitchFamily="18" charset="0"/>
                        <a:ea typeface="Calibri" panose="020F0502020204030204" pitchFamily="34" charset="0"/>
                        <a:cs typeface="Arial" panose="020B0604020202020204" pitchFamily="34" charset="0"/>
                      </a:rPr>
                      <m:t>𝐵</m:t>
                    </m:r>
                    <m:r>
                      <a:rPr lang="pt-BR" sz="3600" i="1">
                        <a:latin typeface="Cambria Math" panose="02040503050406030204" pitchFamily="18" charset="0"/>
                        <a:ea typeface="Calibri" panose="020F0502020204030204" pitchFamily="34" charset="0"/>
                        <a:cs typeface="Arial" panose="020B0604020202020204" pitchFamily="34" charset="0"/>
                      </a:rPr>
                      <m:t>𝐻</m:t>
                    </m:r>
                    <m:r>
                      <a:rPr lang="iu-Cans-CA" sz="3600" i="1">
                        <a:solidFill>
                          <a:prstClr val="black"/>
                        </a:solidFill>
                        <a:latin typeface="Cambria Math" panose="02040503050406030204" pitchFamily="18" charset="0"/>
                        <a:cs typeface="Arial" panose="020B0604020202020204" pitchFamily="34" charset="0"/>
                      </a:rPr>
                      <m:t>ᔕ</m:t>
                    </m:r>
                    <m:r>
                      <a:rPr lang="en-US" sz="3600" b="0" i="1" smtClean="0">
                        <a:solidFill>
                          <a:prstClr val="black"/>
                        </a:solidFill>
                        <a:latin typeface="Cambria Math" panose="02040503050406030204" pitchFamily="18" charset="0"/>
                        <a:cs typeface="Arial" panose="020B0604020202020204" pitchFamily="34" charset="0"/>
                      </a:rPr>
                      <m:t> </m:t>
                    </m:r>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pt-BR" sz="3600" i="1">
                        <a:latin typeface="Cambria Math" panose="02040503050406030204" pitchFamily="18" charset="0"/>
                        <a:ea typeface="Calibri" panose="020F0502020204030204" pitchFamily="34" charset="0"/>
                        <a:cs typeface="Arial" panose="020B0604020202020204" pitchFamily="34" charset="0"/>
                      </a:rPr>
                      <m:t>𝐴</m:t>
                    </m:r>
                    <m:r>
                      <a:rPr lang="en-US" sz="3600" b="0" i="1" smtClean="0">
                        <a:latin typeface="Cambria Math" panose="02040503050406030204" pitchFamily="18" charset="0"/>
                        <a:ea typeface="Calibri" panose="020F0502020204030204" pitchFamily="34" charset="0"/>
                        <a:cs typeface="Arial" panose="020B0604020202020204" pitchFamily="34" charset="0"/>
                      </a:rPr>
                      <m:t>𝐻</m:t>
                    </m:r>
                    <m:r>
                      <a:rPr lang="pt-BR" sz="3600" i="1">
                        <a:latin typeface="Cambria Math" panose="02040503050406030204" pitchFamily="18" charset="0"/>
                        <a:ea typeface="Calibri" panose="020F0502020204030204" pitchFamily="34" charset="0"/>
                        <a:cs typeface="Arial" panose="020B0604020202020204" pitchFamily="34" charset="0"/>
                      </a:rPr>
                      <m:t>𝐼</m:t>
                    </m:r>
                  </m:oMath>
                </a14:m>
                <a:r>
                  <a:rPr lang="nl-NL" sz="3600">
                    <a:effectLst/>
                    <a:latin typeface="Arial" panose="020B0604020202020204" pitchFamily="34" charset="0"/>
                    <a:ea typeface="Calibri" panose="020F0502020204030204" pitchFamily="34" charset="0"/>
                    <a:cs typeface="Arial" panose="020B0604020202020204" pitchFamily="34" charset="0"/>
                  </a:rPr>
                  <a:t>(g</a:t>
                </a:r>
                <a:r>
                  <a:rPr lang="vi-VN" sz="3600">
                    <a:effectLst/>
                    <a:latin typeface="Arial" panose="020B0604020202020204" pitchFamily="34" charset="0"/>
                    <a:ea typeface="Calibri" panose="020F0502020204030204" pitchFamily="34" charset="0"/>
                    <a:cs typeface="Arial" panose="020B0604020202020204" pitchFamily="34" charset="0"/>
                  </a:rPr>
                  <a:t>.</a:t>
                </a:r>
                <a:r>
                  <a:rPr lang="nl-NL" sz="3600">
                    <a:effectLst/>
                    <a:latin typeface="Arial" panose="020B0604020202020204" pitchFamily="34" charset="0"/>
                    <a:ea typeface="Calibri" panose="020F0502020204030204" pitchFamily="34" charset="0"/>
                    <a:cs typeface="Arial" panose="020B0604020202020204" pitchFamily="34" charset="0"/>
                  </a:rPr>
                  <a:t>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nl-NL" sz="360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𝐴𝐻</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𝐴𝐻</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nl-NL" sz="3600" i="1">
                        <a:effectLst/>
                        <a:latin typeface="Cambria Math" panose="02040503050406030204" pitchFamily="18" charset="0"/>
                        <a:ea typeface="Calibri" panose="020F0502020204030204" pitchFamily="34" charset="0"/>
                        <a:cs typeface="Times New Roman" panose="02020603050405020304" pitchFamily="18" charset="0"/>
                      </a:rPr>
                      <m:t> (1)</m:t>
                    </m:r>
                  </m:oMath>
                </a14:m>
                <a:r>
                  <a:rPr lang="nl-NL"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6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𝐴𝐻𝐾</m:t>
                    </m:r>
                  </m:oMath>
                </a14:m>
                <a:r>
                  <a:rPr lang="nl-NL" sz="3600" smtClean="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3600" i="1">
                        <a:latin typeface="Cambria Math" panose="02040503050406030204" pitchFamily="18" charset="0"/>
                        <a:ea typeface="Calibri" panose="020F0502020204030204" pitchFamily="34" charset="0"/>
                        <a:cs typeface="Times New Roman" panose="02020603050405020304" pitchFamily="18" charset="0"/>
                      </a:rPr>
                      <m:t>𝛥</m:t>
                    </m:r>
                    <m:r>
                      <a:rPr lang="nl-NL" sz="3600" i="1">
                        <a:latin typeface="Cambria Math" panose="02040503050406030204" pitchFamily="18" charset="0"/>
                        <a:ea typeface="Calibri" panose="020F0502020204030204" pitchFamily="34" charset="0"/>
                        <a:cs typeface="Times New Roman" panose="02020603050405020304" pitchFamily="18" charset="0"/>
                      </a:rPr>
                      <m:t>𝐴𝐶𝐻</m:t>
                    </m:r>
                  </m:oMath>
                </a14:m>
                <a:r>
                  <a:rPr lang="nl-NL" sz="3600" smtClean="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3600" i="1">
                            <a:latin typeface="Cambria Math" panose="02040503050406030204" pitchFamily="18" charset="0"/>
                            <a:ea typeface="Calibri" panose="020F0502020204030204" pitchFamily="34" charset="0"/>
                            <a:cs typeface="Times New Roman" panose="02020603050405020304" pitchFamily="18" charset="0"/>
                          </a:rPr>
                        </m:ctrlPr>
                      </m:accPr>
                      <m:e>
                        <m:r>
                          <a:rPr lang="nl-NL" sz="3600" i="1">
                            <a:latin typeface="Cambria Math" panose="02040503050406030204" pitchFamily="18" charset="0"/>
                            <a:ea typeface="Calibri" panose="020F0502020204030204" pitchFamily="34" charset="0"/>
                            <a:cs typeface="Times New Roman" panose="02020603050405020304" pitchFamily="18" charset="0"/>
                          </a:rPr>
                          <m:t>𝐴</m:t>
                        </m:r>
                        <m:r>
                          <a:rPr lang="en-US" sz="3600" b="0" i="1" smtClean="0">
                            <a:latin typeface="Cambria Math" panose="02040503050406030204" pitchFamily="18" charset="0"/>
                            <a:ea typeface="Calibri" panose="020F0502020204030204" pitchFamily="34" charset="0"/>
                            <a:cs typeface="Times New Roman" panose="02020603050405020304" pitchFamily="18" charset="0"/>
                          </a:rPr>
                          <m:t>𝐾</m:t>
                        </m:r>
                        <m:r>
                          <a:rPr lang="nl-NL" sz="3600" i="1">
                            <a:latin typeface="Cambria Math" panose="02040503050406030204" pitchFamily="18" charset="0"/>
                            <a:ea typeface="Calibri" panose="020F0502020204030204" pitchFamily="34" charset="0"/>
                            <a:cs typeface="Times New Roman" panose="02020603050405020304" pitchFamily="18" charset="0"/>
                          </a:rPr>
                          <m:t>𝐻</m:t>
                        </m:r>
                      </m:e>
                    </m:acc>
                    <m:r>
                      <a:rPr lang="nl-NL" sz="3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𝐴𝐻𝐶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sup>
                    </m:sSup>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𝐻</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𝐴𝐶</m:t>
                        </m:r>
                      </m:e>
                    </m:acc>
                    <m:r>
                      <m:rPr>
                        <m:nor/>
                      </m:rP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chung</m:t>
                    </m:r>
                  </m:oMath>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latin typeface="Cambria Math" panose="02040503050406030204" pitchFamily="18" charset="0"/>
                        <a:ea typeface="Calibri" panose="020F0502020204030204" pitchFamily="34" charset="0"/>
                        <a:cs typeface="Times New Roman" panose="02020603050405020304" pitchFamily="18" charset="0"/>
                      </a:rPr>
                      <m:t>𝛥</m:t>
                    </m:r>
                    <m:r>
                      <a:rPr lang="nl-NL" sz="3600" i="1">
                        <a:latin typeface="Cambria Math" panose="02040503050406030204" pitchFamily="18" charset="0"/>
                        <a:ea typeface="Calibri" panose="020F0502020204030204" pitchFamily="34" charset="0"/>
                        <a:cs typeface="Times New Roman" panose="02020603050405020304" pitchFamily="18" charset="0"/>
                      </a:rPr>
                      <m:t>𝐴𝐻𝐾</m:t>
                    </m:r>
                    <m:r>
                      <a:rPr lang="en-US" sz="3600" b="0" i="1" smtClean="0">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prstClr val="black"/>
                        </a:solidFill>
                        <a:latin typeface="Cambria Math" panose="02040503050406030204" pitchFamily="18" charset="0"/>
                        <a:cs typeface="Arial" panose="020B0604020202020204" pitchFamily="34" charset="0"/>
                      </a:rPr>
                      <m:t>ᔕ</m:t>
                    </m:r>
                    <m:r>
                      <a:rPr lang="nl-NL" sz="3600" i="1">
                        <a:latin typeface="Cambria Math" panose="02040503050406030204" pitchFamily="18" charset="0"/>
                        <a:ea typeface="Calibri" panose="020F0502020204030204" pitchFamily="34" charset="0"/>
                        <a:cs typeface="Times New Roman" panose="02020603050405020304" pitchFamily="18" charset="0"/>
                      </a:rPr>
                      <m:t>𝛥</m:t>
                    </m:r>
                    <m:r>
                      <a:rPr lang="nl-NL" sz="3600" i="1">
                        <a:latin typeface="Cambria Math" panose="02040503050406030204" pitchFamily="18" charset="0"/>
                        <a:ea typeface="Calibri" panose="020F0502020204030204" pitchFamily="34" charset="0"/>
                        <a:cs typeface="Times New Roman" panose="02020603050405020304" pitchFamily="18" charset="0"/>
                      </a:rPr>
                      <m:t>𝐴𝐶𝐻</m:t>
                    </m:r>
                  </m:oMath>
                </a14:m>
                <a:r>
                  <a:rPr lang="nl-NL" sz="3600">
                    <a:latin typeface="Arial" panose="020B0604020202020204" pitchFamily="34" charset="0"/>
                    <a:ea typeface="Calibri" panose="020F0502020204030204" pitchFamily="34" charset="0"/>
                    <a:cs typeface="Arial" panose="020B0604020202020204" pitchFamily="34" charset="0"/>
                  </a:rPr>
                  <a:t>(g</a:t>
                </a:r>
                <a:r>
                  <a:rPr lang="vi-VN" sz="3600">
                    <a:ea typeface="Calibri" panose="020F0502020204030204" pitchFamily="34" charset="0"/>
                    <a:cs typeface="Arial" panose="020B0604020202020204" pitchFamily="34" charset="0"/>
                  </a:rPr>
                  <a:t>.</a:t>
                </a:r>
                <a:r>
                  <a:rPr lang="nl-NL" sz="3600">
                    <a:latin typeface="Arial" panose="020B0604020202020204" pitchFamily="34" charset="0"/>
                    <a:ea typeface="Calibri" panose="020F0502020204030204" pitchFamily="34" charset="0"/>
                    <a:cs typeface="Arial" panose="020B0604020202020204" pitchFamily="34" charset="0"/>
                  </a:rPr>
                  <a:t>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𝐴𝐻</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𝐴𝐾</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𝐴𝐻</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𝐴𝐾</m:t>
                    </m:r>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600">
                    <a:effectLst/>
                    <a:latin typeface="Arial" panose="020B0604020202020204" pitchFamily="34" charset="0"/>
                    <a:ea typeface="Calibri" panose="020F0502020204030204" pitchFamily="34" charset="0"/>
                    <a:cs typeface="Arial" panose="020B0604020202020204" pitchFamily="34" charset="0"/>
                  </a:rPr>
                  <a:t>Từ (1) và (2): </a:t>
                </a: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𝐴𝐾</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24600" y="3115316"/>
                <a:ext cx="12402042" cy="6668557"/>
              </a:xfrm>
              <a:prstGeom prst="rect">
                <a:avLst/>
              </a:prstGeom>
              <a:blipFill>
                <a:blip r:embed="rId7"/>
                <a:stretch>
                  <a:fillRect l="-1524" b="-1005"/>
                </a:stretch>
              </a:blipFill>
            </p:spPr>
            <p:txBody>
              <a:bodyPr/>
              <a:lstStyle/>
              <a:p>
                <a:r>
                  <a:rPr lang="en-US">
                    <a:noFill/>
                  </a:rPr>
                  <a:t> </a:t>
                </a:r>
              </a:p>
            </p:txBody>
          </p:sp>
        </mc:Fallback>
      </mc:AlternateContent>
      <p:sp>
        <p:nvSpPr>
          <p:cNvPr id="13" name="Freeform 9"/>
          <p:cNvSpPr/>
          <p:nvPr/>
        </p:nvSpPr>
        <p:spPr>
          <a:xfrm rot="3275102" flipH="1">
            <a:off x="194663" y="8923330"/>
            <a:ext cx="1409660" cy="142585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332874" y="2556208"/>
            <a:ext cx="5546810" cy="4178668"/>
          </a:xfrm>
          <a:prstGeom prst="rect">
            <a:avLst/>
          </a:prstGeom>
        </p:spPr>
      </p:pic>
    </p:spTree>
    <p:extLst>
      <p:ext uri="{BB962C8B-B14F-4D97-AF65-F5344CB8AC3E}">
        <p14:creationId xmlns:p14="http://schemas.microsoft.com/office/powerpoint/2010/main" val="272912661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wipe(down)">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wipe(up)">
                                      <p:cBhvr>
                                        <p:cTn id="49" dur="500"/>
                                        <p:tgtEl>
                                          <p:spTgt spid="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14="http://schemas.microsoft.com/office/drawing/2010/main" Requires="a14">
          <p:sp>
            <p:nvSpPr>
              <p:cNvPr id="18" name="Rectangle 17"/>
              <p:cNvSpPr/>
              <p:nvPr/>
            </p:nvSpPr>
            <p:spPr>
              <a:xfrm>
                <a:off x="649969" y="222248"/>
                <a:ext cx="16840200" cy="18592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9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tr95)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Hình 106. Chứng minh:</a:t>
                </a:r>
              </a:p>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e>
                      <m:sup>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𝐴𝐼</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𝐴𝐾</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b)</a:t>
                </a:r>
                <a:r>
                  <a:rPr kumimoji="0" lang="en-US" sz="36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𝐴𝐼𝐾</m:t>
                        </m:r>
                      </m:e>
                    </m:acc>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𝐴𝐶𝐻</m:t>
                        </m:r>
                      </m:e>
                    </m:acc>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649969" y="222248"/>
                <a:ext cx="16840200" cy="1859292"/>
              </a:xfrm>
              <a:prstGeom prst="rect">
                <a:avLst/>
              </a:prstGeom>
              <a:blipFill>
                <a:blip r:embed="rId6"/>
                <a:stretch>
                  <a:fillRect l="-1122" b="-5574"/>
                </a:stretch>
              </a:blipFill>
            </p:spPr>
            <p:txBody>
              <a:bodyPr/>
              <a:lstStyle/>
              <a:p>
                <a:r>
                  <a:rPr lang="en-US">
                    <a:noFill/>
                  </a:rPr>
                  <a:t> </a:t>
                </a:r>
              </a:p>
            </p:txBody>
          </p:sp>
        </mc:Fallback>
      </mc:AlternateContent>
      <p:sp>
        <p:nvSpPr>
          <p:cNvPr id="11" name="Rectangle 10"/>
          <p:cNvSpPr/>
          <p:nvPr/>
        </p:nvSpPr>
        <p:spPr>
          <a:xfrm>
            <a:off x="6356684" y="2320271"/>
            <a:ext cx="1223412" cy="6540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356684" y="3032997"/>
                <a:ext cx="10254916" cy="5697650"/>
              </a:xfrm>
              <a:prstGeom prst="rect">
                <a:avLst/>
              </a:prstGeom>
            </p:spPr>
            <p:txBody>
              <a:bodyPr wrap="square">
                <a:spAutoFit/>
              </a:bodyPr>
              <a:lstStyle/>
              <a:p>
                <a:pPr algn="just">
                  <a:lnSpc>
                    <a:spcPct val="150000"/>
                  </a:lnSpc>
                  <a:spcBef>
                    <a:spcPts val="100"/>
                  </a:spcBef>
                  <a:spcAft>
                    <a:spcPts val="100"/>
                  </a:spcAft>
                </a:pPr>
                <a:r>
                  <a:rPr lang="nl-NL" sz="3600" smtClean="0">
                    <a:latin typeface="Arial" panose="020B0604020202020204" pitchFamily="34" charset="0"/>
                    <a:ea typeface="Calibri" panose="020F0502020204030204" pitchFamily="34" charset="0"/>
                    <a:cs typeface="Arial" panose="020B0604020202020204" pitchFamily="34" charset="0"/>
                  </a:rPr>
                  <a:t>b) Theo a ta có: </a:t>
                </a: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𝐴𝐾</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𝐶</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𝐾</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den>
                    </m:f>
                  </m:oMath>
                </a14:m>
                <a:r>
                  <a:rPr lang="nl-NL"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nl-NL" sz="3600" smtClean="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𝐴𝐼𝐾</m:t>
                    </m:r>
                  </m:oMath>
                </a14:m>
                <a:r>
                  <a:rPr lang="nl-NL" sz="36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𝐴𝐶𝐵</m:t>
                    </m:r>
                  </m:oMath>
                </a14:m>
                <a:r>
                  <a:rPr lang="nl-NL" sz="36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nl-NL" sz="3600" i="1">
                                <a:effectLst/>
                                <a:latin typeface="Cambria Math" panose="02040503050406030204" pitchFamily="18" charset="0"/>
                                <a:ea typeface="Calibri" panose="020F0502020204030204" pitchFamily="34" charset="0"/>
                                <a:cs typeface="Times New Roman" panose="02020603050405020304" pitchFamily="18" charset="0"/>
                              </a:rPr>
                              <m:t>&amp;</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𝐶</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𝐴</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𝐾</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den>
                            </m:f>
                          </m:e>
                          <m:e>
                            <m:r>
                              <a:rPr lang="nl-NL" sz="3600" i="1">
                                <a:effectLst/>
                                <a:latin typeface="Cambria Math" panose="02040503050406030204" pitchFamily="18" charset="0"/>
                                <a:ea typeface="Calibri" panose="020F0502020204030204" pitchFamily="34" charset="0"/>
                                <a:cs typeface="Times New Roman" panose="02020603050405020304" pitchFamily="18" charset="0"/>
                              </a:rPr>
                              <m:t>&amp;</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𝐼𝐴𝐾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𝑐h𝑢𝑛𝑔</m:t>
                            </m:r>
                          </m:e>
                        </m:eqArr>
                      </m:e>
                    </m:d>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𝐴𝐼𝐾</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prstClr val="black"/>
                        </a:solidFill>
                        <a:latin typeface="Cambria Math" panose="02040503050406030204" pitchFamily="18" charset="0"/>
                        <a:cs typeface="Arial" panose="020B0604020202020204" pitchFamily="34" charset="0"/>
                      </a:rPr>
                      <m:t>ᔕ</m:t>
                    </m:r>
                    <m:r>
                      <a:rPr lang="en-US" sz="3600" b="0" i="1" smtClean="0">
                        <a:solidFill>
                          <a:prstClr val="black"/>
                        </a:solidFill>
                        <a:latin typeface="Cambria Math" panose="02040503050406030204" pitchFamily="18" charset="0"/>
                        <a:cs typeface="Arial" panose="020B0604020202020204" pitchFamily="34" charset="0"/>
                      </a:rPr>
                      <m:t> </m:t>
                    </m:r>
                    <m:r>
                      <a:rPr lang="nl-NL" sz="3600" i="1">
                        <a:effectLst/>
                        <a:latin typeface="Cambria Math" panose="02040503050406030204" pitchFamily="18" charset="0"/>
                        <a:ea typeface="Calibri" panose="020F0502020204030204" pitchFamily="34" charset="0"/>
                        <a:cs typeface="Times New Roman" panose="02020603050405020304" pitchFamily="18" charset="0"/>
                      </a:rPr>
                      <m:t>𝛥</m:t>
                    </m:r>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𝐴𝐶𝐵</m:t>
                    </m:r>
                  </m:oMath>
                </a14:m>
                <a:r>
                  <a:rPr lang="nl-NL" sz="3600">
                    <a:effectLst/>
                    <a:latin typeface="Arial" panose="020B0604020202020204" pitchFamily="34" charset="0"/>
                    <a:ea typeface="Calibri" panose="020F0502020204030204" pitchFamily="34" charset="0"/>
                    <a:cs typeface="Arial" panose="020B0604020202020204" pitchFamily="34" charset="0"/>
                  </a:rPr>
                  <a:t> (c.g.c)</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𝐴𝐼𝐾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𝐴𝐶𝐻</m:t>
                        </m:r>
                      </m:e>
                    </m:acc>
                  </m:oMath>
                </a14:m>
                <a:r>
                  <a:rPr lang="nl-NL" sz="3600">
                    <a:effectLst/>
                    <a:latin typeface="Arial" panose="020B0604020202020204" pitchFamily="34" charset="0"/>
                    <a:ea typeface="Calibri" panose="020F0502020204030204" pitchFamily="34" charset="0"/>
                    <a:cs typeface="Arial" panose="020B0604020202020204" pitchFamily="34" charset="0"/>
                  </a:rPr>
                  <a:t> ( hai góc tương ứng).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56684" y="3032997"/>
                <a:ext cx="10254916" cy="5697650"/>
              </a:xfrm>
              <a:prstGeom prst="rect">
                <a:avLst/>
              </a:prstGeom>
              <a:blipFill>
                <a:blip r:embed="rId7"/>
                <a:stretch>
                  <a:fillRect l="-1843" b="-1285"/>
                </a:stretch>
              </a:blipFill>
            </p:spPr>
            <p:txBody>
              <a:bodyPr/>
              <a:lstStyle/>
              <a:p>
                <a:r>
                  <a:rPr lang="en-US">
                    <a:noFill/>
                  </a:rPr>
                  <a:t> </a:t>
                </a:r>
              </a:p>
            </p:txBody>
          </p:sp>
        </mc:Fallback>
      </mc:AlternateContent>
      <p:sp>
        <p:nvSpPr>
          <p:cNvPr id="13" name="Freeform 9"/>
          <p:cNvSpPr/>
          <p:nvPr/>
        </p:nvSpPr>
        <p:spPr>
          <a:xfrm rot="3275102" flipH="1">
            <a:off x="194663" y="8923330"/>
            <a:ext cx="1409660" cy="142585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332874" y="2556208"/>
            <a:ext cx="5546810" cy="4178668"/>
          </a:xfrm>
          <a:prstGeom prst="rect">
            <a:avLst/>
          </a:prstGeom>
        </p:spPr>
      </p:pic>
    </p:spTree>
    <p:extLst>
      <p:ext uri="{BB962C8B-B14F-4D97-AF65-F5344CB8AC3E}">
        <p14:creationId xmlns:p14="http://schemas.microsoft.com/office/powerpoint/2010/main" val="75755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30243672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flipH="1">
            <a:off x="15868282" y="8051857"/>
            <a:ext cx="2685496" cy="2303316"/>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852888" y="342900"/>
                <a:ext cx="16582224" cy="9057480"/>
              </a:xfrm>
              <a:prstGeom prst="rect">
                <a:avLst/>
              </a:prstGeom>
            </p:spPr>
            <p:txBody>
              <a:bodyPr wrap="square">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Bài 5 </a:t>
                </a:r>
                <a:r>
                  <a:rPr lang="en-US" sz="4000" b="1" smtClean="0">
                    <a:solidFill>
                      <a:srgbClr val="C00000"/>
                    </a:solidFill>
                    <a:latin typeface="Arial" panose="020B0604020202020204" pitchFamily="34" charset="0"/>
                    <a:cs typeface="Arial" panose="020B0604020202020204" pitchFamily="34" charset="0"/>
                  </a:rPr>
                  <a:t>(SGK – </a:t>
                </a:r>
                <a:r>
                  <a:rPr lang="en-US" sz="4000" b="1" smtClean="0">
                    <a:solidFill>
                      <a:srgbClr val="C00000"/>
                    </a:solidFill>
                    <a:latin typeface="Arial" panose="020B0604020202020204" pitchFamily="34" charset="0"/>
                    <a:cs typeface="Arial" panose="020B0604020202020204" pitchFamily="34" charset="0"/>
                  </a:rPr>
                  <a:t>tr94</a:t>
                </a:r>
                <a:r>
                  <a:rPr lang="en-US" sz="4000" b="1" smtClean="0">
                    <a:solidFill>
                      <a:srgbClr val="C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Cho hình bình hành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𝐴𝐵𝐶𝐷</m:t>
                    </m:r>
                  </m:oMath>
                </a14:m>
                <a:r>
                  <a:rPr lang="vi-VN" sz="4000">
                    <a:solidFill>
                      <a:srgbClr val="000000"/>
                    </a:solidFill>
                    <a:latin typeface="Arial" panose="020B0604020202020204" pitchFamily="34" charset="0"/>
                    <a:cs typeface="Arial" panose="020B0604020202020204" pitchFamily="34" charset="0"/>
                  </a:rPr>
                  <a:t>. Gọi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𝑀</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𝑁</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𝑃</m:t>
                    </m:r>
                    <m:r>
                      <a:rPr lang="vi-VN" sz="4000" i="1" smtClean="0">
                        <a:solidFill>
                          <a:srgbClr val="000000"/>
                        </a:solidFill>
                        <a:latin typeface="Cambria Math" panose="02040503050406030204" pitchFamily="18" charset="0"/>
                        <a:cs typeface="Arial" panose="020B0604020202020204" pitchFamily="34" charset="0"/>
                      </a:rPr>
                      <m:t> </m:t>
                    </m:r>
                  </m:oMath>
                </a14:m>
                <a:r>
                  <a:rPr lang="vi-VN" sz="4000">
                    <a:solidFill>
                      <a:srgbClr val="000000"/>
                    </a:solidFill>
                    <a:latin typeface="Arial" panose="020B0604020202020204" pitchFamily="34" charset="0"/>
                    <a:cs typeface="Arial" panose="020B0604020202020204" pitchFamily="34" charset="0"/>
                  </a:rPr>
                  <a:t>lần lượt là trung điểm các đoạn thẳng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𝐴𝐵</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𝐵𝐶</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𝐴𝑁</m:t>
                    </m:r>
                    <m:r>
                      <a:rPr lang="vi-VN" sz="4000" i="1" smtClean="0">
                        <a:solidFill>
                          <a:srgbClr val="000000"/>
                        </a:solidFill>
                        <a:latin typeface="Cambria Math" panose="02040503050406030204" pitchFamily="18" charset="0"/>
                        <a:cs typeface="Arial" panose="020B0604020202020204" pitchFamily="34" charset="0"/>
                      </a:rPr>
                      <m:t> </m:t>
                    </m:r>
                  </m:oMath>
                </a14:m>
                <a:r>
                  <a:rPr lang="vi-VN" sz="40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𝑄</m:t>
                    </m:r>
                  </m:oMath>
                </a14:m>
                <a:r>
                  <a:rPr lang="vi-VN" sz="4000">
                    <a:solidFill>
                      <a:srgbClr val="000000"/>
                    </a:solidFill>
                    <a:latin typeface="Arial" panose="020B0604020202020204" pitchFamily="34" charset="0"/>
                    <a:cs typeface="Arial" panose="020B0604020202020204" pitchFamily="34" charset="0"/>
                  </a:rPr>
                  <a:t> là giao điểm của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𝐴𝑁</m:t>
                    </m:r>
                  </m:oMath>
                </a14:m>
                <a:r>
                  <a:rPr lang="vi-VN" sz="40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𝐷𝑀</m:t>
                    </m:r>
                  </m:oMath>
                </a14:m>
                <a:r>
                  <a:rPr lang="vi-VN" sz="4000">
                    <a:solidFill>
                      <a:srgbClr val="000000"/>
                    </a:solidFill>
                    <a:latin typeface="Arial" panose="020B0604020202020204" pitchFamily="34" charset="0"/>
                    <a:cs typeface="Arial" panose="020B0604020202020204" pitchFamily="34" charset="0"/>
                  </a:rPr>
                  <a:t>. Chứng minh:</a:t>
                </a:r>
              </a:p>
              <a:p>
                <a:pPr algn="just">
                  <a:lnSpc>
                    <a:spcPct val="150000"/>
                  </a:lnSpc>
                </a:pPr>
                <a14:m>
                  <m:oMathPara xmlns:m="http://schemas.openxmlformats.org/officeDocument/2006/math">
                    <m:oMathParaPr>
                      <m:jc m:val="left"/>
                    </m:oMathParaPr>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𝑎</m:t>
                      </m:r>
                      <m:r>
                        <a:rPr lang="en-US" sz="4000" b="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𝑀𝑃</m:t>
                      </m:r>
                      <m:r>
                        <a:rPr lang="vi-VN" sz="4000" i="1" smtClean="0">
                          <a:solidFill>
                            <a:srgbClr val="000000"/>
                          </a:solidFill>
                          <a:latin typeface="Cambria Math" panose="02040503050406030204" pitchFamily="18" charset="0"/>
                          <a:cs typeface="Arial" panose="020B0604020202020204" pitchFamily="34" charset="0"/>
                        </a:rPr>
                        <m:t> // </m:t>
                      </m:r>
                      <m:r>
                        <a:rPr lang="vi-VN" sz="4000" i="1" smtClean="0">
                          <a:solidFill>
                            <a:srgbClr val="000000"/>
                          </a:solidFill>
                          <a:latin typeface="Cambria Math" panose="02040503050406030204" pitchFamily="18" charset="0"/>
                          <a:cs typeface="Arial" panose="020B0604020202020204" pitchFamily="34" charset="0"/>
                        </a:rPr>
                        <m:t>𝐴𝐷</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𝑀𝑃</m:t>
                      </m:r>
                      <m:r>
                        <a:rPr lang="vi-VN" sz="4000" i="1" smtClean="0">
                          <a:solidFill>
                            <a:srgbClr val="000000"/>
                          </a:solidFill>
                          <a:latin typeface="Cambria Math" panose="02040503050406030204" pitchFamily="18" charset="0"/>
                          <a:cs typeface="Arial" panose="020B0604020202020204" pitchFamily="34" charset="0"/>
                        </a:rPr>
                        <m:t>=</m:t>
                      </m:r>
                      <m:f>
                        <m:fPr>
                          <m:ctrlPr>
                            <a:rPr lang="vi-VN" sz="4000" i="1" smtClean="0">
                              <a:solidFill>
                                <a:srgbClr val="000000"/>
                              </a:solidFill>
                              <a:latin typeface="Cambria Math" panose="02040503050406030204" pitchFamily="18" charset="0"/>
                              <a:cs typeface="Arial" panose="020B0604020202020204" pitchFamily="34" charset="0"/>
                            </a:rPr>
                          </m:ctrlPr>
                        </m:fPr>
                        <m:num>
                          <m:r>
                            <a:rPr lang="en-US" sz="4000" b="0" i="1" smtClean="0">
                              <a:solidFill>
                                <a:srgbClr val="000000"/>
                              </a:solidFill>
                              <a:latin typeface="Cambria Math" panose="02040503050406030204" pitchFamily="18" charset="0"/>
                              <a:cs typeface="Arial" panose="020B0604020202020204" pitchFamily="34" charset="0"/>
                            </a:rPr>
                            <m:t>1</m:t>
                          </m:r>
                        </m:num>
                        <m:den>
                          <m:r>
                            <a:rPr lang="en-US" sz="4000" b="0" i="1" smtClean="0">
                              <a:solidFill>
                                <a:srgbClr val="000000"/>
                              </a:solidFill>
                              <a:latin typeface="Cambria Math" panose="02040503050406030204" pitchFamily="18" charset="0"/>
                              <a:cs typeface="Arial" panose="020B0604020202020204" pitchFamily="34" charset="0"/>
                            </a:rPr>
                            <m:t>4</m:t>
                          </m:r>
                        </m:den>
                      </m:f>
                      <m:r>
                        <a:rPr lang="vi-VN" sz="4000" i="1" smtClean="0">
                          <a:solidFill>
                            <a:srgbClr val="000000"/>
                          </a:solidFill>
                          <a:latin typeface="Cambria Math" panose="02040503050406030204" pitchFamily="18" charset="0"/>
                          <a:cs typeface="Arial" panose="020B0604020202020204" pitchFamily="34" charset="0"/>
                        </a:rPr>
                        <m:t>𝐴𝐷</m:t>
                      </m:r>
                      <m:r>
                        <a:rPr lang="vi-VN" sz="4000" i="1" smtClean="0">
                          <a:solidFill>
                            <a:srgbClr val="000000"/>
                          </a:solidFill>
                          <a:latin typeface="Cambria Math" panose="02040503050406030204" pitchFamily="18" charset="0"/>
                          <a:cs typeface="Arial" panose="020B0604020202020204" pitchFamily="34" charset="0"/>
                        </a:rPr>
                        <m:t>;</m:t>
                      </m:r>
                    </m:oMath>
                  </m:oMathPara>
                </a14:m>
                <a:endParaRPr lang="vi-VN" sz="400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𝑏</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𝐴𝑄</m:t>
                      </m:r>
                      <m:r>
                        <a:rPr lang="vi-VN" sz="4000" i="1" smtClean="0">
                          <a:solidFill>
                            <a:srgbClr val="000000"/>
                          </a:solidFill>
                          <a:latin typeface="Cambria Math" panose="02040503050406030204" pitchFamily="18" charset="0"/>
                          <a:cs typeface="Arial" panose="020B0604020202020204" pitchFamily="34" charset="0"/>
                        </a:rPr>
                        <m:t>=</m:t>
                      </m:r>
                      <m:f>
                        <m:fPr>
                          <m:ctrlPr>
                            <a:rPr lang="vi-VN" sz="4000" i="1" smtClean="0">
                              <a:solidFill>
                                <a:srgbClr val="000000"/>
                              </a:solidFill>
                              <a:latin typeface="Cambria Math" panose="02040503050406030204" pitchFamily="18" charset="0"/>
                              <a:cs typeface="Arial" panose="020B0604020202020204" pitchFamily="34" charset="0"/>
                            </a:rPr>
                          </m:ctrlPr>
                        </m:fPr>
                        <m:num>
                          <m:r>
                            <a:rPr lang="en-US" sz="4000" b="0" i="1" smtClean="0">
                              <a:solidFill>
                                <a:srgbClr val="000000"/>
                              </a:solidFill>
                              <a:latin typeface="Cambria Math" panose="02040503050406030204" pitchFamily="18" charset="0"/>
                              <a:cs typeface="Arial" panose="020B0604020202020204" pitchFamily="34" charset="0"/>
                            </a:rPr>
                            <m:t>2</m:t>
                          </m:r>
                        </m:num>
                        <m:den>
                          <m:r>
                            <a:rPr lang="en-US" sz="4000" b="0" i="1" smtClean="0">
                              <a:solidFill>
                                <a:srgbClr val="000000"/>
                              </a:solidFill>
                              <a:latin typeface="Cambria Math" panose="02040503050406030204" pitchFamily="18" charset="0"/>
                              <a:cs typeface="Arial" panose="020B0604020202020204" pitchFamily="34" charset="0"/>
                            </a:rPr>
                            <m:t>5</m:t>
                          </m:r>
                        </m:den>
                      </m:f>
                      <m:r>
                        <a:rPr lang="vi-VN" sz="4000" i="1" smtClean="0">
                          <a:solidFill>
                            <a:srgbClr val="000000"/>
                          </a:solidFill>
                          <a:latin typeface="Cambria Math" panose="02040503050406030204" pitchFamily="18" charset="0"/>
                          <a:cs typeface="Arial" panose="020B0604020202020204" pitchFamily="34" charset="0"/>
                        </a:rPr>
                        <m:t>𝐴𝑁</m:t>
                      </m:r>
                      <m:r>
                        <a:rPr lang="vi-VN" sz="4000" i="1" smtClean="0">
                          <a:solidFill>
                            <a:srgbClr val="000000"/>
                          </a:solidFill>
                          <a:latin typeface="Cambria Math" panose="02040503050406030204" pitchFamily="18" charset="0"/>
                          <a:cs typeface="Arial" panose="020B0604020202020204" pitchFamily="34" charset="0"/>
                        </a:rPr>
                        <m:t>; </m:t>
                      </m:r>
                    </m:oMath>
                  </m:oMathPara>
                </a14:m>
                <a:endParaRPr lang="vi-VN" sz="4000">
                  <a:solidFill>
                    <a:srgbClr val="000000"/>
                  </a:solidFill>
                  <a:latin typeface="Arial" panose="020B0604020202020204" pitchFamily="34" charset="0"/>
                  <a:cs typeface="Arial" panose="020B0604020202020204" pitchFamily="34" charset="0"/>
                </a:endParaRPr>
              </a:p>
              <a:p>
                <a:pPr algn="just">
                  <a:lnSpc>
                    <a:spcPct val="150000"/>
                  </a:lnSpc>
                </a:pPr>
                <a:r>
                  <a:rPr lang="vi-VN" sz="4000">
                    <a:solidFill>
                      <a:srgbClr val="000000"/>
                    </a:solidFill>
                    <a:latin typeface="Arial" panose="020B0604020202020204" pitchFamily="34" charset="0"/>
                    <a:cs typeface="Arial" panose="020B0604020202020204" pitchFamily="34" charset="0"/>
                  </a:rPr>
                  <a:t>c) Gọi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𝑅</m:t>
                    </m:r>
                  </m:oMath>
                </a14:m>
                <a:r>
                  <a:rPr lang="vi-VN" sz="4000">
                    <a:solidFill>
                      <a:srgbClr val="000000"/>
                    </a:solidFill>
                    <a:latin typeface="Arial" panose="020B0604020202020204" pitchFamily="34" charset="0"/>
                    <a:cs typeface="Arial" panose="020B0604020202020204" pitchFamily="34" charset="0"/>
                  </a:rPr>
                  <a:t> là trung điểm của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𝐶𝐷</m:t>
                    </m:r>
                  </m:oMath>
                </a14:m>
                <a:r>
                  <a:rPr lang="vi-VN" sz="4000">
                    <a:solidFill>
                      <a:srgbClr val="000000"/>
                    </a:solidFill>
                    <a:latin typeface="Arial" panose="020B0604020202020204" pitchFamily="34" charset="0"/>
                    <a:cs typeface="Arial" panose="020B0604020202020204" pitchFamily="34" charset="0"/>
                  </a:rPr>
                  <a:t>. Chứng minh ba </a:t>
                </a:r>
                <a:r>
                  <a:rPr lang="vi-VN" sz="4000">
                    <a:solidFill>
                      <a:srgbClr val="000000"/>
                    </a:solidFill>
                    <a:latin typeface="Arial" panose="020B0604020202020204" pitchFamily="34" charset="0"/>
                    <a:cs typeface="Arial" panose="020B0604020202020204" pitchFamily="34" charset="0"/>
                  </a:rPr>
                  <a:t>điểm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𝑀</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𝑃</m:t>
                    </m:r>
                    <m:r>
                      <a:rPr lang="vi-VN" sz="4000" i="1" smtClean="0">
                        <a:solidFill>
                          <a:srgbClr val="000000"/>
                        </a:solidFill>
                        <a:latin typeface="Cambria Math" panose="02040503050406030204" pitchFamily="18" charset="0"/>
                        <a:cs typeface="Arial" panose="020B0604020202020204" pitchFamily="34" charset="0"/>
                      </a:rPr>
                      <m:t>, </m:t>
                    </m:r>
                    <m:r>
                      <a:rPr lang="en-US" sz="4000" b="0" i="1" smtClean="0">
                        <a:solidFill>
                          <a:srgbClr val="000000"/>
                        </a:solidFill>
                        <a:latin typeface="Cambria Math" panose="02040503050406030204" pitchFamily="18" charset="0"/>
                        <a:cs typeface="Arial" panose="020B0604020202020204" pitchFamily="34" charset="0"/>
                      </a:rPr>
                      <m:t>𝑅</m:t>
                    </m:r>
                  </m:oMath>
                </a14:m>
                <a:r>
                  <a:rPr lang="vi-VN" sz="4000" smtClean="0">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thẳng </a:t>
                </a:r>
                <a:r>
                  <a:rPr lang="vi-VN" sz="4000" smtClean="0">
                    <a:solidFill>
                      <a:srgbClr val="000000"/>
                    </a:solidFill>
                    <a:latin typeface="Arial" panose="020B0604020202020204" pitchFamily="34" charset="0"/>
                    <a:cs typeface="Arial" panose="020B0604020202020204" pitchFamily="34" charset="0"/>
                  </a:rPr>
                  <a:t>hàng</a:t>
                </a:r>
                <a:endParaRPr lang="en-US" sz="40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sty m:val="p"/>
                        </m:rPr>
                        <a:rPr lang="en-US" sz="4000" b="0" i="0" smtClean="0">
                          <a:solidFill>
                            <a:srgbClr val="000000"/>
                          </a:solidFill>
                          <a:effectLst/>
                          <a:latin typeface="Cambria Math" panose="02040503050406030204" pitchFamily="18" charset="0"/>
                          <a:cs typeface="Arial" panose="020B0604020202020204" pitchFamily="34" charset="0"/>
                        </a:rPr>
                        <m:t>v</m:t>
                      </m:r>
                      <m:r>
                        <a:rPr lang="en-US" sz="4000" b="0" i="0" smtClean="0">
                          <a:solidFill>
                            <a:srgbClr val="000000"/>
                          </a:solidFill>
                          <a:effectLst/>
                          <a:latin typeface="Cambria Math" panose="02040503050406030204" pitchFamily="18" charset="0"/>
                          <a:cs typeface="Arial" panose="020B0604020202020204" pitchFamily="34" charset="0"/>
                        </a:rPr>
                        <m:t>à </m:t>
                      </m:r>
                      <m:r>
                        <a:rPr lang="en-US" sz="4000" b="0" i="1" smtClean="0">
                          <a:solidFill>
                            <a:srgbClr val="000000"/>
                          </a:solidFill>
                          <a:effectLst/>
                          <a:latin typeface="Cambria Math" panose="02040503050406030204" pitchFamily="18" charset="0"/>
                          <a:cs typeface="Arial" panose="020B0604020202020204" pitchFamily="34" charset="0"/>
                        </a:rPr>
                        <m:t>𝑃𝑅</m:t>
                      </m:r>
                      <m:r>
                        <a:rPr lang="en-US" sz="4000" b="0" i="1" smtClean="0">
                          <a:solidFill>
                            <a:srgbClr val="000000"/>
                          </a:solidFill>
                          <a:effectLst/>
                          <a:latin typeface="Cambria Math" panose="02040503050406030204" pitchFamily="18" charset="0"/>
                          <a:cs typeface="Arial" panose="020B0604020202020204" pitchFamily="34" charset="0"/>
                        </a:rPr>
                        <m:t>=</m:t>
                      </m:r>
                      <m:f>
                        <m:fPr>
                          <m:ctrlPr>
                            <a:rPr lang="en-US" sz="4000" b="0" i="1" smtClean="0">
                              <a:solidFill>
                                <a:srgbClr val="000000"/>
                              </a:solidFill>
                              <a:effectLst/>
                              <a:latin typeface="Cambria Math" panose="02040503050406030204" pitchFamily="18" charset="0"/>
                              <a:cs typeface="Arial" panose="020B0604020202020204" pitchFamily="34" charset="0"/>
                            </a:rPr>
                          </m:ctrlPr>
                        </m:fPr>
                        <m:num>
                          <m:r>
                            <a:rPr lang="en-US" sz="4000" b="0" i="1" smtClean="0">
                              <a:solidFill>
                                <a:srgbClr val="000000"/>
                              </a:solidFill>
                              <a:effectLst/>
                              <a:latin typeface="Cambria Math" panose="02040503050406030204" pitchFamily="18" charset="0"/>
                              <a:cs typeface="Arial" panose="020B0604020202020204" pitchFamily="34" charset="0"/>
                            </a:rPr>
                            <m:t>3</m:t>
                          </m:r>
                        </m:num>
                        <m:den>
                          <m:r>
                            <a:rPr lang="en-US" sz="4000" b="0" i="1" smtClean="0">
                              <a:solidFill>
                                <a:srgbClr val="000000"/>
                              </a:solidFill>
                              <a:effectLst/>
                              <a:latin typeface="Cambria Math" panose="02040503050406030204" pitchFamily="18" charset="0"/>
                              <a:cs typeface="Arial" panose="020B0604020202020204" pitchFamily="34" charset="0"/>
                            </a:rPr>
                            <m:t>4</m:t>
                          </m:r>
                        </m:den>
                      </m:f>
                      <m:r>
                        <a:rPr lang="en-US" sz="4000" b="0" i="1" smtClean="0">
                          <a:solidFill>
                            <a:srgbClr val="000000"/>
                          </a:solidFill>
                          <a:effectLst/>
                          <a:latin typeface="Cambria Math" panose="02040503050406030204" pitchFamily="18" charset="0"/>
                          <a:cs typeface="Arial" panose="020B0604020202020204" pitchFamily="34" charset="0"/>
                        </a:rPr>
                        <m:t>𝐴𝐷</m:t>
                      </m:r>
                      <m:r>
                        <a:rPr lang="en-US" sz="4000" b="0" i="1" smtClean="0">
                          <a:solidFill>
                            <a:srgbClr val="000000"/>
                          </a:solidFill>
                          <a:effectLst/>
                          <a:latin typeface="Cambria Math" panose="02040503050406030204" pitchFamily="18" charset="0"/>
                          <a:cs typeface="Arial" panose="020B0604020202020204" pitchFamily="34" charset="0"/>
                        </a:rPr>
                        <m:t>.</m:t>
                      </m:r>
                    </m:oMath>
                  </m:oMathPara>
                </a14:m>
                <a:endParaRPr lang="vi-VN" sz="4000" b="0" i="0">
                  <a:solidFill>
                    <a:srgbClr val="000000"/>
                  </a:solidFill>
                  <a:effectLst/>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852888" y="342900"/>
                <a:ext cx="16582224" cy="9057480"/>
              </a:xfrm>
              <a:prstGeom prst="rect">
                <a:avLst/>
              </a:prstGeom>
              <a:blipFill>
                <a:blip r:embed="rId5"/>
                <a:stretch>
                  <a:fillRect l="-1324" r="-1287"/>
                </a:stretch>
              </a:blipFill>
            </p:spPr>
            <p:txBody>
              <a:bodyPr/>
              <a:lstStyle/>
              <a:p>
                <a:r>
                  <a:rPr lang="en-US">
                    <a:noFill/>
                  </a:rPr>
                  <a:t> </a:t>
                </a:r>
              </a:p>
            </p:txBody>
          </p:sp>
        </mc:Fallback>
      </mc:AlternateContent>
    </p:spTree>
    <p:extLst>
      <p:ext uri="{BB962C8B-B14F-4D97-AF65-F5344CB8AC3E}">
        <p14:creationId xmlns:p14="http://schemas.microsoft.com/office/powerpoint/2010/main" val="20790176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2828265" y="5366704"/>
            <a:ext cx="5277934" cy="1682281"/>
            <a:chOff x="577774" y="3009900"/>
            <a:chExt cx="8225750"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31" name="TextBox 31"/>
                <p:cNvSpPr txBox="1"/>
                <p:nvPr/>
              </p:nvSpPr>
              <p:spPr>
                <a:xfrm>
                  <a:off x="3603784" y="3493538"/>
                  <a:ext cx="2680158" cy="1556383"/>
                </a:xfrm>
                <a:prstGeom prst="rect">
                  <a:avLst/>
                </a:prstGeom>
              </p:spPr>
              <p:txBody>
                <a:bodyPr wrap="square" lIns="0" tIns="0" rIns="0" bIns="0" rtlCol="0" anchor="t">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4200" b="0" i="1" smtClean="0">
                            <a:latin typeface="Cambria Math" panose="02040503050406030204" pitchFamily="18" charset="0"/>
                            <a:cs typeface="Arial" panose="020B0604020202020204" pitchFamily="34" charset="0"/>
                          </a:rPr>
                          <m:t>40</m:t>
                        </m:r>
                        <m:r>
                          <a:rPr lang="en-US" sz="4200" b="0" i="1"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b="1" dirty="0">
                    <a:solidFill>
                      <a:srgbClr val="623933"/>
                    </a:solidFill>
                    <a:latin typeface="Arial" panose="020B0604020202020204" pitchFamily="34" charset="0"/>
                    <a:cs typeface="Arial" panose="020B0604020202020204" pitchFamily="34" charset="0"/>
                  </a:endParaRPr>
                </a:p>
              </p:txBody>
            </p:sp>
          </mc:Choice>
          <mc:Fallback>
            <p:sp>
              <p:nvSpPr>
                <p:cNvPr id="31" name="TextBox 31"/>
                <p:cNvSpPr txBox="1">
                  <a:spLocks noRot="1" noChangeAspect="1" noMove="1" noResize="1" noEditPoints="1" noAdjustHandles="1" noChangeArrowheads="1" noChangeShapeType="1" noTextEdit="1"/>
                </p:cNvSpPr>
                <p:nvPr/>
              </p:nvSpPr>
              <p:spPr>
                <a:xfrm>
                  <a:off x="3603784" y="3493538"/>
                  <a:ext cx="2680158" cy="1556383"/>
                </a:xfrm>
                <a:prstGeom prst="rect">
                  <a:avLst/>
                </a:prstGeom>
                <a:blipFill>
                  <a:blip r:embed="rId2"/>
                  <a:stretch>
                    <a:fillRect/>
                  </a:stretch>
                </a:blipFill>
              </p:spPr>
              <p:txBody>
                <a:bodyPr/>
                <a:lstStyle/>
                <a:p>
                  <a:r>
                    <a:rPr lang="en-US">
                      <a:noFill/>
                    </a:rPr>
                    <a:t> </a:t>
                  </a:r>
                </a:p>
              </p:txBody>
            </p:sp>
          </mc:Fallback>
        </mc:AlternateContent>
        <p:sp>
          <p:nvSpPr>
            <p:cNvPr id="32" name="TextBox 32"/>
            <p:cNvSpPr txBox="1"/>
            <p:nvPr/>
          </p:nvSpPr>
          <p:spPr>
            <a:xfrm>
              <a:off x="824185" y="3681708"/>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A</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3" name="Group 42"/>
          <p:cNvGrpSpPr/>
          <p:nvPr/>
        </p:nvGrpSpPr>
        <p:grpSpPr>
          <a:xfrm>
            <a:off x="2871913" y="7714507"/>
            <a:ext cx="5277934" cy="2012491"/>
            <a:chOff x="577774" y="5864813"/>
            <a:chExt cx="8225750" cy="3230759"/>
          </a:xfrm>
        </p:grpSpPr>
        <p:grpSp>
          <p:nvGrpSpPr>
            <p:cNvPr id="2" name="Group 2"/>
            <p:cNvGrpSpPr/>
            <p:nvPr/>
          </p:nvGrpSpPr>
          <p:grpSpPr>
            <a:xfrm>
              <a:off x="1219200" y="5864813"/>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TextBox 26"/>
                <p:cNvSpPr txBox="1"/>
                <p:nvPr/>
              </p:nvSpPr>
              <p:spPr>
                <a:xfrm>
                  <a:off x="1761215" y="6511663"/>
                  <a:ext cx="6365167" cy="1556384"/>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200" b="0" i="1" smtClean="0">
                            <a:solidFill>
                              <a:prstClr val="black"/>
                            </a:solidFill>
                            <a:latin typeface="Cambria Math" panose="02040503050406030204" pitchFamily="18" charset="0"/>
                            <a:cs typeface="Arial" panose="020B0604020202020204" pitchFamily="34" charset="0"/>
                          </a:rPr>
                          <m:t>6</m:t>
                        </m:r>
                        <m:r>
                          <a:rPr lang="en-US" sz="4200" i="1">
                            <a:solidFill>
                              <a:prstClr val="black"/>
                            </a:solidFill>
                            <a:latin typeface="Cambria Math" panose="02040503050406030204" pitchFamily="18" charset="0"/>
                            <a:cs typeface="Arial" panose="020B0604020202020204" pitchFamily="34" charset="0"/>
                          </a:rPr>
                          <m:t>0</m:t>
                        </m:r>
                        <m:r>
                          <a:rPr lang="en-US" sz="4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b="1" dirty="0">
                    <a:solidFill>
                      <a:srgbClr val="623933"/>
                    </a:solidFill>
                    <a:latin typeface="Arial" panose="020B0604020202020204" pitchFamily="34" charset="0"/>
                    <a:cs typeface="Arial" panose="020B0604020202020204" pitchFamily="34" charset="0"/>
                  </a:endParaRPr>
                </a:p>
              </p:txBody>
            </p:sp>
          </mc:Choice>
          <mc:Fallback>
            <p:sp>
              <p:nvSpPr>
                <p:cNvPr id="26" name="TextBox 26"/>
                <p:cNvSpPr txBox="1">
                  <a:spLocks noRot="1" noChangeAspect="1" noMove="1" noResize="1" noEditPoints="1" noAdjustHandles="1" noChangeArrowheads="1" noChangeShapeType="1" noTextEdit="1"/>
                </p:cNvSpPr>
                <p:nvPr/>
              </p:nvSpPr>
              <p:spPr>
                <a:xfrm>
                  <a:off x="1761215" y="6511663"/>
                  <a:ext cx="6365167" cy="1556384"/>
                </a:xfrm>
                <a:prstGeom prst="rect">
                  <a:avLst/>
                </a:prstGeom>
                <a:blipFill>
                  <a:blip r:embed="rId3"/>
                  <a:stretch>
                    <a:fillRect/>
                  </a:stretch>
                </a:blipFill>
              </p:spPr>
              <p:txBody>
                <a:bodyPr/>
                <a:lstStyle/>
                <a:p>
                  <a:r>
                    <a:rPr lang="en-US">
                      <a:noFill/>
                    </a:rPr>
                    <a:t> </a:t>
                  </a:r>
                </a:p>
              </p:txBody>
            </p:sp>
          </mc:Fallback>
        </mc:AlternateContent>
        <p:sp>
          <p:nvSpPr>
            <p:cNvPr id="33" name="TextBox 33"/>
            <p:cNvSpPr txBox="1"/>
            <p:nvPr/>
          </p:nvSpPr>
          <p:spPr>
            <a:xfrm>
              <a:off x="824185" y="6725152"/>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C</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4" name="Group 43"/>
          <p:cNvGrpSpPr/>
          <p:nvPr/>
        </p:nvGrpSpPr>
        <p:grpSpPr>
          <a:xfrm>
            <a:off x="10210800" y="5407410"/>
            <a:ext cx="5277934" cy="1682281"/>
            <a:chOff x="9224050" y="3009900"/>
            <a:chExt cx="8225750"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9" name="TextBox 29"/>
                <p:cNvSpPr txBox="1"/>
                <p:nvPr/>
              </p:nvSpPr>
              <p:spPr>
                <a:xfrm>
                  <a:off x="10619931" y="3436389"/>
                  <a:ext cx="6317259" cy="1556383"/>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200" b="0" i="1" smtClean="0">
                            <a:solidFill>
                              <a:prstClr val="black"/>
                            </a:solidFill>
                            <a:latin typeface="Cambria Math" panose="02040503050406030204" pitchFamily="18" charset="0"/>
                            <a:cs typeface="Arial" panose="020B0604020202020204" pitchFamily="34" charset="0"/>
                          </a:rPr>
                          <m:t>5</m:t>
                        </m:r>
                        <m:r>
                          <a:rPr lang="en-US" sz="4200" i="1">
                            <a:solidFill>
                              <a:prstClr val="black"/>
                            </a:solidFill>
                            <a:latin typeface="Cambria Math" panose="02040503050406030204" pitchFamily="18" charset="0"/>
                            <a:cs typeface="Arial" panose="020B0604020202020204" pitchFamily="34" charset="0"/>
                          </a:rPr>
                          <m:t>0</m:t>
                        </m:r>
                        <m:r>
                          <a:rPr lang="en-US" sz="4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b="1" dirty="0">
                    <a:solidFill>
                      <a:srgbClr val="623933"/>
                    </a:solidFill>
                    <a:latin typeface="Arial" panose="020B0604020202020204" pitchFamily="34" charset="0"/>
                    <a:cs typeface="Arial" panose="020B0604020202020204" pitchFamily="34" charset="0"/>
                  </a:endParaRPr>
                </a:p>
              </p:txBody>
            </p:sp>
          </mc:Choice>
          <mc:Fallback>
            <p:sp>
              <p:nvSpPr>
                <p:cNvPr id="29" name="TextBox 29"/>
                <p:cNvSpPr txBox="1">
                  <a:spLocks noRot="1" noChangeAspect="1" noMove="1" noResize="1" noEditPoints="1" noAdjustHandles="1" noChangeArrowheads="1" noChangeShapeType="1" noTextEdit="1"/>
                </p:cNvSpPr>
                <p:nvPr/>
              </p:nvSpPr>
              <p:spPr>
                <a:xfrm>
                  <a:off x="10619931" y="3436389"/>
                  <a:ext cx="6317259" cy="1556383"/>
                </a:xfrm>
                <a:prstGeom prst="rect">
                  <a:avLst/>
                </a:prstGeom>
                <a:blipFill>
                  <a:blip r:embed="rId4"/>
                  <a:stretch>
                    <a:fillRect/>
                  </a:stretch>
                </a:blipFill>
              </p:spPr>
              <p:txBody>
                <a:bodyPr/>
                <a:lstStyle/>
                <a:p>
                  <a:r>
                    <a:rPr lang="en-US">
                      <a:noFill/>
                    </a:rPr>
                    <a:t> </a:t>
                  </a:r>
                </a:p>
              </p:txBody>
            </p:sp>
          </mc:Fallback>
        </mc:AlternateContent>
        <p:sp>
          <p:nvSpPr>
            <p:cNvPr id="34" name="TextBox 34"/>
            <p:cNvSpPr txBox="1"/>
            <p:nvPr/>
          </p:nvSpPr>
          <p:spPr>
            <a:xfrm>
              <a:off x="9495463" y="3699825"/>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B</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5" name="Group 44"/>
          <p:cNvGrpSpPr/>
          <p:nvPr/>
        </p:nvGrpSpPr>
        <p:grpSpPr>
          <a:xfrm>
            <a:off x="10212636" y="7749661"/>
            <a:ext cx="5277934" cy="1682281"/>
            <a:chOff x="9224050" y="6009474"/>
            <a:chExt cx="8225750"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30" name="TextBox 30"/>
                <p:cNvSpPr txBox="1"/>
                <p:nvPr/>
              </p:nvSpPr>
              <p:spPr>
                <a:xfrm>
                  <a:off x="10562788" y="6490277"/>
                  <a:ext cx="6442510" cy="1556383"/>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200" b="0" i="1" smtClean="0">
                            <a:solidFill>
                              <a:prstClr val="black"/>
                            </a:solidFill>
                            <a:latin typeface="Cambria Math" panose="02040503050406030204" pitchFamily="18" charset="0"/>
                            <a:cs typeface="Arial" panose="020B0604020202020204" pitchFamily="34" charset="0"/>
                          </a:rPr>
                          <m:t>8</m:t>
                        </m:r>
                        <m:r>
                          <a:rPr lang="en-US" sz="4200" i="1">
                            <a:solidFill>
                              <a:prstClr val="black"/>
                            </a:solidFill>
                            <a:latin typeface="Cambria Math" panose="02040503050406030204" pitchFamily="18" charset="0"/>
                            <a:cs typeface="Arial" panose="020B0604020202020204" pitchFamily="34" charset="0"/>
                          </a:rPr>
                          <m:t>0</m:t>
                        </m:r>
                        <m:r>
                          <a:rPr lang="en-US" sz="4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b="1" dirty="0">
                    <a:solidFill>
                      <a:srgbClr val="623933"/>
                    </a:solidFill>
                    <a:latin typeface="Arial" panose="020B0604020202020204" pitchFamily="34" charset="0"/>
                    <a:cs typeface="Arial" panose="020B0604020202020204" pitchFamily="34" charset="0"/>
                  </a:endParaRPr>
                </a:p>
              </p:txBody>
            </p:sp>
          </mc:Choice>
          <mc:Fallback>
            <p:sp>
              <p:nvSpPr>
                <p:cNvPr id="30" name="TextBox 30"/>
                <p:cNvSpPr txBox="1">
                  <a:spLocks noRot="1" noChangeAspect="1" noMove="1" noResize="1" noEditPoints="1" noAdjustHandles="1" noChangeArrowheads="1" noChangeShapeType="1" noTextEdit="1"/>
                </p:cNvSpPr>
                <p:nvPr/>
              </p:nvSpPr>
              <p:spPr>
                <a:xfrm>
                  <a:off x="10562788" y="6490277"/>
                  <a:ext cx="6442510" cy="1556383"/>
                </a:xfrm>
                <a:prstGeom prst="rect">
                  <a:avLst/>
                </a:prstGeom>
                <a:blipFill>
                  <a:blip r:embed="rId5"/>
                  <a:stretch>
                    <a:fillRect/>
                  </a:stretch>
                </a:blipFill>
              </p:spPr>
              <p:txBody>
                <a:bodyPr/>
                <a:lstStyle/>
                <a:p>
                  <a:r>
                    <a:rPr lang="en-US">
                      <a:noFill/>
                    </a:rPr>
                    <a:t> </a:t>
                  </a:r>
                </a:p>
              </p:txBody>
            </p:sp>
          </mc:Fallback>
        </mc:AlternateContent>
        <p:sp>
          <p:nvSpPr>
            <p:cNvPr id="35" name="TextBox 35"/>
            <p:cNvSpPr txBox="1"/>
            <p:nvPr/>
          </p:nvSpPr>
          <p:spPr>
            <a:xfrm>
              <a:off x="9495463" y="6732737"/>
              <a:ext cx="740026" cy="1160185"/>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D</a:t>
              </a:r>
              <a:endParaRPr lang="en-US" sz="4000" b="1" dirty="0">
                <a:solidFill>
                  <a:srgbClr val="FFFDEF"/>
                </a:solidFill>
                <a:latin typeface="Arial" panose="020B0604020202020204" pitchFamily="34" charset="0"/>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algn="ctr"/>
            <a:r>
              <a:rPr lang="vi-VN" sz="6000" b="1" dirty="0" smtClean="0">
                <a:solidFill>
                  <a:schemeClr val="bg1"/>
                </a:solidFill>
                <a:latin typeface="Arial" panose="020B0604020202020204" pitchFamily="34" charset="0"/>
                <a:cs typeface="Arial" panose="020B0604020202020204" pitchFamily="34" charset="0"/>
              </a:rPr>
              <a:t>BÀI TẬP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6"/>
          <a:stretch>
            <a:fillRect/>
          </a:stretch>
        </p:blipFill>
        <p:spPr>
          <a:xfrm>
            <a:off x="15880482" y="-215850"/>
            <a:ext cx="2407518" cy="2124280"/>
          </a:xfrm>
          <a:prstGeom prst="rect">
            <a:avLst/>
          </a:prstGeom>
        </p:spPr>
      </p:pic>
      <p:grpSp>
        <p:nvGrpSpPr>
          <p:cNvPr id="40" name="Group 36"/>
          <p:cNvGrpSpPr/>
          <p:nvPr/>
        </p:nvGrpSpPr>
        <p:grpSpPr>
          <a:xfrm>
            <a:off x="1171884" y="2171700"/>
            <a:ext cx="5517952" cy="2709042"/>
            <a:chOff x="-580655" y="-452841"/>
            <a:chExt cx="6916646" cy="567258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7" name="TextBox 38"/>
            <p:cNvSpPr txBox="1"/>
            <p:nvPr/>
          </p:nvSpPr>
          <p:spPr>
            <a:xfrm rot="20550000">
              <a:off x="-580655" y="-452841"/>
              <a:ext cx="6916646" cy="3769598"/>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Bài 1</a:t>
              </a:r>
              <a:endParaRPr lang="en-US" sz="5000" b="1" dirty="0">
                <a:solidFill>
                  <a:srgbClr val="FFFDEF"/>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7" name="Rectangle 26"/>
              <p:cNvSpPr/>
              <p:nvPr/>
            </p:nvSpPr>
            <p:spPr>
              <a:xfrm>
                <a:off x="5759354" y="2430110"/>
                <a:ext cx="10200842" cy="2104422"/>
              </a:xfrm>
              <a:prstGeom prst="rect">
                <a:avLst/>
              </a:prstGeom>
            </p:spPr>
            <p:txBody>
              <a:bodyPr wrap="square">
                <a:spAutoFit/>
              </a:bodyPr>
              <a:lstStyle/>
              <a:p>
                <a:pPr algn="just">
                  <a:lnSpc>
                    <a:spcPct val="150000"/>
                  </a:lnSpc>
                </a:pPr>
                <a:r>
                  <a:rPr lang="en-US" sz="4300" smtClean="0">
                    <a:solidFill>
                      <a:schemeClr val="bg1"/>
                    </a:solidFill>
                    <a:latin typeface="Arial" panose="020B0604020202020204" pitchFamily="34" charset="0"/>
                    <a:cs typeface="Arial" panose="020B0604020202020204" pitchFamily="34" charset="0"/>
                  </a:rPr>
                  <a:t>Cho </a:t>
                </a:r>
                <a14:m>
                  <m:oMath xmlns:m="http://schemas.openxmlformats.org/officeDocument/2006/math">
                    <m:r>
                      <a:rPr lang="en-US" sz="4300" i="1" smtClean="0">
                        <a:solidFill>
                          <a:schemeClr val="bg1"/>
                        </a:solidFill>
                        <a:latin typeface="Cambria Math" panose="02040503050406030204" pitchFamily="18" charset="0"/>
                        <a:cs typeface="Arial" panose="020B0604020202020204" pitchFamily="34" charset="0"/>
                      </a:rPr>
                      <m:t>∆</m:t>
                    </m:r>
                    <m:r>
                      <a:rPr lang="en-US" sz="4300" i="1" smtClean="0">
                        <a:solidFill>
                          <a:schemeClr val="bg1"/>
                        </a:solidFill>
                        <a:latin typeface="Cambria Math" panose="02040503050406030204" pitchFamily="18" charset="0"/>
                        <a:cs typeface="Arial" panose="020B0604020202020204" pitchFamily="34" charset="0"/>
                      </a:rPr>
                      <m:t>𝐷𝐸𝐺</m:t>
                    </m:r>
                    <m:r>
                      <a:rPr lang="en-US" sz="4300" i="1" smtClean="0">
                        <a:solidFill>
                          <a:schemeClr val="bg1"/>
                        </a:solidFill>
                        <a:latin typeface="Cambria Math" panose="02040503050406030204" pitchFamily="18" charset="0"/>
                        <a:cs typeface="Arial" panose="020B0604020202020204" pitchFamily="34" charset="0"/>
                      </a:rPr>
                      <m:t> </m:t>
                    </m:r>
                    <m:r>
                      <a:rPr lang="iu-Cans-CA" sz="4300" i="1">
                        <a:solidFill>
                          <a:schemeClr val="bg1"/>
                        </a:solidFill>
                        <a:latin typeface="Open Sans"/>
                        <a:cs typeface="Arial" panose="020B0604020202020204" pitchFamily="34" charset="0"/>
                      </a:rPr>
                      <m:t>ᔕ ∆</m:t>
                    </m:r>
                    <m:r>
                      <a:rPr lang="en-US" sz="4300" i="1">
                        <a:solidFill>
                          <a:schemeClr val="bg1"/>
                        </a:solidFill>
                        <a:latin typeface="Cambria Math" panose="02040503050406030204" pitchFamily="18" charset="0"/>
                        <a:cs typeface="Arial" panose="020B0604020202020204" pitchFamily="34" charset="0"/>
                      </a:rPr>
                      <m:t>𝑀𝑁𝑃</m:t>
                    </m:r>
                  </m:oMath>
                </a14:m>
                <a:r>
                  <a:rPr lang="en-US" sz="4300">
                    <a:solidFill>
                      <a:schemeClr val="bg1"/>
                    </a:solidFill>
                    <a:latin typeface="Arial" panose="020B0604020202020204" pitchFamily="34" charset="0"/>
                    <a:cs typeface="Arial" panose="020B0604020202020204" pitchFamily="34" charset="0"/>
                  </a:rPr>
                  <a:t>,</a:t>
                </a:r>
                <a:r>
                  <a:rPr lang="en-US" sz="4300">
                    <a:solidFill>
                      <a:schemeClr val="bg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300" i="1" smtClean="0">
                            <a:solidFill>
                              <a:schemeClr val="bg1"/>
                            </a:solidFill>
                            <a:latin typeface="Cambria Math" panose="02040503050406030204" pitchFamily="18" charset="0"/>
                            <a:cs typeface="Arial" panose="020B0604020202020204" pitchFamily="34" charset="0"/>
                          </a:rPr>
                        </m:ctrlPr>
                      </m:accPr>
                      <m:e>
                        <m:r>
                          <a:rPr lang="en-US" sz="4300" b="0" i="1" smtClean="0">
                            <a:solidFill>
                              <a:schemeClr val="bg1"/>
                            </a:solidFill>
                            <a:latin typeface="Cambria Math" panose="02040503050406030204" pitchFamily="18" charset="0"/>
                            <a:cs typeface="Arial" panose="020B0604020202020204" pitchFamily="34" charset="0"/>
                          </a:rPr>
                          <m:t>𝐸</m:t>
                        </m:r>
                      </m:e>
                    </m:acc>
                    <m:r>
                      <a:rPr lang="en-US" sz="4300" i="1">
                        <a:solidFill>
                          <a:schemeClr val="bg1"/>
                        </a:solidFill>
                        <a:latin typeface="Cambria Math" panose="02040503050406030204" pitchFamily="18" charset="0"/>
                        <a:cs typeface="Arial" panose="020B0604020202020204" pitchFamily="34" charset="0"/>
                      </a:rPr>
                      <m:t>=60</m:t>
                    </m:r>
                    <m:r>
                      <a:rPr lang="en-US" sz="4300" i="1" smtClean="0">
                        <a:solidFill>
                          <a:schemeClr val="bg1"/>
                        </a:solidFill>
                        <a:latin typeface="Cambria Math" panose="02040503050406030204" pitchFamily="18" charset="0"/>
                        <a:cs typeface="Arial" panose="020B0604020202020204" pitchFamily="34" charset="0"/>
                      </a:rPr>
                      <m:t>°,</m:t>
                    </m:r>
                    <m:r>
                      <a:rPr lang="en-US" sz="4300" b="0" i="1" smtClean="0">
                        <a:solidFill>
                          <a:schemeClr val="bg1"/>
                        </a:solidFill>
                        <a:latin typeface="Cambria Math" panose="02040503050406030204" pitchFamily="18" charset="0"/>
                        <a:cs typeface="Arial" panose="020B0604020202020204" pitchFamily="34" charset="0"/>
                      </a:rPr>
                      <m:t> </m:t>
                    </m:r>
                    <m:acc>
                      <m:accPr>
                        <m:chr m:val="̂"/>
                        <m:ctrlPr>
                          <a:rPr lang="en-US" sz="4300" i="1">
                            <a:solidFill>
                              <a:schemeClr val="bg1"/>
                            </a:solidFill>
                            <a:latin typeface="Cambria Math" panose="02040503050406030204" pitchFamily="18" charset="0"/>
                            <a:cs typeface="Arial" panose="020B0604020202020204" pitchFamily="34" charset="0"/>
                          </a:rPr>
                        </m:ctrlPr>
                      </m:accPr>
                      <m:e>
                        <m:r>
                          <a:rPr lang="en-US" sz="4300" b="0" i="1" smtClean="0">
                            <a:solidFill>
                              <a:schemeClr val="bg1"/>
                            </a:solidFill>
                            <a:latin typeface="Cambria Math" panose="02040503050406030204" pitchFamily="18" charset="0"/>
                            <a:cs typeface="Arial" panose="020B0604020202020204" pitchFamily="34" charset="0"/>
                          </a:rPr>
                          <m:t>𝑀</m:t>
                        </m:r>
                      </m:e>
                    </m:acc>
                    <m:r>
                      <a:rPr lang="en-US" sz="4300" i="1">
                        <a:solidFill>
                          <a:schemeClr val="bg1"/>
                        </a:solidFill>
                        <a:latin typeface="Cambria Math" panose="02040503050406030204" pitchFamily="18" charset="0"/>
                        <a:cs typeface="Arial" panose="020B0604020202020204" pitchFamily="34" charset="0"/>
                      </a:rPr>
                      <m:t>=40</m:t>
                    </m:r>
                    <m:r>
                      <a:rPr lang="en-US" sz="4300" i="1" smtClean="0">
                        <a:solidFill>
                          <a:schemeClr val="bg1"/>
                        </a:solidFill>
                        <a:latin typeface="Cambria Math" panose="02040503050406030204" pitchFamily="18" charset="0"/>
                        <a:cs typeface="Arial" panose="020B0604020202020204" pitchFamily="34" charset="0"/>
                      </a:rPr>
                      <m:t>°</m:t>
                    </m:r>
                  </m:oMath>
                </a14:m>
                <a:r>
                  <a:rPr lang="en-US" sz="4300" smtClean="0">
                    <a:solidFill>
                      <a:schemeClr val="bg1"/>
                    </a:solidFill>
                    <a:latin typeface="Arial" panose="020B0604020202020204" pitchFamily="34" charset="0"/>
                    <a:cs typeface="Arial" panose="020B0604020202020204" pitchFamily="34" charset="0"/>
                  </a:rPr>
                  <a:t>.</a:t>
                </a:r>
              </a:p>
              <a:p>
                <a:pPr algn="just">
                  <a:lnSpc>
                    <a:spcPct val="150000"/>
                  </a:lnSpc>
                </a:pPr>
                <a:r>
                  <a:rPr lang="en-US" sz="4300" smtClean="0">
                    <a:solidFill>
                      <a:schemeClr val="bg1"/>
                    </a:solidFill>
                    <a:latin typeface="Arial" panose="020B0604020202020204" pitchFamily="34" charset="0"/>
                    <a:cs typeface="Arial" panose="020B0604020202020204" pitchFamily="34" charset="0"/>
                  </a:rPr>
                  <a:t> a</a:t>
                </a:r>
                <a:r>
                  <a:rPr lang="en-US" sz="4300">
                    <a:solidFill>
                      <a:schemeClr val="bg1"/>
                    </a:solidFill>
                    <a:latin typeface="Arial" panose="020B0604020202020204" pitchFamily="34" charset="0"/>
                    <a:cs typeface="Arial" panose="020B0604020202020204" pitchFamily="34" charset="0"/>
                  </a:rPr>
                  <a:t>) Số đo góc </a:t>
                </a:r>
                <a14:m>
                  <m:oMath xmlns:m="http://schemas.openxmlformats.org/officeDocument/2006/math">
                    <m:r>
                      <a:rPr lang="en-US" sz="4300" i="1" smtClean="0">
                        <a:solidFill>
                          <a:schemeClr val="bg1"/>
                        </a:solidFill>
                        <a:latin typeface="Cambria Math" panose="02040503050406030204" pitchFamily="18" charset="0"/>
                        <a:cs typeface="Arial" panose="020B0604020202020204" pitchFamily="34" charset="0"/>
                      </a:rPr>
                      <m:t>𝐷</m:t>
                    </m:r>
                  </m:oMath>
                </a14:m>
                <a:r>
                  <a:rPr lang="en-US" sz="4300">
                    <a:solidFill>
                      <a:schemeClr val="bg1"/>
                    </a:solidFill>
                    <a:latin typeface="Arial" panose="020B0604020202020204" pitchFamily="34" charset="0"/>
                    <a:cs typeface="Arial" panose="020B0604020202020204" pitchFamily="34" charset="0"/>
                  </a:rPr>
                  <a:t> bằng bao nhiêu độ?</a:t>
                </a:r>
                <a:endParaRPr lang="en-US" sz="4300" b="0" i="0">
                  <a:solidFill>
                    <a:schemeClr val="bg1"/>
                  </a:solidFill>
                  <a:effectLst/>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5759354" y="2430110"/>
                <a:ext cx="10200842" cy="2104422"/>
              </a:xfrm>
              <a:prstGeom prst="rect">
                <a:avLst/>
              </a:prstGeom>
              <a:blipFill>
                <a:blip r:embed="rId9"/>
                <a:stretch>
                  <a:fillRect l="-2391" b="-7246"/>
                </a:stretch>
              </a:blipFill>
            </p:spPr>
            <p:txBody>
              <a:bodyPr/>
              <a:lstStyle/>
              <a:p>
                <a:r>
                  <a:rPr lang="en-US">
                    <a:noFill/>
                  </a:rPr>
                  <a:t> </a:t>
                </a:r>
              </a:p>
            </p:txBody>
          </p:sp>
        </mc:Fallback>
      </mc:AlternateContent>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0012" y="5316483"/>
            <a:ext cx="1747076" cy="17630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2165083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anim calcmode="lin" valueType="num">
                                      <p:cBhvr>
                                        <p:cTn id="36" dur="500" fill="hold"/>
                                        <p:tgtEl>
                                          <p:spTgt spid="43"/>
                                        </p:tgtEl>
                                        <p:attrNameLst>
                                          <p:attrName>ppt_x</p:attrName>
                                        </p:attrNameLst>
                                      </p:cBhvr>
                                      <p:tavLst>
                                        <p:tav tm="0">
                                          <p:val>
                                            <p:strVal val="#ppt_x"/>
                                          </p:val>
                                        </p:tav>
                                        <p:tav tm="100000">
                                          <p:val>
                                            <p:strVal val="#ppt_x"/>
                                          </p:val>
                                        </p:tav>
                                      </p:tavLst>
                                    </p:anim>
                                    <p:anim calcmode="lin" valueType="num">
                                      <p:cBhvr>
                                        <p:cTn id="37" dur="500" fill="hold"/>
                                        <p:tgtEl>
                                          <p:spTgt spid="43"/>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anim calcmode="lin" valueType="num">
                                      <p:cBhvr>
                                        <p:cTn id="42" dur="500" fill="hold"/>
                                        <p:tgtEl>
                                          <p:spTgt spid="45"/>
                                        </p:tgtEl>
                                        <p:attrNameLst>
                                          <p:attrName>ppt_x</p:attrName>
                                        </p:attrNameLst>
                                      </p:cBhvr>
                                      <p:tavLst>
                                        <p:tav tm="0">
                                          <p:val>
                                            <p:strVal val="#ppt_x"/>
                                          </p:val>
                                        </p:tav>
                                        <p:tav tm="100000">
                                          <p:val>
                                            <p:strVal val="#ppt_x"/>
                                          </p:val>
                                        </p:tav>
                                      </p:tavLst>
                                    </p:anim>
                                    <p:anim calcmode="lin" valueType="num">
                                      <p:cBhvr>
                                        <p:cTn id="4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5227054" flipH="1">
            <a:off x="-500593" y="7888777"/>
            <a:ext cx="2685496" cy="2303316"/>
          </a:xfrm>
          <a:prstGeom prst="rect">
            <a:avLst/>
          </a:prstGeom>
        </p:spPr>
      </p:pic>
      <p:sp>
        <p:nvSpPr>
          <p:cNvPr id="6" name="Rectangle 5"/>
          <p:cNvSpPr/>
          <p:nvPr/>
        </p:nvSpPr>
        <p:spPr>
          <a:xfrm>
            <a:off x="576533" y="5116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87543" y="1866900"/>
            <a:ext cx="6931931" cy="359825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848600" y="1409700"/>
                <a:ext cx="9906000" cy="5061129"/>
              </a:xfrm>
              <a:prstGeom prst="rect">
                <a:avLst/>
              </a:prstGeom>
            </p:spPr>
            <p:txBody>
              <a:bodyPr wrap="square">
                <a:spAutoFit/>
              </a:bodyPr>
              <a:lstStyle/>
              <a:p>
                <a:pPr marL="342900" lvl="0" indent="-342900" algn="just">
                  <a:lnSpc>
                    <a:spcPct val="140000"/>
                  </a:lnSpc>
                  <a:buFont typeface="+mj-lt"/>
                  <a:buAutoNum type="alphaLcParenR"/>
                </a:pPr>
                <a:r>
                  <a:rPr lang="pt-BR" sz="3600" smtClean="0">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pt-BR" sz="3600" i="1" smtClean="0">
                        <a:effectLst/>
                        <a:latin typeface="Cambria Math" panose="02040503050406030204" pitchFamily="18" charset="0"/>
                        <a:ea typeface="Calibri" panose="020F0502020204030204" pitchFamily="34" charset="0"/>
                        <a:cs typeface="Arial" panose="020B0604020202020204" pitchFamily="34" charset="0"/>
                        <a:sym typeface="Symbol" panose="05050102010706020507" pitchFamily="18" charset="2"/>
                      </a:rPr>
                      <m:t></m:t>
                    </m:r>
                    <m:r>
                      <a:rPr lang="pt-BR" sz="3600" i="1">
                        <a:effectLst/>
                        <a:latin typeface="Cambria Math" panose="02040503050406030204" pitchFamily="18" charset="0"/>
                        <a:ea typeface="Calibri" panose="020F0502020204030204" pitchFamily="34" charset="0"/>
                        <a:cs typeface="Arial" panose="020B0604020202020204" pitchFamily="34" charset="0"/>
                      </a:rPr>
                      <m:t>𝐴𝐵𝑁</m:t>
                    </m:r>
                    <m:r>
                      <a:rPr lang="pt-BR" sz="3600" i="1">
                        <a:effectLst/>
                        <a:latin typeface="Cambria Math" panose="02040503050406030204" pitchFamily="18" charset="0"/>
                        <a:ea typeface="Calibri" panose="020F0502020204030204" pitchFamily="34" charset="0"/>
                        <a:cs typeface="Arial" panose="020B0604020202020204" pitchFamily="34" charset="0"/>
                      </a:rPr>
                      <m:t> </m:t>
                    </m:r>
                  </m:oMath>
                </a14:m>
                <a:r>
                  <a:rPr lang="pt-BR" sz="36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pt-BR" sz="3600" i="1">
                        <a:latin typeface="Cambria Math" panose="02040503050406030204" pitchFamily="18" charset="0"/>
                        <a:ea typeface="Calibri" panose="020F0502020204030204" pitchFamily="34" charset="0"/>
                        <a:cs typeface="Arial" panose="020B0604020202020204" pitchFamily="34" charset="0"/>
                      </a:rPr>
                      <m:t>𝑀</m:t>
                    </m:r>
                    <m:r>
                      <m:rPr>
                        <m:nor/>
                      </m:rPr>
                      <a:rPr lang="en-US" sz="3600" b="0" i="0" smtClean="0">
                        <a:latin typeface="Cambria Math" panose="02040503050406030204" pitchFamily="18" charset="0"/>
                        <a:ea typeface="Calibri" panose="020F0502020204030204" pitchFamily="34" charset="0"/>
                        <a:cs typeface="Arial" panose="020B0604020202020204" pitchFamily="34" charset="0"/>
                      </a:rPr>
                      <m:t> </m:t>
                    </m:r>
                    <m:r>
                      <m:rPr>
                        <m:nor/>
                      </m:rPr>
                      <a:rPr lang="pt-BR" sz="3600">
                        <a:latin typeface="Arial" panose="020B0604020202020204" pitchFamily="34" charset="0"/>
                        <a:ea typeface="Calibri" panose="020F0502020204030204" pitchFamily="34" charset="0"/>
                        <a:cs typeface="Arial" panose="020B0604020202020204" pitchFamily="34" charset="0"/>
                      </a:rPr>
                      <m:t>l</m:t>
                    </m:r>
                    <m:r>
                      <m:rPr>
                        <m:nor/>
                      </m:rPr>
                      <a:rPr lang="pt-BR" sz="3600">
                        <a:latin typeface="Arial" panose="020B0604020202020204" pitchFamily="34" charset="0"/>
                        <a:ea typeface="Calibri" panose="020F0502020204030204" pitchFamily="34" charset="0"/>
                        <a:cs typeface="Arial" panose="020B0604020202020204" pitchFamily="34" charset="0"/>
                      </a:rPr>
                      <m:t>à </m:t>
                    </m:r>
                    <m:r>
                      <m:rPr>
                        <m:nor/>
                      </m:rPr>
                      <a:rPr lang="pt-BR" sz="3600">
                        <a:latin typeface="Arial" panose="020B0604020202020204" pitchFamily="34" charset="0"/>
                        <a:ea typeface="Calibri" panose="020F0502020204030204" pitchFamily="34" charset="0"/>
                        <a:cs typeface="Arial" panose="020B0604020202020204" pitchFamily="34" charset="0"/>
                      </a:rPr>
                      <m:t>trung</m:t>
                    </m:r>
                    <m:r>
                      <m:rPr>
                        <m:nor/>
                      </m:rPr>
                      <a:rPr lang="pt-BR" sz="3600">
                        <a:latin typeface="Arial" panose="020B0604020202020204" pitchFamily="34" charset="0"/>
                        <a:ea typeface="Calibri" panose="020F0502020204030204" pitchFamily="34" charset="0"/>
                        <a:cs typeface="Arial" panose="020B0604020202020204" pitchFamily="34" charset="0"/>
                      </a:rPr>
                      <m:t> đ</m:t>
                    </m:r>
                    <m:r>
                      <m:rPr>
                        <m:nor/>
                      </m:rPr>
                      <a:rPr lang="pt-BR" sz="3600">
                        <a:latin typeface="Arial" panose="020B0604020202020204" pitchFamily="34" charset="0"/>
                        <a:ea typeface="Calibri" panose="020F0502020204030204" pitchFamily="34" charset="0"/>
                        <a:cs typeface="Arial" panose="020B0604020202020204" pitchFamily="34" charset="0"/>
                      </a:rPr>
                      <m:t>i</m:t>
                    </m:r>
                    <m:r>
                      <m:rPr>
                        <m:nor/>
                      </m:rPr>
                      <a:rPr lang="pt-BR" sz="3600">
                        <a:latin typeface="Arial" panose="020B0604020202020204" pitchFamily="34" charset="0"/>
                        <a:ea typeface="Calibri" panose="020F0502020204030204" pitchFamily="34" charset="0"/>
                        <a:cs typeface="Arial" panose="020B0604020202020204" pitchFamily="34" charset="0"/>
                      </a:rPr>
                      <m:t>ể</m:t>
                    </m:r>
                    <m:r>
                      <m:rPr>
                        <m:nor/>
                      </m:rPr>
                      <a:rPr lang="pt-BR" sz="3600">
                        <a:latin typeface="Arial" panose="020B0604020202020204" pitchFamily="34" charset="0"/>
                        <a:ea typeface="Calibri" panose="020F0502020204030204" pitchFamily="34" charset="0"/>
                        <a:cs typeface="Arial" panose="020B0604020202020204" pitchFamily="34" charset="0"/>
                      </a:rPr>
                      <m:t>m</m:t>
                    </m:r>
                    <m:r>
                      <m:rPr>
                        <m:nor/>
                      </m:rPr>
                      <a:rPr lang="pt-BR" sz="3600">
                        <a:latin typeface="Arial" panose="020B0604020202020204" pitchFamily="34" charset="0"/>
                        <a:ea typeface="Calibri" panose="020F0502020204030204" pitchFamily="34" charset="0"/>
                        <a:cs typeface="Arial" panose="020B0604020202020204" pitchFamily="34" charset="0"/>
                      </a:rPr>
                      <m:t> </m:t>
                    </m:r>
                    <m:r>
                      <m:rPr>
                        <m:nor/>
                      </m:rPr>
                      <a:rPr lang="pt-BR" sz="3600">
                        <a:latin typeface="Arial" panose="020B0604020202020204" pitchFamily="34" charset="0"/>
                        <a:ea typeface="Calibri" panose="020F0502020204030204" pitchFamily="34" charset="0"/>
                        <a:cs typeface="Arial" panose="020B0604020202020204" pitchFamily="34" charset="0"/>
                      </a:rPr>
                      <m:t>c</m:t>
                    </m:r>
                    <m:r>
                      <m:rPr>
                        <m:nor/>
                      </m:rPr>
                      <a:rPr lang="pt-BR" sz="3600">
                        <a:latin typeface="Arial" panose="020B0604020202020204" pitchFamily="34" charset="0"/>
                        <a:ea typeface="Calibri" panose="020F0502020204030204" pitchFamily="34" charset="0"/>
                        <a:cs typeface="Arial" panose="020B0604020202020204" pitchFamily="34" charset="0"/>
                      </a:rPr>
                      <m:t>ủ</m:t>
                    </m:r>
                    <m:r>
                      <m:rPr>
                        <m:nor/>
                      </m:rPr>
                      <a:rPr lang="pt-BR" sz="3600">
                        <a:latin typeface="Arial" panose="020B0604020202020204" pitchFamily="34" charset="0"/>
                        <a:ea typeface="Calibri" panose="020F0502020204030204" pitchFamily="34" charset="0"/>
                        <a:cs typeface="Arial" panose="020B0604020202020204" pitchFamily="34" charset="0"/>
                      </a:rPr>
                      <m:t>a</m:t>
                    </m:r>
                    <m:r>
                      <m:rPr>
                        <m:nor/>
                      </m:rPr>
                      <a:rPr lang="en-US" sz="3600" b="0" i="0" smtClean="0">
                        <a:latin typeface="Arial" panose="020B0604020202020204" pitchFamily="34" charset="0"/>
                        <a:ea typeface="Calibri" panose="020F0502020204030204" pitchFamily="34" charset="0"/>
                        <a:cs typeface="Arial" panose="020B0604020202020204" pitchFamily="34" charset="0"/>
                      </a:rPr>
                      <m:t> </m:t>
                    </m:r>
                    <m:r>
                      <a:rPr lang="pt-BR" sz="3600" i="1">
                        <a:latin typeface="Cambria Math" panose="02040503050406030204" pitchFamily="18" charset="0"/>
                        <a:ea typeface="Calibri" panose="020F0502020204030204" pitchFamily="34" charset="0"/>
                        <a:cs typeface="Arial" panose="020B0604020202020204" pitchFamily="34" charset="0"/>
                      </a:rPr>
                      <m:t>𝐴𝐵</m:t>
                    </m:r>
                  </m:oMath>
                </a14:m>
                <a:r>
                  <a:rPr lang="pt-BR" sz="3600" smtClean="0">
                    <a:ea typeface="Calibri" panose="020F0502020204030204" pitchFamily="34" charset="0"/>
                    <a:cs typeface="Arial" panose="020B0604020202020204" pitchFamily="34" charset="0"/>
                  </a:rPr>
                  <a:t>			</a:t>
                </a:r>
                <a:r>
                  <a:rPr lang="pt-BR" sz="3600" smtClean="0">
                    <a:ea typeface="Calibri" panose="020F0502020204030204" pitchFamily="34" charset="0"/>
                    <a:cs typeface="Arial" panose="020B0604020202020204" pitchFamily="34" charset="0"/>
                  </a:rPr>
                  <a:t>    		        </a:t>
                </a:r>
                <a14:m>
                  <m:oMath xmlns:m="http://schemas.openxmlformats.org/officeDocument/2006/math">
                    <m:r>
                      <a:rPr lang="pt-BR" sz="3600" i="1">
                        <a:latin typeface="Cambria Math" panose="02040503050406030204" pitchFamily="18" charset="0"/>
                        <a:ea typeface="Calibri" panose="020F0502020204030204" pitchFamily="34" charset="0"/>
                        <a:cs typeface="Arial" panose="020B0604020202020204" pitchFamily="34" charset="0"/>
                      </a:rPr>
                      <m:t>𝑃</m:t>
                    </m:r>
                    <m:r>
                      <m:rPr>
                        <m:nor/>
                      </m:rPr>
                      <a:rPr lang="en-US" sz="3600" b="0" i="0" smtClean="0">
                        <a:latin typeface="Cambria Math" panose="02040503050406030204" pitchFamily="18" charset="0"/>
                        <a:ea typeface="Calibri" panose="020F0502020204030204" pitchFamily="34" charset="0"/>
                        <a:cs typeface="Arial" panose="020B0604020202020204" pitchFamily="34" charset="0"/>
                      </a:rPr>
                      <m:t> </m:t>
                    </m:r>
                    <m:r>
                      <m:rPr>
                        <m:nor/>
                      </m:rPr>
                      <a:rPr lang="pt-BR" sz="3600">
                        <a:latin typeface="Arial" panose="020B0604020202020204" pitchFamily="34" charset="0"/>
                        <a:ea typeface="Calibri" panose="020F0502020204030204" pitchFamily="34" charset="0"/>
                        <a:cs typeface="Arial" panose="020B0604020202020204" pitchFamily="34" charset="0"/>
                      </a:rPr>
                      <m:t>l</m:t>
                    </m:r>
                    <m:r>
                      <m:rPr>
                        <m:nor/>
                      </m:rPr>
                      <a:rPr lang="pt-BR" sz="3600">
                        <a:latin typeface="Arial" panose="020B0604020202020204" pitchFamily="34" charset="0"/>
                        <a:ea typeface="Calibri" panose="020F0502020204030204" pitchFamily="34" charset="0"/>
                        <a:cs typeface="Arial" panose="020B0604020202020204" pitchFamily="34" charset="0"/>
                      </a:rPr>
                      <m:t>à </m:t>
                    </m:r>
                    <m:r>
                      <m:rPr>
                        <m:nor/>
                      </m:rPr>
                      <a:rPr lang="pt-BR" sz="3600">
                        <a:latin typeface="Arial" panose="020B0604020202020204" pitchFamily="34" charset="0"/>
                        <a:ea typeface="Calibri" panose="020F0502020204030204" pitchFamily="34" charset="0"/>
                        <a:cs typeface="Arial" panose="020B0604020202020204" pitchFamily="34" charset="0"/>
                      </a:rPr>
                      <m:t>trung</m:t>
                    </m:r>
                    <m:r>
                      <m:rPr>
                        <m:nor/>
                      </m:rPr>
                      <a:rPr lang="pt-BR" sz="3600">
                        <a:latin typeface="Arial" panose="020B0604020202020204" pitchFamily="34" charset="0"/>
                        <a:ea typeface="Calibri" panose="020F0502020204030204" pitchFamily="34" charset="0"/>
                        <a:cs typeface="Arial" panose="020B0604020202020204" pitchFamily="34" charset="0"/>
                      </a:rPr>
                      <m:t> đ</m:t>
                    </m:r>
                    <m:r>
                      <m:rPr>
                        <m:nor/>
                      </m:rPr>
                      <a:rPr lang="pt-BR" sz="3600">
                        <a:latin typeface="Arial" panose="020B0604020202020204" pitchFamily="34" charset="0"/>
                        <a:ea typeface="Calibri" panose="020F0502020204030204" pitchFamily="34" charset="0"/>
                        <a:cs typeface="Arial" panose="020B0604020202020204" pitchFamily="34" charset="0"/>
                      </a:rPr>
                      <m:t>i</m:t>
                    </m:r>
                    <m:r>
                      <m:rPr>
                        <m:nor/>
                      </m:rPr>
                      <a:rPr lang="pt-BR" sz="3600">
                        <a:latin typeface="Arial" panose="020B0604020202020204" pitchFamily="34" charset="0"/>
                        <a:ea typeface="Calibri" panose="020F0502020204030204" pitchFamily="34" charset="0"/>
                        <a:cs typeface="Arial" panose="020B0604020202020204" pitchFamily="34" charset="0"/>
                      </a:rPr>
                      <m:t>ể</m:t>
                    </m:r>
                    <m:r>
                      <m:rPr>
                        <m:nor/>
                      </m:rPr>
                      <a:rPr lang="pt-BR" sz="3600">
                        <a:latin typeface="Arial" panose="020B0604020202020204" pitchFamily="34" charset="0"/>
                        <a:ea typeface="Calibri" panose="020F0502020204030204" pitchFamily="34" charset="0"/>
                        <a:cs typeface="Arial" panose="020B0604020202020204" pitchFamily="34" charset="0"/>
                      </a:rPr>
                      <m:t>m</m:t>
                    </m:r>
                    <m:r>
                      <m:rPr>
                        <m:nor/>
                      </m:rPr>
                      <a:rPr lang="pt-BR" sz="3600">
                        <a:latin typeface="Arial" panose="020B0604020202020204" pitchFamily="34" charset="0"/>
                        <a:ea typeface="Calibri" panose="020F0502020204030204" pitchFamily="34" charset="0"/>
                        <a:cs typeface="Arial" panose="020B0604020202020204" pitchFamily="34" charset="0"/>
                      </a:rPr>
                      <m:t> </m:t>
                    </m:r>
                    <m:r>
                      <m:rPr>
                        <m:nor/>
                      </m:rPr>
                      <a:rPr lang="pt-BR" sz="3600">
                        <a:latin typeface="Arial" panose="020B0604020202020204" pitchFamily="34" charset="0"/>
                        <a:ea typeface="Calibri" panose="020F0502020204030204" pitchFamily="34" charset="0"/>
                        <a:cs typeface="Arial" panose="020B0604020202020204" pitchFamily="34" charset="0"/>
                      </a:rPr>
                      <m:t>c</m:t>
                    </m:r>
                    <m:r>
                      <m:rPr>
                        <m:nor/>
                      </m:rPr>
                      <a:rPr lang="pt-BR" sz="3600">
                        <a:latin typeface="Arial" panose="020B0604020202020204" pitchFamily="34" charset="0"/>
                        <a:ea typeface="Calibri" panose="020F0502020204030204" pitchFamily="34" charset="0"/>
                        <a:cs typeface="Arial" panose="020B0604020202020204" pitchFamily="34" charset="0"/>
                      </a:rPr>
                      <m:t>ủ</m:t>
                    </m:r>
                    <m:r>
                      <m:rPr>
                        <m:nor/>
                      </m:rPr>
                      <a:rPr lang="pt-BR" sz="3600">
                        <a:latin typeface="Arial" panose="020B0604020202020204" pitchFamily="34" charset="0"/>
                        <a:ea typeface="Calibri" panose="020F0502020204030204" pitchFamily="34" charset="0"/>
                        <a:cs typeface="Arial" panose="020B0604020202020204" pitchFamily="34" charset="0"/>
                      </a:rPr>
                      <m:t>a</m:t>
                    </m:r>
                    <m:r>
                      <m:rPr>
                        <m:nor/>
                      </m:rPr>
                      <a:rPr lang="en-US" sz="3600" b="0" i="0" smtClean="0">
                        <a:latin typeface="Arial" panose="020B0604020202020204" pitchFamily="34" charset="0"/>
                        <a:ea typeface="Calibri" panose="020F0502020204030204" pitchFamily="34" charset="0"/>
                        <a:cs typeface="Arial" panose="020B0604020202020204" pitchFamily="34" charset="0"/>
                      </a:rPr>
                      <m:t> </m:t>
                    </m:r>
                    <m:r>
                      <a:rPr lang="pt-BR" sz="3600" i="1">
                        <a:latin typeface="Cambria Math" panose="02040503050406030204" pitchFamily="18" charset="0"/>
                        <a:ea typeface="Calibri" panose="020F0502020204030204" pitchFamily="34" charset="0"/>
                        <a:cs typeface="Arial" panose="020B0604020202020204" pitchFamily="34" charset="0"/>
                      </a:rPr>
                      <m:t>𝐴𝑁</m:t>
                    </m:r>
                  </m:oMath>
                </a14:m>
                <a:endParaRPr lang="en-US" sz="3600" i="1" smtClean="0">
                  <a:latin typeface="Cambria Math" panose="02040503050406030204" pitchFamily="18" charset="0"/>
                  <a:ea typeface="Calibri" panose="020F0502020204030204" pitchFamily="34" charset="0"/>
                  <a:cs typeface="Arial" panose="020B0604020202020204" pitchFamily="34" charset="0"/>
                </a:endParaRPr>
              </a:p>
              <a:p>
                <a:pPr lvl="0" algn="just">
                  <a:lnSpc>
                    <a:spcPct val="140000"/>
                  </a:lnSpc>
                </a:pPr>
                <a14:m>
                  <m:oMath xmlns:m="http://schemas.openxmlformats.org/officeDocument/2006/math">
                    <m:r>
                      <a:rPr lang="en-US" sz="3600">
                        <a:latin typeface="Cambria Math" panose="02040503050406030204" pitchFamily="18" charset="0"/>
                        <a:ea typeface="Calibri" panose="020F0502020204030204" pitchFamily="34" charset="0"/>
                        <a:cs typeface="Arial" panose="020B0604020202020204" pitchFamily="34"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3600" i="1" smtClean="0">
                        <a:effectLst/>
                        <a:latin typeface="Cambria Math" panose="02040503050406030204" pitchFamily="18" charset="0"/>
                        <a:ea typeface="Calibri" panose="020F0502020204030204" pitchFamily="34" charset="0"/>
                        <a:cs typeface="Arial" panose="020B0604020202020204" pitchFamily="34" charset="0"/>
                      </a:rPr>
                      <m:t>𝑀𝑃</m:t>
                    </m:r>
                  </m:oMath>
                </a14:m>
                <a:r>
                  <a:rPr lang="pt-BR" sz="3600" smtClean="0">
                    <a:effectLst/>
                    <a:latin typeface="Arial" panose="020B0604020202020204" pitchFamily="34" charset="0"/>
                    <a:ea typeface="Calibri" panose="020F0502020204030204" pitchFamily="34" charset="0"/>
                    <a:cs typeface="Arial" panose="020B0604020202020204" pitchFamily="34" charset="0"/>
                  </a:rPr>
                  <a:t> </a:t>
                </a:r>
                <a:r>
                  <a:rPr lang="pt-BR" sz="3600">
                    <a:effectLst/>
                    <a:latin typeface="Arial" panose="020B0604020202020204" pitchFamily="34" charset="0"/>
                    <a:ea typeface="Calibri" panose="020F0502020204030204" pitchFamily="34" charset="0"/>
                    <a:cs typeface="Arial" panose="020B0604020202020204" pitchFamily="34" charset="0"/>
                  </a:rPr>
                  <a:t>là đường trung bình của </a:t>
                </a:r>
                <a:r>
                  <a:rPr lang="pt-BR" sz="3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pt-BR" sz="3600">
                    <a:effectLst/>
                    <a:latin typeface="Arial" panose="020B0604020202020204" pitchFamily="34" charset="0"/>
                    <a:ea typeface="Calibri" panose="020F0502020204030204" pitchFamily="34" charset="0"/>
                    <a:cs typeface="Arial" panose="020B0604020202020204" pitchFamily="34" charset="0"/>
                  </a:rPr>
                  <a:t>ABN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r>
                      <a:rPr lang="en-US" sz="3600">
                        <a:latin typeface="Cambria Math" panose="02040503050406030204" pitchFamily="18" charset="0"/>
                        <a:ea typeface="Calibri" panose="020F0502020204030204" pitchFamily="34" charset="0"/>
                        <a:cs typeface="Arial" panose="020B0604020202020204" pitchFamily="34" charset="0"/>
                      </a:rPr>
                      <m:t>⇒</m:t>
                    </m:r>
                    <m:r>
                      <a:rPr lang="pt-BR" sz="3600" i="1">
                        <a:effectLst/>
                        <a:latin typeface="Cambria Math" panose="02040503050406030204" pitchFamily="18" charset="0"/>
                        <a:ea typeface="Calibri" panose="020F0502020204030204" pitchFamily="34" charset="0"/>
                        <a:cs typeface="Times New Roman" panose="02020603050405020304" pitchFamily="18" charset="0"/>
                      </a:rPr>
                      <m:t>𝑀𝑃</m:t>
                    </m:r>
                    <m:r>
                      <a:rPr lang="vi-VN" sz="3600" i="1" smtClean="0">
                        <a:effectLst/>
                        <a:latin typeface="Cambria Math" panose="02040503050406030204" pitchFamily="18" charset="0"/>
                        <a:ea typeface="Calibri" panose="020F0502020204030204" pitchFamily="34" charset="0"/>
                        <a:cs typeface="Arial" panose="020B0604020202020204" pitchFamily="34" charset="0"/>
                      </a:rPr>
                      <m:t>/</m:t>
                    </m:r>
                    <m:r>
                      <a:rPr lang="pt-BR" sz="3600" i="1" smtClean="0">
                        <a:effectLst/>
                        <a:latin typeface="Cambria Math" panose="02040503050406030204" pitchFamily="18" charset="0"/>
                        <a:ea typeface="Calibri" panose="020F0502020204030204" pitchFamily="34" charset="0"/>
                        <a:cs typeface="Arial" panose="020B0604020202020204" pitchFamily="34" charset="0"/>
                      </a:rPr>
                      <m:t>/</m:t>
                    </m:r>
                    <m:r>
                      <a:rPr lang="pt-BR" sz="3600" i="1">
                        <a:effectLst/>
                        <a:latin typeface="Cambria Math" panose="02040503050406030204" pitchFamily="18" charset="0"/>
                        <a:ea typeface="Calibri" panose="020F0502020204030204" pitchFamily="34" charset="0"/>
                        <a:cs typeface="Times New Roman" panose="02020603050405020304" pitchFamily="18" charset="0"/>
                      </a:rPr>
                      <m:t>𝐵𝑁</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3600" i="1">
                        <a:effectLst/>
                        <a:latin typeface="Cambria Math" panose="02040503050406030204" pitchFamily="18" charset="0"/>
                        <a:ea typeface="Calibri" panose="020F0502020204030204" pitchFamily="34" charset="0"/>
                        <a:cs typeface="Times New Roman" panose="02020603050405020304" pitchFamily="18" charset="0"/>
                      </a:rPr>
                      <m:t>𝑀𝑃</m:t>
                    </m:r>
                    <m:r>
                      <a:rPr lang="pt-BR"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pt-BR" sz="3600" i="1">
                        <a:effectLst/>
                        <a:latin typeface="Cambria Math" panose="02040503050406030204" pitchFamily="18" charset="0"/>
                        <a:ea typeface="Calibri" panose="020F0502020204030204" pitchFamily="34" charset="0"/>
                        <a:cs typeface="Times New Roman" panose="02020603050405020304" pitchFamily="18" charset="0"/>
                      </a:rPr>
                      <m:t>𝐵𝑁</m:t>
                    </m:r>
                  </m:oMath>
                </a14:m>
                <a:r>
                  <a:rPr lang="en-US" sz="3600" smtClean="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pt-BR" sz="3600">
                    <a:effectLst/>
                    <a:latin typeface="Arial" panose="020B0604020202020204" pitchFamily="34" charset="0"/>
                    <a:ea typeface="Calibri" panose="020F0502020204030204" pitchFamily="34" charset="0"/>
                    <a:cs typeface="Arial" panose="020B0604020202020204" pitchFamily="34" charset="0"/>
                  </a:rPr>
                  <a:t>Ta </a:t>
                </a:r>
                <a:r>
                  <a:rPr lang="pt-BR" sz="36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pt-BR" sz="3600" i="1">
                        <a:effectLst/>
                        <a:latin typeface="Cambria Math" panose="02040503050406030204" pitchFamily="18" charset="0"/>
                        <a:ea typeface="Calibri" panose="020F0502020204030204" pitchFamily="34" charset="0"/>
                        <a:cs typeface="Times New Roman" panose="02020603050405020304" pitchFamily="18" charset="0"/>
                      </a:rPr>
                      <m:t>𝑀𝑃</m:t>
                    </m:r>
                    <m:r>
                      <a:rPr lang="pt-BR" sz="3600" i="1">
                        <a:effectLst/>
                        <a:latin typeface="Cambria Math" panose="02040503050406030204" pitchFamily="18" charset="0"/>
                        <a:ea typeface="Calibri" panose="020F0502020204030204" pitchFamily="34" charset="0"/>
                        <a:cs typeface="Times New Roman" panose="02020603050405020304" pitchFamily="18" charset="0"/>
                      </a:rPr>
                      <m:t> //</m:t>
                    </m:r>
                    <m:r>
                      <a:rPr lang="pt-BR" sz="3600" i="1">
                        <a:effectLst/>
                        <a:latin typeface="Cambria Math" panose="02040503050406030204" pitchFamily="18" charset="0"/>
                        <a:ea typeface="Calibri" panose="020F0502020204030204" pitchFamily="34" charset="0"/>
                        <a:cs typeface="Times New Roman" panose="02020603050405020304" pitchFamily="18" charset="0"/>
                      </a:rPr>
                      <m:t>𝐵𝑁</m:t>
                    </m:r>
                  </m:oMath>
                </a14:m>
                <a:r>
                  <a:rPr lang="pt-BR" sz="3600">
                    <a:effectLst/>
                    <a:latin typeface="Arial" panose="020B0604020202020204" pitchFamily="34" charset="0"/>
                    <a:ea typeface="Calibri" panose="020F0502020204030204" pitchFamily="34" charset="0"/>
                    <a:cs typeface="Arial" panose="020B0604020202020204" pitchFamily="34" charset="0"/>
                  </a:rPr>
                  <a:t> (cmt) mà </a:t>
                </a:r>
                <a14:m>
                  <m:oMath xmlns:m="http://schemas.openxmlformats.org/officeDocument/2006/math">
                    <m:r>
                      <a:rPr lang="pt-BR" sz="3600" i="1">
                        <a:effectLst/>
                        <a:latin typeface="Cambria Math" panose="02040503050406030204" pitchFamily="18" charset="0"/>
                        <a:ea typeface="Calibri" panose="020F0502020204030204" pitchFamily="34" charset="0"/>
                        <a:cs typeface="Times New Roman" panose="02020603050405020304" pitchFamily="18" charset="0"/>
                      </a:rPr>
                      <m:t>𝐵𝐶</m:t>
                    </m:r>
                    <m:r>
                      <a:rPr lang="pt-BR" sz="3600" i="1">
                        <a:effectLst/>
                        <a:latin typeface="Cambria Math" panose="02040503050406030204" pitchFamily="18" charset="0"/>
                        <a:ea typeface="Calibri" panose="020F0502020204030204" pitchFamily="34" charset="0"/>
                        <a:cs typeface="Times New Roman" panose="02020603050405020304" pitchFamily="18" charset="0"/>
                      </a:rPr>
                      <m:t> //</m:t>
                    </m:r>
                    <m:r>
                      <a:rPr lang="pt-BR" sz="36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pt-BR" sz="3600">
                    <a:effectLst/>
                    <a:latin typeface="Arial" panose="020B0604020202020204" pitchFamily="34" charset="0"/>
                    <a:ea typeface="Calibri" panose="020F0502020204030204" pitchFamily="34" charset="0"/>
                    <a:cs typeface="Arial" panose="020B0604020202020204" pitchFamily="34" charset="0"/>
                  </a:rPr>
                  <a:t> (t</a:t>
                </a:r>
                <a:r>
                  <a:rPr lang="vi-VN" sz="3600">
                    <a:effectLst/>
                    <a:latin typeface="Arial" panose="020B0604020202020204" pitchFamily="34" charset="0"/>
                    <a:ea typeface="Calibri" panose="020F0502020204030204" pitchFamily="34" charset="0"/>
                    <a:cs typeface="Arial" panose="020B0604020202020204" pitchFamily="34" charset="0"/>
                  </a:rPr>
                  <a:t>ính chất</a:t>
                </a:r>
                <a:r>
                  <a:rPr lang="pt-BR" sz="3600">
                    <a:effectLst/>
                    <a:latin typeface="Arial" panose="020B0604020202020204" pitchFamily="34" charset="0"/>
                    <a:ea typeface="Calibri" panose="020F0502020204030204" pitchFamily="34" charset="0"/>
                    <a:cs typeface="Arial" panose="020B0604020202020204" pitchFamily="34" charset="0"/>
                  </a:rPr>
                  <a:t> hình bình hành)</a:t>
                </a:r>
                <a:r>
                  <a:rPr lang="en-US"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latin typeface="Cambria Math" panose="02040503050406030204" pitchFamily="18" charset="0"/>
                        <a:ea typeface="Calibri" panose="020F0502020204030204" pitchFamily="34" charset="0"/>
                        <a:cs typeface="Arial" panose="020B0604020202020204" pitchFamily="34" charset="0"/>
                      </a:rPr>
                      <m:t>⇒</m:t>
                    </m:r>
                    <m:r>
                      <a:rPr lang="en-US" sz="3600" i="1">
                        <a:latin typeface="Cambria Math" panose="02040503050406030204" pitchFamily="18" charset="0"/>
                        <a:ea typeface="Calibri" panose="020F0502020204030204" pitchFamily="34" charset="0"/>
                        <a:cs typeface="Arial" panose="020B0604020202020204" pitchFamily="34" charset="0"/>
                      </a:rPr>
                      <m:t> </m:t>
                    </m:r>
                    <m:r>
                      <a:rPr lang="pt-BR" sz="3600" i="1">
                        <a:effectLst/>
                        <a:latin typeface="Cambria Math" panose="02040503050406030204" pitchFamily="18" charset="0"/>
                        <a:ea typeface="Calibri" panose="020F0502020204030204" pitchFamily="34" charset="0"/>
                        <a:cs typeface="Times New Roman" panose="02020603050405020304" pitchFamily="18" charset="0"/>
                      </a:rPr>
                      <m:t>𝑀𝑃</m:t>
                    </m:r>
                    <m:r>
                      <a:rPr lang="pt-BR" sz="3600" i="1">
                        <a:effectLst/>
                        <a:latin typeface="Cambria Math" panose="02040503050406030204" pitchFamily="18" charset="0"/>
                        <a:ea typeface="Calibri" panose="020F0502020204030204" pitchFamily="34" charset="0"/>
                        <a:cs typeface="Times New Roman" panose="02020603050405020304" pitchFamily="18" charset="0"/>
                      </a:rPr>
                      <m:t> // </m:t>
                    </m:r>
                    <m:r>
                      <a:rPr lang="pt-BR" sz="3600" i="1">
                        <a:effectLst/>
                        <a:latin typeface="Cambria Math" panose="02040503050406030204" pitchFamily="18" charset="0"/>
                        <a:ea typeface="Calibri" panose="020F0502020204030204" pitchFamily="34" charset="0"/>
                        <a:cs typeface="Times New Roman" panose="02020603050405020304" pitchFamily="18" charset="0"/>
                      </a:rPr>
                      <m:t>𝐴𝐷</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848600" y="1409700"/>
                <a:ext cx="9906000" cy="5061129"/>
              </a:xfrm>
              <a:prstGeom prst="rect">
                <a:avLst/>
              </a:prstGeom>
              <a:blipFill>
                <a:blip r:embed="rId6"/>
                <a:stretch>
                  <a:fillRect l="-1908" r="-1846" b="-36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226604" y="6667500"/>
                <a:ext cx="13142623" cy="3299814"/>
              </a:xfrm>
              <a:prstGeom prst="rect">
                <a:avLst/>
              </a:prstGeom>
            </p:spPr>
            <p:txBody>
              <a:bodyPr wrap="square">
                <a:spAutoFit/>
              </a:bodyPr>
              <a:lstStyle/>
              <a:p>
                <a:pPr lvl="0" algn="just">
                  <a:lnSpc>
                    <a:spcPct val="140000"/>
                  </a:lnSpc>
                </a:pPr>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𝑀𝑃</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𝐵𝑁</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𝐵𝑁</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36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a:rPr lang="pt-BR" sz="3600" i="1">
                        <a:solidFill>
                          <a:prstClr val="black"/>
                        </a:solidFill>
                        <a:latin typeface="Cambria Math" panose="02040503050406030204" pitchFamily="18" charset="0"/>
                        <a:ea typeface="Calibri" panose="020F0502020204030204" pitchFamily="34" charset="0"/>
                        <a:cs typeface="Arial" panose="020B0604020202020204" pitchFamily="34" charset="0"/>
                      </a:rPr>
                      <m:t>𝐵𝐶</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40000"/>
                  </a:lnSpc>
                </a:pPr>
                <a14:m>
                  <m:oMath xmlns:m="http://schemas.openxmlformats.org/officeDocument/2006/math">
                    <m:r>
                      <a:rPr lang="en-US" sz="3600">
                        <a:latin typeface="Cambria Math" panose="02040503050406030204" pitchFamily="18" charset="0"/>
                        <a:ea typeface="Calibri" panose="020F0502020204030204" pitchFamily="34" charset="0"/>
                        <a:cs typeface="Arial" panose="020B0604020202020204" pitchFamily="34" charset="0"/>
                      </a:rPr>
                      <m:t>⇒</m:t>
                    </m:r>
                    <m:r>
                      <a:rPr lang="en-US" sz="3600" i="1">
                        <a:latin typeface="Cambria Math" panose="02040503050406030204" pitchFamily="18" charset="0"/>
                        <a:ea typeface="Calibri" panose="020F0502020204030204" pitchFamily="34" charset="0"/>
                        <a:cs typeface="Arial" panose="020B0604020202020204" pitchFamily="34" charset="0"/>
                      </a:rPr>
                      <m:t> </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𝑀𝑃</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mặt khác </a:t>
                </a:r>
                <a14:m>
                  <m:oMath xmlns:m="http://schemas.openxmlformats.org/officeDocument/2006/math">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 </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𝐴𝐷</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(t</a:t>
                </a:r>
                <a:r>
                  <a:rPr lang="vi-VN" sz="3600">
                    <a:solidFill>
                      <a:prstClr val="black"/>
                    </a:solidFill>
                    <a:ea typeface="Calibri" panose="020F0502020204030204" pitchFamily="34" charset="0"/>
                    <a:cs typeface="Arial" panose="020B0604020202020204" pitchFamily="34" charset="0"/>
                  </a:rPr>
                  <a:t>ính chất</a:t>
                </a:r>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hình bình hành)</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40000"/>
                  </a:lnSpc>
                </a:pPr>
                <a14:m>
                  <m:oMath xmlns:m="http://schemas.openxmlformats.org/officeDocument/2006/math">
                    <m:r>
                      <a:rPr lang="en-US" sz="3600">
                        <a:latin typeface="Cambria Math" panose="02040503050406030204" pitchFamily="18" charset="0"/>
                        <a:ea typeface="Calibri" panose="020F0502020204030204" pitchFamily="34" charset="0"/>
                        <a:cs typeface="Arial" panose="020B0604020202020204" pitchFamily="34" charset="0"/>
                      </a:rPr>
                      <m:t>⇒</m:t>
                    </m:r>
                  </m:oMath>
                </a14:m>
                <a:r>
                  <a:rPr lang="vi-VN" sz="3600">
                    <a:solidFill>
                      <a:prstClr val="black"/>
                    </a:solidFill>
                    <a:ea typeface="Calibri" panose="020F0502020204030204" pitchFamily="34" charset="0"/>
                    <a:cs typeface="Arial" panose="020B0604020202020204" pitchFamily="34" charset="0"/>
                  </a:rPr>
                  <a:t> </a:t>
                </a:r>
                <a14:m>
                  <m:oMath xmlns:m="http://schemas.openxmlformats.org/officeDocument/2006/math">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𝑀𝑃</m:t>
                    </m:r>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pt-B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𝐴𝐷</m:t>
                    </m:r>
                  </m:oMath>
                </a14:m>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a:t>
                </a:r>
                <a:r>
                  <a:rPr lang="pt-BR" sz="3600" smtClean="0">
                    <a:solidFill>
                      <a:prstClr val="black"/>
                    </a:solidFill>
                    <a:latin typeface="Arial" panose="020B0604020202020204" pitchFamily="34" charset="0"/>
                    <a:ea typeface="Calibri" panose="020F0502020204030204" pitchFamily="34" charset="0"/>
                    <a:cs typeface="Arial" panose="020B0604020202020204" pitchFamily="34" charset="0"/>
                  </a:rPr>
                  <a:t>đpcm</a:t>
                </a:r>
                <a:r>
                  <a:rPr lang="pt-BR" sz="36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226604" y="6667500"/>
                <a:ext cx="13142623" cy="3299814"/>
              </a:xfrm>
              <a:prstGeom prst="rect">
                <a:avLst/>
              </a:prstGeom>
              <a:blipFill>
                <a:blip r:embed="rId7"/>
                <a:stretch>
                  <a:fillRect l="-1391" b="-2218"/>
                </a:stretch>
              </a:blipFill>
            </p:spPr>
            <p:txBody>
              <a:bodyPr/>
              <a:lstStyle/>
              <a:p>
                <a:r>
                  <a:rPr lang="en-US">
                    <a:noFill/>
                  </a:rPr>
                  <a:t> </a:t>
                </a:r>
              </a:p>
            </p:txBody>
          </p:sp>
        </mc:Fallback>
      </mc:AlternateContent>
    </p:spTree>
    <p:extLst>
      <p:ext uri="{BB962C8B-B14F-4D97-AF65-F5344CB8AC3E}">
        <p14:creationId xmlns:p14="http://schemas.microsoft.com/office/powerpoint/2010/main" val="2155121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down)">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wipe(left)">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5227054" flipH="1">
            <a:off x="-500593" y="7888777"/>
            <a:ext cx="2685496" cy="2303316"/>
          </a:xfrm>
          <a:prstGeom prst="rect">
            <a:avLst/>
          </a:prstGeom>
        </p:spPr>
      </p:pic>
      <p:sp>
        <p:nvSpPr>
          <p:cNvPr id="6" name="Rectangle 5"/>
          <p:cNvSpPr/>
          <p:nvPr/>
        </p:nvSpPr>
        <p:spPr>
          <a:xfrm>
            <a:off x="576533" y="5116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87543" y="1866900"/>
            <a:ext cx="6931931" cy="359825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618863" y="1521639"/>
                <a:ext cx="8983337" cy="7887031"/>
              </a:xfrm>
              <a:prstGeom prst="rect">
                <a:avLst/>
              </a:prstGeom>
            </p:spPr>
            <p:txBody>
              <a:bodyPr wrap="square">
                <a:spAutoFit/>
              </a:bodyPr>
              <a:lstStyle/>
              <a:p>
                <a:pPr algn="just">
                  <a:lnSpc>
                    <a:spcPct val="150000"/>
                  </a:lnSpc>
                </a:pPr>
                <a:r>
                  <a:rPr lang="vi-VN" sz="3600" smtClean="0">
                    <a:latin typeface="Arial" panose="020B0604020202020204" pitchFamily="34" charset="0"/>
                    <a:ea typeface="Calibri" panose="020F0502020204030204" pitchFamily="34" charset="0"/>
                    <a:cs typeface="Arial" panose="020B0604020202020204" pitchFamily="34" charset="0"/>
                  </a:rPr>
                  <a:t>b) </a:t>
                </a:r>
                <a:r>
                  <a:rPr lang="pt-BR" sz="36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pt-BR" sz="3600" i="0">
                        <a:effectLst/>
                        <a:latin typeface="Cambria Math" panose="02040503050406030204" pitchFamily="18" charset="0"/>
                        <a:ea typeface="Calibri" panose="020F0502020204030204" pitchFamily="34" charset="0"/>
                        <a:cs typeface="Times New Roman" panose="02020603050405020304" pitchFamily="18" charset="0"/>
                        <a:sym typeface="Symbol" panose="05050102010706020507" pitchFamily="18" charset="2"/>
                      </a:rPr>
                      <m:t></m:t>
                    </m:r>
                    <m:r>
                      <m:rPr>
                        <m:sty m:val="p"/>
                      </m:rPr>
                      <a:rPr lang="pt-BR" sz="3600" i="0">
                        <a:effectLst/>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DQ</m:t>
                    </m:r>
                  </m:oMath>
                </a14:m>
                <a:r>
                  <a:rPr lang="pt-BR" sz="36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MP</m:t>
                    </m:r>
                    <m:r>
                      <a:rPr lang="vi-VN" sz="3600" i="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AD</m:t>
                    </m:r>
                  </m:oMath>
                </a14:m>
                <a:r>
                  <a:rPr lang="vi-VN" sz="3600">
                    <a:effectLst/>
                    <a:latin typeface="Arial" panose="020B0604020202020204" pitchFamily="34" charset="0"/>
                    <a:ea typeface="Calibri" panose="020F0502020204030204" pitchFamily="34" charset="0"/>
                    <a:cs typeface="Arial" panose="020B0604020202020204" pitchFamily="34" charset="0"/>
                  </a:rPr>
                  <a:t> (cmt)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AQ</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QP</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DQ</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QM</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AD</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MP</m:t>
                        </m:r>
                      </m:den>
                    </m:f>
                    <m:r>
                      <m:rPr>
                        <m:nor/>
                      </m:rPr>
                      <a:rPr lang="vi-VN" sz="3600" i="1">
                        <a:effectLst/>
                        <a:latin typeface="Arial" panose="020B0604020202020204" pitchFamily="34" charset="0"/>
                        <a:ea typeface="Calibri" panose="020F0502020204030204" pitchFamily="34" charset="0"/>
                        <a:cs typeface="Arial" panose="020B0604020202020204" pitchFamily="34" charset="0"/>
                      </a:rPr>
                      <m:t> </m:t>
                    </m:r>
                  </m:oMath>
                </a14:m>
                <a:r>
                  <a:rPr lang="vi-VN" sz="3600">
                    <a:effectLst/>
                    <a:latin typeface="Arial" panose="020B0604020202020204" pitchFamily="34" charset="0"/>
                    <a:ea typeface="Calibri" panose="020F0502020204030204" pitchFamily="34" charset="0"/>
                    <a:cs typeface="Arial" panose="020B0604020202020204" pitchFamily="34" charset="0"/>
                  </a:rPr>
                  <a:t> (Hệ quả Thalès)</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MP</m:t>
                    </m:r>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600" i="0">
                            <a:effectLst/>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AD</m:t>
                    </m:r>
                  </m:oMath>
                </a14:m>
                <a:r>
                  <a:rPr lang="vi-VN" sz="3600">
                    <a:effectLst/>
                    <a:latin typeface="Arial" panose="020B0604020202020204" pitchFamily="34" charset="0"/>
                    <a:ea typeface="Calibri" panose="020F0502020204030204" pitchFamily="34" charset="0"/>
                    <a:cs typeface="Arial" panose="020B0604020202020204" pitchFamily="34" charset="0"/>
                  </a:rPr>
                  <a:t> (cmt)</a:t>
                </a:r>
                <a:r>
                  <a:rPr lang="en-US" sz="36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0">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AD</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MP</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600">
                    <a:effectLst/>
                    <a:latin typeface="Arial" panose="020B0604020202020204" pitchFamily="34" charset="0"/>
                    <a:ea typeface="Calibri" panose="020F0502020204030204" pitchFamily="34" charset="0"/>
                    <a:cs typeface="Arial" panose="020B0604020202020204" pitchFamily="34" charset="0"/>
                  </a:rPr>
                  <a:t>= </a:t>
                </a:r>
                <a:r>
                  <a:rPr lang="vi-VN" sz="3600" smtClean="0">
                    <a:effectLst/>
                    <a:latin typeface="Arial" panose="020B0604020202020204" pitchFamily="34" charset="0"/>
                    <a:ea typeface="Calibri" panose="020F0502020204030204" pitchFamily="34" charset="0"/>
                    <a:cs typeface="Arial" panose="020B0604020202020204" pitchFamily="34" charset="0"/>
                  </a:rPr>
                  <a:t>4</a:t>
                </a:r>
                <a:r>
                  <a:rPr lang="en-US"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0">
                        <a:latin typeface="Cambria Math" panose="02040503050406030204" pitchFamily="18" charset="0"/>
                        <a:ea typeface="Calibri" panose="020F0502020204030204" pitchFamily="34" charset="0"/>
                        <a:cs typeface="Times New Roman" panose="02020603050405020304" pitchFamily="18" charset="0"/>
                      </a:rPr>
                      <m:t>⇒</m:t>
                    </m:r>
                  </m:oMath>
                </a14:m>
                <a:r>
                  <a:rPr lang="vi-VN" sz="36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AQ</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QP</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600">
                    <a:effectLst/>
                    <a:latin typeface="Arial" panose="020B0604020202020204" pitchFamily="34" charset="0"/>
                    <a:ea typeface="Calibri" panose="020F0502020204030204" pitchFamily="34" charset="0"/>
                    <a:cs typeface="Arial" panose="020B0604020202020204" pitchFamily="34" charset="0"/>
                  </a:rPr>
                  <a:t>= 4</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600" i="0">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AQ</m:t>
                    </m:r>
                    <m:r>
                      <a:rPr lang="vi-VN" sz="3600" i="0">
                        <a:effectLst/>
                        <a:latin typeface="Cambria Math" panose="02040503050406030204" pitchFamily="18" charset="0"/>
                        <a:ea typeface="Calibri" panose="020F0502020204030204" pitchFamily="34" charset="0"/>
                        <a:cs typeface="Times New Roman" panose="02020603050405020304" pitchFamily="18" charset="0"/>
                      </a:rPr>
                      <m:t> = 4. </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QP</m:t>
                    </m:r>
                    <m:r>
                      <a:rPr lang="en-US" sz="3600" i="0">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AQ</m:t>
                    </m:r>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4</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5</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AP</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AP</m:t>
                    </m:r>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1</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2</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AN</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vi-VN" sz="3600" i="0" smtClean="0">
                        <a:effectLst/>
                        <a:latin typeface="Cambria Math" panose="02040503050406030204" pitchFamily="18" charset="0"/>
                        <a:ea typeface="Calibri" panose="020F0502020204030204" pitchFamily="34" charset="0"/>
                        <a:cs typeface="Arial" panose="020B0604020202020204" pitchFamily="34" charset="0"/>
                      </a:rPr>
                      <m:t>P</m:t>
                    </m:r>
                  </m:oMath>
                </a14:m>
                <a:r>
                  <a:rPr lang="vi-VN" sz="36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vi-VN" sz="3600" i="0" smtClean="0">
                        <a:effectLst/>
                        <a:latin typeface="Cambria Math" panose="02040503050406030204" pitchFamily="18" charset="0"/>
                        <a:ea typeface="Calibri" panose="020F0502020204030204" pitchFamily="34" charset="0"/>
                        <a:cs typeface="Arial" panose="020B0604020202020204" pitchFamily="34" charset="0"/>
                      </a:rPr>
                      <m:t>AN</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600" i="0">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AQ</m:t>
                    </m:r>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4</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5</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1</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2</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AN</m:t>
                    </m:r>
                    <m:r>
                      <a:rPr lang="vi-VN" sz="3600" i="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vi-VN" sz="3600">
                            <a:effectLst/>
                            <a:latin typeface="Arial" panose="020B0604020202020204" pitchFamily="34" charset="0"/>
                            <a:ea typeface="Calibri" panose="020F0502020204030204" pitchFamily="34" charset="0"/>
                            <a:cs typeface="Arial" panose="020B0604020202020204" pitchFamily="34" charset="0"/>
                          </a:rPr>
                          <m:t>2</m:t>
                        </m:r>
                      </m:num>
                      <m:den>
                        <m:r>
                          <m:rPr>
                            <m:nor/>
                          </m:rPr>
                          <a:rPr lang="vi-VN" sz="3600">
                            <a:effectLst/>
                            <a:latin typeface="Arial" panose="020B0604020202020204" pitchFamily="34" charset="0"/>
                            <a:ea typeface="Calibri" panose="020F0502020204030204" pitchFamily="34" charset="0"/>
                            <a:cs typeface="Arial" panose="020B0604020202020204" pitchFamily="34" charset="0"/>
                          </a:rPr>
                          <m:t>5</m:t>
                        </m:r>
                      </m:den>
                    </m:f>
                    <m:r>
                      <a:rPr lang="vi-VN" sz="3600" i="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AN</m:t>
                    </m:r>
                    <m:r>
                      <a:rPr lang="vi-VN" sz="3600" i="0">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600">
                    <a:effectLst/>
                    <a:latin typeface="Arial" panose="020B0604020202020204" pitchFamily="34" charset="0"/>
                    <a:ea typeface="Calibri" panose="020F0502020204030204" pitchFamily="34" charset="0"/>
                    <a:cs typeface="Arial" panose="020B0604020202020204" pitchFamily="34" charset="0"/>
                  </a:rPr>
                  <a:t>(đpcm)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618863" y="1521639"/>
                <a:ext cx="8983337" cy="7887031"/>
              </a:xfrm>
              <a:prstGeom prst="rect">
                <a:avLst/>
              </a:prstGeom>
              <a:blipFill>
                <a:blip r:embed="rId6"/>
                <a:stretch>
                  <a:fillRect l="-2103"/>
                </a:stretch>
              </a:blipFill>
            </p:spPr>
            <p:txBody>
              <a:bodyPr/>
              <a:lstStyle/>
              <a:p>
                <a:r>
                  <a:rPr lang="en-US">
                    <a:noFill/>
                  </a:rPr>
                  <a:t> </a:t>
                </a:r>
              </a:p>
            </p:txBody>
          </p:sp>
        </mc:Fallback>
      </mc:AlternateContent>
    </p:spTree>
    <p:extLst>
      <p:ext uri="{BB962C8B-B14F-4D97-AF65-F5344CB8AC3E}">
        <p14:creationId xmlns:p14="http://schemas.microsoft.com/office/powerpoint/2010/main" val="1292474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5227054" flipH="1">
            <a:off x="-500593" y="7888777"/>
            <a:ext cx="2685496" cy="2303316"/>
          </a:xfrm>
          <a:prstGeom prst="rect">
            <a:avLst/>
          </a:prstGeom>
        </p:spPr>
      </p:pic>
      <p:sp>
        <p:nvSpPr>
          <p:cNvPr id="6" name="Rectangle 5"/>
          <p:cNvSpPr/>
          <p:nvPr/>
        </p:nvSpPr>
        <p:spPr>
          <a:xfrm>
            <a:off x="576533" y="5116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87543" y="1866900"/>
            <a:ext cx="6931931" cy="359825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924800" y="1783410"/>
                <a:ext cx="10086231" cy="7175169"/>
              </a:xfrm>
              <a:prstGeom prst="rect">
                <a:avLst/>
              </a:prstGeom>
            </p:spPr>
            <p:txBody>
              <a:bodyPr wrap="square">
                <a:spAutoFit/>
              </a:bodyPr>
              <a:lstStyle/>
              <a:p>
                <a:pPr algn="just">
                  <a:lnSpc>
                    <a:spcPct val="150000"/>
                  </a:lnSpc>
                  <a:spcAft>
                    <a:spcPts val="1200"/>
                  </a:spcAft>
                </a:pPr>
                <a:r>
                  <a:rPr lang="vi-VN" sz="3600" smtClean="0">
                    <a:latin typeface="Arial" panose="020B0604020202020204" pitchFamily="34" charset="0"/>
                    <a:ea typeface="Calibri" panose="020F0502020204030204" pitchFamily="34" charset="0"/>
                    <a:cs typeface="Arial" panose="020B0604020202020204" pitchFamily="34" charset="0"/>
                  </a:rPr>
                  <a:t>c</a:t>
                </a:r>
                <a:r>
                  <a:rPr lang="pt-BR" sz="3600" smtClean="0">
                    <a:effectLst/>
                    <a:latin typeface="Arial" panose="020B0604020202020204" pitchFamily="34" charset="0"/>
                    <a:ea typeface="Calibri" panose="020F0502020204030204" pitchFamily="34" charset="0"/>
                    <a:cs typeface="Arial" panose="020B0604020202020204" pitchFamily="34" charset="0"/>
                  </a:rPr>
                  <a:t>) </a:t>
                </a:r>
                <a:r>
                  <a:rPr lang="vi-VN" sz="3600" smtClean="0">
                    <a:effectLst/>
                    <a:latin typeface="Arial" panose="020B0604020202020204" pitchFamily="34" charset="0"/>
                    <a:ea typeface="Calibri" panose="020F0502020204030204" pitchFamily="34" charset="0"/>
                    <a:cs typeface="Arial" panose="020B0604020202020204" pitchFamily="34" charset="0"/>
                  </a:rPr>
                  <a:t>Ta</a:t>
                </a:r>
                <a:r>
                  <a:rPr lang="pt-BR" sz="3600" smtClean="0">
                    <a:effectLst/>
                    <a:latin typeface="Arial" panose="020B0604020202020204" pitchFamily="34" charset="0"/>
                    <a:ea typeface="Calibri" panose="020F0502020204030204" pitchFamily="34" charset="0"/>
                    <a:cs typeface="Arial" panose="020B0604020202020204" pitchFamily="34" charset="0"/>
                  </a:rPr>
                  <a:t> </a:t>
                </a:r>
                <a:r>
                  <a:rPr lang="pt-BR" sz="36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600">
                    <a:effectLst/>
                    <a:latin typeface="Arial" panose="020B0604020202020204" pitchFamily="34" charset="0"/>
                    <a:ea typeface="Calibri" panose="020F0502020204030204" pitchFamily="34" charset="0"/>
                    <a:cs typeface="Arial" panose="020B0604020202020204" pitchFamily="34" charset="0"/>
                  </a:rPr>
                  <a:t> (tính chất hình bình hành)</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1200"/>
                  </a:spcAft>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𝐴𝑀</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3600">
                    <a:effectLst/>
                    <a:latin typeface="Arial" panose="020B0604020202020204" pitchFamily="34" charset="0"/>
                    <a:ea typeface="Calibri" panose="020F0502020204030204" pitchFamily="34" charset="0"/>
                    <a:cs typeface="Arial" panose="020B0604020202020204" pitchFamily="34" charset="0"/>
                  </a:rPr>
                  <a:t> (gt)</a:t>
                </a:r>
                <a:r>
                  <a:rPr lang="en-US"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𝐷𝑅</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𝐷𝐶</m:t>
                    </m:r>
                  </m:oMath>
                </a14:m>
                <a:r>
                  <a:rPr lang="vi-VN" sz="3600">
                    <a:effectLst/>
                    <a:latin typeface="Arial" panose="020B0604020202020204" pitchFamily="34" charset="0"/>
                    <a:ea typeface="Calibri" panose="020F0502020204030204" pitchFamily="34" charset="0"/>
                    <a:cs typeface="Arial" panose="020B0604020202020204" pitchFamily="34" charset="0"/>
                  </a:rPr>
                  <a:t> (gt)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1200"/>
                  </a:spcAft>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𝐴𝑀</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𝐷𝑅</m:t>
                    </m:r>
                  </m:oMath>
                </a14:m>
                <a:r>
                  <a:rPr lang="vi-VN" sz="3600">
                    <a:effectLst/>
                    <a:latin typeface="Arial" panose="020B0604020202020204" pitchFamily="34" charset="0"/>
                    <a:ea typeface="Calibri" panose="020F0502020204030204" pitchFamily="34" charset="0"/>
                    <a:cs typeface="Arial" panose="020B0604020202020204" pitchFamily="34" charset="0"/>
                  </a:rPr>
                  <a:t>  (1)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1200"/>
                  </a:spcAft>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600">
                    <a:effectLst/>
                    <a:latin typeface="Arial" panose="020B0604020202020204" pitchFamily="34" charset="0"/>
                    <a:ea typeface="Calibri" panose="020F0502020204030204" pitchFamily="34" charset="0"/>
                    <a:cs typeface="Arial" panose="020B0604020202020204" pitchFamily="34" charset="0"/>
                  </a:rPr>
                  <a:t> (tính chất hình bình hành)</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200"/>
                  </a:spcAft>
                </a:pP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𝐴𝑀</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𝐷𝑅</m:t>
                    </m:r>
                    <m:r>
                      <a:rPr lang="vi-VN" sz="3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600" smtClean="0">
                    <a:effectLst/>
                    <a:latin typeface="Arial" panose="020B0604020202020204" pitchFamily="34" charset="0"/>
                    <a:ea typeface="Calibri" panose="020F0502020204030204" pitchFamily="34" charset="0"/>
                    <a:cs typeface="Arial" panose="020B0604020202020204" pitchFamily="34" charset="0"/>
                  </a:rPr>
                  <a:t>(</a:t>
                </a:r>
                <a:r>
                  <a:rPr lang="vi-VN" sz="3600">
                    <a:effectLst/>
                    <a:latin typeface="Arial" panose="020B0604020202020204" pitchFamily="34" charset="0"/>
                    <a:ea typeface="Calibri" panose="020F0502020204030204" pitchFamily="34" charset="0"/>
                    <a:cs typeface="Arial" panose="020B0604020202020204" pitchFamily="34" charset="0"/>
                  </a:rPr>
                  <a:t>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1200"/>
                  </a:spcAft>
                </a:pPr>
                <a:r>
                  <a:rPr lang="vi-VN" sz="3600">
                    <a:effectLst/>
                    <a:latin typeface="Arial" panose="020B0604020202020204" pitchFamily="34" charset="0"/>
                    <a:ea typeface="Calibri" panose="020F0502020204030204" pitchFamily="34" charset="0"/>
                    <a:cs typeface="Arial" panose="020B0604020202020204" pitchFamily="34" charset="0"/>
                  </a:rPr>
                  <a:t>Từ (1) và (2)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tứ giác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𝐴𝑀𝑅𝐷</m:t>
                    </m:r>
                  </m:oMath>
                </a14:m>
                <a:r>
                  <a:rPr lang="vi-VN" sz="3600">
                    <a:effectLst/>
                    <a:latin typeface="Arial" panose="020B0604020202020204" pitchFamily="34" charset="0"/>
                    <a:ea typeface="Calibri" panose="020F0502020204030204" pitchFamily="34" charset="0"/>
                    <a:cs typeface="Arial" panose="020B0604020202020204" pitchFamily="34" charset="0"/>
                  </a:rPr>
                  <a:t> là hình bình hành</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1200"/>
                  </a:spcAft>
                </a:pP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𝑅𝑀</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𝐷𝐴</m:t>
                    </m:r>
                  </m:oMath>
                </a14:m>
                <a:r>
                  <a:rPr lang="vi-VN" sz="3600">
                    <a:effectLst/>
                    <a:latin typeface="Arial" panose="020B0604020202020204" pitchFamily="34" charset="0"/>
                    <a:ea typeface="Calibri" panose="020F0502020204030204" pitchFamily="34" charset="0"/>
                    <a:cs typeface="Arial" panose="020B0604020202020204" pitchFamily="34" charset="0"/>
                  </a:rPr>
                  <a:t>  (tính chất hình bình </a:t>
                </a:r>
                <a:r>
                  <a:rPr lang="vi-VN" sz="3600">
                    <a:effectLst/>
                    <a:latin typeface="Arial" panose="020B0604020202020204" pitchFamily="34" charset="0"/>
                    <a:ea typeface="Calibri" panose="020F0502020204030204" pitchFamily="34" charset="0"/>
                    <a:cs typeface="Arial" panose="020B0604020202020204" pitchFamily="34" charset="0"/>
                  </a:rPr>
                  <a:t>hành</a:t>
                </a: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24800" y="1783410"/>
                <a:ext cx="10086231" cy="7175169"/>
              </a:xfrm>
              <a:prstGeom prst="rect">
                <a:avLst/>
              </a:prstGeom>
              <a:blipFill>
                <a:blip r:embed="rId6"/>
                <a:stretch>
                  <a:fillRect l="-1813" b="-850"/>
                </a:stretch>
              </a:blipFill>
            </p:spPr>
            <p:txBody>
              <a:bodyPr/>
              <a:lstStyle/>
              <a:p>
                <a:r>
                  <a:rPr lang="en-US">
                    <a:noFill/>
                  </a:rPr>
                  <a:t> </a:t>
                </a:r>
              </a:p>
            </p:txBody>
          </p:sp>
        </mc:Fallback>
      </mc:AlternateContent>
      <p:sp>
        <p:nvSpPr>
          <p:cNvPr id="7" name="Oval 6"/>
          <p:cNvSpPr/>
          <p:nvPr/>
        </p:nvSpPr>
        <p:spPr>
          <a:xfrm>
            <a:off x="4768514" y="493094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Rectangle 7"/>
              <p:cNvSpPr/>
              <p:nvPr/>
            </p:nvSpPr>
            <p:spPr>
              <a:xfrm>
                <a:off x="4507942" y="5047830"/>
                <a:ext cx="597343" cy="6463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4507942" y="5047830"/>
                <a:ext cx="597343" cy="64633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7639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5227054" flipH="1">
            <a:off x="-500593" y="7888777"/>
            <a:ext cx="2685496" cy="2303316"/>
          </a:xfrm>
          <a:prstGeom prst="rect">
            <a:avLst/>
          </a:prstGeom>
        </p:spPr>
      </p:pic>
      <p:sp>
        <p:nvSpPr>
          <p:cNvPr id="6" name="Rectangle 5"/>
          <p:cNvSpPr/>
          <p:nvPr/>
        </p:nvSpPr>
        <p:spPr>
          <a:xfrm>
            <a:off x="576533" y="5116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87543" y="1866900"/>
            <a:ext cx="6931931" cy="359825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201769" y="1714500"/>
                <a:ext cx="9400431" cy="69265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(cmt)</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1200"/>
                  </a:spcAft>
                  <a:buClrTx/>
                  <a:buSzTx/>
                  <a:buFontTx/>
                  <a:buNone/>
                  <a:tabLst/>
                  <a:defRPr/>
                </a:pP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𝑅</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thẳng hàng (tiên đề Oclit)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a:t>
                </a:r>
                <a:r>
                  <a:rPr kumimoji="0" lang="pt-B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𝑀𝑅</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(tính chất hình bình hành) </a:t>
                </a:r>
                <a:r>
                  <a:rPr kumimoji="0" lang="pt-B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Aft>
                    <a:spcPts val="1200"/>
                  </a:spcAft>
                </a:pP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𝑃𝑅</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Aft>
                    <a:spcPts val="1200"/>
                  </a:spcAft>
                </a:pP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nor/>
                          </m:rP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1</m:t>
                        </m:r>
                      </m:num>
                      <m:den>
                        <m:r>
                          <m:rPr>
                            <m:nor/>
                          </m:rP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4</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𝑃𝑅</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Aft>
                    <a:spcPts val="1200"/>
                  </a:spcAft>
                </a:pP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𝑃𝑅</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nor/>
                          </m:rPr>
                          <a:rPr kumimoji="0" lang="vi-VN" sz="36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3</m:t>
                        </m:r>
                      </m:num>
                      <m:den>
                        <m:r>
                          <m:rPr>
                            <m:nor/>
                          </m:rPr>
                          <a:rPr kumimoji="0" lang="vi-VN" sz="36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4</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201769" y="1714500"/>
                <a:ext cx="9400431" cy="6926512"/>
              </a:xfrm>
              <a:prstGeom prst="rect">
                <a:avLst/>
              </a:prstGeom>
              <a:blipFill>
                <a:blip r:embed="rId6"/>
                <a:stretch>
                  <a:fillRect l="-1944"/>
                </a:stretch>
              </a:blipFill>
            </p:spPr>
            <p:txBody>
              <a:bodyPr/>
              <a:lstStyle/>
              <a:p>
                <a:r>
                  <a:rPr lang="en-US">
                    <a:noFill/>
                  </a:rPr>
                  <a:t> </a:t>
                </a:r>
              </a:p>
            </p:txBody>
          </p:sp>
        </mc:Fallback>
      </mc:AlternateContent>
      <p:sp>
        <p:nvSpPr>
          <p:cNvPr id="7" name="Oval 6"/>
          <p:cNvSpPr/>
          <p:nvPr/>
        </p:nvSpPr>
        <p:spPr>
          <a:xfrm>
            <a:off x="4768514" y="493094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4507942" y="5047830"/>
                <a:ext cx="5973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𝑅</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8" name="Rectangle 7"/>
              <p:cNvSpPr>
                <a:spLocks noRot="1" noChangeAspect="1" noMove="1" noResize="1" noEditPoints="1" noAdjustHandles="1" noChangeArrowheads="1" noChangeShapeType="1" noTextEdit="1"/>
              </p:cNvSpPr>
              <p:nvPr/>
            </p:nvSpPr>
            <p:spPr>
              <a:xfrm>
                <a:off x="4507942" y="5047830"/>
                <a:ext cx="597343" cy="64633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6860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572500"/>
            <a:ext cx="2051144" cy="19812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mc:Choice xmlns:a14="http://schemas.microsoft.com/office/drawing/2010/main" Requires="a14">
          <p:sp>
            <p:nvSpPr>
              <p:cNvPr id="11" name="Rectangle 10"/>
              <p:cNvSpPr/>
              <p:nvPr/>
            </p:nvSpPr>
            <p:spPr>
              <a:xfrm>
                <a:off x="1447800" y="1028700"/>
                <a:ext cx="15585703" cy="8110425"/>
              </a:xfrm>
              <a:prstGeom prst="rect">
                <a:avLst/>
              </a:prstGeom>
            </p:spPr>
            <p:txBody>
              <a:bodyPr wrap="square">
                <a:spAutoFit/>
              </a:bodyPr>
              <a:lstStyle/>
              <a:p>
                <a:pPr algn="just">
                  <a:lnSpc>
                    <a:spcPct val="150000"/>
                  </a:lnSpc>
                </a:pP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6 </a:t>
                </a:r>
                <a:r>
                  <a:rPr kumimoji="0" lang="en-US" sz="38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tr95) </a:t>
                </a:r>
                <a:r>
                  <a:rPr lang="vi-VN" sz="3800">
                    <a:solidFill>
                      <a:srgbClr val="000000"/>
                    </a:solidFill>
                    <a:latin typeface="Arial" panose="020B0604020202020204" pitchFamily="34" charset="0"/>
                    <a:cs typeface="Arial" panose="020B0604020202020204" pitchFamily="34" charset="0"/>
                  </a:rPr>
                  <a:t>Cho </a:t>
                </a:r>
                <a:r>
                  <a:rPr lang="en-US" sz="3800" smtClean="0">
                    <a:solidFill>
                      <a:srgbClr val="000000"/>
                    </a:solidFill>
                    <a:latin typeface="Arial" panose="020B0604020202020204" pitchFamily="34" charset="0"/>
                    <a:cs typeface="Arial" panose="020B0604020202020204" pitchFamily="34" charset="0"/>
                  </a:rPr>
                  <a:t>tam giác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𝐴𝐵𝐶</m:t>
                    </m:r>
                  </m:oMath>
                </a14:m>
                <a:r>
                  <a:rPr lang="vi-VN" sz="3800" smtClean="0">
                    <a:solidFill>
                      <a:srgbClr val="000000"/>
                    </a:solidFill>
                    <a:latin typeface="Arial" panose="020B0604020202020204" pitchFamily="34" charset="0"/>
                    <a:cs typeface="Arial" panose="020B0604020202020204" pitchFamily="34" charset="0"/>
                  </a:rPr>
                  <a:t> </a:t>
                </a:r>
                <a:r>
                  <a:rPr lang="en-US" sz="3800" smtClean="0">
                    <a:solidFill>
                      <a:srgbClr val="000000"/>
                    </a:solidFill>
                    <a:latin typeface="Open Sans"/>
                    <a:cs typeface="Arial" panose="020B0604020202020204" pitchFamily="34" charset="0"/>
                  </a:rPr>
                  <a:t>đồng dạng với tam giác</a:t>
                </a:r>
                <a:r>
                  <a:rPr lang="iu-Cans-CA" sz="3800" smtClean="0">
                    <a:solidFill>
                      <a:srgbClr val="000000"/>
                    </a:solidFill>
                    <a:latin typeface="Open Sans"/>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𝐵</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𝐶</m:t>
                    </m:r>
                    <m:r>
                      <a:rPr lang="en-US" sz="3800" b="0" i="1" smtClean="0">
                        <a:solidFill>
                          <a:srgbClr val="000000"/>
                        </a:solidFill>
                        <a:latin typeface="Cambria Math" panose="02040503050406030204" pitchFamily="18" charset="0"/>
                        <a:cs typeface="Arial" panose="020B0604020202020204" pitchFamily="34" charset="0"/>
                      </a:rPr>
                      <m:t>′</m:t>
                    </m:r>
                  </m:oMath>
                </a14:m>
                <a:r>
                  <a:rPr lang="vi-VN" sz="3800">
                    <a:solidFill>
                      <a:srgbClr val="000000"/>
                    </a:solidFill>
                    <a:latin typeface="Arial" panose="020B0604020202020204" pitchFamily="34" charset="0"/>
                    <a:cs typeface="Arial" panose="020B0604020202020204" pitchFamily="34" charset="0"/>
                  </a:rPr>
                  <a:t> </a:t>
                </a:r>
                <a:r>
                  <a:rPr lang="en-US" sz="3800" smtClean="0">
                    <a:solidFill>
                      <a:srgbClr val="000000"/>
                    </a:solidFill>
                    <a:latin typeface="Arial" panose="020B0604020202020204" pitchFamily="34" charset="0"/>
                    <a:cs typeface="Arial" panose="020B0604020202020204" pitchFamily="34" charset="0"/>
                  </a:rPr>
                  <a:t>theo </a:t>
                </a:r>
                <a:r>
                  <a:rPr lang="vi-VN" sz="3800" smtClean="0">
                    <a:solidFill>
                      <a:srgbClr val="000000"/>
                    </a:solidFill>
                    <a:latin typeface="Arial" panose="020B0604020202020204" pitchFamily="34" charset="0"/>
                    <a:cs typeface="Arial" panose="020B0604020202020204" pitchFamily="34" charset="0"/>
                  </a:rPr>
                  <a:t>tỉ </a:t>
                </a:r>
                <a:r>
                  <a:rPr lang="vi-VN" sz="3800">
                    <a:solidFill>
                      <a:srgbClr val="000000"/>
                    </a:solidFill>
                    <a:latin typeface="Arial" panose="020B0604020202020204" pitchFamily="34" charset="0"/>
                    <a:cs typeface="Arial" panose="020B0604020202020204" pitchFamily="34" charset="0"/>
                  </a:rPr>
                  <a:t>số đồng dạng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𝑘</m:t>
                    </m:r>
                  </m:oMath>
                </a14:m>
                <a:r>
                  <a:rPr lang="vi-VN" sz="3800">
                    <a:solidFill>
                      <a:srgbClr val="000000"/>
                    </a:solidFill>
                    <a:latin typeface="Arial" panose="020B0604020202020204" pitchFamily="34" charset="0"/>
                    <a:cs typeface="Arial" panose="020B0604020202020204" pitchFamily="34" charset="0"/>
                  </a:rPr>
                  <a:t>.</a:t>
                </a:r>
              </a:p>
              <a:p>
                <a:pPr algn="just">
                  <a:lnSpc>
                    <a:spcPct val="150000"/>
                  </a:lnSpc>
                </a:pPr>
                <a:r>
                  <a:rPr lang="vi-VN" sz="3800" smtClean="0">
                    <a:solidFill>
                      <a:srgbClr val="000000"/>
                    </a:solidFill>
                    <a:latin typeface="Arial" panose="020B0604020202020204" pitchFamily="34" charset="0"/>
                    <a:cs typeface="Arial" panose="020B0604020202020204" pitchFamily="34" charset="0"/>
                  </a:rPr>
                  <a:t>a) </a:t>
                </a:r>
                <a:r>
                  <a:rPr lang="en-US" sz="3800" smtClean="0">
                    <a:solidFill>
                      <a:srgbClr val="000000"/>
                    </a:solidFill>
                    <a:latin typeface="Arial" panose="020B0604020202020204" pitchFamily="34" charset="0"/>
                    <a:cs typeface="Arial" panose="020B0604020202020204" pitchFamily="34" charset="0"/>
                  </a:rPr>
                  <a:t>Cho</a:t>
                </a:r>
                <a:r>
                  <a:rPr lang="vi-VN" sz="38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𝐴𝑀</m:t>
                    </m:r>
                    <m:r>
                      <a:rPr lang="vi-VN" sz="3800" i="1" smtClean="0">
                        <a:solidFill>
                          <a:srgbClr val="000000"/>
                        </a:solidFill>
                        <a:latin typeface="Cambria Math" panose="02040503050406030204" pitchFamily="18" charset="0"/>
                        <a:cs typeface="Arial" panose="020B0604020202020204" pitchFamily="34" charset="0"/>
                      </a:rPr>
                      <m:t>, </m:t>
                    </m:r>
                    <m:r>
                      <a:rPr lang="vi-VN" sz="3800" i="1" smtClean="0">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𝑀</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lần lượt là các đường trung </a:t>
                </a:r>
                <a:r>
                  <a:rPr lang="vi-VN" sz="3800">
                    <a:solidFill>
                      <a:srgbClr val="000000"/>
                    </a:solidFill>
                    <a:latin typeface="Arial" panose="020B0604020202020204" pitchFamily="34" charset="0"/>
                    <a:cs typeface="Arial" panose="020B0604020202020204" pitchFamily="34" charset="0"/>
                  </a:rPr>
                  <a:t>tuyến </a:t>
                </a:r>
                <a:r>
                  <a:rPr lang="vi-VN" sz="3800" smtClean="0">
                    <a:solidFill>
                      <a:srgbClr val="000000"/>
                    </a:solidFill>
                    <a:latin typeface="Arial" panose="020B0604020202020204" pitchFamily="34" charset="0"/>
                    <a:cs typeface="Arial" panose="020B0604020202020204" pitchFamily="34" charset="0"/>
                  </a:rPr>
                  <a:t>của</a:t>
                </a:r>
                <a:r>
                  <a:rPr lang="en-US" sz="3800" smtClean="0">
                    <a:solidFill>
                      <a:srgbClr val="000000"/>
                    </a:solidFill>
                    <a:latin typeface="Arial" panose="020B0604020202020204" pitchFamily="34" charset="0"/>
                    <a:cs typeface="Arial" panose="020B0604020202020204" pitchFamily="34" charset="0"/>
                  </a:rPr>
                  <a:t> các tam </a:t>
                </a:r>
                <a:r>
                  <a:rPr lang="en-US" sz="3800">
                    <a:solidFill>
                      <a:srgbClr val="000000"/>
                    </a:solidFill>
                    <a:latin typeface="Arial" panose="020B0604020202020204" pitchFamily="34" charset="0"/>
                    <a:cs typeface="Arial" panose="020B0604020202020204" pitchFamily="34" charset="0"/>
                  </a:rPr>
                  <a:t>giác </a:t>
                </a:r>
                <a14:m>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𝐴𝐵𝐶</m:t>
                    </m:r>
                    <m:r>
                      <a:rPr lang="en-US" sz="3800" b="0" i="1" smtClean="0">
                        <a:solidFill>
                          <a:srgbClr val="000000"/>
                        </a:solidFill>
                        <a:latin typeface="Cambria Math" panose="02040503050406030204" pitchFamily="18" charset="0"/>
                        <a:cs typeface="Arial" panose="020B0604020202020204" pitchFamily="34" charset="0"/>
                      </a:rPr>
                      <m:t>,</m:t>
                    </m:r>
                  </m:oMath>
                </a14:m>
                <a:r>
                  <a:rPr lang="vi-VN" sz="3800">
                    <a:solidFill>
                      <a:srgbClr val="000000"/>
                    </a:solidFill>
                    <a:cs typeface="Arial" panose="020B0604020202020204" pitchFamily="34" charset="0"/>
                  </a:rPr>
                  <a:t> </a:t>
                </a:r>
                <a14:m>
                  <m:oMath xmlns:m="http://schemas.openxmlformats.org/officeDocument/2006/math">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𝐴</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𝐵</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𝐶</m:t>
                        </m:r>
                      </m:e>
                      <m:sup>
                        <m:r>
                          <a:rPr lang="en-US" sz="3800" i="1">
                            <a:solidFill>
                              <a:srgbClr val="000000"/>
                            </a:solidFill>
                            <a:latin typeface="Cambria Math" panose="02040503050406030204" pitchFamily="18" charset="0"/>
                            <a:cs typeface="Arial" panose="020B0604020202020204" pitchFamily="34" charset="0"/>
                          </a:rPr>
                          <m:t>′</m:t>
                        </m:r>
                      </m:sup>
                    </m:sSup>
                    <m:r>
                      <a:rPr lang="en-US" sz="3800" b="0" i="0" smtClean="0">
                        <a:solidFill>
                          <a:srgbClr val="000000"/>
                        </a:solidFill>
                        <a:latin typeface="Cambria Math" panose="02040503050406030204" pitchFamily="18" charset="0"/>
                        <a:cs typeface="Arial" panose="020B0604020202020204" pitchFamily="34" charset="0"/>
                      </a:rPr>
                      <m:t>.</m:t>
                    </m:r>
                  </m:oMath>
                </a14:m>
                <a:r>
                  <a:rPr lang="en-US" sz="3800" smtClean="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Chứng minh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𝐴𝐵𝑀</m:t>
                    </m:r>
                    <m:r>
                      <a:rPr lang="vi-VN" sz="3800" i="1" smtClean="0">
                        <a:solidFill>
                          <a:srgbClr val="000000"/>
                        </a:solidFill>
                        <a:latin typeface="Cambria Math" panose="02040503050406030204" pitchFamily="18" charset="0"/>
                        <a:cs typeface="Arial" panose="020B0604020202020204" pitchFamily="34" charset="0"/>
                      </a:rPr>
                      <m:t> </m:t>
                    </m:r>
                    <m:r>
                      <a:rPr lang="iu-Cans-CA" sz="3800" i="1">
                        <a:solidFill>
                          <a:srgbClr val="000000"/>
                        </a:solidFill>
                        <a:latin typeface="Open Sans"/>
                        <a:cs typeface="Arial" panose="020B0604020202020204" pitchFamily="34" charset="0"/>
                      </a:rPr>
                      <m:t>ᔕ ∆</m:t>
                    </m:r>
                    <m:r>
                      <a:rPr lang="vi-VN" sz="3800" i="1">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𝐵</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𝑀</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và</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vi-VN" sz="3800" i="1" smtClean="0">
                            <a:solidFill>
                              <a:srgbClr val="000000"/>
                            </a:solidFill>
                            <a:latin typeface="Cambria Math" panose="02040503050406030204" pitchFamily="18" charset="0"/>
                            <a:cs typeface="Arial" panose="020B0604020202020204" pitchFamily="34" charset="0"/>
                          </a:rPr>
                        </m:ctrlPr>
                      </m:fPr>
                      <m:num>
                        <m:r>
                          <a:rPr lang="en-US" sz="3800" b="0" i="1" smtClean="0">
                            <a:solidFill>
                              <a:srgbClr val="000000"/>
                            </a:solidFill>
                            <a:latin typeface="Cambria Math" panose="02040503050406030204" pitchFamily="18" charset="0"/>
                            <a:cs typeface="Arial" panose="020B0604020202020204" pitchFamily="34" charset="0"/>
                          </a:rPr>
                          <m:t>𝐴𝑀</m:t>
                        </m:r>
                      </m:num>
                      <m:den>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𝐴</m:t>
                            </m:r>
                          </m:e>
                          <m:sup>
                            <m:r>
                              <a:rPr lang="en-US" sz="3800" b="0" i="1" smtClean="0">
                                <a:solidFill>
                                  <a:srgbClr val="000000"/>
                                </a:solidFill>
                                <a:latin typeface="Cambria Math" panose="02040503050406030204" pitchFamily="18" charset="0"/>
                                <a:cs typeface="Arial" panose="020B0604020202020204" pitchFamily="34" charset="0"/>
                              </a:rPr>
                              <m:t>′</m:t>
                            </m:r>
                          </m:sup>
                        </m:sSup>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𝑀</m:t>
                            </m:r>
                          </m:e>
                          <m:sup>
                            <m:r>
                              <a:rPr lang="en-US" sz="3800" b="0" i="1" smtClean="0">
                                <a:solidFill>
                                  <a:srgbClr val="000000"/>
                                </a:solidFill>
                                <a:latin typeface="Cambria Math" panose="02040503050406030204" pitchFamily="18" charset="0"/>
                                <a:cs typeface="Arial" panose="020B0604020202020204" pitchFamily="34" charset="0"/>
                              </a:rPr>
                              <m:t>′</m:t>
                            </m:r>
                          </m:sup>
                        </m:sSup>
                      </m:den>
                    </m:f>
                    <m:r>
                      <a:rPr lang="en-US" sz="3800" b="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𝑘</m:t>
                    </m:r>
                    <m:r>
                      <a:rPr lang="en-US" sz="3800" b="0" i="1" smtClean="0">
                        <a:solidFill>
                          <a:srgbClr val="000000"/>
                        </a:solidFill>
                        <a:latin typeface="Cambria Math" panose="02040503050406030204" pitchFamily="18" charset="0"/>
                        <a:cs typeface="Arial" panose="020B0604020202020204" pitchFamily="34" charset="0"/>
                      </a:rPr>
                      <m:t>.</m:t>
                    </m:r>
                  </m:oMath>
                </a14:m>
                <a:endParaRPr lang="en-US" sz="3800" smtClean="0">
                  <a:solidFill>
                    <a:srgbClr val="000000"/>
                  </a:solidFill>
                  <a:latin typeface="Arial" panose="020B0604020202020204" pitchFamily="34" charset="0"/>
                  <a:cs typeface="Arial" panose="020B0604020202020204" pitchFamily="34" charset="0"/>
                </a:endParaRPr>
              </a:p>
              <a:p>
                <a:pPr algn="just">
                  <a:lnSpc>
                    <a:spcPct val="150000"/>
                  </a:lnSpc>
                </a:pPr>
                <a:r>
                  <a:rPr lang="vi-VN" sz="3800" smtClean="0">
                    <a:solidFill>
                      <a:srgbClr val="000000"/>
                    </a:solidFill>
                    <a:latin typeface="Arial" panose="020B0604020202020204" pitchFamily="34" charset="0"/>
                    <a:cs typeface="Arial" panose="020B0604020202020204" pitchFamily="34" charset="0"/>
                  </a:rPr>
                  <a:t>b</a:t>
                </a:r>
                <a:r>
                  <a:rPr lang="vi-VN" sz="3800">
                    <a:solidFill>
                      <a:srgbClr val="000000"/>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cs typeface="Arial" panose="020B0604020202020204" pitchFamily="34" charset="0"/>
                  </a:rPr>
                  <a:t>Cho</a:t>
                </a:r>
                <a:r>
                  <a:rPr lang="vi-VN" sz="38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𝐴𝐷</m:t>
                    </m:r>
                    <m:r>
                      <a:rPr lang="vi-VN" sz="3800" i="1" smtClean="0">
                        <a:solidFill>
                          <a:srgbClr val="000000"/>
                        </a:solidFill>
                        <a:latin typeface="Cambria Math" panose="02040503050406030204" pitchFamily="18" charset="0"/>
                        <a:cs typeface="Arial" panose="020B0604020202020204" pitchFamily="34" charset="0"/>
                      </a:rPr>
                      <m:t>, </m:t>
                    </m:r>
                    <m:r>
                      <a:rPr lang="vi-VN" sz="3800" i="1" smtClean="0">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𝐷</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lần lượt là các đường phân giác </a:t>
                </a:r>
                <a:r>
                  <a:rPr lang="vi-VN" sz="3800">
                    <a:solidFill>
                      <a:srgbClr val="000000"/>
                    </a:solidFill>
                    <a:latin typeface="Arial" panose="020B0604020202020204" pitchFamily="34" charset="0"/>
                    <a:cs typeface="Arial" panose="020B0604020202020204" pitchFamily="34" charset="0"/>
                  </a:rPr>
                  <a:t>của </a:t>
                </a:r>
                <a:r>
                  <a:rPr lang="en-US" sz="3800" smtClean="0">
                    <a:solidFill>
                      <a:srgbClr val="000000"/>
                    </a:solidFill>
                    <a:latin typeface="Arial" panose="020B0604020202020204" pitchFamily="34" charset="0"/>
                    <a:cs typeface="Arial" panose="020B0604020202020204" pitchFamily="34" charset="0"/>
                  </a:rPr>
                  <a:t>các </a:t>
                </a:r>
                <a:r>
                  <a:rPr lang="en-US" sz="3800">
                    <a:solidFill>
                      <a:srgbClr val="000000"/>
                    </a:solidFill>
                    <a:latin typeface="Arial" panose="020B0604020202020204" pitchFamily="34" charset="0"/>
                    <a:cs typeface="Arial" panose="020B0604020202020204" pitchFamily="34" charset="0"/>
                  </a:rPr>
                  <a:t>tam </a:t>
                </a:r>
                <a:r>
                  <a:rPr lang="en-US" sz="3800">
                    <a:solidFill>
                      <a:srgbClr val="000000"/>
                    </a:solidFill>
                    <a:latin typeface="Arial" panose="020B0604020202020204" pitchFamily="34" charset="0"/>
                    <a:cs typeface="Arial" panose="020B0604020202020204" pitchFamily="34" charset="0"/>
                  </a:rPr>
                  <a:t>giác </a:t>
                </a:r>
                <a14:m>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𝐴𝐵𝐶</m:t>
                    </m:r>
                    <m:r>
                      <a:rPr lang="en-US" sz="3800" i="1">
                        <a:solidFill>
                          <a:srgbClr val="000000"/>
                        </a:solidFill>
                        <a:latin typeface="Cambria Math" panose="02040503050406030204" pitchFamily="18" charset="0"/>
                        <a:cs typeface="Arial" panose="020B0604020202020204" pitchFamily="34" charset="0"/>
                      </a:rPr>
                      <m:t>,</m:t>
                    </m:r>
                  </m:oMath>
                </a14:m>
                <a:r>
                  <a:rPr lang="vi-VN" sz="3800">
                    <a:solidFill>
                      <a:srgbClr val="000000"/>
                    </a:solidFill>
                    <a:cs typeface="Arial" panose="020B0604020202020204" pitchFamily="34" charset="0"/>
                  </a:rPr>
                  <a:t> </a:t>
                </a:r>
                <a14:m>
                  <m:oMath xmlns:m="http://schemas.openxmlformats.org/officeDocument/2006/math">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𝐴</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𝐵</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𝐶</m:t>
                        </m:r>
                      </m:e>
                      <m:sup>
                        <m:r>
                          <a:rPr lang="en-US" sz="3800" i="1">
                            <a:solidFill>
                              <a:srgbClr val="000000"/>
                            </a:solidFill>
                            <a:latin typeface="Cambria Math" panose="02040503050406030204" pitchFamily="18" charset="0"/>
                            <a:cs typeface="Arial" panose="020B0604020202020204" pitchFamily="34" charset="0"/>
                          </a:rPr>
                          <m:t>′</m:t>
                        </m:r>
                      </m:sup>
                    </m:sSup>
                    <m:r>
                      <a:rPr lang="en-US" sz="3800" b="0" i="0" smtClean="0">
                        <a:solidFill>
                          <a:srgbClr val="000000"/>
                        </a:solidFill>
                        <a:latin typeface="Cambria Math" panose="02040503050406030204" pitchFamily="18" charset="0"/>
                        <a:cs typeface="Arial" panose="020B0604020202020204" pitchFamily="34" charset="0"/>
                      </a:rPr>
                      <m:t>.</m:t>
                    </m:r>
                  </m:oMath>
                </a14:m>
                <a:r>
                  <a:rPr lang="en-US" sz="3800" smtClean="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Chứng minh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𝐴𝐵𝐷</m:t>
                    </m:r>
                    <m:r>
                      <a:rPr lang="vi-VN" sz="3800" i="1" smtClean="0">
                        <a:solidFill>
                          <a:srgbClr val="000000"/>
                        </a:solidFill>
                        <a:latin typeface="Cambria Math" panose="02040503050406030204" pitchFamily="18" charset="0"/>
                        <a:cs typeface="Arial" panose="020B0604020202020204" pitchFamily="34" charset="0"/>
                      </a:rPr>
                      <m:t> </m:t>
                    </m:r>
                    <m:r>
                      <a:rPr lang="iu-Cans-CA" sz="3800" i="1">
                        <a:solidFill>
                          <a:srgbClr val="000000"/>
                        </a:solidFill>
                        <a:latin typeface="Open Sans"/>
                        <a:cs typeface="Arial" panose="020B0604020202020204" pitchFamily="34" charset="0"/>
                      </a:rPr>
                      <m:t>ᔕ ∆</m:t>
                    </m:r>
                    <m:r>
                      <a:rPr lang="vi-VN" sz="3800" i="1">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𝐵</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𝐷</m:t>
                    </m:r>
                    <m:r>
                      <a:rPr lang="en-US" sz="3800" b="0" i="0" smtClean="0">
                        <a:solidFill>
                          <a:srgbClr val="000000"/>
                        </a:solidFill>
                        <a:latin typeface="Cambria Math" panose="02040503050406030204" pitchFamily="18" charset="0"/>
                        <a:cs typeface="Arial" panose="020B0604020202020204" pitchFamily="34"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f>
                      <m:fPr>
                        <m:ctrlPr>
                          <a:rPr lang="vi-VN" sz="3800" i="1">
                            <a:solidFill>
                              <a:srgbClr val="000000"/>
                            </a:solidFill>
                            <a:latin typeface="Cambria Math" panose="02040503050406030204" pitchFamily="18" charset="0"/>
                            <a:cs typeface="Arial" panose="020B0604020202020204" pitchFamily="34" charset="0"/>
                          </a:rPr>
                        </m:ctrlPr>
                      </m:fPr>
                      <m:num>
                        <m:r>
                          <a:rPr lang="en-US" sz="3800" i="1">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𝐷</m:t>
                        </m:r>
                      </m:num>
                      <m:den>
                        <m:sSup>
                          <m:sSupPr>
                            <m:ctrlPr>
                              <a:rPr lang="en-US" sz="3800" i="1">
                                <a:solidFill>
                                  <a:srgbClr val="000000"/>
                                </a:solidFill>
                                <a:latin typeface="Cambria Math" panose="02040503050406030204" pitchFamily="18" charset="0"/>
                                <a:cs typeface="Arial" panose="020B0604020202020204" pitchFamily="34" charset="0"/>
                              </a:rPr>
                            </m:ctrlPr>
                          </m:sSupPr>
                          <m:e>
                            <m:r>
                              <a:rPr lang="en-US" sz="3800" i="1">
                                <a:solidFill>
                                  <a:srgbClr val="000000"/>
                                </a:solidFill>
                                <a:latin typeface="Cambria Math" panose="02040503050406030204" pitchFamily="18" charset="0"/>
                                <a:cs typeface="Arial" panose="020B0604020202020204" pitchFamily="34" charset="0"/>
                              </a:rPr>
                              <m:t>𝐴</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𝐷</m:t>
                            </m:r>
                          </m:e>
                          <m:sup>
                            <m:r>
                              <a:rPr lang="en-US" sz="3800" i="1">
                                <a:solidFill>
                                  <a:srgbClr val="000000"/>
                                </a:solidFill>
                                <a:latin typeface="Cambria Math" panose="02040503050406030204" pitchFamily="18" charset="0"/>
                                <a:cs typeface="Arial" panose="020B0604020202020204" pitchFamily="34" charset="0"/>
                              </a:rPr>
                              <m:t>′</m:t>
                            </m:r>
                          </m:sup>
                        </m:sSup>
                      </m:den>
                    </m:f>
                    <m:r>
                      <a:rPr lang="en-US" sz="3800" i="1">
                        <a:solidFill>
                          <a:srgbClr val="000000"/>
                        </a:solidFill>
                        <a:latin typeface="Cambria Math" panose="02040503050406030204" pitchFamily="18" charset="0"/>
                        <a:cs typeface="Arial" panose="020B0604020202020204" pitchFamily="34" charset="0"/>
                      </a:rPr>
                      <m:t>=</m:t>
                    </m:r>
                    <m:r>
                      <a:rPr lang="en-US" sz="3800" i="1">
                        <a:solidFill>
                          <a:srgbClr val="000000"/>
                        </a:solidFill>
                        <a:latin typeface="Cambria Math" panose="02040503050406030204" pitchFamily="18" charset="0"/>
                        <a:cs typeface="Arial" panose="020B0604020202020204" pitchFamily="34" charset="0"/>
                      </a:rPr>
                      <m:t>𝑘</m:t>
                    </m:r>
                    <m:r>
                      <a:rPr lang="en-US" sz="3800" i="1">
                        <a:solidFill>
                          <a:srgbClr val="000000"/>
                        </a:solidFill>
                        <a:latin typeface="Cambria Math" panose="02040503050406030204" pitchFamily="18" charset="0"/>
                        <a:cs typeface="Arial" panose="020B0604020202020204" pitchFamily="34" charset="0"/>
                      </a:rPr>
                      <m:t>.</m:t>
                    </m:r>
                  </m:oMath>
                </a14:m>
                <a:endParaRPr lang="en-US" sz="3800" smtClean="0">
                  <a:solidFill>
                    <a:srgbClr val="000000"/>
                  </a:solidFill>
                  <a:latin typeface="Arial" panose="020B0604020202020204" pitchFamily="34" charset="0"/>
                  <a:cs typeface="Arial" panose="020B0604020202020204" pitchFamily="34" charset="0"/>
                </a:endParaRPr>
              </a:p>
              <a:p>
                <a:pPr algn="just">
                  <a:lnSpc>
                    <a:spcPct val="150000"/>
                  </a:lnSpc>
                </a:pPr>
                <a:r>
                  <a:rPr lang="vi-VN" sz="3800">
                    <a:solidFill>
                      <a:srgbClr val="000000"/>
                    </a:solidFill>
                    <a:latin typeface="Arial" panose="020B0604020202020204" pitchFamily="34" charset="0"/>
                    <a:cs typeface="Arial" panose="020B0604020202020204" pitchFamily="34" charset="0"/>
                  </a:rPr>
                  <a:t>c</a:t>
                </a:r>
                <a:r>
                  <a:rPr lang="vi-VN" sz="3800">
                    <a:solidFill>
                      <a:srgbClr val="000000"/>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cs typeface="Arial" panose="020B0604020202020204" pitchFamily="34" charset="0"/>
                  </a:rPr>
                  <a:t>Cho</a:t>
                </a:r>
                <a:r>
                  <a:rPr lang="vi-VN" sz="38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𝐴𝐻</m:t>
                    </m:r>
                    <m:r>
                      <a:rPr lang="vi-VN" sz="3800" i="1" smtClean="0">
                        <a:solidFill>
                          <a:srgbClr val="000000"/>
                        </a:solidFill>
                        <a:latin typeface="Cambria Math" panose="02040503050406030204" pitchFamily="18" charset="0"/>
                        <a:cs typeface="Arial" panose="020B0604020202020204" pitchFamily="34" charset="0"/>
                      </a:rPr>
                      <m:t>, </m:t>
                    </m:r>
                    <m:r>
                      <a:rPr lang="vi-VN" sz="3800" i="1" smtClean="0">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𝐻</m:t>
                    </m:r>
                    <m:r>
                      <a:rPr lang="en-US" sz="3800" b="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lần lượt là các đường cao </a:t>
                </a:r>
                <a:r>
                  <a:rPr lang="vi-VN" sz="3800">
                    <a:solidFill>
                      <a:srgbClr val="000000"/>
                    </a:solidFill>
                    <a:latin typeface="Arial" panose="020B0604020202020204" pitchFamily="34" charset="0"/>
                    <a:cs typeface="Arial" panose="020B0604020202020204" pitchFamily="34" charset="0"/>
                  </a:rPr>
                  <a:t>của </a:t>
                </a:r>
                <a:r>
                  <a:rPr lang="en-US" sz="3800" smtClean="0">
                    <a:solidFill>
                      <a:srgbClr val="000000"/>
                    </a:solidFill>
                    <a:latin typeface="Arial" panose="020B0604020202020204" pitchFamily="34" charset="0"/>
                    <a:cs typeface="Arial" panose="020B0604020202020204" pitchFamily="34" charset="0"/>
                  </a:rPr>
                  <a:t>các </a:t>
                </a:r>
                <a:r>
                  <a:rPr lang="en-US" sz="3800">
                    <a:solidFill>
                      <a:srgbClr val="000000"/>
                    </a:solidFill>
                    <a:latin typeface="Arial" panose="020B0604020202020204" pitchFamily="34" charset="0"/>
                    <a:cs typeface="Arial" panose="020B0604020202020204" pitchFamily="34" charset="0"/>
                  </a:rPr>
                  <a:t>tam </a:t>
                </a:r>
                <a:r>
                  <a:rPr lang="en-US" sz="3800" smtClean="0">
                    <a:solidFill>
                      <a:srgbClr val="000000"/>
                    </a:solidFill>
                    <a:latin typeface="Arial" panose="020B0604020202020204" pitchFamily="34" charset="0"/>
                    <a:cs typeface="Arial" panose="020B0604020202020204" pitchFamily="34" charset="0"/>
                  </a:rPr>
                  <a:t>giác nhọn </a:t>
                </a:r>
                <a14:m>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𝐴𝐵𝐶</m:t>
                    </m:r>
                    <m:r>
                      <a:rPr lang="en-US" sz="3800" i="1">
                        <a:solidFill>
                          <a:srgbClr val="000000"/>
                        </a:solidFill>
                        <a:latin typeface="Cambria Math" panose="02040503050406030204" pitchFamily="18" charset="0"/>
                        <a:cs typeface="Arial" panose="020B0604020202020204" pitchFamily="34" charset="0"/>
                      </a:rPr>
                      <m:t>,</m:t>
                    </m:r>
                  </m:oMath>
                </a14:m>
                <a:r>
                  <a:rPr lang="vi-VN" sz="3800">
                    <a:solidFill>
                      <a:srgbClr val="000000"/>
                    </a:solidFill>
                    <a:cs typeface="Arial" panose="020B0604020202020204" pitchFamily="34" charset="0"/>
                  </a:rPr>
                  <a:t> </a:t>
                </a:r>
                <a14:m>
                  <m:oMath xmlns:m="http://schemas.openxmlformats.org/officeDocument/2006/math">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𝐴</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𝐵</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vi-VN" sz="3800" i="1">
                            <a:solidFill>
                              <a:srgbClr val="000000"/>
                            </a:solidFill>
                            <a:latin typeface="Cambria Math" panose="02040503050406030204" pitchFamily="18" charset="0"/>
                            <a:cs typeface="Arial" panose="020B0604020202020204" pitchFamily="34" charset="0"/>
                          </a:rPr>
                          <m:t>𝐶</m:t>
                        </m:r>
                      </m:e>
                      <m:sup>
                        <m:r>
                          <a:rPr lang="en-US" sz="3800" i="1">
                            <a:solidFill>
                              <a:srgbClr val="000000"/>
                            </a:solidFill>
                            <a:latin typeface="Cambria Math" panose="02040503050406030204" pitchFamily="18" charset="0"/>
                            <a:cs typeface="Arial" panose="020B0604020202020204" pitchFamily="34" charset="0"/>
                          </a:rPr>
                          <m:t>′</m:t>
                        </m:r>
                      </m:sup>
                    </m:sSup>
                    <m:r>
                      <a:rPr lang="en-US" sz="3800">
                        <a:solidFill>
                          <a:srgbClr val="000000"/>
                        </a:solidFill>
                        <a:latin typeface="Cambria Math" panose="02040503050406030204" pitchFamily="18" charset="0"/>
                        <a:cs typeface="Arial" panose="020B0604020202020204" pitchFamily="34" charset="0"/>
                      </a:rPr>
                      <m:t>.</m:t>
                    </m:r>
                  </m:oMath>
                </a14:m>
                <a:r>
                  <a:rPr lang="vi-VN" sz="3800" smtClean="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Chứng minh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𝐴𝐵𝐻</m:t>
                    </m:r>
                    <m:r>
                      <a:rPr lang="vi-VN" sz="3800" i="1" smtClean="0">
                        <a:solidFill>
                          <a:srgbClr val="000000"/>
                        </a:solidFill>
                        <a:latin typeface="Cambria Math" panose="02040503050406030204" pitchFamily="18" charset="0"/>
                        <a:cs typeface="Arial" panose="020B0604020202020204" pitchFamily="34" charset="0"/>
                      </a:rPr>
                      <m:t> </m:t>
                    </m:r>
                    <m:r>
                      <a:rPr lang="iu-Cans-CA" sz="3800" i="1">
                        <a:solidFill>
                          <a:srgbClr val="000000"/>
                        </a:solidFill>
                        <a:latin typeface="Open Sans"/>
                        <a:cs typeface="Arial" panose="020B0604020202020204" pitchFamily="34" charset="0"/>
                      </a:rPr>
                      <m:t>ᔕ ∆</m:t>
                    </m:r>
                    <m:r>
                      <a:rPr lang="vi-VN" sz="3800" i="1">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𝐵</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𝐻</m:t>
                    </m:r>
                    <m:r>
                      <a:rPr lang="en-US" sz="3800" b="0" i="1" smtClean="0">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và </a:t>
                </a:r>
                <a14:m>
                  <m:oMath xmlns:m="http://schemas.openxmlformats.org/officeDocument/2006/math">
                    <m:f>
                      <m:fPr>
                        <m:ctrlPr>
                          <a:rPr lang="vi-VN" sz="3800" i="1">
                            <a:solidFill>
                              <a:srgbClr val="000000"/>
                            </a:solidFill>
                            <a:latin typeface="Cambria Math" panose="02040503050406030204" pitchFamily="18" charset="0"/>
                            <a:cs typeface="Arial" panose="020B0604020202020204" pitchFamily="34" charset="0"/>
                          </a:rPr>
                        </m:ctrlPr>
                      </m:fPr>
                      <m:num>
                        <m:r>
                          <a:rPr lang="en-US" sz="3800" i="1">
                            <a:solidFill>
                              <a:srgbClr val="000000"/>
                            </a:solidFill>
                            <a:latin typeface="Cambria Math" panose="02040503050406030204" pitchFamily="18" charset="0"/>
                            <a:cs typeface="Arial" panose="020B0604020202020204" pitchFamily="34" charset="0"/>
                          </a:rPr>
                          <m:t>𝐴</m:t>
                        </m:r>
                        <m:r>
                          <a:rPr lang="en-US" sz="3800" b="0" i="1" smtClean="0">
                            <a:solidFill>
                              <a:srgbClr val="000000"/>
                            </a:solidFill>
                            <a:latin typeface="Cambria Math" panose="02040503050406030204" pitchFamily="18" charset="0"/>
                            <a:cs typeface="Arial" panose="020B0604020202020204" pitchFamily="34" charset="0"/>
                          </a:rPr>
                          <m:t>𝐻</m:t>
                        </m:r>
                      </m:num>
                      <m:den>
                        <m:sSup>
                          <m:sSupPr>
                            <m:ctrlPr>
                              <a:rPr lang="en-US" sz="3800" i="1">
                                <a:solidFill>
                                  <a:srgbClr val="000000"/>
                                </a:solidFill>
                                <a:latin typeface="Cambria Math" panose="02040503050406030204" pitchFamily="18" charset="0"/>
                                <a:cs typeface="Arial" panose="020B0604020202020204" pitchFamily="34" charset="0"/>
                              </a:rPr>
                            </m:ctrlPr>
                          </m:sSupPr>
                          <m:e>
                            <m:r>
                              <a:rPr lang="en-US" sz="3800" i="1">
                                <a:solidFill>
                                  <a:srgbClr val="000000"/>
                                </a:solidFill>
                                <a:latin typeface="Cambria Math" panose="02040503050406030204" pitchFamily="18" charset="0"/>
                                <a:cs typeface="Arial" panose="020B0604020202020204" pitchFamily="34" charset="0"/>
                              </a:rPr>
                              <m:t>𝐴</m:t>
                            </m:r>
                          </m:e>
                          <m:sup>
                            <m:r>
                              <a:rPr lang="en-US" sz="3800" i="1">
                                <a:solidFill>
                                  <a:srgbClr val="000000"/>
                                </a:solidFill>
                                <a:latin typeface="Cambria Math" panose="02040503050406030204" pitchFamily="18" charset="0"/>
                                <a:cs typeface="Arial" panose="020B0604020202020204" pitchFamily="34" charset="0"/>
                              </a:rPr>
                              <m:t>′</m:t>
                            </m:r>
                          </m:sup>
                        </m:sSup>
                        <m:sSup>
                          <m:sSupPr>
                            <m:ctrlPr>
                              <a:rPr lang="en-US" sz="3800" i="1">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𝐻</m:t>
                            </m:r>
                          </m:e>
                          <m:sup>
                            <m:r>
                              <a:rPr lang="en-US" sz="3800" i="1">
                                <a:solidFill>
                                  <a:srgbClr val="000000"/>
                                </a:solidFill>
                                <a:latin typeface="Cambria Math" panose="02040503050406030204" pitchFamily="18" charset="0"/>
                                <a:cs typeface="Arial" panose="020B0604020202020204" pitchFamily="34" charset="0"/>
                              </a:rPr>
                              <m:t>′</m:t>
                            </m:r>
                          </m:sup>
                        </m:sSup>
                      </m:den>
                    </m:f>
                    <m:r>
                      <a:rPr lang="en-US" sz="3800" i="1">
                        <a:solidFill>
                          <a:srgbClr val="000000"/>
                        </a:solidFill>
                        <a:latin typeface="Cambria Math" panose="02040503050406030204" pitchFamily="18" charset="0"/>
                        <a:cs typeface="Arial" panose="020B0604020202020204" pitchFamily="34" charset="0"/>
                      </a:rPr>
                      <m:t>=</m:t>
                    </m:r>
                    <m:r>
                      <a:rPr lang="en-US" sz="3800" i="1">
                        <a:solidFill>
                          <a:srgbClr val="000000"/>
                        </a:solidFill>
                        <a:latin typeface="Cambria Math" panose="02040503050406030204" pitchFamily="18" charset="0"/>
                        <a:cs typeface="Arial" panose="020B0604020202020204" pitchFamily="34" charset="0"/>
                      </a:rPr>
                      <m:t>𝑘</m:t>
                    </m:r>
                  </m:oMath>
                </a14:m>
                <a:r>
                  <a:rPr lang="vi-VN" sz="3800">
                    <a:solidFill>
                      <a:srgbClr val="000000"/>
                    </a:solidFill>
                    <a:latin typeface="Arial" panose="020B0604020202020204" pitchFamily="34" charset="0"/>
                    <a:cs typeface="Arial" panose="020B0604020202020204" pitchFamily="34" charset="0"/>
                  </a:rPr>
                  <a:t>.</a:t>
                </a:r>
                <a:endParaRPr lang="vi-VN" sz="3800" b="0" i="0">
                  <a:solidFill>
                    <a:srgbClr val="000000"/>
                  </a:solidFill>
                  <a:effectLst/>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447800" y="1028700"/>
                <a:ext cx="15585703" cy="8110425"/>
              </a:xfrm>
              <a:prstGeom prst="rect">
                <a:avLst/>
              </a:prstGeom>
              <a:blipFill>
                <a:blip r:embed="rId7"/>
                <a:stretch>
                  <a:fillRect l="-1291" r="-1291" b="-451"/>
                </a:stretch>
              </a:blipFill>
            </p:spPr>
            <p:txBody>
              <a:bodyPr/>
              <a:lstStyle/>
              <a:p>
                <a:r>
                  <a:rPr lang="en-US">
                    <a:noFill/>
                  </a:rPr>
                  <a:t> </a:t>
                </a:r>
              </a:p>
            </p:txBody>
          </p:sp>
        </mc:Fallback>
      </mc:AlternateContent>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087587"/>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572500"/>
            <a:ext cx="2051144" cy="19812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926118" y="38906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7"/>
          <a:stretch>
            <a:fillRect/>
          </a:stretch>
        </p:blipFill>
        <p:spPr>
          <a:xfrm>
            <a:off x="5276850" y="788666"/>
            <a:ext cx="7734300" cy="363604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743200" y="4756176"/>
                <a:ext cx="13172530" cy="5347490"/>
              </a:xfrm>
              <a:prstGeom prst="rect">
                <a:avLst/>
              </a:prstGeom>
            </p:spPr>
            <p:txBody>
              <a:bodyPr wrap="square">
                <a:spAutoFit/>
              </a:bodyPr>
              <a:lstStyle/>
              <a:p>
                <a:pPr algn="just">
                  <a:lnSpc>
                    <a:spcPct val="150000"/>
                  </a:lnSpc>
                </a:pPr>
                <a:r>
                  <a:rPr lang="vi-VN" sz="3600" smtClean="0">
                    <a:ea typeface="Calibri" panose="020F0502020204030204" pitchFamily="34" charset="0"/>
                    <a:cs typeface="Times New Roman" panose="02020603050405020304" pitchFamily="18" charset="0"/>
                  </a:rPr>
                  <a:t>a) </a:t>
                </a: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𝐴𝐵𝐶</m:t>
                    </m:r>
                  </m:oMath>
                </a14:m>
                <a:r>
                  <a:rPr lang="vi-VN" sz="3600">
                    <a:effectLst/>
                    <a:ea typeface="Calibri" panose="020F0502020204030204" pitchFamily="34" charset="0"/>
                    <a:cs typeface="Times New Roman" panose="02020603050405020304" pitchFamily="18" charset="0"/>
                  </a:rPr>
                  <a:t> đồng dạng với </a:t>
                </a: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𝐶</m:t>
                    </m:r>
                    <m:r>
                      <a:rPr lang="vi-VN" sz="3600" i="1">
                        <a:effectLst/>
                        <a:ea typeface="Calibri" panose="020F0502020204030204" pitchFamily="34" charset="0"/>
                        <a:cs typeface="Times New Roman" panose="02020603050405020304" pitchFamily="18" charset="0"/>
                      </a:rPr>
                      <m:t>′</m:t>
                    </m:r>
                  </m:oMath>
                </a14:m>
                <a:r>
                  <a:rPr lang="vi-VN" sz="3600">
                    <a:effectLst/>
                    <a:ea typeface="Calibri" panose="020F0502020204030204" pitchFamily="34" charset="0"/>
                    <a:cs typeface="Times New Roman" panose="02020603050405020304" pitchFamily="18" charset="0"/>
                  </a:rPr>
                  <a:t> theo tỉ số đồng dạng </a:t>
                </a:r>
                <a14:m>
                  <m:oMath xmlns:m="http://schemas.openxmlformats.org/officeDocument/2006/math">
                    <m:r>
                      <a:rPr lang="vi-VN" sz="3600" i="1">
                        <a:effectLst/>
                        <a:ea typeface="Calibri" panose="020F0502020204030204" pitchFamily="34" charset="0"/>
                        <a:cs typeface="Times New Roman" panose="02020603050405020304" pitchFamily="18" charset="0"/>
                      </a:rPr>
                      <m:t>𝑘</m:t>
                    </m:r>
                  </m:oMath>
                </a14:m>
                <a:endParaRPr lang="en-US" sz="36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𝐴𝐵</m:t>
                        </m:r>
                      </m:num>
                      <m:den>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𝐴</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𝐵𝐶</m:t>
                        </m:r>
                      </m:num>
                      <m:den>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𝐶</m:t>
                            </m:r>
                          </m:e>
                          <m:sup>
                            <m:r>
                              <a:rPr lang="vi-VN" sz="3600" i="1">
                                <a:effectLst/>
                                <a:ea typeface="Calibri" panose="020F0502020204030204" pitchFamily="34" charset="0"/>
                                <a:cs typeface="Times New Roman" panose="02020603050405020304" pitchFamily="18" charset="0"/>
                              </a:rPr>
                              <m:t>′</m:t>
                            </m:r>
                          </m:sup>
                        </m:sSup>
                      </m:den>
                    </m:f>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𝑘</m:t>
                    </m:r>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𝐵</m:t>
                        </m:r>
                      </m:e>
                    </m:acc>
                    <m:r>
                      <a:rPr lang="vi-VN" sz="3600" i="1">
                        <a:effectLst/>
                        <a:ea typeface="Calibri" panose="020F0502020204030204" pitchFamily="34" charset="0"/>
                        <a:cs typeface="Times New Roman" panose="02020603050405020304" pitchFamily="18" charset="0"/>
                      </a:rPr>
                      <m:t>=</m:t>
                    </m:r>
                    <m:acc>
                      <m:accPr>
                        <m:chr m:val="̂"/>
                        <m:ctrlPr>
                          <a:rPr lang="en-US" sz="3600" i="1">
                            <a:effectLst/>
                            <a:ea typeface="Calibri" panose="020F0502020204030204" pitchFamily="34" charset="0"/>
                            <a:cs typeface="Times New Roman" panose="02020603050405020304" pitchFamily="18" charset="0"/>
                          </a:rPr>
                        </m:ctrlPr>
                      </m:accPr>
                      <m:e>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e>
                    </m:acc>
                  </m:oMath>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Calibri" panose="020F0502020204030204" pitchFamily="34" charset="0"/>
                    <a:cs typeface="Times New Roman" panose="02020603050405020304" pitchFamily="18" charset="0"/>
                  </a:rPr>
                  <a:t>Mà </a:t>
                </a:r>
                <a14:m>
                  <m:oMath xmlns:m="http://schemas.openxmlformats.org/officeDocument/2006/math">
                    <m:r>
                      <a:rPr lang="vi-VN" sz="3600" i="1">
                        <a:effectLst/>
                        <a:ea typeface="Calibri" panose="020F0502020204030204" pitchFamily="34" charset="0"/>
                        <a:cs typeface="Times New Roman" panose="02020603050405020304" pitchFamily="18" charset="0"/>
                      </a:rPr>
                      <m:t>𝐵𝑀</m:t>
                    </m:r>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1</m:t>
                        </m:r>
                      </m:num>
                      <m:den>
                        <m:r>
                          <a:rPr lang="vi-VN" sz="3600" i="1">
                            <a:effectLst/>
                            <a:ea typeface="Calibri" panose="020F0502020204030204" pitchFamily="34" charset="0"/>
                            <a:cs typeface="Times New Roman" panose="02020603050405020304" pitchFamily="18" charset="0"/>
                          </a:rPr>
                          <m:t>2</m:t>
                        </m:r>
                      </m:den>
                    </m:f>
                    <m:r>
                      <a:rPr lang="vi-VN" sz="3600" i="1">
                        <a:effectLst/>
                        <a:ea typeface="Calibri" panose="020F0502020204030204" pitchFamily="34" charset="0"/>
                        <a:cs typeface="Times New Roman" panose="02020603050405020304" pitchFamily="18" charset="0"/>
                      </a:rPr>
                      <m:t>𝐵𝐶</m:t>
                    </m:r>
                    <m:r>
                      <a:rPr lang="vi-VN" sz="3600" i="1">
                        <a:effectLst/>
                        <a:ea typeface="Calibri" panose="020F0502020204030204" pitchFamily="34" charset="0"/>
                        <a:cs typeface="Times New Roman" panose="02020603050405020304" pitchFamily="18" charset="0"/>
                      </a:rPr>
                      <m:t> ;</m:t>
                    </m:r>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𝑀</m:t>
                        </m:r>
                      </m:e>
                      <m:sup>
                        <m:r>
                          <a:rPr lang="vi-VN" sz="3600" i="1">
                            <a:effectLst/>
                            <a:ea typeface="Calibri" panose="020F0502020204030204" pitchFamily="34" charset="0"/>
                            <a:cs typeface="Times New Roman" panose="02020603050405020304" pitchFamily="18" charset="0"/>
                          </a:rPr>
                          <m:t>′</m:t>
                        </m:r>
                      </m:sup>
                    </m:sSup>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1</m:t>
                        </m:r>
                      </m:num>
                      <m:den>
                        <m:r>
                          <a:rPr lang="vi-VN" sz="3600" i="1">
                            <a:effectLst/>
                            <a:ea typeface="Calibri" panose="020F0502020204030204" pitchFamily="34" charset="0"/>
                            <a:cs typeface="Times New Roman" panose="02020603050405020304" pitchFamily="18" charset="0"/>
                          </a:rPr>
                          <m:t>2</m:t>
                        </m:r>
                      </m:den>
                    </m:f>
                    <m:r>
                      <a:rPr lang="vi-VN" sz="3600" i="1">
                        <a:effectLst/>
                        <a:ea typeface="Calibri" panose="020F0502020204030204" pitchFamily="34" charset="0"/>
                        <a:cs typeface="Times New Roman" panose="02020603050405020304" pitchFamily="18" charset="0"/>
                      </a:rPr>
                      <m:t>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𝐶</m:t>
                    </m:r>
                    <m:r>
                      <a:rPr lang="vi-VN" sz="3600" i="1">
                        <a:effectLst/>
                        <a:ea typeface="Calibri" panose="020F0502020204030204" pitchFamily="34" charset="0"/>
                        <a:cs typeface="Times New Roman" panose="02020603050405020304" pitchFamily="18" charset="0"/>
                      </a:rPr>
                      <m:t>′</m:t>
                    </m:r>
                  </m:oMath>
                </a14:m>
                <a:r>
                  <a:rPr lang="en-US" sz="3600" smtClean="0">
                    <a:effectLst/>
                    <a:ea typeface="Calibri" panose="020F0502020204030204" pitchFamily="34" charset="0"/>
                    <a:cs typeface="Times New Roman" panose="02020603050405020304" pitchFamily="18" charset="0"/>
                  </a:rPr>
                  <a:t>. </a:t>
                </a:r>
                <a:r>
                  <a:rPr lang="vi-VN" sz="3600" smtClean="0">
                    <a:effectLst/>
                    <a:ea typeface="Calibri" panose="020F0502020204030204" pitchFamily="34" charset="0"/>
                    <a:cs typeface="Times New Roman" panose="02020603050405020304" pitchFamily="18" charset="0"/>
                  </a:rPr>
                  <a:t>Do </a:t>
                </a:r>
                <a:r>
                  <a:rPr lang="vi-VN" sz="3600">
                    <a:effectLst/>
                    <a:ea typeface="Calibri" panose="020F0502020204030204" pitchFamily="34" charset="0"/>
                    <a:cs typeface="Times New Roman" panose="02020603050405020304" pitchFamily="18" charset="0"/>
                  </a:rPr>
                  <a:t>đó </a:t>
                </a:r>
                <a14:m>
                  <m:oMath xmlns:m="http://schemas.openxmlformats.org/officeDocument/2006/math">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𝐴𝐵</m:t>
                        </m:r>
                      </m:num>
                      <m:den>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𝐴</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𝐵𝑀</m:t>
                        </m:r>
                      </m:num>
                      <m:den>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𝑀</m:t>
                            </m:r>
                          </m:e>
                          <m:sup>
                            <m:r>
                              <a:rPr lang="vi-VN" sz="3600" i="1">
                                <a:effectLst/>
                                <a:ea typeface="Calibri" panose="020F0502020204030204" pitchFamily="34" charset="0"/>
                                <a:cs typeface="Times New Roman" panose="02020603050405020304" pitchFamily="18" charset="0"/>
                              </a:rPr>
                              <m:t>′</m:t>
                            </m:r>
                          </m:sup>
                        </m:sSup>
                      </m:den>
                    </m:f>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𝑘</m:t>
                    </m:r>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𝐵</m:t>
                        </m:r>
                      </m:e>
                    </m:acc>
                    <m:r>
                      <a:rPr lang="vi-VN" sz="3600" i="1">
                        <a:effectLst/>
                        <a:ea typeface="Calibri" panose="020F0502020204030204" pitchFamily="34" charset="0"/>
                        <a:cs typeface="Times New Roman" panose="02020603050405020304" pitchFamily="18" charset="0"/>
                      </a:rPr>
                      <m:t>=</m:t>
                    </m:r>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𝐵</m:t>
                        </m:r>
                        <m:r>
                          <a:rPr lang="vi-VN" sz="3600" i="1">
                            <a:effectLst/>
                            <a:ea typeface="Calibri" panose="020F0502020204030204" pitchFamily="34" charset="0"/>
                            <a:cs typeface="Times New Roman" panose="02020603050405020304" pitchFamily="18" charset="0"/>
                          </a:rPr>
                          <m:t>′</m:t>
                        </m:r>
                      </m:e>
                    </m:acc>
                  </m:oMath>
                </a14:m>
                <a:endParaRPr lang="en-US" sz="36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 </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𝐴𝐵𝑀</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prstClr val="black"/>
                        </a:solidFill>
                        <a:latin typeface="Cambria Math" panose="02040503050406030204" pitchFamily="18" charset="0"/>
                        <a:cs typeface="Arial" panose="020B0604020202020204" pitchFamily="34" charset="0"/>
                      </a:rPr>
                      <m:t>ᔕ</m:t>
                    </m:r>
                    <m:r>
                      <a:rPr lang="en-US" sz="3600" b="0" i="1" smtClean="0">
                        <a:solidFill>
                          <a:prstClr val="black"/>
                        </a:solidFill>
                        <a:latin typeface="Cambria Math" panose="02040503050406030204" pitchFamily="18" charset="0"/>
                        <a:cs typeface="Arial" panose="020B0604020202020204" pitchFamily="34" charset="0"/>
                      </a:rPr>
                      <m:t> </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𝑀</m:t>
                    </m:r>
                    <m:r>
                      <a:rPr lang="vi-VN" sz="3600" i="1">
                        <a:effectLst/>
                        <a:ea typeface="Calibri" panose="020F0502020204030204" pitchFamily="34" charset="0"/>
                        <a:cs typeface="Times New Roman" panose="02020603050405020304" pitchFamily="18" charset="0"/>
                      </a:rPr>
                      <m:t>′</m:t>
                    </m:r>
                  </m:oMath>
                </a14:m>
                <a:r>
                  <a:rPr lang="vi-VN" sz="3600">
                    <a:effectLst/>
                    <a:ea typeface="Calibri" panose="020F0502020204030204" pitchFamily="34" charset="0"/>
                    <a:cs typeface="Times New Roman" panose="02020603050405020304" pitchFamily="18" charset="0"/>
                  </a:rPr>
                  <a:t> (c.g.c)</a:t>
                </a:r>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Calibri" panose="020F0502020204030204" pitchFamily="34" charset="0"/>
                    <a:cs typeface="Times New Roman" panose="02020603050405020304" pitchFamily="18" charset="0"/>
                  </a:rPr>
                  <a:t>Nên </a:t>
                </a:r>
                <a14:m>
                  <m:oMath xmlns:m="http://schemas.openxmlformats.org/officeDocument/2006/math">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𝐴𝑀</m:t>
                        </m:r>
                      </m:num>
                      <m:den>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𝐴</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𝑀</m:t>
                            </m:r>
                          </m:e>
                          <m:sup>
                            <m:r>
                              <a:rPr lang="vi-VN" sz="3600" i="1">
                                <a:effectLst/>
                                <a:ea typeface="Calibri" panose="020F0502020204030204" pitchFamily="34" charset="0"/>
                                <a:cs typeface="Times New Roman" panose="02020603050405020304" pitchFamily="18" charset="0"/>
                              </a:rPr>
                              <m:t>′</m:t>
                            </m:r>
                          </m:sup>
                        </m:sSup>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𝐵𝑀</m:t>
                        </m:r>
                      </m:num>
                      <m:den>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m:t>
                            </m:r>
                          </m:sup>
                        </m:sSup>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𝑀</m:t>
                            </m:r>
                          </m:e>
                          <m:sup>
                            <m:r>
                              <a:rPr lang="vi-VN" sz="3600" i="1">
                                <a:effectLst/>
                                <a:ea typeface="Calibri" panose="020F0502020204030204" pitchFamily="34" charset="0"/>
                                <a:cs typeface="Times New Roman" panose="02020603050405020304" pitchFamily="18" charset="0"/>
                              </a:rPr>
                              <m:t>′</m:t>
                            </m:r>
                          </m:sup>
                        </m:sSup>
                      </m:den>
                    </m:f>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𝑘</m:t>
                    </m:r>
                  </m:oMath>
                </a14:m>
                <a:endParaRPr lang="en-US" sz="3600">
                  <a:effectLs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743200" y="4756176"/>
                <a:ext cx="13172530" cy="5347490"/>
              </a:xfrm>
              <a:prstGeom prst="rect">
                <a:avLst/>
              </a:prstGeom>
              <a:blipFill>
                <a:blip r:embed="rId8"/>
                <a:stretch>
                  <a:fillRect l="-1388"/>
                </a:stretch>
              </a:blipFill>
            </p:spPr>
            <p:txBody>
              <a:bodyPr/>
              <a:lstStyle/>
              <a:p>
                <a:r>
                  <a:rPr lang="en-US">
                    <a:noFill/>
                  </a:rPr>
                  <a:t> </a:t>
                </a:r>
              </a:p>
            </p:txBody>
          </p:sp>
        </mc:Fallback>
      </mc:AlternateContent>
    </p:spTree>
    <p:extLst>
      <p:ext uri="{BB962C8B-B14F-4D97-AF65-F5344CB8AC3E}">
        <p14:creationId xmlns:p14="http://schemas.microsoft.com/office/powerpoint/2010/main" val="4274395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up)">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572500"/>
            <a:ext cx="2051144" cy="19812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926118" y="38906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7"/>
          <a:stretch>
            <a:fillRect/>
          </a:stretch>
        </p:blipFill>
        <p:spPr>
          <a:xfrm>
            <a:off x="5276850" y="788666"/>
            <a:ext cx="7734300" cy="363604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19400" y="4756176"/>
                <a:ext cx="13172530" cy="5167184"/>
              </a:xfrm>
              <a:prstGeom prst="rect">
                <a:avLst/>
              </a:prstGeom>
            </p:spPr>
            <p:txBody>
              <a:bodyPr wrap="square">
                <a:spAutoFit/>
              </a:bodyPr>
              <a:lstStyle/>
              <a:p>
                <a:pPr algn="just">
                  <a:lnSpc>
                    <a:spcPct val="150000"/>
                  </a:lnSpc>
                </a:pPr>
                <a:r>
                  <a:rPr lang="vi-VN" sz="3600">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vi-VN"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e>
                    </m:acc>
                  </m:oMath>
                </a14:m>
                <a:r>
                  <a:rPr lang="en-US" sz="3600" smtClean="0">
                    <a:effectLst/>
                    <a:latin typeface="Arial" panose="020B0604020202020204" pitchFamily="34" charset="0"/>
                    <a:ea typeface="Calibri" panose="020F0502020204030204" pitchFamily="34" charset="0"/>
                    <a:cs typeface="Arial" panose="020B0604020202020204" pitchFamily="34" charset="0"/>
                  </a:rPr>
                  <a:t> </a:t>
                </a:r>
                <a:r>
                  <a:rPr lang="vi-VN" sz="3600" smtClean="0">
                    <a:effectLst/>
                    <a:latin typeface="Arial" panose="020B0604020202020204" pitchFamily="34" charset="0"/>
                    <a:ea typeface="Calibri" panose="020F0502020204030204" pitchFamily="34" charset="0"/>
                    <a:cs typeface="Arial" panose="020B0604020202020204" pitchFamily="34" charset="0"/>
                  </a:rPr>
                  <a:t>Suy </a:t>
                </a:r>
                <a:r>
                  <a:rPr lang="vi-VN" sz="3600">
                    <a:effectLst/>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𝐴𝐶</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vi-VN" sz="3600">
                    <a:effectLst/>
                    <a:latin typeface="Arial" panose="020B0604020202020204" pitchFamily="34" charset="0"/>
                    <a:ea typeface="Calibri" panose="020F0502020204030204" pitchFamily="34" charset="0"/>
                    <a:cs typeface="Arial" panose="020B0604020202020204" pitchFamily="34" charset="0"/>
                  </a:rPr>
                  <a:t> là phân giác trong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là phân giác trong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36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𝐷</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19400" y="4756176"/>
                <a:ext cx="13172530" cy="5167184"/>
              </a:xfrm>
              <a:prstGeom prst="rect">
                <a:avLst/>
              </a:prstGeom>
              <a:blipFill>
                <a:blip r:embed="rId8"/>
                <a:stretch>
                  <a:fillRect l="-1435"/>
                </a:stretch>
              </a:blipFill>
            </p:spPr>
            <p:txBody>
              <a:bodyPr/>
              <a:lstStyle/>
              <a:p>
                <a:r>
                  <a:rPr lang="en-US">
                    <a:noFill/>
                  </a:rPr>
                  <a:t> </a:t>
                </a:r>
              </a:p>
            </p:txBody>
          </p:sp>
        </mc:Fallback>
      </mc:AlternateContent>
    </p:spTree>
    <p:extLst>
      <p:ext uri="{BB962C8B-B14F-4D97-AF65-F5344CB8AC3E}">
        <p14:creationId xmlns:p14="http://schemas.microsoft.com/office/powerpoint/2010/main" val="675447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572500"/>
            <a:ext cx="2051144" cy="19812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926118" y="38906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7"/>
          <a:stretch>
            <a:fillRect/>
          </a:stretch>
        </p:blipFill>
        <p:spPr>
          <a:xfrm>
            <a:off x="5276850" y="788666"/>
            <a:ext cx="7734300" cy="363604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19400" y="4756176"/>
                <a:ext cx="13172530" cy="446891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acc>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𝐴𝐵𝐷</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iu-Cans-CA"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ᔕ</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(c.g.c)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19400" y="4756176"/>
                <a:ext cx="13172530" cy="4468916"/>
              </a:xfrm>
              <a:prstGeom prst="rect">
                <a:avLst/>
              </a:prstGeom>
              <a:blipFill>
                <a:blip r:embed="rId8"/>
                <a:stretch>
                  <a:fillRect l="-1435"/>
                </a:stretch>
              </a:blipFill>
            </p:spPr>
            <p:txBody>
              <a:bodyPr/>
              <a:lstStyle/>
              <a:p>
                <a:r>
                  <a:rPr lang="en-US">
                    <a:noFill/>
                  </a:rPr>
                  <a:t> </a:t>
                </a:r>
              </a:p>
            </p:txBody>
          </p:sp>
        </mc:Fallback>
      </mc:AlternateContent>
    </p:spTree>
    <p:extLst>
      <p:ext uri="{BB962C8B-B14F-4D97-AF65-F5344CB8AC3E}">
        <p14:creationId xmlns:p14="http://schemas.microsoft.com/office/powerpoint/2010/main" val="2600681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572500"/>
            <a:ext cx="2051144" cy="1981200"/>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926118" y="38906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7"/>
          <a:stretch>
            <a:fillRect/>
          </a:stretch>
        </p:blipFill>
        <p:spPr>
          <a:xfrm>
            <a:off x="5276850" y="788666"/>
            <a:ext cx="7734300" cy="363604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610100" y="5143500"/>
                <a:ext cx="9067800" cy="4606326"/>
              </a:xfrm>
              <a:prstGeom prst="rect">
                <a:avLst/>
              </a:prstGeom>
            </p:spPr>
            <p:txBody>
              <a:bodyPr wrap="square">
                <a:spAutoFit/>
              </a:bodyPr>
              <a:lstStyle/>
              <a:p>
                <a:pPr algn="just">
                  <a:lnSpc>
                    <a:spcPct val="150000"/>
                  </a:lnSpc>
                  <a:spcBef>
                    <a:spcPts val="600"/>
                  </a:spcBef>
                  <a:spcAft>
                    <a:spcPts val="600"/>
                  </a:spcAft>
                </a:pPr>
                <a:r>
                  <a:rPr lang="vi-VN" sz="3600" smtClean="0">
                    <a:latin typeface="Arial" panose="020B0604020202020204" pitchFamily="34" charset="0"/>
                    <a:ea typeface="Calibri" panose="020F0502020204030204" pitchFamily="34" charset="0"/>
                    <a:cs typeface="Arial" panose="020B0604020202020204" pitchFamily="34" charset="0"/>
                  </a:rPr>
                  <a:t>c) Ta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e>
                    </m:acc>
                  </m:oMath>
                </a14:m>
                <a:r>
                  <a:rPr lang="vi-VN"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𝐴𝐵𝐻</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prstClr val="black"/>
                        </a:solidFill>
                        <a:latin typeface="Cambria Math" panose="02040503050406030204" pitchFamily="18" charset="0"/>
                        <a:cs typeface="Arial" panose="020B0604020202020204" pitchFamily="34" charset="0"/>
                      </a:rPr>
                      <m:t>ᔕ</m:t>
                    </m:r>
                    <m:r>
                      <a:rPr lang="en-US" sz="3600" b="0" i="1" smtClean="0">
                        <a:solidFill>
                          <a:prstClr val="black"/>
                        </a:solidFill>
                        <a:latin typeface="Cambria Math" panose="02040503050406030204" pitchFamily="18" charset="0"/>
                        <a:cs typeface="Arial" panose="020B0604020202020204" pitchFamily="34"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(g.g)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6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 </a:t>
                </a:r>
                <a:r>
                  <a:rPr lang="vi-VN" sz="3600" smtClean="0">
                    <a:effectLst/>
                    <a:latin typeface="Arial" panose="020B0604020202020204" pitchFamily="34" charset="0"/>
                    <a:ea typeface="Calibri" panose="020F0502020204030204" pitchFamily="34" charset="0"/>
                    <a:cs typeface="Arial" panose="020B0604020202020204" pitchFamily="34" charset="0"/>
                  </a:rPr>
                  <a:t>mà</a:t>
                </a:r>
                <a:r>
                  <a:rPr lang="en-US" sz="3600" smtClean="0">
                    <a:effectLst/>
                    <a:latin typeface="Arial" panose="020B0604020202020204" pitchFamily="34" charset="0"/>
                    <a:ea typeface="Calibri" panose="020F0502020204030204" pitchFamily="34" charset="0"/>
                    <a:cs typeface="Arial" panose="020B0604020202020204" pitchFamily="34" charset="0"/>
                  </a:rPr>
                  <a:t> </a:t>
                </a:r>
                <a:r>
                  <a:rPr lang="vi-VN" sz="36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vi-VN"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3600" smtClean="0">
                    <a:effectLst/>
                    <a:latin typeface="Arial" panose="020B0604020202020204" pitchFamily="34" charset="0"/>
                    <a:ea typeface="Calibri" panose="020F0502020204030204" pitchFamily="34" charset="0"/>
                    <a:cs typeface="Arial" panose="020B0604020202020204" pitchFamily="34" charset="0"/>
                  </a:rPr>
                  <a:t>Do </a:t>
                </a:r>
                <a:r>
                  <a:rPr lang="vi-VN" sz="36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4610100" y="5143500"/>
                <a:ext cx="9067800" cy="4606326"/>
              </a:xfrm>
              <a:prstGeom prst="rect">
                <a:avLst/>
              </a:prstGeom>
              <a:blipFill>
                <a:blip r:embed="rId8"/>
                <a:stretch>
                  <a:fillRect l="-2016"/>
                </a:stretch>
              </a:blipFill>
            </p:spPr>
            <p:txBody>
              <a:bodyPr/>
              <a:lstStyle/>
              <a:p>
                <a:r>
                  <a:rPr lang="en-US">
                    <a:noFill/>
                  </a:rPr>
                  <a:t> </a:t>
                </a:r>
              </a:p>
            </p:txBody>
          </p:sp>
        </mc:Fallback>
      </mc:AlternateContent>
    </p:spTree>
    <p:extLst>
      <p:ext uri="{BB962C8B-B14F-4D97-AF65-F5344CB8AC3E}">
        <p14:creationId xmlns:p14="http://schemas.microsoft.com/office/powerpoint/2010/main" val="4024209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mc:AlternateContent xmlns:mc="http://schemas.openxmlformats.org/markup-compatibility/2006">
        <mc:Choice xmlns:a14="http://schemas.microsoft.com/office/drawing/2010/main" Requires="a14">
          <p:sp>
            <p:nvSpPr>
              <p:cNvPr id="19" name="Rectangle 18"/>
              <p:cNvSpPr/>
              <p:nvPr/>
            </p:nvSpPr>
            <p:spPr>
              <a:xfrm>
                <a:off x="495300" y="114300"/>
                <a:ext cx="17335500" cy="3024611"/>
              </a:xfrm>
              <a:prstGeom prst="rect">
                <a:avLst/>
              </a:prstGeom>
            </p:spPr>
            <p:txBody>
              <a:bodyPr wrap="square">
                <a:spAutoFit/>
              </a:bodyPr>
              <a:lstStyle/>
              <a:p>
                <a:pPr algn="just">
                  <a:lnSpc>
                    <a:spcPct val="150000"/>
                  </a:lnSpc>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tr96) </a:t>
                </a:r>
                <a:r>
                  <a:rPr lang="vi-VN" sz="3600">
                    <a:solidFill>
                      <a:srgbClr val="000000"/>
                    </a:solidFill>
                  </a:rPr>
                  <a:t>Cho tam giác </a:t>
                </a:r>
                <a14:m>
                  <m:oMath xmlns:m="http://schemas.openxmlformats.org/officeDocument/2006/math">
                    <m:r>
                      <a:rPr lang="vi-VN" sz="3600" i="1" smtClean="0">
                        <a:solidFill>
                          <a:srgbClr val="000000"/>
                        </a:solidFill>
                        <a:latin typeface="Cambria Math" panose="02040503050406030204" pitchFamily="18" charset="0"/>
                      </a:rPr>
                      <m:t>𝐴𝐵𝐶</m:t>
                    </m:r>
                  </m:oMath>
                </a14:m>
                <a:r>
                  <a:rPr lang="vi-VN" sz="3600">
                    <a:solidFill>
                      <a:srgbClr val="000000"/>
                    </a:solidFill>
                  </a:rPr>
                  <a:t> có </a:t>
                </a:r>
                <a14:m>
                  <m:oMath xmlns:m="http://schemas.openxmlformats.org/officeDocument/2006/math">
                    <m:r>
                      <a:rPr lang="vi-VN" sz="3600" i="1" smtClean="0">
                        <a:solidFill>
                          <a:srgbClr val="000000"/>
                        </a:solidFill>
                        <a:latin typeface="Cambria Math" panose="02040503050406030204" pitchFamily="18" charset="0"/>
                      </a:rPr>
                      <m:t>𝑀</m:t>
                    </m:r>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𝑁</m:t>
                    </m:r>
                    <m:r>
                      <a:rPr lang="vi-VN" sz="3600" i="1" smtClean="0">
                        <a:solidFill>
                          <a:srgbClr val="000000"/>
                        </a:solidFill>
                        <a:latin typeface="Cambria Math" panose="02040503050406030204" pitchFamily="18" charset="0"/>
                      </a:rPr>
                      <m:t> </m:t>
                    </m:r>
                  </m:oMath>
                </a14:m>
                <a:r>
                  <a:rPr lang="vi-VN" sz="3600">
                    <a:solidFill>
                      <a:srgbClr val="000000"/>
                    </a:solidFill>
                  </a:rPr>
                  <a:t>là hai điểm lần lượt thuộc các cạnh </a:t>
                </a:r>
                <a14:m>
                  <m:oMath xmlns:m="http://schemas.openxmlformats.org/officeDocument/2006/math">
                    <m:r>
                      <a:rPr lang="vi-VN" sz="3600" i="1" smtClean="0">
                        <a:solidFill>
                          <a:srgbClr val="000000"/>
                        </a:solidFill>
                        <a:latin typeface="Cambria Math" panose="02040503050406030204" pitchFamily="18" charset="0"/>
                      </a:rPr>
                      <m:t>𝐴𝐵</m:t>
                    </m:r>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𝐴𝐶</m:t>
                    </m:r>
                    <m:r>
                      <a:rPr lang="vi-VN" sz="3600" i="1" smtClean="0">
                        <a:solidFill>
                          <a:srgbClr val="000000"/>
                        </a:solidFill>
                        <a:latin typeface="Cambria Math" panose="02040503050406030204" pitchFamily="18" charset="0"/>
                      </a:rPr>
                      <m:t> </m:t>
                    </m:r>
                  </m:oMath>
                </a14:m>
                <a:r>
                  <a:rPr lang="vi-VN" sz="3600">
                    <a:solidFill>
                      <a:srgbClr val="000000"/>
                    </a:solidFill>
                  </a:rPr>
                  <a:t>sao cho </a:t>
                </a:r>
                <a14:m>
                  <m:oMath xmlns:m="http://schemas.openxmlformats.org/officeDocument/2006/math">
                    <m:r>
                      <a:rPr lang="vi-VN" sz="3600" i="1" smtClean="0">
                        <a:solidFill>
                          <a:srgbClr val="000000"/>
                        </a:solidFill>
                        <a:latin typeface="Cambria Math" panose="02040503050406030204" pitchFamily="18" charset="0"/>
                      </a:rPr>
                      <m:t>𝑀𝑁</m:t>
                    </m:r>
                    <m:r>
                      <a:rPr lang="vi-VN" sz="3600" i="1" smtClean="0">
                        <a:solidFill>
                          <a:srgbClr val="000000"/>
                        </a:solidFill>
                        <a:latin typeface="Cambria Math" panose="02040503050406030204" pitchFamily="18" charset="0"/>
                      </a:rPr>
                      <m:t> // </m:t>
                    </m:r>
                    <m:r>
                      <a:rPr lang="vi-VN" sz="3600" i="1" smtClean="0">
                        <a:solidFill>
                          <a:srgbClr val="000000"/>
                        </a:solidFill>
                        <a:latin typeface="Cambria Math" panose="02040503050406030204" pitchFamily="18" charset="0"/>
                      </a:rPr>
                      <m:t>𝐵𝐶</m:t>
                    </m:r>
                  </m:oMath>
                </a14:m>
                <a:r>
                  <a:rPr lang="vi-VN" sz="3600">
                    <a:solidFill>
                      <a:srgbClr val="000000"/>
                    </a:solidFill>
                  </a:rPr>
                  <a:t>. Gọi </a:t>
                </a:r>
                <a14:m>
                  <m:oMath xmlns:m="http://schemas.openxmlformats.org/officeDocument/2006/math">
                    <m:r>
                      <a:rPr lang="vi-VN" sz="3600" i="1" smtClean="0">
                        <a:solidFill>
                          <a:srgbClr val="000000"/>
                        </a:solidFill>
                        <a:latin typeface="Cambria Math" panose="02040503050406030204" pitchFamily="18" charset="0"/>
                      </a:rPr>
                      <m:t>𝐼</m:t>
                    </m:r>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𝑃</m:t>
                    </m:r>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𝑄</m:t>
                    </m:r>
                    <m:r>
                      <a:rPr lang="vi-VN" sz="3600" i="1" smtClean="0">
                        <a:solidFill>
                          <a:srgbClr val="000000"/>
                        </a:solidFill>
                        <a:latin typeface="Cambria Math" panose="02040503050406030204" pitchFamily="18" charset="0"/>
                      </a:rPr>
                      <m:t> </m:t>
                    </m:r>
                  </m:oMath>
                </a14:m>
                <a:r>
                  <a:rPr lang="vi-VN" sz="3600">
                    <a:solidFill>
                      <a:srgbClr val="000000"/>
                    </a:solidFill>
                  </a:rPr>
                  <a:t>lần lượt là giao điểm của </a:t>
                </a:r>
                <a14:m>
                  <m:oMath xmlns:m="http://schemas.openxmlformats.org/officeDocument/2006/math">
                    <m:r>
                      <a:rPr lang="vi-VN" sz="3600" i="1" smtClean="0">
                        <a:solidFill>
                          <a:srgbClr val="000000"/>
                        </a:solidFill>
                        <a:latin typeface="Cambria Math" panose="02040503050406030204" pitchFamily="18" charset="0"/>
                      </a:rPr>
                      <m:t>𝐵𝑁</m:t>
                    </m:r>
                  </m:oMath>
                </a14:m>
                <a:r>
                  <a:rPr lang="vi-VN" sz="3600">
                    <a:solidFill>
                      <a:srgbClr val="000000"/>
                    </a:solidFill>
                  </a:rPr>
                  <a:t> và </a:t>
                </a:r>
                <a14:m>
                  <m:oMath xmlns:m="http://schemas.openxmlformats.org/officeDocument/2006/math">
                    <m:r>
                      <a:rPr lang="vi-VN" sz="3600" i="1" smtClean="0">
                        <a:solidFill>
                          <a:srgbClr val="000000"/>
                        </a:solidFill>
                        <a:latin typeface="Cambria Math" panose="02040503050406030204" pitchFamily="18" charset="0"/>
                      </a:rPr>
                      <m:t>𝐶𝑀</m:t>
                    </m:r>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𝐴𝐼</m:t>
                    </m:r>
                    <m:r>
                      <a:rPr lang="vi-VN" sz="3600" i="1" smtClean="0">
                        <a:solidFill>
                          <a:srgbClr val="000000"/>
                        </a:solidFill>
                        <a:latin typeface="Cambria Math" panose="02040503050406030204" pitchFamily="18" charset="0"/>
                      </a:rPr>
                      <m:t> </m:t>
                    </m:r>
                  </m:oMath>
                </a14:m>
                <a:r>
                  <a:rPr lang="vi-VN" sz="3600">
                    <a:solidFill>
                      <a:srgbClr val="000000"/>
                    </a:solidFill>
                  </a:rPr>
                  <a:t>và </a:t>
                </a:r>
                <a14:m>
                  <m:oMath xmlns:m="http://schemas.openxmlformats.org/officeDocument/2006/math">
                    <m:r>
                      <a:rPr lang="vi-VN" sz="3600" i="1" smtClean="0">
                        <a:solidFill>
                          <a:srgbClr val="000000"/>
                        </a:solidFill>
                        <a:latin typeface="Cambria Math" panose="02040503050406030204" pitchFamily="18" charset="0"/>
                      </a:rPr>
                      <m:t>𝑀𝑁</m:t>
                    </m:r>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𝐴𝐼</m:t>
                    </m:r>
                  </m:oMath>
                </a14:m>
                <a:r>
                  <a:rPr lang="vi-VN" sz="3600">
                    <a:solidFill>
                      <a:srgbClr val="000000"/>
                    </a:solidFill>
                  </a:rPr>
                  <a:t> và </a:t>
                </a:r>
                <a14:m>
                  <m:oMath xmlns:m="http://schemas.openxmlformats.org/officeDocument/2006/math">
                    <m:r>
                      <a:rPr lang="vi-VN" sz="3600" i="1" smtClean="0">
                        <a:solidFill>
                          <a:srgbClr val="000000"/>
                        </a:solidFill>
                        <a:latin typeface="Cambria Math" panose="02040503050406030204" pitchFamily="18" charset="0"/>
                      </a:rPr>
                      <m:t>𝐵𝐶</m:t>
                    </m:r>
                  </m:oMath>
                </a14:m>
                <a:r>
                  <a:rPr lang="vi-VN" sz="3600">
                    <a:solidFill>
                      <a:srgbClr val="000000"/>
                    </a:solidFill>
                  </a:rPr>
                  <a:t>. </a:t>
                </a:r>
                <a:r>
                  <a:rPr lang="vi-VN" sz="3600">
                    <a:solidFill>
                      <a:srgbClr val="000000"/>
                    </a:solidFill>
                  </a:rPr>
                  <a:t>Chứng </a:t>
                </a:r>
                <a:r>
                  <a:rPr lang="vi-VN" sz="3600" smtClean="0">
                    <a:solidFill>
                      <a:srgbClr val="000000"/>
                    </a:solidFill>
                  </a:rPr>
                  <a:t>minh:</a:t>
                </a:r>
                <a:r>
                  <a:rPr lang="en-US" sz="3600" smtClean="0">
                    <a:solidFill>
                      <a:srgbClr val="000000"/>
                    </a:solidFill>
                  </a:rPr>
                  <a:t> 	</a:t>
                </a:r>
                <a:r>
                  <a:rPr lang="vi-VN" sz="3600" smtClean="0">
                    <a:solidFill>
                      <a:srgbClr val="000000"/>
                    </a:solidFill>
                  </a:rPr>
                  <a:t>a</a:t>
                </a:r>
                <a:r>
                  <a:rPr lang="vi-VN" sz="3600">
                    <a:solidFill>
                      <a:srgbClr val="000000"/>
                    </a:solidFill>
                  </a:rPr>
                  <a:t>) </a:t>
                </a:r>
                <a:r>
                  <a:rPr lang="en-US" sz="3600">
                    <a:ea typeface="Calibri" panose="020F0502020204030204" pitchFamily="34" charset="0"/>
                    <a:cs typeface="Times New Roman" panose="02020603050405020304" pitchFamily="18"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𝑀𝑃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𝐵𝑄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𝑃𝑁</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𝑄𝐶</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𝐴𝑄</m:t>
                        </m:r>
                      </m:den>
                    </m:f>
                  </m:oMath>
                </a14:m>
                <a:r>
                  <a:rPr lang="vi-VN" sz="3600">
                    <a:solidFill>
                      <a:srgbClr val="000000"/>
                    </a:solidFill>
                  </a:rPr>
                  <a:t>         </a:t>
                </a:r>
                <a:r>
                  <a:rPr lang="vi-VN" sz="3600">
                    <a:solidFill>
                      <a:srgbClr val="000000"/>
                    </a:solidFill>
                  </a:rPr>
                  <a:t> </a:t>
                </a:r>
                <a:r>
                  <a:rPr lang="en-US" sz="3600" smtClean="0">
                    <a:solidFill>
                      <a:srgbClr val="000000"/>
                    </a:solidFill>
                  </a:rPr>
                  <a:t>		</a:t>
                </a:r>
                <a:r>
                  <a:rPr lang="vi-VN" sz="3600">
                    <a:solidFill>
                      <a:srgbClr val="000000"/>
                    </a:solidFill>
                  </a:rPr>
                  <a:t> </a:t>
                </a:r>
                <a:r>
                  <a:rPr lang="vi-VN" sz="3600">
                    <a:solidFill>
                      <a:srgbClr val="000000"/>
                    </a:solidFill>
                  </a:rPr>
                  <a:t> </a:t>
                </a:r>
                <a:r>
                  <a:rPr lang="vi-VN" sz="3600" smtClean="0">
                    <a:solidFill>
                      <a:srgbClr val="000000"/>
                    </a:solidFill>
                  </a:rPr>
                  <a:t>b)</a:t>
                </a:r>
                <a:r>
                  <a:rPr lang="en-US" sz="3600">
                    <a:ea typeface="Calibri" panose="020F0502020204030204" pitchFamily="34" charset="0"/>
                    <a:cs typeface="Times New Roman" panose="02020603050405020304" pitchFamily="18"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𝑀𝑃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𝑄𝐶</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𝑃𝑁</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𝐵𝑄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𝐼𝑃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𝐼𝑄</m:t>
                        </m:r>
                      </m:den>
                    </m:f>
                  </m:oMath>
                </a14:m>
                <a:endParaRPr lang="vi-VN" sz="3600" b="0" i="0">
                  <a:solidFill>
                    <a:srgbClr val="000000"/>
                  </a:solidFill>
                  <a:effectLst/>
                </a:endParaRPr>
              </a:p>
            </p:txBody>
          </p:sp>
        </mc:Choice>
        <mc:Fallback>
          <p:sp>
            <p:nvSpPr>
              <p:cNvPr id="19" name="Rectangle 18"/>
              <p:cNvSpPr>
                <a:spLocks noRot="1" noChangeAspect="1" noMove="1" noResize="1" noEditPoints="1" noAdjustHandles="1" noChangeArrowheads="1" noChangeShapeType="1" noTextEdit="1"/>
              </p:cNvSpPr>
              <p:nvPr/>
            </p:nvSpPr>
            <p:spPr>
              <a:xfrm>
                <a:off x="495300" y="114300"/>
                <a:ext cx="17335500" cy="3024611"/>
              </a:xfrm>
              <a:prstGeom prst="rect">
                <a:avLst/>
              </a:prstGeom>
              <a:blipFill>
                <a:blip r:embed="rId4"/>
                <a:stretch>
                  <a:fillRect l="-1055" r="-1090"/>
                </a:stretch>
              </a:blipFill>
            </p:spPr>
            <p:txBody>
              <a:bodyPr/>
              <a:lstStyle/>
              <a:p>
                <a:r>
                  <a:rPr lang="en-US">
                    <a:noFill/>
                  </a:rPr>
                  <a:t> </a:t>
                </a:r>
              </a:p>
            </p:txBody>
          </p:sp>
        </mc:Fallback>
      </mc:AlternateContent>
      <p:pic>
        <p:nvPicPr>
          <p:cNvPr id="21" name="Picture 20"/>
          <p:cNvPicPr>
            <a:picLocks noChangeAspect="1"/>
          </p:cNvPicPr>
          <p:nvPr/>
        </p:nvPicPr>
        <p:blipFill>
          <a:blip r:embed="rId5"/>
          <a:stretch>
            <a:fillRect/>
          </a:stretch>
        </p:blipFill>
        <p:spPr>
          <a:xfrm rot="20553233">
            <a:off x="16847035" y="9082573"/>
            <a:ext cx="1779880" cy="15704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898080" y="4401865"/>
                <a:ext cx="8526257" cy="3801041"/>
              </a:xfrm>
              <a:prstGeom prst="rect">
                <a:avLst/>
              </a:prstGeom>
            </p:spPr>
            <p:txBody>
              <a:bodyPr wrap="square">
                <a:spAutoFit/>
              </a:bodyPr>
              <a:lstStyle/>
              <a:p>
                <a:pPr algn="just">
                  <a:lnSpc>
                    <a:spcPct val="165000"/>
                  </a:lnSpc>
                </a:pPr>
                <a:r>
                  <a:rPr lang="vi-VN" sz="3600" smtClean="0">
                    <a:latin typeface="Arial" panose="020B0604020202020204" pitchFamily="34" charset="0"/>
                    <a:ea typeface="Calibri" panose="020F0502020204030204" pitchFamily="34" charset="0"/>
                    <a:cs typeface="Arial" panose="020B0604020202020204" pitchFamily="34" charset="0"/>
                  </a:rPr>
                  <a:t>a) Theo </a:t>
                </a:r>
                <a:r>
                  <a:rPr lang="vi-VN" sz="3600">
                    <a:latin typeface="Arial" panose="020B0604020202020204" pitchFamily="34" charset="0"/>
                    <a:ea typeface="Calibri" panose="020F0502020204030204" pitchFamily="34" charset="0"/>
                    <a:cs typeface="Arial" panose="020B0604020202020204" pitchFamily="34" charset="0"/>
                  </a:rPr>
                  <a:t>định lí Thales ta có: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𝑀𝑃</m:t>
                    </m:r>
                  </m:oMath>
                </a14:m>
                <a:r>
                  <a:rPr lang="vi-VN" sz="3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𝐵𝑄</m:t>
                    </m:r>
                  </m:oMath>
                </a14:m>
                <a:r>
                  <a:rPr lang="vi-VN"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vi-VN" sz="3600" smtClean="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𝑀𝑃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𝐵𝑄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𝐴𝑄</m:t>
                        </m:r>
                      </m:den>
                    </m:f>
                  </m:oMath>
                </a14:m>
                <a:r>
                  <a:rPr lang="vi-VN" sz="3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𝑃𝑁</m:t>
                    </m:r>
                  </m:oMath>
                </a14:m>
                <a:r>
                  <a:rPr lang="vi-VN" sz="3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𝑄𝐶</m:t>
                    </m:r>
                  </m:oMath>
                </a14:m>
                <a:r>
                  <a:rPr lang="vi-VN"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𝑃𝑁</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𝑄𝐶</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𝐴𝑄</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𝑀𝑃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𝐵𝑄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𝑃𝑁</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𝑄𝐶</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𝐴𝑄</m:t>
                        </m:r>
                      </m:den>
                    </m:f>
                  </m:oMath>
                </a14:m>
                <a:r>
                  <a:rPr lang="en-US" sz="3600" smtClean="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898080" y="4401865"/>
                <a:ext cx="8526257" cy="3801041"/>
              </a:xfrm>
              <a:prstGeom prst="rect">
                <a:avLst/>
              </a:prstGeom>
              <a:blipFill>
                <a:blip r:embed="rId6"/>
                <a:stretch>
                  <a:fillRect l="-2217"/>
                </a:stretch>
              </a:blipFill>
            </p:spPr>
            <p:txBody>
              <a:bodyPr/>
              <a:lstStyle/>
              <a:p>
                <a:r>
                  <a:rPr lang="en-US">
                    <a:noFill/>
                  </a:rPr>
                  <a:t> </a:t>
                </a:r>
              </a:p>
            </p:txBody>
          </p:sp>
        </mc:Fallback>
      </mc:AlternateContent>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1143000" y="3314700"/>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8"/>
          <a:stretch>
            <a:fillRect/>
          </a:stretch>
        </p:blipFill>
        <p:spPr>
          <a:xfrm>
            <a:off x="1299299" y="4401865"/>
            <a:ext cx="6004730" cy="4450017"/>
          </a:xfrm>
          <a:prstGeom prst="rect">
            <a:avLst/>
          </a:prstGeom>
        </p:spPr>
      </p:pic>
    </p:spTree>
    <p:extLst>
      <p:ext uri="{BB962C8B-B14F-4D97-AF65-F5344CB8AC3E}">
        <p14:creationId xmlns:p14="http://schemas.microsoft.com/office/powerpoint/2010/main" val="10664895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2828265" y="5366704"/>
            <a:ext cx="5277934" cy="1682281"/>
            <a:chOff x="577774" y="3009900"/>
            <a:chExt cx="8225750"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1" name="TextBox 31"/>
                <p:cNvSpPr txBox="1"/>
                <p:nvPr/>
              </p:nvSpPr>
              <p:spPr>
                <a:xfrm>
                  <a:off x="3603784" y="3493538"/>
                  <a:ext cx="2680158" cy="155638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40</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31" name="TextBox 31"/>
                <p:cNvSpPr txBox="1">
                  <a:spLocks noRot="1" noChangeAspect="1" noMove="1" noResize="1" noEditPoints="1" noAdjustHandles="1" noChangeArrowheads="1" noChangeShapeType="1" noTextEdit="1"/>
                </p:cNvSpPr>
                <p:nvPr/>
              </p:nvSpPr>
              <p:spPr>
                <a:xfrm>
                  <a:off x="3603784" y="3493538"/>
                  <a:ext cx="2680158" cy="1556383"/>
                </a:xfrm>
                <a:prstGeom prst="rect">
                  <a:avLst/>
                </a:prstGeom>
                <a:blipFill>
                  <a:blip r:embed="rId2"/>
                  <a:stretch>
                    <a:fillRect/>
                  </a:stretch>
                </a:blipFill>
              </p:spPr>
              <p:txBody>
                <a:bodyPr/>
                <a:lstStyle/>
                <a:p>
                  <a:r>
                    <a:rPr lang="en-US">
                      <a:noFill/>
                    </a:rPr>
                    <a:t> </a:t>
                  </a:r>
                </a:p>
              </p:txBody>
            </p:sp>
          </mc:Fallback>
        </mc:AlternateContent>
        <p:sp>
          <p:nvSpPr>
            <p:cNvPr id="32" name="TextBox 32"/>
            <p:cNvSpPr txBox="1"/>
            <p:nvPr/>
          </p:nvSpPr>
          <p:spPr>
            <a:xfrm>
              <a:off x="824185" y="3681708"/>
              <a:ext cx="740026" cy="1296986"/>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2871913" y="7714507"/>
            <a:ext cx="5277934" cy="2012491"/>
            <a:chOff x="577774" y="5864813"/>
            <a:chExt cx="8225750" cy="3230759"/>
          </a:xfrm>
        </p:grpSpPr>
        <p:grpSp>
          <p:nvGrpSpPr>
            <p:cNvPr id="2" name="Group 2"/>
            <p:cNvGrpSpPr/>
            <p:nvPr/>
          </p:nvGrpSpPr>
          <p:grpSpPr>
            <a:xfrm>
              <a:off x="1219200" y="5864813"/>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TextBox 26"/>
                <p:cNvSpPr txBox="1"/>
                <p:nvPr/>
              </p:nvSpPr>
              <p:spPr>
                <a:xfrm>
                  <a:off x="1761215" y="6511663"/>
                  <a:ext cx="6365167" cy="1556384"/>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26" name="TextBox 26"/>
                <p:cNvSpPr txBox="1">
                  <a:spLocks noRot="1" noChangeAspect="1" noMove="1" noResize="1" noEditPoints="1" noAdjustHandles="1" noChangeArrowheads="1" noChangeShapeType="1" noTextEdit="1"/>
                </p:cNvSpPr>
                <p:nvPr/>
              </p:nvSpPr>
              <p:spPr>
                <a:xfrm>
                  <a:off x="1761215" y="6511663"/>
                  <a:ext cx="6365167" cy="1556384"/>
                </a:xfrm>
                <a:prstGeom prst="rect">
                  <a:avLst/>
                </a:prstGeom>
                <a:blipFill>
                  <a:blip r:embed="rId3"/>
                  <a:stretch>
                    <a:fillRect/>
                  </a:stretch>
                </a:blipFill>
              </p:spPr>
              <p:txBody>
                <a:bodyPr/>
                <a:lstStyle/>
                <a:p>
                  <a:r>
                    <a:rPr lang="en-US">
                      <a:noFill/>
                    </a:rPr>
                    <a:t> </a:t>
                  </a:r>
                </a:p>
              </p:txBody>
            </p:sp>
          </mc:Fallback>
        </mc:AlternateContent>
        <p:sp>
          <p:nvSpPr>
            <p:cNvPr id="33" name="TextBox 33"/>
            <p:cNvSpPr txBox="1"/>
            <p:nvPr/>
          </p:nvSpPr>
          <p:spPr>
            <a:xfrm>
              <a:off x="824185" y="6725152"/>
              <a:ext cx="740026" cy="1296986"/>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44" name="Group 43"/>
          <p:cNvGrpSpPr/>
          <p:nvPr/>
        </p:nvGrpSpPr>
        <p:grpSpPr>
          <a:xfrm>
            <a:off x="10210800" y="5407410"/>
            <a:ext cx="5277934" cy="1682281"/>
            <a:chOff x="9224050" y="3009900"/>
            <a:chExt cx="8225750"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9" name="TextBox 29"/>
                <p:cNvSpPr txBox="1"/>
                <p:nvPr/>
              </p:nvSpPr>
              <p:spPr>
                <a:xfrm>
                  <a:off x="10619931" y="3436389"/>
                  <a:ext cx="6317259" cy="155638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29" name="TextBox 29"/>
                <p:cNvSpPr txBox="1">
                  <a:spLocks noRot="1" noChangeAspect="1" noMove="1" noResize="1" noEditPoints="1" noAdjustHandles="1" noChangeArrowheads="1" noChangeShapeType="1" noTextEdit="1"/>
                </p:cNvSpPr>
                <p:nvPr/>
              </p:nvSpPr>
              <p:spPr>
                <a:xfrm>
                  <a:off x="10619931" y="3436389"/>
                  <a:ext cx="6317259" cy="1556383"/>
                </a:xfrm>
                <a:prstGeom prst="rect">
                  <a:avLst/>
                </a:prstGeom>
                <a:blipFill>
                  <a:blip r:embed="rId4"/>
                  <a:stretch>
                    <a:fillRect/>
                  </a:stretch>
                </a:blipFill>
              </p:spPr>
              <p:txBody>
                <a:bodyPr/>
                <a:lstStyle/>
                <a:p>
                  <a:r>
                    <a:rPr lang="en-US">
                      <a:noFill/>
                    </a:rPr>
                    <a:t> </a:t>
                  </a:r>
                </a:p>
              </p:txBody>
            </p:sp>
          </mc:Fallback>
        </mc:AlternateContent>
        <p:sp>
          <p:nvSpPr>
            <p:cNvPr id="34" name="TextBox 34"/>
            <p:cNvSpPr txBox="1"/>
            <p:nvPr/>
          </p:nvSpPr>
          <p:spPr>
            <a:xfrm>
              <a:off x="9495463" y="3699825"/>
              <a:ext cx="740026" cy="1296986"/>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45" name="Group 44"/>
          <p:cNvGrpSpPr/>
          <p:nvPr/>
        </p:nvGrpSpPr>
        <p:grpSpPr>
          <a:xfrm>
            <a:off x="10212636" y="7749661"/>
            <a:ext cx="5277934" cy="1682281"/>
            <a:chOff x="9224050" y="6009474"/>
            <a:chExt cx="8225750"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0" name="TextBox 30"/>
                <p:cNvSpPr txBox="1"/>
                <p:nvPr/>
              </p:nvSpPr>
              <p:spPr>
                <a:xfrm>
                  <a:off x="10562788" y="6490277"/>
                  <a:ext cx="6442510" cy="155638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30" name="TextBox 30"/>
                <p:cNvSpPr txBox="1">
                  <a:spLocks noRot="1" noChangeAspect="1" noMove="1" noResize="1" noEditPoints="1" noAdjustHandles="1" noChangeArrowheads="1" noChangeShapeType="1" noTextEdit="1"/>
                </p:cNvSpPr>
                <p:nvPr/>
              </p:nvSpPr>
              <p:spPr>
                <a:xfrm>
                  <a:off x="10562788" y="6490277"/>
                  <a:ext cx="6442510" cy="1556383"/>
                </a:xfrm>
                <a:prstGeom prst="rect">
                  <a:avLst/>
                </a:prstGeom>
                <a:blipFill>
                  <a:blip r:embed="rId5"/>
                  <a:stretch>
                    <a:fillRect/>
                  </a:stretch>
                </a:blipFill>
              </p:spPr>
              <p:txBody>
                <a:bodyPr/>
                <a:lstStyle/>
                <a:p>
                  <a:r>
                    <a:rPr lang="en-US">
                      <a:noFill/>
                    </a:rPr>
                    <a:t> </a:t>
                  </a:r>
                </a:p>
              </p:txBody>
            </p:sp>
          </mc:Fallback>
        </mc:AlternateContent>
        <p:sp>
          <p:nvSpPr>
            <p:cNvPr id="35" name="TextBox 35"/>
            <p:cNvSpPr txBox="1"/>
            <p:nvPr/>
          </p:nvSpPr>
          <p:spPr>
            <a:xfrm>
              <a:off x="9495463" y="6732737"/>
              <a:ext cx="740026" cy="1160185"/>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BÀI TẬP TRẮC NGHIỆM</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1" name="Picture 40"/>
          <p:cNvPicPr>
            <a:picLocks noChangeAspect="1"/>
          </p:cNvPicPr>
          <p:nvPr/>
        </p:nvPicPr>
        <p:blipFill>
          <a:blip r:embed="rId6"/>
          <a:stretch>
            <a:fillRect/>
          </a:stretch>
        </p:blipFill>
        <p:spPr>
          <a:xfrm>
            <a:off x="15880482" y="-215850"/>
            <a:ext cx="2407518" cy="2124280"/>
          </a:xfrm>
          <a:prstGeom prst="rect">
            <a:avLst/>
          </a:prstGeom>
        </p:spPr>
      </p:pic>
      <p:grpSp>
        <p:nvGrpSpPr>
          <p:cNvPr id="40" name="Group 36"/>
          <p:cNvGrpSpPr/>
          <p:nvPr/>
        </p:nvGrpSpPr>
        <p:grpSpPr>
          <a:xfrm>
            <a:off x="1171884" y="2171700"/>
            <a:ext cx="5517952" cy="2709042"/>
            <a:chOff x="-580655" y="-452841"/>
            <a:chExt cx="6916646" cy="567258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7" name="TextBox 38"/>
            <p:cNvSpPr txBox="1"/>
            <p:nvPr/>
          </p:nvSpPr>
          <p:spPr>
            <a:xfrm rot="20550000">
              <a:off x="-580655" y="-452841"/>
              <a:ext cx="6916646" cy="3769598"/>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 1</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7" name="Rectangle 26"/>
              <p:cNvSpPr/>
              <p:nvPr/>
            </p:nvSpPr>
            <p:spPr>
              <a:xfrm>
                <a:off x="5759354" y="2430110"/>
                <a:ext cx="10200842" cy="21044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𝐷𝐸𝐺</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r>
                      <a:rPr kumimoji="0" lang="iu-Cans-CA" sz="4300" b="0" i="1" u="none" strike="noStrike" kern="1200" cap="none" spc="0" normalizeH="0" baseline="0" noProof="0">
                        <a:ln>
                          <a:noFill/>
                        </a:ln>
                        <a:solidFill>
                          <a:prstClr val="white"/>
                        </a:solidFill>
                        <a:effectLst/>
                        <a:uLnTx/>
                        <a:uFillTx/>
                        <a:latin typeface="Open Sans"/>
                        <a:ea typeface="+mn-ea"/>
                        <a:cs typeface="Arial" panose="020B0604020202020204" pitchFamily="34" charset="0"/>
                      </a:rPr>
                      <m:t>ᔕ ∆</m:t>
                    </m:r>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𝑀𝑁𝑃</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14:m>
                  <m:oMath xmlns:m="http://schemas.openxmlformats.org/officeDocument/2006/math">
                    <m:acc>
                      <m:accPr>
                        <m:chr m:val="̂"/>
                        <m:ctrlP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ctrlPr>
                      </m:acc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𝐸</m:t>
                        </m:r>
                      </m:e>
                    </m:acc>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=60</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acc>
                      <m:accPr>
                        <m:chr m:val="̂"/>
                        <m:ctrlP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ctrlPr>
                      </m:acc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𝑀</m:t>
                        </m:r>
                      </m:e>
                    </m:acc>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=40</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m:t>
                    </m:r>
                  </m:oMath>
                </a14:m>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 đo góc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𝑁</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bằng bao nhiêu độ?</a:t>
                </a:r>
              </a:p>
            </p:txBody>
          </p:sp>
        </mc:Choice>
        <mc:Fallback>
          <p:sp>
            <p:nvSpPr>
              <p:cNvPr id="27" name="Rectangle 26"/>
              <p:cNvSpPr>
                <a:spLocks noRot="1" noChangeAspect="1" noMove="1" noResize="1" noEditPoints="1" noAdjustHandles="1" noChangeArrowheads="1" noChangeShapeType="1" noTextEdit="1"/>
              </p:cNvSpPr>
              <p:nvPr/>
            </p:nvSpPr>
            <p:spPr>
              <a:xfrm>
                <a:off x="5759354" y="2430110"/>
                <a:ext cx="10200842" cy="2104422"/>
              </a:xfrm>
              <a:prstGeom prst="rect">
                <a:avLst/>
              </a:prstGeom>
              <a:blipFill>
                <a:blip r:embed="rId9"/>
                <a:stretch>
                  <a:fillRect l="-2391" b="-7246"/>
                </a:stretch>
              </a:blipFill>
            </p:spPr>
            <p:txBody>
              <a:bodyPr/>
              <a:lstStyle/>
              <a:p>
                <a:r>
                  <a:rPr lang="en-US">
                    <a:noFill/>
                  </a:rPr>
                  <a:t> </a:t>
                </a:r>
              </a:p>
            </p:txBody>
          </p:sp>
        </mc:Fallback>
      </mc:AlternateContent>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83948" y="7564521"/>
            <a:ext cx="1726546" cy="174231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371685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wipe(up)">
                                      <p:cBhvr>
                                        <p:cTn id="7" dur="500"/>
                                        <p:tgtEl>
                                          <p:spTgt spid="27">
                                            <p:txEl>
                                              <p:pRg st="1" end="1"/>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anim calcmode="lin" valueType="num">
                                      <p:cBhvr>
                                        <p:cTn id="12" dur="500" fill="hold"/>
                                        <p:tgtEl>
                                          <p:spTgt spid="42"/>
                                        </p:tgtEl>
                                        <p:attrNameLst>
                                          <p:attrName>ppt_x</p:attrName>
                                        </p:attrNameLst>
                                      </p:cBhvr>
                                      <p:tavLst>
                                        <p:tav tm="0">
                                          <p:val>
                                            <p:strVal val="#ppt_x"/>
                                          </p:val>
                                        </p:tav>
                                        <p:tav tm="100000">
                                          <p:val>
                                            <p:strVal val="#ppt_x"/>
                                          </p:val>
                                        </p:tav>
                                      </p:tavLst>
                                    </p:anim>
                                    <p:anim calcmode="lin" valueType="num">
                                      <p:cBhvr>
                                        <p:cTn id="13" dur="5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mc:AlternateContent xmlns:mc="http://schemas.openxmlformats.org/markup-compatibility/2006">
        <mc:Choice xmlns:a14="http://schemas.microsoft.com/office/drawing/2010/main" Requires="a14">
          <p:sp>
            <p:nvSpPr>
              <p:cNvPr id="19" name="Rectangle 18"/>
              <p:cNvSpPr/>
              <p:nvPr/>
            </p:nvSpPr>
            <p:spPr>
              <a:xfrm>
                <a:off x="495300" y="114300"/>
                <a:ext cx="17335500" cy="30246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tr96)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Cho tam giác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𝐴𝐵𝐶</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có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𝑀</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là hai điểm lần lượt thuộc các cạnh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𝐴𝐶</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sao cho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𝑀𝑁</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𝐵𝐶</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Gọi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𝑃</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lần lượt là giao điểm của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𝐵𝑁</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và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𝐶𝑀</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𝐴𝐼</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và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𝑀𝑁</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𝐴𝐼</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và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𝐵𝐶</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Chứng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minh:</a:t>
                </a:r>
                <a:r>
                  <a:rPr kumimoji="0" lang="en-US" sz="3600" b="0" i="0" u="none" strike="noStrike" kern="1200" cap="none" spc="0" normalizeH="0" baseline="0" noProof="0" smtClean="0">
                    <a:ln>
                      <a:noFill/>
                    </a:ln>
                    <a:solidFill>
                      <a:srgbClr val="000000"/>
                    </a:solidFill>
                    <a:effectLst/>
                    <a:uLnTx/>
                    <a:uFillTx/>
                    <a:latin typeface="Calibri"/>
                    <a:ea typeface="+mn-ea"/>
                    <a:cs typeface="+mn-cs"/>
                  </a:rPr>
                  <a:t>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𝐵𝑄</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𝑃𝑁</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𝑄𝐶</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𝐴𝑄</m:t>
                        </m:r>
                      </m:den>
                    </m:f>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baseline="0" noProof="0" smtClean="0">
                    <a:ln>
                      <a:noFill/>
                    </a:ln>
                    <a:solidFill>
                      <a:srgbClr val="000000"/>
                    </a:solidFill>
                    <a:effectLst/>
                    <a:uLnTx/>
                    <a:uFillTx/>
                    <a:latin typeface="Calibri"/>
                    <a:ea typeface="+mn-ea"/>
                    <a:cs typeface="+mn-cs"/>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a:t>
                </a:r>
                <a:r>
                  <a:rPr kumimoji="0" lang="en-US" sz="36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𝑄𝐶</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𝑃𝑁</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𝐵𝑄</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𝐼𝑄</m:t>
                        </m:r>
                      </m:den>
                    </m:f>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p:sp>
            <p:nvSpPr>
              <p:cNvPr id="19" name="Rectangle 18"/>
              <p:cNvSpPr>
                <a:spLocks noRot="1" noChangeAspect="1" noMove="1" noResize="1" noEditPoints="1" noAdjustHandles="1" noChangeArrowheads="1" noChangeShapeType="1" noTextEdit="1"/>
              </p:cNvSpPr>
              <p:nvPr/>
            </p:nvSpPr>
            <p:spPr>
              <a:xfrm>
                <a:off x="495300" y="114300"/>
                <a:ext cx="17335500" cy="3024611"/>
              </a:xfrm>
              <a:prstGeom prst="rect">
                <a:avLst/>
              </a:prstGeom>
              <a:blipFill>
                <a:blip r:embed="rId4"/>
                <a:stretch>
                  <a:fillRect l="-1055" r="-1090"/>
                </a:stretch>
              </a:blipFill>
            </p:spPr>
            <p:txBody>
              <a:bodyPr/>
              <a:lstStyle/>
              <a:p>
                <a:r>
                  <a:rPr lang="en-US">
                    <a:noFill/>
                  </a:rPr>
                  <a:t> </a:t>
                </a:r>
              </a:p>
            </p:txBody>
          </p:sp>
        </mc:Fallback>
      </mc:AlternateContent>
      <p:pic>
        <p:nvPicPr>
          <p:cNvPr id="21" name="Picture 20"/>
          <p:cNvPicPr>
            <a:picLocks noChangeAspect="1"/>
          </p:cNvPicPr>
          <p:nvPr/>
        </p:nvPicPr>
        <p:blipFill>
          <a:blip r:embed="rId5"/>
          <a:stretch>
            <a:fillRect/>
          </a:stretch>
        </p:blipFill>
        <p:spPr>
          <a:xfrm rot="20553233">
            <a:off x="16847035" y="9082573"/>
            <a:ext cx="1779880" cy="15704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480643" y="4367776"/>
                <a:ext cx="8233489" cy="3791935"/>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Theo định lí Thales ta có: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𝑄𝐶</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𝑄𝐶</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𝐼𝑄</m:t>
                        </m:r>
                      </m:den>
                    </m:f>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𝑃𝑁</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𝐵𝑄</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𝑃𝑁</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𝐵𝑄</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𝐼𝑄</m:t>
                        </m:r>
                      </m:den>
                    </m:f>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65000"/>
                  </a:lnSpc>
                </a:pP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𝑄𝐶</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𝑃𝑁</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𝐵𝑄</m:t>
                        </m:r>
                      </m:den>
                    </m:f>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𝐼𝑃</m:t>
                        </m:r>
                      </m:num>
                      <m:den>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𝐼𝑄</m:t>
                        </m:r>
                      </m:den>
                    </m:f>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480643" y="4367776"/>
                <a:ext cx="8233489" cy="3791935"/>
              </a:xfrm>
              <a:prstGeom prst="rect">
                <a:avLst/>
              </a:prstGeom>
              <a:blipFill>
                <a:blip r:embed="rId6"/>
                <a:stretch>
                  <a:fillRect l="-2221"/>
                </a:stretch>
              </a:blipFill>
            </p:spPr>
            <p:txBody>
              <a:bodyPr/>
              <a:lstStyle/>
              <a:p>
                <a:r>
                  <a:rPr lang="en-US">
                    <a:noFill/>
                  </a:rPr>
                  <a:t> </a:t>
                </a:r>
              </a:p>
            </p:txBody>
          </p:sp>
        </mc:Fallback>
      </mc:AlternateContent>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1143000" y="3314700"/>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8"/>
          <a:stretch>
            <a:fillRect/>
          </a:stretch>
        </p:blipFill>
        <p:spPr>
          <a:xfrm>
            <a:off x="1299299" y="4401865"/>
            <a:ext cx="6004730" cy="4450017"/>
          </a:xfrm>
          <a:prstGeom prst="rect">
            <a:avLst/>
          </a:prstGeom>
        </p:spPr>
      </p:pic>
    </p:spTree>
    <p:extLst>
      <p:ext uri="{BB962C8B-B14F-4D97-AF65-F5344CB8AC3E}">
        <p14:creationId xmlns:p14="http://schemas.microsoft.com/office/powerpoint/2010/main" val="2595004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mc:AlternateContent xmlns:mc="http://schemas.openxmlformats.org/markup-compatibility/2006">
        <mc:Choice xmlns:a14="http://schemas.microsoft.com/office/drawing/2010/main" Requires="a14">
          <p:sp>
            <p:nvSpPr>
              <p:cNvPr id="11" name="Rectangle 10"/>
              <p:cNvSpPr/>
              <p:nvPr/>
            </p:nvSpPr>
            <p:spPr>
              <a:xfrm>
                <a:off x="680798" y="94606"/>
                <a:ext cx="17388718" cy="1708353"/>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11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tr96) </a:t>
                </a:r>
                <a:r>
                  <a:rPr lang="vi-VN" sz="3600">
                    <a:solidFill>
                      <a:prstClr val="black"/>
                    </a:solidFill>
                    <a:cs typeface="Arial" panose="020B0604020202020204" pitchFamily="34" charset="0"/>
                  </a:rPr>
                  <a:t>Cho Hình 107. Chứng </a:t>
                </a:r>
                <a:r>
                  <a:rPr lang="vi-VN" sz="3600">
                    <a:solidFill>
                      <a:prstClr val="black"/>
                    </a:solidFill>
                    <a:cs typeface="Arial" panose="020B0604020202020204" pitchFamily="34" charset="0"/>
                  </a:rPr>
                  <a:t>minh</a:t>
                </a:r>
                <a:r>
                  <a:rPr lang="vi-VN" sz="3600" smtClean="0">
                    <a:solidFill>
                      <a:prstClr val="black"/>
                    </a:solidFill>
                    <a:cs typeface="Arial" panose="020B0604020202020204" pitchFamily="34" charset="0"/>
                  </a:rPr>
                  <a:t>:</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a)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𝐴𝐵𝑁</m:t>
                    </m:r>
                    <m:r>
                      <a:rPr lang="vi-VN" sz="3600" i="1" smtClean="0">
                        <a:solidFill>
                          <a:prstClr val="black"/>
                        </a:solidFill>
                        <a:latin typeface="Cambria Math" panose="02040503050406030204" pitchFamily="18" charset="0"/>
                        <a:cs typeface="Arial" panose="020B0604020202020204" pitchFamily="34" charset="0"/>
                      </a:rPr>
                      <m:t> </m:t>
                    </m:r>
                    <m:r>
                      <a:rPr lang="iu-Cans-CA" sz="3600" i="1">
                        <a:solidFill>
                          <a:prstClr val="black"/>
                        </a:solidFill>
                        <a:latin typeface="Arial" panose="020B0604020202020204" pitchFamily="34" charset="0"/>
                        <a:cs typeface="Arial" panose="020B0604020202020204" pitchFamily="34" charset="0"/>
                      </a:rPr>
                      <m:t>ᔕ ∆</m:t>
                    </m:r>
                    <m:r>
                      <a:rPr lang="vi-VN" sz="3600" i="1">
                        <a:solidFill>
                          <a:prstClr val="black"/>
                        </a:solidFill>
                        <a:latin typeface="Cambria Math" panose="02040503050406030204" pitchFamily="18" charset="0"/>
                        <a:cs typeface="Arial" panose="020B0604020202020204" pitchFamily="34" charset="0"/>
                      </a:rPr>
                      <m:t>𝐴𝐼𝑃</m:t>
                    </m:r>
                    <m:r>
                      <a:rPr lang="vi-VN" sz="3600" i="1">
                        <a:solidFill>
                          <a:prstClr val="black"/>
                        </a:solidFill>
                        <a:latin typeface="Cambria Math" panose="02040503050406030204" pitchFamily="18" charset="0"/>
                        <a:cs typeface="Arial" panose="020B0604020202020204" pitchFamily="34" charset="0"/>
                      </a:rPr>
                      <m:t> </m:t>
                    </m:r>
                  </m:oMath>
                </a14:m>
                <a:r>
                  <a:rPr lang="vi-VN" sz="3600">
                    <a:solidFill>
                      <a:prstClr val="black"/>
                    </a:solidFill>
                    <a:cs typeface="Arial" panose="020B0604020202020204" pitchFamily="34" charset="0"/>
                  </a:rPr>
                  <a:t>và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𝐴𝐼</m:t>
                    </m:r>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𝐴𝑁</m:t>
                    </m:r>
                    <m:r>
                      <a:rPr lang="vi-VN" sz="3600" i="1" smtClean="0">
                        <a:solidFill>
                          <a:prstClr val="black"/>
                        </a:solidFill>
                        <a:latin typeface="Cambria Math" panose="02040503050406030204" pitchFamily="18" charset="0"/>
                        <a:cs typeface="Arial" panose="020B0604020202020204" pitchFamily="34" charset="0"/>
                      </a:rPr>
                      <m:t> = </m:t>
                    </m:r>
                    <m:r>
                      <a:rPr lang="vi-VN" sz="3600" i="1">
                        <a:solidFill>
                          <a:prstClr val="black"/>
                        </a:solidFill>
                        <a:latin typeface="Cambria Math" panose="02040503050406030204" pitchFamily="18" charset="0"/>
                        <a:cs typeface="Arial" panose="020B0604020202020204" pitchFamily="34" charset="0"/>
                      </a:rPr>
                      <m:t>𝐴𝑃</m:t>
                    </m:r>
                    <m:r>
                      <a:rPr lang="vi-VN" sz="3600" i="1">
                        <a:solidFill>
                          <a:prstClr val="black"/>
                        </a:solidFill>
                        <a:latin typeface="Cambria Math" panose="02040503050406030204" pitchFamily="18" charset="0"/>
                        <a:cs typeface="Arial" panose="020B0604020202020204" pitchFamily="34" charset="0"/>
                      </a:rPr>
                      <m:t>.</m:t>
                    </m:r>
                    <m:r>
                      <a:rPr lang="vi-VN" sz="3600" i="1">
                        <a:solidFill>
                          <a:prstClr val="black"/>
                        </a:solidFill>
                        <a:latin typeface="Cambria Math" panose="02040503050406030204" pitchFamily="18" charset="0"/>
                        <a:cs typeface="Arial" panose="020B0604020202020204" pitchFamily="34" charset="0"/>
                      </a:rPr>
                      <m:t>𝐴𝐵</m:t>
                    </m:r>
                  </m:oMath>
                </a14:m>
                <a:r>
                  <a:rPr lang="vi-VN" sz="3600" smtClean="0">
                    <a:solidFill>
                      <a:prstClr val="black"/>
                    </a:solidFill>
                    <a:cs typeface="Arial" panose="020B0604020202020204" pitchFamily="34" charset="0"/>
                  </a:rPr>
                  <a:t>;</a:t>
                </a:r>
                <a:r>
                  <a:rPr lang="en-US" sz="3600" smtClean="0">
                    <a:solidFill>
                      <a:prstClr val="black"/>
                    </a:solidFill>
                    <a:cs typeface="Arial" panose="020B0604020202020204" pitchFamily="34" charset="0"/>
                  </a:rPr>
                  <a:t>			</a:t>
                </a:r>
                <a:r>
                  <a:rPr lang="vi-VN" sz="3600" smtClean="0">
                    <a:solidFill>
                      <a:prstClr val="black"/>
                    </a:solidFill>
                    <a:cs typeface="Arial" panose="020B0604020202020204" pitchFamily="34" charset="0"/>
                  </a:rPr>
                  <a:t>b</a:t>
                </a:r>
                <a:r>
                  <a:rPr lang="vi-VN" sz="3600">
                    <a:solidFill>
                      <a:prstClr val="black"/>
                    </a:solidFill>
                    <a:cs typeface="Arial" panose="020B0604020202020204" pitchFamily="34" charset="0"/>
                  </a:rPr>
                  <a:t>)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𝐴𝐼</m:t>
                    </m:r>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𝐴𝑁</m:t>
                    </m:r>
                    <m:r>
                      <a:rPr lang="vi-VN" sz="3600" i="1" smtClean="0">
                        <a:solidFill>
                          <a:prstClr val="black"/>
                        </a:solidFill>
                        <a:latin typeface="Cambria Math" panose="02040503050406030204" pitchFamily="18" charset="0"/>
                        <a:cs typeface="Arial" panose="020B0604020202020204" pitchFamily="34" charset="0"/>
                      </a:rPr>
                      <m:t> + </m:t>
                    </m:r>
                    <m:r>
                      <a:rPr lang="vi-VN" sz="3600" i="1" smtClean="0">
                        <a:solidFill>
                          <a:prstClr val="black"/>
                        </a:solidFill>
                        <a:latin typeface="Cambria Math" panose="02040503050406030204" pitchFamily="18" charset="0"/>
                        <a:cs typeface="Arial" panose="020B0604020202020204" pitchFamily="34" charset="0"/>
                      </a:rPr>
                      <m:t>𝐵𝐼</m:t>
                    </m:r>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𝐵𝑀</m:t>
                    </m:r>
                    <m:r>
                      <a:rPr lang="vi-VN" sz="3600" i="1" smtClean="0">
                        <a:solidFill>
                          <a:prstClr val="black"/>
                        </a:solidFill>
                        <a:latin typeface="Cambria Math" panose="02040503050406030204" pitchFamily="18" charset="0"/>
                        <a:cs typeface="Arial" panose="020B0604020202020204" pitchFamily="34" charset="0"/>
                      </a:rPr>
                      <m:t> =</m:t>
                    </m:r>
                    <m:sSup>
                      <m:sSupPr>
                        <m:ctrlPr>
                          <a:rPr lang="vi-VN" sz="3600" i="1" smtClean="0">
                            <a:solidFill>
                              <a:prstClr val="black"/>
                            </a:solidFill>
                            <a:latin typeface="Cambria Math" panose="02040503050406030204" pitchFamily="18" charset="0"/>
                            <a:cs typeface="Arial" panose="020B0604020202020204" pitchFamily="34" charset="0"/>
                          </a:rPr>
                        </m:ctrlPr>
                      </m:sSupPr>
                      <m:e>
                        <m:r>
                          <a:rPr lang="vi-VN" sz="3600" i="1">
                            <a:solidFill>
                              <a:prstClr val="black"/>
                            </a:solidFill>
                            <a:latin typeface="Cambria Math" panose="02040503050406030204" pitchFamily="18" charset="0"/>
                            <a:cs typeface="Arial" panose="020B0604020202020204" pitchFamily="34" charset="0"/>
                          </a:rPr>
                          <m:t>𝐴𝐵</m:t>
                        </m:r>
                      </m:e>
                      <m:sup>
                        <m:r>
                          <a:rPr lang="en-US" sz="3600" b="0" i="1" smtClean="0">
                            <a:solidFill>
                              <a:prstClr val="black"/>
                            </a:solidFill>
                            <a:latin typeface="Cambria Math" panose="02040503050406030204" pitchFamily="18" charset="0"/>
                            <a:cs typeface="Arial" panose="020B0604020202020204" pitchFamily="34" charset="0"/>
                          </a:rPr>
                          <m:t>2</m:t>
                        </m:r>
                      </m:sup>
                    </m:sSup>
                    <m:r>
                      <a:rPr lang="en-US" sz="3600" b="0" i="0" smtClean="0">
                        <a:solidFill>
                          <a:prstClr val="black"/>
                        </a:solidFill>
                        <a:latin typeface="Cambria Math" panose="02040503050406030204" pitchFamily="18" charset="0"/>
                        <a:cs typeface="Arial" panose="020B0604020202020204" pitchFamily="34" charset="0"/>
                      </a:rPr>
                      <m:t>.</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80798" y="94606"/>
                <a:ext cx="17388718" cy="1708353"/>
              </a:xfrm>
              <a:prstGeom prst="rect">
                <a:avLst/>
              </a:prstGeom>
              <a:blipFill>
                <a:blip r:embed="rId4"/>
                <a:stretch>
                  <a:fillRect l="-1087" b="-9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6913538" y="2705100"/>
                <a:ext cx="10148257" cy="7518277"/>
              </a:xfrm>
              <a:prstGeom prst="rect">
                <a:avLst/>
              </a:prstGeom>
            </p:spPr>
            <p:txBody>
              <a:bodyPr wrap="square">
                <a:spAutoFit/>
              </a:bodyPr>
              <a:lstStyle/>
              <a:p>
                <a:pPr algn="just">
                  <a:lnSpc>
                    <a:spcPct val="150000"/>
                  </a:lnSpc>
                </a:pPr>
                <a:r>
                  <a:rPr lang="vi-VN" sz="3600" smtClean="0">
                    <a:ea typeface="Calibri" panose="020F0502020204030204" pitchFamily="34" charset="0"/>
                    <a:cs typeface="Arial" panose="020B0604020202020204" pitchFamily="34" charset="0"/>
                  </a:rPr>
                  <a:t>a) Ta </a:t>
                </a:r>
                <a:r>
                  <a:rPr lang="vi-VN" sz="3600">
                    <a:ea typeface="Calibri" panose="020F0502020204030204" pitchFamily="34" charset="0"/>
                    <a:cs typeface="Arial" panose="020B0604020202020204" pitchFamily="34" charset="0"/>
                  </a:rPr>
                  <a:t>có </a:t>
                </a:r>
                <a14:m>
                  <m:oMath xmlns:m="http://schemas.openxmlformats.org/officeDocument/2006/math">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𝐴𝑁𝐵</m:t>
                        </m:r>
                      </m:e>
                    </m:acc>
                    <m:r>
                      <a:rPr lang="vi-VN" sz="3600" i="1">
                        <a:effectLst/>
                        <a:ea typeface="Calibri" panose="020F0502020204030204" pitchFamily="34" charset="0"/>
                        <a:cs typeface="Times New Roman" panose="02020603050405020304" pitchFamily="18" charset="0"/>
                      </a:rPr>
                      <m:t>=</m:t>
                    </m:r>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𝐴𝑃𝐼</m:t>
                        </m:r>
                      </m:e>
                    </m:acc>
                    <m:r>
                      <a:rPr lang="vi-VN" sz="3600" i="1">
                        <a:effectLst/>
                        <a:ea typeface="Calibri" panose="020F0502020204030204" pitchFamily="34" charset="0"/>
                        <a:cs typeface="Times New Roman" panose="02020603050405020304" pitchFamily="18" charset="0"/>
                      </a:rPr>
                      <m:t>=</m:t>
                    </m:r>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90</m:t>
                        </m:r>
                      </m:e>
                      <m:sup>
                        <m:r>
                          <a:rPr lang="vi-VN" sz="3600" i="1">
                            <a:effectLst/>
                            <a:ea typeface="Calibri" panose="020F0502020204030204" pitchFamily="34" charset="0"/>
                            <a:cs typeface="Times New Roman" panose="02020603050405020304" pitchFamily="18" charset="0"/>
                          </a:rPr>
                          <m:t>𝑜</m:t>
                        </m:r>
                      </m:sup>
                    </m:sSup>
                  </m:oMath>
                </a14:m>
                <a:r>
                  <a:rPr lang="vi-VN" sz="3600">
                    <a:effectLst/>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ea typeface="Calibri" panose="020F0502020204030204" pitchFamily="34" charset="0"/>
                            <a:cs typeface="Times New Roman" panose="02020603050405020304" pitchFamily="18" charset="0"/>
                          </a:rPr>
                        </m:ctrlPr>
                      </m:accPr>
                      <m:e>
                        <m:r>
                          <a:rPr lang="vi-VN" sz="3600" i="1">
                            <a:effectLst/>
                            <a:ea typeface="Calibri" panose="020F0502020204030204" pitchFamily="34" charset="0"/>
                            <a:cs typeface="Times New Roman" panose="02020603050405020304" pitchFamily="18" charset="0"/>
                          </a:rPr>
                          <m:t>𝐴</m:t>
                        </m:r>
                      </m:e>
                    </m:acc>
                  </m:oMath>
                </a14:m>
                <a:r>
                  <a:rPr lang="vi-VN" sz="3600">
                    <a:effectLst/>
                    <a:ea typeface="Calibri" panose="020F0502020204030204" pitchFamily="34" charset="0"/>
                    <a:cs typeface="Arial" panose="020B0604020202020204" pitchFamily="34" charset="0"/>
                  </a:rPr>
                  <a:t> </a:t>
                </a:r>
                <a:r>
                  <a:rPr lang="vi-VN" sz="3600">
                    <a:effectLst/>
                    <a:ea typeface="Calibri" panose="020F0502020204030204" pitchFamily="34" charset="0"/>
                    <a:cs typeface="Arial" panose="020B0604020202020204" pitchFamily="34" charset="0"/>
                  </a:rPr>
                  <a:t>chung </a:t>
                </a:r>
                <a:endParaRPr lang="en-US" sz="3600" smtClean="0">
                  <a:effectLst/>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600" i="1">
                        <a:ea typeface="Calibri" panose="020F0502020204030204" pitchFamily="34" charset="0"/>
                        <a:cs typeface="Times New Roman" panose="02020603050405020304" pitchFamily="18" charset="0"/>
                      </a:rPr>
                      <m:t>⇒</m:t>
                    </m:r>
                  </m:oMath>
                </a14:m>
                <a:r>
                  <a:rPr lang="vi-VN" sz="3600" smtClean="0">
                    <a:effectLst/>
                    <a:ea typeface="Calibri" panose="020F0502020204030204" pitchFamily="34" charset="0"/>
                    <a:cs typeface="Arial" panose="020B0604020202020204" pitchFamily="34" charset="0"/>
                  </a:rPr>
                  <a:t> </a:t>
                </a: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𝐴𝐵𝑁</m:t>
                    </m:r>
                    <m:r>
                      <a:rPr lang="en-US" sz="3600" b="0" i="1" smtClean="0">
                        <a:effectLst/>
                        <a:ea typeface="Calibri" panose="020F0502020204030204" pitchFamily="34" charset="0"/>
                        <a:cs typeface="Times New Roman" panose="02020603050405020304" pitchFamily="18" charset="0"/>
                      </a:rPr>
                      <m:t> </m:t>
                    </m:r>
                    <m:r>
                      <a:rPr lang="iu-Cans-CA" sz="3600" i="1">
                        <a:solidFill>
                          <a:prstClr val="black"/>
                        </a:solidFill>
                        <a:cs typeface="Arial" panose="020B0604020202020204" pitchFamily="34" charset="0"/>
                      </a:rPr>
                      <m:t>ᔕ</m:t>
                    </m:r>
                    <m:r>
                      <a:rPr lang="en-US" sz="3600" b="0" i="1" smtClean="0">
                        <a:solidFill>
                          <a:prstClr val="black"/>
                        </a:solidFill>
                        <a:cs typeface="Arial" panose="020B0604020202020204" pitchFamily="34" charset="0"/>
                      </a:rPr>
                      <m:t> </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𝐴𝐼𝑃</m:t>
                    </m:r>
                  </m:oMath>
                </a14:m>
                <a:r>
                  <a:rPr lang="vi-VN" sz="3600">
                    <a:effectLst/>
                    <a:ea typeface="Calibri" panose="020F0502020204030204" pitchFamily="34" charset="0"/>
                    <a:cs typeface="Arial" panose="020B0604020202020204" pitchFamily="34" charset="0"/>
                  </a:rPr>
                  <a:t> (g.g)</a:t>
                </a:r>
                <a:endParaRPr lang="en-US" sz="3600">
                  <a:effectLst/>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600" i="1">
                        <a:ea typeface="Calibri" panose="020F0502020204030204" pitchFamily="34" charset="0"/>
                        <a:cs typeface="Times New Roman" panose="02020603050405020304" pitchFamily="18" charset="0"/>
                      </a:rPr>
                      <m:t>⇒</m:t>
                    </m:r>
                  </m:oMath>
                </a14:m>
                <a:r>
                  <a:rPr lang="vi-VN" sz="3600">
                    <a:effectLst/>
                    <a:ea typeface="Calibri" panose="020F0502020204030204" pitchFamily="34" charset="0"/>
                    <a:cs typeface="Arial" panose="020B0604020202020204" pitchFamily="34" charset="0"/>
                  </a:rPr>
                  <a:t> </a:t>
                </a:r>
                <a14:m>
                  <m:oMath xmlns:m="http://schemas.openxmlformats.org/officeDocument/2006/math">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𝐴𝐵</m:t>
                        </m:r>
                      </m:num>
                      <m:den>
                        <m:r>
                          <a:rPr lang="vi-VN" sz="3600" i="1">
                            <a:effectLst/>
                            <a:ea typeface="Calibri" panose="020F0502020204030204" pitchFamily="34" charset="0"/>
                            <a:cs typeface="Times New Roman" panose="02020603050405020304" pitchFamily="18" charset="0"/>
                          </a:rPr>
                          <m:t>𝐴𝐼</m:t>
                        </m:r>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𝐴𝑁</m:t>
                        </m:r>
                      </m:num>
                      <m:den>
                        <m:r>
                          <a:rPr lang="vi-VN" sz="3600" i="1">
                            <a:effectLst/>
                            <a:ea typeface="Calibri" panose="020F0502020204030204" pitchFamily="34" charset="0"/>
                            <a:cs typeface="Times New Roman" panose="02020603050405020304" pitchFamily="18" charset="0"/>
                          </a:rPr>
                          <m:t>𝐴𝑃</m:t>
                        </m:r>
                      </m:den>
                    </m:f>
                  </m:oMath>
                </a14:m>
                <a:r>
                  <a:rPr lang="vi-VN" sz="3600">
                    <a:effectLst/>
                    <a:ea typeface="Calibri" panose="020F0502020204030204" pitchFamily="34" charset="0"/>
                    <a:cs typeface="Arial" panose="020B0604020202020204" pitchFamily="34" charset="0"/>
                  </a:rPr>
                  <a:t> hay </a:t>
                </a:r>
                <a14:m>
                  <m:oMath xmlns:m="http://schemas.openxmlformats.org/officeDocument/2006/math">
                    <m:r>
                      <a:rPr lang="vi-VN" sz="3600" i="1">
                        <a:effectLst/>
                        <a:ea typeface="Calibri" panose="020F0502020204030204" pitchFamily="34" charset="0"/>
                        <a:cs typeface="Times New Roman" panose="02020603050405020304" pitchFamily="18" charset="0"/>
                      </a:rPr>
                      <m:t>𝐴𝐼</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𝐴𝑁</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𝐴𝑃</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m:t>
                    </m:r>
                  </m:oMath>
                </a14:m>
                <a:endParaRPr lang="en-US" sz="3600">
                  <a:effectLst/>
                  <a:ea typeface="Arial" panose="020B0604020202020204" pitchFamily="34" charset="0"/>
                  <a:cs typeface="Arial" panose="020B0604020202020204" pitchFamily="34" charset="0"/>
                </a:endParaRPr>
              </a:p>
              <a:p>
                <a:pPr algn="just">
                  <a:lnSpc>
                    <a:spcPct val="150000"/>
                  </a:lnSpc>
                </a:pPr>
                <a:r>
                  <a:rPr lang="vi-VN" sz="3600">
                    <a:effectLst/>
                    <a:ea typeface="Calibri" panose="020F0502020204030204" pitchFamily="34" charset="0"/>
                    <a:cs typeface="Arial" panose="020B0604020202020204" pitchFamily="34" charset="0"/>
                  </a:rPr>
                  <a:t>b</a:t>
                </a:r>
                <a:r>
                  <a:rPr lang="vi-VN" sz="3600">
                    <a:effectLst/>
                    <a:ea typeface="Calibri" panose="020F0502020204030204" pitchFamily="34" charset="0"/>
                    <a:cs typeface="Arial" panose="020B0604020202020204" pitchFamily="34" charset="0"/>
                  </a:rPr>
                  <a:t>) </a:t>
                </a:r>
                <a:r>
                  <a:rPr lang="en-US" sz="3600">
                    <a:solidFill>
                      <a:srgbClr val="000000"/>
                    </a:solidFill>
                  </a:rPr>
                  <a:t> </a:t>
                </a:r>
                <a:r>
                  <a:rPr lang="en-US" sz="3600" smtClean="0">
                    <a:solidFill>
                      <a:srgbClr val="000000"/>
                    </a:solidFill>
                    <a:latin typeface="Arial" panose="020B0604020202020204" pitchFamily="34" charset="0"/>
                    <a:cs typeface="Arial" panose="020B0604020202020204" pitchFamily="34" charset="0"/>
                  </a:rPr>
                  <a:t>Chứng minh tương tự câu a</a:t>
                </a:r>
                <a:r>
                  <a:rPr lang="en-US" sz="3600">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t</a:t>
                </a:r>
                <a:r>
                  <a:rPr lang="vi-VN" sz="3600" smtClean="0">
                    <a:effectLst/>
                    <a:ea typeface="Calibri" panose="020F0502020204030204" pitchFamily="34" charset="0"/>
                    <a:cs typeface="Arial" panose="020B0604020202020204" pitchFamily="34" charset="0"/>
                  </a:rPr>
                  <a:t>a </a:t>
                </a:r>
                <a:r>
                  <a:rPr lang="vi-VN" sz="3600">
                    <a:effectLst/>
                    <a:ea typeface="Calibri" panose="020F0502020204030204" pitchFamily="34" charset="0"/>
                    <a:cs typeface="Arial" panose="020B0604020202020204" pitchFamily="34" charset="0"/>
                  </a:rPr>
                  <a:t>có: </a:t>
                </a:r>
                <a:endParaRPr lang="en-US" sz="3600" smtClean="0">
                  <a:effectLst/>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𝐴𝑀𝐵</m:t>
                    </m:r>
                    <m:r>
                      <a:rPr lang="en-US" sz="3600" b="0" i="1" smtClean="0">
                        <a:effectLst/>
                        <a:ea typeface="Calibri" panose="020F0502020204030204" pitchFamily="34" charset="0"/>
                        <a:cs typeface="Times New Roman" panose="02020603050405020304" pitchFamily="18" charset="0"/>
                      </a:rPr>
                      <m:t> </m:t>
                    </m:r>
                    <m:r>
                      <a:rPr lang="iu-Cans-CA" sz="3600" i="1">
                        <a:solidFill>
                          <a:prstClr val="black"/>
                        </a:solidFill>
                        <a:cs typeface="Arial" panose="020B0604020202020204" pitchFamily="34" charset="0"/>
                      </a:rPr>
                      <m:t>ᔕ</m:t>
                    </m:r>
                    <m:r>
                      <a:rPr lang="en-US" sz="3600" b="0" i="1" smtClean="0">
                        <a:solidFill>
                          <a:prstClr val="black"/>
                        </a:solidFill>
                        <a:cs typeface="Arial" panose="020B0604020202020204" pitchFamily="34" charset="0"/>
                      </a:rPr>
                      <m:t> </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𝐼𝑃𝐵</m:t>
                    </m:r>
                  </m:oMath>
                </a14:m>
                <a:r>
                  <a:rPr lang="vi-VN" sz="3600">
                    <a:effectLst/>
                    <a:ea typeface="Calibri" panose="020F0502020204030204" pitchFamily="34" charset="0"/>
                    <a:cs typeface="Arial" panose="020B0604020202020204" pitchFamily="34" charset="0"/>
                  </a:rPr>
                  <a:t> (g.g)</a:t>
                </a:r>
                <a:endParaRPr lang="en-US" sz="3600">
                  <a:effectLst/>
                  <a:ea typeface="Arial" panose="020B0604020202020204" pitchFamily="34" charset="0"/>
                  <a:cs typeface="Arial" panose="020B0604020202020204" pitchFamily="34" charset="0"/>
                </a:endParaRPr>
              </a:p>
              <a:p>
                <a:pPr algn="just">
                  <a:lnSpc>
                    <a:spcPct val="150000"/>
                  </a:lnSpc>
                </a:pPr>
                <a:r>
                  <a:rPr lang="vi-VN" sz="3600">
                    <a:effectLst/>
                    <a:ea typeface="Calibri" panose="020F0502020204030204" pitchFamily="34" charset="0"/>
                    <a:cs typeface="Arial" panose="020B0604020202020204" pitchFamily="34" charset="0"/>
                  </a:rPr>
                  <a:t>Do đó: </a:t>
                </a:r>
                <a14:m>
                  <m:oMath xmlns:m="http://schemas.openxmlformats.org/officeDocument/2006/math">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𝐴𝐵</m:t>
                        </m:r>
                      </m:num>
                      <m:den>
                        <m:r>
                          <a:rPr lang="vi-VN" sz="3600" i="1">
                            <a:effectLst/>
                            <a:ea typeface="Calibri" panose="020F0502020204030204" pitchFamily="34" charset="0"/>
                            <a:cs typeface="Times New Roman" panose="02020603050405020304" pitchFamily="18" charset="0"/>
                          </a:rPr>
                          <m:t>𝐵𝐼</m:t>
                        </m:r>
                      </m:den>
                    </m:f>
                    <m:r>
                      <a:rPr lang="vi-VN" sz="3600" i="1">
                        <a:effectLst/>
                        <a:ea typeface="Calibri" panose="020F0502020204030204" pitchFamily="34" charset="0"/>
                        <a:cs typeface="Times New Roman" panose="02020603050405020304" pitchFamily="18" charset="0"/>
                      </a:rPr>
                      <m:t>=</m:t>
                    </m:r>
                    <m:f>
                      <m:fPr>
                        <m:ctrlPr>
                          <a:rPr lang="en-US" sz="3600" i="1">
                            <a:effectLst/>
                            <a:ea typeface="Calibri" panose="020F0502020204030204" pitchFamily="34" charset="0"/>
                            <a:cs typeface="Times New Roman" panose="02020603050405020304" pitchFamily="18" charset="0"/>
                          </a:rPr>
                        </m:ctrlPr>
                      </m:fPr>
                      <m:num>
                        <m:r>
                          <a:rPr lang="vi-VN" sz="3600" i="1">
                            <a:effectLst/>
                            <a:ea typeface="Calibri" panose="020F0502020204030204" pitchFamily="34" charset="0"/>
                            <a:cs typeface="Times New Roman" panose="02020603050405020304" pitchFamily="18" charset="0"/>
                          </a:rPr>
                          <m:t>𝐵𝑀</m:t>
                        </m:r>
                      </m:num>
                      <m:den>
                        <m:r>
                          <a:rPr lang="vi-VN" sz="3600" i="1">
                            <a:effectLst/>
                            <a:ea typeface="Calibri" panose="020F0502020204030204" pitchFamily="34" charset="0"/>
                            <a:cs typeface="Times New Roman" panose="02020603050405020304" pitchFamily="18" charset="0"/>
                          </a:rPr>
                          <m:t>𝐵𝑃</m:t>
                        </m:r>
                      </m:den>
                    </m:f>
                  </m:oMath>
                </a14:m>
                <a:r>
                  <a:rPr lang="vi-VN" sz="3600">
                    <a:effectLst/>
                    <a:ea typeface="Calibri" panose="020F0502020204030204" pitchFamily="34" charset="0"/>
                    <a:cs typeface="Arial" panose="020B0604020202020204" pitchFamily="34" charset="0"/>
                  </a:rPr>
                  <a:t> hay </a:t>
                </a:r>
                <a14:m>
                  <m:oMath xmlns:m="http://schemas.openxmlformats.org/officeDocument/2006/math">
                    <m:r>
                      <a:rPr lang="vi-VN" sz="3600" i="1">
                        <a:effectLst/>
                        <a:ea typeface="Calibri" panose="020F0502020204030204" pitchFamily="34" charset="0"/>
                        <a:cs typeface="Times New Roman" panose="02020603050405020304" pitchFamily="18" charset="0"/>
                      </a:rPr>
                      <m:t>𝐵𝐼</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𝐵𝑀</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𝑃𝐵</m:t>
                    </m:r>
                  </m:oMath>
                </a14:m>
                <a:endParaRPr lang="en-US" sz="3600">
                  <a:effectLst/>
                  <a:ea typeface="Arial" panose="020B0604020202020204" pitchFamily="34" charset="0"/>
                  <a:cs typeface="Arial" panose="020B0604020202020204" pitchFamily="34" charset="0"/>
                </a:endParaRPr>
              </a:p>
              <a:p>
                <a:pPr algn="just">
                  <a:lnSpc>
                    <a:spcPct val="150000"/>
                  </a:lnSpc>
                </a:pPr>
                <a:r>
                  <a:rPr lang="vi-VN" sz="3600">
                    <a:effectLst/>
                    <a:ea typeface="Calibri" panose="020F0502020204030204" pitchFamily="34" charset="0"/>
                    <a:cs typeface="Arial" panose="020B0604020202020204" pitchFamily="34" charset="0"/>
                  </a:rPr>
                  <a:t>Ta có: </a:t>
                </a:r>
                <a14:m>
                  <m:oMath xmlns:m="http://schemas.openxmlformats.org/officeDocument/2006/math">
                    <m:r>
                      <a:rPr lang="vi-VN" sz="3600" i="1">
                        <a:effectLst/>
                        <a:ea typeface="Calibri" panose="020F0502020204030204" pitchFamily="34" charset="0"/>
                        <a:cs typeface="Times New Roman" panose="02020603050405020304" pitchFamily="18" charset="0"/>
                      </a:rPr>
                      <m:t>𝐴𝐼</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𝐴𝑁</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𝐵𝐼</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𝐵𝑀</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𝐴𝑃</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𝑃𝐵</m:t>
                    </m:r>
                  </m:oMath>
                </a14:m>
                <a:endParaRPr lang="en-US" sz="3600" i="1" smtClean="0">
                  <a:effectLst/>
                  <a:ea typeface="Calibri" panose="020F0502020204030204" pitchFamily="34" charset="0"/>
                  <a:cs typeface="Times New Roman" panose="02020603050405020304" pitchFamily="18" charset="0"/>
                </a:endParaRPr>
              </a:p>
              <a:p>
                <a:pPr algn="just">
                  <a:lnSpc>
                    <a:spcPct val="150000"/>
                  </a:lnSpc>
                </a:pPr>
                <a:r>
                  <a:rPr lang="en-US" sz="3600" smtClean="0">
                    <a:effectLst/>
                    <a:ea typeface="Calibri" panose="020F0502020204030204" pitchFamily="34" charset="0"/>
                    <a:cs typeface="Times New Roman" panose="02020603050405020304" pitchFamily="18" charset="0"/>
                  </a:rPr>
                  <a:t>					 </a:t>
                </a:r>
                <a14:m>
                  <m:oMath xmlns:m="http://schemas.openxmlformats.org/officeDocument/2006/math">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𝐴𝐵</m:t>
                    </m:r>
                    <m:d>
                      <m:dPr>
                        <m:ctrlPr>
                          <a:rPr lang="en-US" sz="3600" i="1">
                            <a:effectLst/>
                            <a:ea typeface="Calibri" panose="020F0502020204030204" pitchFamily="34" charset="0"/>
                            <a:cs typeface="Times New Roman" panose="02020603050405020304" pitchFamily="18" charset="0"/>
                          </a:rPr>
                        </m:ctrlPr>
                      </m:dPr>
                      <m:e>
                        <m:r>
                          <a:rPr lang="vi-VN" sz="3600" i="1">
                            <a:effectLst/>
                            <a:ea typeface="Calibri" panose="020F0502020204030204" pitchFamily="34" charset="0"/>
                            <a:cs typeface="Times New Roman" panose="02020603050405020304" pitchFamily="18" charset="0"/>
                          </a:rPr>
                          <m:t>𝐴𝑃</m:t>
                        </m:r>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𝑃𝐵</m:t>
                        </m:r>
                      </m:e>
                    </m:d>
                    <m:r>
                      <a:rPr lang="vi-VN" sz="3600" i="1">
                        <a:effectLst/>
                        <a:ea typeface="Calibri" panose="020F0502020204030204" pitchFamily="34" charset="0"/>
                        <a:cs typeface="Times New Roman" panose="02020603050405020304" pitchFamily="18" charset="0"/>
                      </a:rPr>
                      <m:t>=</m:t>
                    </m:r>
                    <m:r>
                      <a:rPr lang="vi-VN" sz="3600" i="1">
                        <a:effectLst/>
                        <a:ea typeface="Calibri" panose="020F0502020204030204" pitchFamily="34" charset="0"/>
                        <a:cs typeface="Times New Roman" panose="02020603050405020304" pitchFamily="18" charset="0"/>
                      </a:rPr>
                      <m:t>𝐴</m:t>
                    </m:r>
                    <m:sSup>
                      <m:sSupPr>
                        <m:ctrlPr>
                          <a:rPr lang="en-US" sz="3600" i="1">
                            <a:effectLst/>
                            <a:ea typeface="Calibri" panose="020F0502020204030204" pitchFamily="34" charset="0"/>
                            <a:cs typeface="Times New Roman" panose="02020603050405020304" pitchFamily="18" charset="0"/>
                          </a:rPr>
                        </m:ctrlPr>
                      </m:sSupPr>
                      <m:e>
                        <m:r>
                          <a:rPr lang="vi-VN" sz="3600" i="1">
                            <a:effectLst/>
                            <a:ea typeface="Calibri" panose="020F0502020204030204" pitchFamily="34" charset="0"/>
                            <a:cs typeface="Times New Roman" panose="02020603050405020304" pitchFamily="18" charset="0"/>
                          </a:rPr>
                          <m:t>𝐵</m:t>
                        </m:r>
                      </m:e>
                      <m:sup>
                        <m:r>
                          <a:rPr lang="vi-VN" sz="3600" i="1">
                            <a:effectLst/>
                            <a:ea typeface="Calibri" panose="020F0502020204030204" pitchFamily="34" charset="0"/>
                            <a:cs typeface="Times New Roman" panose="02020603050405020304" pitchFamily="18" charset="0"/>
                          </a:rPr>
                          <m:t>2</m:t>
                        </m:r>
                      </m:sup>
                    </m:sSup>
                  </m:oMath>
                </a14:m>
                <a:endParaRPr lang="en-US" sz="3600">
                  <a:effectLst/>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913538" y="2705100"/>
                <a:ext cx="10148257" cy="7518277"/>
              </a:xfrm>
              <a:prstGeom prst="rect">
                <a:avLst/>
              </a:prstGeom>
              <a:blipFill>
                <a:blip r:embed="rId5"/>
                <a:stretch>
                  <a:fillRect l="-1802"/>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rot="11088995">
            <a:off x="93508" y="8123460"/>
            <a:ext cx="2379425" cy="2040804"/>
          </a:xfrm>
          <a:prstGeom prst="rect">
            <a:avLst/>
          </a:prstGeom>
        </p:spPr>
      </p:pic>
      <p:pic>
        <p:nvPicPr>
          <p:cNvPr id="13" name="Picture 12"/>
          <p:cNvPicPr>
            <a:picLocks noChangeAspect="1"/>
          </p:cNvPicPr>
          <p:nvPr/>
        </p:nvPicPr>
        <p:blipFill>
          <a:blip r:embed="rId6"/>
          <a:stretch>
            <a:fillRect/>
          </a:stretch>
        </p:blipFill>
        <p:spPr>
          <a:xfrm rot="11088995">
            <a:off x="16778821" y="2203729"/>
            <a:ext cx="1328002" cy="1139011"/>
          </a:xfrm>
          <a:prstGeom prst="rect">
            <a:avLst/>
          </a:prstGeom>
        </p:spPr>
      </p:pic>
      <p:sp>
        <p:nvSpPr>
          <p:cNvPr id="14" name="Rectangle 13"/>
          <p:cNvSpPr/>
          <p:nvPr/>
        </p:nvSpPr>
        <p:spPr>
          <a:xfrm>
            <a:off x="6913538" y="1919322"/>
            <a:ext cx="1252266"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949950" y="2319596"/>
            <a:ext cx="5146050" cy="3757311"/>
          </a:xfrm>
          <a:prstGeom prst="rect">
            <a:avLst/>
          </a:prstGeom>
        </p:spPr>
      </p:pic>
    </p:spTree>
    <p:extLst>
      <p:ext uri="{BB962C8B-B14F-4D97-AF65-F5344CB8AC3E}">
        <p14:creationId xmlns:p14="http://schemas.microsoft.com/office/powerpoint/2010/main" val="21565246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9" dur="500"/>
                                        <p:tgtEl>
                                          <p:spTgt spid="5">
                                            <p:txEl>
                                              <p:pRg st="3" end="3"/>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wipe(left)">
                                      <p:cBhvr>
                                        <p:cTn id="47" dur="500"/>
                                        <p:tgtEl>
                                          <p:spTgt spid="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wipe(up)">
                                      <p:cBhvr>
                                        <p:cTn id="52" dur="500"/>
                                        <p:tgtEl>
                                          <p:spTgt spid="5">
                                            <p:txEl>
                                              <p:pRg st="6" end="6"/>
                                            </p:txEl>
                                          </p:spTgt>
                                        </p:tgtEl>
                                      </p:cBhvr>
                                    </p:animEffect>
                                  </p:childTnLst>
                                </p:cTn>
                              </p:par>
                              <p:par>
                                <p:cTn id="53" presetID="22" presetClass="entr" presetSubtype="1" fill="hold" nodeType="with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wipe(up)">
                                      <p:cBhvr>
                                        <p:cTn id="5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14="http://schemas.microsoft.com/office/drawing/2010/main" Requires="a14">
          <p:sp>
            <p:nvSpPr>
              <p:cNvPr id="18" name="Rectangle 17"/>
              <p:cNvSpPr/>
              <p:nvPr/>
            </p:nvSpPr>
            <p:spPr>
              <a:xfrm>
                <a:off x="511341" y="266700"/>
                <a:ext cx="16495031" cy="4247317"/>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12</a:t>
                </a:r>
                <a:r>
                  <a:rPr kumimoji="0" lang="en-US" sz="36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(SGK – tr96) </a:t>
                </a:r>
                <a:r>
                  <a:rPr lang="vi-VN" sz="3600">
                    <a:solidFill>
                      <a:prstClr val="black"/>
                    </a:solidFill>
                    <a:cs typeface="Arial" panose="020B0604020202020204" pitchFamily="34" charset="0"/>
                  </a:rPr>
                  <a:t>Hình 108 minh họa mặt cắt đứng của tủ sách nghệ thuật ở nhà bác Ngọc. Sau một thời gian sử dụng, tủ sách đó đã có dấu hiệu bị xuống cấp và cần sửa lại. Các tấm ngăn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𝐵𝑀</m:t>
                    </m:r>
                    <m:r>
                      <a:rPr lang="vi-VN" sz="3600" i="1" smtClean="0">
                        <a:solidFill>
                          <a:prstClr val="black"/>
                        </a:solidFill>
                        <a:latin typeface="Cambria Math" panose="02040503050406030204" pitchFamily="18" charset="0"/>
                        <a:cs typeface="Arial" panose="020B0604020202020204" pitchFamily="34" charset="0"/>
                      </a:rPr>
                      <m:t>, </m:t>
                    </m:r>
                    <m:r>
                      <a:rPr lang="vi-VN" sz="3600" i="1" smtClean="0">
                        <a:solidFill>
                          <a:prstClr val="black"/>
                        </a:solidFill>
                        <a:latin typeface="Cambria Math" panose="02040503050406030204" pitchFamily="18" charset="0"/>
                        <a:cs typeface="Arial" panose="020B0604020202020204" pitchFamily="34" charset="0"/>
                      </a:rPr>
                      <m:t>𝐶𝑁</m:t>
                    </m:r>
                    <m:r>
                      <a:rPr lang="vi-VN" sz="3600" i="1" smtClean="0">
                        <a:solidFill>
                          <a:prstClr val="black"/>
                        </a:solidFill>
                        <a:latin typeface="Cambria Math" panose="02040503050406030204" pitchFamily="18" charset="0"/>
                        <a:cs typeface="Arial" panose="020B0604020202020204" pitchFamily="34" charset="0"/>
                      </a:rPr>
                      <m:t>, </m:t>
                    </m:r>
                    <m:r>
                      <a:rPr lang="vi-VN" sz="3600" i="1" smtClean="0">
                        <a:solidFill>
                          <a:prstClr val="black"/>
                        </a:solidFill>
                        <a:latin typeface="Cambria Math" panose="02040503050406030204" pitchFamily="18" charset="0"/>
                        <a:cs typeface="Arial" panose="020B0604020202020204" pitchFamily="34" charset="0"/>
                      </a:rPr>
                      <m:t>𝐷𝑃</m:t>
                    </m:r>
                    <m:r>
                      <a:rPr lang="vi-VN" sz="3600" i="1" smtClean="0">
                        <a:solidFill>
                          <a:prstClr val="black"/>
                        </a:solidFill>
                        <a:latin typeface="Cambria Math" panose="02040503050406030204" pitchFamily="18" charset="0"/>
                        <a:cs typeface="Arial" panose="020B0604020202020204" pitchFamily="34" charset="0"/>
                      </a:rPr>
                      <m:t> </m:t>
                    </m:r>
                  </m:oMath>
                </a14:m>
                <a:r>
                  <a:rPr lang="vi-VN" sz="3600">
                    <a:solidFill>
                      <a:prstClr val="black"/>
                    </a:solidFill>
                    <a:cs typeface="Arial" panose="020B0604020202020204" pitchFamily="34" charset="0"/>
                  </a:rPr>
                  <a:t>bị hỏng và cần thay mới. Em hãy giúp bác Ngọc tính toán chiều dài các tấm ngăn mới lần lượt thay thế cho các tấm ngăn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𝐵𝑀</m:t>
                    </m:r>
                    <m:r>
                      <a:rPr lang="vi-VN" sz="3600" i="1" smtClean="0">
                        <a:solidFill>
                          <a:prstClr val="black"/>
                        </a:solidFill>
                        <a:latin typeface="Cambria Math" panose="02040503050406030204" pitchFamily="18" charset="0"/>
                        <a:cs typeface="Arial" panose="020B0604020202020204" pitchFamily="34" charset="0"/>
                      </a:rPr>
                      <m:t>, </m:t>
                    </m:r>
                    <m:r>
                      <a:rPr lang="vi-VN" sz="3600" i="1" smtClean="0">
                        <a:solidFill>
                          <a:prstClr val="black"/>
                        </a:solidFill>
                        <a:latin typeface="Cambria Math" panose="02040503050406030204" pitchFamily="18" charset="0"/>
                        <a:cs typeface="Arial" panose="020B0604020202020204" pitchFamily="34" charset="0"/>
                      </a:rPr>
                      <m:t>𝐶𝑁</m:t>
                    </m:r>
                    <m:r>
                      <a:rPr lang="vi-VN" sz="3600" i="1" smtClean="0">
                        <a:solidFill>
                          <a:prstClr val="black"/>
                        </a:solidFill>
                        <a:latin typeface="Cambria Math" panose="02040503050406030204" pitchFamily="18" charset="0"/>
                        <a:cs typeface="Arial" panose="020B0604020202020204" pitchFamily="34" charset="0"/>
                      </a:rPr>
                      <m:t>, </m:t>
                    </m:r>
                    <m:r>
                      <a:rPr lang="vi-VN" sz="3600" i="1" smtClean="0">
                        <a:solidFill>
                          <a:prstClr val="black"/>
                        </a:solidFill>
                        <a:latin typeface="Cambria Math" panose="02040503050406030204" pitchFamily="18" charset="0"/>
                        <a:cs typeface="Arial" panose="020B0604020202020204" pitchFamily="34" charset="0"/>
                      </a:rPr>
                      <m:t>𝐷𝑃</m:t>
                    </m:r>
                    <m:r>
                      <a:rPr lang="vi-VN" sz="3600" i="1" smtClean="0">
                        <a:solidFill>
                          <a:prstClr val="black"/>
                        </a:solidFill>
                        <a:latin typeface="Cambria Math" panose="02040503050406030204" pitchFamily="18" charset="0"/>
                        <a:cs typeface="Arial" panose="020B0604020202020204" pitchFamily="34" charset="0"/>
                      </a:rPr>
                      <m:t> </m:t>
                    </m:r>
                  </m:oMath>
                </a14:m>
                <a:r>
                  <a:rPr lang="vi-VN" sz="3600">
                    <a:solidFill>
                      <a:prstClr val="black"/>
                    </a:solidFill>
                    <a:cs typeface="Arial" panose="020B0604020202020204" pitchFamily="34" charset="0"/>
                  </a:rPr>
                  <a:t>đã bị hỏng. Biết chiều dài tấm ngăn EQ bằng 4 m.</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511341" y="266700"/>
                <a:ext cx="16495031" cy="4247317"/>
              </a:xfrm>
              <a:prstGeom prst="rect">
                <a:avLst/>
              </a:prstGeom>
              <a:blipFill>
                <a:blip r:embed="rId6"/>
                <a:stretch>
                  <a:fillRect l="-1146" r="-1109" b="-2155"/>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511341" y="5033138"/>
            <a:ext cx="5496560" cy="4728323"/>
          </a:xfrm>
          <a:prstGeom prst="rect">
            <a:avLst/>
          </a:prstGeom>
        </p:spPr>
      </p:pic>
      <p:sp>
        <p:nvSpPr>
          <p:cNvPr id="5" name="TextBox 4"/>
          <p:cNvSpPr txBox="1"/>
          <p:nvPr/>
        </p:nvSpPr>
        <p:spPr>
          <a:xfrm>
            <a:off x="9007642" y="5277852"/>
            <a:ext cx="65" cy="276999"/>
          </a:xfrm>
          <a:prstGeom prst="rect">
            <a:avLst/>
          </a:prstGeom>
          <a:noFill/>
        </p:spPr>
        <p:txBody>
          <a:bodyPr wrap="none" lIns="0" tIns="0" rIns="0" bIns="0" rtlCol="0">
            <a:spAutoFit/>
          </a:bodyPr>
          <a:lstStyle/>
          <a:p>
            <a:endParaRPr lang="en-US"/>
          </a:p>
        </p:txBody>
      </p:sp>
      <p:sp>
        <p:nvSpPr>
          <p:cNvPr id="12" name="Rectangle 11"/>
          <p:cNvSpPr/>
          <p:nvPr/>
        </p:nvSpPr>
        <p:spPr>
          <a:xfrm>
            <a:off x="6813994" y="4762034"/>
            <a:ext cx="1252266"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6866021" y="5524500"/>
                <a:ext cx="11430000" cy="4734629"/>
              </a:xfrm>
              <a:prstGeom prst="rect">
                <a:avLst/>
              </a:prstGeom>
            </p:spPr>
            <p:txBody>
              <a:bodyPr wrap="square">
                <a:spAutoFit/>
              </a:bodyPr>
              <a:lstStyle/>
              <a:p>
                <a:pPr algn="just">
                  <a:lnSpc>
                    <a:spcPct val="150000"/>
                  </a:lnSpc>
                </a:pPr>
                <a:r>
                  <a:rPr lang="vi-VN" sz="3600">
                    <a:latin typeface="Arial" panose="020B0604020202020204" pitchFamily="34" charset="0"/>
                    <a:ea typeface="Calibri" panose="020F0502020204030204" pitchFamily="34" charset="0"/>
                    <a:cs typeface="Arial" panose="020B0604020202020204" pitchFamily="34" charset="0"/>
                  </a:rPr>
                  <a:t>Theo định lí Thales ta có:</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𝐵𝑀</m:t>
                    </m:r>
                  </m:oMath>
                </a14:m>
                <a:r>
                  <a:rPr lang="vi-VN" sz="3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𝐸𝑄</m:t>
                    </m:r>
                  </m:oMath>
                </a14:m>
                <a:r>
                  <a:rPr lang="vi-VN"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𝐵𝑀</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𝐸𝑄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6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𝐵𝑀</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4</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3600">
                    <a:ea typeface="Calibri" panose="020F0502020204030204" pitchFamily="34" charset="0"/>
                    <a:cs typeface="Times New Roman" panose="02020603050405020304" pitchFamily="18"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𝐵𝑀</m:t>
                    </m:r>
                    <m:r>
                      <a:rPr lang="vi-VN" sz="36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𝐶𝑁</m:t>
                    </m:r>
                  </m:oMath>
                </a14:m>
                <a:r>
                  <a:rPr lang="vi-VN" sz="3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𝐸𝑄</m:t>
                    </m:r>
                  </m:oMath>
                </a14:m>
                <a:r>
                  <a:rPr lang="vi-VN"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𝐶𝑁</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𝐸𝑄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𝐴𝐸</m:t>
                        </m:r>
                      </m:den>
                    </m:f>
                  </m:oMath>
                </a14:m>
                <a:r>
                  <a:rPr lang="vi-VN" sz="36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𝐶𝑁</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4</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𝐶𝑁</m:t>
                    </m:r>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𝐷𝑃</m:t>
                    </m:r>
                  </m:oMath>
                </a14:m>
                <a:r>
                  <a:rPr lang="vi-VN" sz="3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𝐸𝑄</m:t>
                    </m:r>
                  </m:oMath>
                </a14:m>
                <a:r>
                  <a:rPr lang="vi-VN"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𝐷𝑃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𝐸𝑄</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𝐴𝐸</m:t>
                        </m:r>
                      </m:den>
                    </m:f>
                  </m:oMath>
                </a14:m>
                <a:r>
                  <a:rPr lang="vi-VN" sz="36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𝐷𝑃</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4</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𝐷𝑃</m:t>
                    </m:r>
                    <m:r>
                      <a:rPr lang="vi-VN" sz="3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866021" y="5524500"/>
                <a:ext cx="11430000" cy="4734629"/>
              </a:xfrm>
              <a:prstGeom prst="rect">
                <a:avLst/>
              </a:prstGeom>
              <a:blipFill>
                <a:blip r:embed="rId8"/>
                <a:stretch>
                  <a:fillRect l="-1600"/>
                </a:stretch>
              </a:blipFill>
            </p:spPr>
            <p:txBody>
              <a:bodyPr/>
              <a:lstStyle/>
              <a:p>
                <a:r>
                  <a:rPr lang="en-US">
                    <a:noFill/>
                  </a:rPr>
                  <a:t> </a:t>
                </a:r>
              </a:p>
            </p:txBody>
          </p:sp>
        </mc:Fallback>
      </mc:AlternateContent>
      <p:sp>
        <p:nvSpPr>
          <p:cNvPr id="14" name="Freeform 9"/>
          <p:cNvSpPr/>
          <p:nvPr/>
        </p:nvSpPr>
        <p:spPr>
          <a:xfrm rot="19780232" flipH="1">
            <a:off x="17316623" y="8663952"/>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080476403"/>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up)">
                                      <p:cBhvr>
                                        <p:cTn id="3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14="http://schemas.microsoft.com/office/drawing/2010/main" Requires="a14">
          <p:sp>
            <p:nvSpPr>
              <p:cNvPr id="18" name="Rectangle 17"/>
              <p:cNvSpPr/>
              <p:nvPr/>
            </p:nvSpPr>
            <p:spPr>
              <a:xfrm>
                <a:off x="499304" y="188774"/>
                <a:ext cx="17582016" cy="1754326"/>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13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tr96) </a:t>
                </a:r>
                <a:r>
                  <a:rPr lang="en-US" sz="3600">
                    <a:solidFill>
                      <a:prstClr val="black"/>
                    </a:solidFill>
                    <a:latin typeface="Arial" panose="020B0604020202020204" pitchFamily="34" charset="0"/>
                    <a:cs typeface="Arial" panose="020B0604020202020204" pitchFamily="34" charset="0"/>
                  </a:rPr>
                  <a:t>Cho Hình 109. Hình nào đồng dạng phối cảnh </a:t>
                </a:r>
                <a:r>
                  <a:rPr lang="en-US" sz="3600">
                    <a:solidFill>
                      <a:prstClr val="black"/>
                    </a:solidFill>
                    <a:latin typeface="Arial" panose="020B0604020202020204" pitchFamily="34" charset="0"/>
                    <a:cs typeface="Arial" panose="020B0604020202020204" pitchFamily="34" charset="0"/>
                  </a:rPr>
                  <a:t>với</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cs typeface="Arial" panose="020B0604020202020204" pitchFamily="34" charset="0"/>
                  </a:rPr>
                  <a:t>a) Tam giác </a:t>
                </a:r>
                <a14:m>
                  <m:oMath xmlns:m="http://schemas.openxmlformats.org/officeDocument/2006/math">
                    <m:r>
                      <a:rPr lang="en-US" sz="3600" i="1" smtClean="0">
                        <a:solidFill>
                          <a:prstClr val="black"/>
                        </a:solidFill>
                        <a:latin typeface="Cambria Math" panose="02040503050406030204" pitchFamily="18" charset="0"/>
                        <a:cs typeface="Arial" panose="020B0604020202020204" pitchFamily="34" charset="0"/>
                      </a:rPr>
                      <m:t>𝑂𝐴𝐵</m:t>
                    </m:r>
                  </m:oMath>
                </a14:m>
                <a:r>
                  <a:rPr lang="en-US" sz="360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    b</a:t>
                </a:r>
                <a:r>
                  <a:rPr lang="en-US" sz="3600">
                    <a:solidFill>
                      <a:prstClr val="black"/>
                    </a:solidFill>
                    <a:latin typeface="Arial" panose="020B0604020202020204" pitchFamily="34" charset="0"/>
                    <a:cs typeface="Arial" panose="020B0604020202020204" pitchFamily="34" charset="0"/>
                  </a:rPr>
                  <a:t>) Tam giác </a:t>
                </a:r>
                <a14:m>
                  <m:oMath xmlns:m="http://schemas.openxmlformats.org/officeDocument/2006/math">
                    <m:r>
                      <a:rPr lang="en-US" sz="3600" i="1" smtClean="0">
                        <a:solidFill>
                          <a:prstClr val="black"/>
                        </a:solidFill>
                        <a:latin typeface="Cambria Math" panose="02040503050406030204" pitchFamily="18" charset="0"/>
                        <a:cs typeface="Arial" panose="020B0604020202020204" pitchFamily="34" charset="0"/>
                      </a:rPr>
                      <m:t>𝑂𝐵𝐶</m:t>
                    </m:r>
                  </m:oMath>
                </a14:m>
                <a:r>
                  <a:rPr lang="en-US" sz="3600" smtClean="0">
                    <a:solidFill>
                      <a:prstClr val="black"/>
                    </a:solidFill>
                    <a:latin typeface="Arial" panose="020B0604020202020204" pitchFamily="34" charset="0"/>
                    <a:cs typeface="Arial" panose="020B0604020202020204" pitchFamily="34" charset="0"/>
                  </a:rPr>
                  <a:t>? 	  c</a:t>
                </a:r>
                <a:r>
                  <a:rPr lang="en-US" sz="3600">
                    <a:solidFill>
                      <a:prstClr val="black"/>
                    </a:solidFill>
                    <a:latin typeface="Arial" panose="020B0604020202020204" pitchFamily="34" charset="0"/>
                    <a:cs typeface="Arial" panose="020B0604020202020204" pitchFamily="34" charset="0"/>
                  </a:rPr>
                  <a:t>) Tam giác </a:t>
                </a:r>
                <a14:m>
                  <m:oMath xmlns:m="http://schemas.openxmlformats.org/officeDocument/2006/math">
                    <m:r>
                      <a:rPr lang="en-US" sz="3600" i="1" smtClean="0">
                        <a:solidFill>
                          <a:prstClr val="black"/>
                        </a:solidFill>
                        <a:latin typeface="Cambria Math" panose="02040503050406030204" pitchFamily="18" charset="0"/>
                        <a:cs typeface="Arial" panose="020B0604020202020204" pitchFamily="34" charset="0"/>
                      </a:rPr>
                      <m:t>𝑂𝐶𝐷</m:t>
                    </m:r>
                  </m:oMath>
                </a14:m>
                <a:r>
                  <a:rPr lang="en-US" sz="360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    d</a:t>
                </a:r>
                <a:r>
                  <a:rPr lang="en-US" sz="3600">
                    <a:solidFill>
                      <a:prstClr val="black"/>
                    </a:solidFill>
                    <a:latin typeface="Arial" panose="020B0604020202020204" pitchFamily="34" charset="0"/>
                    <a:cs typeface="Arial" panose="020B0604020202020204" pitchFamily="34" charset="0"/>
                  </a:rPr>
                  <a:t>) Tứ giác </a:t>
                </a:r>
                <a14:m>
                  <m:oMath xmlns:m="http://schemas.openxmlformats.org/officeDocument/2006/math">
                    <m:r>
                      <a:rPr lang="en-US" sz="3600" i="1" smtClean="0">
                        <a:solidFill>
                          <a:prstClr val="black"/>
                        </a:solidFill>
                        <a:latin typeface="Cambria Math" panose="02040503050406030204" pitchFamily="18" charset="0"/>
                        <a:cs typeface="Arial" panose="020B0604020202020204" pitchFamily="34" charset="0"/>
                      </a:rPr>
                      <m:t>𝐴𝐵𝐶𝐷</m:t>
                    </m:r>
                  </m:oMath>
                </a14:m>
                <a:r>
                  <a:rPr lang="en-US" sz="3600">
                    <a:solidFill>
                      <a:prstClr val="black"/>
                    </a:solidFill>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499304" y="188774"/>
                <a:ext cx="17582016" cy="1754326"/>
              </a:xfrm>
              <a:prstGeom prst="rect">
                <a:avLst/>
              </a:prstGeom>
              <a:blipFill>
                <a:blip r:embed="rId6"/>
                <a:stretch>
                  <a:fillRect l="-1075" b="-6250"/>
                </a:stretch>
              </a:blipFill>
            </p:spPr>
            <p:txBody>
              <a:bodyPr/>
              <a:lstStyle/>
              <a:p>
                <a:r>
                  <a:rPr lang="en-US">
                    <a:noFill/>
                  </a:rPr>
                  <a:t> </a:t>
                </a:r>
              </a:p>
            </p:txBody>
          </p:sp>
        </mc:Fallback>
      </mc:AlternateContent>
      <p:sp>
        <p:nvSpPr>
          <p:cNvPr id="11" name="Rectangle 10"/>
          <p:cNvSpPr/>
          <p:nvPr/>
        </p:nvSpPr>
        <p:spPr>
          <a:xfrm>
            <a:off x="10058400" y="2279004"/>
            <a:ext cx="1223412" cy="6540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0058400" y="3057795"/>
                <a:ext cx="7532415" cy="6817251"/>
              </a:xfrm>
              <a:prstGeom prst="rect">
                <a:avLst/>
              </a:prstGeom>
            </p:spPr>
            <p:txBody>
              <a:bodyPr wrap="square">
                <a:spAutoFit/>
              </a:bodyPr>
              <a:lstStyle/>
              <a:p>
                <a:pPr lvl="0" algn="just">
                  <a:lnSpc>
                    <a:spcPct val="150000"/>
                  </a:lnSpc>
                  <a:spcBef>
                    <a:spcPts val="100"/>
                  </a:spcBef>
                  <a:spcAft>
                    <a:spcPts val="100"/>
                  </a:spcAft>
                </a:pPr>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a) Tam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𝑂𝑀𝑁</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 là hình đồng dạng phối cảnh với tam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𝑂𝐴𝐵</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spcBef>
                    <a:spcPts val="100"/>
                  </a:spcBef>
                  <a:spcAft>
                    <a:spcPts val="100"/>
                  </a:spcAft>
                </a:pPr>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b) Tam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𝑂𝑁𝑃</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 là hình đồng dạng phối cảnh với tam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𝑂𝐵𝐶</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spcBef>
                    <a:spcPts val="100"/>
                  </a:spcBef>
                  <a:spcAft>
                    <a:spcPts val="100"/>
                  </a:spcAft>
                </a:pPr>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c) Tam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𝑂𝑃𝑄</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 là hình đồng dạng phối cảnh với tam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𝑂𝐶𝐷</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Bef>
                    <a:spcPts val="100"/>
                  </a:spcBef>
                  <a:spcAft>
                    <a:spcPts val="100"/>
                  </a:spcAft>
                </a:pPr>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d) Tứ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𝑀𝑁𝑃𝑄</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 là hình đồng dạng phối cảnh với tứ giác </a:t>
                </a:r>
                <a14:m>
                  <m:oMath xmlns:m="http://schemas.openxmlformats.org/officeDocument/2006/math">
                    <m:r>
                      <a:rPr lang="nl-NL"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nl-NL"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10058400" y="3057795"/>
                <a:ext cx="7532415" cy="6817251"/>
              </a:xfrm>
              <a:prstGeom prst="rect">
                <a:avLst/>
              </a:prstGeom>
              <a:blipFill>
                <a:blip r:embed="rId7"/>
                <a:stretch>
                  <a:fillRect l="-2427" r="-2346" b="-984"/>
                </a:stretch>
              </a:blipFill>
            </p:spPr>
            <p:txBody>
              <a:bodyPr/>
              <a:lstStyle/>
              <a:p>
                <a:r>
                  <a:rPr lang="en-US">
                    <a:noFill/>
                  </a:rPr>
                  <a:t> </a:t>
                </a:r>
              </a:p>
            </p:txBody>
          </p:sp>
        </mc:Fallback>
      </mc:AlternateContent>
      <p:sp>
        <p:nvSpPr>
          <p:cNvPr id="13" name="Freeform 9"/>
          <p:cNvSpPr/>
          <p:nvPr/>
        </p:nvSpPr>
        <p:spPr>
          <a:xfrm rot="3275102" flipH="1">
            <a:off x="170877" y="8336134"/>
            <a:ext cx="2262861" cy="2241362"/>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228600" y="2247900"/>
            <a:ext cx="9373081" cy="4708595"/>
          </a:xfrm>
          <a:prstGeom prst="rect">
            <a:avLst/>
          </a:prstGeom>
        </p:spPr>
      </p:pic>
    </p:spTree>
    <p:extLst>
      <p:ext uri="{BB962C8B-B14F-4D97-AF65-F5344CB8AC3E}">
        <p14:creationId xmlns:p14="http://schemas.microsoft.com/office/powerpoint/2010/main" val="701464584"/>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up)">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flipH="1">
            <a:off x="15868282" y="8051857"/>
            <a:ext cx="2685496" cy="2303316"/>
          </a:xfrm>
          <a:prstGeom prst="rect">
            <a:avLst/>
          </a:prstGeom>
        </p:spPr>
      </p:pic>
      <p:sp>
        <p:nvSpPr>
          <p:cNvPr id="8" name="Rectangle 7"/>
          <p:cNvSpPr/>
          <p:nvPr/>
        </p:nvSpPr>
        <p:spPr>
          <a:xfrm>
            <a:off x="419100" y="190500"/>
            <a:ext cx="17449800" cy="2862322"/>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14 (SGK – tr96) </a:t>
            </a:r>
            <a:r>
              <a:rPr lang="vi-VN" sz="4000">
                <a:solidFill>
                  <a:srgbClr val="000000"/>
                </a:solidFill>
                <a:cs typeface="Arial" panose="020B0604020202020204" pitchFamily="34" charset="0"/>
              </a:rPr>
              <a:t>Hình 110 có ghi thứ tự của 6 lá mầm, trong đó có nhiều cặp lá mầm gợi nên những cặp hình đồng dạng. Hãy viết 6 cặp lá mầm gợi nên những hình đồng dạng.</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5"/>
          <a:stretch>
            <a:fillRect/>
          </a:stretch>
        </p:blipFill>
        <p:spPr>
          <a:xfrm>
            <a:off x="762000" y="3054827"/>
            <a:ext cx="4495800" cy="6857115"/>
          </a:xfrm>
          <a:prstGeom prst="rect">
            <a:avLst/>
          </a:prstGeom>
        </p:spPr>
      </p:pic>
      <p:sp>
        <p:nvSpPr>
          <p:cNvPr id="10" name="Rectangle 9"/>
          <p:cNvSpPr/>
          <p:nvPr/>
        </p:nvSpPr>
        <p:spPr>
          <a:xfrm>
            <a:off x="8223484" y="3457822"/>
            <a:ext cx="132600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362700" y="4334254"/>
            <a:ext cx="11506200" cy="3171446"/>
          </a:xfrm>
          <a:prstGeom prst="rect">
            <a:avLst/>
          </a:prstGeom>
        </p:spPr>
        <p:txBody>
          <a:bodyPr wrap="square">
            <a:spAutoFit/>
          </a:bodyPr>
          <a:lstStyle/>
          <a:p>
            <a:pPr algn="just">
              <a:lnSpc>
                <a:spcPct val="175000"/>
              </a:lnSpc>
              <a:spcBef>
                <a:spcPts val="600"/>
              </a:spcBef>
              <a:spcAft>
                <a:spcPts val="600"/>
              </a:spcAft>
            </a:pPr>
            <a:r>
              <a:rPr lang="vi-VN" sz="4000">
                <a:latin typeface="Arial" panose="020B0604020202020204" pitchFamily="34" charset="0"/>
                <a:ea typeface="Calibri" panose="020F0502020204030204" pitchFamily="34" charset="0"/>
                <a:cs typeface="Arial" panose="020B0604020202020204" pitchFamily="34" charset="0"/>
              </a:rPr>
              <a:t>6 cặp lá mầm gợi nên những hình đồng dạng là: lá 1 và lá 3; lá 3 và lá 5; lá 1 và lá 5; lá 2 và lá 4; lá 4 và lá 6; lá 2 và lá 6.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5140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830341" y="929344"/>
            <a:ext cx="10863257" cy="1272271"/>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00000"/>
                </a:solidFill>
                <a:latin typeface="Arial" panose="020B0604020202020204" pitchFamily="34" charset="0"/>
                <a:cs typeface="Arial" panose="020B0604020202020204" pitchFamily="34" charset="0"/>
              </a:rPr>
              <a:t>HƯỚNG DẪN VỀ NHÀ</a:t>
            </a:r>
            <a:endParaRPr lang="en-US" sz="66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681205" y="3096438"/>
            <a:ext cx="4876800" cy="6001491"/>
            <a:chOff x="1371600" y="3216760"/>
            <a:chExt cx="4876800" cy="6001491"/>
          </a:xfrm>
        </p:grpSpPr>
        <p:sp>
          <p:nvSpPr>
            <p:cNvPr id="22" name="Rounded Rectangle 21"/>
            <p:cNvSpPr/>
            <p:nvPr/>
          </p:nvSpPr>
          <p:spPr>
            <a:xfrm>
              <a:off x="1371600" y="3867314"/>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39738"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grpSp>
      <p:sp>
        <p:nvSpPr>
          <p:cNvPr id="23" name="TextBox 22"/>
          <p:cNvSpPr txBox="1"/>
          <p:nvPr/>
        </p:nvSpPr>
        <p:spPr>
          <a:xfrm>
            <a:off x="822015" y="5245775"/>
            <a:ext cx="4490720" cy="2031325"/>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Ghi </a:t>
            </a:r>
            <a:r>
              <a:rPr lang="vi-VN" sz="4200" dirty="0">
                <a:cs typeface="Arial" panose="020B0604020202020204" pitchFamily="34" charset="0"/>
              </a:rPr>
              <a:t>nhớ kiến thức trong </a:t>
            </a:r>
            <a:r>
              <a:rPr lang="vi-VN" sz="4200" dirty="0" smtClean="0">
                <a:cs typeface="Arial" panose="020B0604020202020204" pitchFamily="34" charset="0"/>
              </a:rPr>
              <a:t>bài</a:t>
            </a:r>
            <a:endParaRPr lang="en-US" sz="4200" dirty="0">
              <a:latin typeface="Arial" panose="020B0604020202020204" pitchFamily="34" charset="0"/>
              <a:cs typeface="Arial" panose="020B0604020202020204" pitchFamily="34" charset="0"/>
            </a:endParaRPr>
          </a:p>
        </p:txBody>
      </p:sp>
      <p:grpSp>
        <p:nvGrpSpPr>
          <p:cNvPr id="31" name="Group 30"/>
          <p:cNvGrpSpPr/>
          <p:nvPr/>
        </p:nvGrpSpPr>
        <p:grpSpPr>
          <a:xfrm>
            <a:off x="6209538" y="3043099"/>
            <a:ext cx="4876800" cy="6054830"/>
            <a:chOff x="6829721" y="3216760"/>
            <a:chExt cx="4876800" cy="6054830"/>
          </a:xfrm>
        </p:grpSpPr>
        <p:sp>
          <p:nvSpPr>
            <p:cNvPr id="24" name="Rounded Rectangle 23"/>
            <p:cNvSpPr/>
            <p:nvPr/>
          </p:nvSpPr>
          <p:spPr>
            <a:xfrm>
              <a:off x="6829721" y="3920653"/>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97859"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grpSp>
      <p:sp>
        <p:nvSpPr>
          <p:cNvPr id="26" name="TextBox 25"/>
          <p:cNvSpPr txBox="1"/>
          <p:nvPr/>
        </p:nvSpPr>
        <p:spPr>
          <a:xfrm>
            <a:off x="6455734" y="5245775"/>
            <a:ext cx="4495801"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a:t>
            </a:r>
            <a:endParaRPr lang="en-US" sz="4200" dirty="0" smtClean="0">
              <a:latin typeface="Arial" panose="020B0604020202020204" pitchFamily="34" charset="0"/>
              <a:cs typeface="Arial" panose="020B0604020202020204" pitchFamily="34" charset="0"/>
            </a:endParaRPr>
          </a:p>
          <a:p>
            <a:pPr algn="ctr">
              <a:lnSpc>
                <a:spcPct val="150000"/>
              </a:lnSpc>
            </a:pPr>
            <a:r>
              <a:rPr lang="vi-VN" sz="4200" dirty="0" smtClean="0">
                <a:latin typeface="Arial" panose="020B0604020202020204" pitchFamily="34" charset="0"/>
                <a:cs typeface="Arial" panose="020B0604020202020204" pitchFamily="34" charset="0"/>
              </a:rPr>
              <a:t>bài tập trong SBT</a:t>
            </a:r>
            <a:endParaRPr lang="en-US" sz="4200" dirty="0">
              <a:latin typeface="Arial" panose="020B0604020202020204" pitchFamily="34" charset="0"/>
              <a:cs typeface="Arial" panose="020B0604020202020204" pitchFamily="34" charset="0"/>
            </a:endParaRPr>
          </a:p>
        </p:txBody>
      </p:sp>
      <p:grpSp>
        <p:nvGrpSpPr>
          <p:cNvPr id="32" name="Group 31"/>
          <p:cNvGrpSpPr/>
          <p:nvPr/>
        </p:nvGrpSpPr>
        <p:grpSpPr>
          <a:xfrm>
            <a:off x="11687414" y="3056390"/>
            <a:ext cx="5969721" cy="6041540"/>
            <a:chOff x="11200001" y="3216760"/>
            <a:chExt cx="5969721" cy="6041540"/>
          </a:xfrm>
        </p:grpSpPr>
        <p:sp>
          <p:nvSpPr>
            <p:cNvPr id="27" name="Rounded Rectangle 26"/>
            <p:cNvSpPr/>
            <p:nvPr/>
          </p:nvSpPr>
          <p:spPr>
            <a:xfrm>
              <a:off x="11200001" y="3907362"/>
              <a:ext cx="5969721"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509782"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03</a:t>
              </a:r>
              <a:endParaRPr lang="en-US" sz="4400" b="1" dirty="0">
                <a:latin typeface="Arial" panose="020B0604020202020204" pitchFamily="34" charset="0"/>
                <a:cs typeface="Arial" panose="020B0604020202020204" pitchFamily="34" charset="0"/>
              </a:endParaRPr>
            </a:p>
          </p:txBody>
        </p:sp>
      </p:grpSp>
      <p:sp>
        <p:nvSpPr>
          <p:cNvPr id="29" name="TextBox 28"/>
          <p:cNvSpPr txBox="1"/>
          <p:nvPr/>
        </p:nvSpPr>
        <p:spPr>
          <a:xfrm>
            <a:off x="11885250" y="5722275"/>
            <a:ext cx="5469353" cy="957506"/>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Chuẩn </a:t>
            </a:r>
            <a:r>
              <a:rPr lang="vi-VN" sz="4200" dirty="0">
                <a:cs typeface="Arial" panose="020B0604020202020204" pitchFamily="34" charset="0"/>
              </a:rPr>
              <a:t>bị </a:t>
            </a:r>
            <a:r>
              <a:rPr lang="vi-VN" sz="4200">
                <a:cs typeface="Arial" panose="020B0604020202020204" pitchFamily="34" charset="0"/>
              </a:rPr>
              <a:t>bài </a:t>
            </a:r>
            <a:r>
              <a:rPr lang="vi-VN" sz="4200" smtClean="0">
                <a:cs typeface="Arial" panose="020B0604020202020204" pitchFamily="34" charset="0"/>
              </a:rPr>
              <a:t>mới</a:t>
            </a:r>
            <a:endParaRPr lang="en-US" sz="4200" dirty="0" smtClean="0">
              <a:cs typeface="Arial" panose="020B0604020202020204" pitchFamily="34" charset="0"/>
            </a:endParaRPr>
          </a:p>
        </p:txBody>
      </p:sp>
      <p:sp>
        <p:nvSpPr>
          <p:cNvPr id="18" name="Freeform 20"/>
          <p:cNvSpPr/>
          <p:nvPr/>
        </p:nvSpPr>
        <p:spPr>
          <a:xfrm>
            <a:off x="35561" y="-772645"/>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20"/>
          <p:cNvSpPr/>
          <p:nvPr/>
        </p:nvSpPr>
        <p:spPr>
          <a:xfrm flipH="1">
            <a:off x="15621000" y="-849382"/>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03137226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6"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980367" y="2914740"/>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2828265" y="5366704"/>
            <a:ext cx="5277934" cy="1682281"/>
            <a:chOff x="577774" y="3009900"/>
            <a:chExt cx="8225750"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1" name="TextBox 31"/>
                <p:cNvSpPr txBox="1"/>
                <p:nvPr/>
              </p:nvSpPr>
              <p:spPr>
                <a:xfrm>
                  <a:off x="3603784" y="3493538"/>
                  <a:ext cx="2680158" cy="155638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40</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31" name="TextBox 31"/>
                <p:cNvSpPr txBox="1">
                  <a:spLocks noRot="1" noChangeAspect="1" noMove="1" noResize="1" noEditPoints="1" noAdjustHandles="1" noChangeArrowheads="1" noChangeShapeType="1" noTextEdit="1"/>
                </p:cNvSpPr>
                <p:nvPr/>
              </p:nvSpPr>
              <p:spPr>
                <a:xfrm>
                  <a:off x="3603784" y="3493538"/>
                  <a:ext cx="2680158" cy="1556383"/>
                </a:xfrm>
                <a:prstGeom prst="rect">
                  <a:avLst/>
                </a:prstGeom>
                <a:blipFill>
                  <a:blip r:embed="rId2"/>
                  <a:stretch>
                    <a:fillRect/>
                  </a:stretch>
                </a:blipFill>
              </p:spPr>
              <p:txBody>
                <a:bodyPr/>
                <a:lstStyle/>
                <a:p>
                  <a:r>
                    <a:rPr lang="en-US">
                      <a:noFill/>
                    </a:rPr>
                    <a:t> </a:t>
                  </a:r>
                </a:p>
              </p:txBody>
            </p:sp>
          </mc:Fallback>
        </mc:AlternateContent>
        <p:sp>
          <p:nvSpPr>
            <p:cNvPr id="32" name="TextBox 32"/>
            <p:cNvSpPr txBox="1"/>
            <p:nvPr/>
          </p:nvSpPr>
          <p:spPr>
            <a:xfrm>
              <a:off x="824185" y="3681708"/>
              <a:ext cx="740026" cy="1296986"/>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2871913" y="7714507"/>
            <a:ext cx="5277934" cy="2012491"/>
            <a:chOff x="577774" y="5864813"/>
            <a:chExt cx="8225750" cy="3230759"/>
          </a:xfrm>
        </p:grpSpPr>
        <p:grpSp>
          <p:nvGrpSpPr>
            <p:cNvPr id="2" name="Group 2"/>
            <p:cNvGrpSpPr/>
            <p:nvPr/>
          </p:nvGrpSpPr>
          <p:grpSpPr>
            <a:xfrm>
              <a:off x="1219200" y="5864813"/>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TextBox 26"/>
                <p:cNvSpPr txBox="1"/>
                <p:nvPr/>
              </p:nvSpPr>
              <p:spPr>
                <a:xfrm>
                  <a:off x="1761215" y="6511663"/>
                  <a:ext cx="6365167" cy="1556384"/>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26" name="TextBox 26"/>
                <p:cNvSpPr txBox="1">
                  <a:spLocks noRot="1" noChangeAspect="1" noMove="1" noResize="1" noEditPoints="1" noAdjustHandles="1" noChangeArrowheads="1" noChangeShapeType="1" noTextEdit="1"/>
                </p:cNvSpPr>
                <p:nvPr/>
              </p:nvSpPr>
              <p:spPr>
                <a:xfrm>
                  <a:off x="1761215" y="6511663"/>
                  <a:ext cx="6365167" cy="1556384"/>
                </a:xfrm>
                <a:prstGeom prst="rect">
                  <a:avLst/>
                </a:prstGeom>
                <a:blipFill>
                  <a:blip r:embed="rId3"/>
                  <a:stretch>
                    <a:fillRect/>
                  </a:stretch>
                </a:blipFill>
              </p:spPr>
              <p:txBody>
                <a:bodyPr/>
                <a:lstStyle/>
                <a:p>
                  <a:r>
                    <a:rPr lang="en-US">
                      <a:noFill/>
                    </a:rPr>
                    <a:t> </a:t>
                  </a:r>
                </a:p>
              </p:txBody>
            </p:sp>
          </mc:Fallback>
        </mc:AlternateContent>
        <p:sp>
          <p:nvSpPr>
            <p:cNvPr id="33" name="TextBox 33"/>
            <p:cNvSpPr txBox="1"/>
            <p:nvPr/>
          </p:nvSpPr>
          <p:spPr>
            <a:xfrm>
              <a:off x="824185" y="6725152"/>
              <a:ext cx="740026" cy="1296986"/>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44" name="Group 43"/>
          <p:cNvGrpSpPr/>
          <p:nvPr/>
        </p:nvGrpSpPr>
        <p:grpSpPr>
          <a:xfrm>
            <a:off x="10210800" y="5407410"/>
            <a:ext cx="5277934" cy="1682281"/>
            <a:chOff x="9224050" y="3009900"/>
            <a:chExt cx="8225750"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9" name="TextBox 29"/>
                <p:cNvSpPr txBox="1"/>
                <p:nvPr/>
              </p:nvSpPr>
              <p:spPr>
                <a:xfrm>
                  <a:off x="10619931" y="3436389"/>
                  <a:ext cx="6317259" cy="155638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29" name="TextBox 29"/>
                <p:cNvSpPr txBox="1">
                  <a:spLocks noRot="1" noChangeAspect="1" noMove="1" noResize="1" noEditPoints="1" noAdjustHandles="1" noChangeArrowheads="1" noChangeShapeType="1" noTextEdit="1"/>
                </p:cNvSpPr>
                <p:nvPr/>
              </p:nvSpPr>
              <p:spPr>
                <a:xfrm>
                  <a:off x="10619931" y="3436389"/>
                  <a:ext cx="6317259" cy="1556383"/>
                </a:xfrm>
                <a:prstGeom prst="rect">
                  <a:avLst/>
                </a:prstGeom>
                <a:blipFill>
                  <a:blip r:embed="rId4"/>
                  <a:stretch>
                    <a:fillRect/>
                  </a:stretch>
                </a:blipFill>
              </p:spPr>
              <p:txBody>
                <a:bodyPr/>
                <a:lstStyle/>
                <a:p>
                  <a:r>
                    <a:rPr lang="en-US">
                      <a:noFill/>
                    </a:rPr>
                    <a:t> </a:t>
                  </a:r>
                </a:p>
              </p:txBody>
            </p:sp>
          </mc:Fallback>
        </mc:AlternateContent>
        <p:sp>
          <p:nvSpPr>
            <p:cNvPr id="34" name="TextBox 34"/>
            <p:cNvSpPr txBox="1"/>
            <p:nvPr/>
          </p:nvSpPr>
          <p:spPr>
            <a:xfrm>
              <a:off x="9495463" y="3699825"/>
              <a:ext cx="740026" cy="1296986"/>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45" name="Group 44"/>
          <p:cNvGrpSpPr/>
          <p:nvPr/>
        </p:nvGrpSpPr>
        <p:grpSpPr>
          <a:xfrm>
            <a:off x="10212636" y="7749661"/>
            <a:ext cx="5277934" cy="1682281"/>
            <a:chOff x="9224050" y="6009474"/>
            <a:chExt cx="8225750"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0" name="TextBox 30"/>
                <p:cNvSpPr txBox="1"/>
                <p:nvPr/>
              </p:nvSpPr>
              <p:spPr>
                <a:xfrm>
                  <a:off x="10562788" y="6490277"/>
                  <a:ext cx="6442510" cy="155638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200" b="1" i="0" u="none" strike="noStrike" kern="1200" cap="none" spc="0" normalizeH="0" baseline="0" noProof="0" dirty="0">
                    <a:ln>
                      <a:noFill/>
                    </a:ln>
                    <a:solidFill>
                      <a:srgbClr val="623933"/>
                    </a:solidFill>
                    <a:effectLst/>
                    <a:uLnTx/>
                    <a:uFillTx/>
                    <a:latin typeface="Arial" panose="020B0604020202020204" pitchFamily="34" charset="0"/>
                    <a:ea typeface="+mn-ea"/>
                    <a:cs typeface="Arial" panose="020B0604020202020204" pitchFamily="34" charset="0"/>
                  </a:endParaRPr>
                </a:p>
              </p:txBody>
            </p:sp>
          </mc:Choice>
          <mc:Fallback>
            <p:sp>
              <p:nvSpPr>
                <p:cNvPr id="30" name="TextBox 30"/>
                <p:cNvSpPr txBox="1">
                  <a:spLocks noRot="1" noChangeAspect="1" noMove="1" noResize="1" noEditPoints="1" noAdjustHandles="1" noChangeArrowheads="1" noChangeShapeType="1" noTextEdit="1"/>
                </p:cNvSpPr>
                <p:nvPr/>
              </p:nvSpPr>
              <p:spPr>
                <a:xfrm>
                  <a:off x="10562788" y="6490277"/>
                  <a:ext cx="6442510" cy="1556383"/>
                </a:xfrm>
                <a:prstGeom prst="rect">
                  <a:avLst/>
                </a:prstGeom>
                <a:blipFill>
                  <a:blip r:embed="rId5"/>
                  <a:stretch>
                    <a:fillRect/>
                  </a:stretch>
                </a:blipFill>
              </p:spPr>
              <p:txBody>
                <a:bodyPr/>
                <a:lstStyle/>
                <a:p>
                  <a:r>
                    <a:rPr lang="en-US">
                      <a:noFill/>
                    </a:rPr>
                    <a:t> </a:t>
                  </a:r>
                </a:p>
              </p:txBody>
            </p:sp>
          </mc:Fallback>
        </mc:AlternateContent>
        <p:sp>
          <p:nvSpPr>
            <p:cNvPr id="35" name="TextBox 35"/>
            <p:cNvSpPr txBox="1"/>
            <p:nvPr/>
          </p:nvSpPr>
          <p:spPr>
            <a:xfrm>
              <a:off x="9495463" y="6732737"/>
              <a:ext cx="740026" cy="1160185"/>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BÀI TẬP TRẮC NGHIỆM</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1" name="Picture 40"/>
          <p:cNvPicPr>
            <a:picLocks noChangeAspect="1"/>
          </p:cNvPicPr>
          <p:nvPr/>
        </p:nvPicPr>
        <p:blipFill>
          <a:blip r:embed="rId6"/>
          <a:stretch>
            <a:fillRect/>
          </a:stretch>
        </p:blipFill>
        <p:spPr>
          <a:xfrm>
            <a:off x="15880482" y="-215850"/>
            <a:ext cx="2407518" cy="2124280"/>
          </a:xfrm>
          <a:prstGeom prst="rect">
            <a:avLst/>
          </a:prstGeom>
        </p:spPr>
      </p:pic>
      <p:grpSp>
        <p:nvGrpSpPr>
          <p:cNvPr id="40" name="Group 36"/>
          <p:cNvGrpSpPr/>
          <p:nvPr/>
        </p:nvGrpSpPr>
        <p:grpSpPr>
          <a:xfrm>
            <a:off x="1171884" y="2171700"/>
            <a:ext cx="5517952" cy="2709042"/>
            <a:chOff x="-580655" y="-452841"/>
            <a:chExt cx="6916646" cy="567258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7" name="TextBox 38"/>
            <p:cNvSpPr txBox="1"/>
            <p:nvPr/>
          </p:nvSpPr>
          <p:spPr>
            <a:xfrm rot="20550000">
              <a:off x="-580655" y="-452841"/>
              <a:ext cx="6916646" cy="3769598"/>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 1</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7" name="Rectangle 26"/>
              <p:cNvSpPr/>
              <p:nvPr/>
            </p:nvSpPr>
            <p:spPr>
              <a:xfrm>
                <a:off x="5759354" y="2430110"/>
                <a:ext cx="10200842" cy="21044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𝐷𝐸𝐺</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r>
                      <a:rPr kumimoji="0" lang="iu-Cans-CA" sz="4300" b="0" i="1" u="none" strike="noStrike" kern="1200" cap="none" spc="0" normalizeH="0" baseline="0" noProof="0">
                        <a:ln>
                          <a:noFill/>
                        </a:ln>
                        <a:solidFill>
                          <a:prstClr val="white"/>
                        </a:solidFill>
                        <a:effectLst/>
                        <a:uLnTx/>
                        <a:uFillTx/>
                        <a:latin typeface="Open Sans"/>
                        <a:ea typeface="+mn-ea"/>
                        <a:cs typeface="Arial" panose="020B0604020202020204" pitchFamily="34" charset="0"/>
                      </a:rPr>
                      <m:t>ᔕ ∆</m:t>
                    </m:r>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𝑀𝑁𝑃</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14:m>
                  <m:oMath xmlns:m="http://schemas.openxmlformats.org/officeDocument/2006/math">
                    <m:acc>
                      <m:accPr>
                        <m:chr m:val="̂"/>
                        <m:ctrlP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ctrlPr>
                      </m:acc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𝐸</m:t>
                        </m:r>
                      </m:e>
                    </m:acc>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=60</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acc>
                      <m:accPr>
                        <m:chr m:val="̂"/>
                        <m:ctrlP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ctrlPr>
                      </m:acc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𝑀</m:t>
                        </m:r>
                      </m:e>
                    </m:acc>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=40</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m:t>
                    </m:r>
                  </m:oMath>
                </a14:m>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 đo góc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𝑃</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bằng bao nhiêu độ?</a:t>
                </a:r>
              </a:p>
            </p:txBody>
          </p:sp>
        </mc:Choice>
        <mc:Fallback>
          <p:sp>
            <p:nvSpPr>
              <p:cNvPr id="27" name="Rectangle 26"/>
              <p:cNvSpPr>
                <a:spLocks noRot="1" noChangeAspect="1" noMove="1" noResize="1" noEditPoints="1" noAdjustHandles="1" noChangeArrowheads="1" noChangeShapeType="1" noTextEdit="1"/>
              </p:cNvSpPr>
              <p:nvPr/>
            </p:nvSpPr>
            <p:spPr>
              <a:xfrm>
                <a:off x="5759354" y="2430110"/>
                <a:ext cx="10200842" cy="2104422"/>
              </a:xfrm>
              <a:prstGeom prst="rect">
                <a:avLst/>
              </a:prstGeom>
              <a:blipFill>
                <a:blip r:embed="rId9"/>
                <a:stretch>
                  <a:fillRect l="-2391" b="-7246"/>
                </a:stretch>
              </a:blipFill>
            </p:spPr>
            <p:txBody>
              <a:bodyPr/>
              <a:lstStyle/>
              <a:p>
                <a:r>
                  <a:rPr lang="en-US">
                    <a:noFill/>
                  </a:rPr>
                  <a:t> </a:t>
                </a:r>
              </a:p>
            </p:txBody>
          </p:sp>
        </mc:Fallback>
      </mc:AlternateContent>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17299" y="7711156"/>
            <a:ext cx="1726546" cy="174231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64737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wipe(up)">
                                      <p:cBhvr>
                                        <p:cTn id="7" dur="500"/>
                                        <p:tgtEl>
                                          <p:spTgt spid="27">
                                            <p:txEl>
                                              <p:pRg st="1" end="1"/>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anim calcmode="lin" valueType="num">
                                      <p:cBhvr>
                                        <p:cTn id="12" dur="500" fill="hold"/>
                                        <p:tgtEl>
                                          <p:spTgt spid="42"/>
                                        </p:tgtEl>
                                        <p:attrNameLst>
                                          <p:attrName>ppt_x</p:attrName>
                                        </p:attrNameLst>
                                      </p:cBhvr>
                                      <p:tavLst>
                                        <p:tav tm="0">
                                          <p:val>
                                            <p:strVal val="#ppt_x"/>
                                          </p:val>
                                        </p:tav>
                                        <p:tav tm="100000">
                                          <p:val>
                                            <p:strVal val="#ppt_x"/>
                                          </p:val>
                                        </p:tav>
                                      </p:tavLst>
                                    </p:anim>
                                    <p:anim calcmode="lin" valueType="num">
                                      <p:cBhvr>
                                        <p:cTn id="13" dur="5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grpSp>
        <p:nvGrpSpPr>
          <p:cNvPr id="44" name="Group 43"/>
          <p:cNvGrpSpPr/>
          <p:nvPr/>
        </p:nvGrpSpPr>
        <p:grpSpPr>
          <a:xfrm>
            <a:off x="577774" y="4010828"/>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3001023" y="4266973"/>
                  <a:ext cx="3523851" cy="1107996"/>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4400" i="1" smtClean="0">
                            <a:solidFill>
                              <a:schemeClr val="bg1"/>
                            </a:solidFill>
                            <a:latin typeface="Cambria Math" panose="02040503050406030204" pitchFamily="18" charset="0"/>
                            <a:cs typeface="Arial" panose="020B0604020202020204" pitchFamily="34" charset="0"/>
                          </a:rPr>
                          <m:t>2 </m:t>
                        </m:r>
                        <m:r>
                          <a:rPr lang="en-US" sz="4400" i="1" smtClean="0">
                            <a:solidFill>
                              <a:schemeClr val="bg1"/>
                            </a:solidFill>
                            <a:latin typeface="Cambria Math" panose="02040503050406030204" pitchFamily="18" charset="0"/>
                            <a:cs typeface="Arial" panose="020B0604020202020204" pitchFamily="34" charset="0"/>
                          </a:rPr>
                          <m:t>𝑐𝑚</m:t>
                        </m:r>
                      </m:oMath>
                    </m:oMathPara>
                  </a14:m>
                  <a:endParaRPr lang="en-US" sz="4400" dirty="0">
                    <a:solidFill>
                      <a:schemeClr val="bg1"/>
                    </a:solidFill>
                    <a:latin typeface="Arial" panose="020B0604020202020204" pitchFamily="34" charset="0"/>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3001023" y="4266973"/>
                  <a:ext cx="3523851" cy="1107996"/>
                </a:xfrm>
                <a:prstGeom prst="rect">
                  <a:avLst/>
                </a:prstGeom>
                <a:blipFill>
                  <a:blip r:embed="rId2"/>
                  <a:stretch>
                    <a:fillRect/>
                  </a:stretch>
                </a:blipFill>
              </p:spPr>
              <p:txBody>
                <a:bodyPr/>
                <a:lstStyle/>
                <a:p>
                  <a:r>
                    <a:rPr lang="en-US">
                      <a:noFill/>
                    </a:rPr>
                    <a:t> </a:t>
                  </a:r>
                </a:p>
              </p:txBody>
            </p:sp>
          </mc:Fallback>
        </mc:AlternateContent>
      </p:grpSp>
      <p:grpSp>
        <p:nvGrpSpPr>
          <p:cNvPr id="45" name="Group 44"/>
          <p:cNvGrpSpPr/>
          <p:nvPr/>
        </p:nvGrpSpPr>
        <p:grpSpPr>
          <a:xfrm>
            <a:off x="9224050" y="3866167"/>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1475249" y="4269401"/>
                  <a:ext cx="4271615"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b="0" i="1" smtClean="0">
                            <a:solidFill>
                              <a:prstClr val="white"/>
                            </a:solidFill>
                            <a:latin typeface="Cambria Math" panose="02040503050406030204" pitchFamily="18" charset="0"/>
                            <a:cs typeface="Arial" panose="020B0604020202020204" pitchFamily="34" charset="0"/>
                          </a:rPr>
                          <m:t>3</m:t>
                        </m:r>
                        <m:r>
                          <a:rPr lang="en-US" sz="4400" i="1">
                            <a:solidFill>
                              <a:prstClr val="white"/>
                            </a:solidFill>
                            <a:latin typeface="Cambria Math" panose="02040503050406030204" pitchFamily="18" charset="0"/>
                            <a:cs typeface="Arial" panose="020B0604020202020204" pitchFamily="34" charset="0"/>
                          </a:rPr>
                          <m:t> </m:t>
                        </m:r>
                        <m:r>
                          <a:rPr lang="en-US" sz="4400" i="1">
                            <a:solidFill>
                              <a:prstClr val="white"/>
                            </a:solidFill>
                            <a:latin typeface="Cambria Math" panose="02040503050406030204" pitchFamily="18" charset="0"/>
                            <a:cs typeface="Arial" panose="020B0604020202020204" pitchFamily="34" charset="0"/>
                          </a:rPr>
                          <m:t>𝑐𝑚</m:t>
                        </m:r>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1475249" y="4269401"/>
                  <a:ext cx="4271615" cy="1107996"/>
                </a:xfrm>
                <a:prstGeom prst="rect">
                  <a:avLst/>
                </a:prstGeom>
                <a:blipFill>
                  <a:blip r:embed="rId3"/>
                  <a:stretch>
                    <a:fillRect/>
                  </a:stretch>
                </a:blipFill>
              </p:spPr>
              <p:txBody>
                <a:bodyPr/>
                <a:lstStyle/>
                <a:p>
                  <a:r>
                    <a:rPr lang="en-US">
                      <a:noFill/>
                    </a:rPr>
                    <a:t> </a:t>
                  </a:r>
                </a:p>
              </p:txBody>
            </p:sp>
          </mc:Fallback>
        </mc:AlternateContent>
      </p:grpSp>
      <p:grpSp>
        <p:nvGrpSpPr>
          <p:cNvPr id="46" name="Group 45"/>
          <p:cNvGrpSpPr/>
          <p:nvPr/>
        </p:nvGrpSpPr>
        <p:grpSpPr>
          <a:xfrm>
            <a:off x="577774" y="6865741"/>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3332717" y="7179265"/>
                  <a:ext cx="2860462"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b="0" i="1" smtClean="0">
                            <a:solidFill>
                              <a:prstClr val="white"/>
                            </a:solidFill>
                            <a:latin typeface="Cambria Math" panose="02040503050406030204" pitchFamily="18" charset="0"/>
                            <a:cs typeface="Arial" panose="020B0604020202020204" pitchFamily="34" charset="0"/>
                          </a:rPr>
                          <m:t>4</m:t>
                        </m:r>
                        <m:r>
                          <a:rPr lang="en-US" sz="4400" i="1">
                            <a:solidFill>
                              <a:prstClr val="white"/>
                            </a:solidFill>
                            <a:latin typeface="Cambria Math" panose="02040503050406030204" pitchFamily="18" charset="0"/>
                            <a:cs typeface="Arial" panose="020B0604020202020204" pitchFamily="34" charset="0"/>
                          </a:rPr>
                          <m:t> </m:t>
                        </m:r>
                        <m:r>
                          <a:rPr lang="en-US" sz="4400" i="1">
                            <a:solidFill>
                              <a:prstClr val="white"/>
                            </a:solidFill>
                            <a:latin typeface="Cambria Math" panose="02040503050406030204" pitchFamily="18" charset="0"/>
                            <a:cs typeface="Arial" panose="020B0604020202020204" pitchFamily="34" charset="0"/>
                          </a:rPr>
                          <m:t>𝑐𝑚</m:t>
                        </m:r>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3332717" y="7179265"/>
                  <a:ext cx="2860462" cy="1107996"/>
                </a:xfrm>
                <a:prstGeom prst="rect">
                  <a:avLst/>
                </a:prstGeom>
                <a:blipFill>
                  <a:blip r:embed="rId4"/>
                  <a:stretch>
                    <a:fillRect/>
                  </a:stretch>
                </a:blipFill>
              </p:spPr>
              <p:txBody>
                <a:bodyPr/>
                <a:lstStyle/>
                <a:p>
                  <a:r>
                    <a:rPr lang="en-US">
                      <a:noFill/>
                    </a:rPr>
                    <a:t> </a:t>
                  </a:r>
                </a:p>
              </p:txBody>
            </p:sp>
          </mc:Fallback>
        </mc:AlternateContent>
      </p:grpSp>
      <p:grpSp>
        <p:nvGrpSpPr>
          <p:cNvPr id="47" name="Group 46"/>
          <p:cNvGrpSpPr/>
          <p:nvPr/>
        </p:nvGrpSpPr>
        <p:grpSpPr>
          <a:xfrm>
            <a:off x="9224050" y="7010402"/>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1554097" y="7251758"/>
                  <a:ext cx="4113918"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b="0" i="1" smtClean="0">
                            <a:solidFill>
                              <a:prstClr val="white"/>
                            </a:solidFill>
                            <a:latin typeface="Cambria Math" panose="02040503050406030204" pitchFamily="18" charset="0"/>
                            <a:cs typeface="Arial" panose="020B0604020202020204" pitchFamily="34" charset="0"/>
                          </a:rPr>
                          <m:t>8</m:t>
                        </m:r>
                        <m:r>
                          <a:rPr lang="en-US" sz="4400" i="1">
                            <a:solidFill>
                              <a:prstClr val="white"/>
                            </a:solidFill>
                            <a:latin typeface="Cambria Math" panose="02040503050406030204" pitchFamily="18" charset="0"/>
                            <a:cs typeface="Arial" panose="020B0604020202020204" pitchFamily="34" charset="0"/>
                          </a:rPr>
                          <m:t> </m:t>
                        </m:r>
                        <m:r>
                          <a:rPr lang="en-US" sz="4400" i="1">
                            <a:solidFill>
                              <a:prstClr val="white"/>
                            </a:solidFill>
                            <a:latin typeface="Cambria Math" panose="02040503050406030204" pitchFamily="18" charset="0"/>
                            <a:cs typeface="Arial" panose="020B0604020202020204" pitchFamily="34" charset="0"/>
                          </a:rPr>
                          <m:t>𝑐𝑚</m:t>
                        </m:r>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1554097" y="7251758"/>
                  <a:ext cx="4113918" cy="1107996"/>
                </a:xfrm>
                <a:prstGeom prst="rect">
                  <a:avLst/>
                </a:prstGeom>
                <a:blipFill>
                  <a:blip r:embed="rId5"/>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5634714" y="4246742"/>
            <a:ext cx="2086818" cy="2105876"/>
          </a:xfrm>
          <a:prstGeom prst="rect">
            <a:avLst/>
          </a:prstGeom>
          <a:effectLst>
            <a:outerShdw blurRad="50800" dist="38100" dir="13500000" algn="br" rotWithShape="0">
              <a:prstClr val="black">
                <a:alpha val="40000"/>
              </a:prstClr>
            </a:outerShdw>
          </a:effectLst>
        </p:spPr>
      </p:pic>
      <p:grpSp>
        <p:nvGrpSpPr>
          <p:cNvPr id="54" name="Group 36"/>
          <p:cNvGrpSpPr/>
          <p:nvPr/>
        </p:nvGrpSpPr>
        <p:grpSpPr>
          <a:xfrm>
            <a:off x="-650478" y="631927"/>
            <a:ext cx="5517952" cy="2709042"/>
            <a:chOff x="-580655" y="-452841"/>
            <a:chExt cx="6916646" cy="5672589"/>
          </a:xfrm>
        </p:grpSpPr>
        <p:sp>
          <p:nvSpPr>
            <p:cNvPr id="55"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6" name="TextBox 38"/>
            <p:cNvSpPr txBox="1"/>
            <p:nvPr/>
          </p:nvSpPr>
          <p:spPr>
            <a:xfrm rot="20550000">
              <a:off x="-580655" y="-452841"/>
              <a:ext cx="6916646" cy="3769598"/>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 2</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57" name="Rectangle 56"/>
              <p:cNvSpPr/>
              <p:nvPr/>
            </p:nvSpPr>
            <p:spPr>
              <a:xfrm>
                <a:off x="3779789" y="397029"/>
                <a:ext cx="13660500" cy="3070071"/>
              </a:xfrm>
              <a:prstGeom prst="rect">
                <a:avLst/>
              </a:prstGeom>
            </p:spPr>
            <p:txBody>
              <a:bodyPr wrap="square">
                <a:spAutoFit/>
              </a:bodyPr>
              <a:lstStyle/>
              <a:p>
                <a:pPr lvl="0" algn="just">
                  <a:lnSpc>
                    <a:spcPct val="150000"/>
                  </a:lnSpc>
                </a:pPr>
                <a:r>
                  <a:rPr lang="en-US" sz="4300" smtClean="0">
                    <a:latin typeface="Arial" panose="020B0604020202020204" pitchFamily="34" charset="0"/>
                    <a:cs typeface="Arial" panose="020B0604020202020204" pitchFamily="34" charset="0"/>
                  </a:rPr>
                  <a:t>Cho </a:t>
                </a:r>
                <a14:m>
                  <m:oMath xmlns:m="http://schemas.openxmlformats.org/officeDocument/2006/math">
                    <m:r>
                      <a:rPr lang="en-US" sz="4300" i="1" smtClean="0">
                        <a:latin typeface="Cambria Math" panose="02040503050406030204" pitchFamily="18" charset="0"/>
                        <a:cs typeface="Arial" panose="020B0604020202020204" pitchFamily="34" charset="0"/>
                      </a:rPr>
                      <m:t>∆</m:t>
                    </m:r>
                    <m:r>
                      <a:rPr lang="en-US" sz="4300" i="1" smtClean="0">
                        <a:latin typeface="Cambria Math" panose="02040503050406030204" pitchFamily="18" charset="0"/>
                        <a:cs typeface="Arial" panose="020B0604020202020204" pitchFamily="34" charset="0"/>
                      </a:rPr>
                      <m:t>𝐷𝐸𝐺</m:t>
                    </m:r>
                    <m:r>
                      <a:rPr lang="en-US" sz="4300" i="1" smtClean="0">
                        <a:latin typeface="Cambria Math" panose="02040503050406030204" pitchFamily="18" charset="0"/>
                        <a:cs typeface="Arial" panose="020B0604020202020204" pitchFamily="34" charset="0"/>
                      </a:rPr>
                      <m:t> </m:t>
                    </m:r>
                    <m:r>
                      <a:rPr lang="iu-Cans-CA" sz="4300" i="1">
                        <a:latin typeface="Arial" panose="020B0604020202020204" pitchFamily="34" charset="0"/>
                        <a:cs typeface="Arial" panose="020B0604020202020204" pitchFamily="34" charset="0"/>
                      </a:rPr>
                      <m:t>ᔕ ∆</m:t>
                    </m:r>
                    <m:r>
                      <a:rPr lang="en-US" sz="4300" i="1">
                        <a:latin typeface="Cambria Math" panose="02040503050406030204" pitchFamily="18" charset="0"/>
                        <a:cs typeface="Arial" panose="020B0604020202020204" pitchFamily="34" charset="0"/>
                      </a:rPr>
                      <m:t>𝑀𝑁𝑃</m:t>
                    </m:r>
                    <m:r>
                      <a:rPr lang="en-US" sz="4300" i="1">
                        <a:latin typeface="Cambria Math" panose="02040503050406030204" pitchFamily="18" charset="0"/>
                        <a:cs typeface="Arial" panose="020B0604020202020204" pitchFamily="34" charset="0"/>
                      </a:rPr>
                      <m:t>, </m:t>
                    </m:r>
                    <m:r>
                      <a:rPr lang="en-US" sz="4300" i="1">
                        <a:latin typeface="Cambria Math" panose="02040503050406030204" pitchFamily="18" charset="0"/>
                        <a:cs typeface="Arial" panose="020B0604020202020204" pitchFamily="34" charset="0"/>
                      </a:rPr>
                      <m:t>𝐷𝐸</m:t>
                    </m:r>
                    <m:r>
                      <a:rPr lang="en-US" sz="4300" i="1" smtClean="0">
                        <a:latin typeface="Cambria Math" panose="02040503050406030204" pitchFamily="18" charset="0"/>
                        <a:cs typeface="Arial" panose="020B0604020202020204" pitchFamily="34" charset="0"/>
                      </a:rPr>
                      <m:t>=</m:t>
                    </m:r>
                    <m:r>
                      <a:rPr lang="en-US" sz="4300" i="1">
                        <a:latin typeface="Cambria Math" panose="02040503050406030204" pitchFamily="18" charset="0"/>
                        <a:cs typeface="Arial" panose="020B0604020202020204" pitchFamily="34" charset="0"/>
                      </a:rPr>
                      <m:t>2 </m:t>
                    </m:r>
                    <m:r>
                      <a:rPr lang="en-US" sz="4300" i="1">
                        <a:latin typeface="Cambria Math" panose="02040503050406030204" pitchFamily="18" charset="0"/>
                        <a:cs typeface="Arial" panose="020B0604020202020204" pitchFamily="34" charset="0"/>
                      </a:rPr>
                      <m:t>𝑐𝑚</m:t>
                    </m:r>
                    <m:r>
                      <a:rPr lang="en-US" sz="4300" i="1">
                        <a:latin typeface="Cambria Math" panose="02040503050406030204" pitchFamily="18" charset="0"/>
                        <a:cs typeface="Arial" panose="020B0604020202020204" pitchFamily="34" charset="0"/>
                      </a:rPr>
                      <m:t>, </m:t>
                    </m:r>
                    <m:r>
                      <a:rPr lang="en-US" sz="4300" i="1">
                        <a:latin typeface="Cambria Math" panose="02040503050406030204" pitchFamily="18" charset="0"/>
                        <a:cs typeface="Arial" panose="020B0604020202020204" pitchFamily="34" charset="0"/>
                      </a:rPr>
                      <m:t>𝐷𝐺</m:t>
                    </m:r>
                    <m:r>
                      <a:rPr lang="en-US" sz="4300" i="1">
                        <a:latin typeface="Cambria Math" panose="02040503050406030204" pitchFamily="18" charset="0"/>
                        <a:cs typeface="Arial" panose="020B0604020202020204" pitchFamily="34" charset="0"/>
                      </a:rPr>
                      <m:t>=4 </m:t>
                    </m:r>
                    <m:r>
                      <a:rPr lang="en-US" sz="4300" i="1">
                        <a:latin typeface="Cambria Math" panose="02040503050406030204" pitchFamily="18" charset="0"/>
                        <a:cs typeface="Arial" panose="020B0604020202020204" pitchFamily="34" charset="0"/>
                      </a:rPr>
                      <m:t>𝑐𝑚</m:t>
                    </m:r>
                    <m:r>
                      <a:rPr lang="en-US" sz="4300" i="1">
                        <a:latin typeface="Cambria Math" panose="02040503050406030204" pitchFamily="18" charset="0"/>
                        <a:cs typeface="Arial" panose="020B0604020202020204" pitchFamily="34" charset="0"/>
                      </a:rPr>
                      <m:t>, </m:t>
                    </m:r>
                    <m:r>
                      <a:rPr lang="en-US" sz="4300" i="1">
                        <a:latin typeface="Cambria Math" panose="02040503050406030204" pitchFamily="18" charset="0"/>
                        <a:cs typeface="Arial" panose="020B0604020202020204" pitchFamily="34" charset="0"/>
                      </a:rPr>
                      <m:t>𝑀𝑁</m:t>
                    </m:r>
                    <m:r>
                      <a:rPr lang="en-US" sz="4300" i="1">
                        <a:latin typeface="Cambria Math" panose="02040503050406030204" pitchFamily="18" charset="0"/>
                        <a:cs typeface="Arial" panose="020B0604020202020204" pitchFamily="34" charset="0"/>
                      </a:rPr>
                      <m:t>=4 </m:t>
                    </m:r>
                    <m:r>
                      <a:rPr lang="en-US" sz="4300" i="1">
                        <a:latin typeface="Cambria Math" panose="02040503050406030204" pitchFamily="18" charset="0"/>
                        <a:cs typeface="Arial" panose="020B0604020202020204" pitchFamily="34" charset="0"/>
                      </a:rPr>
                      <m:t>𝑐𝑚</m:t>
                    </m:r>
                  </m:oMath>
                </a14:m>
                <a:endParaRPr lang="en-US" sz="4300" i="1" smtClean="0">
                  <a:latin typeface="Cambria Math" panose="02040503050406030204" pitchFamily="18"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en-US" sz="4300" i="1">
                          <a:latin typeface="Cambria Math" panose="02040503050406030204" pitchFamily="18" charset="0"/>
                          <a:cs typeface="Arial" panose="020B0604020202020204" pitchFamily="34" charset="0"/>
                        </a:rPr>
                        <m:t>𝑁𝑃</m:t>
                      </m:r>
                      <m:r>
                        <a:rPr lang="en-US" sz="4300" i="1">
                          <a:latin typeface="Cambria Math" panose="02040503050406030204" pitchFamily="18" charset="0"/>
                          <a:cs typeface="Arial" panose="020B0604020202020204" pitchFamily="34" charset="0"/>
                        </a:rPr>
                        <m:t> = 6 </m:t>
                      </m:r>
                      <m:r>
                        <a:rPr lang="en-US" sz="4300" i="1">
                          <a:latin typeface="Cambria Math" panose="02040503050406030204" pitchFamily="18" charset="0"/>
                          <a:cs typeface="Arial" panose="020B0604020202020204" pitchFamily="34" charset="0"/>
                        </a:rPr>
                        <m:t>𝑐𝑚</m:t>
                      </m:r>
                      <m:r>
                        <a:rPr lang="en-US" sz="4300" i="1">
                          <a:latin typeface="Cambria Math" panose="02040503050406030204" pitchFamily="18" charset="0"/>
                          <a:cs typeface="Arial" panose="020B0604020202020204" pitchFamily="34" charset="0"/>
                        </a:rPr>
                        <m:t>.</m:t>
                      </m:r>
                    </m:oMath>
                  </m:oMathPara>
                </a14:m>
                <a:endParaRPr kumimoji="0" lang="en-US" sz="43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a:p>
                <a:pPr lvl="0" algn="just">
                  <a:lnSpc>
                    <a:spcPct val="150000"/>
                  </a:lnSpc>
                </a:pPr>
                <a:r>
                  <a:rPr lang="en-US" sz="4300">
                    <a:latin typeface="Arial" panose="020B0604020202020204" pitchFamily="34" charset="0"/>
                    <a:cs typeface="Arial" panose="020B0604020202020204" pitchFamily="34" charset="0"/>
                  </a:rPr>
                  <a:t>a) Độ dài cạnh </a:t>
                </a:r>
                <a14:m>
                  <m:oMath xmlns:m="http://schemas.openxmlformats.org/officeDocument/2006/math">
                    <m:r>
                      <a:rPr lang="en-US" sz="4300" i="1" smtClean="0">
                        <a:latin typeface="Cambria Math" panose="02040503050406030204" pitchFamily="18" charset="0"/>
                        <a:cs typeface="Arial" panose="020B0604020202020204" pitchFamily="34" charset="0"/>
                      </a:rPr>
                      <m:t>𝐸𝐺</m:t>
                    </m:r>
                  </m:oMath>
                </a14:m>
                <a:r>
                  <a:rPr lang="en-US" sz="4300">
                    <a:latin typeface="Arial" panose="020B0604020202020204" pitchFamily="34" charset="0"/>
                    <a:cs typeface="Arial" panose="020B0604020202020204" pitchFamily="34" charset="0"/>
                  </a:rPr>
                  <a:t> là</a:t>
                </a:r>
                <a:endParaRPr kumimoji="0" lang="en-US" sz="43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mc:Choice>
        <mc:Fallback>
          <p:sp>
            <p:nvSpPr>
              <p:cNvPr id="57" name="Rectangle 56"/>
              <p:cNvSpPr>
                <a:spLocks noRot="1" noChangeAspect="1" noMove="1" noResize="1" noEditPoints="1" noAdjustHandles="1" noChangeArrowheads="1" noChangeShapeType="1" noTextEdit="1"/>
              </p:cNvSpPr>
              <p:nvPr/>
            </p:nvSpPr>
            <p:spPr>
              <a:xfrm>
                <a:off x="3779789" y="397029"/>
                <a:ext cx="13660500" cy="3070071"/>
              </a:xfrm>
              <a:prstGeom prst="rect">
                <a:avLst/>
              </a:prstGeom>
              <a:blipFill>
                <a:blip r:embed="rId9"/>
                <a:stretch>
                  <a:fillRect l="-1740" b="-436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anim calcmode="lin" valueType="num">
                                      <p:cBhvr>
                                        <p:cTn id="8" dur="500" fill="hold"/>
                                        <p:tgtEl>
                                          <p:spTgt spid="54"/>
                                        </p:tgtEl>
                                        <p:attrNameLst>
                                          <p:attrName>ppt_x</p:attrName>
                                        </p:attrNameLst>
                                      </p:cBhvr>
                                      <p:tavLst>
                                        <p:tav tm="0">
                                          <p:val>
                                            <p:strVal val="#ppt_x"/>
                                          </p:val>
                                        </p:tav>
                                        <p:tav tm="100000">
                                          <p:val>
                                            <p:strVal val="#ppt_x"/>
                                          </p:val>
                                        </p:tav>
                                      </p:tavLst>
                                    </p:anim>
                                    <p:anim calcmode="lin" valueType="num">
                                      <p:cBhvr>
                                        <p:cTn id="9" dur="500" fill="hold"/>
                                        <p:tgtEl>
                                          <p:spTgt spid="5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anim calcmode="lin" valueType="num">
                                      <p:cBhvr>
                                        <p:cTn id="13" dur="500" fill="hold"/>
                                        <p:tgtEl>
                                          <p:spTgt spid="57"/>
                                        </p:tgtEl>
                                        <p:attrNameLst>
                                          <p:attrName>ppt_x</p:attrName>
                                        </p:attrNameLst>
                                      </p:cBhvr>
                                      <p:tavLst>
                                        <p:tav tm="0">
                                          <p:val>
                                            <p:strVal val="#ppt_x"/>
                                          </p:val>
                                        </p:tav>
                                        <p:tav tm="100000">
                                          <p:val>
                                            <p:strVal val="#ppt_x"/>
                                          </p:val>
                                        </p:tav>
                                      </p:tavLst>
                                    </p:anim>
                                    <p:anim calcmode="lin" valueType="num">
                                      <p:cBhvr>
                                        <p:cTn id="14" dur="500" fill="hold"/>
                                        <p:tgtEl>
                                          <p:spTgt spid="5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anim calcmode="lin" valueType="num">
                                      <p:cBhvr>
                                        <p:cTn id="25" dur="500" fill="hold"/>
                                        <p:tgtEl>
                                          <p:spTgt spid="45"/>
                                        </p:tgtEl>
                                        <p:attrNameLst>
                                          <p:attrName>ppt_x</p:attrName>
                                        </p:attrNameLst>
                                      </p:cBhvr>
                                      <p:tavLst>
                                        <p:tav tm="0">
                                          <p:val>
                                            <p:strVal val="#ppt_x"/>
                                          </p:val>
                                        </p:tav>
                                        <p:tav tm="100000">
                                          <p:val>
                                            <p:strVal val="#ppt_x"/>
                                          </p:val>
                                        </p:tav>
                                      </p:tavLst>
                                    </p:anim>
                                    <p:anim calcmode="lin" valueType="num">
                                      <p:cBhvr>
                                        <p:cTn id="26" dur="5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anim calcmode="lin" valueType="num">
                                      <p:cBhvr>
                                        <p:cTn id="37" dur="500" fill="hold"/>
                                        <p:tgtEl>
                                          <p:spTgt spid="47"/>
                                        </p:tgtEl>
                                        <p:attrNameLst>
                                          <p:attrName>ppt_x</p:attrName>
                                        </p:attrNameLst>
                                      </p:cBhvr>
                                      <p:tavLst>
                                        <p:tav tm="0">
                                          <p:val>
                                            <p:strVal val="#ppt_x"/>
                                          </p:val>
                                        </p:tav>
                                        <p:tav tm="100000">
                                          <p:val>
                                            <p:strVal val="#ppt_x"/>
                                          </p:val>
                                        </p:tav>
                                      </p:tavLst>
                                    </p:anim>
                                    <p:anim calcmode="lin" valueType="num">
                                      <p:cBhvr>
                                        <p:cTn id="38"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grpSp>
        <p:nvGrpSpPr>
          <p:cNvPr id="44" name="Group 43"/>
          <p:cNvGrpSpPr/>
          <p:nvPr/>
        </p:nvGrpSpPr>
        <p:grpSpPr>
          <a:xfrm>
            <a:off x="577774" y="4010828"/>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3001023" y="4266973"/>
                  <a:ext cx="3523851" cy="1107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2 </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𝑐𝑚</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3001023" y="4266973"/>
                  <a:ext cx="3523851" cy="1107996"/>
                </a:xfrm>
                <a:prstGeom prst="rect">
                  <a:avLst/>
                </a:prstGeom>
                <a:blipFill>
                  <a:blip r:embed="rId2"/>
                  <a:stretch>
                    <a:fillRect/>
                  </a:stretch>
                </a:blipFill>
              </p:spPr>
              <p:txBody>
                <a:bodyPr/>
                <a:lstStyle/>
                <a:p>
                  <a:r>
                    <a:rPr lang="en-US">
                      <a:noFill/>
                    </a:rPr>
                    <a:t> </a:t>
                  </a:r>
                </a:p>
              </p:txBody>
            </p:sp>
          </mc:Fallback>
        </mc:AlternateContent>
      </p:grpSp>
      <p:grpSp>
        <p:nvGrpSpPr>
          <p:cNvPr id="45" name="Group 44"/>
          <p:cNvGrpSpPr/>
          <p:nvPr/>
        </p:nvGrpSpPr>
        <p:grpSpPr>
          <a:xfrm>
            <a:off x="9224050" y="3866167"/>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1475249" y="4269401"/>
                  <a:ext cx="4271615" cy="1107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3</m:t>
                        </m:r>
                        <m:r>
                          <a:rPr kumimoji="0" lang="en-US" sz="44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 </m:t>
                        </m:r>
                        <m:r>
                          <a:rPr kumimoji="0" lang="en-US" sz="44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𝑐𝑚</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1475249" y="4269401"/>
                  <a:ext cx="4271615" cy="1107996"/>
                </a:xfrm>
                <a:prstGeom prst="rect">
                  <a:avLst/>
                </a:prstGeom>
                <a:blipFill>
                  <a:blip r:embed="rId3"/>
                  <a:stretch>
                    <a:fillRect/>
                  </a:stretch>
                </a:blipFill>
              </p:spPr>
              <p:txBody>
                <a:bodyPr/>
                <a:lstStyle/>
                <a:p>
                  <a:r>
                    <a:rPr lang="en-US">
                      <a:noFill/>
                    </a:rPr>
                    <a:t> </a:t>
                  </a:r>
                </a:p>
              </p:txBody>
            </p:sp>
          </mc:Fallback>
        </mc:AlternateContent>
      </p:grpSp>
      <p:grpSp>
        <p:nvGrpSpPr>
          <p:cNvPr id="46" name="Group 45"/>
          <p:cNvGrpSpPr/>
          <p:nvPr/>
        </p:nvGrpSpPr>
        <p:grpSpPr>
          <a:xfrm>
            <a:off x="577774" y="6865741"/>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3332717" y="7179265"/>
                  <a:ext cx="2860462" cy="1107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4</m:t>
                        </m:r>
                        <m:r>
                          <a:rPr kumimoji="0" lang="en-US" sz="44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 </m:t>
                        </m:r>
                        <m:r>
                          <a:rPr kumimoji="0" lang="en-US" sz="44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𝑐𝑚</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3332717" y="7179265"/>
                  <a:ext cx="2860462" cy="1107996"/>
                </a:xfrm>
                <a:prstGeom prst="rect">
                  <a:avLst/>
                </a:prstGeom>
                <a:blipFill>
                  <a:blip r:embed="rId4"/>
                  <a:stretch>
                    <a:fillRect/>
                  </a:stretch>
                </a:blipFill>
              </p:spPr>
              <p:txBody>
                <a:bodyPr/>
                <a:lstStyle/>
                <a:p>
                  <a:r>
                    <a:rPr lang="en-US">
                      <a:noFill/>
                    </a:rPr>
                    <a:t> </a:t>
                  </a:r>
                </a:p>
              </p:txBody>
            </p:sp>
          </mc:Fallback>
        </mc:AlternateContent>
      </p:grpSp>
      <p:grpSp>
        <p:nvGrpSpPr>
          <p:cNvPr id="47" name="Group 46"/>
          <p:cNvGrpSpPr/>
          <p:nvPr/>
        </p:nvGrpSpPr>
        <p:grpSpPr>
          <a:xfrm>
            <a:off x="9224050" y="7010402"/>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1554097" y="7251758"/>
                  <a:ext cx="4113918" cy="1107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8</m:t>
                        </m:r>
                        <m:r>
                          <a:rPr kumimoji="0" lang="en-US" sz="44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 </m:t>
                        </m:r>
                        <m:r>
                          <a:rPr kumimoji="0" lang="en-US" sz="4400" b="0" i="1" u="none" strike="noStrike" kern="1200" cap="none" spc="0" normalizeH="0" baseline="0" noProof="0">
                            <a:ln>
                              <a:noFill/>
                            </a:ln>
                            <a:solidFill>
                              <a:prstClr val="white"/>
                            </a:solidFill>
                            <a:effectLst/>
                            <a:uLnTx/>
                            <a:uFillTx/>
                            <a:latin typeface="Cambria Math" panose="02040503050406030204" pitchFamily="18" charset="0"/>
                            <a:ea typeface="+mn-ea"/>
                            <a:cs typeface="Arial" panose="020B0604020202020204" pitchFamily="34" charset="0"/>
                          </a:rPr>
                          <m:t>𝑐𝑚</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1554097" y="7251758"/>
                  <a:ext cx="4113918" cy="1107996"/>
                </a:xfrm>
                <a:prstGeom prst="rect">
                  <a:avLst/>
                </a:prstGeom>
                <a:blipFill>
                  <a:blip r:embed="rId5"/>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5610749" y="7205575"/>
            <a:ext cx="2086818" cy="2105876"/>
          </a:xfrm>
          <a:prstGeom prst="rect">
            <a:avLst/>
          </a:prstGeom>
          <a:effectLst>
            <a:outerShdw blurRad="50800" dist="38100" dir="13500000" algn="br" rotWithShape="0">
              <a:prstClr val="black">
                <a:alpha val="40000"/>
              </a:prstClr>
            </a:outerShdw>
          </a:effectLst>
        </p:spPr>
      </p:pic>
      <p:grpSp>
        <p:nvGrpSpPr>
          <p:cNvPr id="54" name="Group 36"/>
          <p:cNvGrpSpPr/>
          <p:nvPr/>
        </p:nvGrpSpPr>
        <p:grpSpPr>
          <a:xfrm>
            <a:off x="-650478" y="631927"/>
            <a:ext cx="5517952" cy="2709042"/>
            <a:chOff x="-580655" y="-452841"/>
            <a:chExt cx="6916646" cy="5672589"/>
          </a:xfrm>
        </p:grpSpPr>
        <p:sp>
          <p:nvSpPr>
            <p:cNvPr id="55"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6" name="TextBox 38"/>
            <p:cNvSpPr txBox="1"/>
            <p:nvPr/>
          </p:nvSpPr>
          <p:spPr>
            <a:xfrm rot="20550000">
              <a:off x="-580655" y="-452841"/>
              <a:ext cx="6916646" cy="3769598"/>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 2</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57" name="Rectangle 56"/>
              <p:cNvSpPr/>
              <p:nvPr/>
            </p:nvSpPr>
            <p:spPr>
              <a:xfrm>
                <a:off x="3779789" y="397029"/>
                <a:ext cx="13660500" cy="29474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𝐷𝐸𝐺</m:t>
                    </m:r>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iu-Cans-CA" sz="4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ᔕ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𝑀𝑁𝑃</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𝐷𝐸</m:t>
                    </m:r>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𝑐𝑚</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𝐷𝐺</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𝑐𝑚</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𝑀𝑁</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𝑐𝑚</m:t>
                    </m:r>
                  </m:oMath>
                </a14:m>
                <a:endPar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𝑁𝑃</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 6 </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𝑐𝑚</m:t>
                      </m:r>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m:oMathPara>
                </a14:m>
                <a:endParaRPr kumimoji="0" lang="en-US" sz="4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Độ </a:t>
                </a:r>
                <a:r>
                  <a:rPr kumimoji="0" lang="en-US"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dài cạnh </a:t>
                </a:r>
                <a14:m>
                  <m:oMath xmlns:m="http://schemas.openxmlformats.org/officeDocument/2006/math">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𝑀𝑃</m:t>
                    </m:r>
                  </m:oMath>
                </a14:m>
                <a:r>
                  <a:rPr kumimoji="0" lang="en-US"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a:t>
                </a:r>
              </a:p>
            </p:txBody>
          </p:sp>
        </mc:Choice>
        <mc:Fallback>
          <p:sp>
            <p:nvSpPr>
              <p:cNvPr id="57" name="Rectangle 56"/>
              <p:cNvSpPr>
                <a:spLocks noRot="1" noChangeAspect="1" noMove="1" noResize="1" noEditPoints="1" noAdjustHandles="1" noChangeArrowheads="1" noChangeShapeType="1" noTextEdit="1"/>
              </p:cNvSpPr>
              <p:nvPr/>
            </p:nvSpPr>
            <p:spPr>
              <a:xfrm>
                <a:off x="3779789" y="397029"/>
                <a:ext cx="13660500" cy="2947410"/>
              </a:xfrm>
              <a:prstGeom prst="rect">
                <a:avLst/>
              </a:prstGeom>
              <a:blipFill>
                <a:blip r:embed="rId9"/>
                <a:stretch>
                  <a:fillRect l="-1740" b="-8678"/>
                </a:stretch>
              </a:blipFill>
            </p:spPr>
            <p:txBody>
              <a:bodyPr/>
              <a:lstStyle/>
              <a:p>
                <a:r>
                  <a:rPr lang="en-US">
                    <a:noFill/>
                  </a:rPr>
                  <a:t> </a:t>
                </a:r>
              </a:p>
            </p:txBody>
          </p:sp>
        </mc:Fallback>
      </mc:AlternateContent>
    </p:spTree>
    <p:extLst>
      <p:ext uri="{BB962C8B-B14F-4D97-AF65-F5344CB8AC3E}">
        <p14:creationId xmlns:p14="http://schemas.microsoft.com/office/powerpoint/2010/main" val="181392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7">
                                            <p:txEl>
                                              <p:pRg st="2" end="2"/>
                                            </p:txEl>
                                          </p:spTgt>
                                        </p:tgtEl>
                                        <p:attrNameLst>
                                          <p:attrName>style.visibility</p:attrName>
                                        </p:attrNameLst>
                                      </p:cBhvr>
                                      <p:to>
                                        <p:strVal val="visible"/>
                                      </p:to>
                                    </p:set>
                                    <p:animEffect transition="in" filter="wipe(left)">
                                      <p:cBhvr>
                                        <p:cTn id="7" dur="500"/>
                                        <p:tgtEl>
                                          <p:spTgt spid="57">
                                            <p:txEl>
                                              <p:pRg st="2" end="2"/>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anim calcmode="lin" valueType="num">
                                      <p:cBhvr>
                                        <p:cTn id="12" dur="500" fill="hold"/>
                                        <p:tgtEl>
                                          <p:spTgt spid="44"/>
                                        </p:tgtEl>
                                        <p:attrNameLst>
                                          <p:attrName>ppt_x</p:attrName>
                                        </p:attrNameLst>
                                      </p:cBhvr>
                                      <p:tavLst>
                                        <p:tav tm="0">
                                          <p:val>
                                            <p:strVal val="#ppt_x"/>
                                          </p:val>
                                        </p:tav>
                                        <p:tav tm="100000">
                                          <p:val>
                                            <p:strVal val="#ppt_x"/>
                                          </p:val>
                                        </p:tav>
                                      </p:tavLst>
                                    </p:anim>
                                    <p:anim calcmode="lin" valueType="num">
                                      <p:cBhvr>
                                        <p:cTn id="13" dur="500" fill="hold"/>
                                        <p:tgtEl>
                                          <p:spTgt spid="4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anim calcmode="lin" valueType="num">
                                      <p:cBhvr>
                                        <p:cTn id="18" dur="500" fill="hold"/>
                                        <p:tgtEl>
                                          <p:spTgt spid="45"/>
                                        </p:tgtEl>
                                        <p:attrNameLst>
                                          <p:attrName>ppt_x</p:attrName>
                                        </p:attrNameLst>
                                      </p:cBhvr>
                                      <p:tavLst>
                                        <p:tav tm="0">
                                          <p:val>
                                            <p:strVal val="#ppt_x"/>
                                          </p:val>
                                        </p:tav>
                                        <p:tav tm="100000">
                                          <p:val>
                                            <p:strVal val="#ppt_x"/>
                                          </p:val>
                                        </p:tav>
                                      </p:tavLst>
                                    </p:anim>
                                    <p:anim calcmode="lin" valueType="num">
                                      <p:cBhvr>
                                        <p:cTn id="19" dur="500" fill="hold"/>
                                        <p:tgtEl>
                                          <p:spTgt spid="4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strVal val="#ppt_x"/>
                                          </p:val>
                                        </p:tav>
                                        <p:tav tm="100000">
                                          <p:val>
                                            <p:strVal val="#ppt_x"/>
                                          </p:val>
                                        </p:tav>
                                      </p:tavLst>
                                    </p:anim>
                                    <p:anim calcmode="lin" valueType="num">
                                      <p:cBhvr>
                                        <p:cTn id="25" dur="500" fill="hold"/>
                                        <p:tgtEl>
                                          <p:spTgt spid="4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anim calcmode="lin" valueType="num">
                                      <p:cBhvr>
                                        <p:cTn id="30" dur="500" fill="hold"/>
                                        <p:tgtEl>
                                          <p:spTgt spid="47"/>
                                        </p:tgtEl>
                                        <p:attrNameLst>
                                          <p:attrName>ppt_x</p:attrName>
                                        </p:attrNameLst>
                                      </p:cBhvr>
                                      <p:tavLst>
                                        <p:tav tm="0">
                                          <p:val>
                                            <p:strVal val="#ppt_x"/>
                                          </p:val>
                                        </p:tav>
                                        <p:tav tm="100000">
                                          <p:val>
                                            <p:strVal val="#ppt_x"/>
                                          </p:val>
                                        </p:tav>
                                      </p:tavLst>
                                    </p:anim>
                                    <p:anim calcmode="lin" valueType="num">
                                      <p:cBhvr>
                                        <p:cTn id="3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7" name="Group 26"/>
          <p:cNvGrpSpPr/>
          <p:nvPr/>
        </p:nvGrpSpPr>
        <p:grpSpPr>
          <a:xfrm>
            <a:off x="914400" y="633669"/>
            <a:ext cx="13888756" cy="1157031"/>
            <a:chOff x="1579843" y="733487"/>
            <a:chExt cx="13888756" cy="1157031"/>
          </a:xfrm>
        </p:grpSpPr>
        <p:sp>
          <p:nvSpPr>
            <p:cNvPr id="28" name="Rectangle 27"/>
            <p:cNvSpPr/>
            <p:nvPr/>
          </p:nvSpPr>
          <p:spPr>
            <a:xfrm>
              <a:off x="2819399" y="828689"/>
              <a:ext cx="12649200" cy="1061829"/>
            </a:xfrm>
            <a:prstGeom prst="rect">
              <a:avLst/>
            </a:prstGeom>
          </p:spPr>
          <p:txBody>
            <a:bodyPr wrap="square">
              <a:spAutoFit/>
            </a:bodyPr>
            <a:lstStyle/>
            <a:p>
              <a:pPr algn="just">
                <a:lnSpc>
                  <a:spcPct val="150000"/>
                </a:lnSpc>
              </a:pPr>
              <a:r>
                <a:rPr lang="vi-VN" sz="4200" i="1" dirty="0" smtClean="0">
                  <a:solidFill>
                    <a:srgbClr val="002060"/>
                  </a:solidFill>
                  <a:cs typeface="Arial" panose="020B0604020202020204" pitchFamily="34" charset="0"/>
                </a:rPr>
                <a:t>Chia lớp </a:t>
              </a:r>
              <a:r>
                <a:rPr lang="vi-VN" sz="4200" i="1" smtClean="0">
                  <a:solidFill>
                    <a:srgbClr val="002060"/>
                  </a:solidFill>
                  <a:cs typeface="Arial" panose="020B0604020202020204" pitchFamily="34" charset="0"/>
                </a:rPr>
                <a:t>thành </a:t>
              </a:r>
              <a:r>
                <a:rPr lang="en-US" sz="4200" i="1" smtClean="0">
                  <a:solidFill>
                    <a:srgbClr val="002060"/>
                  </a:solidFill>
                  <a:latin typeface="Arial" panose="020B0604020202020204" pitchFamily="34" charset="0"/>
                  <a:cs typeface="Arial" panose="020B0604020202020204" pitchFamily="34" charset="0"/>
                </a:rPr>
                <a:t>4</a:t>
              </a:r>
              <a:r>
                <a:rPr lang="vi-VN" sz="4200" i="1" smtClean="0">
                  <a:solidFill>
                    <a:srgbClr val="002060"/>
                  </a:solidFill>
                  <a:cs typeface="Arial" panose="020B0604020202020204" pitchFamily="34" charset="0"/>
                </a:rPr>
                <a:t> </a:t>
              </a:r>
              <a:r>
                <a:rPr lang="vi-VN" sz="4200" i="1" dirty="0" smtClean="0">
                  <a:solidFill>
                    <a:srgbClr val="002060"/>
                  </a:solidFill>
                  <a:cs typeface="Arial" panose="020B0604020202020204" pitchFamily="34" charset="0"/>
                </a:rPr>
                <a:t>nhóm, thực hiện các nhiệm vụ sau:</a:t>
              </a:r>
              <a:endParaRPr lang="en-US" sz="4200" i="1" dirty="0">
                <a:solidFill>
                  <a:srgbClr val="002060"/>
                </a:solidFill>
                <a:latin typeface="Arial" panose="020B0604020202020204" pitchFamily="34" charset="0"/>
                <a:cs typeface="Arial" panose="020B0604020202020204" pitchFamily="34" charset="0"/>
              </a:endParaRPr>
            </a:p>
          </p:txBody>
        </p:sp>
        <p:pic>
          <p:nvPicPr>
            <p:cNvPr id="2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843" y="733487"/>
              <a:ext cx="1113804" cy="1027395"/>
            </a:xfrm>
            <a:prstGeom prst="rect">
              <a:avLst/>
            </a:prstGeom>
          </p:spPr>
        </p:pic>
      </p:grpSp>
      <p:grpSp>
        <p:nvGrpSpPr>
          <p:cNvPr id="11" name="Group 10"/>
          <p:cNvGrpSpPr/>
          <p:nvPr/>
        </p:nvGrpSpPr>
        <p:grpSpPr>
          <a:xfrm>
            <a:off x="1570998" y="2130823"/>
            <a:ext cx="6847686" cy="3561300"/>
            <a:chOff x="5295900" y="4542023"/>
            <a:chExt cx="5323832" cy="3561300"/>
          </a:xfrm>
        </p:grpSpPr>
        <p:grpSp>
          <p:nvGrpSpPr>
            <p:cNvPr id="12" name="Group 2"/>
            <p:cNvGrpSpPr/>
            <p:nvPr/>
          </p:nvGrpSpPr>
          <p:grpSpPr>
            <a:xfrm>
              <a:off x="5295900" y="4914900"/>
              <a:ext cx="5067300" cy="3188423"/>
              <a:chOff x="0" y="176392"/>
              <a:chExt cx="11697721" cy="4884633"/>
            </a:xfrm>
          </p:grpSpPr>
          <p:sp>
            <p:nvSpPr>
              <p:cNvPr id="18" name="Freeform 3"/>
              <p:cNvSpPr/>
              <p:nvPr/>
            </p:nvSpPr>
            <p:spPr>
              <a:xfrm>
                <a:off x="31750" y="176393"/>
                <a:ext cx="11665971" cy="4884632"/>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19" name="Freeform 4"/>
              <p:cNvSpPr/>
              <p:nvPr/>
            </p:nvSpPr>
            <p:spPr>
              <a:xfrm>
                <a:off x="0" y="176392"/>
                <a:ext cx="11697721"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13" name="Rectangle 12"/>
            <p:cNvSpPr/>
            <p:nvPr/>
          </p:nvSpPr>
          <p:spPr>
            <a:xfrm>
              <a:off x="5638800" y="5167180"/>
              <a:ext cx="4495800" cy="272382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p>
            <a:p>
              <a:pPr lvl="0" algn="just">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Nêu Định lý Thalès trong tam giác</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16529">
              <a:off x="9643856" y="4918206"/>
              <a:ext cx="1352059" cy="599693"/>
            </a:xfrm>
            <a:prstGeom prst="rect">
              <a:avLst/>
            </a:prstGeom>
          </p:spPr>
        </p:pic>
      </p:grpSp>
      <p:grpSp>
        <p:nvGrpSpPr>
          <p:cNvPr id="20" name="Group 19"/>
          <p:cNvGrpSpPr/>
          <p:nvPr/>
        </p:nvGrpSpPr>
        <p:grpSpPr>
          <a:xfrm>
            <a:off x="1570998" y="6057268"/>
            <a:ext cx="6931286" cy="4252281"/>
            <a:chOff x="5295900" y="4515885"/>
            <a:chExt cx="5388828" cy="4252281"/>
          </a:xfrm>
        </p:grpSpPr>
        <p:grpSp>
          <p:nvGrpSpPr>
            <p:cNvPr id="22" name="Group 2"/>
            <p:cNvGrpSpPr/>
            <p:nvPr/>
          </p:nvGrpSpPr>
          <p:grpSpPr>
            <a:xfrm>
              <a:off x="5295900" y="4914900"/>
              <a:ext cx="5067300" cy="3188423"/>
              <a:chOff x="0" y="176392"/>
              <a:chExt cx="11697721" cy="4884633"/>
            </a:xfrm>
          </p:grpSpPr>
          <p:sp>
            <p:nvSpPr>
              <p:cNvPr id="25" name="Freeform 3"/>
              <p:cNvSpPr/>
              <p:nvPr/>
            </p:nvSpPr>
            <p:spPr>
              <a:xfrm>
                <a:off x="31750" y="176393"/>
                <a:ext cx="11665971" cy="4884632"/>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26" name="Freeform 4"/>
              <p:cNvSpPr/>
              <p:nvPr/>
            </p:nvSpPr>
            <p:spPr>
              <a:xfrm>
                <a:off x="0" y="176392"/>
                <a:ext cx="11697721"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23" name="Rectangle 22"/>
            <p:cNvSpPr/>
            <p:nvPr/>
          </p:nvSpPr>
          <p:spPr>
            <a:xfrm>
              <a:off x="5638800" y="5167180"/>
              <a:ext cx="4495800" cy="360098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p>
            <a:p>
              <a:pPr lvl="0" algn="just">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Nêu tính chất tia phân giác của tam giác</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16529">
              <a:off x="9673177" y="4856394"/>
              <a:ext cx="1352059" cy="671042"/>
            </a:xfrm>
            <a:prstGeom prst="rect">
              <a:avLst/>
            </a:prstGeom>
          </p:spPr>
        </p:pic>
      </p:grpSp>
      <p:grpSp>
        <p:nvGrpSpPr>
          <p:cNvPr id="30" name="Group 29"/>
          <p:cNvGrpSpPr/>
          <p:nvPr/>
        </p:nvGrpSpPr>
        <p:grpSpPr>
          <a:xfrm>
            <a:off x="10001935" y="2113473"/>
            <a:ext cx="6903178" cy="3578650"/>
            <a:chOff x="5295900" y="4524673"/>
            <a:chExt cx="5366975" cy="3578650"/>
          </a:xfrm>
        </p:grpSpPr>
        <p:grpSp>
          <p:nvGrpSpPr>
            <p:cNvPr id="31" name="Group 2"/>
            <p:cNvGrpSpPr/>
            <p:nvPr/>
          </p:nvGrpSpPr>
          <p:grpSpPr>
            <a:xfrm>
              <a:off x="5295900" y="4914900"/>
              <a:ext cx="5067300" cy="3188423"/>
              <a:chOff x="0" y="176392"/>
              <a:chExt cx="11697721" cy="4884633"/>
            </a:xfrm>
          </p:grpSpPr>
          <p:sp>
            <p:nvSpPr>
              <p:cNvPr id="34" name="Freeform 3"/>
              <p:cNvSpPr/>
              <p:nvPr/>
            </p:nvSpPr>
            <p:spPr>
              <a:xfrm>
                <a:off x="31750" y="176393"/>
                <a:ext cx="11665971" cy="4884632"/>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35" name="Freeform 4"/>
              <p:cNvSpPr/>
              <p:nvPr/>
            </p:nvSpPr>
            <p:spPr>
              <a:xfrm>
                <a:off x="0" y="176392"/>
                <a:ext cx="11697721"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32" name="Rectangle 31"/>
            <p:cNvSpPr/>
            <p:nvPr/>
          </p:nvSpPr>
          <p:spPr>
            <a:xfrm>
              <a:off x="5638800" y="5167180"/>
              <a:ext cx="4495800" cy="272382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p>
            <a:p>
              <a:pPr lvl="0" algn="just">
                <a:lnSpc>
                  <a:spcPct val="150000"/>
                </a:lnSpc>
                <a:tabLst>
                  <a:tab pos="3429000" algn="ctr"/>
                  <a:tab pos="4552315" algn="l"/>
                </a:tabLst>
              </a:pPr>
              <a:r>
                <a:rPr lang="sv-SE" sz="3800">
                  <a:solidFill>
                    <a:prstClr val="black"/>
                  </a:solidFill>
                  <a:latin typeface="Arial" panose="020B0604020202020204" pitchFamily="34" charset="0"/>
                  <a:ea typeface="Times New Roman" panose="02020603050405020304" pitchFamily="18" charset="0"/>
                  <a:cs typeface="Arial" panose="020B0604020202020204" pitchFamily="34" charset="0"/>
                </a:rPr>
                <a:t>Đường trung bình của tam giác</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16529">
              <a:off x="9663319" y="4877176"/>
              <a:ext cx="1352059" cy="647053"/>
            </a:xfrm>
            <a:prstGeom prst="rect">
              <a:avLst/>
            </a:prstGeom>
          </p:spPr>
        </p:pic>
      </p:grpSp>
      <p:grpSp>
        <p:nvGrpSpPr>
          <p:cNvPr id="36" name="Group 35"/>
          <p:cNvGrpSpPr/>
          <p:nvPr/>
        </p:nvGrpSpPr>
        <p:grpSpPr>
          <a:xfrm>
            <a:off x="10001935" y="6060060"/>
            <a:ext cx="6922359" cy="4249489"/>
            <a:chOff x="5295900" y="4518677"/>
            <a:chExt cx="5381887" cy="4249489"/>
          </a:xfrm>
        </p:grpSpPr>
        <p:grpSp>
          <p:nvGrpSpPr>
            <p:cNvPr id="37" name="Group 2"/>
            <p:cNvGrpSpPr/>
            <p:nvPr/>
          </p:nvGrpSpPr>
          <p:grpSpPr>
            <a:xfrm>
              <a:off x="5295900" y="4914900"/>
              <a:ext cx="5067300" cy="3188423"/>
              <a:chOff x="0" y="176392"/>
              <a:chExt cx="11697721" cy="4884633"/>
            </a:xfrm>
          </p:grpSpPr>
          <p:sp>
            <p:nvSpPr>
              <p:cNvPr id="40" name="Freeform 3"/>
              <p:cNvSpPr/>
              <p:nvPr/>
            </p:nvSpPr>
            <p:spPr>
              <a:xfrm>
                <a:off x="31750" y="176393"/>
                <a:ext cx="11665971" cy="4884632"/>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41" name="Freeform 4"/>
              <p:cNvSpPr/>
              <p:nvPr/>
            </p:nvSpPr>
            <p:spPr>
              <a:xfrm>
                <a:off x="0" y="176392"/>
                <a:ext cx="11697721"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38" name="Rectangle 37"/>
            <p:cNvSpPr/>
            <p:nvPr/>
          </p:nvSpPr>
          <p:spPr>
            <a:xfrm>
              <a:off x="5638800" y="5167180"/>
              <a:ext cx="4495800" cy="360098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4</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Nêu các trường hợp đồng dạng của hai tam giác</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16529">
              <a:off x="9670046" y="4862995"/>
              <a:ext cx="1352059" cy="66342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10866" y="571500"/>
            <a:ext cx="8859600"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cs typeface="Arial" panose="020B0604020202020204" pitchFamily="34" charset="0"/>
              </a:rPr>
              <a:t>Định </a:t>
            </a:r>
            <a:r>
              <a:rPr lang="vi-VN" sz="4000" b="1">
                <a:cs typeface="Arial" panose="020B0604020202020204" pitchFamily="34" charset="0"/>
              </a:rPr>
              <a:t>lý Thalès trong tam giác</a:t>
            </a:r>
            <a:endParaRPr lang="vi-VN" sz="4000" b="1">
              <a:cs typeface="Arial" panose="020B0604020202020204" pitchFamily="34" charset="0"/>
            </a:endParaRPr>
          </a:p>
        </p:txBody>
      </p:sp>
      <p:sp>
        <p:nvSpPr>
          <p:cNvPr id="5" name="Rectangle 4"/>
          <p:cNvSpPr/>
          <p:nvPr/>
        </p:nvSpPr>
        <p:spPr>
          <a:xfrm>
            <a:off x="339974" y="2153841"/>
            <a:ext cx="17244546" cy="1846659"/>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Nếu </a:t>
            </a:r>
            <a:r>
              <a:rPr lang="vi-VN" sz="3800">
                <a:ea typeface="Dotum" panose="020B0600000101010101" pitchFamily="34" charset="-127"/>
                <a:cs typeface="Times New Roman" panose="02020603050405020304" pitchFamily="18" charset="0"/>
              </a:rPr>
              <a:t>một đường thẳng song song với một cạnh của tam giác và cắt hai cạnh còn lại thì nó định ra trên hai cạnh ấy những đoạn thẳng tương ứng tỉ lệ.</a:t>
            </a:r>
            <a:endParaRPr lang="en-US" sz="3800">
              <a:effectLs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16366033" y="8794130"/>
            <a:ext cx="1559525" cy="1302370"/>
          </a:xfrm>
          <a:prstGeom prst="rect">
            <a:avLst/>
          </a:prstGeom>
        </p:spPr>
      </p:pic>
      <p:sp>
        <p:nvSpPr>
          <p:cNvPr id="10" name="Pentagon 9"/>
          <p:cNvSpPr/>
          <p:nvPr/>
        </p:nvSpPr>
        <p:spPr>
          <a:xfrm>
            <a:off x="-5176" y="4762500"/>
            <a:ext cx="9075245" cy="11620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r>
              <a:rPr lang="sv-SE" sz="4000" b="1">
                <a:solidFill>
                  <a:prstClr val="white"/>
                </a:solidFill>
                <a:latin typeface="Arial" panose="020B0604020202020204" pitchFamily="34" charset="0"/>
                <a:cs typeface="Arial" panose="020B0604020202020204" pitchFamily="34" charset="0"/>
              </a:rPr>
              <a:t>Đường trung bình của tam giác: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484810" y="6404757"/>
            <a:ext cx="16964989" cy="287771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Đường </a:t>
            </a:r>
            <a:r>
              <a:rPr lang="vi-VN" sz="3800">
                <a:ea typeface="Dotum" panose="020B0600000101010101" pitchFamily="34" charset="-127"/>
                <a:cs typeface="Times New Roman" panose="02020603050405020304" pitchFamily="18" charset="0"/>
              </a:rPr>
              <a:t>trung bình của hai tam giác là đoạn nối trung điểm hai cạnh </a:t>
            </a:r>
            <a:r>
              <a:rPr lang="vi-VN" sz="3800">
                <a:ea typeface="Dotum" panose="020B0600000101010101" pitchFamily="34" charset="-127"/>
                <a:cs typeface="Times New Roman" panose="02020603050405020304" pitchFamily="18" charset="0"/>
              </a:rPr>
              <a:t>của </a:t>
            </a:r>
            <a:r>
              <a:rPr lang="en-US" sz="3800" smtClean="0">
                <a:ea typeface="Dotum" panose="020B0600000101010101" pitchFamily="34" charset="-127"/>
                <a:cs typeface="Times New Roman" panose="02020603050405020304" pitchFamily="18" charset="0"/>
              </a:rPr>
              <a:t>   </a:t>
            </a:r>
            <a:r>
              <a:rPr lang="vi-VN" sz="3800" smtClean="0">
                <a:ea typeface="Dotum" panose="020B0600000101010101" pitchFamily="34" charset="-127"/>
                <a:cs typeface="Times New Roman" panose="02020603050405020304" pitchFamily="18" charset="0"/>
              </a:rPr>
              <a:t>tam </a:t>
            </a:r>
            <a:r>
              <a:rPr lang="vi-VN" sz="3800">
                <a:ea typeface="Dotum" panose="020B0600000101010101" pitchFamily="34" charset="-127"/>
                <a:cs typeface="Times New Roman" panose="02020603050405020304" pitchFamily="18" charset="0"/>
              </a:rPr>
              <a:t>giác đó.</a:t>
            </a:r>
            <a:endParaRPr lang="en-US" sz="380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ea typeface="Dotum" panose="020B0600000101010101" pitchFamily="34" charset="-127"/>
                <a:cs typeface="Times New Roman" panose="02020603050405020304" pitchFamily="18" charset="0"/>
              </a:rPr>
              <a:t> </a:t>
            </a:r>
            <a:r>
              <a:rPr lang="en-US" sz="3800" smtClean="0">
                <a:ea typeface="Dotum" panose="020B0600000101010101" pitchFamily="34" charset="-127"/>
                <a:cs typeface="Times New Roman" panose="02020603050405020304" pitchFamily="18" charset="0"/>
              </a:rPr>
              <a:t>    </a:t>
            </a:r>
            <a:r>
              <a:rPr lang="vi-VN" sz="3800" smtClean="0">
                <a:ea typeface="Dotum" panose="020B0600000101010101" pitchFamily="34" charset="-127"/>
                <a:cs typeface="Times New Roman" panose="02020603050405020304" pitchFamily="18" charset="0"/>
              </a:rPr>
              <a:t>Đường </a:t>
            </a:r>
            <a:r>
              <a:rPr lang="vi-VN" sz="3800">
                <a:ea typeface="Dotum" panose="020B0600000101010101" pitchFamily="34" charset="-127"/>
                <a:cs typeface="Times New Roman" panose="02020603050405020304" pitchFamily="18" charset="0"/>
              </a:rPr>
              <a:t>trung bình song song với cạnh thứ ba và bằng nửa cạnh đó.</a:t>
            </a:r>
            <a:endParaRPr lang="en-US" sz="380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995223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2340</TotalTime>
  <Words>1774</Words>
  <Application>Microsoft Office PowerPoint</Application>
  <PresentationFormat>Custom</PresentationFormat>
  <Paragraphs>291</Paragraphs>
  <Slides>46</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Cambria Math</vt:lpstr>
      <vt:lpstr>Calibri</vt:lpstr>
      <vt:lpstr>Calibri Light</vt:lpstr>
      <vt:lpstr>Times New Roman</vt:lpstr>
      <vt:lpstr>Symbol</vt:lpstr>
      <vt:lpstr>Dotum</vt:lpstr>
      <vt:lpstr>Euphemia</vt:lpstr>
      <vt:lpstr>Arial</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Xinh Đẹp Dịu Hiền Huế Thị</dc:creator>
  <cp:lastModifiedBy>Admin</cp:lastModifiedBy>
  <cp:revision>124</cp:revision>
  <dcterms:created xsi:type="dcterms:W3CDTF">2006-08-16T00:00:00Z</dcterms:created>
  <dcterms:modified xsi:type="dcterms:W3CDTF">2023-12-17T19:16:12Z</dcterms:modified>
  <dc:identifier>DAFn2dd0_sY</dc:identifier>
</cp:coreProperties>
</file>