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60" r:id="rId4"/>
    <p:sldId id="275" r:id="rId5"/>
    <p:sldId id="261" r:id="rId6"/>
    <p:sldId id="263" r:id="rId7"/>
    <p:sldId id="276" r:id="rId8"/>
    <p:sldId id="265" r:id="rId9"/>
    <p:sldId id="272" r:id="rId10"/>
    <p:sldId id="274" r:id="rId11"/>
    <p:sldId id="273" r:id="rId12"/>
    <p:sldId id="266" r:id="rId13"/>
    <p:sldId id="264" r:id="rId14"/>
  </p:sldIdLst>
  <p:sldSz cx="18288000" cy="10287000"/>
  <p:notesSz cx="6858000" cy="9144000"/>
  <p:embeddedFontLs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5.wdp"/><Relationship Id="rId3" Type="http://schemas.openxmlformats.org/officeDocument/2006/relationships/image" Target="../media/image6.svg"/><Relationship Id="rId7" Type="http://schemas.openxmlformats.org/officeDocument/2006/relationships/image" Target="../media/image39.svg"/><Relationship Id="rId12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microsoft.com/office/2007/relationships/hdphoto" Target="../media/hdphoto4.wdp"/><Relationship Id="rId5" Type="http://schemas.openxmlformats.org/officeDocument/2006/relationships/image" Target="../media/image8.svg"/><Relationship Id="rId10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svg"/><Relationship Id="rId5" Type="http://schemas.openxmlformats.org/officeDocument/2006/relationships/image" Target="../media/image45.sv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285377">
            <a:off x="5968704" y="271310"/>
            <a:ext cx="1981022" cy="19594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73000" y="2745181"/>
            <a:ext cx="6098981" cy="73723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35114" y="2732481"/>
            <a:ext cx="11381462" cy="3551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00" b="1" dirty="0">
                <a:solidFill>
                  <a:srgbClr val="C00000"/>
                </a:solidFill>
                <a:latin typeface="Arial" panose="020B0604020202020204" pitchFamily="34" charset="0"/>
              </a:rPr>
              <a:t>CHÀO MỪNG CÁC EM ĐẾN VỚI TIẾT HỌC!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660893">
            <a:off x="524866" y="7657210"/>
            <a:ext cx="1320819" cy="26154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3221" y="7327066"/>
            <a:ext cx="1003786" cy="9855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43630">
            <a:off x="311097" y="6231157"/>
            <a:ext cx="577316" cy="995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">
            <a:extLst>
              <a:ext uri="{FF2B5EF4-FFF2-40B4-BE49-F238E27FC236}">
                <a16:creationId xmlns:a16="http://schemas.microsoft.com/office/drawing/2014/main" id="{BACB1C8F-2C64-4F8F-AF55-33FC27FFC3CB}"/>
              </a:ext>
            </a:extLst>
          </p:cNvPr>
          <p:cNvSpPr txBox="1"/>
          <p:nvPr/>
        </p:nvSpPr>
        <p:spPr>
          <a:xfrm>
            <a:off x="1346200" y="-106447"/>
            <a:ext cx="11988800" cy="994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GỢI Ý TỔ CHỨC HOẠT ĐỘNG HỌC TẬP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78A1CE1-9CFA-469E-A592-AA8FC373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051" y1="72222" x2="24051" y2="7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7750" y="1265251"/>
            <a:ext cx="1774150" cy="8084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6DD84EA-F96B-4ED6-9AAE-2156893F842C}"/>
              </a:ext>
            </a:extLst>
          </p:cNvPr>
          <p:cNvSpPr txBox="1"/>
          <p:nvPr/>
        </p:nvSpPr>
        <p:spPr>
          <a:xfrm>
            <a:off x="1545550" y="1365839"/>
            <a:ext cx="16742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98F580-5FBD-48D8-8450-A76D61B7B4EE}"/>
              </a:ext>
            </a:extLst>
          </p:cNvPr>
          <p:cNvSpPr txBox="1"/>
          <p:nvPr/>
        </p:nvSpPr>
        <p:spPr>
          <a:xfrm>
            <a:off x="1516053" y="2525595"/>
            <a:ext cx="356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C99FA3-B452-475B-A4FE-BD6A463B5B98}"/>
              </a:ext>
            </a:extLst>
          </p:cNvPr>
          <p:cNvSpPr txBox="1"/>
          <p:nvPr/>
        </p:nvSpPr>
        <p:spPr>
          <a:xfrm>
            <a:off x="1676400" y="3382312"/>
            <a:ext cx="15596338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575472-32FC-45DA-8AA7-65E1C3016D56}"/>
              </a:ext>
            </a:extLst>
          </p:cNvPr>
          <p:cNvSpPr txBox="1"/>
          <p:nvPr/>
        </p:nvSpPr>
        <p:spPr>
          <a:xfrm>
            <a:off x="1575047" y="5478191"/>
            <a:ext cx="7568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FED094CA-BEE1-42AA-BBE1-0F32AAED8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45807"/>
              </p:ext>
            </p:extLst>
          </p:nvPr>
        </p:nvGraphicFramePr>
        <p:xfrm>
          <a:off x="707350" y="6582323"/>
          <a:ext cx="17047251" cy="3285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2417">
                  <a:extLst>
                    <a:ext uri="{9D8B030D-6E8A-4147-A177-3AD203B41FA5}">
                      <a16:colId xmlns:a16="http://schemas.microsoft.com/office/drawing/2014/main" val="43714299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val="1870380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val="2393984126"/>
                    </a:ext>
                  </a:extLst>
                </a:gridCol>
              </a:tblGrid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BMI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48343"/>
                  </a:ext>
                </a:extLst>
              </a:tr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234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660893">
            <a:off x="16547439" y="3390643"/>
            <a:ext cx="1320819" cy="2615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87523" y="3308494"/>
            <a:ext cx="1003786" cy="9855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92856">
            <a:off x="-104471" y="2801966"/>
            <a:ext cx="1274811" cy="1251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19259">
            <a:off x="17395678" y="1537718"/>
            <a:ext cx="577316" cy="9953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636201">
            <a:off x="452695" y="479569"/>
            <a:ext cx="577316" cy="9953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366867-C96F-40B3-B0B9-17D5FB5CBB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3962" y="294690"/>
            <a:ext cx="2029665" cy="10001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B2FE8D-C5A7-4EFB-B1AA-5FE466C52E2B}"/>
              </a:ext>
            </a:extLst>
          </p:cNvPr>
          <p:cNvSpPr txBox="1"/>
          <p:nvPr/>
        </p:nvSpPr>
        <p:spPr>
          <a:xfrm>
            <a:off x="3283627" y="359344"/>
            <a:ext cx="15800750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D55326-BEFA-4422-BC55-84759A1DB19D}"/>
              </a:ext>
            </a:extLst>
          </p:cNvPr>
          <p:cNvSpPr txBox="1"/>
          <p:nvPr/>
        </p:nvSpPr>
        <p:spPr>
          <a:xfrm>
            <a:off x="1589424" y="1205485"/>
            <a:ext cx="356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DFC1E4-6473-477F-90D0-A1FCE47F2AC1}"/>
              </a:ext>
            </a:extLst>
          </p:cNvPr>
          <p:cNvSpPr txBox="1"/>
          <p:nvPr/>
        </p:nvSpPr>
        <p:spPr>
          <a:xfrm>
            <a:off x="1611510" y="2240219"/>
            <a:ext cx="15596338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cha,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5C1B50-703F-45E4-9AC7-35BC5321DC4F}"/>
              </a:ext>
            </a:extLst>
          </p:cNvPr>
          <p:cNvSpPr txBox="1"/>
          <p:nvPr/>
        </p:nvSpPr>
        <p:spPr>
          <a:xfrm>
            <a:off x="1490794" y="4294029"/>
            <a:ext cx="7568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33">
            <a:extLst>
              <a:ext uri="{FF2B5EF4-FFF2-40B4-BE49-F238E27FC236}">
                <a16:creationId xmlns:a16="http://schemas.microsoft.com/office/drawing/2014/main" id="{805751E4-D667-4390-A620-FABF6A2CE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27170"/>
              </p:ext>
            </p:extLst>
          </p:nvPr>
        </p:nvGraphicFramePr>
        <p:xfrm>
          <a:off x="914400" y="5156672"/>
          <a:ext cx="17047251" cy="3285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2417">
                  <a:extLst>
                    <a:ext uri="{9D8B030D-6E8A-4147-A177-3AD203B41FA5}">
                      <a16:colId xmlns:a16="http://schemas.microsoft.com/office/drawing/2014/main" val="43714299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val="1870380"/>
                    </a:ext>
                  </a:extLst>
                </a:gridCol>
                <a:gridCol w="5682417">
                  <a:extLst>
                    <a:ext uri="{9D8B030D-6E8A-4147-A177-3AD203B41FA5}">
                      <a16:colId xmlns:a16="http://schemas.microsoft.com/office/drawing/2014/main" val="2393984126"/>
                    </a:ext>
                  </a:extLst>
                </a:gridCol>
              </a:tblGrid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BMI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trạng</a:t>
                      </a:r>
                      <a:endParaRPr lang="vi-VN" sz="4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48343"/>
                  </a:ext>
                </a:extLst>
              </a:tr>
              <a:tr h="164278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2342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E3AF3C91-3095-4B6F-8288-B12D3DB76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8966" y1="56250" x2="68966" y2="56250"/>
                        <a14:foregroundMark x1="86207" y1="56250" x2="86207" y2="56250"/>
                        <a14:foregroundMark x1="20690" y1="68750" x2="20690" y2="68750"/>
                        <a14:foregroundMark x1="46552" y1="62500" x2="46552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743" y="8925327"/>
            <a:ext cx="1495425" cy="8250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3D1ED07-B466-47E1-9665-7838BC91B32E}"/>
              </a:ext>
            </a:extLst>
          </p:cNvPr>
          <p:cNvSpPr txBox="1"/>
          <p:nvPr/>
        </p:nvSpPr>
        <p:spPr>
          <a:xfrm>
            <a:off x="1996671" y="9004980"/>
            <a:ext cx="15211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74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314450"/>
            <a:ext cx="16230600" cy="7658100"/>
            <a:chOff x="0" y="0"/>
            <a:chExt cx="7173121" cy="3384501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7187452" cy="3416554"/>
            </a:xfrm>
            <a:custGeom>
              <a:avLst/>
              <a:gdLst/>
              <a:ahLst/>
              <a:cxnLst/>
              <a:rect l="l" t="t" r="r" b="b"/>
              <a:pathLst>
                <a:path w="7187452" h="3416554">
                  <a:moveTo>
                    <a:pt x="63030" y="2823001"/>
                  </a:moveTo>
                  <a:cubicBezTo>
                    <a:pt x="63030" y="2823001"/>
                    <a:pt x="0" y="257643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294378" y="6965"/>
                  </a:cubicBezTo>
                  <a:lnTo>
                    <a:pt x="6294379" y="6965"/>
                  </a:lnTo>
                  <a:cubicBezTo>
                    <a:pt x="6511126" y="16819"/>
                    <a:pt x="6715441" y="36481"/>
                    <a:pt x="6849630" y="101690"/>
                  </a:cubicBezTo>
                  <a:cubicBezTo>
                    <a:pt x="7105676" y="226120"/>
                    <a:pt x="7187451" y="459160"/>
                    <a:pt x="7181963" y="704684"/>
                  </a:cubicBezTo>
                  <a:cubicBezTo>
                    <a:pt x="7181963" y="704684"/>
                    <a:pt x="7138675" y="1013073"/>
                    <a:pt x="7146109" y="1248607"/>
                  </a:cubicBezTo>
                  <a:cubicBezTo>
                    <a:pt x="7153232" y="2564802"/>
                    <a:pt x="7160389" y="2760405"/>
                    <a:pt x="7160389" y="2760405"/>
                  </a:cubicBezTo>
                  <a:cubicBezTo>
                    <a:pt x="7143707" y="2976137"/>
                    <a:pt x="7029063" y="3186749"/>
                    <a:pt x="6832194" y="3298373"/>
                  </a:cubicBezTo>
                  <a:cubicBezTo>
                    <a:pt x="6681843" y="3383622"/>
                    <a:pt x="6483811" y="3398720"/>
                    <a:pt x="5151657" y="3387978"/>
                  </a:cubicBezTo>
                  <a:lnTo>
                    <a:pt x="5151587" y="3387978"/>
                  </a:lnTo>
                  <a:cubicBezTo>
                    <a:pt x="645952" y="3382701"/>
                    <a:pt x="384604" y="3416554"/>
                    <a:pt x="254278" y="3307397"/>
                  </a:cubicBezTo>
                  <a:cubicBezTo>
                    <a:pt x="145767" y="3216512"/>
                    <a:pt x="81795" y="3023200"/>
                    <a:pt x="63030" y="2823001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97709">
            <a:off x="390755" y="5558355"/>
            <a:ext cx="3176657" cy="314200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155340" y="1612054"/>
            <a:ext cx="10703932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1D1D1B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21970">
            <a:off x="15906362" y="4219283"/>
            <a:ext cx="1695489" cy="16954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88258">
            <a:off x="16891204" y="3560243"/>
            <a:ext cx="577316" cy="99537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52947">
            <a:off x="1285511" y="3107410"/>
            <a:ext cx="1755396" cy="19743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818777">
            <a:off x="1432935" y="6131253"/>
            <a:ext cx="1697664" cy="24899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CAB5AF-6ED5-4DB1-9E0A-962CF26037DC}"/>
              </a:ext>
            </a:extLst>
          </p:cNvPr>
          <p:cNvSpPr txBox="1"/>
          <p:nvPr/>
        </p:nvSpPr>
        <p:spPr>
          <a:xfrm>
            <a:off x="3523666" y="3248432"/>
            <a:ext cx="1301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7EEF15-434D-45BA-8F17-17E693AA0764}"/>
              </a:ext>
            </a:extLst>
          </p:cNvPr>
          <p:cNvSpPr txBox="1"/>
          <p:nvPr/>
        </p:nvSpPr>
        <p:spPr>
          <a:xfrm>
            <a:off x="3523666" y="4863782"/>
            <a:ext cx="13015871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600200"/>
            <a:ext cx="16230600" cy="7658100"/>
            <a:chOff x="0" y="0"/>
            <a:chExt cx="7173121" cy="3384501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7187452" cy="3416554"/>
            </a:xfrm>
            <a:custGeom>
              <a:avLst/>
              <a:gdLst/>
              <a:ahLst/>
              <a:cxnLst/>
              <a:rect l="l" t="t" r="r" b="b"/>
              <a:pathLst>
                <a:path w="7187452" h="3416554">
                  <a:moveTo>
                    <a:pt x="63030" y="2823001"/>
                  </a:moveTo>
                  <a:cubicBezTo>
                    <a:pt x="63030" y="2823001"/>
                    <a:pt x="0" y="257643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294378" y="6965"/>
                  </a:cubicBezTo>
                  <a:lnTo>
                    <a:pt x="6294379" y="6965"/>
                  </a:lnTo>
                  <a:cubicBezTo>
                    <a:pt x="6511126" y="16819"/>
                    <a:pt x="6715441" y="36481"/>
                    <a:pt x="6849630" y="101690"/>
                  </a:cubicBezTo>
                  <a:cubicBezTo>
                    <a:pt x="7105676" y="226120"/>
                    <a:pt x="7187451" y="459160"/>
                    <a:pt x="7181963" y="704684"/>
                  </a:cubicBezTo>
                  <a:cubicBezTo>
                    <a:pt x="7181963" y="704684"/>
                    <a:pt x="7138675" y="1013073"/>
                    <a:pt x="7146109" y="1248607"/>
                  </a:cubicBezTo>
                  <a:cubicBezTo>
                    <a:pt x="7153232" y="2564802"/>
                    <a:pt x="7160389" y="2760405"/>
                    <a:pt x="7160389" y="2760405"/>
                  </a:cubicBezTo>
                  <a:cubicBezTo>
                    <a:pt x="7143707" y="2976137"/>
                    <a:pt x="7029063" y="3186749"/>
                    <a:pt x="6832194" y="3298373"/>
                  </a:cubicBezTo>
                  <a:cubicBezTo>
                    <a:pt x="6681843" y="3383622"/>
                    <a:pt x="6483811" y="3398720"/>
                    <a:pt x="5151657" y="3387978"/>
                  </a:cubicBezTo>
                  <a:lnTo>
                    <a:pt x="5151587" y="3387978"/>
                  </a:lnTo>
                  <a:cubicBezTo>
                    <a:pt x="645952" y="3382701"/>
                    <a:pt x="384604" y="3416554"/>
                    <a:pt x="254278" y="3307397"/>
                  </a:cubicBezTo>
                  <a:cubicBezTo>
                    <a:pt x="145767" y="3216512"/>
                    <a:pt x="81795" y="3023200"/>
                    <a:pt x="63030" y="2823001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76B605D-47A5-4F27-9963-C14B301A4789}"/>
              </a:ext>
            </a:extLst>
          </p:cNvPr>
          <p:cNvSpPr txBox="1"/>
          <p:nvPr/>
        </p:nvSpPr>
        <p:spPr>
          <a:xfrm>
            <a:off x="3733800" y="3009900"/>
            <a:ext cx="1134696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CHÚ Ý BÀI GIẢNG!</a:t>
            </a:r>
            <a:endParaRPr lang="vi-VN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266955D-C3B2-4313-ACA0-C62ED6F79A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428" y="5450785"/>
            <a:ext cx="2638425" cy="3590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43193" y="2145140"/>
            <a:ext cx="14317128" cy="6282997"/>
            <a:chOff x="0" y="0"/>
            <a:chExt cx="6327461" cy="2776773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6341791" cy="2808827"/>
            </a:xfrm>
            <a:custGeom>
              <a:avLst/>
              <a:gdLst/>
              <a:ahLst/>
              <a:cxnLst/>
              <a:rect l="l" t="t" r="r" b="b"/>
              <a:pathLst>
                <a:path w="6341791" h="2808827">
                  <a:moveTo>
                    <a:pt x="63030" y="2215273"/>
                  </a:moveTo>
                  <a:cubicBezTo>
                    <a:pt x="63030" y="2215273"/>
                    <a:pt x="0" y="196870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48718" y="6965"/>
                  </a:cubicBezTo>
                  <a:lnTo>
                    <a:pt x="5448719" y="6965"/>
                  </a:lnTo>
                  <a:cubicBezTo>
                    <a:pt x="5665466" y="16819"/>
                    <a:pt x="5869781" y="36481"/>
                    <a:pt x="6003970" y="101690"/>
                  </a:cubicBezTo>
                  <a:cubicBezTo>
                    <a:pt x="6260016" y="226120"/>
                    <a:pt x="6341791" y="459160"/>
                    <a:pt x="6336303" y="704684"/>
                  </a:cubicBezTo>
                  <a:cubicBezTo>
                    <a:pt x="6336303" y="704684"/>
                    <a:pt x="6293015" y="1013073"/>
                    <a:pt x="6300449" y="1248607"/>
                  </a:cubicBezTo>
                  <a:cubicBezTo>
                    <a:pt x="6307572" y="1957075"/>
                    <a:pt x="6314729" y="2152678"/>
                    <a:pt x="6314729" y="2152678"/>
                  </a:cubicBezTo>
                  <a:cubicBezTo>
                    <a:pt x="6298047" y="2368410"/>
                    <a:pt x="6183403" y="2579022"/>
                    <a:pt x="5986534" y="2690646"/>
                  </a:cubicBezTo>
                  <a:cubicBezTo>
                    <a:pt x="5836182" y="2775894"/>
                    <a:pt x="5638151" y="2790992"/>
                    <a:pt x="4478174" y="2780251"/>
                  </a:cubicBezTo>
                  <a:lnTo>
                    <a:pt x="4478114" y="2780251"/>
                  </a:lnTo>
                  <a:cubicBezTo>
                    <a:pt x="645952" y="2774974"/>
                    <a:pt x="384604" y="2808827"/>
                    <a:pt x="254278" y="2699669"/>
                  </a:cubicBezTo>
                  <a:cubicBezTo>
                    <a:pt x="145767" y="2608784"/>
                    <a:pt x="81795" y="2415472"/>
                    <a:pt x="63030" y="2215273"/>
                  </a:cubicBezTo>
                  <a:close/>
                </a:path>
              </a:pathLst>
            </a:custGeom>
            <a:solidFill>
              <a:srgbClr val="FFF9E8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3821" y="4182026"/>
            <a:ext cx="3798745" cy="61997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02647">
            <a:off x="15769636" y="593134"/>
            <a:ext cx="1581368" cy="17786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7616">
            <a:off x="605544" y="5652362"/>
            <a:ext cx="354021" cy="6103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47616">
            <a:off x="17674307" y="384345"/>
            <a:ext cx="354021" cy="6103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691220">
            <a:off x="423041" y="4304890"/>
            <a:ext cx="492924" cy="8498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691220">
            <a:off x="17480674" y="1548475"/>
            <a:ext cx="492924" cy="849869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F359DC30-93D7-4720-820F-6B68D76799C3}"/>
              </a:ext>
            </a:extLst>
          </p:cNvPr>
          <p:cNvSpPr txBox="1"/>
          <p:nvPr/>
        </p:nvSpPr>
        <p:spPr>
          <a:xfrm>
            <a:off x="3176096" y="4068920"/>
            <a:ext cx="12955263" cy="279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</a:rPr>
              <a:t>CHỦ ĐỀ 2.</a:t>
            </a:r>
          </a:p>
          <a:p>
            <a:pPr algn="ctr">
              <a:lnSpc>
                <a:spcPts val="11519"/>
              </a:lnSpc>
            </a:pP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</a:rPr>
              <a:t>CHỈ SỐ KHỐI CƠ THỂ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D37B89-9ADB-4A74-BD6A-5A70319F0159}"/>
              </a:ext>
            </a:extLst>
          </p:cNvPr>
          <p:cNvSpPr/>
          <p:nvPr/>
        </p:nvSpPr>
        <p:spPr>
          <a:xfrm>
            <a:off x="3473120" y="1552465"/>
            <a:ext cx="12039600" cy="12850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03DBF7-3AB5-40DE-8204-E160280CC203}"/>
              </a:ext>
            </a:extLst>
          </p:cNvPr>
          <p:cNvSpPr txBox="1"/>
          <p:nvPr/>
        </p:nvSpPr>
        <p:spPr>
          <a:xfrm>
            <a:off x="3933872" y="1779485"/>
            <a:ext cx="1111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THỰC HÀNH VÀ TRẢI NGHIỆM</a:t>
            </a:r>
            <a:endParaRPr lang="vi-VN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0" y="0"/>
            <a:ext cx="10414000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4800" b="1" dirty="0">
                <a:solidFill>
                  <a:srgbClr val="7030A0"/>
                </a:solidFill>
                <a:latin typeface="Arial" panose="020B0604020202020204" pitchFamily="34" charset="0"/>
              </a:rPr>
              <a:t>I. NỘI DUNG CHÍNH CỦA CHỦ ĐỀ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02524" y="4882801"/>
            <a:ext cx="1003786" cy="985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8F8C29-4D7E-4D77-89F5-37E39C1D93D0}"/>
              </a:ext>
            </a:extLst>
          </p:cNvPr>
          <p:cNvSpPr txBox="1"/>
          <p:nvPr/>
        </p:nvSpPr>
        <p:spPr>
          <a:xfrm>
            <a:off x="1219200" y="1485900"/>
            <a:ext cx="1264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vi-V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245D41D-65EE-4A30-8CD6-906972F19B77}"/>
              </a:ext>
            </a:extLst>
          </p:cNvPr>
          <p:cNvSpPr/>
          <p:nvPr/>
        </p:nvSpPr>
        <p:spPr>
          <a:xfrm>
            <a:off x="156290" y="2552700"/>
            <a:ext cx="10134600" cy="3733800"/>
          </a:xfrm>
          <a:prstGeom prst="cloudCallout">
            <a:avLst>
              <a:gd name="adj1" fmla="val 53603"/>
              <a:gd name="adj2" fmla="val 95153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âu nào dưới đây không có bộ phận trả lời cho câu hỏi Ở đâu ?">
            <a:extLst>
              <a:ext uri="{FF2B5EF4-FFF2-40B4-BE49-F238E27FC236}">
                <a16:creationId xmlns:a16="http://schemas.microsoft.com/office/drawing/2014/main" id="{FDDB1B3C-0DAE-4D5C-B300-0ED1C4774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200" y="5375568"/>
            <a:ext cx="507682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6200" y="-106447"/>
            <a:ext cx="10414000" cy="1005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 NỘI DUNG CHÍNH CỦA CHỦ ĐỀ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74614" y="512957"/>
            <a:ext cx="1003786" cy="985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8F8C29-4D7E-4D77-89F5-37E39C1D93D0}"/>
              </a:ext>
            </a:extLst>
          </p:cNvPr>
          <p:cNvSpPr txBox="1"/>
          <p:nvPr/>
        </p:nvSpPr>
        <p:spPr>
          <a:xfrm>
            <a:off x="1346200" y="1128797"/>
            <a:ext cx="1264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7DC74F-0452-4F51-9A7C-74D897BB7C26}"/>
              </a:ext>
            </a:extLst>
          </p:cNvPr>
          <p:cNvSpPr txBox="1"/>
          <p:nvPr/>
        </p:nvSpPr>
        <p:spPr>
          <a:xfrm>
            <a:off x="1739900" y="2102494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EE4FD6-B607-415A-87FF-57B30622719B}"/>
              </a:ext>
            </a:extLst>
          </p:cNvPr>
          <p:cNvSpPr txBox="1"/>
          <p:nvPr/>
        </p:nvSpPr>
        <p:spPr>
          <a:xfrm>
            <a:off x="6134100" y="207794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- Body Mass Index (BMI)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3279F-BB84-4D95-889B-2A3413E01F6F}"/>
              </a:ext>
            </a:extLst>
          </p:cNvPr>
          <p:cNvSpPr txBox="1"/>
          <p:nvPr/>
        </p:nvSpPr>
        <p:spPr>
          <a:xfrm>
            <a:off x="1790700" y="3031097"/>
            <a:ext cx="163830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gầy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3698E-4379-45A2-8CA1-E3B352B0503A}"/>
              </a:ext>
            </a:extLst>
          </p:cNvPr>
          <p:cNvSpPr txBox="1"/>
          <p:nvPr/>
        </p:nvSpPr>
        <p:spPr>
          <a:xfrm>
            <a:off x="1739900" y="4738869"/>
            <a:ext cx="16383000" cy="80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FD1E1F9-228F-41E2-8D73-45AB770A27D1}"/>
                  </a:ext>
                </a:extLst>
              </p:cNvPr>
              <p:cNvSpPr/>
              <p:nvPr/>
            </p:nvSpPr>
            <p:spPr>
              <a:xfrm>
                <a:off x="4876800" y="5834991"/>
                <a:ext cx="7937500" cy="18288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BMI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FD1E1F9-228F-41E2-8D73-45AB770A2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834991"/>
                <a:ext cx="7937500" cy="18288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/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B491A5E-09BE-4FBB-B4C7-474BD79FEC5A}"/>
              </a:ext>
            </a:extLst>
          </p:cNvPr>
          <p:cNvSpPr txBox="1"/>
          <p:nvPr/>
        </p:nvSpPr>
        <p:spPr>
          <a:xfrm>
            <a:off x="8216900" y="7874904"/>
            <a:ext cx="919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ki-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-gam.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CD716D-2E3E-4BCE-91F2-A9C6DDB6FEEF}"/>
              </a:ext>
            </a:extLst>
          </p:cNvPr>
          <p:cNvSpPr txBox="1"/>
          <p:nvPr/>
        </p:nvSpPr>
        <p:spPr>
          <a:xfrm>
            <a:off x="8242300" y="8835037"/>
            <a:ext cx="919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mét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4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  <p:bldP spid="12" grpId="0"/>
      <p:bldP spid="5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691220">
            <a:off x="17623585" y="267943"/>
            <a:ext cx="492924" cy="8498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94654">
            <a:off x="16753993" y="803826"/>
            <a:ext cx="492924" cy="849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797034-BBFB-4C92-BBFC-15272F8B88A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8900" y="1314323"/>
            <a:ext cx="12725400" cy="86114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B4DA4B-988C-4ADA-B8CA-86A3E8EA3333}"/>
              </a:ext>
            </a:extLst>
          </p:cNvPr>
          <p:cNvSpPr txBox="1"/>
          <p:nvPr/>
        </p:nvSpPr>
        <p:spPr>
          <a:xfrm>
            <a:off x="2057400" y="373942"/>
            <a:ext cx="1386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BMI. 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400" y="8014488"/>
            <a:ext cx="2159000" cy="22344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407967">
            <a:off x="16131139" y="-425272"/>
            <a:ext cx="1320819" cy="2615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89655" y="389703"/>
            <a:ext cx="1003786" cy="98553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D94692-3EFB-4883-9290-410B0985B1B2}"/>
              </a:ext>
            </a:extLst>
          </p:cNvPr>
          <p:cNvSpPr/>
          <p:nvPr/>
        </p:nvSpPr>
        <p:spPr>
          <a:xfrm>
            <a:off x="5105400" y="144204"/>
            <a:ext cx="7162800" cy="123103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3E39CC-D253-4FC7-9FE6-4A2FA057E67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7600" y="2171700"/>
            <a:ext cx="10794641" cy="73048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14DEAA-065F-44D6-A793-A4EECC2D1D70}"/>
              </a:ext>
            </a:extLst>
          </p:cNvPr>
          <p:cNvSpPr txBox="1"/>
          <p:nvPr/>
        </p:nvSpPr>
        <p:spPr>
          <a:xfrm>
            <a:off x="381000" y="2171700"/>
            <a:ext cx="7349400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chỉ số BMI là 17, vậy thể trạng bạn đó như thế nào?</a:t>
            </a:r>
            <a:endParaRPr lang="en-US" sz="32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A7EA7-B1E9-49A6-A476-050E8444BDDD}"/>
              </a:ext>
            </a:extLst>
          </p:cNvPr>
          <p:cNvSpPr txBox="1"/>
          <p:nvPr/>
        </p:nvSpPr>
        <p:spPr>
          <a:xfrm>
            <a:off x="288200" y="3678333"/>
            <a:ext cx="7349400" cy="194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bạn có chỉ số BMI là 22, bạn đó được đánh giá là có nguy cư béo phì, em hãy dự đoán tuổi của bạn?</a:t>
            </a:r>
            <a:endParaRPr lang="en-US" sz="32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C3F8BE-D5C2-4BF1-8041-4F8D5EC87FBC}"/>
              </a:ext>
            </a:extLst>
          </p:cNvPr>
          <p:cNvSpPr txBox="1"/>
          <p:nvPr/>
        </p:nvSpPr>
        <p:spPr>
          <a:xfrm>
            <a:off x="288200" y="5841743"/>
            <a:ext cx="7789000" cy="194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bạn 13 tuổi, có chỉ số BMI trong khoảng nào thì thiếu cân? Sức khỏe dinh dưỡng tốt? Nguy cơ béo phì? Béo phì?</a:t>
            </a:r>
            <a:endParaRPr lang="en-US" sz="32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407967">
            <a:off x="16131139" y="-425272"/>
            <a:ext cx="1320819" cy="26154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89655" y="389703"/>
            <a:ext cx="1003786" cy="985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3E39CC-D253-4FC7-9FE6-4A2FA057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800" y="12700"/>
            <a:ext cx="10218764" cy="6915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E6BE03-5590-480D-B770-2F8FE5E933B1}"/>
              </a:ext>
            </a:extLst>
          </p:cNvPr>
          <p:cNvSpPr txBox="1"/>
          <p:nvPr/>
        </p:nvSpPr>
        <p:spPr>
          <a:xfrm>
            <a:off x="533400" y="703528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A8850C-773D-4A08-BE86-944D62638D1D}"/>
              </a:ext>
            </a:extLst>
          </p:cNvPr>
          <p:cNvSpPr txBox="1"/>
          <p:nvPr/>
        </p:nvSpPr>
        <p:spPr>
          <a:xfrm>
            <a:off x="3352800" y="6938427"/>
            <a:ext cx="155448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 HKII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473CA-9F4F-4806-90E1-CD9886686455}"/>
              </a:ext>
            </a:extLst>
          </p:cNvPr>
          <p:cNvSpPr txBox="1"/>
          <p:nvPr/>
        </p:nvSpPr>
        <p:spPr>
          <a:xfrm>
            <a:off x="25400" y="8571977"/>
            <a:ext cx="8000999" cy="76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BMI &lt; 15: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Gầy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);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AB735D-2672-4007-8811-BA3131CEEF6A}"/>
                  </a:ext>
                </a:extLst>
              </p:cNvPr>
              <p:cNvSpPr txBox="1"/>
              <p:nvPr/>
            </p:nvSpPr>
            <p:spPr>
              <a:xfrm>
                <a:off x="9829800" y="8571977"/>
                <a:ext cx="8000999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BMI &lt; 22: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AB735D-2672-4007-8811-BA3131CEE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8571977"/>
                <a:ext cx="8000999" cy="763094"/>
              </a:xfrm>
              <a:prstGeom prst="rect">
                <a:avLst/>
              </a:prstGeom>
              <a:blipFill>
                <a:blip r:embed="rId8"/>
                <a:stretch>
                  <a:fillRect l="-2439" t="-7200" b="-3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1309A5-3FED-468C-802F-D13F388096FC}"/>
                  </a:ext>
                </a:extLst>
              </p:cNvPr>
              <p:cNvSpPr txBox="1"/>
              <p:nvPr/>
            </p:nvSpPr>
            <p:spPr>
              <a:xfrm>
                <a:off x="25400" y="9511206"/>
                <a:ext cx="9601200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22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BMI &lt; 25: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Nguy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béo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phì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1309A5-3FED-468C-802F-D13F38809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9511206"/>
                <a:ext cx="9601200" cy="763094"/>
              </a:xfrm>
              <a:prstGeom prst="rect">
                <a:avLst/>
              </a:prstGeom>
              <a:blipFill>
                <a:blip r:embed="rId9"/>
                <a:stretch>
                  <a:fillRect l="-2032" t="-7200" b="-3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947251-C816-4013-B1E3-4248E1CA6B0D}"/>
                  </a:ext>
                </a:extLst>
              </p:cNvPr>
              <p:cNvSpPr txBox="1"/>
              <p:nvPr/>
            </p:nvSpPr>
            <p:spPr>
              <a:xfrm>
                <a:off x="9829800" y="9511206"/>
                <a:ext cx="9601200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l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BMI :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Béo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phì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vi-VN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947251-C816-4013-B1E3-4248E1CA6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9511206"/>
                <a:ext cx="9601200" cy="763094"/>
              </a:xfrm>
              <a:prstGeom prst="rect">
                <a:avLst/>
              </a:prstGeom>
              <a:blipFill>
                <a:blip r:embed="rId10"/>
                <a:stretch>
                  <a:fillRect l="-2032" t="-7200" b="-3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5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88727" y="7538598"/>
            <a:ext cx="1601904" cy="27881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9273" y="8026520"/>
            <a:ext cx="1101181" cy="20812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68600" y="7710595"/>
            <a:ext cx="1545251" cy="2463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" y="7863640"/>
            <a:ext cx="1648235" cy="21380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AE0404-0670-4D49-AB71-DE96507C5826}"/>
              </a:ext>
            </a:extLst>
          </p:cNvPr>
          <p:cNvSpPr txBox="1"/>
          <p:nvPr/>
        </p:nvSpPr>
        <p:spPr>
          <a:xfrm>
            <a:off x="2209800" y="38100"/>
            <a:ext cx="12944564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BMI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–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5">
                <a:extLst>
                  <a:ext uri="{FF2B5EF4-FFF2-40B4-BE49-F238E27FC236}">
                    <a16:creationId xmlns:a16="http://schemas.microsoft.com/office/drawing/2014/main" id="{929FEEE0-6C96-417B-B25D-3DB72964E2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00290"/>
                  </p:ext>
                </p:extLst>
              </p:nvPr>
            </p:nvGraphicFramePr>
            <p:xfrm>
              <a:off x="332926" y="2237199"/>
              <a:ext cx="17622148" cy="53873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11074">
                      <a:extLst>
                        <a:ext uri="{9D8B030D-6E8A-4147-A177-3AD203B41FA5}">
                          <a16:colId xmlns:a16="http://schemas.microsoft.com/office/drawing/2014/main" val="104359307"/>
                        </a:ext>
                      </a:extLst>
                    </a:gridCol>
                    <a:gridCol w="8811074">
                      <a:extLst>
                        <a:ext uri="{9D8B030D-6E8A-4147-A177-3AD203B41FA5}">
                          <a16:colId xmlns:a16="http://schemas.microsoft.com/office/drawing/2014/main" val="381878346"/>
                        </a:ext>
                      </a:extLst>
                    </a:gridCol>
                  </a:tblGrid>
                  <a:tr h="12828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Nam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Nữ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9022397"/>
                      </a:ext>
                    </a:extLst>
                  </a:tr>
                  <a:tr h="3313536">
                    <a:tc>
                      <a:txBody>
                        <a:bodyPr/>
                        <a:lstStyle/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 &lt; 20: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Gầy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25: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thường</a:t>
                          </a:r>
                          <a:endParaRPr lang="en-US" sz="3600" b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30: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nhẹ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40: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trung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nặng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 &lt; 20: </a:t>
                          </a:r>
                          <a:r>
                            <a:rPr lang="en-US" sz="36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Gầy</a:t>
                          </a:r>
                          <a:endParaRPr lang="en-US" sz="3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indent="-571500" algn="just">
                            <a:lnSpc>
                              <a:spcPct val="150000"/>
                            </a:lnSpc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25: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thường</a:t>
                          </a:r>
                          <a:endParaRPr lang="en-US" sz="3600" b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30: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nhẹ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BMI&lt; 40: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trung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bình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  <a:p>
                          <a:pPr marL="571500" marR="0" lvl="0" indent="-57150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36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BMI: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Béo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phì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III (</a:t>
                          </a:r>
                          <a:r>
                            <a:rPr lang="en-US" sz="36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nặng</a:t>
                          </a:r>
                          <a:r>
                            <a:rPr lang="en-US" sz="36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74025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5">
                <a:extLst>
                  <a:ext uri="{FF2B5EF4-FFF2-40B4-BE49-F238E27FC236}">
                    <a16:creationId xmlns:a16="http://schemas.microsoft.com/office/drawing/2014/main" id="{929FEEE0-6C96-417B-B25D-3DB72964E2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500290"/>
                  </p:ext>
                </p:extLst>
              </p:nvPr>
            </p:nvGraphicFramePr>
            <p:xfrm>
              <a:off x="332926" y="2237199"/>
              <a:ext cx="17622148" cy="53873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11074">
                      <a:extLst>
                        <a:ext uri="{9D8B030D-6E8A-4147-A177-3AD203B41FA5}">
                          <a16:colId xmlns:a16="http://schemas.microsoft.com/office/drawing/2014/main" val="104359307"/>
                        </a:ext>
                      </a:extLst>
                    </a:gridCol>
                    <a:gridCol w="8811074">
                      <a:extLst>
                        <a:ext uri="{9D8B030D-6E8A-4147-A177-3AD203B41FA5}">
                          <a16:colId xmlns:a16="http://schemas.microsoft.com/office/drawing/2014/main" val="381878346"/>
                        </a:ext>
                      </a:extLst>
                    </a:gridCol>
                  </a:tblGrid>
                  <a:tr h="12828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Nam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3600" b="1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Nữ</a:t>
                          </a:r>
                          <a:endParaRPr lang="vi-VN" sz="3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9022397"/>
                      </a:ext>
                    </a:extLst>
                  </a:tr>
                  <a:tr h="41045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9" t="-31454" r="-100138" b="-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069" t="-31454" r="-138" b="-5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740251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819400" y="947502"/>
            <a:ext cx="11509253" cy="78451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2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2. Ý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nghĩa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BMI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trong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thực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tiễn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52947">
            <a:off x="162496" y="377844"/>
            <a:ext cx="1755396" cy="1974372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2BE8733-BE86-4CD5-B2EA-5C823A70C8AB}"/>
              </a:ext>
            </a:extLst>
          </p:cNvPr>
          <p:cNvSpPr/>
          <p:nvPr/>
        </p:nvSpPr>
        <p:spPr>
          <a:xfrm>
            <a:off x="5632107" y="3009900"/>
            <a:ext cx="10406467" cy="3870557"/>
          </a:xfrm>
          <a:prstGeom prst="wedgeRoundRectCallout">
            <a:avLst>
              <a:gd name="adj1" fmla="val -50641"/>
              <a:gd name="adj2" fmla="val 96667"/>
              <a:gd name="adj3" fmla="val 16667"/>
            </a:avLst>
          </a:prstGeom>
          <a:solidFill>
            <a:srgbClr val="FFF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TextBox 12"/>
          <p:cNvSpPr txBox="1"/>
          <p:nvPr/>
        </p:nvSpPr>
        <p:spPr>
          <a:xfrm>
            <a:off x="6088530" y="3740649"/>
            <a:ext cx="9493619" cy="2409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480"/>
              </a:lnSpc>
              <a:spcBef>
                <a:spcPct val="0"/>
              </a:spcBef>
            </a:pPr>
            <a:r>
              <a:rPr lang="nl-NL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nl-NL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êu ý nghĩa của của BMI trong thực tiễn và nêu các biện pháp thực hiện để có cơ thể khỏe mạnh.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ình ảnh Tư Duy Cậu Bé Png Tài Liệu, Con Trai, Suy Nghĩ Cậu Bé, Học Sinh Dễ  Thương miễn phí tải tập tin PNG PSDComment và Vector">
            <a:extLst>
              <a:ext uri="{FF2B5EF4-FFF2-40B4-BE49-F238E27FC236}">
                <a16:creationId xmlns:a16="http://schemas.microsoft.com/office/drawing/2014/main" id="{392790A4-7E03-444E-9120-696C5D67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093" y="4945179"/>
            <a:ext cx="5757948" cy="57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EE8018-DF70-42AF-8F25-351ADFD4E406}"/>
              </a:ext>
            </a:extLst>
          </p:cNvPr>
          <p:cNvSpPr txBox="1"/>
          <p:nvPr/>
        </p:nvSpPr>
        <p:spPr>
          <a:xfrm>
            <a:off x="2313481" y="3173913"/>
            <a:ext cx="13295374" cy="18249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BM I,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mắc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dưỡng</a:t>
            </a:r>
            <a:r>
              <a:rPr lang="en-US" sz="4000" dirty="0">
                <a:solidFill>
                  <a:srgbClr val="494D7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4" grpId="1" animBg="1"/>
      <p:bldP spid="12" grpId="0"/>
      <p:bldP spid="12" grpId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672</Words>
  <Application>Microsoft Office PowerPoint</Application>
  <PresentationFormat>Custom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Cambria Math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Đỗ Thị Mai Linh</cp:lastModifiedBy>
  <cp:revision>1</cp:revision>
  <dcterms:created xsi:type="dcterms:W3CDTF">2006-08-16T00:00:00Z</dcterms:created>
  <dcterms:modified xsi:type="dcterms:W3CDTF">2025-01-07T16:21:33Z</dcterms:modified>
  <dc:identifier>DAEwhoOCIrw</dc:identifier>
</cp:coreProperties>
</file>