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78" r:id="rId3"/>
    <p:sldId id="276" r:id="rId4"/>
    <p:sldId id="257" r:id="rId5"/>
    <p:sldId id="258" r:id="rId6"/>
    <p:sldId id="279" r:id="rId7"/>
    <p:sldId id="280" r:id="rId8"/>
    <p:sldId id="283" r:id="rId9"/>
    <p:sldId id="292" r:id="rId10"/>
    <p:sldId id="284" r:id="rId11"/>
    <p:sldId id="267" r:id="rId12"/>
    <p:sldId id="262" r:id="rId13"/>
    <p:sldId id="288" r:id="rId14"/>
    <p:sldId id="287" r:id="rId15"/>
    <p:sldId id="264" r:id="rId16"/>
    <p:sldId id="289" r:id="rId17"/>
    <p:sldId id="266" r:id="rId18"/>
    <p:sldId id="290" r:id="rId19"/>
    <p:sldId id="291" r:id="rId20"/>
    <p:sldId id="271" r:id="rId21"/>
  </p:sldIdLst>
  <p:sldSz cx="18288000" cy="10287000"/>
  <p:notesSz cx="6858000" cy="9144000"/>
  <p:embeddedFontLst>
    <p:embeddedFont>
      <p:font typeface="#9Slide03 Arima Madurai Bold" panose="020B0604020202020204" charset="0"/>
      <p:bold r:id="rId22"/>
    </p:embeddedFont>
    <p:embeddedFont>
      <p:font typeface="#9Slide03 BoosterNextFYBlack" panose="020B0604020202020204" charset="0"/>
      <p:regular r:id="rId23"/>
    </p:embeddedFont>
    <p:embeddedFont>
      <p:font typeface="#9Slide03 Montserrat Black" panose="020B0604020202020204" charset="0"/>
      <p:bold r:id="rId24"/>
    </p:embeddedFont>
    <p:embeddedFont>
      <p:font typeface="#9Slide05 Amtenar" panose="020B0604020202020204" charset="0"/>
      <p:regular r:id="rId25"/>
    </p:embeddedFont>
    <p:embeddedFont>
      <p:font typeface="#9Slide05 Brannboll Ny"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A8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60" d="100"/>
          <a:sy n="60" d="100"/>
        </p:scale>
        <p:origin x="-96" y="-3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294341-3A6D-4C92-900E-F021F8F12505}" type="doc">
      <dgm:prSet loTypeId="urn:microsoft.com/office/officeart/2005/8/layout/process1" loCatId="process" qsTypeId="urn:microsoft.com/office/officeart/2005/8/quickstyle/simple1" qsCatId="simple" csTypeId="urn:microsoft.com/office/officeart/2005/8/colors/colorful1" csCatId="colorful" phldr="1"/>
      <dgm:spPr/>
    </dgm:pt>
    <dgm:pt modelId="{72EFC591-F9E1-4EB2-9BAE-5384332CA67C}">
      <dgm:prSet phldrT="[Text]" custT="1"/>
      <dgm:spPr/>
      <dgm:t>
        <a:bodyPr/>
        <a:lstStyle/>
        <a:p>
          <a:pPr>
            <a:buClrTx/>
            <a:buSzTx/>
            <a:buFontTx/>
            <a:buNone/>
          </a:pPr>
          <a:r>
            <a:rPr kumimoji="0" lang="pt-BR" sz="2400" b="0" i="0" u="none" strike="noStrike" cap="none" spc="0" normalizeH="0" baseline="0" noProof="0" dirty="0">
              <a:ln/>
              <a:effectLst/>
              <a:uLnTx/>
              <a:uFillTx/>
              <a:latin typeface="#9Slide03 Arima Madurai Bold" panose="00000800000000000000" pitchFamily="2" charset="0"/>
              <a:ea typeface="+mn-ea"/>
              <a:cs typeface="#9Slide03 Arima Madurai Bold" panose="00000800000000000000" pitchFamily="2" charset="0"/>
            </a:rPr>
            <a:t>(1) Ông Nha - Chủ tịch xã phát biểu về việc đổi tên cho xã với mục đích đưa xã Hùng Tâm thành một xã tiên tiến giàu có, văn minh của toàn huyện, toàn tỉnh và có thể toàn quốc.</a:t>
          </a:r>
          <a:endParaRPr lang="en-US" sz="2400" dirty="0"/>
        </a:p>
      </dgm:t>
    </dgm:pt>
    <dgm:pt modelId="{F0CCC5E3-54C3-4C4C-92E6-2093DC20B562}" type="parTrans" cxnId="{35634163-186B-46D8-97FA-087B6BABFE46}">
      <dgm:prSet/>
      <dgm:spPr/>
      <dgm:t>
        <a:bodyPr/>
        <a:lstStyle/>
        <a:p>
          <a:endParaRPr lang="en-US"/>
        </a:p>
      </dgm:t>
    </dgm:pt>
    <dgm:pt modelId="{C93C4103-CC5D-47F7-9873-D15898757468}" type="sibTrans" cxnId="{35634163-186B-46D8-97FA-087B6BABFE46}">
      <dgm:prSet/>
      <dgm:spPr/>
      <dgm:t>
        <a:bodyPr/>
        <a:lstStyle/>
        <a:p>
          <a:endParaRPr lang="en-US"/>
        </a:p>
      </dgm:t>
    </dgm:pt>
    <dgm:pt modelId="{89CDD4F2-C8B5-4F7D-A74E-8A23D8F7713B}">
      <dgm:prSet phldrT="[Text]" custT="1"/>
      <dgm:spPr/>
      <dgm:t>
        <a:bodyPr/>
        <a:lstStyle/>
        <a:p>
          <a:pPr>
            <a:buClrTx/>
            <a:buSzTx/>
            <a:buFontTx/>
            <a:buNone/>
          </a:pPr>
          <a:r>
            <a:rPr kumimoji="0" lang="pt-BR" sz="2400" b="0" i="0" u="none" strike="noStrike" cap="none" spc="0" normalizeH="0" baseline="0" noProof="0" dirty="0">
              <a:ln/>
              <a:effectLst/>
              <a:uLnTx/>
              <a:uFillTx/>
              <a:latin typeface="#9Slide03 Arima Madurai Bold" panose="00000800000000000000" pitchFamily="2" charset="0"/>
              <a:ea typeface="+mn-ea"/>
              <a:cs typeface="#9Slide03 Arima Madurai Bold" panose="00000800000000000000" pitchFamily="2" charset="0"/>
            </a:rPr>
            <a:t>(2) Ông Văn Sửu tuyên đọc danh sách những người được bổ nhiệm vào các chức trách mới trong cơ cấu của Liên hợp xã. Tất cả mọi người đều được bổ nhiệm những chức danh mới với nhiều tên gọi hiện đại, khác hẳn với tên gọi cũ.</a:t>
          </a:r>
          <a:endParaRPr lang="en-US" sz="2400" dirty="0"/>
        </a:p>
      </dgm:t>
    </dgm:pt>
    <dgm:pt modelId="{5056BAD3-A7C2-4B2F-88F6-5CFF64D08643}" type="parTrans" cxnId="{C4464ECD-4AD5-4003-96C1-C305E1B2852D}">
      <dgm:prSet/>
      <dgm:spPr/>
      <dgm:t>
        <a:bodyPr/>
        <a:lstStyle/>
        <a:p>
          <a:endParaRPr lang="en-US"/>
        </a:p>
      </dgm:t>
    </dgm:pt>
    <dgm:pt modelId="{81D0397D-B3B3-4D07-9E08-960C7348477D}" type="sibTrans" cxnId="{C4464ECD-4AD5-4003-96C1-C305E1B2852D}">
      <dgm:prSet/>
      <dgm:spPr/>
      <dgm:t>
        <a:bodyPr/>
        <a:lstStyle/>
        <a:p>
          <a:endParaRPr lang="en-US"/>
        </a:p>
      </dgm:t>
    </dgm:pt>
    <dgm:pt modelId="{EE5AF360-76F3-40DB-A33C-C27A34D0EA69}">
      <dgm:prSet phldrT="[Text]" custT="1"/>
      <dgm:spPr/>
      <dgm:t>
        <a:bodyPr/>
        <a:lstStyle/>
        <a:p>
          <a:pPr>
            <a:buClrTx/>
            <a:buSzTx/>
            <a:buFontTx/>
            <a:buNone/>
          </a:pPr>
          <a:r>
            <a:rPr kumimoji="0" lang="pt-BR" sz="2400" b="0" i="0" u="none" strike="noStrike" cap="none" spc="0" normalizeH="0" baseline="0" noProof="0" dirty="0">
              <a:ln/>
              <a:effectLst/>
              <a:uLnTx/>
              <a:uFillTx/>
              <a:latin typeface="#9Slide03 Arima Madurai Bold" panose="00000800000000000000" pitchFamily="2" charset="0"/>
              <a:ea typeface="+mn-ea"/>
              <a:cs typeface="#9Slide03 Arima Madurai Bold" panose="00000800000000000000" pitchFamily="2" charset="0"/>
            </a:rPr>
            <a:t>(3) Cuộc đối thoại của ông Sửu, ông Nha và ông Độp, bà Độp về việc bổ nhiệm chức danh và đổi tên công việc cho ông Độp.</a:t>
          </a:r>
          <a:endParaRPr lang="en-US" sz="2400" dirty="0"/>
        </a:p>
      </dgm:t>
    </dgm:pt>
    <dgm:pt modelId="{A9EA7405-FFF3-46B7-A94C-9835898F1A7F}" type="parTrans" cxnId="{906EA538-1F37-42DE-8DFD-B18E82824007}">
      <dgm:prSet/>
      <dgm:spPr/>
      <dgm:t>
        <a:bodyPr/>
        <a:lstStyle/>
        <a:p>
          <a:endParaRPr lang="en-US"/>
        </a:p>
      </dgm:t>
    </dgm:pt>
    <dgm:pt modelId="{F0FFC1D5-F91E-4172-B180-B6FBDE245684}" type="sibTrans" cxnId="{906EA538-1F37-42DE-8DFD-B18E82824007}">
      <dgm:prSet/>
      <dgm:spPr/>
      <dgm:t>
        <a:bodyPr/>
        <a:lstStyle/>
        <a:p>
          <a:endParaRPr lang="en-US"/>
        </a:p>
      </dgm:t>
    </dgm:pt>
    <dgm:pt modelId="{6B1D6AA4-D751-4562-BEB9-CBB56C79FB96}">
      <dgm:prSet phldrT="[Text]" custT="1"/>
      <dgm:spPr/>
      <dgm:t>
        <a:bodyPr/>
        <a:lstStyle/>
        <a:p>
          <a:pPr>
            <a:buClrTx/>
            <a:buSzTx/>
            <a:buFontTx/>
            <a:buNone/>
          </a:pPr>
          <a:r>
            <a:rPr kumimoji="0" lang="pt-BR" sz="2400" b="0" i="0" u="none" strike="noStrike" cap="none" spc="0" normalizeH="0" baseline="0" noProof="0" dirty="0">
              <a:ln/>
              <a:effectLst/>
              <a:uLnTx/>
              <a:uFillTx/>
              <a:latin typeface="#9Slide03 Arima Madurai Bold" panose="00000800000000000000" pitchFamily="2" charset="0"/>
              <a:ea typeface="+mn-ea"/>
              <a:cs typeface="#9Slide03 Arima Madurai Bold" panose="00000800000000000000" pitchFamily="2" charset="0"/>
            </a:rPr>
            <a:t>(4) Cuộc đối thoại giữa ông Nha, ông Sửu và ông Thình về việc đổi tên Trung tâm công nghệ và trưởng ban ngoại giao cho ông Thình. </a:t>
          </a:r>
          <a:endParaRPr lang="en-US" sz="2400" dirty="0"/>
        </a:p>
      </dgm:t>
    </dgm:pt>
    <dgm:pt modelId="{8528794F-88F6-49FD-BBE0-87256C9B26CA}" type="parTrans" cxnId="{BAC38F7D-1F9B-4DF6-B6AB-EACB251DB706}">
      <dgm:prSet/>
      <dgm:spPr/>
      <dgm:t>
        <a:bodyPr/>
        <a:lstStyle/>
        <a:p>
          <a:endParaRPr lang="en-US"/>
        </a:p>
      </dgm:t>
    </dgm:pt>
    <dgm:pt modelId="{BD23C2FD-1192-45E0-9A44-614B0ADA2BAD}" type="sibTrans" cxnId="{BAC38F7D-1F9B-4DF6-B6AB-EACB251DB706}">
      <dgm:prSet/>
      <dgm:spPr/>
      <dgm:t>
        <a:bodyPr/>
        <a:lstStyle/>
        <a:p>
          <a:endParaRPr lang="en-US"/>
        </a:p>
      </dgm:t>
    </dgm:pt>
    <dgm:pt modelId="{2F05885C-5B24-4CE7-95B2-592254BB3644}" type="pres">
      <dgm:prSet presAssocID="{76294341-3A6D-4C92-900E-F021F8F12505}" presName="Name0" presStyleCnt="0">
        <dgm:presLayoutVars>
          <dgm:dir/>
          <dgm:resizeHandles val="exact"/>
        </dgm:presLayoutVars>
      </dgm:prSet>
      <dgm:spPr/>
    </dgm:pt>
    <dgm:pt modelId="{6B63249D-BF81-4D8E-8960-12F4AFD7424A}" type="pres">
      <dgm:prSet presAssocID="{72EFC591-F9E1-4EB2-9BAE-5384332CA67C}" presName="node" presStyleLbl="node1" presStyleIdx="0" presStyleCnt="4" custScaleX="142164" custScaleY="100336">
        <dgm:presLayoutVars>
          <dgm:bulletEnabled val="1"/>
        </dgm:presLayoutVars>
      </dgm:prSet>
      <dgm:spPr/>
    </dgm:pt>
    <dgm:pt modelId="{86BCBC42-C17A-4723-B1C9-33D80D34853F}" type="pres">
      <dgm:prSet presAssocID="{C93C4103-CC5D-47F7-9873-D15898757468}" presName="sibTrans" presStyleLbl="sibTrans2D1" presStyleIdx="0" presStyleCnt="3"/>
      <dgm:spPr/>
    </dgm:pt>
    <dgm:pt modelId="{61A18A84-6122-4D2A-8A34-206118A9A58E}" type="pres">
      <dgm:prSet presAssocID="{C93C4103-CC5D-47F7-9873-D15898757468}" presName="connectorText" presStyleLbl="sibTrans2D1" presStyleIdx="0" presStyleCnt="3"/>
      <dgm:spPr/>
    </dgm:pt>
    <dgm:pt modelId="{EE78337C-2B29-47F4-8122-F23EF4771DF5}" type="pres">
      <dgm:prSet presAssocID="{89CDD4F2-C8B5-4F7D-A74E-8A23D8F7713B}" presName="node" presStyleLbl="node1" presStyleIdx="1" presStyleCnt="4" custScaleX="201786" custScaleY="92467">
        <dgm:presLayoutVars>
          <dgm:bulletEnabled val="1"/>
        </dgm:presLayoutVars>
      </dgm:prSet>
      <dgm:spPr/>
    </dgm:pt>
    <dgm:pt modelId="{E115BC2C-E70D-4AB6-BC89-D71BF0217BCA}" type="pres">
      <dgm:prSet presAssocID="{81D0397D-B3B3-4D07-9E08-960C7348477D}" presName="sibTrans" presStyleLbl="sibTrans2D1" presStyleIdx="1" presStyleCnt="3"/>
      <dgm:spPr/>
    </dgm:pt>
    <dgm:pt modelId="{1604F1D3-2C0E-4463-9731-0627810FFE70}" type="pres">
      <dgm:prSet presAssocID="{81D0397D-B3B3-4D07-9E08-960C7348477D}" presName="connectorText" presStyleLbl="sibTrans2D1" presStyleIdx="1" presStyleCnt="3"/>
      <dgm:spPr/>
    </dgm:pt>
    <dgm:pt modelId="{154B2079-916F-452D-A7A5-59066F1BE5B4}" type="pres">
      <dgm:prSet presAssocID="{EE5AF360-76F3-40DB-A33C-C27A34D0EA69}" presName="node" presStyleLbl="node1" presStyleIdx="2" presStyleCnt="4" custScaleX="127843" custScaleY="97874">
        <dgm:presLayoutVars>
          <dgm:bulletEnabled val="1"/>
        </dgm:presLayoutVars>
      </dgm:prSet>
      <dgm:spPr/>
    </dgm:pt>
    <dgm:pt modelId="{4BE5357F-79CF-458C-9FF9-AD11EDB3915F}" type="pres">
      <dgm:prSet presAssocID="{F0FFC1D5-F91E-4172-B180-B6FBDE245684}" presName="sibTrans" presStyleLbl="sibTrans2D1" presStyleIdx="2" presStyleCnt="3"/>
      <dgm:spPr/>
    </dgm:pt>
    <dgm:pt modelId="{06E58EDA-CCC0-462A-8D1D-A50E788F8AAA}" type="pres">
      <dgm:prSet presAssocID="{F0FFC1D5-F91E-4172-B180-B6FBDE245684}" presName="connectorText" presStyleLbl="sibTrans2D1" presStyleIdx="2" presStyleCnt="3"/>
      <dgm:spPr/>
    </dgm:pt>
    <dgm:pt modelId="{8618AA78-FA05-4AC0-A898-6A9F126C7DD7}" type="pres">
      <dgm:prSet presAssocID="{6B1D6AA4-D751-4562-BEB9-CBB56C79FB96}" presName="node" presStyleLbl="node1" presStyleIdx="3" presStyleCnt="4" custScaleX="127428" custScaleY="96172">
        <dgm:presLayoutVars>
          <dgm:bulletEnabled val="1"/>
        </dgm:presLayoutVars>
      </dgm:prSet>
      <dgm:spPr/>
    </dgm:pt>
  </dgm:ptLst>
  <dgm:cxnLst>
    <dgm:cxn modelId="{50A31B2A-DEBB-4F17-93A9-4A034EA10A24}" type="presOf" srcId="{C93C4103-CC5D-47F7-9873-D15898757468}" destId="{61A18A84-6122-4D2A-8A34-206118A9A58E}" srcOrd="1" destOrd="0" presId="urn:microsoft.com/office/officeart/2005/8/layout/process1"/>
    <dgm:cxn modelId="{46EB602A-7A5D-4AF6-A557-FE858B925D0A}" type="presOf" srcId="{EE5AF360-76F3-40DB-A33C-C27A34D0EA69}" destId="{154B2079-916F-452D-A7A5-59066F1BE5B4}" srcOrd="0" destOrd="0" presId="urn:microsoft.com/office/officeart/2005/8/layout/process1"/>
    <dgm:cxn modelId="{9919C02B-2FD1-4734-81BF-113635559D94}" type="presOf" srcId="{76294341-3A6D-4C92-900E-F021F8F12505}" destId="{2F05885C-5B24-4CE7-95B2-592254BB3644}" srcOrd="0" destOrd="0" presId="urn:microsoft.com/office/officeart/2005/8/layout/process1"/>
    <dgm:cxn modelId="{E7569C2C-AC81-4C62-BCB0-05C6686F9954}" type="presOf" srcId="{F0FFC1D5-F91E-4172-B180-B6FBDE245684}" destId="{06E58EDA-CCC0-462A-8D1D-A50E788F8AAA}" srcOrd="1" destOrd="0" presId="urn:microsoft.com/office/officeart/2005/8/layout/process1"/>
    <dgm:cxn modelId="{8CBCE52D-7C2D-4E3C-87BB-71C0211D4AA4}" type="presOf" srcId="{C93C4103-CC5D-47F7-9873-D15898757468}" destId="{86BCBC42-C17A-4723-B1C9-33D80D34853F}" srcOrd="0" destOrd="0" presId="urn:microsoft.com/office/officeart/2005/8/layout/process1"/>
    <dgm:cxn modelId="{906EA538-1F37-42DE-8DFD-B18E82824007}" srcId="{76294341-3A6D-4C92-900E-F021F8F12505}" destId="{EE5AF360-76F3-40DB-A33C-C27A34D0EA69}" srcOrd="2" destOrd="0" parTransId="{A9EA7405-FFF3-46B7-A94C-9835898F1A7F}" sibTransId="{F0FFC1D5-F91E-4172-B180-B6FBDE245684}"/>
    <dgm:cxn modelId="{426D1839-A464-45C5-B048-C5E51EB88356}" type="presOf" srcId="{72EFC591-F9E1-4EB2-9BAE-5384332CA67C}" destId="{6B63249D-BF81-4D8E-8960-12F4AFD7424A}" srcOrd="0" destOrd="0" presId="urn:microsoft.com/office/officeart/2005/8/layout/process1"/>
    <dgm:cxn modelId="{E8EFEA3A-7F4B-4017-9DE5-A253AB232AB0}" type="presOf" srcId="{81D0397D-B3B3-4D07-9E08-960C7348477D}" destId="{1604F1D3-2C0E-4463-9731-0627810FFE70}" srcOrd="1" destOrd="0" presId="urn:microsoft.com/office/officeart/2005/8/layout/process1"/>
    <dgm:cxn modelId="{35634163-186B-46D8-97FA-087B6BABFE46}" srcId="{76294341-3A6D-4C92-900E-F021F8F12505}" destId="{72EFC591-F9E1-4EB2-9BAE-5384332CA67C}" srcOrd="0" destOrd="0" parTransId="{F0CCC5E3-54C3-4C4C-92E6-2093DC20B562}" sibTransId="{C93C4103-CC5D-47F7-9873-D15898757468}"/>
    <dgm:cxn modelId="{FF914B57-A14F-4B34-964B-96FE0E83CBEC}" type="presOf" srcId="{81D0397D-B3B3-4D07-9E08-960C7348477D}" destId="{E115BC2C-E70D-4AB6-BC89-D71BF0217BCA}" srcOrd="0" destOrd="0" presId="urn:microsoft.com/office/officeart/2005/8/layout/process1"/>
    <dgm:cxn modelId="{FD2FA57C-224F-491D-BF50-170884D81931}" type="presOf" srcId="{6B1D6AA4-D751-4562-BEB9-CBB56C79FB96}" destId="{8618AA78-FA05-4AC0-A898-6A9F126C7DD7}" srcOrd="0" destOrd="0" presId="urn:microsoft.com/office/officeart/2005/8/layout/process1"/>
    <dgm:cxn modelId="{BAC38F7D-1F9B-4DF6-B6AB-EACB251DB706}" srcId="{76294341-3A6D-4C92-900E-F021F8F12505}" destId="{6B1D6AA4-D751-4562-BEB9-CBB56C79FB96}" srcOrd="3" destOrd="0" parTransId="{8528794F-88F6-49FD-BBE0-87256C9B26CA}" sibTransId="{BD23C2FD-1192-45E0-9A44-614B0ADA2BAD}"/>
    <dgm:cxn modelId="{BB61577F-EFFD-4BB0-9722-C6DA55A78354}" type="presOf" srcId="{F0FFC1D5-F91E-4172-B180-B6FBDE245684}" destId="{4BE5357F-79CF-458C-9FF9-AD11EDB3915F}" srcOrd="0" destOrd="0" presId="urn:microsoft.com/office/officeart/2005/8/layout/process1"/>
    <dgm:cxn modelId="{C4464ECD-4AD5-4003-96C1-C305E1B2852D}" srcId="{76294341-3A6D-4C92-900E-F021F8F12505}" destId="{89CDD4F2-C8B5-4F7D-A74E-8A23D8F7713B}" srcOrd="1" destOrd="0" parTransId="{5056BAD3-A7C2-4B2F-88F6-5CFF64D08643}" sibTransId="{81D0397D-B3B3-4D07-9E08-960C7348477D}"/>
    <dgm:cxn modelId="{1B6244FE-70B0-4F98-8602-3F8596E64770}" type="presOf" srcId="{89CDD4F2-C8B5-4F7D-A74E-8A23D8F7713B}" destId="{EE78337C-2B29-47F4-8122-F23EF4771DF5}" srcOrd="0" destOrd="0" presId="urn:microsoft.com/office/officeart/2005/8/layout/process1"/>
    <dgm:cxn modelId="{AA62FE95-ED45-4A06-8762-A59579BE7C3D}" type="presParOf" srcId="{2F05885C-5B24-4CE7-95B2-592254BB3644}" destId="{6B63249D-BF81-4D8E-8960-12F4AFD7424A}" srcOrd="0" destOrd="0" presId="urn:microsoft.com/office/officeart/2005/8/layout/process1"/>
    <dgm:cxn modelId="{2E60280B-A19E-4DA1-BC32-FEAB9CBD2156}" type="presParOf" srcId="{2F05885C-5B24-4CE7-95B2-592254BB3644}" destId="{86BCBC42-C17A-4723-B1C9-33D80D34853F}" srcOrd="1" destOrd="0" presId="urn:microsoft.com/office/officeart/2005/8/layout/process1"/>
    <dgm:cxn modelId="{42BD699C-E046-4A72-9744-987213B2CDDD}" type="presParOf" srcId="{86BCBC42-C17A-4723-B1C9-33D80D34853F}" destId="{61A18A84-6122-4D2A-8A34-206118A9A58E}" srcOrd="0" destOrd="0" presId="urn:microsoft.com/office/officeart/2005/8/layout/process1"/>
    <dgm:cxn modelId="{93F2C8B3-DE19-442A-B1BF-884D9124C209}" type="presParOf" srcId="{2F05885C-5B24-4CE7-95B2-592254BB3644}" destId="{EE78337C-2B29-47F4-8122-F23EF4771DF5}" srcOrd="2" destOrd="0" presId="urn:microsoft.com/office/officeart/2005/8/layout/process1"/>
    <dgm:cxn modelId="{FC39146A-BF5E-4497-B60B-3408052BB1C4}" type="presParOf" srcId="{2F05885C-5B24-4CE7-95B2-592254BB3644}" destId="{E115BC2C-E70D-4AB6-BC89-D71BF0217BCA}" srcOrd="3" destOrd="0" presId="urn:microsoft.com/office/officeart/2005/8/layout/process1"/>
    <dgm:cxn modelId="{88E0DED3-7519-43F0-92B7-9BE40C6EDC21}" type="presParOf" srcId="{E115BC2C-E70D-4AB6-BC89-D71BF0217BCA}" destId="{1604F1D3-2C0E-4463-9731-0627810FFE70}" srcOrd="0" destOrd="0" presId="urn:microsoft.com/office/officeart/2005/8/layout/process1"/>
    <dgm:cxn modelId="{45B7AB46-7A81-44A1-8C51-A95602D8A35D}" type="presParOf" srcId="{2F05885C-5B24-4CE7-95B2-592254BB3644}" destId="{154B2079-916F-452D-A7A5-59066F1BE5B4}" srcOrd="4" destOrd="0" presId="urn:microsoft.com/office/officeart/2005/8/layout/process1"/>
    <dgm:cxn modelId="{A328DCFA-B082-4360-9828-A07AE773D761}" type="presParOf" srcId="{2F05885C-5B24-4CE7-95B2-592254BB3644}" destId="{4BE5357F-79CF-458C-9FF9-AD11EDB3915F}" srcOrd="5" destOrd="0" presId="urn:microsoft.com/office/officeart/2005/8/layout/process1"/>
    <dgm:cxn modelId="{F1E1DD85-5CAB-4A0A-B4C0-025776BFCE48}" type="presParOf" srcId="{4BE5357F-79CF-458C-9FF9-AD11EDB3915F}" destId="{06E58EDA-CCC0-462A-8D1D-A50E788F8AAA}" srcOrd="0" destOrd="0" presId="urn:microsoft.com/office/officeart/2005/8/layout/process1"/>
    <dgm:cxn modelId="{1DEDE0F4-4760-42E7-873C-B64F4BD6B861}" type="presParOf" srcId="{2F05885C-5B24-4CE7-95B2-592254BB3644}" destId="{8618AA78-FA05-4AC0-A898-6A9F126C7DD7}"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3249D-BF81-4D8E-8960-12F4AFD7424A}">
      <dsp:nvSpPr>
        <dsp:cNvPr id="0" name=""/>
        <dsp:cNvSpPr/>
      </dsp:nvSpPr>
      <dsp:spPr>
        <a:xfrm>
          <a:off x="15563" y="406387"/>
          <a:ext cx="3297281" cy="414022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Tx/>
            <a:buSzTx/>
            <a:buFontTx/>
            <a:buNone/>
          </a:pPr>
          <a:r>
            <a:rPr kumimoji="0" lang="pt-BR" sz="2400" b="0" i="0" u="none" strike="noStrike" kern="1200" cap="none" spc="0" normalizeH="0" baseline="0" noProof="0" dirty="0">
              <a:ln/>
              <a:effectLst/>
              <a:uLnTx/>
              <a:uFillTx/>
              <a:latin typeface="#9Slide03 Arima Madurai Bold" panose="00000800000000000000" pitchFamily="2" charset="0"/>
              <a:ea typeface="+mn-ea"/>
              <a:cs typeface="#9Slide03 Arima Madurai Bold" panose="00000800000000000000" pitchFamily="2" charset="0"/>
            </a:rPr>
            <a:t>(1) Ông Nha - Chủ tịch xã phát biểu về việc đổi tên cho xã với mục đích đưa xã Hùng Tâm thành một xã tiên tiến giàu có, văn minh của toàn huyện, toàn tỉnh và có thể toàn quốc.</a:t>
          </a:r>
          <a:endParaRPr lang="en-US" sz="2400" kern="1200" dirty="0"/>
        </a:p>
      </dsp:txBody>
      <dsp:txXfrm>
        <a:off x="112137" y="502961"/>
        <a:ext cx="3104133" cy="3947078"/>
      </dsp:txXfrm>
    </dsp:sp>
    <dsp:sp modelId="{86BCBC42-C17A-4723-B1C9-33D80D34853F}">
      <dsp:nvSpPr>
        <dsp:cNvPr id="0" name=""/>
        <dsp:cNvSpPr/>
      </dsp:nvSpPr>
      <dsp:spPr>
        <a:xfrm>
          <a:off x="3544779" y="2188901"/>
          <a:ext cx="491702" cy="57519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3544779" y="2303941"/>
        <a:ext cx="344191" cy="345118"/>
      </dsp:txXfrm>
    </dsp:sp>
    <dsp:sp modelId="{EE78337C-2B29-47F4-8122-F23EF4771DF5}">
      <dsp:nvSpPr>
        <dsp:cNvPr id="0" name=""/>
        <dsp:cNvSpPr/>
      </dsp:nvSpPr>
      <dsp:spPr>
        <a:xfrm>
          <a:off x="4240585" y="568538"/>
          <a:ext cx="4680124" cy="381592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Tx/>
            <a:buSzTx/>
            <a:buFontTx/>
            <a:buNone/>
          </a:pPr>
          <a:r>
            <a:rPr kumimoji="0" lang="pt-BR" sz="2400" b="0" i="0" u="none" strike="noStrike" kern="1200" cap="none" spc="0" normalizeH="0" baseline="0" noProof="0" dirty="0">
              <a:ln/>
              <a:effectLst/>
              <a:uLnTx/>
              <a:uFillTx/>
              <a:latin typeface="#9Slide03 Arima Madurai Bold" panose="00000800000000000000" pitchFamily="2" charset="0"/>
              <a:ea typeface="+mn-ea"/>
              <a:cs typeface="#9Slide03 Arima Madurai Bold" panose="00000800000000000000" pitchFamily="2" charset="0"/>
            </a:rPr>
            <a:t>(2) Ông Văn Sửu tuyên đọc danh sách những người được bổ nhiệm vào các chức trách mới trong cơ cấu của Liên hợp xã. Tất cả mọi người đều được bổ nhiệm những chức danh mới với nhiều tên gọi hiện đại, khác hẳn với tên gọi cũ.</a:t>
          </a:r>
          <a:endParaRPr lang="en-US" sz="2400" kern="1200" dirty="0"/>
        </a:p>
      </dsp:txBody>
      <dsp:txXfrm>
        <a:off x="4352350" y="680303"/>
        <a:ext cx="4456594" cy="3592393"/>
      </dsp:txXfrm>
    </dsp:sp>
    <dsp:sp modelId="{E115BC2C-E70D-4AB6-BC89-D71BF0217BCA}">
      <dsp:nvSpPr>
        <dsp:cNvPr id="0" name=""/>
        <dsp:cNvSpPr/>
      </dsp:nvSpPr>
      <dsp:spPr>
        <a:xfrm>
          <a:off x="9152644" y="2188901"/>
          <a:ext cx="491702" cy="57519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152644" y="2303941"/>
        <a:ext cx="344191" cy="345118"/>
      </dsp:txXfrm>
    </dsp:sp>
    <dsp:sp modelId="{154B2079-916F-452D-A7A5-59066F1BE5B4}">
      <dsp:nvSpPr>
        <dsp:cNvPr id="0" name=""/>
        <dsp:cNvSpPr/>
      </dsp:nvSpPr>
      <dsp:spPr>
        <a:xfrm>
          <a:off x="9848449" y="456970"/>
          <a:ext cx="2965127" cy="403905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Tx/>
            <a:buSzTx/>
            <a:buFontTx/>
            <a:buNone/>
          </a:pPr>
          <a:r>
            <a:rPr kumimoji="0" lang="pt-BR" sz="2400" b="0" i="0" u="none" strike="noStrike" kern="1200" cap="none" spc="0" normalizeH="0" baseline="0" noProof="0" dirty="0">
              <a:ln/>
              <a:effectLst/>
              <a:uLnTx/>
              <a:uFillTx/>
              <a:latin typeface="#9Slide03 Arima Madurai Bold" panose="00000800000000000000" pitchFamily="2" charset="0"/>
              <a:ea typeface="+mn-ea"/>
              <a:cs typeface="#9Slide03 Arima Madurai Bold" panose="00000800000000000000" pitchFamily="2" charset="0"/>
            </a:rPr>
            <a:t>(3) Cuộc đối thoại của ông Sửu, ông Nha và ông Độp, bà Độp về việc bổ nhiệm chức danh và đổi tên công việc cho ông Độp.</a:t>
          </a:r>
          <a:endParaRPr lang="en-US" sz="2400" kern="1200" dirty="0"/>
        </a:p>
      </dsp:txBody>
      <dsp:txXfrm>
        <a:off x="9935295" y="543816"/>
        <a:ext cx="2791435" cy="3865367"/>
      </dsp:txXfrm>
    </dsp:sp>
    <dsp:sp modelId="{4BE5357F-79CF-458C-9FF9-AD11EDB3915F}">
      <dsp:nvSpPr>
        <dsp:cNvPr id="0" name=""/>
        <dsp:cNvSpPr/>
      </dsp:nvSpPr>
      <dsp:spPr>
        <a:xfrm>
          <a:off x="13045511" y="2188901"/>
          <a:ext cx="491702" cy="57519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13045511" y="2303941"/>
        <a:ext cx="344191" cy="345118"/>
      </dsp:txXfrm>
    </dsp:sp>
    <dsp:sp modelId="{8618AA78-FA05-4AC0-A898-6A9F126C7DD7}">
      <dsp:nvSpPr>
        <dsp:cNvPr id="0" name=""/>
        <dsp:cNvSpPr/>
      </dsp:nvSpPr>
      <dsp:spPr>
        <a:xfrm>
          <a:off x="13741316" y="492089"/>
          <a:ext cx="2955501" cy="3968821"/>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Tx/>
            <a:buSzTx/>
            <a:buFontTx/>
            <a:buNone/>
          </a:pPr>
          <a:r>
            <a:rPr kumimoji="0" lang="pt-BR" sz="2400" b="0" i="0" u="none" strike="noStrike" kern="1200" cap="none" spc="0" normalizeH="0" baseline="0" noProof="0" dirty="0">
              <a:ln/>
              <a:effectLst/>
              <a:uLnTx/>
              <a:uFillTx/>
              <a:latin typeface="#9Slide03 Arima Madurai Bold" panose="00000800000000000000" pitchFamily="2" charset="0"/>
              <a:ea typeface="+mn-ea"/>
              <a:cs typeface="#9Slide03 Arima Madurai Bold" panose="00000800000000000000" pitchFamily="2" charset="0"/>
            </a:rPr>
            <a:t>(4) Cuộc đối thoại giữa ông Nha, ông Sửu và ông Thình về việc đổi tên Trung tâm công nghệ và trưởng ban ngoại giao cho ông Thình. </a:t>
          </a:r>
          <a:endParaRPr lang="en-US" sz="2400" kern="1200" dirty="0"/>
        </a:p>
      </dsp:txBody>
      <dsp:txXfrm>
        <a:off x="13827880" y="578653"/>
        <a:ext cx="2782373" cy="379569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hyperlink" Target="B4.1.%20PHT%201,2%20-%20IN%20-%20Nh&#243;m%203H1K.pdf" TargetMode="External"/><Relationship Id="rId5" Type="http://schemas.openxmlformats.org/officeDocument/2006/relationships/image" Target="../media/image21.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hyperlink" Target="B4.1.%20PHT%201,2%20-%20IN%20-%20Nh&#243;m%203H1K.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1.sv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svg"/><Relationship Id="rId7" Type="http://schemas.openxmlformats.org/officeDocument/2006/relationships/diagramColors" Target="../diagrams/colors1.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2" name="Group 2"/>
          <p:cNvGrpSpPr/>
          <p:nvPr/>
        </p:nvGrpSpPr>
        <p:grpSpPr>
          <a:xfrm>
            <a:off x="0" y="7992151"/>
            <a:ext cx="18288000" cy="2294849"/>
            <a:chOff x="0" y="0"/>
            <a:chExt cx="6186311" cy="776282"/>
          </a:xfrm>
        </p:grpSpPr>
        <p:sp>
          <p:nvSpPr>
            <p:cNvPr id="3" name="Freeform 3"/>
            <p:cNvSpPr/>
            <p:nvPr/>
          </p:nvSpPr>
          <p:spPr>
            <a:xfrm>
              <a:off x="0" y="0"/>
              <a:ext cx="6186311" cy="776282"/>
            </a:xfrm>
            <a:custGeom>
              <a:avLst/>
              <a:gdLst/>
              <a:ahLst/>
              <a:cxnLst/>
              <a:rect l="l" t="t" r="r" b="b"/>
              <a:pathLst>
                <a:path w="6186311" h="776282">
                  <a:moveTo>
                    <a:pt x="0" y="0"/>
                  </a:moveTo>
                  <a:lnTo>
                    <a:pt x="6186311" y="0"/>
                  </a:lnTo>
                  <a:lnTo>
                    <a:pt x="6186311" y="776282"/>
                  </a:lnTo>
                  <a:lnTo>
                    <a:pt x="0" y="776282"/>
                  </a:lnTo>
                  <a:close/>
                </a:path>
              </a:pathLst>
            </a:custGeom>
            <a:solidFill>
              <a:srgbClr val="C8A888"/>
            </a:solidFill>
          </p:spPr>
          <p:txBody>
            <a:bodyPr/>
            <a:lstStyle/>
            <a:p>
              <a:endParaRPr lang="en-US"/>
            </a:p>
          </p:txBody>
        </p:sp>
      </p:grpSp>
      <p:sp>
        <p:nvSpPr>
          <p:cNvPr id="4" name="Freeform 4"/>
          <p:cNvSpPr/>
          <p:nvPr/>
        </p:nvSpPr>
        <p:spPr>
          <a:xfrm>
            <a:off x="9365539" y="-1879430"/>
            <a:ext cx="4837564" cy="4954675"/>
          </a:xfrm>
          <a:custGeom>
            <a:avLst/>
            <a:gdLst/>
            <a:ahLst/>
            <a:cxnLst/>
            <a:rect l="l" t="t" r="r" b="b"/>
            <a:pathLst>
              <a:path w="4837564" h="4954675">
                <a:moveTo>
                  <a:pt x="0" y="0"/>
                </a:moveTo>
                <a:lnTo>
                  <a:pt x="4837564" y="0"/>
                </a:lnTo>
                <a:lnTo>
                  <a:pt x="4837564" y="4954675"/>
                </a:lnTo>
                <a:lnTo>
                  <a:pt x="0" y="4954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H="1">
            <a:off x="13727850" y="0"/>
            <a:ext cx="4788131" cy="10287000"/>
          </a:xfrm>
          <a:custGeom>
            <a:avLst/>
            <a:gdLst/>
            <a:ahLst/>
            <a:cxnLst/>
            <a:rect l="l" t="t" r="r" b="b"/>
            <a:pathLst>
              <a:path w="4788131" h="10287000">
                <a:moveTo>
                  <a:pt x="4788131" y="0"/>
                </a:moveTo>
                <a:lnTo>
                  <a:pt x="0" y="0"/>
                </a:lnTo>
                <a:lnTo>
                  <a:pt x="0" y="10287000"/>
                </a:lnTo>
                <a:lnTo>
                  <a:pt x="4788131" y="10287000"/>
                </a:lnTo>
                <a:lnTo>
                  <a:pt x="478813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4084897" y="-1879430"/>
            <a:ext cx="4837564" cy="4954675"/>
          </a:xfrm>
          <a:custGeom>
            <a:avLst/>
            <a:gdLst/>
            <a:ahLst/>
            <a:cxnLst/>
            <a:rect l="l" t="t" r="r" b="b"/>
            <a:pathLst>
              <a:path w="4837564" h="4954675">
                <a:moveTo>
                  <a:pt x="0" y="0"/>
                </a:moveTo>
                <a:lnTo>
                  <a:pt x="4837564" y="0"/>
                </a:lnTo>
                <a:lnTo>
                  <a:pt x="4837564" y="4954675"/>
                </a:lnTo>
                <a:lnTo>
                  <a:pt x="0" y="4954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227981" y="0"/>
            <a:ext cx="4788131" cy="10287000"/>
          </a:xfrm>
          <a:custGeom>
            <a:avLst/>
            <a:gdLst/>
            <a:ahLst/>
            <a:cxnLst/>
            <a:rect l="l" t="t" r="r" b="b"/>
            <a:pathLst>
              <a:path w="4788131" h="10287000">
                <a:moveTo>
                  <a:pt x="0" y="0"/>
                </a:moveTo>
                <a:lnTo>
                  <a:pt x="4788131" y="0"/>
                </a:lnTo>
                <a:lnTo>
                  <a:pt x="4788131"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4445618" y="3871704"/>
            <a:ext cx="9426261" cy="1661993"/>
          </a:xfrm>
          <a:prstGeom prst="rect">
            <a:avLst/>
          </a:prstGeom>
        </p:spPr>
        <p:txBody>
          <a:bodyPr lIns="0" tIns="0" rIns="0" bIns="0" rtlCol="0" anchor="t">
            <a:spAutoFit/>
          </a:bodyPr>
          <a:lstStyle/>
          <a:p>
            <a:pPr algn="ct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em</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đã</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từng</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đọc</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truyện</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hoặc</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vở</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kịch</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nào</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viết</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về</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bệnh</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sĩ</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diện</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chưa</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Hãy</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nhớ</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lại</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kể</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tên</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truyện</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hoặc</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một</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vở</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kịch</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mà</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em</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kern="0" spc="-2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biết</a:t>
            </a:r>
            <a:r>
              <a:rPr lang="en-US" sz="3600" kern="0" spc="-2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3600" dirty="0">
              <a:solidFill>
                <a:schemeClr val="bg1"/>
              </a:solidFill>
              <a:latin typeface="#9Slide03 Arima Madurai Bold" panose="00000800000000000000" pitchFamily="2" charset="0"/>
              <a:cs typeface="#9Slide03 Arima Madurai Bold" panose="00000800000000000000" pitchFamily="2" charset="0"/>
            </a:endParaRPr>
          </a:p>
        </p:txBody>
      </p:sp>
      <p:sp>
        <p:nvSpPr>
          <p:cNvPr id="9" name="Freeform 9"/>
          <p:cNvSpPr/>
          <p:nvPr/>
        </p:nvSpPr>
        <p:spPr>
          <a:xfrm>
            <a:off x="7091054" y="288836"/>
            <a:ext cx="4105892" cy="1940967"/>
          </a:xfrm>
          <a:custGeom>
            <a:avLst/>
            <a:gdLst/>
            <a:ahLst/>
            <a:cxnLst/>
            <a:rect l="l" t="t" r="r" b="b"/>
            <a:pathLst>
              <a:path w="4105892" h="1940967">
                <a:moveTo>
                  <a:pt x="0" y="0"/>
                </a:moveTo>
                <a:lnTo>
                  <a:pt x="4105892" y="0"/>
                </a:lnTo>
                <a:lnTo>
                  <a:pt x="4105892" y="1940967"/>
                </a:lnTo>
                <a:lnTo>
                  <a:pt x="0" y="19409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1306055" y="3075245"/>
            <a:ext cx="2807692" cy="6251946"/>
          </a:xfrm>
          <a:custGeom>
            <a:avLst/>
            <a:gdLst/>
            <a:ahLst/>
            <a:cxnLst/>
            <a:rect l="l" t="t" r="r" b="b"/>
            <a:pathLst>
              <a:path w="2807692" h="6251946">
                <a:moveTo>
                  <a:pt x="2807692" y="0"/>
                </a:moveTo>
                <a:lnTo>
                  <a:pt x="0" y="0"/>
                </a:lnTo>
                <a:lnTo>
                  <a:pt x="0" y="6251946"/>
                </a:lnTo>
                <a:lnTo>
                  <a:pt x="2807692" y="6251946"/>
                </a:lnTo>
                <a:lnTo>
                  <a:pt x="280769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14232095" y="3454046"/>
            <a:ext cx="3182809" cy="6251946"/>
          </a:xfrm>
          <a:custGeom>
            <a:avLst/>
            <a:gdLst/>
            <a:ahLst/>
            <a:cxnLst/>
            <a:rect l="l" t="t" r="r" b="b"/>
            <a:pathLst>
              <a:path w="3182809" h="6251946">
                <a:moveTo>
                  <a:pt x="0" y="0"/>
                </a:moveTo>
                <a:lnTo>
                  <a:pt x="3182808" y="0"/>
                </a:lnTo>
                <a:lnTo>
                  <a:pt x="3182808" y="6251945"/>
                </a:lnTo>
                <a:lnTo>
                  <a:pt x="0" y="62519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12019C32-9912-10AD-6307-41159C4999AE}"/>
              </a:ext>
            </a:extLst>
          </p:cNvPr>
          <p:cNvSpPr txBox="1"/>
          <p:nvPr/>
        </p:nvSpPr>
        <p:spPr>
          <a:xfrm>
            <a:off x="9121856" y="3494116"/>
            <a:ext cx="8224964" cy="2385060"/>
          </a:xfrm>
          <a:prstGeom prst="rect">
            <a:avLst/>
          </a:prstGeom>
        </p:spPr>
        <p:txBody>
          <a:bodyPr vert="horz" lIns="91440" tIns="45720" rIns="91440" bIns="45720" rtlCol="0" anchor="b">
            <a:normAutofit fontScale="92500"/>
          </a:bodyPr>
          <a:lstStyle/>
          <a:p>
            <a:pPr marR="0" lvl="0" algn="ctr" defTabSz="914400" rtl="0" eaLnBrk="1" fontAlgn="auto" latinLnBrk="0" hangingPunct="1">
              <a:lnSpc>
                <a:spcPct val="90000"/>
              </a:lnSpc>
              <a:spcBef>
                <a:spcPct val="0"/>
              </a:spcBef>
              <a:spcAft>
                <a:spcPts val="600"/>
              </a:spcAft>
              <a:buClrTx/>
              <a:buSzTx/>
              <a:tabLst/>
              <a:defRPr/>
            </a:pPr>
            <a:r>
              <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rPr>
              <a:t>II. </a:t>
            </a:r>
            <a:r>
              <a:rPr kumimoji="0" lang="en-US" sz="8000" b="0" i="0" u="none" strike="noStrike" kern="1200" cap="none" spc="0" normalizeH="0" baseline="0" noProof="0" dirty="0" err="1">
                <a:ln>
                  <a:noFill/>
                </a:ln>
                <a:solidFill>
                  <a:prstClr val="black"/>
                </a:solidFill>
                <a:effectLst/>
                <a:uLnTx/>
                <a:uFillTx/>
                <a:latin typeface="#9Slide03 Montserrat Black" panose="00000A00000000000000" pitchFamily="2" charset="0"/>
                <a:ea typeface="+mn-ea"/>
                <a:cs typeface="+mn-cs"/>
              </a:rPr>
              <a:t>Đọc</a:t>
            </a:r>
            <a:r>
              <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rPr>
              <a:t> </a:t>
            </a:r>
            <a:r>
              <a:rPr kumimoji="0" lang="en-US" sz="8000" b="0" i="0" u="none" strike="noStrike" kern="1200" cap="none" spc="0" normalizeH="0" baseline="0" noProof="0" dirty="0" err="1">
                <a:ln>
                  <a:noFill/>
                </a:ln>
                <a:solidFill>
                  <a:prstClr val="black"/>
                </a:solidFill>
                <a:effectLst/>
                <a:uLnTx/>
                <a:uFillTx/>
                <a:latin typeface="#9Slide03 Montserrat Black" panose="00000A00000000000000" pitchFamily="2" charset="0"/>
                <a:ea typeface="+mn-ea"/>
                <a:cs typeface="+mn-cs"/>
              </a:rPr>
              <a:t>và</a:t>
            </a:r>
            <a:endPar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9Slide03 Montserrat Black" panose="00000A00000000000000" pitchFamily="2" charset="0"/>
                <a:ea typeface="+mn-ea"/>
                <a:cs typeface="+mn-cs"/>
              </a:rPr>
              <a:t>tìm</a:t>
            </a:r>
            <a:r>
              <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rPr>
              <a:t> </a:t>
            </a:r>
            <a:r>
              <a:rPr kumimoji="0" lang="en-US" sz="8000" b="0" i="0" u="none" strike="noStrike" kern="1200" cap="none" spc="0" normalizeH="0" baseline="0" noProof="0" dirty="0" err="1">
                <a:ln>
                  <a:noFill/>
                </a:ln>
                <a:solidFill>
                  <a:prstClr val="black"/>
                </a:solidFill>
                <a:effectLst/>
                <a:uLnTx/>
                <a:uFillTx/>
                <a:latin typeface="#9Slide03 Montserrat Black" panose="00000A00000000000000" pitchFamily="2" charset="0"/>
                <a:ea typeface="+mn-ea"/>
                <a:cs typeface="+mn-cs"/>
              </a:rPr>
              <a:t>hiểu</a:t>
            </a:r>
            <a:r>
              <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rPr>
              <a:t> chi </a:t>
            </a:r>
            <a:r>
              <a:rPr kumimoji="0" lang="en-US" sz="8000" b="0" i="0" u="none" strike="noStrike" kern="1200" cap="none" spc="0" normalizeH="0" baseline="0" noProof="0" dirty="0" err="1">
                <a:ln>
                  <a:noFill/>
                </a:ln>
                <a:solidFill>
                  <a:prstClr val="black"/>
                </a:solidFill>
                <a:effectLst/>
                <a:uLnTx/>
                <a:uFillTx/>
                <a:latin typeface="#9Slide03 Montserrat Black" panose="00000A00000000000000" pitchFamily="2" charset="0"/>
                <a:ea typeface="+mn-ea"/>
                <a:cs typeface="+mn-cs"/>
              </a:rPr>
              <a:t>tiết</a:t>
            </a:r>
            <a:endPar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endParaRPr>
          </a:p>
        </p:txBody>
      </p:sp>
      <p:pic>
        <p:nvPicPr>
          <p:cNvPr id="3" name="Picture 2" descr="A group of people on stage&#10;&#10;Description automatically generated">
            <a:extLst>
              <a:ext uri="{FF2B5EF4-FFF2-40B4-BE49-F238E27FC236}">
                <a16:creationId xmlns:a16="http://schemas.microsoft.com/office/drawing/2014/main" id="{EA029EFC-5FCA-9568-E230-174561CB28CD}"/>
              </a:ext>
            </a:extLst>
          </p:cNvPr>
          <p:cNvPicPr>
            <a:picLocks noChangeAspect="1"/>
          </p:cNvPicPr>
          <p:nvPr/>
        </p:nvPicPr>
        <p:blipFill rotWithShape="1">
          <a:blip r:embed="rId2">
            <a:extLst>
              <a:ext uri="{28A0092B-C50C-407E-A947-70E740481C1C}">
                <a14:useLocalDpi xmlns:a14="http://schemas.microsoft.com/office/drawing/2010/main" val="0"/>
              </a:ext>
            </a:extLst>
          </a:blip>
          <a:srcRect l="5671" r="15363" b="-1"/>
          <a:stretch/>
        </p:blipFill>
        <p:spPr>
          <a:xfrm>
            <a:off x="1300036" y="1825452"/>
            <a:ext cx="7005764" cy="5722389"/>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
        <p:nvSpPr>
          <p:cNvPr id="20" name="sketchy line">
            <a:extLst>
              <a:ext uri="{FF2B5EF4-FFF2-40B4-BE49-F238E27FC236}">
                <a16:creationId xmlns:a16="http://schemas.microsoft.com/office/drawing/2014/main" id="{3F9B0603-37C5-4312-AE4D-A3D015475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8298" y="6613900"/>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 name="connsiteX0" fmla="*/ 0 w 5212080"/>
              <a:gd name="connsiteY0" fmla="*/ 0 h 27432"/>
              <a:gd name="connsiteX1" fmla="*/ 547268 w 5212080"/>
              <a:gd name="connsiteY1" fmla="*/ 0 h 27432"/>
              <a:gd name="connsiteX2" fmla="*/ 1303020 w 5212080"/>
              <a:gd name="connsiteY2" fmla="*/ 0 h 27432"/>
              <a:gd name="connsiteX3" fmla="*/ 1798168 w 5212080"/>
              <a:gd name="connsiteY3" fmla="*/ 0 h 27432"/>
              <a:gd name="connsiteX4" fmla="*/ 2293315 w 5212080"/>
              <a:gd name="connsiteY4" fmla="*/ 0 h 27432"/>
              <a:gd name="connsiteX5" fmla="*/ 2944825 w 5212080"/>
              <a:gd name="connsiteY5" fmla="*/ 0 h 27432"/>
              <a:gd name="connsiteX6" fmla="*/ 3544214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456328 w 5212080"/>
              <a:gd name="connsiteY10" fmla="*/ 27432 h 27432"/>
              <a:gd name="connsiteX11" fmla="*/ 3856939 w 5212080"/>
              <a:gd name="connsiteY11" fmla="*/ 27432 h 27432"/>
              <a:gd name="connsiteX12" fmla="*/ 3257550 w 5212080"/>
              <a:gd name="connsiteY12" fmla="*/ 27432 h 27432"/>
              <a:gd name="connsiteX13" fmla="*/ 2710282 w 5212080"/>
              <a:gd name="connsiteY13" fmla="*/ 27432 h 27432"/>
              <a:gd name="connsiteX14" fmla="*/ 2110892 w 5212080"/>
              <a:gd name="connsiteY14" fmla="*/ 27432 h 27432"/>
              <a:gd name="connsiteX15" fmla="*/ 1615745 w 5212080"/>
              <a:gd name="connsiteY15" fmla="*/ 27432 h 27432"/>
              <a:gd name="connsiteX16" fmla="*/ 1016356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96474" y="-27007"/>
                  <a:pt x="292400" y="26529"/>
                  <a:pt x="599389" y="0"/>
                </a:cubicBezTo>
                <a:cubicBezTo>
                  <a:pt x="892517" y="-381"/>
                  <a:pt x="919817" y="-23813"/>
                  <a:pt x="1198778" y="0"/>
                </a:cubicBezTo>
                <a:cubicBezTo>
                  <a:pt x="1501801" y="44010"/>
                  <a:pt x="1733115" y="-18100"/>
                  <a:pt x="1954530" y="0"/>
                </a:cubicBezTo>
                <a:cubicBezTo>
                  <a:pt x="2150845" y="11235"/>
                  <a:pt x="2239613" y="-6014"/>
                  <a:pt x="2501798" y="0"/>
                </a:cubicBezTo>
                <a:cubicBezTo>
                  <a:pt x="2758063" y="19983"/>
                  <a:pt x="2850561" y="14043"/>
                  <a:pt x="3049067" y="0"/>
                </a:cubicBezTo>
                <a:cubicBezTo>
                  <a:pt x="3207556" y="-14393"/>
                  <a:pt x="3477530" y="-19753"/>
                  <a:pt x="3700577" y="0"/>
                </a:cubicBezTo>
                <a:cubicBezTo>
                  <a:pt x="3929215" y="7084"/>
                  <a:pt x="4069702" y="-22784"/>
                  <a:pt x="4247845" y="0"/>
                </a:cubicBezTo>
                <a:cubicBezTo>
                  <a:pt x="4443198" y="41703"/>
                  <a:pt x="4663267" y="-1065"/>
                  <a:pt x="5212080" y="0"/>
                </a:cubicBezTo>
                <a:cubicBezTo>
                  <a:pt x="5212814" y="8195"/>
                  <a:pt x="5212075" y="20831"/>
                  <a:pt x="5212080" y="27432"/>
                </a:cubicBezTo>
                <a:cubicBezTo>
                  <a:pt x="4999632" y="35182"/>
                  <a:pt x="4933665" y="30939"/>
                  <a:pt x="4664812" y="27432"/>
                </a:cubicBezTo>
                <a:cubicBezTo>
                  <a:pt x="4396025" y="21575"/>
                  <a:pt x="4377951" y="39956"/>
                  <a:pt x="4117543" y="27432"/>
                </a:cubicBezTo>
                <a:cubicBezTo>
                  <a:pt x="3861056" y="-6090"/>
                  <a:pt x="3784297" y="37016"/>
                  <a:pt x="3466033" y="27432"/>
                </a:cubicBezTo>
                <a:cubicBezTo>
                  <a:pt x="3158876" y="21999"/>
                  <a:pt x="3143400" y="53247"/>
                  <a:pt x="2918765" y="27432"/>
                </a:cubicBezTo>
                <a:cubicBezTo>
                  <a:pt x="2689439" y="-16416"/>
                  <a:pt x="2531374" y="16832"/>
                  <a:pt x="2423617" y="27432"/>
                </a:cubicBezTo>
                <a:cubicBezTo>
                  <a:pt x="2303792" y="-11864"/>
                  <a:pt x="2078859" y="41493"/>
                  <a:pt x="1772107" y="27432"/>
                </a:cubicBezTo>
                <a:cubicBezTo>
                  <a:pt x="1531795" y="-4315"/>
                  <a:pt x="1305394" y="21270"/>
                  <a:pt x="1120597" y="27432"/>
                </a:cubicBezTo>
                <a:cubicBezTo>
                  <a:pt x="908196" y="-10128"/>
                  <a:pt x="346466" y="12797"/>
                  <a:pt x="0" y="27432"/>
                </a:cubicBezTo>
                <a:cubicBezTo>
                  <a:pt x="-1863" y="23160"/>
                  <a:pt x="-1394" y="9117"/>
                  <a:pt x="0" y="0"/>
                </a:cubicBezTo>
                <a:close/>
              </a:path>
              <a:path w="5212080" h="27432" stroke="0" extrusionOk="0">
                <a:moveTo>
                  <a:pt x="0" y="0"/>
                </a:moveTo>
                <a:cubicBezTo>
                  <a:pt x="229720" y="17728"/>
                  <a:pt x="357156" y="16601"/>
                  <a:pt x="547268" y="0"/>
                </a:cubicBezTo>
                <a:cubicBezTo>
                  <a:pt x="720661" y="-22161"/>
                  <a:pt x="937335" y="-38607"/>
                  <a:pt x="1303020" y="0"/>
                </a:cubicBezTo>
                <a:cubicBezTo>
                  <a:pt x="1666909" y="29361"/>
                  <a:pt x="1613761" y="13702"/>
                  <a:pt x="1798168" y="0"/>
                </a:cubicBezTo>
                <a:cubicBezTo>
                  <a:pt x="1974664" y="-10556"/>
                  <a:pt x="2075524" y="-6507"/>
                  <a:pt x="2293315" y="0"/>
                </a:cubicBezTo>
                <a:cubicBezTo>
                  <a:pt x="2524269" y="1327"/>
                  <a:pt x="2752851" y="-6500"/>
                  <a:pt x="2944825" y="0"/>
                </a:cubicBezTo>
                <a:cubicBezTo>
                  <a:pt x="3150173" y="44448"/>
                  <a:pt x="3302355" y="36314"/>
                  <a:pt x="3544214" y="0"/>
                </a:cubicBezTo>
                <a:cubicBezTo>
                  <a:pt x="3766434" y="-15289"/>
                  <a:pt x="4038482" y="22269"/>
                  <a:pt x="4247845" y="0"/>
                </a:cubicBezTo>
                <a:cubicBezTo>
                  <a:pt x="4412536" y="-568"/>
                  <a:pt x="4774768" y="95275"/>
                  <a:pt x="5212080" y="0"/>
                </a:cubicBezTo>
                <a:cubicBezTo>
                  <a:pt x="5212934" y="6861"/>
                  <a:pt x="5210625" y="20290"/>
                  <a:pt x="5212080" y="27432"/>
                </a:cubicBezTo>
                <a:cubicBezTo>
                  <a:pt x="4889320" y="61929"/>
                  <a:pt x="4629135" y="58125"/>
                  <a:pt x="4456328" y="27432"/>
                </a:cubicBezTo>
                <a:cubicBezTo>
                  <a:pt x="4296817" y="-12820"/>
                  <a:pt x="4029504" y="38852"/>
                  <a:pt x="3856939" y="27432"/>
                </a:cubicBezTo>
                <a:cubicBezTo>
                  <a:pt x="3652830" y="2368"/>
                  <a:pt x="3514725" y="-5800"/>
                  <a:pt x="3257550" y="27432"/>
                </a:cubicBezTo>
                <a:cubicBezTo>
                  <a:pt x="3009808" y="40464"/>
                  <a:pt x="2851605" y="32802"/>
                  <a:pt x="2710282" y="27432"/>
                </a:cubicBezTo>
                <a:cubicBezTo>
                  <a:pt x="2550285" y="-2690"/>
                  <a:pt x="2362912" y="50136"/>
                  <a:pt x="2110892" y="27432"/>
                </a:cubicBezTo>
                <a:cubicBezTo>
                  <a:pt x="1871487" y="5556"/>
                  <a:pt x="1825567" y="48260"/>
                  <a:pt x="1615745" y="27432"/>
                </a:cubicBezTo>
                <a:cubicBezTo>
                  <a:pt x="1404625" y="25056"/>
                  <a:pt x="1224002" y="56693"/>
                  <a:pt x="1016356" y="27432"/>
                </a:cubicBezTo>
                <a:cubicBezTo>
                  <a:pt x="840146" y="-29891"/>
                  <a:pt x="354393" y="34807"/>
                  <a:pt x="0" y="27432"/>
                </a:cubicBezTo>
                <a:cubicBezTo>
                  <a:pt x="-950" y="19940"/>
                  <a:pt x="-1338" y="5279"/>
                  <a:pt x="0" y="0"/>
                </a:cubicBezTo>
                <a:close/>
              </a:path>
              <a:path w="5212080" h="27432" fill="none" stroke="0" extrusionOk="0">
                <a:moveTo>
                  <a:pt x="0" y="0"/>
                </a:moveTo>
                <a:cubicBezTo>
                  <a:pt x="153327" y="-47686"/>
                  <a:pt x="305404" y="11447"/>
                  <a:pt x="599389" y="0"/>
                </a:cubicBezTo>
                <a:cubicBezTo>
                  <a:pt x="895186" y="-9887"/>
                  <a:pt x="915628" y="-24497"/>
                  <a:pt x="1198778" y="0"/>
                </a:cubicBezTo>
                <a:cubicBezTo>
                  <a:pt x="1479436" y="16436"/>
                  <a:pt x="1739997" y="23836"/>
                  <a:pt x="1954530" y="0"/>
                </a:cubicBezTo>
                <a:cubicBezTo>
                  <a:pt x="2148745" y="39892"/>
                  <a:pt x="2229461" y="-15416"/>
                  <a:pt x="2501798" y="0"/>
                </a:cubicBezTo>
                <a:cubicBezTo>
                  <a:pt x="2752471" y="19418"/>
                  <a:pt x="2830752" y="26869"/>
                  <a:pt x="3049067" y="0"/>
                </a:cubicBezTo>
                <a:cubicBezTo>
                  <a:pt x="3279293" y="-14744"/>
                  <a:pt x="3462053" y="-18627"/>
                  <a:pt x="3700577" y="0"/>
                </a:cubicBezTo>
                <a:cubicBezTo>
                  <a:pt x="3915072" y="30719"/>
                  <a:pt x="4036026" y="-5275"/>
                  <a:pt x="4247845" y="0"/>
                </a:cubicBezTo>
                <a:cubicBezTo>
                  <a:pt x="4502648" y="48766"/>
                  <a:pt x="4790306" y="-4755"/>
                  <a:pt x="5212080" y="0"/>
                </a:cubicBezTo>
                <a:cubicBezTo>
                  <a:pt x="5213105" y="8856"/>
                  <a:pt x="5210361" y="21150"/>
                  <a:pt x="5212080" y="27432"/>
                </a:cubicBezTo>
                <a:cubicBezTo>
                  <a:pt x="4996137" y="35599"/>
                  <a:pt x="4928148" y="45023"/>
                  <a:pt x="4664812" y="27432"/>
                </a:cubicBezTo>
                <a:cubicBezTo>
                  <a:pt x="4397951" y="14322"/>
                  <a:pt x="4373546" y="48128"/>
                  <a:pt x="4117543" y="27432"/>
                </a:cubicBezTo>
                <a:cubicBezTo>
                  <a:pt x="3857009" y="-2743"/>
                  <a:pt x="3755441" y="23918"/>
                  <a:pt x="3466033" y="27432"/>
                </a:cubicBezTo>
                <a:cubicBezTo>
                  <a:pt x="3161482" y="21872"/>
                  <a:pt x="3134629" y="50980"/>
                  <a:pt x="2918765" y="27432"/>
                </a:cubicBezTo>
                <a:cubicBezTo>
                  <a:pt x="2696535" y="-3872"/>
                  <a:pt x="2538830" y="-4112"/>
                  <a:pt x="2423617" y="27432"/>
                </a:cubicBezTo>
                <a:cubicBezTo>
                  <a:pt x="2293007" y="50120"/>
                  <a:pt x="2078028" y="8275"/>
                  <a:pt x="1772107" y="27432"/>
                </a:cubicBezTo>
                <a:cubicBezTo>
                  <a:pt x="1526682" y="45050"/>
                  <a:pt x="1323857" y="16313"/>
                  <a:pt x="1120597" y="27432"/>
                </a:cubicBezTo>
                <a:cubicBezTo>
                  <a:pt x="936514" y="147399"/>
                  <a:pt x="504592" y="-48589"/>
                  <a:pt x="0" y="27432"/>
                </a:cubicBezTo>
                <a:cubicBezTo>
                  <a:pt x="-1240" y="20554"/>
                  <a:pt x="-2351" y="807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30329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3" name="Group 3"/>
          <p:cNvGrpSpPr/>
          <p:nvPr/>
        </p:nvGrpSpPr>
        <p:grpSpPr>
          <a:xfrm>
            <a:off x="0" y="9791700"/>
            <a:ext cx="18288000" cy="495300"/>
            <a:chOff x="0" y="0"/>
            <a:chExt cx="6186311" cy="429650"/>
          </a:xfrm>
        </p:grpSpPr>
        <p:sp>
          <p:nvSpPr>
            <p:cNvPr id="4" name="Freeform 4"/>
            <p:cNvSpPr/>
            <p:nvPr/>
          </p:nvSpPr>
          <p:spPr>
            <a:xfrm>
              <a:off x="0" y="0"/>
              <a:ext cx="6186311" cy="429650"/>
            </a:xfrm>
            <a:custGeom>
              <a:avLst/>
              <a:gdLst/>
              <a:ahLst/>
              <a:cxnLst/>
              <a:rect l="l" t="t" r="r" b="b"/>
              <a:pathLst>
                <a:path w="6186311" h="429650">
                  <a:moveTo>
                    <a:pt x="0" y="0"/>
                  </a:moveTo>
                  <a:lnTo>
                    <a:pt x="6186311" y="0"/>
                  </a:lnTo>
                  <a:lnTo>
                    <a:pt x="6186311" y="429650"/>
                  </a:lnTo>
                  <a:lnTo>
                    <a:pt x="0" y="429650"/>
                  </a:lnTo>
                  <a:close/>
                </a:path>
              </a:pathLst>
            </a:custGeom>
            <a:solidFill>
              <a:srgbClr val="C8A888"/>
            </a:solidFill>
          </p:spPr>
          <p:txBody>
            <a:bodyPr/>
            <a:lstStyle/>
            <a:p>
              <a:endParaRPr lang="en-US"/>
            </a:p>
          </p:txBody>
        </p:sp>
      </p:grpSp>
      <p:sp>
        <p:nvSpPr>
          <p:cNvPr id="5" name="Freeform 5"/>
          <p:cNvSpPr/>
          <p:nvPr/>
        </p:nvSpPr>
        <p:spPr>
          <a:xfrm>
            <a:off x="16391638" y="0"/>
            <a:ext cx="3792724" cy="8788761"/>
          </a:xfrm>
          <a:custGeom>
            <a:avLst/>
            <a:gdLst/>
            <a:ahLst/>
            <a:cxnLst/>
            <a:rect l="l" t="t" r="r" b="b"/>
            <a:pathLst>
              <a:path w="5556875" h="10020595">
                <a:moveTo>
                  <a:pt x="0" y="0"/>
                </a:moveTo>
                <a:lnTo>
                  <a:pt x="5556875" y="0"/>
                </a:lnTo>
                <a:lnTo>
                  <a:pt x="5556875" y="10020594"/>
                </a:lnTo>
                <a:lnTo>
                  <a:pt x="0" y="100205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4430511" y="-13424"/>
            <a:ext cx="2790689" cy="2998647"/>
          </a:xfrm>
          <a:custGeom>
            <a:avLst/>
            <a:gdLst/>
            <a:ahLst/>
            <a:cxnLst/>
            <a:rect l="l" t="t" r="r" b="b"/>
            <a:pathLst>
              <a:path w="4739039" h="4661491">
                <a:moveTo>
                  <a:pt x="0" y="0"/>
                </a:moveTo>
                <a:lnTo>
                  <a:pt x="4739039" y="0"/>
                </a:lnTo>
                <a:lnTo>
                  <a:pt x="4739039" y="4661491"/>
                </a:lnTo>
                <a:lnTo>
                  <a:pt x="0" y="46614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9419BFF4-9C5C-AD2A-F159-AB6322FDAFEC}"/>
              </a:ext>
            </a:extLst>
          </p:cNvPr>
          <p:cNvSpPr txBox="1"/>
          <p:nvPr/>
        </p:nvSpPr>
        <p:spPr>
          <a:xfrm>
            <a:off x="1066800" y="647700"/>
            <a:ext cx="10618838" cy="584775"/>
          </a:xfrm>
          <a:prstGeom prst="rect">
            <a:avLst/>
          </a:prstGeom>
          <a:noFill/>
        </p:spPr>
        <p:txBody>
          <a:bodyPr wrap="square">
            <a:spAutoFit/>
          </a:bodyPr>
          <a:lstStyle/>
          <a:p>
            <a:pPr marL="0" marR="0">
              <a:spcBef>
                <a:spcPts val="600"/>
              </a:spcBef>
              <a:spcAft>
                <a:spcPts val="600"/>
              </a:spcAft>
            </a:pPr>
            <a:r>
              <a:rPr lang="en-US" sz="3200" b="1" dirty="0">
                <a:solidFill>
                  <a:schemeClr val="bg1"/>
                </a:solidFill>
                <a:effectLst/>
                <a:latin typeface="#9Slide03 BoosterNextFYBlack" panose="02000A03000000020004" pitchFamily="2" charset="0"/>
                <a:ea typeface="Times New Roman" panose="02020603050405020304" pitchFamily="18" charset="0"/>
              </a:rPr>
              <a:t>1. </a:t>
            </a:r>
            <a:r>
              <a:rPr lang="en-US" sz="3200" b="1" dirty="0" err="1">
                <a:solidFill>
                  <a:schemeClr val="bg1"/>
                </a:solidFill>
                <a:effectLst/>
                <a:latin typeface="#9Slide03 BoosterNextFYBlack" panose="02000A03000000020004" pitchFamily="2" charset="0"/>
                <a:ea typeface="Times New Roman" panose="02020603050405020304" pitchFamily="18" charset="0"/>
              </a:rPr>
              <a:t>Nhân</a:t>
            </a:r>
            <a:r>
              <a:rPr lang="en-US" sz="3200" b="1" dirty="0">
                <a:solidFill>
                  <a:schemeClr val="bg1"/>
                </a:solidFill>
                <a:effectLst/>
                <a:latin typeface="#9Slide03 BoosterNextFYBlack" panose="02000A03000000020004" pitchFamily="2" charset="0"/>
                <a:ea typeface="Times New Roman" panose="02020603050405020304" pitchFamily="18" charset="0"/>
              </a:rPr>
              <a:t> </a:t>
            </a:r>
            <a:r>
              <a:rPr lang="en-US" sz="3200" b="1" dirty="0" err="1">
                <a:solidFill>
                  <a:schemeClr val="bg1"/>
                </a:solidFill>
                <a:effectLst/>
                <a:latin typeface="#9Slide03 BoosterNextFYBlack" panose="02000A03000000020004" pitchFamily="2" charset="0"/>
                <a:ea typeface="Times New Roman" panose="02020603050405020304" pitchFamily="18" charset="0"/>
              </a:rPr>
              <a:t>vật</a:t>
            </a:r>
            <a:r>
              <a:rPr lang="en-US" sz="3200" b="1" dirty="0">
                <a:solidFill>
                  <a:schemeClr val="bg1"/>
                </a:solidFill>
                <a:effectLst/>
                <a:latin typeface="#9Slide03 BoosterNextFYBlack" panose="02000A03000000020004" pitchFamily="2" charset="0"/>
                <a:ea typeface="Times New Roman" panose="02020603050405020304" pitchFamily="18" charset="0"/>
              </a:rPr>
              <a:t> </a:t>
            </a:r>
            <a:r>
              <a:rPr lang="en-US" sz="3200" b="1" dirty="0" err="1">
                <a:solidFill>
                  <a:schemeClr val="bg1"/>
                </a:solidFill>
                <a:effectLst/>
                <a:latin typeface="#9Slide03 BoosterNextFYBlack" panose="02000A03000000020004" pitchFamily="2" charset="0"/>
                <a:ea typeface="Times New Roman" panose="02020603050405020304" pitchFamily="18" charset="0"/>
              </a:rPr>
              <a:t>ông</a:t>
            </a:r>
            <a:r>
              <a:rPr lang="en-US" sz="3200" b="1" dirty="0">
                <a:solidFill>
                  <a:schemeClr val="bg1"/>
                </a:solidFill>
                <a:effectLst/>
                <a:latin typeface="#9Slide03 BoosterNextFYBlack" panose="02000A03000000020004" pitchFamily="2" charset="0"/>
                <a:ea typeface="Times New Roman" panose="02020603050405020304" pitchFamily="18" charset="0"/>
              </a:rPr>
              <a:t> </a:t>
            </a:r>
            <a:r>
              <a:rPr lang="en-US" sz="3200" b="1" dirty="0" err="1">
                <a:solidFill>
                  <a:schemeClr val="bg1"/>
                </a:solidFill>
                <a:effectLst/>
                <a:latin typeface="#9Slide03 BoosterNextFYBlack" panose="02000A03000000020004" pitchFamily="2" charset="0"/>
                <a:ea typeface="Times New Roman" panose="02020603050405020304" pitchFamily="18" charset="0"/>
              </a:rPr>
              <a:t>Nha</a:t>
            </a:r>
            <a:r>
              <a:rPr lang="en-US" sz="3200" b="1" dirty="0">
                <a:solidFill>
                  <a:schemeClr val="bg1"/>
                </a:solidFill>
                <a:effectLst/>
                <a:latin typeface="#9Slide03 BoosterNextFYBlack" panose="02000A03000000020004" pitchFamily="2" charset="0"/>
                <a:ea typeface="Times New Roman" panose="02020603050405020304" pitchFamily="18" charset="0"/>
              </a:rPr>
              <a:t> - </a:t>
            </a:r>
            <a:r>
              <a:rPr lang="en-US" sz="3200" b="1" dirty="0" err="1">
                <a:solidFill>
                  <a:schemeClr val="bg1"/>
                </a:solidFill>
                <a:effectLst/>
                <a:latin typeface="#9Slide03 BoosterNextFYBlack" panose="02000A03000000020004" pitchFamily="2" charset="0"/>
                <a:ea typeface="Times New Roman" panose="02020603050405020304" pitchFamily="18" charset="0"/>
              </a:rPr>
              <a:t>chủ</a:t>
            </a:r>
            <a:r>
              <a:rPr lang="en-US" sz="3200" b="1" dirty="0">
                <a:solidFill>
                  <a:schemeClr val="bg1"/>
                </a:solidFill>
                <a:effectLst/>
                <a:latin typeface="#9Slide03 BoosterNextFYBlack" panose="02000A03000000020004" pitchFamily="2" charset="0"/>
                <a:ea typeface="Times New Roman" panose="02020603050405020304" pitchFamily="18" charset="0"/>
              </a:rPr>
              <a:t> </a:t>
            </a:r>
            <a:r>
              <a:rPr lang="en-US" sz="3200" b="1" dirty="0" err="1">
                <a:solidFill>
                  <a:schemeClr val="bg1"/>
                </a:solidFill>
                <a:effectLst/>
                <a:latin typeface="#9Slide03 BoosterNextFYBlack" panose="02000A03000000020004" pitchFamily="2" charset="0"/>
                <a:ea typeface="Times New Roman" panose="02020603050405020304" pitchFamily="18" charset="0"/>
              </a:rPr>
              <a:t>tịch</a:t>
            </a:r>
            <a:r>
              <a:rPr lang="en-US" sz="3200" b="1" dirty="0">
                <a:solidFill>
                  <a:schemeClr val="bg1"/>
                </a:solidFill>
                <a:effectLst/>
                <a:latin typeface="#9Slide03 BoosterNextFYBlack" panose="02000A03000000020004" pitchFamily="2" charset="0"/>
                <a:ea typeface="Times New Roman" panose="02020603050405020304" pitchFamily="18" charset="0"/>
              </a:rPr>
              <a:t> </a:t>
            </a:r>
            <a:r>
              <a:rPr lang="en-US" sz="3200" b="1" dirty="0" err="1">
                <a:solidFill>
                  <a:schemeClr val="bg1"/>
                </a:solidFill>
                <a:effectLst/>
                <a:latin typeface="#9Slide03 BoosterNextFYBlack" panose="02000A03000000020004" pitchFamily="2" charset="0"/>
                <a:ea typeface="Times New Roman" panose="02020603050405020304" pitchFamily="18" charset="0"/>
              </a:rPr>
              <a:t>xã</a:t>
            </a:r>
            <a:endParaRPr lang="en-US" sz="2800" dirty="0">
              <a:solidFill>
                <a:schemeClr val="bg1"/>
              </a:solidFill>
              <a:effectLst/>
              <a:latin typeface="#9Slide03 BoosterNextFYBlack" panose="02000A03000000020004" pitchFamily="2"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F8320EAC-2805-98C1-090A-B73337588F19}"/>
              </a:ext>
            </a:extLst>
          </p:cNvPr>
          <p:cNvGraphicFramePr>
            <a:graphicFrameLocks noGrp="1"/>
          </p:cNvGraphicFramePr>
          <p:nvPr>
            <p:extLst>
              <p:ext uri="{D42A27DB-BD31-4B8C-83A1-F6EECF244321}">
                <p14:modId xmlns:p14="http://schemas.microsoft.com/office/powerpoint/2010/main" val="2858532630"/>
              </p:ext>
            </p:extLst>
          </p:nvPr>
        </p:nvGraphicFramePr>
        <p:xfrm>
          <a:off x="746262" y="2235414"/>
          <a:ext cx="16459200" cy="7296022"/>
        </p:xfrm>
        <a:graphic>
          <a:graphicData uri="http://schemas.openxmlformats.org/drawingml/2006/table">
            <a:tbl>
              <a:tblPr firstRow="1" firstCol="1" bandRow="1">
                <a:tableStyleId>{5C22544A-7EE6-4342-B048-85BDC9FD1C3A}</a:tableStyleId>
              </a:tblPr>
              <a:tblGrid>
                <a:gridCol w="1345223">
                  <a:extLst>
                    <a:ext uri="{9D8B030D-6E8A-4147-A177-3AD203B41FA5}">
                      <a16:colId xmlns:a16="http://schemas.microsoft.com/office/drawing/2014/main" val="1179157865"/>
                    </a:ext>
                  </a:extLst>
                </a:gridCol>
                <a:gridCol w="11869615">
                  <a:extLst>
                    <a:ext uri="{9D8B030D-6E8A-4147-A177-3AD203B41FA5}">
                      <a16:colId xmlns:a16="http://schemas.microsoft.com/office/drawing/2014/main" val="293813202"/>
                    </a:ext>
                  </a:extLst>
                </a:gridCol>
                <a:gridCol w="3244362">
                  <a:extLst>
                    <a:ext uri="{9D8B030D-6E8A-4147-A177-3AD203B41FA5}">
                      <a16:colId xmlns:a16="http://schemas.microsoft.com/office/drawing/2014/main" val="3546321285"/>
                    </a:ext>
                  </a:extLst>
                </a:gridCol>
              </a:tblGrid>
              <a:tr h="772134">
                <a:tc gridSpan="2">
                  <a:txBody>
                    <a:bodyPr/>
                    <a:lstStyle/>
                    <a:p>
                      <a:pPr marL="0" marR="0" algn="ctr">
                        <a:spcBef>
                          <a:spcPts val="600"/>
                        </a:spcBef>
                        <a:spcAft>
                          <a:spcPts val="600"/>
                        </a:spcAft>
                      </a:pPr>
                      <a:r>
                        <a:rPr lang="de-DE" sz="2600" dirty="0">
                          <a:effectLst/>
                          <a:latin typeface="#9Slide03 BoosterNextFYBlack" panose="02000A03000000020004" pitchFamily="2" charset="0"/>
                          <a:cs typeface="#9Slide03 Arima Madurai Bold" panose="00000800000000000000" pitchFamily="2" charset="0"/>
                        </a:rPr>
                        <a:t>Nhân vật ông Nha</a:t>
                      </a:r>
                      <a:endParaRPr lang="en-US" sz="26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52492" marR="52492" marT="0" marB="0" anchor="ctr">
                    <a:solidFill>
                      <a:schemeClr val="accent5">
                        <a:lumMod val="75000"/>
                      </a:schemeClr>
                    </a:solidFill>
                  </a:tcPr>
                </a:tc>
                <a:tc hMerge="1">
                  <a:txBody>
                    <a:bodyPr/>
                    <a:lstStyle/>
                    <a:p>
                      <a:endParaRPr lang="en-US"/>
                    </a:p>
                  </a:txBody>
                  <a:tcPr/>
                </a:tc>
                <a:tc>
                  <a:txBody>
                    <a:bodyPr/>
                    <a:lstStyle/>
                    <a:p>
                      <a:pPr marL="0" marR="0" algn="ctr">
                        <a:spcBef>
                          <a:spcPts val="600"/>
                        </a:spcBef>
                        <a:spcAft>
                          <a:spcPts val="600"/>
                        </a:spcAft>
                      </a:pPr>
                      <a:r>
                        <a:rPr lang="de-DE" sz="2600" dirty="0">
                          <a:effectLst/>
                          <a:latin typeface="#9Slide03 BoosterNextFYBlack" panose="02000A03000000020004" pitchFamily="2" charset="0"/>
                          <a:cs typeface="#9Slide03 Arima Madurai Bold" panose="00000800000000000000" pitchFamily="2" charset="0"/>
                        </a:rPr>
                        <a:t>Nhận xét</a:t>
                      </a:r>
                      <a:endParaRPr lang="en-US" sz="26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52492" marR="52492" marT="0" marB="0" anchor="ctr">
                    <a:solidFill>
                      <a:schemeClr val="accent5">
                        <a:lumMod val="75000"/>
                      </a:schemeClr>
                    </a:solidFill>
                  </a:tcPr>
                </a:tc>
                <a:extLst>
                  <a:ext uri="{0D108BD9-81ED-4DB2-BD59-A6C34878D82A}">
                    <a16:rowId xmlns:a16="http://schemas.microsoft.com/office/drawing/2014/main" val="32482074"/>
                  </a:ext>
                </a:extLst>
              </a:tr>
              <a:tr h="4104666">
                <a:tc>
                  <a:txBody>
                    <a:bodyPr/>
                    <a:lstStyle/>
                    <a:p>
                      <a:pPr marL="0" marR="0" algn="ctr">
                        <a:spcBef>
                          <a:spcPts val="600"/>
                        </a:spcBef>
                        <a:spcAft>
                          <a:spcPts val="600"/>
                        </a:spcAft>
                      </a:pPr>
                      <a:r>
                        <a:rPr lang="de-DE" sz="2600" dirty="0">
                          <a:effectLst/>
                          <a:latin typeface="#9Slide03 Arima Madurai Bold" panose="00000800000000000000" pitchFamily="2" charset="0"/>
                          <a:cs typeface="#9Slide03 Arima Madurai Bold" panose="00000800000000000000" pitchFamily="2" charset="0"/>
                        </a:rPr>
                        <a:t>Lời thoại</a:t>
                      </a:r>
                      <a:endPar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2492" marR="52492" marT="0" marB="0" anchor="ctr">
                    <a:solidFill>
                      <a:schemeClr val="accent5">
                        <a:lumMod val="75000"/>
                      </a:schemeClr>
                    </a:solidFill>
                  </a:tcPr>
                </a:tc>
                <a:tc>
                  <a:txBody>
                    <a:bodyPr/>
                    <a:lstStyle/>
                    <a:p>
                      <a:pPr marL="0" marR="0" algn="just">
                        <a:spcBef>
                          <a:spcPts val="600"/>
                        </a:spcBef>
                        <a:spcAft>
                          <a:spcPts val="600"/>
                        </a:spcAft>
                      </a:pPr>
                      <a:endParaRPr lang="en-US" sz="2600" i="1" dirty="0">
                        <a:effectLst/>
                        <a:latin typeface="#9Slide03 Arima Madurai Bold" panose="00000800000000000000" pitchFamily="2" charset="0"/>
                        <a:cs typeface="#9Slide03 Arima Madurai Bold" panose="00000800000000000000" pitchFamily="2" charset="0"/>
                      </a:endParaRPr>
                    </a:p>
                  </a:txBody>
                  <a:tcPr marL="52492" marR="52492" marT="0" marB="0" anchor="ctr">
                    <a:solidFill>
                      <a:schemeClr val="accent5">
                        <a:lumMod val="60000"/>
                        <a:lumOff val="40000"/>
                      </a:schemeClr>
                    </a:solidFill>
                  </a:tcPr>
                </a:tc>
                <a:tc rowSpan="2">
                  <a:txBody>
                    <a:bodyPr/>
                    <a:lstStyle/>
                    <a:p>
                      <a:pPr marL="0" marR="0" algn="just">
                        <a:spcBef>
                          <a:spcPts val="600"/>
                        </a:spcBef>
                        <a:spcAft>
                          <a:spcPts val="600"/>
                        </a:spcAft>
                      </a:pPr>
                      <a:endPar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2492" marR="52492" marT="0" marB="0" anchor="ctr">
                    <a:solidFill>
                      <a:schemeClr val="accent5">
                        <a:lumMod val="60000"/>
                        <a:lumOff val="40000"/>
                      </a:schemeClr>
                    </a:solidFill>
                  </a:tcPr>
                </a:tc>
                <a:extLst>
                  <a:ext uri="{0D108BD9-81ED-4DB2-BD59-A6C34878D82A}">
                    <a16:rowId xmlns:a16="http://schemas.microsoft.com/office/drawing/2014/main" val="3692733719"/>
                  </a:ext>
                </a:extLst>
              </a:tr>
              <a:tr h="2419222">
                <a:tc>
                  <a:txBody>
                    <a:bodyPr/>
                    <a:lstStyle/>
                    <a:p>
                      <a:pPr marL="0" marR="0" algn="ctr">
                        <a:spcBef>
                          <a:spcPts val="600"/>
                        </a:spcBef>
                        <a:spcAft>
                          <a:spcPts val="600"/>
                        </a:spcAft>
                      </a:pPr>
                      <a:r>
                        <a:rPr lang="de-DE" sz="2600" dirty="0">
                          <a:effectLst/>
                          <a:latin typeface="#9Slide03 Arima Madurai Bold" panose="00000800000000000000" pitchFamily="2" charset="0"/>
                          <a:cs typeface="#9Slide03 Arima Madurai Bold" panose="00000800000000000000" pitchFamily="2" charset="0"/>
                        </a:rPr>
                        <a:t>Hành động</a:t>
                      </a:r>
                      <a:endPar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2492" marR="52492" marT="0" marB="0" anchor="ctr">
                    <a:solidFill>
                      <a:schemeClr val="accent5">
                        <a:lumMod val="75000"/>
                      </a:schemeClr>
                    </a:solidFill>
                  </a:tcPr>
                </a:tc>
                <a:tc>
                  <a:txBody>
                    <a:bodyPr/>
                    <a:lstStyle/>
                    <a:p>
                      <a:pPr marL="0" marR="0" algn="just">
                        <a:spcBef>
                          <a:spcPts val="600"/>
                        </a:spcBef>
                        <a:spcAft>
                          <a:spcPts val="600"/>
                        </a:spcAft>
                      </a:pPr>
                      <a:endPar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2492" marR="52492" marT="0" marB="0" anchor="ctr">
                    <a:solidFill>
                      <a:schemeClr val="accent5">
                        <a:lumMod val="60000"/>
                        <a:lumOff val="40000"/>
                      </a:schemeClr>
                    </a:solidFill>
                  </a:tcPr>
                </a:tc>
                <a:tc vMerge="1">
                  <a:txBody>
                    <a:bodyPr/>
                    <a:lstStyle/>
                    <a:p>
                      <a:endParaRPr lang="en-US"/>
                    </a:p>
                  </a:txBody>
                  <a:tcPr/>
                </a:tc>
                <a:extLst>
                  <a:ext uri="{0D108BD9-81ED-4DB2-BD59-A6C34878D82A}">
                    <a16:rowId xmlns:a16="http://schemas.microsoft.com/office/drawing/2014/main" val="325774203"/>
                  </a:ext>
                </a:extLst>
              </a:tr>
            </a:tbl>
          </a:graphicData>
        </a:graphic>
      </p:graphicFrame>
      <p:sp>
        <p:nvSpPr>
          <p:cNvPr id="9" name="TextBox 8">
            <a:hlinkClick r:id="rId6" action="ppaction://hlinkfile"/>
            <a:extLst>
              <a:ext uri="{FF2B5EF4-FFF2-40B4-BE49-F238E27FC236}">
                <a16:creationId xmlns:a16="http://schemas.microsoft.com/office/drawing/2014/main" id="{F51AC239-C43E-502A-9CD4-A679A57F6B13}"/>
              </a:ext>
            </a:extLst>
          </p:cNvPr>
          <p:cNvSpPr txBox="1"/>
          <p:nvPr/>
        </p:nvSpPr>
        <p:spPr>
          <a:xfrm>
            <a:off x="5829300" y="1284356"/>
            <a:ext cx="6629400" cy="584775"/>
          </a:xfrm>
          <a:prstGeom prst="rect">
            <a:avLst/>
          </a:prstGeom>
          <a:noFill/>
        </p:spPr>
        <p:txBody>
          <a:bodyPr wrap="square" rtlCol="0">
            <a:spAutoFit/>
          </a:bodyPr>
          <a:lstStyle/>
          <a:p>
            <a:pPr algn="ctr"/>
            <a:r>
              <a:rPr lang="en-US" sz="3200" b="1" u="sng" dirty="0" err="1">
                <a:solidFill>
                  <a:schemeClr val="bg1"/>
                </a:solidFill>
              </a:rPr>
              <a:t>PHIẾU</a:t>
            </a:r>
            <a:r>
              <a:rPr lang="en-US" sz="3200" b="1" u="sng" dirty="0">
                <a:solidFill>
                  <a:schemeClr val="bg1"/>
                </a:solidFill>
              </a:rPr>
              <a:t> </a:t>
            </a:r>
            <a:r>
              <a:rPr lang="en-US" sz="3200" b="1" u="sng" dirty="0" err="1">
                <a:solidFill>
                  <a:schemeClr val="bg1"/>
                </a:solidFill>
              </a:rPr>
              <a:t>HỌC</a:t>
            </a:r>
            <a:r>
              <a:rPr lang="en-US" sz="3200" b="1" u="sng" dirty="0">
                <a:solidFill>
                  <a:schemeClr val="bg1"/>
                </a:solidFill>
              </a:rPr>
              <a:t> </a:t>
            </a:r>
            <a:r>
              <a:rPr lang="en-US" sz="3200" b="1" u="sng" dirty="0" err="1">
                <a:solidFill>
                  <a:schemeClr val="bg1"/>
                </a:solidFill>
              </a:rPr>
              <a:t>TẬP</a:t>
            </a:r>
            <a:r>
              <a:rPr lang="en-US" sz="3200" b="1" u="sng" dirty="0">
                <a:solidFill>
                  <a:schemeClr val="bg1"/>
                </a:solidFill>
              </a:rPr>
              <a:t> </a:t>
            </a:r>
            <a:r>
              <a:rPr lang="en-US" sz="3200" b="1" u="sng" dirty="0" err="1">
                <a:solidFill>
                  <a:schemeClr val="bg1"/>
                </a:solidFill>
              </a:rPr>
              <a:t>SỐ</a:t>
            </a:r>
            <a:r>
              <a:rPr lang="en-US" sz="3200" b="1" u="sng" dirty="0">
                <a:solidFill>
                  <a:schemeClr val="bg1"/>
                </a:solidFill>
              </a:rPr>
              <a:t> 01</a:t>
            </a:r>
          </a:p>
        </p:txBody>
      </p:sp>
      <p:sp>
        <p:nvSpPr>
          <p:cNvPr id="11" name="TextBox 10">
            <a:extLst>
              <a:ext uri="{FF2B5EF4-FFF2-40B4-BE49-F238E27FC236}">
                <a16:creationId xmlns:a16="http://schemas.microsoft.com/office/drawing/2014/main" id="{9208E65E-9349-0899-9604-00A7B92AB7D0}"/>
              </a:ext>
            </a:extLst>
          </p:cNvPr>
          <p:cNvSpPr txBox="1"/>
          <p:nvPr/>
        </p:nvSpPr>
        <p:spPr>
          <a:xfrm>
            <a:off x="2133600" y="3142952"/>
            <a:ext cx="11775851" cy="4001095"/>
          </a:xfrm>
          <a:prstGeom prst="rect">
            <a:avLst/>
          </a:prstGeom>
          <a:noFill/>
        </p:spPr>
        <p:txBody>
          <a:bodyPr wrap="square">
            <a:spAutoFit/>
          </a:bodyPr>
          <a:lstStyle/>
          <a:p>
            <a:pPr marL="0" marR="0" algn="just">
              <a:spcBef>
                <a:spcPts val="600"/>
              </a:spcBef>
              <a:spcAft>
                <a:spcPts val="600"/>
              </a:spcAft>
            </a:pPr>
            <a:r>
              <a:rPr lang="de-DE" sz="2600" i="1" dirty="0">
                <a:effectLst/>
                <a:latin typeface="#9Slide03 Arima Madurai Bold" panose="00000800000000000000" pitchFamily="2" charset="0"/>
                <a:cs typeface="#9Slide03 Arima Madurai Bold" panose="00000800000000000000" pitchFamily="2" charset="0"/>
              </a:rPr>
              <a:t>- Thưa các đồng chí đại diện Dân, Chính, Đảng,..., thay mặt cán bộ nhân dân phố Cà nói riêng và toàn xã Cà Hạ nói chung. Từ hôm nay, nói cụ thể hơn là từ giờ phút này,... lịch sử xã ta mở sang một trang mới... tôi xin long trọng tuyên bố kế hoạch xây dựng cách tân, toàn diện và triệt để, rộng lớn và phong phú, mới mẻ và khoa học: Hợp tác xã Cà Hạ từ nay [...] Đề nghị vỗ tay!</a:t>
            </a:r>
            <a:endParaRPr lang="en-US" sz="2600" i="1"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600" i="1" dirty="0">
                <a:effectLst/>
                <a:latin typeface="#9Slide03 Arima Madurai Bold" panose="00000800000000000000" pitchFamily="2" charset="0"/>
                <a:cs typeface="#9Slide03 Arima Madurai Bold" panose="00000800000000000000" pitchFamily="2" charset="0"/>
              </a:rPr>
              <a:t>- Có cái tên nào đẹp tai không nhỉ, chứ “hoạn lợn”... nghe nó thô thiển làm sao ấy? Chú nghĩ giùm tôi!</a:t>
            </a:r>
            <a:endParaRPr lang="en-US" sz="2600" i="1"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600" i="1" dirty="0">
                <a:effectLst/>
                <a:latin typeface="#9Slide03 Arima Madurai Bold" panose="00000800000000000000" pitchFamily="2" charset="0"/>
                <a:cs typeface="#9Slide03 Arima Madurai Bold" panose="00000800000000000000" pitchFamily="2" charset="0"/>
              </a:rPr>
              <a:t>- Như Nguyễn Trãi phò Lê Lợi, chú lắm chữ nghĩa, giỏi. Riêng cái khoản đặt tên quan trọng lắm chứ!... Cũng như Cà Hạ đổi là Hùng Tâm vậy.</a:t>
            </a:r>
            <a:endParaRPr lang="en-US" sz="2600" i="1" dirty="0">
              <a:effectLst/>
              <a:latin typeface="#9Slide03 Arima Madurai Bold" panose="00000800000000000000" pitchFamily="2" charset="0"/>
              <a:cs typeface="#9Slide03 Arima Madurai Bold" panose="00000800000000000000" pitchFamily="2" charset="0"/>
            </a:endParaRPr>
          </a:p>
        </p:txBody>
      </p:sp>
      <p:sp>
        <p:nvSpPr>
          <p:cNvPr id="13" name="TextBox 12">
            <a:extLst>
              <a:ext uri="{FF2B5EF4-FFF2-40B4-BE49-F238E27FC236}">
                <a16:creationId xmlns:a16="http://schemas.microsoft.com/office/drawing/2014/main" id="{92DB90DB-7A01-CC70-D8E9-5912636AAEB3}"/>
              </a:ext>
            </a:extLst>
          </p:cNvPr>
          <p:cNvSpPr txBox="1"/>
          <p:nvPr/>
        </p:nvSpPr>
        <p:spPr>
          <a:xfrm>
            <a:off x="2133599" y="7284667"/>
            <a:ext cx="11775851" cy="2246769"/>
          </a:xfrm>
          <a:prstGeom prst="rect">
            <a:avLst/>
          </a:prstGeom>
          <a:noFill/>
        </p:spPr>
        <p:txBody>
          <a:bodyPr wrap="square">
            <a:spAutoFit/>
          </a:bodyPr>
          <a:lstStyle/>
          <a:p>
            <a:pPr marL="0" marR="0" algn="just">
              <a:spcBef>
                <a:spcPts val="600"/>
              </a:spcBef>
              <a:spcAft>
                <a:spcPts val="600"/>
              </a:spcAft>
            </a:pPr>
            <a:r>
              <a:rPr lang="de-DE" sz="2600" dirty="0">
                <a:effectLst/>
                <a:latin typeface="#9Slide03 Arima Madurai Bold" panose="00000800000000000000" pitchFamily="2" charset="0"/>
                <a:cs typeface="#9Slide03 Arima Madurai Bold" panose="00000800000000000000" pitchFamily="2" charset="0"/>
              </a:rPr>
              <a:t>- Trang trí cuộc họp và chuẩn bị: nhiều cờ quạt, khẩu hiệu, áp phích, bản đồ, nổi bật những dòng chữ lớn: “</a:t>
            </a:r>
            <a:r>
              <a:rPr lang="de-DE" sz="2600" i="1" dirty="0">
                <a:effectLst/>
                <a:latin typeface="#9Slide03 Arima Madurai Bold" panose="00000800000000000000" pitchFamily="2" charset="0"/>
                <a:cs typeface="#9Slide03 Arima Madurai Bold" panose="00000800000000000000" pitchFamily="2" charset="0"/>
              </a:rPr>
              <a:t>Hùng Tâm vươn lên giàu mạnh hạnh phúc</a:t>
            </a:r>
            <a:r>
              <a:rPr lang="de-DE" sz="2600" dirty="0">
                <a:effectLst/>
                <a:latin typeface="#9Slide03 Arima Madurai Bold" panose="00000800000000000000" pitchFamily="2" charset="0"/>
                <a:cs typeface="#9Slide03 Arima Madurai Bold" panose="00000800000000000000" pitchFamily="2" charset="0"/>
              </a:rPr>
              <a:t>” và “</a:t>
            </a:r>
            <a:r>
              <a:rPr lang="de-DE" sz="2600" i="1" dirty="0">
                <a:effectLst/>
                <a:latin typeface="#9Slide03 Arima Madurai Bold" panose="00000800000000000000" pitchFamily="2" charset="0"/>
                <a:cs typeface="#9Slide03 Arima Madurai Bold" panose="00000800000000000000" pitchFamily="2" charset="0"/>
              </a:rPr>
              <a:t>Thay trời đổi đất sắp đặt Hùng Tâm</a:t>
            </a:r>
            <a:r>
              <a:rPr lang="de-DE" sz="2600" dirty="0">
                <a:effectLst/>
                <a:latin typeface="#9Slide03 Arima Madurai Bold" panose="00000800000000000000" pitchFamily="2" charset="0"/>
                <a:cs typeface="#9Slide03 Arima Madurai Bold" panose="00000800000000000000" pitchFamily="2" charset="0"/>
              </a:rPr>
              <a:t>”...pháo nổ...tiếng nhạc rầm rộ…đứng bên chiếc bàn có phủ vải hoa và đặt mi-crô, vẻ quan trọng..</a:t>
            </a:r>
            <a:endParaRPr lang="en-US" sz="2600"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600" dirty="0">
                <a:effectLst/>
                <a:latin typeface="#9Slide03 Arima Madurai Bold" panose="00000800000000000000" pitchFamily="2" charset="0"/>
                <a:cs typeface="#9Slide03 Arima Madurai Bold" panose="00000800000000000000" pitchFamily="2" charset="0"/>
              </a:rPr>
              <a:t>- Phát biểu, mời phát biểu, trao đổi, quán triệt tinh thần mọi người...</a:t>
            </a:r>
            <a:endParaRPr lang="en-US" sz="2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5" name="TextBox 14">
            <a:extLst>
              <a:ext uri="{FF2B5EF4-FFF2-40B4-BE49-F238E27FC236}">
                <a16:creationId xmlns:a16="http://schemas.microsoft.com/office/drawing/2014/main" id="{ED646300-590A-2E9B-C1A3-62D10D92D2F9}"/>
              </a:ext>
            </a:extLst>
          </p:cNvPr>
          <p:cNvSpPr txBox="1"/>
          <p:nvPr/>
        </p:nvSpPr>
        <p:spPr>
          <a:xfrm>
            <a:off x="14060927" y="3231968"/>
            <a:ext cx="2943895" cy="6170920"/>
          </a:xfrm>
          <a:prstGeom prst="rect">
            <a:avLst/>
          </a:prstGeom>
          <a:noFill/>
        </p:spPr>
        <p:txBody>
          <a:bodyPr wrap="square">
            <a:spAutoFit/>
          </a:bodyPr>
          <a:lstStyle/>
          <a:p>
            <a:pPr marL="0" marR="0" algn="just">
              <a:spcBef>
                <a:spcPts val="600"/>
              </a:spcBef>
              <a:spcAft>
                <a:spcPts val="600"/>
              </a:spcAft>
            </a:pPr>
            <a:r>
              <a:rPr lang="de-DE" sz="2500" dirty="0">
                <a:effectLst/>
                <a:latin typeface="#9Slide03 Arima Madurai Bold" panose="00000800000000000000" pitchFamily="2" charset="0"/>
                <a:cs typeface="#9Slide03 Arima Madurai Bold" panose="00000800000000000000" pitchFamily="2" charset="0"/>
              </a:rPr>
              <a:t>- Những lời nói rất dài dòng, văn hoa, sáo rỗng.</a:t>
            </a:r>
            <a:endParaRPr lang="en-US" sz="2500"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500" dirty="0">
                <a:effectLst/>
                <a:latin typeface="#9Slide03 Arima Madurai Bold" panose="00000800000000000000" pitchFamily="2" charset="0"/>
                <a:cs typeface="#9Slide03 Arima Madurai Bold" panose="00000800000000000000" pitchFamily="2" charset="0"/>
              </a:rPr>
              <a:t>- Hành động khoa trương, màu mè.</a:t>
            </a:r>
            <a:endParaRPr lang="en-US" sz="2500"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500" dirty="0">
                <a:effectLst/>
                <a:latin typeface="#9Slide03 Arima Madurai Bold" panose="00000800000000000000" pitchFamily="2" charset="0"/>
                <a:cs typeface="#9Slide03 Arima Madurai Bold" panose="00000800000000000000" pitchFamily="2" charset="0"/>
                <a:sym typeface="Wingdings" panose="05000000000000000000" pitchFamily="2" charset="2"/>
              </a:rPr>
              <a:t></a:t>
            </a:r>
            <a:r>
              <a:rPr lang="de-DE" sz="2500" dirty="0">
                <a:effectLst/>
                <a:latin typeface="#9Slide03 Arima Madurai Bold" panose="00000800000000000000" pitchFamily="2" charset="0"/>
                <a:cs typeface="#9Slide03 Arima Madurai Bold" panose="00000800000000000000" pitchFamily="2" charset="0"/>
              </a:rPr>
              <a:t> là nhân vật tiêu biểu cho kiểu người chuộng hư danh, háo danh, “bệnh” hình thức,... không chú trọng nội dung, chất lượng công việc,... - một căn bệnh rất phổ biến trong xã hội. </a:t>
            </a:r>
            <a:endParaRPr lang="en-US" sz="25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fade">
                                      <p:cBhvr>
                                        <p:cTn id="16" dur="500"/>
                                        <p:tgtEl>
                                          <p:spTgt spid="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500"/>
                                        <p:tgtEl>
                                          <p:spTgt spid="1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fade">
                                      <p:cBhvr>
                                        <p:cTn id="26" dur="500"/>
                                        <p:tgtEl>
                                          <p:spTgt spid="1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xEl>
                                              <p:pRg st="1" end="1"/>
                                            </p:txEl>
                                          </p:spTgt>
                                        </p:tgtEl>
                                        <p:attrNameLst>
                                          <p:attrName>style.visibility</p:attrName>
                                        </p:attrNameLst>
                                      </p:cBhvr>
                                      <p:to>
                                        <p:strVal val="visible"/>
                                      </p:to>
                                    </p:set>
                                    <p:animEffect transition="in" filter="fade">
                                      <p:cBhvr>
                                        <p:cTn id="31" dur="500"/>
                                        <p:tgtEl>
                                          <p:spTgt spid="1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fade">
                                      <p:cBhvr>
                                        <p:cTn id="36" dur="500"/>
                                        <p:tgtEl>
                                          <p:spTgt spid="15">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
                                            <p:txEl>
                                              <p:pRg st="1" end="1"/>
                                            </p:txEl>
                                          </p:spTgt>
                                        </p:tgtEl>
                                        <p:attrNameLst>
                                          <p:attrName>style.visibility</p:attrName>
                                        </p:attrNameLst>
                                      </p:cBhvr>
                                      <p:to>
                                        <p:strVal val="visible"/>
                                      </p:to>
                                    </p:set>
                                    <p:animEffect transition="in" filter="fade">
                                      <p:cBhvr>
                                        <p:cTn id="41" dur="500"/>
                                        <p:tgtEl>
                                          <p:spTgt spid="15">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5">
                                            <p:txEl>
                                              <p:pRg st="2" end="2"/>
                                            </p:txEl>
                                          </p:spTgt>
                                        </p:tgtEl>
                                        <p:attrNameLst>
                                          <p:attrName>style.visibility</p:attrName>
                                        </p:attrNameLst>
                                      </p:cBhvr>
                                      <p:to>
                                        <p:strVal val="visible"/>
                                      </p:to>
                                    </p:set>
                                    <p:animEffect transition="in" filter="fade">
                                      <p:cBhvr>
                                        <p:cTn id="46"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sp>
        <p:nvSpPr>
          <p:cNvPr id="4" name="Freeform 4"/>
          <p:cNvSpPr/>
          <p:nvPr/>
        </p:nvSpPr>
        <p:spPr>
          <a:xfrm rot="5400000">
            <a:off x="2682599" y="5915237"/>
            <a:ext cx="1264202" cy="7543800"/>
          </a:xfrm>
          <a:custGeom>
            <a:avLst/>
            <a:gdLst/>
            <a:ahLst/>
            <a:cxnLst/>
            <a:rect l="l" t="t" r="r" b="b"/>
            <a:pathLst>
              <a:path w="2016774" h="10637104">
                <a:moveTo>
                  <a:pt x="0" y="0"/>
                </a:moveTo>
                <a:lnTo>
                  <a:pt x="2016774" y="0"/>
                </a:lnTo>
                <a:lnTo>
                  <a:pt x="2016774" y="10637104"/>
                </a:lnTo>
                <a:lnTo>
                  <a:pt x="0" y="10637104"/>
                </a:lnTo>
                <a:lnTo>
                  <a:pt x="0" y="0"/>
                </a:lnTo>
                <a:close/>
              </a:path>
            </a:pathLst>
          </a:custGeom>
          <a:blipFill>
            <a:blip r:embed="rId2">
              <a:extLst>
                <a:ext uri="{96DAC541-7B7A-43D3-8B79-37D633B846F1}">
                  <asvg:svgBlip xmlns:asvg="http://schemas.microsoft.com/office/drawing/2016/SVG/main" r:embed="rId3"/>
                </a:ext>
              </a:extLst>
            </a:blip>
            <a:stretch>
              <a:fillRect r="-619820"/>
            </a:stretch>
          </a:blipFill>
        </p:spPr>
        <p:txBody>
          <a:bodyPr/>
          <a:lstStyle/>
          <a:p>
            <a:endParaRPr lang="en-US"/>
          </a:p>
        </p:txBody>
      </p:sp>
      <p:sp>
        <p:nvSpPr>
          <p:cNvPr id="10" name="Freeform 4">
            <a:extLst>
              <a:ext uri="{FF2B5EF4-FFF2-40B4-BE49-F238E27FC236}">
                <a16:creationId xmlns:a16="http://schemas.microsoft.com/office/drawing/2014/main" id="{B96BDD51-E78D-447F-B901-D760D9EC6E94}"/>
              </a:ext>
            </a:extLst>
          </p:cNvPr>
          <p:cNvSpPr/>
          <p:nvPr/>
        </p:nvSpPr>
        <p:spPr>
          <a:xfrm rot="5400000">
            <a:off x="9701792" y="5882999"/>
            <a:ext cx="1264202" cy="7543800"/>
          </a:xfrm>
          <a:custGeom>
            <a:avLst/>
            <a:gdLst/>
            <a:ahLst/>
            <a:cxnLst/>
            <a:rect l="l" t="t" r="r" b="b"/>
            <a:pathLst>
              <a:path w="2016774" h="10637104">
                <a:moveTo>
                  <a:pt x="0" y="0"/>
                </a:moveTo>
                <a:lnTo>
                  <a:pt x="2016774" y="0"/>
                </a:lnTo>
                <a:lnTo>
                  <a:pt x="2016774" y="10637104"/>
                </a:lnTo>
                <a:lnTo>
                  <a:pt x="0" y="10637104"/>
                </a:lnTo>
                <a:lnTo>
                  <a:pt x="0" y="0"/>
                </a:lnTo>
                <a:close/>
              </a:path>
            </a:pathLst>
          </a:custGeom>
          <a:blipFill>
            <a:blip r:embed="rId2">
              <a:extLst>
                <a:ext uri="{96DAC541-7B7A-43D3-8B79-37D633B846F1}">
                  <asvg:svgBlip xmlns:asvg="http://schemas.microsoft.com/office/drawing/2016/SVG/main" r:embed="rId3"/>
                </a:ext>
              </a:extLst>
            </a:blip>
            <a:stretch>
              <a:fillRect r="-619820"/>
            </a:stretch>
          </a:blipFill>
        </p:spPr>
        <p:txBody>
          <a:bodyPr/>
          <a:lstStyle/>
          <a:p>
            <a:endParaRPr lang="en-US"/>
          </a:p>
        </p:txBody>
      </p:sp>
      <p:sp>
        <p:nvSpPr>
          <p:cNvPr id="11" name="Freeform 4">
            <a:extLst>
              <a:ext uri="{FF2B5EF4-FFF2-40B4-BE49-F238E27FC236}">
                <a16:creationId xmlns:a16="http://schemas.microsoft.com/office/drawing/2014/main" id="{915CF867-EEF1-D5E4-68D1-B51B342560AC}"/>
              </a:ext>
            </a:extLst>
          </p:cNvPr>
          <p:cNvSpPr/>
          <p:nvPr/>
        </p:nvSpPr>
        <p:spPr>
          <a:xfrm rot="16200000">
            <a:off x="14352924" y="5938683"/>
            <a:ext cx="1264202" cy="7543800"/>
          </a:xfrm>
          <a:custGeom>
            <a:avLst/>
            <a:gdLst/>
            <a:ahLst/>
            <a:cxnLst/>
            <a:rect l="l" t="t" r="r" b="b"/>
            <a:pathLst>
              <a:path w="2016774" h="10637104">
                <a:moveTo>
                  <a:pt x="0" y="0"/>
                </a:moveTo>
                <a:lnTo>
                  <a:pt x="2016774" y="0"/>
                </a:lnTo>
                <a:lnTo>
                  <a:pt x="2016774" y="10637104"/>
                </a:lnTo>
                <a:lnTo>
                  <a:pt x="0" y="10637104"/>
                </a:lnTo>
                <a:lnTo>
                  <a:pt x="0" y="0"/>
                </a:lnTo>
                <a:close/>
              </a:path>
            </a:pathLst>
          </a:custGeom>
          <a:blipFill>
            <a:blip r:embed="rId2">
              <a:extLst>
                <a:ext uri="{96DAC541-7B7A-43D3-8B79-37D633B846F1}">
                  <asvg:svgBlip xmlns:asvg="http://schemas.microsoft.com/office/drawing/2016/SVG/main" r:embed="rId3"/>
                </a:ext>
              </a:extLst>
            </a:blip>
            <a:stretch>
              <a:fillRect r="-619820"/>
            </a:stretch>
          </a:blipFill>
        </p:spPr>
        <p:txBody>
          <a:bodyPr/>
          <a:lstStyle/>
          <a:p>
            <a:endParaRPr lang="en-US"/>
          </a:p>
        </p:txBody>
      </p:sp>
      <p:sp>
        <p:nvSpPr>
          <p:cNvPr id="2" name="TextBox 1">
            <a:hlinkClick r:id="rId4" action="ppaction://hlinkfile"/>
            <a:extLst>
              <a:ext uri="{FF2B5EF4-FFF2-40B4-BE49-F238E27FC236}">
                <a16:creationId xmlns:a16="http://schemas.microsoft.com/office/drawing/2014/main" id="{AE384E83-A2A8-C1F9-7329-3C7777069A61}"/>
              </a:ext>
            </a:extLst>
          </p:cNvPr>
          <p:cNvSpPr txBox="1"/>
          <p:nvPr/>
        </p:nvSpPr>
        <p:spPr>
          <a:xfrm>
            <a:off x="5334000" y="1498781"/>
            <a:ext cx="6629400" cy="646331"/>
          </a:xfrm>
          <a:prstGeom prst="rect">
            <a:avLst/>
          </a:prstGeom>
          <a:noFill/>
        </p:spPr>
        <p:txBody>
          <a:bodyPr wrap="square" rtlCol="0">
            <a:spAutoFit/>
          </a:bodyPr>
          <a:lstStyle/>
          <a:p>
            <a:pPr algn="ctr"/>
            <a:r>
              <a:rPr lang="en-US" sz="3600" b="1" u="sng" dirty="0" err="1">
                <a:solidFill>
                  <a:srgbClr val="0070C0"/>
                </a:solidFill>
              </a:rPr>
              <a:t>PHIẾU</a:t>
            </a:r>
            <a:r>
              <a:rPr lang="en-US" sz="3600" b="1" u="sng" dirty="0">
                <a:solidFill>
                  <a:srgbClr val="0070C0"/>
                </a:solidFill>
              </a:rPr>
              <a:t> </a:t>
            </a:r>
            <a:r>
              <a:rPr lang="en-US" sz="3600" b="1" u="sng" dirty="0" err="1">
                <a:solidFill>
                  <a:srgbClr val="0070C0"/>
                </a:solidFill>
              </a:rPr>
              <a:t>HỌC</a:t>
            </a:r>
            <a:r>
              <a:rPr lang="en-US" sz="3600" b="1" u="sng" dirty="0">
                <a:solidFill>
                  <a:srgbClr val="0070C0"/>
                </a:solidFill>
              </a:rPr>
              <a:t> </a:t>
            </a:r>
            <a:r>
              <a:rPr lang="en-US" sz="3600" b="1" u="sng" dirty="0" err="1">
                <a:solidFill>
                  <a:srgbClr val="0070C0"/>
                </a:solidFill>
              </a:rPr>
              <a:t>TẬP</a:t>
            </a:r>
            <a:r>
              <a:rPr lang="en-US" sz="3600" b="1" u="sng" dirty="0">
                <a:solidFill>
                  <a:srgbClr val="0070C0"/>
                </a:solidFill>
              </a:rPr>
              <a:t> </a:t>
            </a:r>
            <a:r>
              <a:rPr lang="en-US" sz="3600" b="1" u="sng" dirty="0" err="1">
                <a:solidFill>
                  <a:srgbClr val="0070C0"/>
                </a:solidFill>
              </a:rPr>
              <a:t>SỐ</a:t>
            </a:r>
            <a:r>
              <a:rPr lang="en-US" sz="3600" b="1" u="sng" dirty="0">
                <a:solidFill>
                  <a:srgbClr val="0070C0"/>
                </a:solidFill>
              </a:rPr>
              <a:t> 02</a:t>
            </a:r>
          </a:p>
        </p:txBody>
      </p:sp>
      <p:graphicFrame>
        <p:nvGraphicFramePr>
          <p:cNvPr id="3" name="Table 2">
            <a:extLst>
              <a:ext uri="{FF2B5EF4-FFF2-40B4-BE49-F238E27FC236}">
                <a16:creationId xmlns:a16="http://schemas.microsoft.com/office/drawing/2014/main" id="{C62197FA-BC16-371E-3161-CE70539E50EC}"/>
              </a:ext>
            </a:extLst>
          </p:cNvPr>
          <p:cNvGraphicFramePr>
            <a:graphicFrameLocks noGrp="1"/>
          </p:cNvGraphicFramePr>
          <p:nvPr>
            <p:extLst>
              <p:ext uri="{D42A27DB-BD31-4B8C-83A1-F6EECF244321}">
                <p14:modId xmlns:p14="http://schemas.microsoft.com/office/powerpoint/2010/main" val="3294022311"/>
              </p:ext>
            </p:extLst>
          </p:nvPr>
        </p:nvGraphicFramePr>
        <p:xfrm>
          <a:off x="1143000" y="2353078"/>
          <a:ext cx="16002000" cy="6435141"/>
        </p:xfrm>
        <a:graphic>
          <a:graphicData uri="http://schemas.openxmlformats.org/drawingml/2006/table">
            <a:tbl>
              <a:tblPr firstRow="1" firstCol="1" bandRow="1">
                <a:tableStyleId>{5C22544A-7EE6-4342-B048-85BDC9FD1C3A}</a:tableStyleId>
              </a:tblPr>
              <a:tblGrid>
                <a:gridCol w="2229403">
                  <a:extLst>
                    <a:ext uri="{9D8B030D-6E8A-4147-A177-3AD203B41FA5}">
                      <a16:colId xmlns:a16="http://schemas.microsoft.com/office/drawing/2014/main" val="2628148658"/>
                    </a:ext>
                  </a:extLst>
                </a:gridCol>
                <a:gridCol w="13772597">
                  <a:extLst>
                    <a:ext uri="{9D8B030D-6E8A-4147-A177-3AD203B41FA5}">
                      <a16:colId xmlns:a16="http://schemas.microsoft.com/office/drawing/2014/main" val="4048507204"/>
                    </a:ext>
                  </a:extLst>
                </a:gridCol>
              </a:tblGrid>
              <a:tr h="784407">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Nội dung</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solidFill>
                      <a:schemeClr val="accent2">
                        <a:lumMod val="75000"/>
                      </a:schemeClr>
                    </a:solidFill>
                  </a:tcPr>
                </a:tc>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Biểu hiện - tác dụng</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8580" marR="68580" marT="0" marB="0" anchor="ctr">
                    <a:solidFill>
                      <a:schemeClr val="accent2">
                        <a:lumMod val="75000"/>
                      </a:schemeClr>
                    </a:solidFill>
                  </a:tcPr>
                </a:tc>
                <a:extLst>
                  <a:ext uri="{0D108BD9-81ED-4DB2-BD59-A6C34878D82A}">
                    <a16:rowId xmlns:a16="http://schemas.microsoft.com/office/drawing/2014/main" val="2348173068"/>
                  </a:ext>
                </a:extLst>
              </a:tr>
              <a:tr h="5650734">
                <a:tc>
                  <a:txBody>
                    <a:bodyPr/>
                    <a:lstStyle/>
                    <a:p>
                      <a:pPr marL="0" marR="30480" algn="ctr">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1. Cách trình bày kịch bản </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chemeClr val="accent2">
                        <a:lumMod val="75000"/>
                      </a:schemeClr>
                    </a:solidFill>
                  </a:tcPr>
                </a:tc>
                <a:tc>
                  <a:txBody>
                    <a:bodyPr/>
                    <a:lstStyle/>
                    <a:p>
                      <a:pPr marL="0" marR="30480" algn="just">
                        <a:spcBef>
                          <a:spcPts val="600"/>
                        </a:spcBef>
                        <a:spcAft>
                          <a:spcPts val="600"/>
                        </a:spcAft>
                      </a:pP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8580" marR="68580" marT="0" marB="0" anchor="ctr">
                    <a:solidFill>
                      <a:schemeClr val="accent2">
                        <a:lumMod val="60000"/>
                        <a:lumOff val="40000"/>
                      </a:schemeClr>
                    </a:solidFill>
                  </a:tcPr>
                </a:tc>
                <a:extLst>
                  <a:ext uri="{0D108BD9-81ED-4DB2-BD59-A6C34878D82A}">
                    <a16:rowId xmlns:a16="http://schemas.microsoft.com/office/drawing/2014/main" val="2832822135"/>
                  </a:ext>
                </a:extLst>
              </a:tr>
            </a:tbl>
          </a:graphicData>
        </a:graphic>
      </p:graphicFrame>
      <p:sp>
        <p:nvSpPr>
          <p:cNvPr id="5" name="TextBox 4">
            <a:extLst>
              <a:ext uri="{FF2B5EF4-FFF2-40B4-BE49-F238E27FC236}">
                <a16:creationId xmlns:a16="http://schemas.microsoft.com/office/drawing/2014/main" id="{579E0CD8-5223-BEFE-734F-4CE70586BDB7}"/>
              </a:ext>
            </a:extLst>
          </p:cNvPr>
          <p:cNvSpPr txBox="1"/>
          <p:nvPr/>
        </p:nvSpPr>
        <p:spPr>
          <a:xfrm>
            <a:off x="1143000" y="636547"/>
            <a:ext cx="14097000" cy="584775"/>
          </a:xfrm>
          <a:prstGeom prst="rect">
            <a:avLst/>
          </a:prstGeom>
          <a:noFill/>
        </p:spPr>
        <p:txBody>
          <a:bodyPr wrap="square">
            <a:spAutoFit/>
          </a:bodyPr>
          <a:lstStyle>
            <a:defPPr>
              <a:defRPr lang="en-US"/>
            </a:defPPr>
            <a:lvl1pPr marR="0">
              <a:spcBef>
                <a:spcPts val="600"/>
              </a:spcBef>
              <a:spcAft>
                <a:spcPts val="600"/>
              </a:spcAft>
              <a:defRPr sz="3200" b="1">
                <a:solidFill>
                  <a:schemeClr val="bg1"/>
                </a:solidFill>
                <a:effectLst/>
                <a:latin typeface="#9Slide03 BoosterNextFYBlack" panose="02000A03000000020004" pitchFamily="2" charset="0"/>
                <a:ea typeface="Times New Roman" panose="02020603050405020304" pitchFamily="18" charset="0"/>
              </a:defRPr>
            </a:lvl1pPr>
          </a:lstStyle>
          <a:p>
            <a:r>
              <a:rPr lang="de-DE" dirty="0">
                <a:solidFill>
                  <a:schemeClr val="tx1"/>
                </a:solidFill>
              </a:rPr>
              <a:t>2. Một số đặc điểm hài kịch trong đoạn trích </a:t>
            </a:r>
            <a:r>
              <a:rPr lang="pt-BR" dirty="0">
                <a:solidFill>
                  <a:schemeClr val="tx1"/>
                </a:solidFill>
              </a:rPr>
              <a:t>“Đổi tên cho xã”</a:t>
            </a:r>
            <a:endParaRPr lang="en-US" dirty="0">
              <a:solidFill>
                <a:schemeClr val="tx1"/>
              </a:solidFill>
            </a:endParaRPr>
          </a:p>
        </p:txBody>
      </p:sp>
      <p:sp>
        <p:nvSpPr>
          <p:cNvPr id="7" name="TextBox 6">
            <a:extLst>
              <a:ext uri="{FF2B5EF4-FFF2-40B4-BE49-F238E27FC236}">
                <a16:creationId xmlns:a16="http://schemas.microsoft.com/office/drawing/2014/main" id="{5CC95132-3A9B-6A56-5175-883114117B95}"/>
              </a:ext>
            </a:extLst>
          </p:cNvPr>
          <p:cNvSpPr txBox="1"/>
          <p:nvPr/>
        </p:nvSpPr>
        <p:spPr>
          <a:xfrm>
            <a:off x="3531201" y="3435144"/>
            <a:ext cx="13487400" cy="5016758"/>
          </a:xfrm>
          <a:prstGeom prst="rect">
            <a:avLst/>
          </a:prstGeom>
          <a:noFill/>
        </p:spPr>
        <p:txBody>
          <a:bodyPr wrap="square">
            <a:spAutoFit/>
          </a:bodyPr>
          <a:lstStyle/>
          <a:p>
            <a:pPr marL="0" marR="30480" algn="just">
              <a:spcBef>
                <a:spcPts val="600"/>
              </a:spcBef>
              <a:spcAft>
                <a:spcPts val="600"/>
              </a:spcAft>
            </a:pPr>
            <a:r>
              <a:rPr lang="de-DE" sz="3000" dirty="0">
                <a:effectLst/>
                <a:latin typeface="#9Slide03 Arima Madurai Bold" panose="00000800000000000000" pitchFamily="2" charset="0"/>
                <a:cs typeface="#9Slide03 Arima Madurai Bold" panose="00000800000000000000" pitchFamily="2" charset="0"/>
              </a:rPr>
              <a:t>- Chủ yếu nêu tên hệ thống nhân vật và lời thoại của mỗi nhân vật.</a:t>
            </a:r>
            <a:endParaRPr lang="en-US" sz="3000" dirty="0">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3000" dirty="0">
                <a:effectLst/>
                <a:latin typeface="#9Slide03 Arima Madurai Bold" panose="00000800000000000000" pitchFamily="2" charset="0"/>
                <a:cs typeface="#9Slide03 Arima Madurai Bold" panose="00000800000000000000" pitchFamily="2" charset="0"/>
              </a:rPr>
              <a:t>- Các chỉ dẫn sân khấu (lời của tác giả kịch bản chỉ dẫn về bối cảnh, ánh sáng, đạo cụ, trang phục, hành động,... của các nhân vật trên sân khấu). Ví dụ: đoạn mở đầu (in nghiêng) trong văn bản này: Phố Cà. Trụ sở Uỷ ban xã, một căn phòng rộng được trang trí bởi nhiều cờ quạt, ....Hùng Tâm”. </a:t>
            </a:r>
          </a:p>
          <a:p>
            <a:pPr marL="0" marR="30480" algn="just">
              <a:spcBef>
                <a:spcPts val="600"/>
              </a:spcBef>
              <a:spcAft>
                <a:spcPts val="600"/>
              </a:spcAft>
            </a:pPr>
            <a:r>
              <a:rPr lang="de-DE" sz="3000" dirty="0">
                <a:effectLst/>
                <a:latin typeface="#9Slide03 Arima Madurai Bold" panose="00000800000000000000" pitchFamily="2" charset="0"/>
                <a:cs typeface="#9Slide03 Arima Madurai Bold" panose="00000800000000000000" pitchFamily="2" charset="0"/>
                <a:sym typeface="Wingdings" panose="05000000000000000000" pitchFamily="2" charset="2"/>
              </a:rPr>
              <a:t></a:t>
            </a:r>
            <a:r>
              <a:rPr lang="de-DE" sz="3000" dirty="0">
                <a:effectLst/>
                <a:latin typeface="#9Slide03 Arima Madurai Bold" panose="00000800000000000000" pitchFamily="2" charset="0"/>
                <a:cs typeface="#9Slide03 Arima Madurai Bold" panose="00000800000000000000" pitchFamily="2" charset="0"/>
              </a:rPr>
              <a:t> Giúp người đọc hình dung ra bối cảnh không gian trụ sở Uỷ ban xã ở phố Cà với những trang trí hình thức loè loẹt, âm thanh (pháo nổ) ầm ĩ, huyên náo và đông đảo nhân dân trong xã chuẩn bị cho buổi lễ đổi tên,... Đồng thời cho thấy tính chất hài kịch thể hiện ở nội dung các khẩu hiệu được treo, hình thức tổ chức, bài trí cuộc họp, tên các xã viên,..</a:t>
            </a:r>
            <a:endParaRPr lang="en-US" sz="3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wipe(left)">
                                      <p:cBhvr>
                                        <p:cTn id="2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sp>
        <p:nvSpPr>
          <p:cNvPr id="4" name="Freeform 4"/>
          <p:cNvSpPr/>
          <p:nvPr/>
        </p:nvSpPr>
        <p:spPr>
          <a:xfrm rot="5400000">
            <a:off x="2682599" y="5915237"/>
            <a:ext cx="1264202" cy="7543800"/>
          </a:xfrm>
          <a:custGeom>
            <a:avLst/>
            <a:gdLst/>
            <a:ahLst/>
            <a:cxnLst/>
            <a:rect l="l" t="t" r="r" b="b"/>
            <a:pathLst>
              <a:path w="2016774" h="10637104">
                <a:moveTo>
                  <a:pt x="0" y="0"/>
                </a:moveTo>
                <a:lnTo>
                  <a:pt x="2016774" y="0"/>
                </a:lnTo>
                <a:lnTo>
                  <a:pt x="2016774" y="10637104"/>
                </a:lnTo>
                <a:lnTo>
                  <a:pt x="0" y="10637104"/>
                </a:lnTo>
                <a:lnTo>
                  <a:pt x="0" y="0"/>
                </a:lnTo>
                <a:close/>
              </a:path>
            </a:pathLst>
          </a:custGeom>
          <a:blipFill>
            <a:blip r:embed="rId2">
              <a:extLst>
                <a:ext uri="{96DAC541-7B7A-43D3-8B79-37D633B846F1}">
                  <asvg:svgBlip xmlns:asvg="http://schemas.microsoft.com/office/drawing/2016/SVG/main" r:embed="rId3"/>
                </a:ext>
              </a:extLst>
            </a:blip>
            <a:stretch>
              <a:fillRect r="-6198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4">
            <a:extLst>
              <a:ext uri="{FF2B5EF4-FFF2-40B4-BE49-F238E27FC236}">
                <a16:creationId xmlns:a16="http://schemas.microsoft.com/office/drawing/2014/main" id="{B96BDD51-E78D-447F-B901-D760D9EC6E94}"/>
              </a:ext>
            </a:extLst>
          </p:cNvPr>
          <p:cNvSpPr/>
          <p:nvPr/>
        </p:nvSpPr>
        <p:spPr>
          <a:xfrm rot="5400000">
            <a:off x="9701792" y="5882999"/>
            <a:ext cx="1264202" cy="7543800"/>
          </a:xfrm>
          <a:custGeom>
            <a:avLst/>
            <a:gdLst/>
            <a:ahLst/>
            <a:cxnLst/>
            <a:rect l="l" t="t" r="r" b="b"/>
            <a:pathLst>
              <a:path w="2016774" h="10637104">
                <a:moveTo>
                  <a:pt x="0" y="0"/>
                </a:moveTo>
                <a:lnTo>
                  <a:pt x="2016774" y="0"/>
                </a:lnTo>
                <a:lnTo>
                  <a:pt x="2016774" y="10637104"/>
                </a:lnTo>
                <a:lnTo>
                  <a:pt x="0" y="10637104"/>
                </a:lnTo>
                <a:lnTo>
                  <a:pt x="0" y="0"/>
                </a:lnTo>
                <a:close/>
              </a:path>
            </a:pathLst>
          </a:custGeom>
          <a:blipFill>
            <a:blip r:embed="rId2">
              <a:extLst>
                <a:ext uri="{96DAC541-7B7A-43D3-8B79-37D633B846F1}">
                  <asvg:svgBlip xmlns:asvg="http://schemas.microsoft.com/office/drawing/2016/SVG/main" r:embed="rId3"/>
                </a:ext>
              </a:extLst>
            </a:blip>
            <a:stretch>
              <a:fillRect r="-6198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4">
            <a:extLst>
              <a:ext uri="{FF2B5EF4-FFF2-40B4-BE49-F238E27FC236}">
                <a16:creationId xmlns:a16="http://schemas.microsoft.com/office/drawing/2014/main" id="{915CF867-EEF1-D5E4-68D1-B51B342560AC}"/>
              </a:ext>
            </a:extLst>
          </p:cNvPr>
          <p:cNvSpPr/>
          <p:nvPr/>
        </p:nvSpPr>
        <p:spPr>
          <a:xfrm rot="16200000">
            <a:off x="14352924" y="5938683"/>
            <a:ext cx="1264202" cy="7543800"/>
          </a:xfrm>
          <a:custGeom>
            <a:avLst/>
            <a:gdLst/>
            <a:ahLst/>
            <a:cxnLst/>
            <a:rect l="l" t="t" r="r" b="b"/>
            <a:pathLst>
              <a:path w="2016774" h="10637104">
                <a:moveTo>
                  <a:pt x="0" y="0"/>
                </a:moveTo>
                <a:lnTo>
                  <a:pt x="2016774" y="0"/>
                </a:lnTo>
                <a:lnTo>
                  <a:pt x="2016774" y="10637104"/>
                </a:lnTo>
                <a:lnTo>
                  <a:pt x="0" y="10637104"/>
                </a:lnTo>
                <a:lnTo>
                  <a:pt x="0" y="0"/>
                </a:lnTo>
                <a:close/>
              </a:path>
            </a:pathLst>
          </a:custGeom>
          <a:blipFill>
            <a:blip r:embed="rId2">
              <a:extLst>
                <a:ext uri="{96DAC541-7B7A-43D3-8B79-37D633B846F1}">
                  <asvg:svgBlip xmlns:asvg="http://schemas.microsoft.com/office/drawing/2016/SVG/main" r:embed="rId3"/>
                </a:ext>
              </a:extLst>
            </a:blip>
            <a:stretch>
              <a:fillRect r="-6198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5F0E8C9F-BAD0-CAF5-AE83-D0B67F6E6A3F}"/>
              </a:ext>
            </a:extLst>
          </p:cNvPr>
          <p:cNvGraphicFramePr>
            <a:graphicFrameLocks noGrp="1"/>
          </p:cNvGraphicFramePr>
          <p:nvPr>
            <p:extLst>
              <p:ext uri="{D42A27DB-BD31-4B8C-83A1-F6EECF244321}">
                <p14:modId xmlns:p14="http://schemas.microsoft.com/office/powerpoint/2010/main" val="2131806782"/>
              </p:ext>
            </p:extLst>
          </p:nvPr>
        </p:nvGraphicFramePr>
        <p:xfrm>
          <a:off x="914400" y="1933085"/>
          <a:ext cx="15849600" cy="6420830"/>
        </p:xfrm>
        <a:graphic>
          <a:graphicData uri="http://schemas.openxmlformats.org/drawingml/2006/table">
            <a:tbl>
              <a:tblPr firstRow="1" firstCol="1" bandRow="1">
                <a:tableStyleId>{5C22544A-7EE6-4342-B048-85BDC9FD1C3A}</a:tableStyleId>
              </a:tblPr>
              <a:tblGrid>
                <a:gridCol w="2208168">
                  <a:extLst>
                    <a:ext uri="{9D8B030D-6E8A-4147-A177-3AD203B41FA5}">
                      <a16:colId xmlns:a16="http://schemas.microsoft.com/office/drawing/2014/main" val="4132960359"/>
                    </a:ext>
                  </a:extLst>
                </a:gridCol>
                <a:gridCol w="13641432">
                  <a:extLst>
                    <a:ext uri="{9D8B030D-6E8A-4147-A177-3AD203B41FA5}">
                      <a16:colId xmlns:a16="http://schemas.microsoft.com/office/drawing/2014/main" val="1431077225"/>
                    </a:ext>
                  </a:extLst>
                </a:gridCol>
              </a:tblGrid>
              <a:tr h="982633">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Nội dung</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31047" marR="31047" marT="0" marB="0" anchor="ctr">
                    <a:solidFill>
                      <a:schemeClr val="accent2">
                        <a:lumMod val="75000"/>
                      </a:schemeClr>
                    </a:solidFill>
                  </a:tcPr>
                </a:tc>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Biểu hiện - tác dụng</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31047" marR="31047" marT="0" marB="0" anchor="ctr">
                    <a:solidFill>
                      <a:schemeClr val="accent2">
                        <a:lumMod val="75000"/>
                      </a:schemeClr>
                    </a:solidFill>
                  </a:tcPr>
                </a:tc>
                <a:extLst>
                  <a:ext uri="{0D108BD9-81ED-4DB2-BD59-A6C34878D82A}">
                    <a16:rowId xmlns:a16="http://schemas.microsoft.com/office/drawing/2014/main" val="2963010927"/>
                  </a:ext>
                </a:extLst>
              </a:tr>
              <a:tr h="5438197">
                <a:tc>
                  <a:txBody>
                    <a:bodyPr/>
                    <a:lstStyle/>
                    <a:p>
                      <a:pPr marL="0" marR="30480" algn="ctr">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2. Thủ pháp trào phúng </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31047" marR="31047" marT="0" marB="0" anchor="ctr">
                    <a:solidFill>
                      <a:schemeClr val="accent2">
                        <a:lumMod val="75000"/>
                      </a:schemeClr>
                    </a:solidFill>
                  </a:tcPr>
                </a:tc>
                <a:tc>
                  <a:txBody>
                    <a:bodyPr/>
                    <a:lstStyle/>
                    <a:p>
                      <a:pPr marL="0" marR="30480" algn="just">
                        <a:spcBef>
                          <a:spcPts val="600"/>
                        </a:spcBef>
                        <a:spcAft>
                          <a:spcPts val="600"/>
                        </a:spcAft>
                      </a:pP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31047" marR="31047" marT="0" marB="0" anchor="ctr">
                    <a:solidFill>
                      <a:schemeClr val="accent2">
                        <a:lumMod val="60000"/>
                        <a:lumOff val="40000"/>
                      </a:schemeClr>
                    </a:solidFill>
                  </a:tcPr>
                </a:tc>
                <a:extLst>
                  <a:ext uri="{0D108BD9-81ED-4DB2-BD59-A6C34878D82A}">
                    <a16:rowId xmlns:a16="http://schemas.microsoft.com/office/drawing/2014/main" val="2912466023"/>
                  </a:ext>
                </a:extLst>
              </a:tr>
            </a:tbl>
          </a:graphicData>
        </a:graphic>
      </p:graphicFrame>
      <p:sp>
        <p:nvSpPr>
          <p:cNvPr id="3" name="TextBox 2">
            <a:extLst>
              <a:ext uri="{FF2B5EF4-FFF2-40B4-BE49-F238E27FC236}">
                <a16:creationId xmlns:a16="http://schemas.microsoft.com/office/drawing/2014/main" id="{89444843-FC2E-A07B-D8A6-159607898779}"/>
              </a:ext>
            </a:extLst>
          </p:cNvPr>
          <p:cNvSpPr txBox="1"/>
          <p:nvPr/>
        </p:nvSpPr>
        <p:spPr>
          <a:xfrm>
            <a:off x="1143000" y="636547"/>
            <a:ext cx="14097000" cy="584775"/>
          </a:xfrm>
          <a:prstGeom prst="rect">
            <a:avLst/>
          </a:prstGeom>
          <a:noFill/>
        </p:spPr>
        <p:txBody>
          <a:bodyPr wrap="square">
            <a:spAutoFit/>
          </a:bodyPr>
          <a:lstStyle>
            <a:defPPr>
              <a:defRPr lang="en-US"/>
            </a:defPPr>
            <a:lvl1pPr marR="0">
              <a:spcBef>
                <a:spcPts val="600"/>
              </a:spcBef>
              <a:spcAft>
                <a:spcPts val="600"/>
              </a:spcAft>
              <a:defRPr sz="3200" b="1">
                <a:solidFill>
                  <a:schemeClr val="bg1"/>
                </a:solidFill>
                <a:effectLst/>
                <a:latin typeface="#9Slide03 BoosterNextFYBlack" panose="02000A03000000020004" pitchFamily="2" charset="0"/>
                <a:ea typeface="Times New Roman" panose="02020603050405020304" pitchFamily="18" charset="0"/>
              </a:defRPr>
            </a:lvl1pPr>
          </a:lstStyle>
          <a:p>
            <a:r>
              <a:rPr lang="de-DE" dirty="0">
                <a:solidFill>
                  <a:schemeClr val="tx1"/>
                </a:solidFill>
              </a:rPr>
              <a:t>2. Một số đặc điểm hài kịch trong đoạn trích </a:t>
            </a:r>
            <a:r>
              <a:rPr lang="pt-BR" dirty="0">
                <a:solidFill>
                  <a:schemeClr val="tx1"/>
                </a:solidFill>
              </a:rPr>
              <a:t>“Đổi tên cho xã”</a:t>
            </a:r>
            <a:endParaRPr lang="en-US" dirty="0">
              <a:solidFill>
                <a:schemeClr val="tx1"/>
              </a:solidFill>
            </a:endParaRPr>
          </a:p>
        </p:txBody>
      </p:sp>
      <p:sp>
        <p:nvSpPr>
          <p:cNvPr id="6" name="TextBox 5">
            <a:extLst>
              <a:ext uri="{FF2B5EF4-FFF2-40B4-BE49-F238E27FC236}">
                <a16:creationId xmlns:a16="http://schemas.microsoft.com/office/drawing/2014/main" id="{91AB96CF-B1CC-23B9-E8D7-9954A4DC3EFF}"/>
              </a:ext>
            </a:extLst>
          </p:cNvPr>
          <p:cNvSpPr txBox="1"/>
          <p:nvPr/>
        </p:nvSpPr>
        <p:spPr>
          <a:xfrm>
            <a:off x="3200400" y="3014820"/>
            <a:ext cx="13411200" cy="5324535"/>
          </a:xfrm>
          <a:prstGeom prst="rect">
            <a:avLst/>
          </a:prstGeom>
          <a:noFill/>
        </p:spPr>
        <p:txBody>
          <a:bodyPr wrap="square">
            <a:spAutoFit/>
          </a:bodyPr>
          <a:lstStyle/>
          <a:p>
            <a:pPr marL="0" marR="30480" algn="just">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 Sự việc đổi tên xã và tên các tổ, đội, ngành nghề truyền thống thành hiện đại đều được dùng thủ pháp phóng đại: Chủ nhiệm Trung tâm Công nghệ kiêm Trưởng ban Ngoại vụ của Liên hợp xã, Chủ nhiệm Trung tâm Xây dựng và kiến thiết cơ bản, Chủ nhiệm Trung tâm Điều phối nhân lực và sản xuất nông nghiệp, Trung tâm Triệt sản gia súc...</a:t>
            </a:r>
            <a:endParaRPr lang="en-US" sz="3200" dirty="0">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 Tên các nhân vật được gọi trong đoạn kịch: Ông Thình, bà Độp, ông Độp...</a:t>
            </a:r>
            <a:endParaRPr lang="en-US" sz="3200" dirty="0">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sym typeface="Wingdings" panose="05000000000000000000" pitchFamily="2" charset="2"/>
              </a:rPr>
              <a:t></a:t>
            </a:r>
            <a:r>
              <a:rPr lang="de-DE" sz="3200" dirty="0">
                <a:effectLst/>
                <a:latin typeface="#9Slide03 Arima Madurai Bold" panose="00000800000000000000" pitchFamily="2" charset="0"/>
                <a:cs typeface="#9Slide03 Arima Madurai Bold" panose="00000800000000000000" pitchFamily="2" charset="0"/>
              </a:rPr>
              <a:t> Các tên trong ủy ban xã được đổi mới và cả tên nhân vật cũng được sáng tạo nhằm tăng thêm tính chất, mức độ của sự lố bịch, hài hước nhằm tạo tiếng cười châm biếm, mỉa mai.</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157411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sp>
        <p:nvSpPr>
          <p:cNvPr id="4" name="Freeform 4"/>
          <p:cNvSpPr/>
          <p:nvPr/>
        </p:nvSpPr>
        <p:spPr>
          <a:xfrm rot="5400000">
            <a:off x="2682599" y="5915237"/>
            <a:ext cx="1264202" cy="7543800"/>
          </a:xfrm>
          <a:custGeom>
            <a:avLst/>
            <a:gdLst/>
            <a:ahLst/>
            <a:cxnLst/>
            <a:rect l="l" t="t" r="r" b="b"/>
            <a:pathLst>
              <a:path w="2016774" h="10637104">
                <a:moveTo>
                  <a:pt x="0" y="0"/>
                </a:moveTo>
                <a:lnTo>
                  <a:pt x="2016774" y="0"/>
                </a:lnTo>
                <a:lnTo>
                  <a:pt x="2016774" y="10637104"/>
                </a:lnTo>
                <a:lnTo>
                  <a:pt x="0" y="10637104"/>
                </a:lnTo>
                <a:lnTo>
                  <a:pt x="0" y="0"/>
                </a:lnTo>
                <a:close/>
              </a:path>
            </a:pathLst>
          </a:custGeom>
          <a:blipFill>
            <a:blip r:embed="rId2">
              <a:extLst>
                <a:ext uri="{96DAC541-7B7A-43D3-8B79-37D633B846F1}">
                  <asvg:svgBlip xmlns:asvg="http://schemas.microsoft.com/office/drawing/2016/SVG/main" r:embed="rId3"/>
                </a:ext>
              </a:extLst>
            </a:blip>
            <a:stretch>
              <a:fillRect r="-6198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ED2A8298-BFF7-40A5-C5B1-CE573234DA50}"/>
              </a:ext>
            </a:extLst>
          </p:cNvPr>
          <p:cNvSpPr txBox="1"/>
          <p:nvPr/>
        </p:nvSpPr>
        <p:spPr>
          <a:xfrm>
            <a:off x="1447800" y="647700"/>
            <a:ext cx="13639800" cy="584775"/>
          </a:xfrm>
          <a:prstGeom prst="rect">
            <a:avLst/>
          </a:prstGeom>
          <a:noFill/>
        </p:spPr>
        <p:txBody>
          <a:bodyPr wrap="square">
            <a:spAutoFit/>
          </a:bodyPr>
          <a:lstStyle>
            <a:defPPr>
              <a:defRPr lang="en-US"/>
            </a:defPPr>
            <a:lvl1pPr marR="0">
              <a:spcBef>
                <a:spcPts val="600"/>
              </a:spcBef>
              <a:spcAft>
                <a:spcPts val="600"/>
              </a:spcAft>
              <a:defRPr sz="3200" b="1">
                <a:effectLst/>
                <a:latin typeface="#9Slide03 BoosterNextFYBlack" panose="02000A03000000020004" pitchFamily="2" charset="0"/>
                <a:ea typeface="Times New Roman" panose="02020603050405020304" pitchFamily="18" charset="0"/>
              </a:defRPr>
            </a:lvl1pPr>
          </a:lstStyle>
          <a:p>
            <a:r>
              <a:rPr lang="de-DE" dirty="0"/>
              <a:t>2. Một số đặc điểm hài kịch trong đoạn trích </a:t>
            </a:r>
            <a:r>
              <a:rPr lang="pt-BR" dirty="0"/>
              <a:t>“Đổi tên cho xã”</a:t>
            </a:r>
            <a:endParaRPr lang="en-US" dirty="0"/>
          </a:p>
        </p:txBody>
      </p:sp>
      <p:sp>
        <p:nvSpPr>
          <p:cNvPr id="10" name="Freeform 4">
            <a:extLst>
              <a:ext uri="{FF2B5EF4-FFF2-40B4-BE49-F238E27FC236}">
                <a16:creationId xmlns:a16="http://schemas.microsoft.com/office/drawing/2014/main" id="{B96BDD51-E78D-447F-B901-D760D9EC6E94}"/>
              </a:ext>
            </a:extLst>
          </p:cNvPr>
          <p:cNvSpPr/>
          <p:nvPr/>
        </p:nvSpPr>
        <p:spPr>
          <a:xfrm rot="5400000">
            <a:off x="9701792" y="5882999"/>
            <a:ext cx="1264202" cy="7543800"/>
          </a:xfrm>
          <a:custGeom>
            <a:avLst/>
            <a:gdLst/>
            <a:ahLst/>
            <a:cxnLst/>
            <a:rect l="l" t="t" r="r" b="b"/>
            <a:pathLst>
              <a:path w="2016774" h="10637104">
                <a:moveTo>
                  <a:pt x="0" y="0"/>
                </a:moveTo>
                <a:lnTo>
                  <a:pt x="2016774" y="0"/>
                </a:lnTo>
                <a:lnTo>
                  <a:pt x="2016774" y="10637104"/>
                </a:lnTo>
                <a:lnTo>
                  <a:pt x="0" y="10637104"/>
                </a:lnTo>
                <a:lnTo>
                  <a:pt x="0" y="0"/>
                </a:lnTo>
                <a:close/>
              </a:path>
            </a:pathLst>
          </a:custGeom>
          <a:blipFill>
            <a:blip r:embed="rId2">
              <a:extLst>
                <a:ext uri="{96DAC541-7B7A-43D3-8B79-37D633B846F1}">
                  <asvg:svgBlip xmlns:asvg="http://schemas.microsoft.com/office/drawing/2016/SVG/main" r:embed="rId3"/>
                </a:ext>
              </a:extLst>
            </a:blip>
            <a:stretch>
              <a:fillRect r="-6198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4">
            <a:extLst>
              <a:ext uri="{FF2B5EF4-FFF2-40B4-BE49-F238E27FC236}">
                <a16:creationId xmlns:a16="http://schemas.microsoft.com/office/drawing/2014/main" id="{915CF867-EEF1-D5E4-68D1-B51B342560AC}"/>
              </a:ext>
            </a:extLst>
          </p:cNvPr>
          <p:cNvSpPr/>
          <p:nvPr/>
        </p:nvSpPr>
        <p:spPr>
          <a:xfrm rot="16200000">
            <a:off x="14352924" y="5938683"/>
            <a:ext cx="1264202" cy="7543800"/>
          </a:xfrm>
          <a:custGeom>
            <a:avLst/>
            <a:gdLst/>
            <a:ahLst/>
            <a:cxnLst/>
            <a:rect l="l" t="t" r="r" b="b"/>
            <a:pathLst>
              <a:path w="2016774" h="10637104">
                <a:moveTo>
                  <a:pt x="0" y="0"/>
                </a:moveTo>
                <a:lnTo>
                  <a:pt x="2016774" y="0"/>
                </a:lnTo>
                <a:lnTo>
                  <a:pt x="2016774" y="10637104"/>
                </a:lnTo>
                <a:lnTo>
                  <a:pt x="0" y="10637104"/>
                </a:lnTo>
                <a:lnTo>
                  <a:pt x="0" y="0"/>
                </a:lnTo>
                <a:close/>
              </a:path>
            </a:pathLst>
          </a:custGeom>
          <a:blipFill>
            <a:blip r:embed="rId2">
              <a:extLst>
                <a:ext uri="{96DAC541-7B7A-43D3-8B79-37D633B846F1}">
                  <asvg:svgBlip xmlns:asvg="http://schemas.microsoft.com/office/drawing/2016/SVG/main" r:embed="rId3"/>
                </a:ext>
              </a:extLst>
            </a:blip>
            <a:stretch>
              <a:fillRect r="-6198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937D2CB6-F677-7EE9-47BB-C292E932874F}"/>
              </a:ext>
            </a:extLst>
          </p:cNvPr>
          <p:cNvGraphicFramePr>
            <a:graphicFrameLocks noGrp="1"/>
          </p:cNvGraphicFramePr>
          <p:nvPr>
            <p:extLst>
              <p:ext uri="{D42A27DB-BD31-4B8C-83A1-F6EECF244321}">
                <p14:modId xmlns:p14="http://schemas.microsoft.com/office/powerpoint/2010/main" val="531031527"/>
              </p:ext>
            </p:extLst>
          </p:nvPr>
        </p:nvGraphicFramePr>
        <p:xfrm>
          <a:off x="838200" y="1541551"/>
          <a:ext cx="16383000" cy="6885311"/>
        </p:xfrm>
        <a:graphic>
          <a:graphicData uri="http://schemas.openxmlformats.org/drawingml/2006/table">
            <a:tbl>
              <a:tblPr firstRow="1" firstCol="1" bandRow="1">
                <a:tableStyleId>{5C22544A-7EE6-4342-B048-85BDC9FD1C3A}</a:tableStyleId>
              </a:tblPr>
              <a:tblGrid>
                <a:gridCol w="2282481">
                  <a:extLst>
                    <a:ext uri="{9D8B030D-6E8A-4147-A177-3AD203B41FA5}">
                      <a16:colId xmlns:a16="http://schemas.microsoft.com/office/drawing/2014/main" val="4132960359"/>
                    </a:ext>
                  </a:extLst>
                </a:gridCol>
                <a:gridCol w="14100519">
                  <a:extLst>
                    <a:ext uri="{9D8B030D-6E8A-4147-A177-3AD203B41FA5}">
                      <a16:colId xmlns:a16="http://schemas.microsoft.com/office/drawing/2014/main" val="1431077225"/>
                    </a:ext>
                  </a:extLst>
                </a:gridCol>
              </a:tblGrid>
              <a:tr h="934949">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Nội dung</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31047" marR="31047" marT="0" marB="0" anchor="ctr">
                    <a:solidFill>
                      <a:schemeClr val="accent2">
                        <a:lumMod val="75000"/>
                      </a:schemeClr>
                    </a:solidFill>
                  </a:tcPr>
                </a:tc>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Biểu hiện - tác dụng</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31047" marR="31047" marT="0" marB="0" anchor="ctr">
                    <a:solidFill>
                      <a:schemeClr val="accent2">
                        <a:lumMod val="75000"/>
                      </a:schemeClr>
                    </a:solidFill>
                  </a:tcPr>
                </a:tc>
                <a:extLst>
                  <a:ext uri="{0D108BD9-81ED-4DB2-BD59-A6C34878D82A}">
                    <a16:rowId xmlns:a16="http://schemas.microsoft.com/office/drawing/2014/main" val="2963010927"/>
                  </a:ext>
                </a:extLst>
              </a:tr>
              <a:tr h="5950362">
                <a:tc>
                  <a:txBody>
                    <a:bodyPr/>
                    <a:lstStyle/>
                    <a:p>
                      <a:pPr marL="0" marR="30480" algn="ctr">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3. Nội dung chủ đề</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31047" marR="31047" marT="0" marB="0" anchor="ctr">
                    <a:solidFill>
                      <a:schemeClr val="accent2">
                        <a:lumMod val="75000"/>
                      </a:schemeClr>
                    </a:solidFill>
                  </a:tcPr>
                </a:tc>
                <a:tc>
                  <a:txBody>
                    <a:bodyPr/>
                    <a:lstStyle/>
                    <a:p>
                      <a:pPr marL="0" marR="30480" algn="just">
                        <a:spcBef>
                          <a:spcPts val="600"/>
                        </a:spcBef>
                        <a:spcAft>
                          <a:spcPts val="600"/>
                        </a:spcAft>
                      </a:pP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31047" marR="31047" marT="0" marB="0" anchor="ctr">
                    <a:solidFill>
                      <a:schemeClr val="accent2">
                        <a:lumMod val="60000"/>
                        <a:lumOff val="40000"/>
                      </a:schemeClr>
                    </a:solidFill>
                  </a:tcPr>
                </a:tc>
                <a:extLst>
                  <a:ext uri="{0D108BD9-81ED-4DB2-BD59-A6C34878D82A}">
                    <a16:rowId xmlns:a16="http://schemas.microsoft.com/office/drawing/2014/main" val="3457950203"/>
                  </a:ext>
                </a:extLst>
              </a:tr>
            </a:tbl>
          </a:graphicData>
        </a:graphic>
      </p:graphicFrame>
      <p:sp>
        <p:nvSpPr>
          <p:cNvPr id="5" name="TextBox 4">
            <a:extLst>
              <a:ext uri="{FF2B5EF4-FFF2-40B4-BE49-F238E27FC236}">
                <a16:creationId xmlns:a16="http://schemas.microsoft.com/office/drawing/2014/main" id="{4EBDEEC7-D09D-F22F-C44B-1345B28A1A0B}"/>
              </a:ext>
            </a:extLst>
          </p:cNvPr>
          <p:cNvSpPr txBox="1"/>
          <p:nvPr/>
        </p:nvSpPr>
        <p:spPr>
          <a:xfrm>
            <a:off x="3229896" y="2918952"/>
            <a:ext cx="13868400" cy="5170646"/>
          </a:xfrm>
          <a:prstGeom prst="rect">
            <a:avLst/>
          </a:prstGeom>
          <a:noFill/>
        </p:spPr>
        <p:txBody>
          <a:bodyPr wrap="square">
            <a:spAutoFit/>
          </a:bodyPr>
          <a:lstStyle/>
          <a:p>
            <a:pPr marL="0" marR="30480" algn="just">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 Nội dung đoạn trích kể về câu chuyện đổi tên của một xã: từ tên xã Cà Hạ đổi tên thành xã Hùng Tâm cho đến tên các tổ, đội, các bộ phận, ngành nghề trong xã, tất cả đều được đổi tên mới sao cho hùng tráng, mới mẻ, tiên tiến,... Nhưng chỉ là đổi tên bên ngoài, mọi việc bên trong vẫn như cũ.</a:t>
            </a:r>
            <a:endParaRPr lang="en-US" sz="3200" dirty="0">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sym typeface="Wingdings" panose="05000000000000000000" pitchFamily="2" charset="2"/>
              </a:rPr>
              <a:t></a:t>
            </a:r>
            <a:r>
              <a:rPr lang="de-DE" sz="3200" dirty="0">
                <a:effectLst/>
                <a:latin typeface="#9Slide03 Arima Madurai Bold" panose="00000800000000000000" pitchFamily="2" charset="0"/>
                <a:cs typeface="#9Slide03 Arima Madurai Bold" panose="00000800000000000000" pitchFamily="2" charset="0"/>
              </a:rPr>
              <a:t> Nội dung đoạn trích Đổi tên cho xã liên quan mật thiết với tên vở kịch Bệnh sĩ. Nội dung nói về một làng quê nghèo mang tên Cà Hạ. Người dân ở đây hiền lành, chân chất nhưng ông Toàn Nha (chủ tịch xã) lại háo danh, thích “sĩ diện”. Lẽ ra phải đổi mới cách làm ăn để cuộc sống người dân được no đủ thì ông Nha lại chỉ quan tâm đến việc đặt ra những cái tên sang trọng và hiện đại.</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365214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2" name="Freeform 2"/>
          <p:cNvSpPr/>
          <p:nvPr/>
        </p:nvSpPr>
        <p:spPr>
          <a:xfrm rot="-1743551">
            <a:off x="12436488" y="3694575"/>
            <a:ext cx="5419616" cy="3980139"/>
          </a:xfrm>
          <a:custGeom>
            <a:avLst/>
            <a:gdLst/>
            <a:ahLst/>
            <a:cxnLst/>
            <a:rect l="l" t="t" r="r" b="b"/>
            <a:pathLst>
              <a:path w="10242174" h="7337121">
                <a:moveTo>
                  <a:pt x="0" y="0"/>
                </a:moveTo>
                <a:lnTo>
                  <a:pt x="10242175" y="0"/>
                </a:lnTo>
                <a:lnTo>
                  <a:pt x="10242175" y="7337122"/>
                </a:lnTo>
                <a:lnTo>
                  <a:pt x="0" y="73371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839E6C04-2BB9-323C-4845-F285944C446F}"/>
              </a:ext>
            </a:extLst>
          </p:cNvPr>
          <p:cNvSpPr txBox="1"/>
          <p:nvPr/>
        </p:nvSpPr>
        <p:spPr>
          <a:xfrm>
            <a:off x="1371600" y="3543300"/>
            <a:ext cx="9906000" cy="4708981"/>
          </a:xfrm>
          <a:prstGeom prst="rect">
            <a:avLst/>
          </a:prstGeom>
          <a:noFill/>
        </p:spPr>
        <p:txBody>
          <a:bodyPr wrap="square">
            <a:spAutoFit/>
          </a:bodyPr>
          <a:lstStyle/>
          <a:p>
            <a:pPr marL="0" marR="0" algn="just">
              <a:spcBef>
                <a:spcPts val="1200"/>
              </a:spcBef>
              <a:spcAft>
                <a:spcPts val="1200"/>
              </a:spcAft>
            </a:pP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cảnh</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đổi</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tên</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cho</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xã</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đoạn</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trích</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muốn</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dùng</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tiếng</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cười</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để</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phê</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phán</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thói</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háo</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danh</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thích</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khoa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trương</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bệnh</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thành</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tích</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chỉ</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toàn</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nói</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mà</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không</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làm</a:t>
            </a:r>
            <a:r>
              <a:rPr lang="en-US"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36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just">
              <a:spcBef>
                <a:spcPts val="1200"/>
              </a:spcBef>
              <a:spcAft>
                <a:spcPts val="1200"/>
              </a:spcAft>
            </a:pP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Điều</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đó</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vẫn</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còn</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ý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nghĩa</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với</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cuộc</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sống</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ngày</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nay,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vì</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bệnh</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thành</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tích</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tính</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khoe</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khoang</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thời</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nào</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cũng</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4000" kern="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4000" kern="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endParaRPr lang="en-US" sz="4000" dirty="0">
              <a:solidFill>
                <a:schemeClr val="bg1"/>
              </a:solidFill>
              <a:latin typeface="#9Slide03 Arima Madurai Bold" panose="00000800000000000000" pitchFamily="2" charset="0"/>
              <a:cs typeface="#9Slide03 Arima Madurai Bold" panose="00000800000000000000" pitchFamily="2" charset="0"/>
            </a:endParaRPr>
          </a:p>
        </p:txBody>
      </p:sp>
      <p:sp>
        <p:nvSpPr>
          <p:cNvPr id="5" name="TextBox 4">
            <a:extLst>
              <a:ext uri="{FF2B5EF4-FFF2-40B4-BE49-F238E27FC236}">
                <a16:creationId xmlns:a16="http://schemas.microsoft.com/office/drawing/2014/main" id="{EB9D43E7-E36D-1012-F136-D1BDE7CBE46A}"/>
              </a:ext>
            </a:extLst>
          </p:cNvPr>
          <p:cNvSpPr txBox="1"/>
          <p:nvPr/>
        </p:nvSpPr>
        <p:spPr>
          <a:xfrm>
            <a:off x="990600" y="1326833"/>
            <a:ext cx="12649200" cy="707886"/>
          </a:xfrm>
          <a:prstGeom prst="rect">
            <a:avLst/>
          </a:prstGeom>
          <a:noFill/>
        </p:spPr>
        <p:txBody>
          <a:bodyPr wrap="square">
            <a:spAutoFit/>
          </a:bodyPr>
          <a:lstStyle/>
          <a:p>
            <a:pPr marL="0" marR="0" algn="just">
              <a:spcBef>
                <a:spcPts val="600"/>
              </a:spcBef>
              <a:spcAft>
                <a:spcPts val="600"/>
              </a:spcAft>
            </a:pPr>
            <a:r>
              <a:rPr lang="en-US" sz="4000" b="1" dirty="0">
                <a:solidFill>
                  <a:schemeClr val="bg1"/>
                </a:solidFill>
                <a:effectLst/>
                <a:latin typeface="#9Slide03 BoosterNextFYBlack" panose="02000A03000000020004" pitchFamily="2" charset="0"/>
                <a:ea typeface="Times New Roman" panose="02020603050405020304" pitchFamily="18" charset="0"/>
              </a:rPr>
              <a:t>3. Ý </a:t>
            </a:r>
            <a:r>
              <a:rPr lang="en-US" sz="4000" b="1" dirty="0" err="1">
                <a:solidFill>
                  <a:schemeClr val="bg1"/>
                </a:solidFill>
                <a:effectLst/>
                <a:latin typeface="#9Slide03 BoosterNextFYBlack" panose="02000A03000000020004" pitchFamily="2" charset="0"/>
                <a:ea typeface="Times New Roman" panose="02020603050405020304" pitchFamily="18" charset="0"/>
              </a:rPr>
              <a:t>nghĩa</a:t>
            </a:r>
            <a:r>
              <a:rPr lang="en-US" sz="4000" b="1" dirty="0">
                <a:solidFill>
                  <a:schemeClr val="bg1"/>
                </a:solidFill>
                <a:effectLst/>
                <a:latin typeface="#9Slide03 BoosterNextFYBlack" panose="02000A03000000020004" pitchFamily="2" charset="0"/>
                <a:ea typeface="Times New Roman" panose="02020603050405020304" pitchFamily="18" charset="0"/>
              </a:rPr>
              <a:t> </a:t>
            </a:r>
            <a:r>
              <a:rPr lang="en-US" sz="4000" b="1" dirty="0" err="1">
                <a:solidFill>
                  <a:schemeClr val="bg1"/>
                </a:solidFill>
                <a:effectLst/>
                <a:latin typeface="#9Slide03 BoosterNextFYBlack" panose="02000A03000000020004" pitchFamily="2" charset="0"/>
                <a:ea typeface="Times New Roman" panose="02020603050405020304" pitchFamily="18" charset="0"/>
              </a:rPr>
              <a:t>tư</a:t>
            </a:r>
            <a:r>
              <a:rPr lang="en-US" sz="4000" b="1" dirty="0">
                <a:solidFill>
                  <a:schemeClr val="bg1"/>
                </a:solidFill>
                <a:effectLst/>
                <a:latin typeface="#9Slide03 BoosterNextFYBlack" panose="02000A03000000020004" pitchFamily="2" charset="0"/>
                <a:ea typeface="Times New Roman" panose="02020603050405020304" pitchFamily="18" charset="0"/>
              </a:rPr>
              <a:t> </a:t>
            </a:r>
            <a:r>
              <a:rPr lang="en-US" sz="4000" b="1" dirty="0" err="1">
                <a:solidFill>
                  <a:schemeClr val="bg1"/>
                </a:solidFill>
                <a:effectLst/>
                <a:latin typeface="#9Slide03 BoosterNextFYBlack" panose="02000A03000000020004" pitchFamily="2" charset="0"/>
                <a:ea typeface="Times New Roman" panose="02020603050405020304" pitchFamily="18" charset="0"/>
              </a:rPr>
              <a:t>tưởng</a:t>
            </a:r>
            <a:r>
              <a:rPr lang="en-US" sz="4000" b="1" dirty="0">
                <a:solidFill>
                  <a:schemeClr val="bg1"/>
                </a:solidFill>
                <a:effectLst/>
                <a:latin typeface="#9Slide03 BoosterNextFYBlack" panose="02000A03000000020004" pitchFamily="2" charset="0"/>
                <a:ea typeface="Times New Roman" panose="02020603050405020304" pitchFamily="18" charset="0"/>
              </a:rPr>
              <a:t> </a:t>
            </a:r>
            <a:r>
              <a:rPr lang="en-US" sz="4000" b="1" dirty="0" err="1">
                <a:solidFill>
                  <a:schemeClr val="bg1"/>
                </a:solidFill>
                <a:effectLst/>
                <a:latin typeface="#9Slide03 BoosterNextFYBlack" panose="02000A03000000020004" pitchFamily="2" charset="0"/>
                <a:ea typeface="Times New Roman" panose="02020603050405020304" pitchFamily="18" charset="0"/>
              </a:rPr>
              <a:t>của</a:t>
            </a:r>
            <a:r>
              <a:rPr lang="en-US" sz="4000" b="1" dirty="0">
                <a:solidFill>
                  <a:schemeClr val="bg1"/>
                </a:solidFill>
                <a:effectLst/>
                <a:latin typeface="#9Slide03 BoosterNextFYBlack" panose="02000A03000000020004" pitchFamily="2" charset="0"/>
                <a:ea typeface="Times New Roman" panose="02020603050405020304" pitchFamily="18" charset="0"/>
              </a:rPr>
              <a:t> </a:t>
            </a:r>
            <a:r>
              <a:rPr lang="en-US" sz="4000" b="1" dirty="0" err="1">
                <a:solidFill>
                  <a:schemeClr val="bg1"/>
                </a:solidFill>
                <a:effectLst/>
                <a:latin typeface="#9Slide03 BoosterNextFYBlack" panose="02000A03000000020004" pitchFamily="2" charset="0"/>
                <a:ea typeface="Times New Roman" panose="02020603050405020304" pitchFamily="18" charset="0"/>
              </a:rPr>
              <a:t>đoạn</a:t>
            </a:r>
            <a:r>
              <a:rPr lang="en-US" sz="4000" b="1" dirty="0">
                <a:solidFill>
                  <a:schemeClr val="bg1"/>
                </a:solidFill>
                <a:effectLst/>
                <a:latin typeface="#9Slide03 BoosterNextFYBlack" panose="02000A03000000020004" pitchFamily="2" charset="0"/>
                <a:ea typeface="Times New Roman" panose="02020603050405020304" pitchFamily="18" charset="0"/>
              </a:rPr>
              <a:t> </a:t>
            </a:r>
            <a:r>
              <a:rPr lang="en-US" sz="4000" b="1" dirty="0" err="1">
                <a:solidFill>
                  <a:schemeClr val="bg1"/>
                </a:solidFill>
                <a:effectLst/>
                <a:latin typeface="#9Slide03 BoosterNextFYBlack" panose="02000A03000000020004" pitchFamily="2" charset="0"/>
                <a:ea typeface="Times New Roman" panose="02020603050405020304" pitchFamily="18" charset="0"/>
              </a:rPr>
              <a:t>trích</a:t>
            </a:r>
            <a:r>
              <a:rPr lang="en-US" sz="4000" b="1" dirty="0">
                <a:solidFill>
                  <a:schemeClr val="bg1"/>
                </a:solidFill>
                <a:effectLst/>
                <a:latin typeface="#9Slide03 BoosterNextFYBlack" panose="02000A03000000020004" pitchFamily="2" charset="0"/>
                <a:ea typeface="Times New Roman" panose="02020603050405020304" pitchFamily="18" charset="0"/>
              </a:rPr>
              <a:t> </a:t>
            </a:r>
            <a:r>
              <a:rPr lang="pt-BR" sz="4000" b="1" i="1" dirty="0">
                <a:solidFill>
                  <a:schemeClr val="bg1"/>
                </a:solidFill>
                <a:effectLst/>
                <a:latin typeface="#9Slide03 BoosterNextFYBlack" panose="02000A03000000020004" pitchFamily="2" charset="0"/>
                <a:ea typeface="Times New Roman" panose="02020603050405020304" pitchFamily="18" charset="0"/>
              </a:rPr>
              <a:t>“Đổi tên cho xã”</a:t>
            </a:r>
            <a:endParaRPr lang="en-US" sz="3600" dirty="0">
              <a:solidFill>
                <a:schemeClr val="bg1"/>
              </a:solidFill>
              <a:effectLst/>
              <a:latin typeface="#9Slide03 BoosterNextFYBlack" panose="02000A03000000020004" pitchFamily="2"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019C32-9912-10AD-6307-41159C4999AE}"/>
              </a:ext>
            </a:extLst>
          </p:cNvPr>
          <p:cNvSpPr txBox="1"/>
          <p:nvPr/>
        </p:nvSpPr>
        <p:spPr>
          <a:xfrm>
            <a:off x="9121856" y="3494116"/>
            <a:ext cx="8224964" cy="2385060"/>
          </a:xfrm>
          <a:prstGeom prst="rect">
            <a:avLst/>
          </a:prstGeom>
        </p:spPr>
        <p:txBody>
          <a:bodyPr vert="horz" lIns="91440" tIns="45720" rIns="91440" bIns="45720" rtlCol="0" anchor="b">
            <a:normAutofit/>
          </a:bodyPr>
          <a:lstStyle/>
          <a:p>
            <a:pPr marR="0" lvl="0" algn="ctr" defTabSz="914400" rtl="0" eaLnBrk="1" fontAlgn="auto" latinLnBrk="0" hangingPunct="1">
              <a:lnSpc>
                <a:spcPct val="90000"/>
              </a:lnSpc>
              <a:spcBef>
                <a:spcPct val="0"/>
              </a:spcBef>
              <a:spcAft>
                <a:spcPts val="600"/>
              </a:spcAft>
              <a:buClrTx/>
              <a:buSzTx/>
              <a:tabLst/>
              <a:defRPr/>
            </a:pPr>
            <a:r>
              <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rPr>
              <a:t>III. </a:t>
            </a:r>
            <a:r>
              <a:rPr kumimoji="0" lang="en-US" sz="8000" b="0" i="0" u="none" strike="noStrike" kern="1200" cap="none" spc="0" normalizeH="0" baseline="0" noProof="0" dirty="0" err="1">
                <a:ln>
                  <a:noFill/>
                </a:ln>
                <a:solidFill>
                  <a:prstClr val="black"/>
                </a:solidFill>
                <a:effectLst/>
                <a:uLnTx/>
                <a:uFillTx/>
                <a:latin typeface="#9Slide03 Montserrat Black" panose="00000A00000000000000" pitchFamily="2" charset="0"/>
                <a:ea typeface="+mn-ea"/>
                <a:cs typeface="+mn-cs"/>
              </a:rPr>
              <a:t>Tổng</a:t>
            </a:r>
            <a:r>
              <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rPr>
              <a:t> </a:t>
            </a:r>
            <a:r>
              <a:rPr kumimoji="0" lang="en-US" sz="8000" b="0" i="0" u="none" strike="noStrike" kern="1200" cap="none" spc="0" normalizeH="0" baseline="0" noProof="0" dirty="0" err="1">
                <a:ln>
                  <a:noFill/>
                </a:ln>
                <a:solidFill>
                  <a:prstClr val="black"/>
                </a:solidFill>
                <a:effectLst/>
                <a:uLnTx/>
                <a:uFillTx/>
                <a:latin typeface="#9Slide03 Montserrat Black" panose="00000A00000000000000" pitchFamily="2" charset="0"/>
                <a:ea typeface="+mn-ea"/>
                <a:cs typeface="+mn-cs"/>
              </a:rPr>
              <a:t>kết</a:t>
            </a:r>
            <a:endPar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endParaRPr>
          </a:p>
        </p:txBody>
      </p:sp>
      <p:pic>
        <p:nvPicPr>
          <p:cNvPr id="3" name="Picture 2" descr="A group of people on stage&#10;&#10;Description automatically generated">
            <a:extLst>
              <a:ext uri="{FF2B5EF4-FFF2-40B4-BE49-F238E27FC236}">
                <a16:creationId xmlns:a16="http://schemas.microsoft.com/office/drawing/2014/main" id="{EA029EFC-5FCA-9568-E230-174561CB28CD}"/>
              </a:ext>
            </a:extLst>
          </p:cNvPr>
          <p:cNvPicPr>
            <a:picLocks noChangeAspect="1"/>
          </p:cNvPicPr>
          <p:nvPr/>
        </p:nvPicPr>
        <p:blipFill rotWithShape="1">
          <a:blip r:embed="rId2">
            <a:extLst>
              <a:ext uri="{28A0092B-C50C-407E-A947-70E740481C1C}">
                <a14:useLocalDpi xmlns:a14="http://schemas.microsoft.com/office/drawing/2010/main" val="0"/>
              </a:ext>
            </a:extLst>
          </a:blip>
          <a:srcRect l="5671" r="15363" b="-1"/>
          <a:stretch/>
        </p:blipFill>
        <p:spPr>
          <a:xfrm>
            <a:off x="1300036" y="1825452"/>
            <a:ext cx="7005764" cy="5722389"/>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Tree>
    <p:extLst>
      <p:ext uri="{BB962C8B-B14F-4D97-AF65-F5344CB8AC3E}">
        <p14:creationId xmlns:p14="http://schemas.microsoft.com/office/powerpoint/2010/main" val="2581520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2" name="Freeform 2"/>
          <p:cNvSpPr/>
          <p:nvPr/>
        </p:nvSpPr>
        <p:spPr>
          <a:xfrm rot="-2445240">
            <a:off x="15720794" y="2440164"/>
            <a:ext cx="11684508" cy="6267145"/>
          </a:xfrm>
          <a:custGeom>
            <a:avLst/>
            <a:gdLst/>
            <a:ahLst/>
            <a:cxnLst/>
            <a:rect l="l" t="t" r="r" b="b"/>
            <a:pathLst>
              <a:path w="11684508" h="6267145">
                <a:moveTo>
                  <a:pt x="0" y="0"/>
                </a:moveTo>
                <a:lnTo>
                  <a:pt x="11684508" y="0"/>
                </a:lnTo>
                <a:lnTo>
                  <a:pt x="11684508" y="6267146"/>
                </a:lnTo>
                <a:lnTo>
                  <a:pt x="0" y="62671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26470" y="3850578"/>
            <a:ext cx="6382072" cy="3446319"/>
          </a:xfrm>
          <a:custGeom>
            <a:avLst/>
            <a:gdLst/>
            <a:ahLst/>
            <a:cxnLst/>
            <a:rect l="l" t="t" r="r" b="b"/>
            <a:pathLst>
              <a:path w="6382072" h="3446319">
                <a:moveTo>
                  <a:pt x="0" y="0"/>
                </a:moveTo>
                <a:lnTo>
                  <a:pt x="6382072" y="0"/>
                </a:lnTo>
                <a:lnTo>
                  <a:pt x="6382072" y="3446318"/>
                </a:lnTo>
                <a:lnTo>
                  <a:pt x="0" y="34463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2008495" y="1278880"/>
            <a:ext cx="14271009" cy="940707"/>
          </a:xfrm>
          <a:prstGeom prst="rect">
            <a:avLst/>
          </a:prstGeom>
        </p:spPr>
        <p:txBody>
          <a:bodyPr lIns="0" tIns="0" rIns="0" bIns="0" rtlCol="0" anchor="t">
            <a:spAutoFit/>
          </a:bodyPr>
          <a:lstStyle/>
          <a:p>
            <a:pPr algn="ctr">
              <a:lnSpc>
                <a:spcPts val="7059"/>
              </a:lnSpc>
            </a:pPr>
            <a:r>
              <a:rPr lang="en-US" sz="8022" dirty="0" err="1">
                <a:solidFill>
                  <a:srgbClr val="D1B266"/>
                </a:solidFill>
                <a:latin typeface="#9Slide03 BoosterNextFYBlack" panose="02000A03000000020004" pitchFamily="2" charset="0"/>
              </a:rPr>
              <a:t>Tổng</a:t>
            </a:r>
            <a:r>
              <a:rPr lang="en-US" sz="8022" dirty="0">
                <a:solidFill>
                  <a:srgbClr val="D1B266"/>
                </a:solidFill>
                <a:latin typeface="#9Slide03 BoosterNextFYBlack" panose="02000A03000000020004" pitchFamily="2" charset="0"/>
              </a:rPr>
              <a:t> </a:t>
            </a:r>
            <a:r>
              <a:rPr lang="en-US" sz="8022" dirty="0" err="1">
                <a:solidFill>
                  <a:srgbClr val="D1B266"/>
                </a:solidFill>
                <a:latin typeface="#9Slide03 BoosterNextFYBlack" panose="02000A03000000020004" pitchFamily="2" charset="0"/>
              </a:rPr>
              <a:t>kết</a:t>
            </a:r>
            <a:endParaRPr lang="en-US" sz="8022" dirty="0">
              <a:solidFill>
                <a:srgbClr val="D1B266"/>
              </a:solidFill>
              <a:latin typeface="#9Slide03 BoosterNextFYBlack" panose="02000A03000000020004" pitchFamily="2" charset="0"/>
            </a:endParaRPr>
          </a:p>
        </p:txBody>
      </p:sp>
      <p:sp>
        <p:nvSpPr>
          <p:cNvPr id="5" name="TextBox 5"/>
          <p:cNvSpPr txBox="1"/>
          <p:nvPr/>
        </p:nvSpPr>
        <p:spPr>
          <a:xfrm>
            <a:off x="1784153" y="7543111"/>
            <a:ext cx="6206900" cy="637226"/>
          </a:xfrm>
          <a:prstGeom prst="rect">
            <a:avLst/>
          </a:prstGeom>
        </p:spPr>
        <p:txBody>
          <a:bodyPr lIns="0" tIns="0" rIns="0" bIns="0" rtlCol="0" anchor="t">
            <a:spAutoFit/>
          </a:bodyPr>
          <a:lstStyle/>
          <a:p>
            <a:pPr algn="ctr">
              <a:lnSpc>
                <a:spcPts val="5286"/>
              </a:lnSpc>
            </a:pPr>
            <a:r>
              <a:rPr lang="en-US" sz="4400" dirty="0" err="1">
                <a:solidFill>
                  <a:srgbClr val="D1B266"/>
                </a:solidFill>
                <a:latin typeface="#9Slide03 BoosterNextFYBlack" panose="02000A03000000020004" pitchFamily="2" charset="0"/>
              </a:rPr>
              <a:t>Nội</a:t>
            </a:r>
            <a:r>
              <a:rPr lang="en-US" sz="4400" dirty="0">
                <a:solidFill>
                  <a:srgbClr val="D1B266"/>
                </a:solidFill>
                <a:latin typeface="#9Slide03 BoosterNextFYBlack" panose="02000A03000000020004" pitchFamily="2" charset="0"/>
              </a:rPr>
              <a:t> dung</a:t>
            </a:r>
          </a:p>
        </p:txBody>
      </p:sp>
      <p:sp>
        <p:nvSpPr>
          <p:cNvPr id="6" name="Freeform 6"/>
          <p:cNvSpPr/>
          <p:nvPr/>
        </p:nvSpPr>
        <p:spPr>
          <a:xfrm rot="-2445240">
            <a:off x="-7496004" y="-429299"/>
            <a:ext cx="11684508" cy="6267145"/>
          </a:xfrm>
          <a:custGeom>
            <a:avLst/>
            <a:gdLst/>
            <a:ahLst/>
            <a:cxnLst/>
            <a:rect l="l" t="t" r="r" b="b"/>
            <a:pathLst>
              <a:path w="11684508" h="6267145">
                <a:moveTo>
                  <a:pt x="0" y="0"/>
                </a:moveTo>
                <a:lnTo>
                  <a:pt x="11684508" y="0"/>
                </a:lnTo>
                <a:lnTo>
                  <a:pt x="11684508" y="6267145"/>
                </a:lnTo>
                <a:lnTo>
                  <a:pt x="0" y="62671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9539767" y="3850578"/>
            <a:ext cx="6382072" cy="3446319"/>
          </a:xfrm>
          <a:custGeom>
            <a:avLst/>
            <a:gdLst/>
            <a:ahLst/>
            <a:cxnLst/>
            <a:rect l="l" t="t" r="r" b="b"/>
            <a:pathLst>
              <a:path w="6382072" h="3446319">
                <a:moveTo>
                  <a:pt x="0" y="0"/>
                </a:moveTo>
                <a:lnTo>
                  <a:pt x="6382072" y="0"/>
                </a:lnTo>
                <a:lnTo>
                  <a:pt x="6382072" y="3446318"/>
                </a:lnTo>
                <a:lnTo>
                  <a:pt x="0" y="34463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9912900" y="7439556"/>
            <a:ext cx="6206900" cy="637226"/>
          </a:xfrm>
          <a:prstGeom prst="rect">
            <a:avLst/>
          </a:prstGeom>
        </p:spPr>
        <p:txBody>
          <a:bodyPr lIns="0" tIns="0" rIns="0" bIns="0" rtlCol="0" anchor="t">
            <a:spAutoFit/>
          </a:bodyPr>
          <a:lstStyle/>
          <a:p>
            <a:pPr algn="ctr">
              <a:lnSpc>
                <a:spcPts val="5286"/>
              </a:lnSpc>
            </a:pPr>
            <a:r>
              <a:rPr lang="en-US" sz="4400" dirty="0" err="1">
                <a:solidFill>
                  <a:srgbClr val="D1B266"/>
                </a:solidFill>
                <a:latin typeface="#9Slide03 BoosterNextFYBlack" panose="02000A03000000020004" pitchFamily="2" charset="0"/>
              </a:rPr>
              <a:t>Nghệ</a:t>
            </a:r>
            <a:r>
              <a:rPr lang="en-US" sz="4400" dirty="0">
                <a:solidFill>
                  <a:srgbClr val="D1B266"/>
                </a:solidFill>
                <a:latin typeface="#9Slide03 BoosterNextFYBlack" panose="02000A03000000020004" pitchFamily="2" charset="0"/>
              </a:rPr>
              <a:t> </a:t>
            </a:r>
            <a:r>
              <a:rPr lang="en-US" sz="4400" dirty="0" err="1">
                <a:solidFill>
                  <a:srgbClr val="D1B266"/>
                </a:solidFill>
                <a:latin typeface="#9Slide03 BoosterNextFYBlack" panose="02000A03000000020004" pitchFamily="2" charset="0"/>
              </a:rPr>
              <a:t>thuật</a:t>
            </a:r>
            <a:endParaRPr lang="en-US" sz="4400" dirty="0">
              <a:solidFill>
                <a:srgbClr val="D1B266"/>
              </a:solidFill>
              <a:latin typeface="#9Slide03 BoosterNextFYBlack" panose="02000A03000000020004" pitchFamily="2" charset="0"/>
            </a:endParaRPr>
          </a:p>
        </p:txBody>
      </p:sp>
      <p:sp>
        <p:nvSpPr>
          <p:cNvPr id="9" name="TextBox 9"/>
          <p:cNvSpPr txBox="1"/>
          <p:nvPr/>
        </p:nvSpPr>
        <p:spPr>
          <a:xfrm>
            <a:off x="1927781" y="4311850"/>
            <a:ext cx="5779449" cy="2769989"/>
          </a:xfrm>
          <a:prstGeom prst="rect">
            <a:avLst/>
          </a:prstGeom>
        </p:spPr>
        <p:txBody>
          <a:bodyPr lIns="0" tIns="0" rIns="0" bIns="0" rtlCol="0" anchor="t">
            <a:spAutoFit/>
          </a:bodyPr>
          <a:lstStyle/>
          <a:p>
            <a:pPr marL="0" marR="0" algn="just">
              <a:spcBef>
                <a:spcPts val="600"/>
              </a:spcBef>
              <a:spcAft>
                <a:spcPts val="600"/>
              </a:spcAft>
            </a:pP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Qua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cảnh</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đổi</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tên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cho</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xã</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Cà</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Hạ</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tác</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giả</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đã</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phê</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phán</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bệnh</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háo</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danh</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hình</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thức</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trong</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mỗi</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con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người</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mỗi</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tập</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6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thể</a:t>
            </a:r>
            <a:r>
              <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p>
        </p:txBody>
      </p:sp>
      <p:sp>
        <p:nvSpPr>
          <p:cNvPr id="10" name="TextBox 10"/>
          <p:cNvSpPr txBox="1"/>
          <p:nvPr/>
        </p:nvSpPr>
        <p:spPr>
          <a:xfrm>
            <a:off x="9973913" y="4311850"/>
            <a:ext cx="5513779" cy="2462213"/>
          </a:xfrm>
          <a:prstGeom prst="rect">
            <a:avLst/>
          </a:prstGeom>
        </p:spPr>
        <p:txBody>
          <a:bodyPr wrap="square" lIns="0" tIns="0" rIns="0" bIns="0" rtlCol="0" anchor="t">
            <a:spAutoFit/>
          </a:bodyPr>
          <a:lstStyle/>
          <a:p>
            <a:pPr marL="0" marR="0" algn="just">
              <a:spcBef>
                <a:spcPts val="600"/>
              </a:spcBef>
              <a:spcAft>
                <a:spcPts val="600"/>
              </a:spcAft>
            </a:pP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Sử</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dụng</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thành</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công</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thủ</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pháp</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phóng</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đại</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xây</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dựng</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nhân</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vật</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mang</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tính</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cách</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tiêu</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biểu</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tạo</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nên</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tiếng</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cười</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châm</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biếm</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hài</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hước</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sâu</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sắc</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và</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giàu</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ý </a:t>
            </a:r>
            <a:r>
              <a:rPr lang="en-US" sz="3200" dirty="0" err="1">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nghĩa</a:t>
            </a:r>
            <a:r>
              <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2" name="Freeform 2"/>
          <p:cNvSpPr/>
          <p:nvPr/>
        </p:nvSpPr>
        <p:spPr>
          <a:xfrm rot="-2445240">
            <a:off x="16173802" y="3306113"/>
            <a:ext cx="11684508" cy="6267145"/>
          </a:xfrm>
          <a:custGeom>
            <a:avLst/>
            <a:gdLst/>
            <a:ahLst/>
            <a:cxnLst/>
            <a:rect l="l" t="t" r="r" b="b"/>
            <a:pathLst>
              <a:path w="11684508" h="6267145">
                <a:moveTo>
                  <a:pt x="0" y="0"/>
                </a:moveTo>
                <a:lnTo>
                  <a:pt x="11684508" y="0"/>
                </a:lnTo>
                <a:lnTo>
                  <a:pt x="11684508" y="6267146"/>
                </a:lnTo>
                <a:lnTo>
                  <a:pt x="0" y="62671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2008495" y="1031765"/>
            <a:ext cx="14271009" cy="839332"/>
          </a:xfrm>
          <a:prstGeom prst="rect">
            <a:avLst/>
          </a:prstGeom>
        </p:spPr>
        <p:txBody>
          <a:bodyPr lIns="0" tIns="0" rIns="0" bIns="0" rtlCol="0" anchor="t">
            <a:spAutoFit/>
          </a:bodyPr>
          <a:lstStyle/>
          <a:p>
            <a:pPr marL="0" marR="0" lvl="0" indent="0" algn="ctr" defTabSz="914400" rtl="0" eaLnBrk="1" fontAlgn="auto" latinLnBrk="0" hangingPunct="1">
              <a:lnSpc>
                <a:spcPts val="7059"/>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D1B266"/>
                </a:solidFill>
                <a:effectLst/>
                <a:uLnTx/>
                <a:uFillTx/>
                <a:latin typeface="#9Slide03 BoosterNextFYBlack" panose="02000A03000000020004" pitchFamily="2" charset="0"/>
              </a:rPr>
              <a:t>Kĩ</a:t>
            </a:r>
            <a:r>
              <a:rPr kumimoji="0" lang="en-US" sz="5400" b="0" i="0" u="none" strike="noStrike" kern="1200" cap="none" spc="0" normalizeH="0" baseline="0" noProof="0" dirty="0">
                <a:ln>
                  <a:noFill/>
                </a:ln>
                <a:solidFill>
                  <a:srgbClr val="D1B266"/>
                </a:solidFill>
                <a:effectLst/>
                <a:uLnTx/>
                <a:uFillTx/>
                <a:latin typeface="#9Slide03 BoosterNextFYBlack" panose="02000A03000000020004" pitchFamily="2" charset="0"/>
              </a:rPr>
              <a:t> </a:t>
            </a:r>
            <a:r>
              <a:rPr kumimoji="0" lang="en-US" sz="5400" b="0" i="0" u="none" strike="noStrike" kern="1200" cap="none" spc="0" normalizeH="0" baseline="0" noProof="0" dirty="0" err="1">
                <a:ln>
                  <a:noFill/>
                </a:ln>
                <a:solidFill>
                  <a:srgbClr val="D1B266"/>
                </a:solidFill>
                <a:effectLst/>
                <a:uLnTx/>
                <a:uFillTx/>
                <a:latin typeface="#9Slide03 BoosterNextFYBlack" panose="02000A03000000020004" pitchFamily="2" charset="0"/>
              </a:rPr>
              <a:t>năng</a:t>
            </a:r>
            <a:r>
              <a:rPr kumimoji="0" lang="en-US" sz="5400" b="0" i="0" u="none" strike="noStrike" kern="1200" cap="none" spc="0" normalizeH="0" baseline="0" noProof="0" dirty="0">
                <a:ln>
                  <a:noFill/>
                </a:ln>
                <a:solidFill>
                  <a:srgbClr val="D1B266"/>
                </a:solidFill>
                <a:effectLst/>
                <a:uLnTx/>
                <a:uFillTx/>
                <a:latin typeface="#9Slide03 BoosterNextFYBlack" panose="02000A03000000020004" pitchFamily="2" charset="0"/>
              </a:rPr>
              <a:t> </a:t>
            </a:r>
            <a:r>
              <a:rPr kumimoji="0" lang="en-US" sz="5400" b="0" i="0" u="none" strike="noStrike" kern="1200" cap="none" spc="0" normalizeH="0" baseline="0" noProof="0" dirty="0" err="1">
                <a:ln>
                  <a:noFill/>
                </a:ln>
                <a:solidFill>
                  <a:srgbClr val="D1B266"/>
                </a:solidFill>
                <a:effectLst/>
                <a:uLnTx/>
                <a:uFillTx/>
                <a:latin typeface="#9Slide03 BoosterNextFYBlack" panose="02000A03000000020004" pitchFamily="2" charset="0"/>
              </a:rPr>
              <a:t>đọc</a:t>
            </a:r>
            <a:r>
              <a:rPr kumimoji="0" lang="en-US" sz="5400" b="0" i="0" u="none" strike="noStrike" kern="1200" cap="none" spc="0" normalizeH="0" baseline="0" noProof="0" dirty="0">
                <a:ln>
                  <a:noFill/>
                </a:ln>
                <a:solidFill>
                  <a:srgbClr val="D1B266"/>
                </a:solidFill>
                <a:effectLst/>
                <a:uLnTx/>
                <a:uFillTx/>
                <a:latin typeface="#9Slide03 BoosterNextFYBlack" panose="02000A03000000020004" pitchFamily="2" charset="0"/>
              </a:rPr>
              <a:t> </a:t>
            </a:r>
            <a:r>
              <a:rPr kumimoji="0" lang="en-US" sz="5400" b="0" i="0" u="none" strike="noStrike" kern="1200" cap="none" spc="0" normalizeH="0" baseline="0" noProof="0" dirty="0" err="1">
                <a:ln>
                  <a:noFill/>
                </a:ln>
                <a:solidFill>
                  <a:srgbClr val="D1B266"/>
                </a:solidFill>
                <a:effectLst/>
                <a:uLnTx/>
                <a:uFillTx/>
                <a:latin typeface="#9Slide03 BoosterNextFYBlack" panose="02000A03000000020004" pitchFamily="2" charset="0"/>
              </a:rPr>
              <a:t>hiểu</a:t>
            </a:r>
            <a:r>
              <a:rPr kumimoji="0" lang="en-US" sz="5400" b="0" i="0" u="none" strike="noStrike" kern="1200" cap="none" spc="0" normalizeH="0" baseline="0" noProof="0" dirty="0">
                <a:ln>
                  <a:noFill/>
                </a:ln>
                <a:solidFill>
                  <a:srgbClr val="D1B266"/>
                </a:solidFill>
                <a:effectLst/>
                <a:uLnTx/>
                <a:uFillTx/>
                <a:latin typeface="#9Slide03 BoosterNextFYBlack" panose="02000A03000000020004" pitchFamily="2" charset="0"/>
              </a:rPr>
              <a:t> </a:t>
            </a:r>
            <a:r>
              <a:rPr kumimoji="0" lang="en-US" sz="5400" b="0" i="0" u="none" strike="noStrike" kern="1200" cap="none" spc="0" normalizeH="0" baseline="0" noProof="0" dirty="0" err="1">
                <a:ln>
                  <a:noFill/>
                </a:ln>
                <a:solidFill>
                  <a:srgbClr val="D1B266"/>
                </a:solidFill>
                <a:effectLst/>
                <a:uLnTx/>
                <a:uFillTx/>
                <a:latin typeface="#9Slide03 BoosterNextFYBlack" panose="02000A03000000020004" pitchFamily="2" charset="0"/>
              </a:rPr>
              <a:t>văn</a:t>
            </a:r>
            <a:r>
              <a:rPr kumimoji="0" lang="en-US" sz="5400" b="0" i="0" u="none" strike="noStrike" kern="1200" cap="none" spc="0" normalizeH="0" baseline="0" noProof="0" dirty="0">
                <a:ln>
                  <a:noFill/>
                </a:ln>
                <a:solidFill>
                  <a:srgbClr val="D1B266"/>
                </a:solidFill>
                <a:effectLst/>
                <a:uLnTx/>
                <a:uFillTx/>
                <a:latin typeface="#9Slide03 BoosterNextFYBlack" panose="02000A03000000020004" pitchFamily="2" charset="0"/>
              </a:rPr>
              <a:t> </a:t>
            </a:r>
            <a:r>
              <a:rPr kumimoji="0" lang="en-US" sz="5400" b="0" i="0" u="none" strike="noStrike" kern="1200" cap="none" spc="0" normalizeH="0" baseline="0" noProof="0" dirty="0" err="1">
                <a:ln>
                  <a:noFill/>
                </a:ln>
                <a:solidFill>
                  <a:srgbClr val="D1B266"/>
                </a:solidFill>
                <a:effectLst/>
                <a:uLnTx/>
                <a:uFillTx/>
                <a:latin typeface="#9Slide03 BoosterNextFYBlack" panose="02000A03000000020004" pitchFamily="2" charset="0"/>
              </a:rPr>
              <a:t>bản</a:t>
            </a:r>
            <a:r>
              <a:rPr kumimoji="0" lang="en-US" sz="5400" b="0" i="0" u="none" strike="noStrike" kern="1200" cap="none" spc="0" normalizeH="0" baseline="0" noProof="0" dirty="0">
                <a:ln>
                  <a:noFill/>
                </a:ln>
                <a:solidFill>
                  <a:srgbClr val="D1B266"/>
                </a:solidFill>
                <a:effectLst/>
                <a:uLnTx/>
                <a:uFillTx/>
                <a:latin typeface="#9Slide03 BoosterNextFYBlack" panose="02000A03000000020004" pitchFamily="2" charset="0"/>
              </a:rPr>
              <a:t> </a:t>
            </a:r>
            <a:r>
              <a:rPr kumimoji="0" lang="en-US" sz="5400" b="0" i="0" u="none" strike="noStrike" kern="1200" cap="none" spc="0" normalizeH="0" baseline="0" noProof="0" dirty="0" err="1">
                <a:ln>
                  <a:noFill/>
                </a:ln>
                <a:solidFill>
                  <a:srgbClr val="D1B266"/>
                </a:solidFill>
                <a:effectLst/>
                <a:uLnTx/>
                <a:uFillTx/>
                <a:latin typeface="#9Slide03 BoosterNextFYBlack" panose="02000A03000000020004" pitchFamily="2" charset="0"/>
              </a:rPr>
              <a:t>kịch</a:t>
            </a:r>
            <a:endParaRPr kumimoji="0" lang="en-US" sz="5400" b="0" i="0" u="none" strike="noStrike" kern="1200" cap="none" spc="0" normalizeH="0" baseline="0" noProof="0" dirty="0">
              <a:ln>
                <a:noFill/>
              </a:ln>
              <a:solidFill>
                <a:srgbClr val="D1B266"/>
              </a:solidFill>
              <a:effectLst/>
              <a:uLnTx/>
              <a:uFillTx/>
              <a:latin typeface="#9Slide03 BoosterNextFYBlack" panose="02000A03000000020004" pitchFamily="2" charset="0"/>
            </a:endParaRPr>
          </a:p>
        </p:txBody>
      </p:sp>
      <p:sp>
        <p:nvSpPr>
          <p:cNvPr id="6" name="Freeform 6"/>
          <p:cNvSpPr/>
          <p:nvPr/>
        </p:nvSpPr>
        <p:spPr>
          <a:xfrm rot="-2445240">
            <a:off x="-7496004" y="-429299"/>
            <a:ext cx="11684508" cy="6267145"/>
          </a:xfrm>
          <a:custGeom>
            <a:avLst/>
            <a:gdLst/>
            <a:ahLst/>
            <a:cxnLst/>
            <a:rect l="l" t="t" r="r" b="b"/>
            <a:pathLst>
              <a:path w="11684508" h="6267145">
                <a:moveTo>
                  <a:pt x="0" y="0"/>
                </a:moveTo>
                <a:lnTo>
                  <a:pt x="11684508" y="0"/>
                </a:lnTo>
                <a:lnTo>
                  <a:pt x="11684508" y="6267145"/>
                </a:lnTo>
                <a:lnTo>
                  <a:pt x="0" y="6267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71600" y="2623959"/>
            <a:ext cx="15240000" cy="6432980"/>
          </a:xfrm>
          <a:custGeom>
            <a:avLst/>
            <a:gdLst/>
            <a:ahLst/>
            <a:cxnLst/>
            <a:rect l="l" t="t" r="r" b="b"/>
            <a:pathLst>
              <a:path w="6382072" h="3446319">
                <a:moveTo>
                  <a:pt x="0" y="0"/>
                </a:moveTo>
                <a:lnTo>
                  <a:pt x="6382072" y="0"/>
                </a:lnTo>
                <a:lnTo>
                  <a:pt x="6382072" y="3446318"/>
                </a:lnTo>
                <a:lnTo>
                  <a:pt x="0" y="34463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EB7671E-60F3-0CA0-EFCE-42ABB34D11C5}"/>
              </a:ext>
            </a:extLst>
          </p:cNvPr>
          <p:cNvSpPr txBox="1"/>
          <p:nvPr/>
        </p:nvSpPr>
        <p:spPr>
          <a:xfrm>
            <a:off x="2286000" y="3265739"/>
            <a:ext cx="13182599" cy="5139869"/>
          </a:xfrm>
          <a:prstGeom prst="rect">
            <a:avLst/>
          </a:prstGeom>
          <a:noFill/>
        </p:spPr>
        <p:txBody>
          <a:bodyPr wrap="square">
            <a:spAutoFit/>
          </a:bodyPr>
          <a:lstStyle/>
          <a:p>
            <a:pPr marL="0" marR="0" algn="just">
              <a:spcBef>
                <a:spcPts val="1200"/>
              </a:spcBef>
              <a:spcAft>
                <a:spcPts val="1200"/>
              </a:spcAft>
            </a:pPr>
            <a:r>
              <a:rPr lang="pt-BR"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Tóm tắt nội dung văn bản (Văn bản kể lại sự việc gì? Sự việc ấy xảy ra trong bối cảnh nào? Cốt truyện có gì đặc biệt?...). </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pt-BR"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Tìm hiểu một số đặc điểm của hài kịch qua các phương diện: xung đột, nhân vật, hành động, lời thoại, thủ pháp trào phúng,...để hiểu được chủ đề, mục đích và ý nghĩa của tiếng cười phê phán trong văn bản.</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spcBef>
                <a:spcPts val="1200"/>
              </a:spcBef>
              <a:spcAft>
                <a:spcPts val="1200"/>
              </a:spcAft>
            </a:pPr>
            <a:r>
              <a:rPr lang="pt-BR" sz="36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Liên hệ, kết nối với kinh nghiệm của bản thân để hiểu sâu hơn về nội dung văn bản.</a:t>
            </a:r>
            <a:endParaRPr lang="en-US" sz="3600" dirty="0">
              <a:latin typeface="#9Slide03 Arima Madurai Bold" panose="00000800000000000000" pitchFamily="2" charset="0"/>
              <a:cs typeface="#9Slide03 Arima Madurai Bold" panose="00000800000000000000" pitchFamily="2" charset="0"/>
            </a:endParaRPr>
          </a:p>
        </p:txBody>
      </p:sp>
    </p:spTree>
    <p:extLst>
      <p:ext uri="{BB962C8B-B14F-4D97-AF65-F5344CB8AC3E}">
        <p14:creationId xmlns:p14="http://schemas.microsoft.com/office/powerpoint/2010/main" val="272093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019C32-9912-10AD-6307-41159C4999AE}"/>
              </a:ext>
            </a:extLst>
          </p:cNvPr>
          <p:cNvSpPr txBox="1"/>
          <p:nvPr/>
        </p:nvSpPr>
        <p:spPr>
          <a:xfrm>
            <a:off x="9121856" y="3494116"/>
            <a:ext cx="8224964" cy="238506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rPr>
              <a:t>IV. </a:t>
            </a:r>
            <a:r>
              <a:rPr kumimoji="0" lang="en-US" sz="8000" b="0" i="0" u="none" strike="noStrike" kern="1200" cap="none" spc="0" normalizeH="0" baseline="0" noProof="0" dirty="0" err="1">
                <a:ln>
                  <a:noFill/>
                </a:ln>
                <a:solidFill>
                  <a:prstClr val="black"/>
                </a:solidFill>
                <a:effectLst/>
                <a:uLnTx/>
                <a:uFillTx/>
                <a:latin typeface="#9Slide03 Montserrat Black" panose="00000A00000000000000" pitchFamily="2" charset="0"/>
                <a:ea typeface="+mn-ea"/>
                <a:cs typeface="+mn-cs"/>
              </a:rPr>
              <a:t>Luyện</a:t>
            </a:r>
            <a:r>
              <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rPr>
              <a:t> </a:t>
            </a:r>
            <a:r>
              <a:rPr kumimoji="0" lang="en-US" sz="8000" b="0" i="0" u="none" strike="noStrike" kern="1200" cap="none" spc="0" normalizeH="0" baseline="0" noProof="0" dirty="0" err="1">
                <a:ln>
                  <a:noFill/>
                </a:ln>
                <a:solidFill>
                  <a:prstClr val="black"/>
                </a:solidFill>
                <a:effectLst/>
                <a:uLnTx/>
                <a:uFillTx/>
                <a:latin typeface="#9Slide03 Montserrat Black" panose="00000A00000000000000" pitchFamily="2" charset="0"/>
                <a:ea typeface="+mn-ea"/>
                <a:cs typeface="+mn-cs"/>
              </a:rPr>
              <a:t>tập</a:t>
            </a:r>
            <a:r>
              <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rPr>
              <a:t>, </a:t>
            </a:r>
            <a:r>
              <a:rPr kumimoji="0" lang="en-US" sz="8000" b="0" i="0" u="none" strike="noStrike" kern="1200" cap="none" spc="0" normalizeH="0" baseline="0" noProof="0" dirty="0" err="1">
                <a:ln>
                  <a:noFill/>
                </a:ln>
                <a:solidFill>
                  <a:prstClr val="black"/>
                </a:solidFill>
                <a:effectLst/>
                <a:uLnTx/>
                <a:uFillTx/>
                <a:latin typeface="#9Slide03 Montserrat Black" panose="00000A00000000000000" pitchFamily="2" charset="0"/>
                <a:ea typeface="+mn-ea"/>
                <a:cs typeface="+mn-cs"/>
              </a:rPr>
              <a:t>vận</a:t>
            </a:r>
            <a:r>
              <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rPr>
              <a:t> </a:t>
            </a:r>
            <a:r>
              <a:rPr kumimoji="0" lang="en-US" sz="8000" b="0" i="0" u="none" strike="noStrike" kern="1200" cap="none" spc="0" normalizeH="0" baseline="0" noProof="0" dirty="0" err="1">
                <a:ln>
                  <a:noFill/>
                </a:ln>
                <a:solidFill>
                  <a:prstClr val="black"/>
                </a:solidFill>
                <a:effectLst/>
                <a:uLnTx/>
                <a:uFillTx/>
                <a:latin typeface="#9Slide03 Montserrat Black" panose="00000A00000000000000" pitchFamily="2" charset="0"/>
                <a:ea typeface="+mn-ea"/>
                <a:cs typeface="+mn-cs"/>
              </a:rPr>
              <a:t>dụng</a:t>
            </a:r>
            <a:endParaRPr kumimoji="0" lang="en-US" sz="8000" b="0" i="0" u="none" strike="noStrike" kern="1200" cap="none" spc="0" normalizeH="0" baseline="0" noProof="0" dirty="0">
              <a:ln>
                <a:noFill/>
              </a:ln>
              <a:solidFill>
                <a:prstClr val="black"/>
              </a:solidFill>
              <a:effectLst/>
              <a:uLnTx/>
              <a:uFillTx/>
              <a:latin typeface="#9Slide03 Montserrat Black" panose="00000A00000000000000" pitchFamily="2" charset="0"/>
              <a:ea typeface="+mn-ea"/>
              <a:cs typeface="+mn-cs"/>
            </a:endParaRPr>
          </a:p>
        </p:txBody>
      </p:sp>
      <p:pic>
        <p:nvPicPr>
          <p:cNvPr id="3" name="Picture 2" descr="A group of people on stage&#10;&#10;Description automatically generated">
            <a:extLst>
              <a:ext uri="{FF2B5EF4-FFF2-40B4-BE49-F238E27FC236}">
                <a16:creationId xmlns:a16="http://schemas.microsoft.com/office/drawing/2014/main" id="{EA029EFC-5FCA-9568-E230-174561CB28CD}"/>
              </a:ext>
            </a:extLst>
          </p:cNvPr>
          <p:cNvPicPr>
            <a:picLocks noChangeAspect="1"/>
          </p:cNvPicPr>
          <p:nvPr/>
        </p:nvPicPr>
        <p:blipFill rotWithShape="1">
          <a:blip r:embed="rId2">
            <a:extLst>
              <a:ext uri="{28A0092B-C50C-407E-A947-70E740481C1C}">
                <a14:useLocalDpi xmlns:a14="http://schemas.microsoft.com/office/drawing/2010/main" val="0"/>
              </a:ext>
            </a:extLst>
          </a:blip>
          <a:srcRect l="5671" r="15363" b="-1"/>
          <a:stretch/>
        </p:blipFill>
        <p:spPr>
          <a:xfrm>
            <a:off x="1300036" y="1825452"/>
            <a:ext cx="7005764" cy="5722389"/>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Tree>
    <p:extLst>
      <p:ext uri="{BB962C8B-B14F-4D97-AF65-F5344CB8AC3E}">
        <p14:creationId xmlns:p14="http://schemas.microsoft.com/office/powerpoint/2010/main" val="2566276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E61B563-A4B2-5783-81AF-A2A053D747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028344"/>
            <a:ext cx="18288000" cy="2279034"/>
            <a:chOff x="0" y="-29768"/>
            <a:chExt cx="12202174" cy="1519356"/>
          </a:xfrm>
        </p:grpSpPr>
        <p:sp>
          <p:nvSpPr>
            <p:cNvPr id="10" name="Rectangle 9">
              <a:extLst>
                <a:ext uri="{FF2B5EF4-FFF2-40B4-BE49-F238E27FC236}">
                  <a16:creationId xmlns:a16="http://schemas.microsoft.com/office/drawing/2014/main" id="{40633BBC-8C60-7DC4-F0CC-CE3225109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CC98078-F2A2-725C-ED61-320B63B695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1CD4C03-24F0-57A9-530E-8F2ABABDC5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80884" y="-2910652"/>
              <a:ext cx="1519356" cy="7281123"/>
            </a:xfrm>
            <a:prstGeom prst="rect">
              <a:avLst/>
            </a:prstGeom>
            <a:gradFill>
              <a:gsLst>
                <a:gs pos="29000">
                  <a:schemeClr val="accent5">
                    <a:lumMod val="60000"/>
                    <a:lumOff val="40000"/>
                    <a:alpha val="0"/>
                  </a:schemeClr>
                </a:gs>
                <a:gs pos="100000">
                  <a:schemeClr val="accent5">
                    <a:lumMod val="75000"/>
                    <a:alpha val="7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4BE1962A-1AFB-44B9-6FF5-176976AC4A5E}"/>
              </a:ext>
            </a:extLst>
          </p:cNvPr>
          <p:cNvSpPr txBox="1"/>
          <p:nvPr/>
        </p:nvSpPr>
        <p:spPr>
          <a:xfrm>
            <a:off x="3160086" y="8323240"/>
            <a:ext cx="10386039" cy="1370962"/>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11000" dirty="0" err="1">
                <a:solidFill>
                  <a:srgbClr val="FFFFFF"/>
                </a:solidFill>
                <a:latin typeface="#9Slide05 Brannboll Ny" panose="02000000000000000000" pitchFamily="2" charset="0"/>
                <a:ea typeface="+mj-ea"/>
                <a:cs typeface="+mj-cs"/>
              </a:rPr>
              <a:t>Đổi</a:t>
            </a:r>
            <a:r>
              <a:rPr lang="en-US" sz="11000" dirty="0">
                <a:solidFill>
                  <a:srgbClr val="FFFFFF"/>
                </a:solidFill>
                <a:latin typeface="#9Slide05 Brannboll Ny" panose="02000000000000000000" pitchFamily="2" charset="0"/>
                <a:ea typeface="+mj-ea"/>
                <a:cs typeface="+mj-cs"/>
              </a:rPr>
              <a:t>  </a:t>
            </a:r>
            <a:r>
              <a:rPr lang="en-US" sz="11000" dirty="0" err="1">
                <a:solidFill>
                  <a:srgbClr val="FFFFFF"/>
                </a:solidFill>
                <a:latin typeface="#9Slide05 Brannboll Ny" panose="02000000000000000000" pitchFamily="2" charset="0"/>
                <a:ea typeface="+mj-ea"/>
                <a:cs typeface="+mj-cs"/>
              </a:rPr>
              <a:t>tên</a:t>
            </a:r>
            <a:r>
              <a:rPr lang="en-US" sz="11000" dirty="0">
                <a:solidFill>
                  <a:srgbClr val="FFFFFF"/>
                </a:solidFill>
                <a:latin typeface="#9Slide05 Brannboll Ny" panose="02000000000000000000" pitchFamily="2" charset="0"/>
                <a:ea typeface="+mj-ea"/>
                <a:cs typeface="+mj-cs"/>
              </a:rPr>
              <a:t> </a:t>
            </a:r>
            <a:r>
              <a:rPr lang="en-US" sz="11000" dirty="0" err="1">
                <a:solidFill>
                  <a:srgbClr val="FFFFFF"/>
                </a:solidFill>
                <a:latin typeface="#9Slide05 Brannboll Ny" panose="02000000000000000000" pitchFamily="2" charset="0"/>
                <a:ea typeface="+mj-ea"/>
                <a:cs typeface="+mj-cs"/>
              </a:rPr>
              <a:t>cho</a:t>
            </a:r>
            <a:r>
              <a:rPr lang="en-US" sz="11000" dirty="0">
                <a:solidFill>
                  <a:srgbClr val="FFFFFF"/>
                </a:solidFill>
                <a:latin typeface="#9Slide05 Brannboll Ny" panose="02000000000000000000" pitchFamily="2" charset="0"/>
                <a:ea typeface="+mj-ea"/>
                <a:cs typeface="+mj-cs"/>
              </a:rPr>
              <a:t> </a:t>
            </a:r>
            <a:r>
              <a:rPr lang="en-US" sz="11000" dirty="0" err="1">
                <a:solidFill>
                  <a:srgbClr val="FFFFFF"/>
                </a:solidFill>
                <a:latin typeface="#9Slide05 Brannboll Ny" panose="02000000000000000000" pitchFamily="2" charset="0"/>
                <a:ea typeface="+mj-ea"/>
                <a:cs typeface="+mj-cs"/>
              </a:rPr>
              <a:t>xã</a:t>
            </a:r>
            <a:endParaRPr lang="en-US" sz="11000" dirty="0">
              <a:solidFill>
                <a:srgbClr val="FFFFFF"/>
              </a:solidFill>
              <a:latin typeface="#9Slide05 Brannboll Ny" panose="02000000000000000000" pitchFamily="2" charset="0"/>
              <a:ea typeface="+mj-ea"/>
              <a:cs typeface="+mj-cs"/>
            </a:endParaRPr>
          </a:p>
        </p:txBody>
      </p:sp>
      <p:pic>
        <p:nvPicPr>
          <p:cNvPr id="3" name="Picture 2" descr="A group of people on stage&#10;&#10;Description automatically generated">
            <a:extLst>
              <a:ext uri="{FF2B5EF4-FFF2-40B4-BE49-F238E27FC236}">
                <a16:creationId xmlns:a16="http://schemas.microsoft.com/office/drawing/2014/main" id="{30BCD8B0-4977-C0F6-5A52-ED655FD477C1}"/>
              </a:ext>
            </a:extLst>
          </p:cNvPr>
          <p:cNvPicPr>
            <a:picLocks noChangeAspect="1"/>
          </p:cNvPicPr>
          <p:nvPr/>
        </p:nvPicPr>
        <p:blipFill rotWithShape="1">
          <a:blip r:embed="rId2">
            <a:extLst>
              <a:ext uri="{28A0092B-C50C-407E-A947-70E740481C1C}">
                <a14:useLocalDpi xmlns:a14="http://schemas.microsoft.com/office/drawing/2010/main" val="0"/>
              </a:ext>
            </a:extLst>
          </a:blip>
          <a:srcRect t="14688" b="4762"/>
          <a:stretch/>
        </p:blipFill>
        <p:spPr>
          <a:xfrm>
            <a:off x="1" y="10"/>
            <a:ext cx="18287997" cy="8028332"/>
          </a:xfrm>
          <a:prstGeom prst="rect">
            <a:avLst/>
          </a:prstGeom>
        </p:spPr>
      </p:pic>
      <p:sp>
        <p:nvSpPr>
          <p:cNvPr id="6" name="TextBox 5">
            <a:extLst>
              <a:ext uri="{FF2B5EF4-FFF2-40B4-BE49-F238E27FC236}">
                <a16:creationId xmlns:a16="http://schemas.microsoft.com/office/drawing/2014/main" id="{C9022050-5744-3F11-70D5-A0239B1B4E61}"/>
              </a:ext>
            </a:extLst>
          </p:cNvPr>
          <p:cNvSpPr txBox="1"/>
          <p:nvPr/>
        </p:nvSpPr>
        <p:spPr>
          <a:xfrm>
            <a:off x="12292040" y="9473406"/>
            <a:ext cx="9144000" cy="774636"/>
          </a:xfrm>
          <a:prstGeom prst="rect">
            <a:avLst/>
          </a:prstGeom>
          <a:noFill/>
        </p:spPr>
        <p:txBody>
          <a:bodyPr wrap="square">
            <a:spAutoFit/>
          </a:bodyPr>
          <a:lstStyle/>
          <a:p>
            <a:pPr>
              <a:lnSpc>
                <a:spcPct val="90000"/>
              </a:lnSpc>
              <a:spcBef>
                <a:spcPct val="0"/>
              </a:spcBef>
              <a:spcAft>
                <a:spcPts val="600"/>
              </a:spcAft>
            </a:pPr>
            <a:r>
              <a:rPr lang="en-US" sz="4800" dirty="0" err="1">
                <a:solidFill>
                  <a:srgbClr val="FFFFFF"/>
                </a:solidFill>
                <a:latin typeface="#9Slide05 Amtenar" panose="02000000000000000000" pitchFamily="2" charset="0"/>
                <a:ea typeface="#9Slide05 Amtenar" panose="02000000000000000000" pitchFamily="2" charset="0"/>
                <a:cs typeface="+mj-cs"/>
              </a:rPr>
              <a:t>Lưu</a:t>
            </a:r>
            <a:r>
              <a:rPr lang="en-US" sz="4800" dirty="0">
                <a:solidFill>
                  <a:srgbClr val="FFFFFF"/>
                </a:solidFill>
                <a:latin typeface="#9Slide05 Amtenar" panose="02000000000000000000" pitchFamily="2" charset="0"/>
                <a:ea typeface="#9Slide05 Amtenar" panose="02000000000000000000" pitchFamily="2" charset="0"/>
                <a:cs typeface="+mj-cs"/>
              </a:rPr>
              <a:t> Quang Vũ</a:t>
            </a:r>
          </a:p>
        </p:txBody>
      </p:sp>
    </p:spTree>
    <p:extLst>
      <p:ext uri="{BB962C8B-B14F-4D97-AF65-F5344CB8AC3E}">
        <p14:creationId xmlns:p14="http://schemas.microsoft.com/office/powerpoint/2010/main" val="3970570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56E18C0-1D0D-A8E2-9993-317BE932C11A}"/>
              </a:ext>
            </a:extLst>
          </p:cNvPr>
          <p:cNvSpPr/>
          <p:nvPr/>
        </p:nvSpPr>
        <p:spPr>
          <a:xfrm>
            <a:off x="3193339" y="3430675"/>
            <a:ext cx="12344400" cy="3048000"/>
          </a:xfrm>
          <a:prstGeom prst="round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0" y="8751040"/>
            <a:ext cx="18288000" cy="1535960"/>
            <a:chOff x="0" y="0"/>
            <a:chExt cx="6186311" cy="519572"/>
          </a:xfrm>
        </p:grpSpPr>
        <p:sp>
          <p:nvSpPr>
            <p:cNvPr id="3" name="Freeform 3"/>
            <p:cNvSpPr/>
            <p:nvPr/>
          </p:nvSpPr>
          <p:spPr>
            <a:xfrm>
              <a:off x="0" y="0"/>
              <a:ext cx="6186311" cy="519572"/>
            </a:xfrm>
            <a:custGeom>
              <a:avLst/>
              <a:gdLst/>
              <a:ahLst/>
              <a:cxnLst/>
              <a:rect l="l" t="t" r="r" b="b"/>
              <a:pathLst>
                <a:path w="6186311" h="519572">
                  <a:moveTo>
                    <a:pt x="0" y="0"/>
                  </a:moveTo>
                  <a:lnTo>
                    <a:pt x="6186311" y="0"/>
                  </a:lnTo>
                  <a:lnTo>
                    <a:pt x="6186311" y="519572"/>
                  </a:lnTo>
                  <a:lnTo>
                    <a:pt x="0" y="519572"/>
                  </a:lnTo>
                  <a:close/>
                </a:path>
              </a:pathLst>
            </a:custGeom>
            <a:solidFill>
              <a:srgbClr val="1F222B"/>
            </a:solidFill>
          </p:spPr>
          <p:txBody>
            <a:bodyPr/>
            <a:lstStyle/>
            <a:p>
              <a:endParaRPr lang="en-US"/>
            </a:p>
          </p:txBody>
        </p:sp>
      </p:grpSp>
      <p:sp>
        <p:nvSpPr>
          <p:cNvPr id="4" name="Freeform 4"/>
          <p:cNvSpPr/>
          <p:nvPr/>
        </p:nvSpPr>
        <p:spPr>
          <a:xfrm>
            <a:off x="9365539" y="-2216714"/>
            <a:ext cx="4837564" cy="4954675"/>
          </a:xfrm>
          <a:custGeom>
            <a:avLst/>
            <a:gdLst/>
            <a:ahLst/>
            <a:cxnLst/>
            <a:rect l="l" t="t" r="r" b="b"/>
            <a:pathLst>
              <a:path w="4837564" h="4954675">
                <a:moveTo>
                  <a:pt x="0" y="0"/>
                </a:moveTo>
                <a:lnTo>
                  <a:pt x="4837564" y="0"/>
                </a:lnTo>
                <a:lnTo>
                  <a:pt x="4837564" y="4954675"/>
                </a:lnTo>
                <a:lnTo>
                  <a:pt x="0" y="4954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4084897" y="-2216714"/>
            <a:ext cx="4837564" cy="4954675"/>
          </a:xfrm>
          <a:custGeom>
            <a:avLst/>
            <a:gdLst/>
            <a:ahLst/>
            <a:cxnLst/>
            <a:rect l="l" t="t" r="r" b="b"/>
            <a:pathLst>
              <a:path w="4837564" h="4954675">
                <a:moveTo>
                  <a:pt x="0" y="0"/>
                </a:moveTo>
                <a:lnTo>
                  <a:pt x="4837564" y="0"/>
                </a:lnTo>
                <a:lnTo>
                  <a:pt x="4837564" y="4954675"/>
                </a:lnTo>
                <a:lnTo>
                  <a:pt x="0" y="4954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3727850" y="0"/>
            <a:ext cx="4788131" cy="10287000"/>
          </a:xfrm>
          <a:custGeom>
            <a:avLst/>
            <a:gdLst/>
            <a:ahLst/>
            <a:cxnLst/>
            <a:rect l="l" t="t" r="r" b="b"/>
            <a:pathLst>
              <a:path w="4788131" h="10287000">
                <a:moveTo>
                  <a:pt x="4788131" y="0"/>
                </a:moveTo>
                <a:lnTo>
                  <a:pt x="0" y="0"/>
                </a:lnTo>
                <a:lnTo>
                  <a:pt x="0" y="10287000"/>
                </a:lnTo>
                <a:lnTo>
                  <a:pt x="4788131" y="10287000"/>
                </a:lnTo>
                <a:lnTo>
                  <a:pt x="478813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227981" y="0"/>
            <a:ext cx="4788131" cy="10287000"/>
          </a:xfrm>
          <a:custGeom>
            <a:avLst/>
            <a:gdLst/>
            <a:ahLst/>
            <a:cxnLst/>
            <a:rect l="l" t="t" r="r" b="b"/>
            <a:pathLst>
              <a:path w="4788131" h="10287000">
                <a:moveTo>
                  <a:pt x="0" y="0"/>
                </a:moveTo>
                <a:lnTo>
                  <a:pt x="4788131" y="0"/>
                </a:lnTo>
                <a:lnTo>
                  <a:pt x="4788131"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711816" y="5430792"/>
            <a:ext cx="2908538" cy="4610074"/>
          </a:xfrm>
          <a:custGeom>
            <a:avLst/>
            <a:gdLst/>
            <a:ahLst/>
            <a:cxnLst/>
            <a:rect l="l" t="t" r="r" b="b"/>
            <a:pathLst>
              <a:path w="2908538" h="4610074">
                <a:moveTo>
                  <a:pt x="0" y="0"/>
                </a:moveTo>
                <a:lnTo>
                  <a:pt x="2908538" y="0"/>
                </a:lnTo>
                <a:lnTo>
                  <a:pt x="2908538" y="4610074"/>
                </a:lnTo>
                <a:lnTo>
                  <a:pt x="0" y="46100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3526769" y="3769735"/>
            <a:ext cx="11209883" cy="2369880"/>
          </a:xfrm>
          <a:prstGeom prst="rect">
            <a:avLst/>
          </a:prstGeom>
        </p:spPr>
        <p:txBody>
          <a:bodyPr lIns="0" tIns="0" rIns="0" bIns="0" rtlCol="0" anchor="t">
            <a:spAutoFit/>
          </a:bodyPr>
          <a:lstStyle/>
          <a:p>
            <a:pPr marL="0" marR="0" indent="457200" algn="just">
              <a:spcBef>
                <a:spcPts val="600"/>
              </a:spcBef>
              <a:spcAft>
                <a:spcPts val="600"/>
              </a:spcAft>
            </a:pPr>
            <a:r>
              <a:rPr lang="pt-BR" sz="36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(1) Câu thoại/đoạn thoại nào trong đoạn trích khiến em thấy buồn cười nhất?Vì sao?</a:t>
            </a:r>
            <a:endPar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indent="457200" algn="just">
              <a:spcBef>
                <a:spcPts val="600"/>
              </a:spcBef>
              <a:spcAft>
                <a:spcPts val="600"/>
              </a:spcAft>
            </a:pPr>
            <a:r>
              <a:rPr lang="pt-BR" sz="3600" spc="-1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(2) Bằng trải nghiệm của bản thân, em hãy nêu một số ý nói về tác hại của “bệnh sĩ” trong cuộc sống.</a:t>
            </a:r>
            <a:endPar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2019C32-9912-10AD-6307-41159C4999AE}"/>
              </a:ext>
            </a:extLst>
          </p:cNvPr>
          <p:cNvSpPr txBox="1"/>
          <p:nvPr/>
        </p:nvSpPr>
        <p:spPr>
          <a:xfrm>
            <a:off x="8763000" y="3390900"/>
            <a:ext cx="8224964" cy="2385060"/>
          </a:xfrm>
          <a:prstGeom prst="rect">
            <a:avLst/>
          </a:prstGeom>
        </p:spPr>
        <p:txBody>
          <a:bodyPr vert="horz" lIns="91440" tIns="45720" rIns="91440" bIns="45720" rtlCol="0" anchor="b">
            <a:normAutofit/>
          </a:bodyPr>
          <a:lstStyle/>
          <a:p>
            <a:pPr marL="1143000" indent="-1143000" algn="ctr">
              <a:lnSpc>
                <a:spcPct val="90000"/>
              </a:lnSpc>
              <a:spcBef>
                <a:spcPct val="0"/>
              </a:spcBef>
              <a:spcAft>
                <a:spcPts val="600"/>
              </a:spcAft>
              <a:buAutoNum type="romanUcPeriod"/>
            </a:pPr>
            <a:r>
              <a:rPr lang="en-US" sz="7200" dirty="0" err="1">
                <a:latin typeface="#9Slide03 Montserrat Black" panose="00000A00000000000000" pitchFamily="2" charset="0"/>
                <a:ea typeface="+mj-ea"/>
                <a:cs typeface="+mj-cs"/>
              </a:rPr>
              <a:t>Đọc</a:t>
            </a:r>
            <a:r>
              <a:rPr lang="en-US" sz="7200" dirty="0">
                <a:latin typeface="#9Slide03 Montserrat Black" panose="00000A00000000000000" pitchFamily="2" charset="0"/>
                <a:ea typeface="+mj-ea"/>
                <a:cs typeface="+mj-cs"/>
              </a:rPr>
              <a:t> </a:t>
            </a:r>
            <a:r>
              <a:rPr lang="en-US" sz="7200" dirty="0" err="1">
                <a:latin typeface="#9Slide03 Montserrat Black" panose="00000A00000000000000" pitchFamily="2" charset="0"/>
                <a:ea typeface="+mj-ea"/>
                <a:cs typeface="+mj-cs"/>
              </a:rPr>
              <a:t>và</a:t>
            </a:r>
            <a:endParaRPr lang="en-US" sz="7200" dirty="0">
              <a:latin typeface="#9Slide03 Montserrat Black" panose="00000A00000000000000" pitchFamily="2" charset="0"/>
              <a:ea typeface="+mj-ea"/>
              <a:cs typeface="+mj-cs"/>
            </a:endParaRPr>
          </a:p>
          <a:p>
            <a:pPr algn="ctr">
              <a:lnSpc>
                <a:spcPct val="90000"/>
              </a:lnSpc>
              <a:spcBef>
                <a:spcPct val="0"/>
              </a:spcBef>
              <a:spcAft>
                <a:spcPts val="600"/>
              </a:spcAft>
            </a:pPr>
            <a:r>
              <a:rPr lang="en-US" sz="7200" dirty="0" err="1">
                <a:latin typeface="#9Slide03 Montserrat Black" panose="00000A00000000000000" pitchFamily="2" charset="0"/>
                <a:ea typeface="+mj-ea"/>
                <a:cs typeface="+mj-cs"/>
              </a:rPr>
              <a:t>tìm</a:t>
            </a:r>
            <a:r>
              <a:rPr lang="en-US" sz="7200" dirty="0">
                <a:latin typeface="#9Slide03 Montserrat Black" panose="00000A00000000000000" pitchFamily="2" charset="0"/>
                <a:ea typeface="+mj-ea"/>
                <a:cs typeface="+mj-cs"/>
              </a:rPr>
              <a:t> </a:t>
            </a:r>
            <a:r>
              <a:rPr lang="en-US" sz="7200" dirty="0" err="1">
                <a:latin typeface="#9Slide03 Montserrat Black" panose="00000A00000000000000" pitchFamily="2" charset="0"/>
                <a:ea typeface="+mj-ea"/>
                <a:cs typeface="+mj-cs"/>
              </a:rPr>
              <a:t>hiểu</a:t>
            </a:r>
            <a:r>
              <a:rPr lang="en-US" sz="7200" dirty="0">
                <a:latin typeface="#9Slide03 Montserrat Black" panose="00000A00000000000000" pitchFamily="2" charset="0"/>
                <a:ea typeface="+mj-ea"/>
                <a:cs typeface="+mj-cs"/>
              </a:rPr>
              <a:t> </a:t>
            </a:r>
            <a:r>
              <a:rPr lang="en-US" sz="7200" dirty="0" err="1">
                <a:latin typeface="#9Slide03 Montserrat Black" panose="00000A00000000000000" pitchFamily="2" charset="0"/>
                <a:ea typeface="+mj-ea"/>
                <a:cs typeface="+mj-cs"/>
              </a:rPr>
              <a:t>chung</a:t>
            </a:r>
            <a:endParaRPr lang="en-US" sz="7200" dirty="0">
              <a:latin typeface="#9Slide03 Montserrat Black" panose="00000A00000000000000" pitchFamily="2" charset="0"/>
              <a:ea typeface="+mj-ea"/>
              <a:cs typeface="+mj-cs"/>
            </a:endParaRPr>
          </a:p>
        </p:txBody>
      </p:sp>
      <p:pic>
        <p:nvPicPr>
          <p:cNvPr id="3" name="Picture 2" descr="A group of people on stage&#10;&#10;Description automatically generated">
            <a:extLst>
              <a:ext uri="{FF2B5EF4-FFF2-40B4-BE49-F238E27FC236}">
                <a16:creationId xmlns:a16="http://schemas.microsoft.com/office/drawing/2014/main" id="{EA029EFC-5FCA-9568-E230-174561CB28CD}"/>
              </a:ext>
            </a:extLst>
          </p:cNvPr>
          <p:cNvPicPr>
            <a:picLocks noChangeAspect="1"/>
          </p:cNvPicPr>
          <p:nvPr/>
        </p:nvPicPr>
        <p:blipFill rotWithShape="1">
          <a:blip r:embed="rId2">
            <a:extLst>
              <a:ext uri="{28A0092B-C50C-407E-A947-70E740481C1C}">
                <a14:useLocalDpi xmlns:a14="http://schemas.microsoft.com/office/drawing/2010/main" val="0"/>
              </a:ext>
            </a:extLst>
          </a:blip>
          <a:srcRect l="5671" r="15363" b="-1"/>
          <a:stretch/>
        </p:blipFill>
        <p:spPr>
          <a:xfrm>
            <a:off x="1300036" y="1825452"/>
            <a:ext cx="7005764" cy="5722389"/>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
        <p:nvSpPr>
          <p:cNvPr id="20" name="sketchy line">
            <a:extLst>
              <a:ext uri="{FF2B5EF4-FFF2-40B4-BE49-F238E27FC236}">
                <a16:creationId xmlns:a16="http://schemas.microsoft.com/office/drawing/2014/main" id="{3F9B0603-37C5-4312-AE4D-A3D015475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8298" y="6613900"/>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 name="connsiteX0" fmla="*/ 0 w 5212080"/>
              <a:gd name="connsiteY0" fmla="*/ 0 h 27432"/>
              <a:gd name="connsiteX1" fmla="*/ 547268 w 5212080"/>
              <a:gd name="connsiteY1" fmla="*/ 0 h 27432"/>
              <a:gd name="connsiteX2" fmla="*/ 1303020 w 5212080"/>
              <a:gd name="connsiteY2" fmla="*/ 0 h 27432"/>
              <a:gd name="connsiteX3" fmla="*/ 1798168 w 5212080"/>
              <a:gd name="connsiteY3" fmla="*/ 0 h 27432"/>
              <a:gd name="connsiteX4" fmla="*/ 2293315 w 5212080"/>
              <a:gd name="connsiteY4" fmla="*/ 0 h 27432"/>
              <a:gd name="connsiteX5" fmla="*/ 2944825 w 5212080"/>
              <a:gd name="connsiteY5" fmla="*/ 0 h 27432"/>
              <a:gd name="connsiteX6" fmla="*/ 3544214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456328 w 5212080"/>
              <a:gd name="connsiteY10" fmla="*/ 27432 h 27432"/>
              <a:gd name="connsiteX11" fmla="*/ 3856939 w 5212080"/>
              <a:gd name="connsiteY11" fmla="*/ 27432 h 27432"/>
              <a:gd name="connsiteX12" fmla="*/ 3257550 w 5212080"/>
              <a:gd name="connsiteY12" fmla="*/ 27432 h 27432"/>
              <a:gd name="connsiteX13" fmla="*/ 2710282 w 5212080"/>
              <a:gd name="connsiteY13" fmla="*/ 27432 h 27432"/>
              <a:gd name="connsiteX14" fmla="*/ 2110892 w 5212080"/>
              <a:gd name="connsiteY14" fmla="*/ 27432 h 27432"/>
              <a:gd name="connsiteX15" fmla="*/ 1615745 w 5212080"/>
              <a:gd name="connsiteY15" fmla="*/ 27432 h 27432"/>
              <a:gd name="connsiteX16" fmla="*/ 1016356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96474" y="-27007"/>
                  <a:pt x="292400" y="26529"/>
                  <a:pt x="599389" y="0"/>
                </a:cubicBezTo>
                <a:cubicBezTo>
                  <a:pt x="892517" y="-381"/>
                  <a:pt x="919817" y="-23813"/>
                  <a:pt x="1198778" y="0"/>
                </a:cubicBezTo>
                <a:cubicBezTo>
                  <a:pt x="1501801" y="44010"/>
                  <a:pt x="1733115" y="-18100"/>
                  <a:pt x="1954530" y="0"/>
                </a:cubicBezTo>
                <a:cubicBezTo>
                  <a:pt x="2150845" y="11235"/>
                  <a:pt x="2239613" y="-6014"/>
                  <a:pt x="2501798" y="0"/>
                </a:cubicBezTo>
                <a:cubicBezTo>
                  <a:pt x="2758063" y="19983"/>
                  <a:pt x="2850561" y="14043"/>
                  <a:pt x="3049067" y="0"/>
                </a:cubicBezTo>
                <a:cubicBezTo>
                  <a:pt x="3207556" y="-14393"/>
                  <a:pt x="3477530" y="-19753"/>
                  <a:pt x="3700577" y="0"/>
                </a:cubicBezTo>
                <a:cubicBezTo>
                  <a:pt x="3929215" y="7084"/>
                  <a:pt x="4069702" y="-22784"/>
                  <a:pt x="4247845" y="0"/>
                </a:cubicBezTo>
                <a:cubicBezTo>
                  <a:pt x="4443198" y="41703"/>
                  <a:pt x="4663267" y="-1065"/>
                  <a:pt x="5212080" y="0"/>
                </a:cubicBezTo>
                <a:cubicBezTo>
                  <a:pt x="5212814" y="8195"/>
                  <a:pt x="5212075" y="20831"/>
                  <a:pt x="5212080" y="27432"/>
                </a:cubicBezTo>
                <a:cubicBezTo>
                  <a:pt x="4999632" y="35182"/>
                  <a:pt x="4933665" y="30939"/>
                  <a:pt x="4664812" y="27432"/>
                </a:cubicBezTo>
                <a:cubicBezTo>
                  <a:pt x="4396025" y="21575"/>
                  <a:pt x="4377951" y="39956"/>
                  <a:pt x="4117543" y="27432"/>
                </a:cubicBezTo>
                <a:cubicBezTo>
                  <a:pt x="3861056" y="-6090"/>
                  <a:pt x="3784297" y="37016"/>
                  <a:pt x="3466033" y="27432"/>
                </a:cubicBezTo>
                <a:cubicBezTo>
                  <a:pt x="3158876" y="21999"/>
                  <a:pt x="3143400" y="53247"/>
                  <a:pt x="2918765" y="27432"/>
                </a:cubicBezTo>
                <a:cubicBezTo>
                  <a:pt x="2689439" y="-16416"/>
                  <a:pt x="2531374" y="16832"/>
                  <a:pt x="2423617" y="27432"/>
                </a:cubicBezTo>
                <a:cubicBezTo>
                  <a:pt x="2303792" y="-11864"/>
                  <a:pt x="2078859" y="41493"/>
                  <a:pt x="1772107" y="27432"/>
                </a:cubicBezTo>
                <a:cubicBezTo>
                  <a:pt x="1531795" y="-4315"/>
                  <a:pt x="1305394" y="21270"/>
                  <a:pt x="1120597" y="27432"/>
                </a:cubicBezTo>
                <a:cubicBezTo>
                  <a:pt x="908196" y="-10128"/>
                  <a:pt x="346466" y="12797"/>
                  <a:pt x="0" y="27432"/>
                </a:cubicBezTo>
                <a:cubicBezTo>
                  <a:pt x="-1863" y="23160"/>
                  <a:pt x="-1394" y="9117"/>
                  <a:pt x="0" y="0"/>
                </a:cubicBezTo>
                <a:close/>
              </a:path>
              <a:path w="5212080" h="27432" stroke="0" extrusionOk="0">
                <a:moveTo>
                  <a:pt x="0" y="0"/>
                </a:moveTo>
                <a:cubicBezTo>
                  <a:pt x="229720" y="17728"/>
                  <a:pt x="357156" y="16601"/>
                  <a:pt x="547268" y="0"/>
                </a:cubicBezTo>
                <a:cubicBezTo>
                  <a:pt x="720661" y="-22161"/>
                  <a:pt x="937335" y="-38607"/>
                  <a:pt x="1303020" y="0"/>
                </a:cubicBezTo>
                <a:cubicBezTo>
                  <a:pt x="1666909" y="29361"/>
                  <a:pt x="1613761" y="13702"/>
                  <a:pt x="1798168" y="0"/>
                </a:cubicBezTo>
                <a:cubicBezTo>
                  <a:pt x="1974664" y="-10556"/>
                  <a:pt x="2075524" y="-6507"/>
                  <a:pt x="2293315" y="0"/>
                </a:cubicBezTo>
                <a:cubicBezTo>
                  <a:pt x="2524269" y="1327"/>
                  <a:pt x="2752851" y="-6500"/>
                  <a:pt x="2944825" y="0"/>
                </a:cubicBezTo>
                <a:cubicBezTo>
                  <a:pt x="3150173" y="44448"/>
                  <a:pt x="3302355" y="36314"/>
                  <a:pt x="3544214" y="0"/>
                </a:cubicBezTo>
                <a:cubicBezTo>
                  <a:pt x="3766434" y="-15289"/>
                  <a:pt x="4038482" y="22269"/>
                  <a:pt x="4247845" y="0"/>
                </a:cubicBezTo>
                <a:cubicBezTo>
                  <a:pt x="4412536" y="-568"/>
                  <a:pt x="4774768" y="95275"/>
                  <a:pt x="5212080" y="0"/>
                </a:cubicBezTo>
                <a:cubicBezTo>
                  <a:pt x="5212934" y="6861"/>
                  <a:pt x="5210625" y="20290"/>
                  <a:pt x="5212080" y="27432"/>
                </a:cubicBezTo>
                <a:cubicBezTo>
                  <a:pt x="4889320" y="61929"/>
                  <a:pt x="4629135" y="58125"/>
                  <a:pt x="4456328" y="27432"/>
                </a:cubicBezTo>
                <a:cubicBezTo>
                  <a:pt x="4296817" y="-12820"/>
                  <a:pt x="4029504" y="38852"/>
                  <a:pt x="3856939" y="27432"/>
                </a:cubicBezTo>
                <a:cubicBezTo>
                  <a:pt x="3652830" y="2368"/>
                  <a:pt x="3514725" y="-5800"/>
                  <a:pt x="3257550" y="27432"/>
                </a:cubicBezTo>
                <a:cubicBezTo>
                  <a:pt x="3009808" y="40464"/>
                  <a:pt x="2851605" y="32802"/>
                  <a:pt x="2710282" y="27432"/>
                </a:cubicBezTo>
                <a:cubicBezTo>
                  <a:pt x="2550285" y="-2690"/>
                  <a:pt x="2362912" y="50136"/>
                  <a:pt x="2110892" y="27432"/>
                </a:cubicBezTo>
                <a:cubicBezTo>
                  <a:pt x="1871487" y="5556"/>
                  <a:pt x="1825567" y="48260"/>
                  <a:pt x="1615745" y="27432"/>
                </a:cubicBezTo>
                <a:cubicBezTo>
                  <a:pt x="1404625" y="25056"/>
                  <a:pt x="1224002" y="56693"/>
                  <a:pt x="1016356" y="27432"/>
                </a:cubicBezTo>
                <a:cubicBezTo>
                  <a:pt x="840146" y="-29891"/>
                  <a:pt x="354393" y="34807"/>
                  <a:pt x="0" y="27432"/>
                </a:cubicBezTo>
                <a:cubicBezTo>
                  <a:pt x="-950" y="19940"/>
                  <a:pt x="-1338" y="5279"/>
                  <a:pt x="0" y="0"/>
                </a:cubicBezTo>
                <a:close/>
              </a:path>
              <a:path w="5212080" h="27432" fill="none" stroke="0" extrusionOk="0">
                <a:moveTo>
                  <a:pt x="0" y="0"/>
                </a:moveTo>
                <a:cubicBezTo>
                  <a:pt x="153327" y="-47686"/>
                  <a:pt x="305404" y="11447"/>
                  <a:pt x="599389" y="0"/>
                </a:cubicBezTo>
                <a:cubicBezTo>
                  <a:pt x="895186" y="-9887"/>
                  <a:pt x="915628" y="-24497"/>
                  <a:pt x="1198778" y="0"/>
                </a:cubicBezTo>
                <a:cubicBezTo>
                  <a:pt x="1479436" y="16436"/>
                  <a:pt x="1739997" y="23836"/>
                  <a:pt x="1954530" y="0"/>
                </a:cubicBezTo>
                <a:cubicBezTo>
                  <a:pt x="2148745" y="39892"/>
                  <a:pt x="2229461" y="-15416"/>
                  <a:pt x="2501798" y="0"/>
                </a:cubicBezTo>
                <a:cubicBezTo>
                  <a:pt x="2752471" y="19418"/>
                  <a:pt x="2830752" y="26869"/>
                  <a:pt x="3049067" y="0"/>
                </a:cubicBezTo>
                <a:cubicBezTo>
                  <a:pt x="3279293" y="-14744"/>
                  <a:pt x="3462053" y="-18627"/>
                  <a:pt x="3700577" y="0"/>
                </a:cubicBezTo>
                <a:cubicBezTo>
                  <a:pt x="3915072" y="30719"/>
                  <a:pt x="4036026" y="-5275"/>
                  <a:pt x="4247845" y="0"/>
                </a:cubicBezTo>
                <a:cubicBezTo>
                  <a:pt x="4502648" y="48766"/>
                  <a:pt x="4790306" y="-4755"/>
                  <a:pt x="5212080" y="0"/>
                </a:cubicBezTo>
                <a:cubicBezTo>
                  <a:pt x="5213105" y="8856"/>
                  <a:pt x="5210361" y="21150"/>
                  <a:pt x="5212080" y="27432"/>
                </a:cubicBezTo>
                <a:cubicBezTo>
                  <a:pt x="4996137" y="35599"/>
                  <a:pt x="4928148" y="45023"/>
                  <a:pt x="4664812" y="27432"/>
                </a:cubicBezTo>
                <a:cubicBezTo>
                  <a:pt x="4397951" y="14322"/>
                  <a:pt x="4373546" y="48128"/>
                  <a:pt x="4117543" y="27432"/>
                </a:cubicBezTo>
                <a:cubicBezTo>
                  <a:pt x="3857009" y="-2743"/>
                  <a:pt x="3755441" y="23918"/>
                  <a:pt x="3466033" y="27432"/>
                </a:cubicBezTo>
                <a:cubicBezTo>
                  <a:pt x="3161482" y="21872"/>
                  <a:pt x="3134629" y="50980"/>
                  <a:pt x="2918765" y="27432"/>
                </a:cubicBezTo>
                <a:cubicBezTo>
                  <a:pt x="2696535" y="-3872"/>
                  <a:pt x="2538830" y="-4112"/>
                  <a:pt x="2423617" y="27432"/>
                </a:cubicBezTo>
                <a:cubicBezTo>
                  <a:pt x="2293007" y="50120"/>
                  <a:pt x="2078028" y="8275"/>
                  <a:pt x="1772107" y="27432"/>
                </a:cubicBezTo>
                <a:cubicBezTo>
                  <a:pt x="1526682" y="45050"/>
                  <a:pt x="1323857" y="16313"/>
                  <a:pt x="1120597" y="27432"/>
                </a:cubicBezTo>
                <a:cubicBezTo>
                  <a:pt x="936514" y="147399"/>
                  <a:pt x="504592" y="-48589"/>
                  <a:pt x="0" y="27432"/>
                </a:cubicBezTo>
                <a:cubicBezTo>
                  <a:pt x="-1240" y="20554"/>
                  <a:pt x="-2351" y="807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3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sp>
        <p:nvSpPr>
          <p:cNvPr id="3" name="Freeform 3"/>
          <p:cNvSpPr/>
          <p:nvPr/>
        </p:nvSpPr>
        <p:spPr>
          <a:xfrm>
            <a:off x="12796894"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491106"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814682"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78ACB34D-50AC-EA83-438B-E08C06127BA1}"/>
              </a:ext>
            </a:extLst>
          </p:cNvPr>
          <p:cNvSpPr txBox="1"/>
          <p:nvPr/>
        </p:nvSpPr>
        <p:spPr>
          <a:xfrm>
            <a:off x="1143000" y="3309486"/>
            <a:ext cx="9220200" cy="4031873"/>
          </a:xfrm>
          <a:prstGeom prst="rect">
            <a:avLst/>
          </a:prstGeom>
          <a:noFill/>
        </p:spPr>
        <p:txBody>
          <a:bodyPr wrap="square">
            <a:spAutoFit/>
          </a:bodyPr>
          <a:lstStyle/>
          <a:p>
            <a:pPr marL="0" marR="0" algn="just">
              <a:spcBef>
                <a:spcPts val="1200"/>
              </a:spcBef>
              <a:spcAft>
                <a:spcPts val="1200"/>
              </a:spcAft>
            </a:pPr>
            <a:r>
              <a:rPr lang="pt-BR"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Lưu Quang Vũ (1948 - 1988), sinh tại tỉnh Phú Thọ.</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pt-BR"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Ông là nhà thơ, nhà văn, nhà soạn kịch. </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pt-BR"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Các tác phẩm kịch của ông luôn mang giá trị nhân văn và là bài học sâu sắc trong cuộc sống.</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pic>
        <p:nvPicPr>
          <p:cNvPr id="12" name="Picture 11" descr="A close-up of a person&#10;&#10;Description automatically generated">
            <a:extLst>
              <a:ext uri="{FF2B5EF4-FFF2-40B4-BE49-F238E27FC236}">
                <a16:creationId xmlns:a16="http://schemas.microsoft.com/office/drawing/2014/main" id="{6CFCE615-8961-E569-0C77-D26EC8D944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39506" y="1608777"/>
            <a:ext cx="5405494" cy="7069446"/>
          </a:xfrm>
          <a:prstGeom prst="rect">
            <a:avLst/>
          </a:prstGeom>
        </p:spPr>
      </p:pic>
      <p:sp>
        <p:nvSpPr>
          <p:cNvPr id="14" name="TextBox 13">
            <a:extLst>
              <a:ext uri="{FF2B5EF4-FFF2-40B4-BE49-F238E27FC236}">
                <a16:creationId xmlns:a16="http://schemas.microsoft.com/office/drawing/2014/main" id="{B33EC516-8297-6F77-1DED-08EBEA1E10AD}"/>
              </a:ext>
            </a:extLst>
          </p:cNvPr>
          <p:cNvSpPr txBox="1"/>
          <p:nvPr/>
        </p:nvSpPr>
        <p:spPr>
          <a:xfrm>
            <a:off x="1059216" y="1715453"/>
            <a:ext cx="10958052" cy="707886"/>
          </a:xfrm>
          <a:prstGeom prst="rect">
            <a:avLst/>
          </a:prstGeom>
          <a:noFill/>
        </p:spPr>
        <p:txBody>
          <a:bodyPr wrap="square">
            <a:spAutoFit/>
          </a:bodyPr>
          <a:lstStyle/>
          <a:p>
            <a:pPr marL="0" marR="0" algn="just">
              <a:spcBef>
                <a:spcPts val="600"/>
              </a:spcBef>
              <a:spcAft>
                <a:spcPts val="600"/>
              </a:spcAft>
            </a:pPr>
            <a:r>
              <a:rPr lang="en-US" sz="4000" b="1" dirty="0">
                <a:effectLst/>
                <a:latin typeface="#9Slide03 BoosterNextFYBlack" panose="02000A03000000020004" pitchFamily="2" charset="0"/>
                <a:ea typeface="Times New Roman" panose="02020603050405020304" pitchFamily="18" charset="0"/>
              </a:rPr>
              <a:t>1. </a:t>
            </a:r>
            <a:r>
              <a:rPr lang="en-US" sz="4000" b="1" dirty="0" err="1">
                <a:effectLst/>
                <a:latin typeface="#9Slide03 BoosterNextFYBlack" panose="02000A03000000020004" pitchFamily="2" charset="0"/>
                <a:ea typeface="Times New Roman" panose="02020603050405020304" pitchFamily="18" charset="0"/>
              </a:rPr>
              <a:t>Tác</a:t>
            </a:r>
            <a:r>
              <a:rPr lang="en-US" sz="4000" b="1" dirty="0">
                <a:effectLst/>
                <a:latin typeface="#9Slide03 BoosterNextFYBlack" panose="02000A03000000020004" pitchFamily="2" charset="0"/>
                <a:ea typeface="Times New Roman" panose="02020603050405020304" pitchFamily="18" charset="0"/>
              </a:rPr>
              <a:t> </a:t>
            </a:r>
            <a:r>
              <a:rPr lang="en-US" sz="4000" b="1" dirty="0" err="1">
                <a:effectLst/>
                <a:latin typeface="#9Slide03 BoosterNextFYBlack" panose="02000A03000000020004" pitchFamily="2" charset="0"/>
                <a:ea typeface="Times New Roman" panose="02020603050405020304" pitchFamily="18" charset="0"/>
              </a:rPr>
              <a:t>giả</a:t>
            </a:r>
            <a:endParaRPr lang="en-US" sz="3600" dirty="0">
              <a:effectLst/>
              <a:latin typeface="#9Slide03 BoosterNextFYBlack" panose="02000A03000000020004" pitchFamily="2"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49ED6ED4-D5B8-3228-8BAC-551A3EB9DDB2}"/>
              </a:ext>
            </a:extLst>
          </p:cNvPr>
          <p:cNvSpPr/>
          <p:nvPr/>
        </p:nvSpPr>
        <p:spPr>
          <a:xfrm>
            <a:off x="12115800" y="3151982"/>
            <a:ext cx="4648200" cy="5257800"/>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0EDA9A7-9C99-86CE-871D-566D206AF3B7}"/>
              </a:ext>
            </a:extLst>
          </p:cNvPr>
          <p:cNvSpPr/>
          <p:nvPr/>
        </p:nvSpPr>
        <p:spPr>
          <a:xfrm>
            <a:off x="6734887" y="3151982"/>
            <a:ext cx="4648200" cy="5257800"/>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E39D321-A07F-6BE4-2C4F-381981A1A30E}"/>
              </a:ext>
            </a:extLst>
          </p:cNvPr>
          <p:cNvSpPr/>
          <p:nvPr/>
        </p:nvSpPr>
        <p:spPr>
          <a:xfrm>
            <a:off x="1353974" y="3151982"/>
            <a:ext cx="4648200" cy="5257800"/>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0" y="9715500"/>
            <a:ext cx="18288000" cy="571500"/>
            <a:chOff x="0" y="0"/>
            <a:chExt cx="6186311" cy="776282"/>
          </a:xfrm>
        </p:grpSpPr>
        <p:sp>
          <p:nvSpPr>
            <p:cNvPr id="3" name="Freeform 3"/>
            <p:cNvSpPr/>
            <p:nvPr/>
          </p:nvSpPr>
          <p:spPr>
            <a:xfrm>
              <a:off x="0" y="0"/>
              <a:ext cx="6186311" cy="776282"/>
            </a:xfrm>
            <a:custGeom>
              <a:avLst/>
              <a:gdLst/>
              <a:ahLst/>
              <a:cxnLst/>
              <a:rect l="l" t="t" r="r" b="b"/>
              <a:pathLst>
                <a:path w="6186311" h="776282">
                  <a:moveTo>
                    <a:pt x="0" y="0"/>
                  </a:moveTo>
                  <a:lnTo>
                    <a:pt x="6186311" y="0"/>
                  </a:lnTo>
                  <a:lnTo>
                    <a:pt x="6186311" y="776282"/>
                  </a:lnTo>
                  <a:lnTo>
                    <a:pt x="0" y="776282"/>
                  </a:lnTo>
                  <a:close/>
                </a:path>
              </a:pathLst>
            </a:custGeom>
            <a:solidFill>
              <a:srgbClr val="C8A888"/>
            </a:solidFill>
          </p:spPr>
          <p:txBody>
            <a:bodyPr/>
            <a:lstStyle/>
            <a:p>
              <a:endParaRPr lang="en-US"/>
            </a:p>
          </p:txBody>
        </p:sp>
      </p:grpSp>
      <p:sp>
        <p:nvSpPr>
          <p:cNvPr id="7" name="Freeform 7"/>
          <p:cNvSpPr/>
          <p:nvPr/>
        </p:nvSpPr>
        <p:spPr>
          <a:xfrm>
            <a:off x="12796894"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5491106"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814682"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05519710-67E6-6925-6C26-673319F1B9EB}"/>
              </a:ext>
            </a:extLst>
          </p:cNvPr>
          <p:cNvSpPr txBox="1"/>
          <p:nvPr/>
        </p:nvSpPr>
        <p:spPr>
          <a:xfrm>
            <a:off x="7115325" y="3907252"/>
            <a:ext cx="3887324" cy="2862322"/>
          </a:xfrm>
          <a:prstGeom prst="rect">
            <a:avLst/>
          </a:prstGeom>
          <a:noFill/>
        </p:spPr>
        <p:txBody>
          <a:bodyPr wrap="square">
            <a:spAutoFit/>
          </a:bodyPr>
          <a:lstStyle/>
          <a:p>
            <a:pPr marL="0" marR="0" algn="just">
              <a:spcBef>
                <a:spcPts val="600"/>
              </a:spcBef>
              <a:spcAft>
                <a:spcPts val="600"/>
              </a:spcAft>
            </a:pPr>
            <a:r>
              <a:rPr lang="pt-BR" sz="36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(2) Nêu những từ ngữ, hình ảnh, biểu tượng,... khó, cần chú ý và giải thích.</a:t>
            </a:r>
            <a:endParaRPr lang="en-US" sz="36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6" name="TextBox 5">
            <a:extLst>
              <a:ext uri="{FF2B5EF4-FFF2-40B4-BE49-F238E27FC236}">
                <a16:creationId xmlns:a16="http://schemas.microsoft.com/office/drawing/2014/main" id="{8F5D6B2C-0A8F-1C6A-73B8-A4276871E45F}"/>
              </a:ext>
            </a:extLst>
          </p:cNvPr>
          <p:cNvSpPr txBox="1"/>
          <p:nvPr/>
        </p:nvSpPr>
        <p:spPr>
          <a:xfrm>
            <a:off x="1851627" y="3881120"/>
            <a:ext cx="3652894" cy="3970318"/>
          </a:xfrm>
          <a:prstGeom prst="rect">
            <a:avLst/>
          </a:prstGeom>
          <a:noFill/>
        </p:spPr>
        <p:txBody>
          <a:bodyPr wrap="square">
            <a:spAutoFit/>
          </a:bodyPr>
          <a:lstStyle/>
          <a:p>
            <a:pPr marL="0" marR="0" algn="just">
              <a:spcBef>
                <a:spcPts val="600"/>
              </a:spcBef>
              <a:spcAft>
                <a:spcPts val="600"/>
              </a:spcAft>
            </a:pPr>
            <a:r>
              <a:rPr lang="pt-BR" sz="36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(1) Chia sẻ quá trình tự đọc văn bản ở nhà (cách đọc thành tiếng, cách khám phá văn bản theo các gợi ý đọc)</a:t>
            </a:r>
            <a:endParaRPr lang="en-US" sz="36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1" name="TextBox 10">
            <a:extLst>
              <a:ext uri="{FF2B5EF4-FFF2-40B4-BE49-F238E27FC236}">
                <a16:creationId xmlns:a16="http://schemas.microsoft.com/office/drawing/2014/main" id="{0C5D397E-DBD2-7FBF-173A-8827A01F989C}"/>
              </a:ext>
            </a:extLst>
          </p:cNvPr>
          <p:cNvSpPr txBox="1"/>
          <p:nvPr/>
        </p:nvSpPr>
        <p:spPr>
          <a:xfrm>
            <a:off x="12434015" y="3907252"/>
            <a:ext cx="3802626" cy="2308324"/>
          </a:xfrm>
          <a:prstGeom prst="rect">
            <a:avLst/>
          </a:prstGeom>
          <a:noFill/>
        </p:spPr>
        <p:txBody>
          <a:bodyPr wrap="square">
            <a:spAutoFit/>
          </a:bodyPr>
          <a:lstStyle/>
          <a:p>
            <a:pPr marL="0" marR="0" algn="just">
              <a:spcBef>
                <a:spcPts val="600"/>
              </a:spcBef>
              <a:spcAft>
                <a:spcPts val="600"/>
              </a:spcAft>
            </a:pPr>
            <a:r>
              <a:rPr lang="pt-BR" sz="36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(3) Cần lưu ý những kĩ năng nào khi đọc hiểu văn bản hài kịch?</a:t>
            </a:r>
            <a:endParaRPr lang="en-US" sz="36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5" name="TextBox 14">
            <a:extLst>
              <a:ext uri="{FF2B5EF4-FFF2-40B4-BE49-F238E27FC236}">
                <a16:creationId xmlns:a16="http://schemas.microsoft.com/office/drawing/2014/main" id="{3563B488-5A90-5FD2-F1B2-D5C10C01AE4A}"/>
              </a:ext>
            </a:extLst>
          </p:cNvPr>
          <p:cNvSpPr txBox="1"/>
          <p:nvPr/>
        </p:nvSpPr>
        <p:spPr>
          <a:xfrm>
            <a:off x="3664974" y="1866900"/>
            <a:ext cx="10958052" cy="707886"/>
          </a:xfrm>
          <a:prstGeom prst="rect">
            <a:avLst/>
          </a:prstGeom>
          <a:noFill/>
        </p:spPr>
        <p:txBody>
          <a:bodyPr wrap="square">
            <a:spAutoFit/>
          </a:bodyPr>
          <a:lstStyle/>
          <a:p>
            <a:pPr marL="0" marR="0" algn="ctr">
              <a:spcBef>
                <a:spcPts val="600"/>
              </a:spcBef>
              <a:spcAft>
                <a:spcPts val="600"/>
              </a:spcAft>
            </a:pPr>
            <a:r>
              <a:rPr lang="pt-BR" sz="4000" b="1" dirty="0">
                <a:solidFill>
                  <a:schemeClr val="bg1"/>
                </a:solidFill>
                <a:effectLst/>
                <a:latin typeface="#9Slide03 BoosterNextFYBlack" panose="02000A03000000020004" pitchFamily="2" charset="0"/>
                <a:ea typeface="Times New Roman" panose="02020603050405020304" pitchFamily="18" charset="0"/>
              </a:rPr>
              <a:t>2. Văn bản</a:t>
            </a:r>
            <a:endParaRPr lang="en-US" sz="3600" dirty="0">
              <a:solidFill>
                <a:schemeClr val="bg1"/>
              </a:solidFill>
              <a:effectLst/>
              <a:latin typeface="#9Slide03 BoosterNextFYBlack" panose="02000A03000000020004" pitchFamily="2"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animBg="1"/>
      <p:bldP spid="5" grpId="0"/>
      <p:bldP spid="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0" y="9715500"/>
            <a:ext cx="18288000" cy="571500"/>
            <a:chOff x="0" y="0"/>
            <a:chExt cx="6186311" cy="776282"/>
          </a:xfrm>
        </p:grpSpPr>
        <p:sp>
          <p:nvSpPr>
            <p:cNvPr id="3" name="Freeform 3"/>
            <p:cNvSpPr/>
            <p:nvPr/>
          </p:nvSpPr>
          <p:spPr>
            <a:xfrm>
              <a:off x="0" y="0"/>
              <a:ext cx="6186311" cy="776282"/>
            </a:xfrm>
            <a:custGeom>
              <a:avLst/>
              <a:gdLst/>
              <a:ahLst/>
              <a:cxnLst/>
              <a:rect l="l" t="t" r="r" b="b"/>
              <a:pathLst>
                <a:path w="6186311" h="776282">
                  <a:moveTo>
                    <a:pt x="0" y="0"/>
                  </a:moveTo>
                  <a:lnTo>
                    <a:pt x="6186311" y="0"/>
                  </a:lnTo>
                  <a:lnTo>
                    <a:pt x="6186311" y="776282"/>
                  </a:lnTo>
                  <a:lnTo>
                    <a:pt x="0" y="776282"/>
                  </a:lnTo>
                  <a:close/>
                </a:path>
              </a:pathLst>
            </a:custGeom>
            <a:solidFill>
              <a:srgbClr val="C8A88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2796894"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5491106"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814682"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63753A0-2E74-1D21-CD23-4B3148E8B6AC}"/>
              </a:ext>
            </a:extLst>
          </p:cNvPr>
          <p:cNvSpPr txBox="1"/>
          <p:nvPr/>
        </p:nvSpPr>
        <p:spPr>
          <a:xfrm>
            <a:off x="3664974" y="1866900"/>
            <a:ext cx="10958052" cy="707886"/>
          </a:xfrm>
          <a:prstGeom prst="rect">
            <a:avLst/>
          </a:prstGeom>
          <a:noFill/>
        </p:spPr>
        <p:txBody>
          <a:bodyPr wrap="square">
            <a:spAutoFit/>
          </a:bodyPr>
          <a:lstStyle/>
          <a:p>
            <a:pPr marL="0" marR="0" algn="ctr">
              <a:spcBef>
                <a:spcPts val="600"/>
              </a:spcBef>
              <a:spcAft>
                <a:spcPts val="600"/>
              </a:spcAft>
            </a:pPr>
            <a:r>
              <a:rPr lang="pt-BR" sz="4000" b="1" dirty="0">
                <a:solidFill>
                  <a:schemeClr val="bg1"/>
                </a:solidFill>
                <a:effectLst/>
                <a:latin typeface="#9Slide03 BoosterNextFYBlack" panose="02000A03000000020004" pitchFamily="2" charset="0"/>
                <a:ea typeface="Times New Roman" panose="02020603050405020304" pitchFamily="18" charset="0"/>
              </a:rPr>
              <a:t>a. Đọc và giải thích từ khó</a:t>
            </a:r>
            <a:endParaRPr lang="en-US" sz="3600" dirty="0">
              <a:solidFill>
                <a:schemeClr val="bg1"/>
              </a:solidFill>
              <a:effectLst/>
              <a:latin typeface="#9Slide03 BoosterNextFYBlack" panose="02000A03000000020004" pitchFamily="2" charset="0"/>
              <a:ea typeface="Times New Roman" panose="02020603050405020304" pitchFamily="18" charset="0"/>
            </a:endParaRPr>
          </a:p>
        </p:txBody>
      </p:sp>
      <p:sp>
        <p:nvSpPr>
          <p:cNvPr id="11" name="TextBox 10">
            <a:extLst>
              <a:ext uri="{FF2B5EF4-FFF2-40B4-BE49-F238E27FC236}">
                <a16:creationId xmlns:a16="http://schemas.microsoft.com/office/drawing/2014/main" id="{6522509D-E1AA-0079-A97E-C44995BEFD0F}"/>
              </a:ext>
            </a:extLst>
          </p:cNvPr>
          <p:cNvSpPr txBox="1"/>
          <p:nvPr/>
        </p:nvSpPr>
        <p:spPr>
          <a:xfrm>
            <a:off x="1638300" y="3620222"/>
            <a:ext cx="15011400" cy="3785652"/>
          </a:xfrm>
          <a:prstGeom prst="rect">
            <a:avLst/>
          </a:prstGeom>
          <a:noFill/>
        </p:spPr>
        <p:txBody>
          <a:bodyPr wrap="square">
            <a:spAutoFit/>
          </a:bodyPr>
          <a:lstStyle/>
          <a:p>
            <a:pPr marL="0" marR="0" algn="just">
              <a:spcBef>
                <a:spcPts val="1200"/>
              </a:spcBef>
              <a:spcAft>
                <a:spcPts val="1200"/>
              </a:spcAft>
            </a:pP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Hợp</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tác</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xã</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là</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một</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mô</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hình</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tổ</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chức</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kinh</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tế</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phổ</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biến</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từ</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lâu</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và</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được</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khuyến</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khích</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phát</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triển</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ở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Việt</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Nam,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tồn</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tại</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song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hành</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cùng</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với</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các</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loại</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hình</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Doanh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nghiệp</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tại</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a:t>
            </a:r>
            <a:r>
              <a:rPr lang="en-US" sz="4000" kern="1200" dirty="0" err="1">
                <a:solidFill>
                  <a:schemeClr val="bg1"/>
                </a:solidFill>
                <a:effectLst/>
                <a:latin typeface="#9Slide03 Arima Madurai Bold" panose="00000800000000000000" pitchFamily="2" charset="0"/>
                <a:cs typeface="#9Slide03 Arima Madurai Bold" panose="00000800000000000000" pitchFamily="2" charset="0"/>
              </a:rPr>
              <a:t>Việt</a:t>
            </a:r>
            <a:r>
              <a:rPr lang="en-US" sz="4000" kern="1200" dirty="0">
                <a:solidFill>
                  <a:schemeClr val="bg1"/>
                </a:solidFill>
                <a:effectLst/>
                <a:latin typeface="#9Slide03 Arima Madurai Bold" panose="00000800000000000000" pitchFamily="2" charset="0"/>
                <a:cs typeface="#9Slide03 Arima Madurai Bold" panose="00000800000000000000" pitchFamily="2" charset="0"/>
              </a:rPr>
              <a:t> Nam.</a:t>
            </a:r>
            <a:endParaRPr lang="en-US" sz="36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pt-BR"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Manh mún: tủn mủn, nhỏ nhặt và rời rạc. </a:t>
            </a:r>
            <a:endParaRPr lang="en-US" sz="36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pt-BR" sz="4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Kiến thiết: xây dựng theo quy mô lớn.</a:t>
            </a:r>
            <a:endParaRPr lang="en-US" sz="36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257039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0" y="9867900"/>
            <a:ext cx="18288000" cy="419100"/>
            <a:chOff x="0" y="0"/>
            <a:chExt cx="6186311" cy="776282"/>
          </a:xfrm>
        </p:grpSpPr>
        <p:sp>
          <p:nvSpPr>
            <p:cNvPr id="3" name="Freeform 3"/>
            <p:cNvSpPr/>
            <p:nvPr/>
          </p:nvSpPr>
          <p:spPr>
            <a:xfrm>
              <a:off x="0" y="0"/>
              <a:ext cx="6186311" cy="776282"/>
            </a:xfrm>
            <a:custGeom>
              <a:avLst/>
              <a:gdLst/>
              <a:ahLst/>
              <a:cxnLst/>
              <a:rect l="l" t="t" r="r" b="b"/>
              <a:pathLst>
                <a:path w="6186311" h="776282">
                  <a:moveTo>
                    <a:pt x="0" y="0"/>
                  </a:moveTo>
                  <a:lnTo>
                    <a:pt x="6186311" y="0"/>
                  </a:lnTo>
                  <a:lnTo>
                    <a:pt x="6186311" y="776282"/>
                  </a:lnTo>
                  <a:lnTo>
                    <a:pt x="0" y="776282"/>
                  </a:lnTo>
                  <a:close/>
                </a:path>
              </a:pathLst>
            </a:custGeom>
            <a:solidFill>
              <a:srgbClr val="C8A88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2796894"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5491106"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814682"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D5D4BE50-D6AF-3843-C2F4-23D767B762D0}"/>
              </a:ext>
            </a:extLst>
          </p:cNvPr>
          <p:cNvSpPr txBox="1"/>
          <p:nvPr/>
        </p:nvSpPr>
        <p:spPr>
          <a:xfrm>
            <a:off x="819150" y="2444733"/>
            <a:ext cx="16649700" cy="6586418"/>
          </a:xfrm>
          <a:prstGeom prst="rect">
            <a:avLst/>
          </a:prstGeom>
          <a:noFill/>
        </p:spPr>
        <p:txBody>
          <a:bodyPr wrap="square">
            <a:spAutoFit/>
          </a:bodyPr>
          <a:lstStyle>
            <a:defPPr>
              <a:defRPr lang="en-US"/>
            </a:defPPr>
            <a:lvl1pPr marR="0" algn="just">
              <a:spcBef>
                <a:spcPts val="1200"/>
              </a:spcBef>
              <a:spcAft>
                <a:spcPts val="1200"/>
              </a:spcAft>
              <a:defRPr sz="4000">
                <a:solidFill>
                  <a:schemeClr val="bg1"/>
                </a:solidFill>
                <a:effectLst/>
                <a:latin typeface="#9Slide03 Arima Madurai Bold" panose="00000800000000000000" pitchFamily="2" charset="0"/>
                <a:cs typeface="#9Slide03 Arima Madurai Bold" panose="00000800000000000000" pitchFamily="2" charset="0"/>
              </a:defRPr>
            </a:lvl1pPr>
          </a:lstStyle>
          <a:p>
            <a:pPr>
              <a:spcBef>
                <a:spcPts val="600"/>
              </a:spcBef>
              <a:spcAft>
                <a:spcPts val="600"/>
              </a:spcAft>
            </a:pPr>
            <a:r>
              <a:rPr lang="pt-BR" sz="3200" dirty="0"/>
              <a:t>* Thể loại Hài kịch</a:t>
            </a:r>
            <a:endParaRPr lang="en-US" sz="3200" dirty="0"/>
          </a:p>
          <a:p>
            <a:pPr>
              <a:spcBef>
                <a:spcPts val="600"/>
              </a:spcBef>
              <a:spcAft>
                <a:spcPts val="600"/>
              </a:spcAft>
            </a:pPr>
            <a:r>
              <a:rPr lang="pt-BR" sz="3200" dirty="0"/>
              <a:t>- Khái niệm: là thể loại kịch dùng tiếng cười để châm biếm, đả kích, phê phán những thói hư tật xấu, cái lố bịch, lỗi thời,... trong đời sống. </a:t>
            </a:r>
            <a:endParaRPr lang="en-US" sz="3200" dirty="0"/>
          </a:p>
          <a:p>
            <a:pPr>
              <a:spcBef>
                <a:spcPts val="600"/>
              </a:spcBef>
              <a:spcAft>
                <a:spcPts val="600"/>
              </a:spcAft>
            </a:pPr>
            <a:r>
              <a:rPr lang="pt-BR" sz="3200" dirty="0"/>
              <a:t>- Các yếu tố đặc trưng: </a:t>
            </a:r>
            <a:endParaRPr lang="en-US" sz="3200" dirty="0"/>
          </a:p>
          <a:p>
            <a:pPr>
              <a:spcBef>
                <a:spcPts val="600"/>
              </a:spcBef>
              <a:spcAft>
                <a:spcPts val="600"/>
              </a:spcAft>
            </a:pPr>
            <a:r>
              <a:rPr lang="pt-BR" sz="3200" dirty="0"/>
              <a:t>+ Xung đột: thường là sự mâu thuẫn giữa cái xấu (cái thấp hèn) với cái tốt (cái đẹp, cái cao cả)</a:t>
            </a:r>
            <a:endParaRPr lang="en-US" sz="3200" dirty="0"/>
          </a:p>
          <a:p>
            <a:pPr>
              <a:spcBef>
                <a:spcPts val="600"/>
              </a:spcBef>
              <a:spcAft>
                <a:spcPts val="600"/>
              </a:spcAft>
            </a:pPr>
            <a:r>
              <a:rPr lang="pt-BR" sz="3200" dirty="0"/>
              <a:t>+ Nhân vật: thường có sự không tương xứng giữa thực chất bên trong và hình thức bên ngoài, giữa suy nghĩ và hành động, lời nói và việc làm nên thường trở nên lố bịch, hài hước.</a:t>
            </a:r>
            <a:endParaRPr lang="en-US" sz="3200" dirty="0"/>
          </a:p>
          <a:p>
            <a:pPr>
              <a:spcBef>
                <a:spcPts val="600"/>
              </a:spcBef>
              <a:spcAft>
                <a:spcPts val="600"/>
              </a:spcAft>
            </a:pPr>
            <a:r>
              <a:rPr lang="pt-BR" sz="3200" dirty="0"/>
              <a:t>+ Hành động: thường tương phản, mâu thuẫn với phẩm chất, tính cách nhân vật. </a:t>
            </a:r>
            <a:endParaRPr lang="en-US" sz="3200" dirty="0"/>
          </a:p>
          <a:p>
            <a:pPr>
              <a:spcBef>
                <a:spcPts val="600"/>
              </a:spcBef>
              <a:spcAft>
                <a:spcPts val="600"/>
              </a:spcAft>
            </a:pPr>
            <a:r>
              <a:rPr lang="pt-BR" sz="3200" dirty="0"/>
              <a:t>+ Lời thoại: thường là ngôn ngữ hài hước, gây cười.</a:t>
            </a:r>
            <a:endParaRPr lang="en-US" sz="3200" dirty="0"/>
          </a:p>
          <a:p>
            <a:pPr>
              <a:spcBef>
                <a:spcPts val="600"/>
              </a:spcBef>
              <a:spcAft>
                <a:spcPts val="600"/>
              </a:spcAft>
            </a:pPr>
            <a:r>
              <a:rPr lang="pt-BR" sz="3200" dirty="0"/>
              <a:t>+ Thủ pháp trào phúng: chủ yếu là nghệ thuật phóng đại (nói quá, cường điệu).</a:t>
            </a:r>
            <a:endParaRPr lang="en-US" sz="3200" dirty="0"/>
          </a:p>
        </p:txBody>
      </p:sp>
      <p:sp>
        <p:nvSpPr>
          <p:cNvPr id="6" name="TextBox 5">
            <a:extLst>
              <a:ext uri="{FF2B5EF4-FFF2-40B4-BE49-F238E27FC236}">
                <a16:creationId xmlns:a16="http://schemas.microsoft.com/office/drawing/2014/main" id="{CA0DD854-7EF5-80EA-1060-88ED2AFC5F7D}"/>
              </a:ext>
            </a:extLst>
          </p:cNvPr>
          <p:cNvSpPr txBox="1"/>
          <p:nvPr/>
        </p:nvSpPr>
        <p:spPr>
          <a:xfrm>
            <a:off x="4114800" y="1417338"/>
            <a:ext cx="10958052" cy="707886"/>
          </a:xfrm>
          <a:prstGeom prst="rect">
            <a:avLst/>
          </a:prstGeom>
          <a:noFill/>
        </p:spPr>
        <p:txBody>
          <a:bodyPr wrap="square">
            <a:spAutoFit/>
          </a:bodyPr>
          <a:lstStyle>
            <a:defPPr>
              <a:defRPr lang="en-US"/>
            </a:defPPr>
            <a:lvl1pPr marR="0" algn="ctr">
              <a:spcBef>
                <a:spcPts val="600"/>
              </a:spcBef>
              <a:spcAft>
                <a:spcPts val="600"/>
              </a:spcAft>
              <a:defRPr sz="4000" b="1">
                <a:solidFill>
                  <a:schemeClr val="bg1"/>
                </a:solidFill>
                <a:effectLst/>
                <a:latin typeface="#9Slide03 BoosterNextFYBlack" panose="02000A03000000020004" pitchFamily="2" charset="0"/>
                <a:ea typeface="Times New Roman" panose="02020603050405020304" pitchFamily="18" charset="0"/>
              </a:defRPr>
            </a:lvl1pPr>
          </a:lstStyle>
          <a:p>
            <a:r>
              <a:rPr lang="pt-BR" dirty="0"/>
              <a:t>b. Tìm hiểu chung </a:t>
            </a:r>
            <a:endParaRPr lang="en-US" dirty="0"/>
          </a:p>
        </p:txBody>
      </p:sp>
    </p:spTree>
    <p:extLst>
      <p:ext uri="{BB962C8B-B14F-4D97-AF65-F5344CB8AC3E}">
        <p14:creationId xmlns:p14="http://schemas.microsoft.com/office/powerpoint/2010/main" val="424903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0" y="9715500"/>
            <a:ext cx="18288000" cy="571500"/>
            <a:chOff x="0" y="0"/>
            <a:chExt cx="6186311" cy="776282"/>
          </a:xfrm>
        </p:grpSpPr>
        <p:sp>
          <p:nvSpPr>
            <p:cNvPr id="3" name="Freeform 3"/>
            <p:cNvSpPr/>
            <p:nvPr/>
          </p:nvSpPr>
          <p:spPr>
            <a:xfrm>
              <a:off x="0" y="0"/>
              <a:ext cx="6186311" cy="776282"/>
            </a:xfrm>
            <a:custGeom>
              <a:avLst/>
              <a:gdLst/>
              <a:ahLst/>
              <a:cxnLst/>
              <a:rect l="l" t="t" r="r" b="b"/>
              <a:pathLst>
                <a:path w="6186311" h="776282">
                  <a:moveTo>
                    <a:pt x="0" y="0"/>
                  </a:moveTo>
                  <a:lnTo>
                    <a:pt x="6186311" y="0"/>
                  </a:lnTo>
                  <a:lnTo>
                    <a:pt x="6186311" y="776282"/>
                  </a:lnTo>
                  <a:lnTo>
                    <a:pt x="0" y="776282"/>
                  </a:lnTo>
                  <a:close/>
                </a:path>
              </a:pathLst>
            </a:custGeom>
            <a:solidFill>
              <a:srgbClr val="C8A88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2796894"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5491106"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814682"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56976AC5-34FC-C33E-BADF-04CFBAC416FD}"/>
              </a:ext>
            </a:extLst>
          </p:cNvPr>
          <p:cNvSpPr txBox="1"/>
          <p:nvPr/>
        </p:nvSpPr>
        <p:spPr>
          <a:xfrm>
            <a:off x="1524000" y="3086100"/>
            <a:ext cx="15773400" cy="5201424"/>
          </a:xfrm>
          <a:prstGeom prst="rect">
            <a:avLst/>
          </a:prstGeom>
          <a:noFill/>
        </p:spPr>
        <p:txBody>
          <a:bodyPr wrap="square">
            <a:spAutoFit/>
          </a:bodyPr>
          <a:lstStyle>
            <a:defPPr>
              <a:defRPr lang="en-US"/>
            </a:defPPr>
            <a:lvl1pPr marR="0" algn="just">
              <a:spcBef>
                <a:spcPts val="600"/>
              </a:spcBef>
              <a:spcAft>
                <a:spcPts val="600"/>
              </a:spcAft>
              <a:defRPr sz="3200">
                <a:solidFill>
                  <a:schemeClr val="bg1"/>
                </a:solidFill>
                <a:effectLst/>
                <a:latin typeface="#9Slide03 Arima Madurai Bold" panose="00000800000000000000" pitchFamily="2" charset="0"/>
                <a:cs typeface="#9Slide03 Arima Madurai Bold" panose="00000800000000000000" pitchFamily="2" charset="0"/>
              </a:defRPr>
            </a:lvl1pPr>
          </a:lstStyle>
          <a:p>
            <a:pPr>
              <a:spcBef>
                <a:spcPts val="1200"/>
              </a:spcBef>
              <a:spcAft>
                <a:spcPts val="1200"/>
              </a:spcAft>
            </a:pPr>
            <a:r>
              <a:rPr lang="pt-BR" sz="3600" dirty="0"/>
              <a:t>* Vở kịch “Bệnh sĩ”</a:t>
            </a:r>
            <a:endParaRPr lang="en-US" sz="3600" dirty="0"/>
          </a:p>
          <a:p>
            <a:pPr>
              <a:spcBef>
                <a:spcPts val="1200"/>
              </a:spcBef>
              <a:spcAft>
                <a:spcPts val="1200"/>
              </a:spcAft>
            </a:pPr>
            <a:r>
              <a:rPr lang="pt-BR" sz="3600" dirty="0"/>
              <a:t>- Hoàn cảnh sáng tác: năm 1988, khi đất nước ta đang bước vào thời kì đổi mới.</a:t>
            </a:r>
          </a:p>
          <a:p>
            <a:pPr>
              <a:spcBef>
                <a:spcPts val="1200"/>
              </a:spcBef>
              <a:spcAft>
                <a:spcPts val="1200"/>
              </a:spcAft>
            </a:pPr>
            <a:r>
              <a:rPr lang="pt-BR" sz="3600" dirty="0"/>
              <a:t>*Đoạn trích “Đổi tên cho xã”</a:t>
            </a:r>
            <a:endParaRPr lang="en-US" sz="3600" dirty="0"/>
          </a:p>
          <a:p>
            <a:pPr>
              <a:spcBef>
                <a:spcPts val="1200"/>
              </a:spcBef>
              <a:spcAft>
                <a:spcPts val="1200"/>
              </a:spcAft>
            </a:pPr>
            <a:r>
              <a:rPr lang="pt-BR" sz="3600" dirty="0"/>
              <a:t>- Nhân vật: Ông Nha - chủ tịch xã (nhân vật chính), Văn Sửu, ông Độp, bà Độp, ông Thình.</a:t>
            </a:r>
            <a:endParaRPr lang="en-US" sz="3600" dirty="0"/>
          </a:p>
          <a:p>
            <a:pPr>
              <a:spcBef>
                <a:spcPts val="1200"/>
              </a:spcBef>
              <a:spcAft>
                <a:spcPts val="1200"/>
              </a:spcAft>
            </a:pPr>
            <a:r>
              <a:rPr lang="pt-BR" sz="3600" dirty="0"/>
              <a:t>-  Bối cảnh: Lễ đổi tên xã Cà Hạ thành xã Hùng Tâm tại trụ sở UBND xã.</a:t>
            </a:r>
            <a:endParaRPr lang="en-US" sz="3600" dirty="0"/>
          </a:p>
        </p:txBody>
      </p:sp>
      <p:sp>
        <p:nvSpPr>
          <p:cNvPr id="4" name="TextBox 3">
            <a:extLst>
              <a:ext uri="{FF2B5EF4-FFF2-40B4-BE49-F238E27FC236}">
                <a16:creationId xmlns:a16="http://schemas.microsoft.com/office/drawing/2014/main" id="{4F547355-CAA3-3BE5-14A4-971E3E228D26}"/>
              </a:ext>
            </a:extLst>
          </p:cNvPr>
          <p:cNvSpPr txBox="1"/>
          <p:nvPr/>
        </p:nvSpPr>
        <p:spPr>
          <a:xfrm>
            <a:off x="4114800" y="1417338"/>
            <a:ext cx="10958052" cy="707886"/>
          </a:xfrm>
          <a:prstGeom prst="rect">
            <a:avLst/>
          </a:prstGeom>
          <a:noFill/>
        </p:spPr>
        <p:txBody>
          <a:bodyPr wrap="square">
            <a:spAutoFit/>
          </a:bodyPr>
          <a:lstStyle>
            <a:defPPr>
              <a:defRPr lang="en-US"/>
            </a:defPPr>
            <a:lvl1pPr marR="0" algn="ctr">
              <a:spcBef>
                <a:spcPts val="600"/>
              </a:spcBef>
              <a:spcAft>
                <a:spcPts val="600"/>
              </a:spcAft>
              <a:defRPr sz="4000" b="1">
                <a:solidFill>
                  <a:schemeClr val="bg1"/>
                </a:solidFill>
                <a:effectLst/>
                <a:latin typeface="#9Slide03 BoosterNextFYBlack" panose="02000A03000000020004" pitchFamily="2" charset="0"/>
                <a:ea typeface="Times New Roman" panose="02020603050405020304" pitchFamily="18" charset="0"/>
              </a:defRPr>
            </a:lvl1pPr>
          </a:lstStyle>
          <a:p>
            <a:r>
              <a:rPr lang="pt-BR" dirty="0"/>
              <a:t>b. Tìm hiểu chung </a:t>
            </a:r>
            <a:endParaRPr lang="en-US" dirty="0"/>
          </a:p>
        </p:txBody>
      </p:sp>
    </p:spTree>
    <p:extLst>
      <p:ext uri="{BB962C8B-B14F-4D97-AF65-F5344CB8AC3E}">
        <p14:creationId xmlns:p14="http://schemas.microsoft.com/office/powerpoint/2010/main" val="271600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0" y="9715500"/>
            <a:ext cx="18288000" cy="571500"/>
            <a:chOff x="0" y="0"/>
            <a:chExt cx="6186311" cy="776282"/>
          </a:xfrm>
        </p:grpSpPr>
        <p:sp>
          <p:nvSpPr>
            <p:cNvPr id="3" name="Freeform 3"/>
            <p:cNvSpPr/>
            <p:nvPr/>
          </p:nvSpPr>
          <p:spPr>
            <a:xfrm>
              <a:off x="0" y="0"/>
              <a:ext cx="6186311" cy="776282"/>
            </a:xfrm>
            <a:custGeom>
              <a:avLst/>
              <a:gdLst/>
              <a:ahLst/>
              <a:cxnLst/>
              <a:rect l="l" t="t" r="r" b="b"/>
              <a:pathLst>
                <a:path w="6186311" h="776282">
                  <a:moveTo>
                    <a:pt x="0" y="0"/>
                  </a:moveTo>
                  <a:lnTo>
                    <a:pt x="6186311" y="0"/>
                  </a:lnTo>
                  <a:lnTo>
                    <a:pt x="6186311" y="776282"/>
                  </a:lnTo>
                  <a:lnTo>
                    <a:pt x="0" y="776282"/>
                  </a:lnTo>
                  <a:close/>
                </a:path>
              </a:pathLst>
            </a:custGeom>
            <a:solidFill>
              <a:srgbClr val="C8A88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2796894"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5491106"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814682"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56976AC5-34FC-C33E-BADF-04CFBAC416FD}"/>
              </a:ext>
            </a:extLst>
          </p:cNvPr>
          <p:cNvSpPr txBox="1"/>
          <p:nvPr/>
        </p:nvSpPr>
        <p:spPr>
          <a:xfrm>
            <a:off x="914400" y="2728555"/>
            <a:ext cx="16459200" cy="584775"/>
          </a:xfrm>
          <a:prstGeom prst="rect">
            <a:avLst/>
          </a:prstGeom>
          <a:noFill/>
        </p:spPr>
        <p:txBody>
          <a:bodyPr wrap="square">
            <a:spAutoFit/>
          </a:bodyPr>
          <a:lstStyle>
            <a:defPPr>
              <a:defRPr lang="en-US"/>
            </a:defPPr>
            <a:lvl1pPr marR="0" algn="just">
              <a:spcBef>
                <a:spcPts val="600"/>
              </a:spcBef>
              <a:spcAft>
                <a:spcPts val="600"/>
              </a:spcAft>
              <a:defRPr sz="3200">
                <a:solidFill>
                  <a:schemeClr val="bg1"/>
                </a:solidFill>
                <a:effectLst/>
                <a:latin typeface="#9Slide03 Arima Madurai Bold" panose="00000800000000000000" pitchFamily="2" charset="0"/>
                <a:cs typeface="#9Slide03 Arima Madurai Bold" panose="00000800000000000000" pitchFamily="2" charset="0"/>
              </a:defRPr>
            </a:lvl1p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pt-BR" b="0" i="0" u="none" strike="noStrike" kern="1200" cap="none" spc="0" normalizeH="0" baseline="0" noProof="0" dirty="0">
                <a:ln>
                  <a:noFill/>
                </a:ln>
                <a:solidFill>
                  <a:prstClr val="white"/>
                </a:solidFill>
                <a:effectLst/>
                <a:uLnTx/>
                <a:uFillTx/>
                <a:latin typeface="#9Slide03 Arima Madurai Bold" panose="00000800000000000000" pitchFamily="2" charset="0"/>
                <a:ea typeface="+mn-ea"/>
                <a:cs typeface="#9Slide03 Arima Madurai Bold" panose="00000800000000000000" pitchFamily="2" charset="0"/>
              </a:rPr>
              <a:t>- Diễn biến chính: </a:t>
            </a:r>
            <a:endParaRPr kumimoji="0" lang="en-US" b="0" i="0" u="none" strike="noStrike" kern="1200" cap="none" spc="0" normalizeH="0" baseline="0" noProof="0" dirty="0">
              <a:ln>
                <a:noFill/>
              </a:ln>
              <a:solidFill>
                <a:prstClr val="white"/>
              </a:solidFill>
              <a:effectLst/>
              <a:uLnTx/>
              <a:uFillTx/>
              <a:latin typeface="#9Slide03 Arima Madurai Bold" panose="00000800000000000000" pitchFamily="2" charset="0"/>
              <a:ea typeface="+mn-ea"/>
              <a:cs typeface="#9Slide03 Arima Madurai Bold" panose="00000800000000000000" pitchFamily="2" charset="0"/>
            </a:endParaRPr>
          </a:p>
        </p:txBody>
      </p:sp>
      <p:sp>
        <p:nvSpPr>
          <p:cNvPr id="4" name="TextBox 3">
            <a:extLst>
              <a:ext uri="{FF2B5EF4-FFF2-40B4-BE49-F238E27FC236}">
                <a16:creationId xmlns:a16="http://schemas.microsoft.com/office/drawing/2014/main" id="{53043515-0C17-EDA2-9535-C3292844F248}"/>
              </a:ext>
            </a:extLst>
          </p:cNvPr>
          <p:cNvSpPr txBox="1"/>
          <p:nvPr/>
        </p:nvSpPr>
        <p:spPr>
          <a:xfrm>
            <a:off x="4114800" y="1638299"/>
            <a:ext cx="10958052" cy="707886"/>
          </a:xfrm>
          <a:prstGeom prst="rect">
            <a:avLst/>
          </a:prstGeom>
          <a:noFill/>
        </p:spPr>
        <p:txBody>
          <a:bodyPr wrap="square">
            <a:spAutoFit/>
          </a:bodyPr>
          <a:lstStyle>
            <a:defPPr>
              <a:defRPr lang="en-US"/>
            </a:defPPr>
            <a:lvl1pPr marR="0" algn="ctr">
              <a:spcBef>
                <a:spcPts val="600"/>
              </a:spcBef>
              <a:spcAft>
                <a:spcPts val="600"/>
              </a:spcAft>
              <a:defRPr sz="4000" b="1">
                <a:solidFill>
                  <a:schemeClr val="bg1"/>
                </a:solidFill>
                <a:effectLst/>
                <a:latin typeface="#9Slide03 BoosterNextFYBlack" panose="02000A03000000020004" pitchFamily="2" charset="0"/>
                <a:ea typeface="Times New Roman" panose="02020603050405020304" pitchFamily="18" charset="0"/>
              </a:defRPr>
            </a:lvl1pPr>
          </a:lstStyle>
          <a:p>
            <a:r>
              <a:rPr lang="pt-BR" dirty="0"/>
              <a:t>b. Tìm hiểu chung </a:t>
            </a:r>
            <a:endParaRPr lang="en-US" dirty="0"/>
          </a:p>
        </p:txBody>
      </p:sp>
      <p:graphicFrame>
        <p:nvGraphicFramePr>
          <p:cNvPr id="6" name="Diagram 5">
            <a:extLst>
              <a:ext uri="{FF2B5EF4-FFF2-40B4-BE49-F238E27FC236}">
                <a16:creationId xmlns:a16="http://schemas.microsoft.com/office/drawing/2014/main" id="{C395E58B-098F-8C08-6F20-DAE4BB4A23FB}"/>
              </a:ext>
            </a:extLst>
          </p:cNvPr>
          <p:cNvGraphicFramePr/>
          <p:nvPr>
            <p:extLst>
              <p:ext uri="{D42A27DB-BD31-4B8C-83A1-F6EECF244321}">
                <p14:modId xmlns:p14="http://schemas.microsoft.com/office/powerpoint/2010/main" val="1845947281"/>
              </p:ext>
            </p:extLst>
          </p:nvPr>
        </p:nvGraphicFramePr>
        <p:xfrm>
          <a:off x="787809" y="3695700"/>
          <a:ext cx="16712382" cy="49530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085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TotalTime>
  <Words>1975</Words>
  <Application>Microsoft Office PowerPoint</Application>
  <PresentationFormat>Custom</PresentationFormat>
  <Paragraphs>91</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#9Slide03 Arima Madurai Bold</vt:lpstr>
      <vt:lpstr>Calibri</vt:lpstr>
      <vt:lpstr>#9Slide03 BoosterNextFYBlack</vt:lpstr>
      <vt:lpstr>#9Slide05 Brannboll Ny</vt:lpstr>
      <vt:lpstr>#9Slide03 Montserrat Black</vt:lpstr>
      <vt:lpstr>Arial</vt:lpstr>
      <vt:lpstr>#9Slide05 Amtenar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Hài Kịch</dc:title>
  <cp:lastModifiedBy>Dung Nguyễn</cp:lastModifiedBy>
  <cp:revision>12</cp:revision>
  <dcterms:created xsi:type="dcterms:W3CDTF">2006-08-16T00:00:00Z</dcterms:created>
  <dcterms:modified xsi:type="dcterms:W3CDTF">2024-11-22T06:53:30Z</dcterms:modified>
  <dc:identifier>DAFwPv3z2Lw</dc:identifier>
</cp:coreProperties>
</file>