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6" r:id="rId2"/>
    <p:sldMasterId id="2147483720" r:id="rId3"/>
    <p:sldMasterId id="2147483780" r:id="rId4"/>
    <p:sldMasterId id="2147483805" r:id="rId5"/>
  </p:sldMasterIdLst>
  <p:notesMasterIdLst>
    <p:notesMasterId r:id="rId28"/>
  </p:notesMasterIdLst>
  <p:sldIdLst>
    <p:sldId id="257" r:id="rId6"/>
    <p:sldId id="258" r:id="rId7"/>
    <p:sldId id="267" r:id="rId8"/>
    <p:sldId id="546" r:id="rId9"/>
    <p:sldId id="550" r:id="rId10"/>
    <p:sldId id="549" r:id="rId11"/>
    <p:sldId id="269" r:id="rId12"/>
    <p:sldId id="559" r:id="rId13"/>
    <p:sldId id="560" r:id="rId14"/>
    <p:sldId id="563" r:id="rId15"/>
    <p:sldId id="274" r:id="rId16"/>
    <p:sldId id="552" r:id="rId17"/>
    <p:sldId id="551" r:id="rId18"/>
    <p:sldId id="564" r:id="rId19"/>
    <p:sldId id="558" r:id="rId20"/>
    <p:sldId id="561" r:id="rId21"/>
    <p:sldId id="565" r:id="rId22"/>
    <p:sldId id="562" r:id="rId23"/>
    <p:sldId id="554" r:id="rId24"/>
    <p:sldId id="294" r:id="rId25"/>
    <p:sldId id="316" r:id="rId26"/>
    <p:sldId id="54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618" y="48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4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55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82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278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162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12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025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82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821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91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027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57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007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990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229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4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8107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968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38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08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2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62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69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18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96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2334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5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12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9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9435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350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89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287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0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069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547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4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462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29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5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7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587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028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098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1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184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525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0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6299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4201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603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205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321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3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1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664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3874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34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339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16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17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1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6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49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15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12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1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32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 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111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6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98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796788"/>
              </p:ext>
            </p:extLst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>
                  <a:extLst>
                    <a:ext uri="{9D8B030D-6E8A-4147-A177-3AD203B41FA5}">
                      <a16:colId xmlns:a16="http://schemas.microsoft.com/office/drawing/2014/main" val="2258735406"/>
                    </a:ext>
                  </a:extLst>
                </a:gridCol>
                <a:gridCol w="10071192">
                  <a:extLst>
                    <a:ext uri="{9D8B030D-6E8A-4147-A177-3AD203B41FA5}">
                      <a16:colId xmlns:a16="http://schemas.microsoft.com/office/drawing/2014/main" val="3795178391"/>
                    </a:ext>
                  </a:extLst>
                </a:gridCol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32119"/>
                  </a:ext>
                </a:extLst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656799839"/>
                  </a:ext>
                </a:extLst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2251745016"/>
                  </a:ext>
                </a:extLst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4033854758"/>
                  </a:ext>
                </a:extLst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extLst>
                  <a:ext uri="{0D108BD9-81ED-4DB2-BD59-A6C34878D82A}">
                    <a16:rowId xmlns:a16="http://schemas.microsoft.com/office/drawing/2014/main" val="3761752453"/>
                  </a:ext>
                </a:extLst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950297"/>
                  </a:ext>
                </a:extLst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0013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9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</a:t>
            </a: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người mẹ hiện lên như thế nào trong tâm tưởng của </a:t>
            </a: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trữ tình?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4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812590"/>
              </p:ext>
            </p:extLst>
          </p:nvPr>
        </p:nvGraphicFramePr>
        <p:xfrm>
          <a:off x="2105891" y="2607533"/>
          <a:ext cx="8950036" cy="4067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>
                  <a:extLst>
                    <a:ext uri="{9D8B030D-6E8A-4147-A177-3AD203B41FA5}">
                      <a16:colId xmlns:a16="http://schemas.microsoft.com/office/drawing/2014/main" val="3926641978"/>
                    </a:ext>
                  </a:extLst>
                </a:gridCol>
                <a:gridCol w="4003963">
                  <a:extLst>
                    <a:ext uri="{9D8B030D-6E8A-4147-A177-3AD203B41FA5}">
                      <a16:colId xmlns:a16="http://schemas.microsoft.com/office/drawing/2014/main" val="4029359161"/>
                    </a:ext>
                  </a:extLst>
                </a:gridCol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710345"/>
                  </a:ext>
                </a:extLst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ảnh, từ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 về mẹ: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5907163"/>
                  </a:ext>
                </a:extLst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104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87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778895"/>
              </p:ext>
            </p:extLst>
          </p:nvPr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>
                  <a:extLst>
                    <a:ext uri="{9D8B030D-6E8A-4147-A177-3AD203B41FA5}">
                      <a16:colId xmlns:a16="http://schemas.microsoft.com/office/drawing/2014/main" val="939756442"/>
                    </a:ext>
                  </a:extLst>
                </a:gridCol>
                <a:gridCol w="5616690">
                  <a:extLst>
                    <a:ext uri="{9D8B030D-6E8A-4147-A177-3AD203B41FA5}">
                      <a16:colId xmlns:a16="http://schemas.microsoft.com/office/drawing/2014/main" val="1439001168"/>
                    </a:ext>
                  </a:extLst>
                </a:gridCol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3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119422"/>
                  </a:ext>
                </a:extLst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extLst>
                  <a:ext uri="{0D108BD9-81ED-4DB2-BD59-A6C34878D82A}">
                    <a16:rowId xmlns:a16="http://schemas.microsoft.com/office/drawing/2014/main" val="4143221205"/>
                  </a:ext>
                </a:extLst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617799"/>
                  </a:ext>
                </a:extLst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987727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hè.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</a:t>
            </a:r>
            <a:r>
              <a:rPr lang="vi-VN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9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>
            <a:grpSpLocks/>
          </p:cNvGrpSpPr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>
            <a:grpSpLocks/>
          </p:cNvGrpSpPr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</a:p>
        </p:txBody>
      </p:sp>
      <p:grpSp>
        <p:nvGrpSpPr>
          <p:cNvPr id="15" name="组合 33"/>
          <p:cNvGrpSpPr>
            <a:grpSpLocks/>
          </p:cNvGrpSpPr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trữ tình.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>
            <a:grpSpLocks/>
          </p:cNvGrpSpPr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33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8021" y="582395"/>
            <a:ext cx="3057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KHỞI ĐỘNG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3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que 4"/>
          <p:cNvSpPr/>
          <p:nvPr/>
        </p:nvSpPr>
        <p:spPr>
          <a:xfrm>
            <a:off x="3664133" y="147287"/>
            <a:ext cx="4598125" cy="809897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3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/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9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151573" y="2414226"/>
            <a:ext cx="4465369" cy="1282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1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3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mẹ 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mẹ 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</a:p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837192"/>
      </p:ext>
    </p:extLst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Nội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02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chung: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31040"/>
              </p:ext>
            </p:extLst>
          </p:nvPr>
        </p:nvGraphicFramePr>
        <p:xfrm>
          <a:off x="4334827" y="1267213"/>
          <a:ext cx="6596409" cy="4925770"/>
        </p:xfrm>
        <a:graphic>
          <a:graphicData uri="http://schemas.openxmlformats.org/drawingml/2006/table">
            <a:tbl>
              <a:tblPr firstRow="1" firstCol="1" bandRow="1"/>
              <a:tblGrid>
                <a:gridCol w="2883391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3713018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3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42053"/>
              </p:ext>
            </p:extLst>
          </p:nvPr>
        </p:nvGraphicFramePr>
        <p:xfrm>
          <a:off x="4391898" y="1967344"/>
          <a:ext cx="6483927" cy="4507001"/>
        </p:xfrm>
        <a:graphic>
          <a:graphicData uri="http://schemas.openxmlformats.org/drawingml/2006/table">
            <a:tbl>
              <a:tblPr firstRow="1" firstCol="1" bandRow="1"/>
              <a:tblGrid>
                <a:gridCol w="1828793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655134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3803610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ặc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792008"/>
                  </a:ext>
                </a:extLst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62794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66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526" y="3600234"/>
            <a:ext cx="448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 có 7 chữ. Các dòng trong bài thơ thường ngắt nhịp 4/3, cũng có khi bắt nhịp ¾; thường có nhiều vần, vần thường là vần chân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235" y="5747464"/>
            <a:ext cx="473826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 ( Tự sự, miêu tả)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5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551821"/>
              </p:ext>
            </p:extLst>
          </p:nvPr>
        </p:nvGraphicFramePr>
        <p:xfrm>
          <a:off x="3754582" y="1294923"/>
          <a:ext cx="7176655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>
                  <a:extLst>
                    <a:ext uri="{9D8B030D-6E8A-4147-A177-3AD203B41FA5}">
                      <a16:colId xmlns:a16="http://schemas.microsoft.com/office/drawing/2014/main" val="806752966"/>
                    </a:ext>
                  </a:extLst>
                </a:gridCol>
                <a:gridCol w="4724401">
                  <a:extLst>
                    <a:ext uri="{9D8B030D-6E8A-4147-A177-3AD203B41FA5}">
                      <a16:colId xmlns:a16="http://schemas.microsoft.com/office/drawing/2014/main" val="1654433861"/>
                    </a:ext>
                  </a:extLst>
                </a:gridCol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400748"/>
                  </a:ext>
                </a:extLst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0608515"/>
                  </a:ext>
                </a:extLst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trữ tình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041394"/>
                  </a:ext>
                </a:extLst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236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1939633"/>
            <a:ext cx="44057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phần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 nhớ của nhà thơ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432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trữ tình “tôi”, </a:t>
            </a:r>
            <a:endParaRPr lang="vi-VN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337053"/>
            <a:ext cx="40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một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ảnh khơi nguồn cảm hứng cho tác giả.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3836</TotalTime>
  <Words>1735</Words>
  <Application>Microsoft Office PowerPoint</Application>
  <PresentationFormat>Widescreen</PresentationFormat>
  <Paragraphs>226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Arial</vt:lpstr>
      <vt:lpstr>Bahnschrift SemiBold Condensed</vt:lpstr>
      <vt:lpstr>Calibri</vt:lpstr>
      <vt:lpstr>Calibri Light</vt:lpstr>
      <vt:lpstr>等线</vt:lpstr>
      <vt:lpstr>Garamond</vt:lpstr>
      <vt:lpstr>MS Mincho</vt:lpstr>
      <vt:lpstr>Times New Roman</vt:lpstr>
      <vt:lpstr>Organic</vt:lpstr>
      <vt:lpstr>Office Theme</vt:lpstr>
      <vt:lpstr>18_Office Theme</vt:lpstr>
      <vt:lpstr>39_Office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264</cp:revision>
  <dcterms:created xsi:type="dcterms:W3CDTF">2021-09-08T13:32:23Z</dcterms:created>
  <dcterms:modified xsi:type="dcterms:W3CDTF">2023-10-02T13:07:32Z</dcterms:modified>
</cp:coreProperties>
</file>