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6"/>
  </p:notesMasterIdLst>
  <p:sldIdLst>
    <p:sldId id="256" r:id="rId2"/>
    <p:sldId id="257" r:id="rId3"/>
    <p:sldId id="289" r:id="rId4"/>
    <p:sldId id="291" r:id="rId5"/>
    <p:sldId id="292" r:id="rId6"/>
    <p:sldId id="293" r:id="rId7"/>
    <p:sldId id="290" r:id="rId8"/>
    <p:sldId id="294" r:id="rId9"/>
    <p:sldId id="25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Maven Pro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6A710-D519-42E4-9149-16E6232BBC10}">
  <a:tblStyle styleId="{2846A710-D519-42E4-9149-16E6232BBC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3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e80977b1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e80977b1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2807100" y="3450043"/>
            <a:ext cx="3529800" cy="35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4300" y="1123900"/>
            <a:ext cx="5315400" cy="1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1495800" y="2717500"/>
            <a:ext cx="6152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76830">
            <a:off x="8064656" y="172050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13129">
            <a:off x="8517971" y="1631412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275" y="2342435"/>
            <a:ext cx="1975124" cy="343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23170">
            <a:off x="933712" y="4030520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86871">
            <a:off x="124628" y="3837786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375550" y="-674365"/>
            <a:ext cx="1975124" cy="343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80098">
            <a:off x="11851" y="-196062"/>
            <a:ext cx="732422" cy="173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 rot="-1203961">
            <a:off x="8165310" y="3002578"/>
            <a:ext cx="1073798" cy="2117835"/>
            <a:chOff x="3863200" y="1776983"/>
            <a:chExt cx="1732125" cy="3416243"/>
          </a:xfrm>
        </p:grpSpPr>
        <p:pic>
          <p:nvPicPr>
            <p:cNvPr id="78" name="Google Shape;78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05575" y="1776983"/>
              <a:ext cx="1589750" cy="341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3200" y="3635275"/>
              <a:ext cx="881050" cy="1557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4"/>
          <p:cNvGrpSpPr/>
          <p:nvPr/>
        </p:nvGrpSpPr>
        <p:grpSpPr>
          <a:xfrm rot="-1546888">
            <a:off x="-302188" y="3540499"/>
            <a:ext cx="1102872" cy="2398839"/>
            <a:chOff x="7893675" y="3028750"/>
            <a:chExt cx="1343649" cy="2922551"/>
          </a:xfrm>
        </p:grpSpPr>
        <p:pic>
          <p:nvPicPr>
            <p:cNvPr id="81" name="Google Shape;8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691" y="3028750"/>
              <a:ext cx="995708" cy="239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32350">
              <a:off x="8056337" y="3697603"/>
              <a:ext cx="1018326" cy="21882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391900" y="311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137925"/>
            <a:ext cx="889200" cy="191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473">
            <a:off x="2409675" y="3912800"/>
            <a:ext cx="43602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95682" flipH="1">
            <a:off x="7948825" y="3085275"/>
            <a:ext cx="1468101" cy="255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3733" flipH="1">
            <a:off x="-546751" y="-590925"/>
            <a:ext cx="1468101" cy="25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355337">
            <a:off x="7961017" y="4230577"/>
            <a:ext cx="1160712" cy="74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584776">
            <a:off x="16494" y="140877"/>
            <a:ext cx="1160710" cy="74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6397">
            <a:off x="8378851" y="4111427"/>
            <a:ext cx="802873" cy="141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 rot="-191">
            <a:off x="1866025" y="1408832"/>
            <a:ext cx="54120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002" y="3363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4625" y="3910150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4050" y="3066575"/>
            <a:ext cx="425925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81492" y="1024872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78717" y="742423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18143" y="1627697"/>
            <a:ext cx="425925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455">
            <a:off x="-104133" y="-533998"/>
            <a:ext cx="926541" cy="163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46375" y="1397700"/>
            <a:ext cx="5651100" cy="2348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76830">
            <a:off x="8064656" y="172050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13129">
            <a:off x="8517971" y="1631412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07443">
            <a:off x="8503496" y="2458633"/>
            <a:ext cx="386939" cy="4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4275" y="2342435"/>
            <a:ext cx="1975124" cy="343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23170">
            <a:off x="849412" y="3070395"/>
            <a:ext cx="229781" cy="3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86871">
            <a:off x="40328" y="2877661"/>
            <a:ext cx="585550" cy="59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992557">
            <a:off x="253414" y="2217451"/>
            <a:ext cx="386939" cy="42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375550" y="-674365"/>
            <a:ext cx="1975124" cy="3436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15863" y="1431125"/>
            <a:ext cx="4162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915775" y="2265192"/>
            <a:ext cx="4162800" cy="14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7676">
            <a:off x="7719857" y="143375"/>
            <a:ext cx="23607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8479">
            <a:off x="-67880" y="4248004"/>
            <a:ext cx="677162" cy="119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720000" y="2108988"/>
            <a:ext cx="4307700" cy="1349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 rot="303">
            <a:off x="1171900" y="1757850"/>
            <a:ext cx="6800400" cy="1684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3246025" y="3442650"/>
            <a:ext cx="2652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07309" flipH="1">
            <a:off x="8080116" y="-745446"/>
            <a:ext cx="1976369" cy="238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1" flipH="1">
            <a:off x="-782259" y="3530929"/>
            <a:ext cx="1976369" cy="238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van-8-canh-dieu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9">
            <a:extLst>
              <a:ext uri="{FF2B5EF4-FFF2-40B4-BE49-F238E27FC236}">
                <a16:creationId xmlns:a16="http://schemas.microsoft.com/office/drawing/2014/main" id="{C08EEC1D-ABDA-41B7-9936-43AFA6C18415}"/>
              </a:ext>
            </a:extLst>
          </p:cNvPr>
          <p:cNvSpPr txBox="1"/>
          <p:nvPr/>
        </p:nvSpPr>
        <p:spPr>
          <a:xfrm>
            <a:off x="1214186" y="1110997"/>
            <a:ext cx="6715628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NÀY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A2DBB-5539-4E57-A343-DAA9FD2D4D6B}"/>
              </a:ext>
            </a:extLst>
          </p:cNvPr>
          <p:cNvSpPr txBox="1"/>
          <p:nvPr/>
        </p:nvSpPr>
        <p:spPr>
          <a:xfrm>
            <a:off x="1623031" y="444564"/>
            <a:ext cx="5804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Thơ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thường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hai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85DCA-7A3B-4251-8C11-DACDA470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14" y="915749"/>
            <a:ext cx="1195590" cy="11955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61DD02-D72B-4119-B40C-12557B7C3200}"/>
              </a:ext>
            </a:extLst>
          </p:cNvPr>
          <p:cNvSpPr/>
          <p:nvPr/>
        </p:nvSpPr>
        <p:spPr>
          <a:xfrm>
            <a:off x="1996014" y="2157812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Ngũ</a:t>
            </a:r>
            <a:r>
              <a:rPr lang="vi-VN" sz="1800" dirty="0">
                <a:solidFill>
                  <a:schemeClr val="tx1"/>
                </a:solidFill>
              </a:rPr>
              <a:t> ngôn – 5 </a:t>
            </a:r>
            <a:r>
              <a:rPr lang="vi-VN" sz="1800" dirty="0" err="1">
                <a:solidFill>
                  <a:schemeClr val="tx1"/>
                </a:solidFill>
              </a:rPr>
              <a:t>chữ</a:t>
            </a:r>
            <a:endParaRPr lang="vi-VN" sz="1800" dirty="0">
              <a:solidFill>
                <a:schemeClr val="tx1"/>
              </a:solidFill>
            </a:endParaRPr>
          </a:p>
        </p:txBody>
      </p:sp>
      <p:pic>
        <p:nvPicPr>
          <p:cNvPr id="5126" name="Picture 6" descr="This kanji &quot;七&quot; means &quot;seven&quot;">
            <a:extLst>
              <a:ext uri="{FF2B5EF4-FFF2-40B4-BE49-F238E27FC236}">
                <a16:creationId xmlns:a16="http://schemas.microsoft.com/office/drawing/2014/main" id="{7F6C28F4-A7E0-4CFC-AF1F-94A5C6A7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20" y="814150"/>
            <a:ext cx="1474467" cy="14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3126E-F1E9-4E42-9D92-F0CA5E47268B}"/>
              </a:ext>
            </a:extLst>
          </p:cNvPr>
          <p:cNvSpPr/>
          <p:nvPr/>
        </p:nvSpPr>
        <p:spPr>
          <a:xfrm>
            <a:off x="5107852" y="2157812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Thất</a:t>
            </a:r>
            <a:r>
              <a:rPr lang="vi-VN" sz="1800" dirty="0">
                <a:solidFill>
                  <a:schemeClr val="tx1"/>
                </a:solidFill>
              </a:rPr>
              <a:t> ngôn – 7 </a:t>
            </a:r>
            <a:r>
              <a:rPr lang="vi-VN" sz="1800" dirty="0" err="1">
                <a:solidFill>
                  <a:schemeClr val="tx1"/>
                </a:solidFill>
              </a:rPr>
              <a:t>chữ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256A-8D73-432D-B77D-9FF462F34624}"/>
              </a:ext>
            </a:extLst>
          </p:cNvPr>
          <p:cNvSpPr txBox="1"/>
          <p:nvPr/>
        </p:nvSpPr>
        <p:spPr>
          <a:xfrm>
            <a:off x="1623031" y="2832164"/>
            <a:ext cx="580441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vi-VN" sz="1800" b="1" dirty="0">
                <a:latin typeface="+mn-lt"/>
                <a:ea typeface="Calibri" panose="020F0502020204030204" pitchFamily="34" charset="0"/>
              </a:rPr>
              <a:t>H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ai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dạng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thơ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phổ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biến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31C15-F571-4F57-95E1-FA5520D967BC}"/>
              </a:ext>
            </a:extLst>
          </p:cNvPr>
          <p:cNvSpPr/>
          <p:nvPr/>
        </p:nvSpPr>
        <p:spPr>
          <a:xfrm>
            <a:off x="2131482" y="4494769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Bát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cú</a:t>
            </a:r>
            <a:r>
              <a:rPr lang="vi-VN" sz="1800" dirty="0">
                <a:solidFill>
                  <a:schemeClr val="tx1"/>
                </a:solidFill>
              </a:rPr>
              <a:t> – 8 câu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F4CC1-B9C8-4305-B27A-EAE4198FE457}"/>
              </a:ext>
            </a:extLst>
          </p:cNvPr>
          <p:cNvSpPr/>
          <p:nvPr/>
        </p:nvSpPr>
        <p:spPr>
          <a:xfrm>
            <a:off x="5243320" y="4494769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Tứ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tuyệt</a:t>
            </a:r>
            <a:r>
              <a:rPr lang="vi-VN" sz="1800" dirty="0">
                <a:solidFill>
                  <a:schemeClr val="tx1"/>
                </a:solidFill>
              </a:rPr>
              <a:t> – 4 câu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39E500-675D-4F12-B716-7C7896D8AD58}"/>
              </a:ext>
            </a:extLst>
          </p:cNvPr>
          <p:cNvSpPr txBox="1"/>
          <p:nvPr/>
        </p:nvSpPr>
        <p:spPr>
          <a:xfrm>
            <a:off x="2644605" y="3190831"/>
            <a:ext cx="1123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八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0E4E76-8494-4431-A827-8E6CF23E22AD}"/>
              </a:ext>
            </a:extLst>
          </p:cNvPr>
          <p:cNvSpPr txBox="1"/>
          <p:nvPr/>
        </p:nvSpPr>
        <p:spPr>
          <a:xfrm>
            <a:off x="5549902" y="3190831"/>
            <a:ext cx="1462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 dirty="0"/>
              <a:t>伺</a:t>
            </a:r>
          </a:p>
        </p:txBody>
      </p:sp>
    </p:spTree>
    <p:extLst>
      <p:ext uri="{BB962C8B-B14F-4D97-AF65-F5344CB8AC3E}">
        <p14:creationId xmlns:p14="http://schemas.microsoft.com/office/powerpoint/2010/main" val="2742307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3" grpId="0"/>
      <p:bldP spid="14" grpId="0" animBg="1"/>
      <p:bldP spid="15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21EA0-DC9F-4A11-AF8E-4DA471C3B1A3}"/>
              </a:ext>
            </a:extLst>
          </p:cNvPr>
          <p:cNvSpPr txBox="1"/>
          <p:nvPr/>
        </p:nvSpPr>
        <p:spPr>
          <a:xfrm>
            <a:off x="1669793" y="605430"/>
            <a:ext cx="5804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Thất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 ngôn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tứ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tuyệt</a:t>
            </a:r>
            <a:endParaRPr lang="vi-VN" sz="20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92421-86CA-4BEC-B26E-24D9DA99A143}"/>
              </a:ext>
            </a:extLst>
          </p:cNvPr>
          <p:cNvSpPr/>
          <p:nvPr/>
        </p:nvSpPr>
        <p:spPr>
          <a:xfrm>
            <a:off x="821266" y="2254866"/>
            <a:ext cx="1286933" cy="677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Bố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cục</a:t>
            </a:r>
            <a:endParaRPr lang="vi-VN" sz="1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629C23-E529-4878-A30C-833DA9AFCB44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 flipV="1">
            <a:off x="2108199" y="1555632"/>
            <a:ext cx="1756833" cy="103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B95BF7-27E9-4173-B41C-89D4C677A584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 flipV="1">
            <a:off x="2108199" y="2532031"/>
            <a:ext cx="1756833" cy="61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6B22FB-BB05-4667-B0B5-04532B9580D4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>
            <a:off x="2108199" y="2593533"/>
            <a:ext cx="1756832" cy="959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8CAC02-F67C-419A-8F55-7546D9BA3D5E}"/>
              </a:ext>
            </a:extLst>
          </p:cNvPr>
          <p:cNvCxnSpPr>
            <a:cxnSpLocks/>
            <a:stCxn id="5" idx="3"/>
            <a:endCxn id="36" idx="1"/>
          </p:cNvCxnSpPr>
          <p:nvPr/>
        </p:nvCxnSpPr>
        <p:spPr>
          <a:xfrm>
            <a:off x="2108199" y="2593533"/>
            <a:ext cx="1756832" cy="1919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EA80FFE-BD04-4608-B88F-0D702514BB89}"/>
              </a:ext>
            </a:extLst>
          </p:cNvPr>
          <p:cNvSpPr/>
          <p:nvPr/>
        </p:nvSpPr>
        <p:spPr>
          <a:xfrm>
            <a:off x="3865032" y="1155463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Khởi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mở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gợi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mở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ý thơ</a:t>
            </a:r>
            <a:r>
              <a:rPr lang="vi-VN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5F1446-4FB5-49A7-B8BC-B6540FB35EC7}"/>
              </a:ext>
            </a:extLst>
          </p:cNvPr>
          <p:cNvSpPr/>
          <p:nvPr/>
        </p:nvSpPr>
        <p:spPr>
          <a:xfrm>
            <a:off x="3865032" y="2131862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Thừa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nối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khởi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trọn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vẹn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ý thơ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8E2A62-CA2F-4AB6-9996-B364C59936B8}"/>
              </a:ext>
            </a:extLst>
          </p:cNvPr>
          <p:cNvSpPr/>
          <p:nvPr/>
        </p:nvSpPr>
        <p:spPr>
          <a:xfrm>
            <a:off x="3865031" y="3153229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Chuyển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chuyển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ý thơ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phản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ánh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phản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ánh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682E24-A523-4068-9023-67F92E17024A}"/>
              </a:ext>
            </a:extLst>
          </p:cNvPr>
          <p:cNvSpPr/>
          <p:nvPr/>
        </p:nvSpPr>
        <p:spPr>
          <a:xfrm>
            <a:off x="3865031" y="4112553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Hợp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chuyển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cô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đúc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ý thơ,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nỗi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niềm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tác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giả</a:t>
            </a:r>
            <a:r>
              <a:rPr lang="vi-VN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endParaRPr lang="vi-VN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21EA0-DC9F-4A11-AF8E-4DA471C3B1A3}"/>
              </a:ext>
            </a:extLst>
          </p:cNvPr>
          <p:cNvSpPr txBox="1"/>
          <p:nvPr/>
        </p:nvSpPr>
        <p:spPr>
          <a:xfrm>
            <a:off x="1669793" y="605430"/>
            <a:ext cx="5804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Thất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 ngôn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bát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cú</a:t>
            </a:r>
            <a:endParaRPr lang="vi-VN" sz="20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92421-86CA-4BEC-B26E-24D9DA99A143}"/>
              </a:ext>
            </a:extLst>
          </p:cNvPr>
          <p:cNvSpPr/>
          <p:nvPr/>
        </p:nvSpPr>
        <p:spPr>
          <a:xfrm>
            <a:off x="821266" y="2254866"/>
            <a:ext cx="1286933" cy="677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Bố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cục</a:t>
            </a:r>
            <a:endParaRPr lang="vi-VN" sz="1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629C23-E529-4878-A30C-833DA9AFCB44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 flipV="1">
            <a:off x="2108199" y="1443579"/>
            <a:ext cx="1278468" cy="1149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B95BF7-27E9-4173-B41C-89D4C677A584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 flipV="1">
            <a:off x="2108199" y="2261478"/>
            <a:ext cx="1278466" cy="332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6B22FB-BB05-4667-B0B5-04532B9580D4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>
            <a:off x="2108199" y="2593533"/>
            <a:ext cx="1278467" cy="552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8CAC02-F67C-419A-8F55-7546D9BA3D5E}"/>
              </a:ext>
            </a:extLst>
          </p:cNvPr>
          <p:cNvCxnSpPr>
            <a:cxnSpLocks/>
            <a:stCxn id="5" idx="3"/>
            <a:endCxn id="36" idx="1"/>
          </p:cNvCxnSpPr>
          <p:nvPr/>
        </p:nvCxnSpPr>
        <p:spPr>
          <a:xfrm>
            <a:off x="2108199" y="2593533"/>
            <a:ext cx="1278467" cy="1704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EA80FFE-BD04-4608-B88F-0D702514BB89}"/>
              </a:ext>
            </a:extLst>
          </p:cNvPr>
          <p:cNvSpPr/>
          <p:nvPr/>
        </p:nvSpPr>
        <p:spPr>
          <a:xfrm>
            <a:off x="3386667" y="1155463"/>
            <a:ext cx="5452533" cy="57623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Đề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</a:rPr>
              <a:t>mở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bài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giới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thiệu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vấn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đề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mà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bài</a:t>
            </a:r>
            <a:r>
              <a:rPr lang="vi-VN" sz="1800" dirty="0">
                <a:solidFill>
                  <a:schemeClr val="tx1"/>
                </a:solidFill>
              </a:rPr>
              <a:t> thơ </a:t>
            </a:r>
            <a:r>
              <a:rPr lang="vi-VN" sz="1800" dirty="0" err="1">
                <a:solidFill>
                  <a:schemeClr val="tx1"/>
                </a:solidFill>
              </a:rPr>
              <a:t>đề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cập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5F1446-4FB5-49A7-B8BC-B6540FB35EC7}"/>
              </a:ext>
            </a:extLst>
          </p:cNvPr>
          <p:cNvSpPr/>
          <p:nvPr/>
        </p:nvSpPr>
        <p:spPr>
          <a:xfrm>
            <a:off x="3386665" y="1861309"/>
            <a:ext cx="5452533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Thực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>
                <a:solidFill>
                  <a:schemeClr val="tx1"/>
                </a:solidFill>
              </a:rPr>
              <a:t>nêu </a:t>
            </a:r>
            <a:r>
              <a:rPr lang="vi-VN" sz="1800" dirty="0" err="1">
                <a:solidFill>
                  <a:schemeClr val="tx1"/>
                </a:solidFill>
              </a:rPr>
              <a:t>hiện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tượng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sự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vật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làm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rõ</a:t>
            </a:r>
            <a:r>
              <a:rPr lang="vi-VN" sz="1800" dirty="0">
                <a:solidFill>
                  <a:schemeClr val="tx1"/>
                </a:solidFill>
              </a:rPr>
              <a:t> hơn ý </a:t>
            </a:r>
            <a:r>
              <a:rPr lang="vi-VN" sz="1800" dirty="0" err="1">
                <a:solidFill>
                  <a:schemeClr val="tx1"/>
                </a:solidFill>
              </a:rPr>
              <a:t>đề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bài</a:t>
            </a:r>
            <a:r>
              <a:rPr lang="vi-VN" sz="1800" dirty="0">
                <a:solidFill>
                  <a:schemeClr val="tx1"/>
                </a:solidFill>
              </a:rPr>
              <a:t> đưa ra ở hai câu </a:t>
            </a:r>
            <a:r>
              <a:rPr lang="vi-VN" sz="1800" dirty="0" err="1">
                <a:solidFill>
                  <a:schemeClr val="tx1"/>
                </a:solidFill>
              </a:rPr>
              <a:t>đề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8E2A62-CA2F-4AB6-9996-B364C59936B8}"/>
              </a:ext>
            </a:extLst>
          </p:cNvPr>
          <p:cNvSpPr/>
          <p:nvPr/>
        </p:nvSpPr>
        <p:spPr>
          <a:xfrm>
            <a:off x="3386666" y="2746020"/>
            <a:ext cx="5452533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Luận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</a:rPr>
              <a:t>phát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triển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rộng</a:t>
            </a:r>
            <a:r>
              <a:rPr lang="vi-VN" sz="1800" dirty="0">
                <a:solidFill>
                  <a:schemeClr val="tx1"/>
                </a:solidFill>
              </a:rPr>
              <a:t> thêm ý </a:t>
            </a:r>
            <a:r>
              <a:rPr lang="vi-VN" sz="1800" dirty="0" err="1">
                <a:solidFill>
                  <a:schemeClr val="tx1"/>
                </a:solidFill>
              </a:rPr>
              <a:t>của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bài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có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chức</a:t>
            </a:r>
            <a:r>
              <a:rPr lang="vi-VN" sz="1800" dirty="0">
                <a:solidFill>
                  <a:schemeClr val="tx1"/>
                </a:solidFill>
              </a:rPr>
              <a:t> năng </a:t>
            </a:r>
            <a:r>
              <a:rPr lang="vi-VN" sz="1800" dirty="0" err="1">
                <a:solidFill>
                  <a:schemeClr val="tx1"/>
                </a:solidFill>
              </a:rPr>
              <a:t>luận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về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vấn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đề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được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nói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đến</a:t>
            </a:r>
            <a:r>
              <a:rPr lang="vi-VN" sz="1800" dirty="0">
                <a:solidFill>
                  <a:schemeClr val="tx1"/>
                </a:solidFill>
              </a:rPr>
              <a:t> ở </a:t>
            </a:r>
            <a:r>
              <a:rPr lang="vi-VN" sz="1800" dirty="0" err="1">
                <a:solidFill>
                  <a:schemeClr val="tx1"/>
                </a:solidFill>
              </a:rPr>
              <a:t>các</a:t>
            </a:r>
            <a:r>
              <a:rPr lang="vi-VN" sz="1800" dirty="0">
                <a:solidFill>
                  <a:schemeClr val="tx1"/>
                </a:solidFill>
              </a:rPr>
              <a:t> câu trên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682E24-A523-4068-9023-67F92E17024A}"/>
              </a:ext>
            </a:extLst>
          </p:cNvPr>
          <p:cNvSpPr/>
          <p:nvPr/>
        </p:nvSpPr>
        <p:spPr>
          <a:xfrm>
            <a:off x="3386666" y="3675972"/>
            <a:ext cx="5452533" cy="124459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</a:rPr>
              <a:t>Kết</a:t>
            </a:r>
            <a:r>
              <a:rPr lang="vi-VN" sz="1800" b="1" dirty="0">
                <a:solidFill>
                  <a:schemeClr val="tx1"/>
                </a:solidFill>
              </a:rPr>
              <a:t>: </a:t>
            </a:r>
            <a:r>
              <a:rPr lang="vi-VN" sz="1800" dirty="0" err="1">
                <a:solidFill>
                  <a:schemeClr val="tx1"/>
                </a:solidFill>
              </a:rPr>
              <a:t>kết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thúc</a:t>
            </a:r>
            <a:r>
              <a:rPr lang="vi-VN" sz="1800" dirty="0">
                <a:solidFill>
                  <a:schemeClr val="tx1"/>
                </a:solidFill>
              </a:rPr>
              <a:t> ý </a:t>
            </a:r>
            <a:r>
              <a:rPr lang="vi-VN" sz="1800" dirty="0" err="1">
                <a:solidFill>
                  <a:schemeClr val="tx1"/>
                </a:solidFill>
              </a:rPr>
              <a:t>toàn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bài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thể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hiện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cảm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xúc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của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nhà</a:t>
            </a:r>
            <a:r>
              <a:rPr lang="vi-VN" sz="1800" dirty="0">
                <a:solidFill>
                  <a:schemeClr val="tx1"/>
                </a:solidFill>
              </a:rPr>
              <a:t> thơ, </a:t>
            </a:r>
            <a:r>
              <a:rPr lang="vi-VN" sz="1800" dirty="0" err="1">
                <a:solidFill>
                  <a:schemeClr val="tx1"/>
                </a:solidFill>
              </a:rPr>
              <a:t>có</a:t>
            </a:r>
            <a:r>
              <a:rPr lang="vi-VN" sz="1800" dirty="0">
                <a:solidFill>
                  <a:schemeClr val="tx1"/>
                </a:solidFill>
              </a:rPr>
              <a:t> khi hai câu </a:t>
            </a:r>
            <a:r>
              <a:rPr lang="vi-VN" sz="1800" dirty="0" err="1">
                <a:solidFill>
                  <a:schemeClr val="tx1"/>
                </a:solidFill>
              </a:rPr>
              <a:t>kết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còn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có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chức</a:t>
            </a:r>
            <a:r>
              <a:rPr lang="vi-VN" sz="1800" dirty="0">
                <a:solidFill>
                  <a:schemeClr val="tx1"/>
                </a:solidFill>
              </a:rPr>
              <a:t> năng </a:t>
            </a:r>
            <a:r>
              <a:rPr lang="vi-VN" sz="1800" dirty="0" err="1">
                <a:solidFill>
                  <a:schemeClr val="tx1"/>
                </a:solidFill>
              </a:rPr>
              <a:t>gợi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mở</a:t>
            </a:r>
            <a:r>
              <a:rPr lang="vi-VN" sz="1800" dirty="0">
                <a:solidFill>
                  <a:schemeClr val="tx1"/>
                </a:solidFill>
              </a:rPr>
              <a:t>, </a:t>
            </a:r>
            <a:r>
              <a:rPr lang="vi-VN" sz="1800" dirty="0" err="1">
                <a:solidFill>
                  <a:schemeClr val="tx1"/>
                </a:solidFill>
              </a:rPr>
              <a:t>gợi</a:t>
            </a:r>
            <a:r>
              <a:rPr lang="vi-VN" sz="1800" dirty="0">
                <a:solidFill>
                  <a:schemeClr val="tx1"/>
                </a:solidFill>
              </a:rPr>
              <a:t> ra ý </a:t>
            </a:r>
            <a:r>
              <a:rPr lang="vi-VN" sz="1800" dirty="0" err="1">
                <a:solidFill>
                  <a:schemeClr val="tx1"/>
                </a:solidFill>
              </a:rPr>
              <a:t>mới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để</a:t>
            </a:r>
            <a:r>
              <a:rPr lang="vi-VN" sz="1800" dirty="0">
                <a:solidFill>
                  <a:schemeClr val="tx1"/>
                </a:solidFill>
              </a:rPr>
              <a:t> suy </a:t>
            </a:r>
            <a:r>
              <a:rPr lang="vi-VN" sz="1800" dirty="0" err="1">
                <a:solidFill>
                  <a:schemeClr val="tx1"/>
                </a:solidFill>
              </a:rPr>
              <a:t>nghĩ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tiếp</a:t>
            </a:r>
            <a:endParaRPr lang="vi-V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0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D54C8F-448E-43D4-90D8-25BD449BC0C3}"/>
              </a:ext>
            </a:extLst>
          </p:cNvPr>
          <p:cNvSpPr txBox="1"/>
          <p:nvPr/>
        </p:nvSpPr>
        <p:spPr>
          <a:xfrm>
            <a:off x="970489" y="786648"/>
            <a:ext cx="713528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 thơ </a:t>
            </a: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sẽ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err="1"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</a:rPr>
              <a:t>: 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niêm,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vần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nhịp</a:t>
            </a:r>
            <a:r>
              <a:rPr lang="vi-VN" sz="2000" b="1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2000" b="1" dirty="0" err="1">
                <a:effectLst/>
                <a:latin typeface="+mn-lt"/>
                <a:ea typeface="Calibri" panose="020F0502020204030204" pitchFamily="34" charset="0"/>
              </a:rPr>
              <a:t>đối</a:t>
            </a:r>
            <a:endParaRPr lang="vi-VN" sz="20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A4D09-607E-4DBB-8720-3DED26864315}"/>
              </a:ext>
            </a:extLst>
          </p:cNvPr>
          <p:cNvSpPr/>
          <p:nvPr/>
        </p:nvSpPr>
        <p:spPr>
          <a:xfrm>
            <a:off x="3759198" y="1574801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/>
                </a:solidFill>
              </a:rPr>
              <a:t>Niêm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C252B-4F40-41C3-BE84-88267140EA51}"/>
              </a:ext>
            </a:extLst>
          </p:cNvPr>
          <p:cNvSpPr txBox="1"/>
          <p:nvPr/>
        </p:nvSpPr>
        <p:spPr>
          <a:xfrm>
            <a:off x="1122889" y="2447519"/>
            <a:ext cx="6830483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Â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chẵn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liên trên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thanh (niêm)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âm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lẻ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liên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dưới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cú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1-8, 2-3, 4-5, 6-7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niêm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nhau; ở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tuyệt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1-4, 2-3</a:t>
            </a:r>
            <a:endParaRPr lang="vi-VN" sz="2000" dirty="0">
              <a:effectLst/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A4D09-607E-4DBB-8720-3DED26864315}"/>
              </a:ext>
            </a:extLst>
          </p:cNvPr>
          <p:cNvSpPr/>
          <p:nvPr/>
        </p:nvSpPr>
        <p:spPr>
          <a:xfrm>
            <a:off x="3759196" y="541868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Luật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C252B-4F40-41C3-BE84-88267140EA51}"/>
              </a:ext>
            </a:extLst>
          </p:cNvPr>
          <p:cNvSpPr txBox="1"/>
          <p:nvPr/>
        </p:nvSpPr>
        <p:spPr>
          <a:xfrm>
            <a:off x="1497007" y="1284218"/>
            <a:ext cx="608224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/>
              <a:t>Thơ </a:t>
            </a:r>
            <a:r>
              <a:rPr lang="vi-VN" sz="1800" dirty="0" err="1"/>
              <a:t>Đường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buộc</a:t>
            </a:r>
            <a:r>
              <a:rPr lang="vi-VN" sz="1800" dirty="0"/>
              <a:t> </a:t>
            </a:r>
            <a:r>
              <a:rPr lang="vi-VN" sz="1800" dirty="0" err="1"/>
              <a:t>phải</a:t>
            </a:r>
            <a:r>
              <a:rPr lang="vi-VN" sz="1800" dirty="0"/>
              <a:t> tuân </a:t>
            </a:r>
            <a:r>
              <a:rPr lang="vi-VN" sz="1800" dirty="0" err="1"/>
              <a:t>thủ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bằng</a:t>
            </a:r>
            <a:r>
              <a:rPr lang="vi-VN" sz="1800" dirty="0"/>
              <a:t> </a:t>
            </a:r>
            <a:r>
              <a:rPr lang="vi-VN" sz="1800" dirty="0" err="1"/>
              <a:t>trắc</a:t>
            </a:r>
            <a:r>
              <a:rPr lang="vi-VN" sz="18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 err="1"/>
              <a:t>Nếu</a:t>
            </a:r>
            <a:r>
              <a:rPr lang="vi-VN" sz="1800" dirty="0"/>
              <a:t> </a:t>
            </a:r>
            <a:r>
              <a:rPr lang="vi-VN" sz="1800" dirty="0" err="1"/>
              <a:t>chữ</a:t>
            </a:r>
            <a:r>
              <a:rPr lang="vi-VN" sz="1800" dirty="0"/>
              <a:t> </a:t>
            </a:r>
            <a:r>
              <a:rPr lang="vi-VN" sz="1800" dirty="0" err="1"/>
              <a:t>thứ</a:t>
            </a:r>
            <a:r>
              <a:rPr lang="vi-VN" sz="1800" dirty="0"/>
              <a:t> hai </a:t>
            </a:r>
            <a:r>
              <a:rPr lang="vi-VN" sz="1800" dirty="0" err="1"/>
              <a:t>của</a:t>
            </a:r>
            <a:r>
              <a:rPr lang="vi-VN" sz="1800" dirty="0"/>
              <a:t> câu </a:t>
            </a:r>
            <a:r>
              <a:rPr lang="vi-VN" sz="1800" dirty="0" err="1"/>
              <a:t>thứ</a:t>
            </a:r>
            <a:r>
              <a:rPr lang="vi-VN" sz="1800" dirty="0"/>
              <a:t> </a:t>
            </a:r>
            <a:r>
              <a:rPr lang="vi-VN" sz="1800" dirty="0" err="1"/>
              <a:t>nhất</a:t>
            </a:r>
            <a:r>
              <a:rPr lang="vi-VN" sz="1800" dirty="0"/>
              <a:t> thanh </a:t>
            </a:r>
            <a:r>
              <a:rPr lang="vi-VN" sz="1800" dirty="0" err="1"/>
              <a:t>bằng</a:t>
            </a:r>
            <a:r>
              <a:rPr lang="vi-VN" sz="1800" dirty="0"/>
              <a:t> </a:t>
            </a:r>
            <a:r>
              <a:rPr lang="vi-VN" sz="1800" dirty="0" err="1"/>
              <a:t>thì</a:t>
            </a:r>
            <a:r>
              <a:rPr lang="vi-VN" sz="1800" dirty="0"/>
              <a:t> </a:t>
            </a:r>
            <a:r>
              <a:rPr lang="vi-VN" sz="1800" dirty="0" err="1"/>
              <a:t>bài</a:t>
            </a:r>
            <a:r>
              <a:rPr lang="vi-VN" sz="1800" dirty="0"/>
              <a:t> thơ </a:t>
            </a:r>
            <a:r>
              <a:rPr lang="vi-VN" sz="1800" dirty="0" err="1"/>
              <a:t>thuộc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bằng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trắc</a:t>
            </a:r>
            <a:r>
              <a:rPr lang="vi-VN" sz="1800" dirty="0"/>
              <a:t> </a:t>
            </a:r>
            <a:r>
              <a:rPr lang="vi-VN" sz="1800" dirty="0" err="1"/>
              <a:t>nếu</a:t>
            </a:r>
            <a:r>
              <a:rPr lang="vi-VN" sz="1800" dirty="0"/>
              <a:t> mang thanh </a:t>
            </a:r>
            <a:r>
              <a:rPr lang="vi-VN" sz="1800" dirty="0" err="1"/>
              <a:t>trắc</a:t>
            </a:r>
            <a:endParaRPr lang="vi-VN" sz="2800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8E2197-BD75-4C84-A76F-373E298F459A}"/>
              </a:ext>
            </a:extLst>
          </p:cNvPr>
          <p:cNvSpPr/>
          <p:nvPr/>
        </p:nvSpPr>
        <p:spPr>
          <a:xfrm>
            <a:off x="3793066" y="2717801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Vần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D95AC-6FF6-4EE3-A41C-FAB0FD96F87F}"/>
              </a:ext>
            </a:extLst>
          </p:cNvPr>
          <p:cNvSpPr txBox="1"/>
          <p:nvPr/>
        </p:nvSpPr>
        <p:spPr>
          <a:xfrm>
            <a:off x="1497007" y="3524252"/>
            <a:ext cx="608224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/>
              <a:t>Thơ </a:t>
            </a:r>
            <a:r>
              <a:rPr lang="vi-VN" sz="1800" dirty="0" err="1"/>
              <a:t>Đường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ít</a:t>
            </a:r>
            <a:r>
              <a:rPr lang="vi-VN" sz="1800" dirty="0"/>
              <a:t> </a:t>
            </a:r>
            <a:r>
              <a:rPr lang="vi-VN" sz="1800" dirty="0" err="1"/>
              <a:t>dùng</a:t>
            </a:r>
            <a:r>
              <a:rPr lang="vi-VN" sz="1800" dirty="0"/>
              <a:t> </a:t>
            </a:r>
            <a:r>
              <a:rPr lang="vi-VN" sz="1800" dirty="0" err="1"/>
              <a:t>vần</a:t>
            </a:r>
            <a:r>
              <a:rPr lang="vi-VN" sz="1800" dirty="0"/>
              <a:t> </a:t>
            </a:r>
            <a:r>
              <a:rPr lang="vi-VN" sz="1800" dirty="0" err="1"/>
              <a:t>trắc</a:t>
            </a:r>
            <a:r>
              <a:rPr lang="vi-VN" sz="18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 err="1"/>
              <a:t>Bài</a:t>
            </a:r>
            <a:r>
              <a:rPr lang="vi-VN" sz="1800" dirty="0"/>
              <a:t> </a:t>
            </a:r>
            <a:r>
              <a:rPr lang="vi-VN" sz="1800" dirty="0" err="1"/>
              <a:t>thất</a:t>
            </a:r>
            <a:r>
              <a:rPr lang="vi-VN" sz="1800" dirty="0"/>
              <a:t> ngôn </a:t>
            </a:r>
            <a:r>
              <a:rPr lang="vi-VN" sz="1800" dirty="0" err="1"/>
              <a:t>bát</a:t>
            </a:r>
            <a:r>
              <a:rPr lang="vi-VN" sz="1800" dirty="0"/>
              <a:t> </a:t>
            </a:r>
            <a:r>
              <a:rPr lang="vi-VN" sz="1800" dirty="0" err="1"/>
              <a:t>cú</a:t>
            </a:r>
            <a:r>
              <a:rPr lang="vi-VN" sz="1800" dirty="0"/>
              <a:t> </a:t>
            </a:r>
            <a:r>
              <a:rPr lang="vi-VN" sz="1800" dirty="0" err="1"/>
              <a:t>thường</a:t>
            </a:r>
            <a:r>
              <a:rPr lang="vi-VN" sz="1800" dirty="0"/>
              <a:t> </a:t>
            </a:r>
            <a:r>
              <a:rPr lang="vi-VN" sz="1800" dirty="0" err="1"/>
              <a:t>chỉ</a:t>
            </a:r>
            <a:r>
              <a:rPr lang="vi-VN" sz="1800" dirty="0"/>
              <a:t> gieo </a:t>
            </a:r>
            <a:r>
              <a:rPr lang="vi-VN" sz="1800" dirty="0" err="1"/>
              <a:t>vần</a:t>
            </a:r>
            <a:r>
              <a:rPr lang="vi-VN" sz="1800" dirty="0"/>
              <a:t> ở </a:t>
            </a:r>
            <a:r>
              <a:rPr lang="vi-VN" sz="1800" dirty="0" err="1"/>
              <a:t>các</a:t>
            </a:r>
            <a:r>
              <a:rPr lang="vi-VN" sz="1800" dirty="0"/>
              <a:t> câu 1, 2, 4, 6, 8; </a:t>
            </a:r>
            <a:r>
              <a:rPr lang="vi-VN" sz="1800" dirty="0" err="1"/>
              <a:t>còn</a:t>
            </a:r>
            <a:r>
              <a:rPr lang="vi-VN" sz="1800" dirty="0"/>
              <a:t> </a:t>
            </a:r>
            <a:r>
              <a:rPr lang="vi-VN" sz="1800" dirty="0" err="1"/>
              <a:t>bài</a:t>
            </a:r>
            <a:r>
              <a:rPr lang="vi-VN" sz="1800" dirty="0"/>
              <a:t> </a:t>
            </a:r>
            <a:r>
              <a:rPr lang="vi-VN" sz="1800" dirty="0" err="1"/>
              <a:t>tứ</a:t>
            </a:r>
            <a:r>
              <a:rPr lang="vi-VN" sz="1800" dirty="0"/>
              <a:t> </a:t>
            </a:r>
            <a:r>
              <a:rPr lang="vi-VN" sz="1800" dirty="0" err="1"/>
              <a:t>tuyệt</a:t>
            </a:r>
            <a:r>
              <a:rPr lang="vi-VN" sz="1800" dirty="0"/>
              <a:t> ở </a:t>
            </a:r>
            <a:r>
              <a:rPr lang="vi-VN" sz="1800" dirty="0" err="1"/>
              <a:t>cuối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câu 1, 2, 4</a:t>
            </a:r>
            <a:endParaRPr lang="vi-VN" sz="3600" dirty="0">
              <a:effectLst/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6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A4D09-607E-4DBB-8720-3DED26864315}"/>
              </a:ext>
            </a:extLst>
          </p:cNvPr>
          <p:cNvSpPr/>
          <p:nvPr/>
        </p:nvSpPr>
        <p:spPr>
          <a:xfrm>
            <a:off x="3793066" y="785293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Nhịp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C252B-4F40-41C3-BE84-88267140EA51}"/>
              </a:ext>
            </a:extLst>
          </p:cNvPr>
          <p:cNvSpPr txBox="1"/>
          <p:nvPr/>
        </p:nvSpPr>
        <p:spPr>
          <a:xfrm>
            <a:off x="1463937" y="1612917"/>
            <a:ext cx="621612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vi-VN" sz="1800" dirty="0"/>
              <a:t>Thơ </a:t>
            </a:r>
            <a:r>
              <a:rPr lang="vi-VN" sz="1800" dirty="0" err="1"/>
              <a:t>Đường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 </a:t>
            </a:r>
            <a:r>
              <a:rPr lang="vi-VN" sz="1800" dirty="0" err="1"/>
              <a:t>thường</a:t>
            </a:r>
            <a:r>
              <a:rPr lang="vi-VN" sz="1800" dirty="0"/>
              <a:t> </a:t>
            </a:r>
            <a:r>
              <a:rPr lang="vi-VN" sz="1800" dirty="0" err="1"/>
              <a:t>ngắt</a:t>
            </a:r>
            <a:r>
              <a:rPr lang="vi-VN" sz="1800" dirty="0"/>
              <a:t> </a:t>
            </a:r>
            <a:r>
              <a:rPr lang="vi-VN" sz="1800" dirty="0" err="1"/>
              <a:t>nhịp</a:t>
            </a:r>
            <a:r>
              <a:rPr lang="vi-VN" sz="1800" dirty="0"/>
              <a:t> </a:t>
            </a:r>
            <a:r>
              <a:rPr lang="vi-VN" sz="1800" dirty="0" err="1"/>
              <a:t>chẵn</a:t>
            </a:r>
            <a:r>
              <a:rPr lang="vi-VN" sz="1800" dirty="0"/>
              <a:t> </a:t>
            </a:r>
            <a:r>
              <a:rPr lang="vi-VN" sz="1800" dirty="0" err="1"/>
              <a:t>trước</a:t>
            </a:r>
            <a:r>
              <a:rPr lang="vi-VN" sz="1800" dirty="0"/>
              <a:t>, </a:t>
            </a:r>
            <a:r>
              <a:rPr lang="vi-VN" sz="1800" dirty="0" err="1"/>
              <a:t>lẻ</a:t>
            </a:r>
            <a:r>
              <a:rPr lang="vi-VN" sz="1800" dirty="0"/>
              <a:t> sau, </a:t>
            </a:r>
            <a:r>
              <a:rPr lang="vi-VN" sz="1800" dirty="0" err="1"/>
              <a:t>nhịp</a:t>
            </a:r>
            <a:r>
              <a:rPr lang="vi-VN" sz="1800" dirty="0"/>
              <a:t> 4/3 (</a:t>
            </a:r>
            <a:r>
              <a:rPr lang="vi-VN" sz="1800" dirty="0" err="1"/>
              <a:t>với</a:t>
            </a:r>
            <a:r>
              <a:rPr lang="vi-VN" sz="1800" dirty="0"/>
              <a:t> thơ </a:t>
            </a:r>
            <a:r>
              <a:rPr lang="vi-VN" sz="1800" dirty="0" err="1"/>
              <a:t>thất</a:t>
            </a:r>
            <a:r>
              <a:rPr lang="vi-VN" sz="1800" dirty="0"/>
              <a:t> ngôn) </a:t>
            </a:r>
            <a:r>
              <a:rPr lang="vi-VN" sz="1800" dirty="0" err="1"/>
              <a:t>hoặc</a:t>
            </a:r>
            <a:r>
              <a:rPr lang="vi-VN" sz="1800" dirty="0"/>
              <a:t> 2/3 (</a:t>
            </a:r>
            <a:r>
              <a:rPr lang="vi-VN" sz="1800" dirty="0" err="1"/>
              <a:t>với</a:t>
            </a:r>
            <a:r>
              <a:rPr lang="vi-VN" sz="1800" dirty="0"/>
              <a:t> thơ </a:t>
            </a:r>
            <a:r>
              <a:rPr lang="vi-VN" sz="1800" dirty="0" err="1"/>
              <a:t>ngũ</a:t>
            </a:r>
            <a:r>
              <a:rPr lang="vi-VN" sz="1800" dirty="0"/>
              <a:t> ngôn)</a:t>
            </a:r>
            <a:endParaRPr lang="vi-VN" sz="3600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8E2197-BD75-4C84-A76F-373E298F459A}"/>
              </a:ext>
            </a:extLst>
          </p:cNvPr>
          <p:cNvSpPr/>
          <p:nvPr/>
        </p:nvSpPr>
        <p:spPr>
          <a:xfrm>
            <a:off x="3826937" y="2802468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Đối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D95AC-6FF6-4EE3-A41C-FAB0FD96F87F}"/>
              </a:ext>
            </a:extLst>
          </p:cNvPr>
          <p:cNvSpPr txBox="1"/>
          <p:nvPr/>
        </p:nvSpPr>
        <p:spPr>
          <a:xfrm>
            <a:off x="1530878" y="3608919"/>
            <a:ext cx="652092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Trong thơ </a:t>
            </a:r>
            <a:r>
              <a:rPr lang="vi-VN" sz="1800" dirty="0" err="1"/>
              <a:t>Đường</a:t>
            </a:r>
            <a:r>
              <a:rPr lang="vi-VN" sz="1800" dirty="0"/>
              <a:t> </a:t>
            </a:r>
            <a:r>
              <a:rPr lang="vi-VN" sz="1800" dirty="0" err="1"/>
              <a:t>luật</a:t>
            </a:r>
            <a:r>
              <a:rPr lang="vi-VN" sz="1800" dirty="0"/>
              <a:t>, ở </a:t>
            </a:r>
            <a:r>
              <a:rPr lang="vi-VN" sz="1800" dirty="0" err="1"/>
              <a:t>phần</a:t>
            </a:r>
            <a:r>
              <a:rPr lang="vi-VN" sz="1800" dirty="0"/>
              <a:t> </a:t>
            </a:r>
            <a:r>
              <a:rPr lang="vi-VN" sz="1800" dirty="0" err="1"/>
              <a:t>thực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luận</a:t>
            </a:r>
            <a:r>
              <a:rPr lang="vi-VN" sz="1800" dirty="0"/>
              <a:t>,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chữ</a:t>
            </a:r>
            <a:r>
              <a:rPr lang="vi-VN" sz="1800" dirty="0"/>
              <a:t> ở </a:t>
            </a:r>
            <a:r>
              <a:rPr lang="vi-VN" sz="1800" dirty="0" err="1"/>
              <a:t>các</a:t>
            </a:r>
            <a:r>
              <a:rPr lang="vi-VN" sz="1800" dirty="0"/>
              <a:t> câu thơ </a:t>
            </a:r>
            <a:r>
              <a:rPr lang="vi-VN" sz="1800" dirty="0" err="1"/>
              <a:t>phải</a:t>
            </a:r>
            <a:r>
              <a:rPr lang="vi-VN" sz="1800" dirty="0"/>
              <a:t> </a:t>
            </a:r>
            <a:r>
              <a:rPr lang="vi-VN" sz="1800" dirty="0" err="1"/>
              <a:t>đối</a:t>
            </a:r>
            <a:r>
              <a:rPr lang="vi-VN" sz="1800" dirty="0"/>
              <a:t> </a:t>
            </a:r>
            <a:r>
              <a:rPr lang="vi-VN" sz="1800" dirty="0" err="1"/>
              <a:t>với</a:t>
            </a:r>
            <a:r>
              <a:rPr lang="vi-VN" sz="1800" dirty="0"/>
              <a:t> nhau </a:t>
            </a:r>
            <a:r>
              <a:rPr lang="vi-VN" sz="1800" dirty="0" err="1"/>
              <a:t>về</a:t>
            </a:r>
            <a:r>
              <a:rPr lang="vi-VN" sz="1800" dirty="0"/>
              <a:t> âm,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từ</a:t>
            </a:r>
            <a:r>
              <a:rPr lang="vi-VN" sz="1800" dirty="0"/>
              <a:t> </a:t>
            </a:r>
            <a:r>
              <a:rPr lang="vi-VN" sz="1800" dirty="0" err="1"/>
              <a:t>loại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nghĩa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74088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2A904-27E8-4B7E-A307-B94E206C8B9B}"/>
              </a:ext>
            </a:extLst>
          </p:cNvPr>
          <p:cNvSpPr txBox="1"/>
          <p:nvPr/>
        </p:nvSpPr>
        <p:spPr>
          <a:xfrm>
            <a:off x="1319379" y="306438"/>
            <a:ext cx="697795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dirty="0"/>
              <a:t>2. Thơ </a:t>
            </a:r>
            <a:r>
              <a:rPr lang="vi-VN" sz="2200" b="1" dirty="0" err="1"/>
              <a:t>trào</a:t>
            </a:r>
            <a:r>
              <a:rPr lang="vi-VN" sz="2200" b="1" dirty="0"/>
              <a:t> </a:t>
            </a:r>
            <a:r>
              <a:rPr lang="vi-VN" sz="2200" b="1" dirty="0" err="1"/>
              <a:t>phúng</a:t>
            </a:r>
            <a:r>
              <a:rPr lang="vi-VN" sz="2200" b="1" dirty="0"/>
              <a:t> </a:t>
            </a:r>
            <a:r>
              <a:rPr lang="vi-VN" sz="2200" b="1" dirty="0" err="1"/>
              <a:t>và</a:t>
            </a:r>
            <a:r>
              <a:rPr lang="vi-VN" sz="2200" b="1" dirty="0"/>
              <a:t> </a:t>
            </a:r>
            <a:r>
              <a:rPr lang="vi-VN" sz="2200" b="1" dirty="0" err="1"/>
              <a:t>một</a:t>
            </a:r>
            <a:r>
              <a:rPr lang="vi-VN" sz="2200" b="1" dirty="0"/>
              <a:t> </a:t>
            </a:r>
            <a:r>
              <a:rPr lang="vi-VN" sz="2200" b="1" dirty="0" err="1"/>
              <a:t>số</a:t>
            </a:r>
            <a:r>
              <a:rPr lang="vi-VN" sz="2200" b="1" dirty="0"/>
              <a:t> </a:t>
            </a:r>
            <a:r>
              <a:rPr lang="vi-VN" sz="2200" b="1" dirty="0" err="1"/>
              <a:t>thủ</a:t>
            </a:r>
            <a:r>
              <a:rPr lang="vi-VN" sz="2200" b="1" dirty="0"/>
              <a:t> </a:t>
            </a:r>
            <a:r>
              <a:rPr lang="vi-VN" sz="2200" b="1" dirty="0" err="1"/>
              <a:t>pháp</a:t>
            </a:r>
            <a:r>
              <a:rPr lang="vi-VN" sz="2200" b="1" dirty="0"/>
              <a:t> </a:t>
            </a:r>
            <a:r>
              <a:rPr lang="vi-VN" sz="2200" b="1" dirty="0" err="1"/>
              <a:t>nghệ</a:t>
            </a:r>
            <a:r>
              <a:rPr lang="vi-VN" sz="2200" b="1" dirty="0"/>
              <a:t> </a:t>
            </a:r>
            <a:r>
              <a:rPr lang="vi-VN" sz="2200" b="1" dirty="0" err="1"/>
              <a:t>thuật</a:t>
            </a:r>
            <a:endParaRPr lang="vi-VN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6BFA6-AC50-4364-B250-8B189EB704B1}"/>
              </a:ext>
            </a:extLst>
          </p:cNvPr>
          <p:cNvSpPr txBox="1"/>
          <p:nvPr/>
        </p:nvSpPr>
        <p:spPr>
          <a:xfrm>
            <a:off x="3200219" y="843829"/>
            <a:ext cx="321627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latin typeface="+mn-lt"/>
              </a:rPr>
              <a:t>a) </a:t>
            </a:r>
            <a:r>
              <a:rPr lang="vi-VN" sz="1800" b="1" dirty="0" err="1">
                <a:latin typeface="+mn-lt"/>
              </a:rPr>
              <a:t>Khái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niệm</a:t>
            </a:r>
            <a:endParaRPr lang="vi-VN" sz="18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3E2CB-C657-42BE-BAE1-46873EB117DF}"/>
              </a:ext>
            </a:extLst>
          </p:cNvPr>
          <p:cNvSpPr txBox="1"/>
          <p:nvPr/>
        </p:nvSpPr>
        <p:spPr>
          <a:xfrm>
            <a:off x="1355014" y="1323647"/>
            <a:ext cx="690668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Thơ </a:t>
            </a: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trào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phúng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một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thể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loại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đặc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biệt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sáng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tác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văn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học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gắn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liền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với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các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cung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bậc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tiếng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cười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mang ý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nghĩa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xã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hội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F9744-0511-4FD6-A392-C2E594ACA829}"/>
              </a:ext>
            </a:extLst>
          </p:cNvPr>
          <p:cNvSpPr/>
          <p:nvPr/>
        </p:nvSpPr>
        <p:spPr>
          <a:xfrm>
            <a:off x="863599" y="2405014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Hài</a:t>
            </a: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hước</a:t>
            </a: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sự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phê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phán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nhẹ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nhang.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662D9-57AC-4C1D-9BA7-8B8A523CAD38}"/>
              </a:ext>
            </a:extLst>
          </p:cNvPr>
          <p:cNvSpPr/>
          <p:nvPr/>
        </p:nvSpPr>
        <p:spPr>
          <a:xfrm>
            <a:off x="3555999" y="2405014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Châm </a:t>
            </a:r>
            <a:r>
              <a:rPr lang="vi-VN" sz="18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biếm</a:t>
            </a: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dùng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lời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lẽ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sắc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sảo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, thâm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thuý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phê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phán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vạch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trần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DCEA08-C13E-4CA1-88FF-8EAA48C545C1}"/>
              </a:ext>
            </a:extLst>
          </p:cNvPr>
          <p:cNvSpPr/>
          <p:nvPr/>
        </p:nvSpPr>
        <p:spPr>
          <a:xfrm>
            <a:off x="6248399" y="2405013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Đả</a:t>
            </a: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kích</a:t>
            </a:r>
            <a:r>
              <a:rPr lang="vi-VN" sz="18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tiếng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cười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phủ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định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thường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dùng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chỉ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trích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phản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gay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gắt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trào</a:t>
            </a:r>
            <a:r>
              <a:rPr lang="vi-VN" sz="18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phúng</a:t>
            </a:r>
            <a:endParaRPr lang="vi-V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C3E2CB-C657-42BE-BAE1-46873EB117DF}"/>
              </a:ext>
            </a:extLst>
          </p:cNvPr>
          <p:cNvSpPr txBox="1"/>
          <p:nvPr/>
        </p:nvSpPr>
        <p:spPr>
          <a:xfrm>
            <a:off x="1758951" y="1057720"/>
            <a:ext cx="540596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1800" b="1" dirty="0">
                <a:latin typeface="+mn-lt"/>
                <a:ea typeface="Arial" panose="020B0604020202020204" pitchFamily="34" charset="0"/>
              </a:rPr>
              <a:t>b)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Một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số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thủ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pháp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trong thơ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trào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phúng</a:t>
            </a:r>
            <a:endParaRPr lang="vi-VN" sz="2000" b="1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191BD-5ACF-424B-81FB-409551F4A72F}"/>
              </a:ext>
            </a:extLst>
          </p:cNvPr>
          <p:cNvSpPr txBox="1"/>
          <p:nvPr/>
        </p:nvSpPr>
        <p:spPr>
          <a:xfrm>
            <a:off x="1465395" y="1515794"/>
            <a:ext cx="5993078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Chơi </a:t>
            </a: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chữ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: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vận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dụng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các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hiện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tượng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đồng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âm,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trái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nghĩa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đa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nghĩa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từ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láy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,… trong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cùng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một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câu thơ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để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tạo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nên ý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nghĩa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bất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ngờ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bật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ra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tiếng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cười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.</a:t>
            </a:r>
            <a:endParaRPr lang="vi-VN" sz="1800" dirty="0">
              <a:latin typeface="+mn-lt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1800" b="1" dirty="0" err="1">
                <a:latin typeface="+mn-lt"/>
              </a:rPr>
              <a:t>Sử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dụng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khẩu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ngữ</a:t>
            </a:r>
            <a:r>
              <a:rPr lang="vi-VN" sz="1800" b="1" dirty="0">
                <a:latin typeface="+mn-lt"/>
              </a:rPr>
              <a:t>, ngôn </a:t>
            </a:r>
            <a:r>
              <a:rPr lang="vi-VN" sz="1800" b="1" dirty="0" err="1">
                <a:latin typeface="+mn-lt"/>
              </a:rPr>
              <a:t>ngữ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đời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thường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một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cách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hài</a:t>
            </a:r>
            <a:r>
              <a:rPr lang="vi-VN" sz="1800" b="1" dirty="0">
                <a:latin typeface="+mn-lt"/>
              </a:rPr>
              <a:t> </a:t>
            </a:r>
            <a:r>
              <a:rPr lang="vi-VN" sz="1800" b="1" dirty="0" err="1">
                <a:latin typeface="+mn-lt"/>
              </a:rPr>
              <a:t>hước</a:t>
            </a:r>
            <a:r>
              <a:rPr lang="vi-VN" sz="1800" dirty="0">
                <a:latin typeface="+mn-lt"/>
              </a:rPr>
              <a:t>: </a:t>
            </a:r>
            <a:r>
              <a:rPr lang="vi-VN" sz="1800" dirty="0" err="1">
                <a:latin typeface="+mn-lt"/>
              </a:rPr>
              <a:t>là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một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thủ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pháp</a:t>
            </a:r>
            <a:r>
              <a:rPr lang="vi-VN" sz="1800" dirty="0">
                <a:latin typeface="+mn-lt"/>
              </a:rPr>
              <a:t> căn </a:t>
            </a:r>
            <a:r>
              <a:rPr lang="vi-VN" sz="1800" dirty="0" err="1">
                <a:latin typeface="+mn-lt"/>
              </a:rPr>
              <a:t>bản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tạo</a:t>
            </a:r>
            <a:r>
              <a:rPr lang="vi-VN" sz="1800" dirty="0">
                <a:latin typeface="+mn-lt"/>
              </a:rPr>
              <a:t> nên </a:t>
            </a:r>
            <a:r>
              <a:rPr lang="vi-VN" sz="1800" dirty="0" err="1">
                <a:latin typeface="+mn-lt"/>
              </a:rPr>
              <a:t>tiếng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cười</a:t>
            </a:r>
            <a:r>
              <a:rPr lang="vi-VN" sz="1800" dirty="0">
                <a:latin typeface="+mn-lt"/>
              </a:rPr>
              <a:t> trong thơ </a:t>
            </a:r>
            <a:r>
              <a:rPr lang="vi-VN" sz="1800" dirty="0" err="1">
                <a:latin typeface="+mn-lt"/>
              </a:rPr>
              <a:t>trào</a:t>
            </a:r>
            <a:r>
              <a:rPr lang="vi-VN" sz="1800" dirty="0">
                <a:latin typeface="+mn-lt"/>
              </a:rPr>
              <a:t> phung.</a:t>
            </a:r>
          </a:p>
        </p:txBody>
      </p:sp>
    </p:spTree>
    <p:extLst>
      <p:ext uri="{BB962C8B-B14F-4D97-AF65-F5344CB8AC3E}">
        <p14:creationId xmlns:p14="http://schemas.microsoft.com/office/powerpoint/2010/main" val="536539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C3E2CB-C657-42BE-BAE1-46873EB117DF}"/>
              </a:ext>
            </a:extLst>
          </p:cNvPr>
          <p:cNvSpPr txBox="1"/>
          <p:nvPr/>
        </p:nvSpPr>
        <p:spPr>
          <a:xfrm>
            <a:off x="1869017" y="786786"/>
            <a:ext cx="540596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1800" b="1" dirty="0">
                <a:latin typeface="+mn-lt"/>
                <a:ea typeface="Arial" panose="020B0604020202020204" pitchFamily="34" charset="0"/>
              </a:rPr>
              <a:t>b)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Một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số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thủ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pháp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trong thơ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trào</a:t>
            </a:r>
            <a:r>
              <a:rPr lang="vi-VN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latin typeface="+mn-lt"/>
                <a:ea typeface="Arial" panose="020B0604020202020204" pitchFamily="34" charset="0"/>
              </a:rPr>
              <a:t>phúng</a:t>
            </a:r>
            <a:endParaRPr lang="vi-VN" sz="2000" b="1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191BD-5ACF-424B-81FB-409551F4A72F}"/>
              </a:ext>
            </a:extLst>
          </p:cNvPr>
          <p:cNvSpPr txBox="1"/>
          <p:nvPr/>
        </p:nvSpPr>
        <p:spPr>
          <a:xfrm>
            <a:off x="1579694" y="1407189"/>
            <a:ext cx="5984611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Cường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điệu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nói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quá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phóng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đại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nhân lên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gấp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nhiều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lần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tính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chất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mức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độ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nhằm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nổi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bật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tính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chất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hài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hước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đối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tượng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Tương </a:t>
            </a:r>
            <a:r>
              <a:rPr lang="vi-VN" sz="1800" b="1" dirty="0" err="1">
                <a:effectLst/>
                <a:latin typeface="+mn-lt"/>
                <a:ea typeface="Arial" panose="020B0604020202020204" pitchFamily="34" charset="0"/>
              </a:rPr>
              <a:t>phản</a:t>
            </a:r>
            <a:r>
              <a:rPr lang="vi-VN" sz="1800" b="1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sử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dụng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các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từ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ngữ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hình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ảnh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trái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ngược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nhau,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tạo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nên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sự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đối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lập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nhằm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khắc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hoạ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tô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đậm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đặc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điểm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đối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tượng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và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châm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biếm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phê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phán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đả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kích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đối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Arial" panose="020B0604020202020204" pitchFamily="34" charset="0"/>
              </a:rPr>
              <a:t>tượng</a:t>
            </a:r>
            <a:r>
              <a:rPr lang="vi-VN" sz="1800" dirty="0">
                <a:effectLst/>
                <a:latin typeface="+mn-lt"/>
                <a:ea typeface="Arial" panose="020B0604020202020204" pitchFamily="34" charset="0"/>
              </a:rPr>
              <a:t>.</a:t>
            </a:r>
            <a:endParaRPr lang="vi-V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8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2353-C6BA-40FE-86B0-8BEBD4AA5AD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10000"/>
              </a:schemeClr>
            </a:solidFill>
          </a:ln>
        </p:spPr>
        <p:txBody>
          <a:bodyPr/>
          <a:lstStyle/>
          <a:p>
            <a:r>
              <a:rPr lang="vi-VN" sz="3800" b="1" dirty="0">
                <a:latin typeface="+mn-lt"/>
              </a:rPr>
              <a:t>II. </a:t>
            </a:r>
            <a:br>
              <a:rPr lang="vi-VN" sz="3800" b="1" dirty="0">
                <a:latin typeface="+mn-lt"/>
              </a:rPr>
            </a:br>
            <a:r>
              <a:rPr lang="vi-VN" sz="3800" b="1" dirty="0" err="1">
                <a:latin typeface="+mn-lt"/>
              </a:rPr>
              <a:t>Tìm</a:t>
            </a:r>
            <a:r>
              <a:rPr lang="vi-VN" sz="3800" b="1" dirty="0">
                <a:latin typeface="+mn-lt"/>
              </a:rPr>
              <a:t> </a:t>
            </a:r>
            <a:r>
              <a:rPr lang="vi-VN" sz="3800" b="1" dirty="0" err="1">
                <a:latin typeface="+mn-lt"/>
              </a:rPr>
              <a:t>hiểu</a:t>
            </a:r>
            <a:r>
              <a:rPr lang="vi-VN" sz="3800" b="1" dirty="0">
                <a:latin typeface="+mn-lt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3303414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12A215C-90FD-42C6-9B67-C208AFAFD66C}"/>
              </a:ext>
            </a:extLst>
          </p:cNvPr>
          <p:cNvSpPr txBox="1"/>
          <p:nvPr/>
        </p:nvSpPr>
        <p:spPr>
          <a:xfrm>
            <a:off x="3121322" y="410147"/>
            <a:ext cx="290135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9" name="Picture 5" descr="Công Dụng Của Cây Trầu Không | Cây Ăn Trái Dễ Trồng">
            <a:extLst>
              <a:ext uri="{FF2B5EF4-FFF2-40B4-BE49-F238E27FC236}">
                <a16:creationId xmlns:a16="http://schemas.microsoft.com/office/drawing/2014/main" id="{E8BB652B-1177-4B34-8B15-F6658B0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4" y="1277435"/>
            <a:ext cx="2445074" cy="36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11B220-3434-4032-B20F-0D3D75AC7723}"/>
              </a:ext>
            </a:extLst>
          </p:cNvPr>
          <p:cNvSpPr txBox="1"/>
          <p:nvPr/>
        </p:nvSpPr>
        <p:spPr>
          <a:xfrm>
            <a:off x="3913819" y="2842683"/>
            <a:ext cx="437580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Đây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cây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gì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?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lá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này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quả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này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dùng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gì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? </a:t>
            </a:r>
            <a:endParaRPr lang="vi-VN" sz="1800" dirty="0">
              <a:latin typeface="+mn-lt"/>
            </a:endParaRPr>
          </a:p>
        </p:txBody>
      </p:sp>
      <p:pic>
        <p:nvPicPr>
          <p:cNvPr id="19" name="Picture 40">
            <a:extLst>
              <a:ext uri="{FF2B5EF4-FFF2-40B4-BE49-F238E27FC236}">
                <a16:creationId xmlns:a16="http://schemas.microsoft.com/office/drawing/2014/main" id="{34631FB1-09E0-4720-B186-126CDFECE7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29857" y="1722466"/>
            <a:ext cx="1614003" cy="1156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292C6-D2A2-4700-A30D-C2F4F24B0E0F}"/>
              </a:ext>
            </a:extLst>
          </p:cNvPr>
          <p:cNvSpPr txBox="1"/>
          <p:nvPr/>
        </p:nvSpPr>
        <p:spPr>
          <a:xfrm>
            <a:off x="2892648" y="313305"/>
            <a:ext cx="313834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vi-VN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vi-VN" sz="2400" b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0D5A0-6B4C-4682-B080-ECF9E2CE4D8E}"/>
              </a:ext>
            </a:extLst>
          </p:cNvPr>
          <p:cNvSpPr txBox="1"/>
          <p:nvPr/>
        </p:nvSpPr>
        <p:spPr>
          <a:xfrm>
            <a:off x="3945885" y="2756551"/>
            <a:ext cx="43793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>
                <a:effectLst/>
                <a:latin typeface="+mn-lt"/>
                <a:ea typeface="Calibri" panose="020F0502020204030204" pitchFamily="34" charset="0"/>
              </a:rPr>
              <a:t>Trình bày hiểu biết của em về tác giả Hồ Xuân Hương?</a:t>
            </a:r>
            <a:endParaRPr lang="vi-VN" sz="2000" dirty="0">
              <a:latin typeface="+mn-lt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FBE4F5C7-E6A6-4ED2-881F-37687054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66783" y="1219201"/>
            <a:ext cx="1835539" cy="144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EBC7D-BCBC-49AD-9047-478A0BE4A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16" r="66481"/>
          <a:stretch/>
        </p:blipFill>
        <p:spPr>
          <a:xfrm>
            <a:off x="184886" y="1219201"/>
            <a:ext cx="3792333" cy="42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52076-66BE-460A-BA0B-21F174036BC5}"/>
              </a:ext>
            </a:extLst>
          </p:cNvPr>
          <p:cNvSpPr txBox="1"/>
          <p:nvPr/>
        </p:nvSpPr>
        <p:spPr>
          <a:xfrm>
            <a:off x="436033" y="1406336"/>
            <a:ext cx="463550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nghiên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cứu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cho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Hồ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Xuân Hương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con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Hồ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Sĩ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Danh (1706-1783), em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cha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khác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mẹ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Hồ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Sĩ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Đống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(1738-1786).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b="1" dirty="0">
                <a:latin typeface="+mn-lt"/>
                <a:ea typeface="Calibri" panose="020F0502020204030204" pitchFamily="34" charset="0"/>
              </a:rPr>
              <a:t>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guyên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quán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làng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Quỳnh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Đôi,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huyện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Quỳnh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Lưu,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tỉnh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Nghệ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An.</a:t>
            </a:r>
            <a:endParaRPr lang="vi-VN" sz="2000" dirty="0">
              <a:effectLst/>
              <a:latin typeface="+mn-lt"/>
              <a:ea typeface="Arial" panose="020B0604020202020204" pitchFamily="34" charset="0"/>
            </a:endParaRPr>
          </a:p>
        </p:txBody>
      </p:sp>
      <p:pic>
        <p:nvPicPr>
          <p:cNvPr id="8194" name="Picture 2" descr="Nữ sỹ Hồ Xuân Hương – Tầm vóc của một Danh nhân văn hóa">
            <a:extLst>
              <a:ext uri="{FF2B5EF4-FFF2-40B4-BE49-F238E27FC236}">
                <a16:creationId xmlns:a16="http://schemas.microsoft.com/office/drawing/2014/main" id="{748111C3-B7A3-404A-AB10-2F7B2999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4" y="1021953"/>
            <a:ext cx="3579283" cy="368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81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52076-66BE-460A-BA0B-21F174036BC5}"/>
              </a:ext>
            </a:extLst>
          </p:cNvPr>
          <p:cNvSpPr txBox="1"/>
          <p:nvPr/>
        </p:nvSpPr>
        <p:spPr>
          <a:xfrm>
            <a:off x="1007533" y="2743719"/>
            <a:ext cx="712893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dirty="0" err="1"/>
              <a:t>Cuộc</a:t>
            </a:r>
            <a:r>
              <a:rPr lang="vi-VN" sz="1800" dirty="0"/>
              <a:t> </a:t>
            </a:r>
            <a:r>
              <a:rPr lang="vi-VN" sz="1800" dirty="0" err="1"/>
              <a:t>đời</a:t>
            </a:r>
            <a:r>
              <a:rPr lang="vi-VN" sz="1800" dirty="0"/>
              <a:t> </a:t>
            </a:r>
            <a:r>
              <a:rPr lang="vi-VN" sz="1800" dirty="0" err="1"/>
              <a:t>Hồ</a:t>
            </a:r>
            <a:r>
              <a:rPr lang="vi-VN" sz="1800" dirty="0"/>
              <a:t> Xuân Hương </a:t>
            </a:r>
            <a:r>
              <a:rPr lang="vi-VN" sz="1800" dirty="0" err="1"/>
              <a:t>có</a:t>
            </a:r>
            <a:r>
              <a:rPr lang="vi-VN" sz="1800" dirty="0"/>
              <a:t> </a:t>
            </a:r>
            <a:r>
              <a:rPr lang="vi-VN" sz="1800" dirty="0" err="1"/>
              <a:t>nhiều</a:t>
            </a:r>
            <a:r>
              <a:rPr lang="vi-VN" sz="1800" dirty="0"/>
              <a:t> </a:t>
            </a:r>
            <a:r>
              <a:rPr lang="vi-VN" sz="1800" dirty="0" err="1"/>
              <a:t>éo</a:t>
            </a:r>
            <a:r>
              <a:rPr lang="vi-VN" sz="1800" dirty="0"/>
              <a:t> le, ngang </a:t>
            </a:r>
            <a:r>
              <a:rPr lang="vi-VN" sz="1800" dirty="0" err="1"/>
              <a:t>trái</a:t>
            </a:r>
            <a:r>
              <a:rPr lang="vi-VN" sz="1800" dirty="0"/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dirty="0" err="1"/>
              <a:t>Một</a:t>
            </a:r>
            <a:r>
              <a:rPr lang="vi-VN" sz="1800" dirty="0"/>
              <a:t> </a:t>
            </a:r>
            <a:r>
              <a:rPr lang="vi-VN" sz="1800" dirty="0" err="1"/>
              <a:t>cuộc</a:t>
            </a:r>
            <a:r>
              <a:rPr lang="vi-VN" sz="1800" dirty="0"/>
              <a:t> </a:t>
            </a:r>
            <a:r>
              <a:rPr lang="vi-VN" sz="1800" dirty="0" err="1"/>
              <a:t>đời</a:t>
            </a:r>
            <a:r>
              <a:rPr lang="vi-VN" sz="1800" dirty="0"/>
              <a:t> không </a:t>
            </a:r>
            <a:r>
              <a:rPr lang="vi-VN" sz="1800" dirty="0" err="1"/>
              <a:t>toại</a:t>
            </a:r>
            <a:r>
              <a:rPr lang="vi-VN" sz="1800" dirty="0"/>
              <a:t> </a:t>
            </a:r>
            <a:r>
              <a:rPr lang="vi-VN" sz="1800" dirty="0" err="1"/>
              <a:t>nguyện</a:t>
            </a:r>
            <a:r>
              <a:rPr lang="vi-VN" sz="1800" dirty="0"/>
              <a:t> do </a:t>
            </a:r>
            <a:r>
              <a:rPr lang="vi-VN" sz="1800" dirty="0" err="1"/>
              <a:t>số</a:t>
            </a:r>
            <a:r>
              <a:rPr lang="vi-VN" sz="1800" dirty="0"/>
              <a:t> </a:t>
            </a:r>
            <a:r>
              <a:rPr lang="vi-VN" sz="1800" dirty="0" err="1"/>
              <a:t>phận</a:t>
            </a:r>
            <a:r>
              <a:rPr lang="vi-VN" sz="1800" dirty="0"/>
              <a:t> riêng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hoàn</a:t>
            </a:r>
            <a:r>
              <a:rPr lang="vi-VN" sz="1800" dirty="0"/>
              <a:t> </a:t>
            </a:r>
            <a:r>
              <a:rPr lang="vi-VN" sz="1800" dirty="0" err="1"/>
              <a:t>cảnh</a:t>
            </a:r>
            <a:r>
              <a:rPr lang="vi-VN" sz="1800" dirty="0"/>
              <a:t> chung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xã</a:t>
            </a:r>
            <a:r>
              <a:rPr lang="vi-VN" sz="1800" dirty="0"/>
              <a:t> </a:t>
            </a:r>
            <a:r>
              <a:rPr lang="vi-VN" sz="1800" dirty="0" err="1"/>
              <a:t>hội</a:t>
            </a:r>
            <a:r>
              <a:rPr lang="vi-VN" sz="1800" dirty="0"/>
              <a:t>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dirty="0" err="1"/>
              <a:t>Bà</a:t>
            </a:r>
            <a:r>
              <a:rPr lang="vi-VN" sz="1800" dirty="0"/>
              <a:t> </a:t>
            </a:r>
            <a:r>
              <a:rPr lang="vi-VN" sz="1800" dirty="0" err="1"/>
              <a:t>từng</a:t>
            </a:r>
            <a:r>
              <a:rPr lang="vi-VN" sz="1800" dirty="0"/>
              <a:t> </a:t>
            </a:r>
            <a:r>
              <a:rPr lang="vi-VN" sz="1800" dirty="0" err="1"/>
              <a:t>sống</a:t>
            </a:r>
            <a:r>
              <a:rPr lang="vi-VN" sz="1800" dirty="0"/>
              <a:t> trong </a:t>
            </a:r>
            <a:r>
              <a:rPr lang="vi-VN" sz="1800" dirty="0" err="1"/>
              <a:t>cảnh</a:t>
            </a:r>
            <a:r>
              <a:rPr lang="vi-VN" sz="1800" dirty="0"/>
              <a:t> </a:t>
            </a:r>
            <a:r>
              <a:rPr lang="vi-VN" sz="1800" dirty="0" err="1"/>
              <a:t>tình</a:t>
            </a:r>
            <a:r>
              <a:rPr lang="vi-VN" sz="1800" dirty="0"/>
              <a:t> duyên </a:t>
            </a:r>
            <a:r>
              <a:rPr lang="vi-VN" sz="1800" dirty="0" err="1"/>
              <a:t>muộn</a:t>
            </a:r>
            <a:r>
              <a:rPr lang="vi-VN" sz="1800" dirty="0"/>
              <a:t> </a:t>
            </a:r>
            <a:r>
              <a:rPr lang="vi-VN" sz="1800" dirty="0" err="1"/>
              <a:t>màng</a:t>
            </a:r>
            <a:r>
              <a:rPr lang="vi-VN" sz="1800" dirty="0"/>
              <a:t>, </a:t>
            </a:r>
            <a:r>
              <a:rPr lang="vi-VN" sz="1800" dirty="0" err="1"/>
              <a:t>từng</a:t>
            </a:r>
            <a:r>
              <a:rPr lang="vi-VN" sz="1800" dirty="0"/>
              <a:t> mang thân đi </a:t>
            </a:r>
            <a:r>
              <a:rPr lang="vi-VN" sz="1800" dirty="0" err="1"/>
              <a:t>làm</a:t>
            </a:r>
            <a:r>
              <a:rPr lang="vi-VN" sz="1800" dirty="0"/>
              <a:t> </a:t>
            </a:r>
            <a:r>
              <a:rPr lang="vi-VN" sz="1800" dirty="0" err="1"/>
              <a:t>lẽ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từng</a:t>
            </a:r>
            <a:r>
              <a:rPr lang="vi-VN" sz="1800" dirty="0"/>
              <a:t> </a:t>
            </a:r>
            <a:r>
              <a:rPr lang="vi-VN" sz="1800" dirty="0" err="1"/>
              <a:t>sống</a:t>
            </a:r>
            <a:r>
              <a:rPr lang="vi-VN" sz="1800" dirty="0"/>
              <a:t> trong </a:t>
            </a:r>
            <a:r>
              <a:rPr lang="vi-VN" sz="1800" dirty="0" err="1"/>
              <a:t>cảnh</a:t>
            </a:r>
            <a:r>
              <a:rPr lang="vi-VN" sz="1800" dirty="0"/>
              <a:t> </a:t>
            </a:r>
            <a:r>
              <a:rPr lang="vi-VN" sz="1800" dirty="0" err="1"/>
              <a:t>góa</a:t>
            </a:r>
            <a:r>
              <a:rPr lang="vi-VN" sz="1800" dirty="0"/>
              <a:t> </a:t>
            </a:r>
            <a:r>
              <a:rPr lang="vi-VN" sz="1800" dirty="0" err="1"/>
              <a:t>bụa</a:t>
            </a:r>
            <a:r>
              <a:rPr lang="vi-VN" sz="1800" dirty="0"/>
              <a:t>.</a:t>
            </a:r>
          </a:p>
        </p:txBody>
      </p:sp>
      <p:pic>
        <p:nvPicPr>
          <p:cNvPr id="9218" name="Picture 2" descr="Chân dung Hồ Xuân Hương qua 31 bài thơ tình của Tốn Phong | Nghiên Cứu Lịch  Sử">
            <a:extLst>
              <a:ext uri="{FF2B5EF4-FFF2-40B4-BE49-F238E27FC236}">
                <a16:creationId xmlns:a16="http://schemas.microsoft.com/office/drawing/2014/main" id="{5E46AC00-A226-47A3-AEE4-194EBF05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2" y="281252"/>
            <a:ext cx="3582955" cy="2462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1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1600200" y="3297117"/>
            <a:ext cx="662178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vi-VN" sz="21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https://tailieugiaovien.edu.vn/lesson/powerpoint-van-8-canh-dieu/</a:t>
            </a:r>
            <a:endParaRPr lang="vi-VN" sz="21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vi-VN" sz="21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Có đủ bộ word và powerpoint cả năm tất cả các bài môn: Ngữ Văn 8 Cánh diều</a:t>
            </a:r>
          </a:p>
        </p:txBody>
      </p:sp>
    </p:spTree>
    <p:extLst>
      <p:ext uri="{BB962C8B-B14F-4D97-AF65-F5344CB8AC3E}">
        <p14:creationId xmlns:p14="http://schemas.microsoft.com/office/powerpoint/2010/main" val="230459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12A215C-90FD-42C6-9B67-C208AFAFD66C}"/>
              </a:ext>
            </a:extLst>
          </p:cNvPr>
          <p:cNvSpPr txBox="1"/>
          <p:nvPr/>
        </p:nvSpPr>
        <p:spPr>
          <a:xfrm>
            <a:off x="3121322" y="649550"/>
            <a:ext cx="290135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1B220-3434-4032-B20F-0D3D75AC7723}"/>
              </a:ext>
            </a:extLst>
          </p:cNvPr>
          <p:cNvSpPr txBox="1"/>
          <p:nvPr/>
        </p:nvSpPr>
        <p:spPr>
          <a:xfrm>
            <a:off x="343300" y="2814187"/>
            <a:ext cx="437580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err="1"/>
              <a:t>Hình</a:t>
            </a:r>
            <a:r>
              <a:rPr lang="vi-VN" sz="1800" dirty="0"/>
              <a:t> </a:t>
            </a:r>
            <a:r>
              <a:rPr lang="vi-VN" sz="1800" dirty="0" err="1"/>
              <a:t>ảnh</a:t>
            </a:r>
            <a:r>
              <a:rPr lang="vi-VN" sz="1800" dirty="0"/>
              <a:t> </a:t>
            </a:r>
            <a:r>
              <a:rPr lang="vi-VN" sz="1800" dirty="0" err="1"/>
              <a:t>này</a:t>
            </a:r>
            <a:r>
              <a:rPr lang="vi-VN" sz="1800" dirty="0"/>
              <a:t> </a:t>
            </a:r>
            <a:r>
              <a:rPr lang="vi-VN" sz="1800" dirty="0" err="1"/>
              <a:t>gợi</a:t>
            </a:r>
            <a:r>
              <a:rPr lang="vi-VN" sz="1800" dirty="0"/>
              <a:t> cho em </a:t>
            </a:r>
            <a:r>
              <a:rPr lang="vi-VN" sz="1800" dirty="0" err="1"/>
              <a:t>nhớ</a:t>
            </a:r>
            <a:r>
              <a:rPr lang="vi-VN" sz="1800" dirty="0"/>
              <a:t> </a:t>
            </a:r>
            <a:r>
              <a:rPr lang="vi-VN" sz="1800" dirty="0" err="1"/>
              <a:t>đến</a:t>
            </a:r>
            <a:r>
              <a:rPr lang="vi-VN" sz="1800" dirty="0"/>
              <a:t> </a:t>
            </a:r>
            <a:r>
              <a:rPr lang="vi-VN" sz="1800" dirty="0" err="1"/>
              <a:t>những</a:t>
            </a:r>
            <a:r>
              <a:rPr lang="vi-VN" sz="1800" dirty="0"/>
              <a:t> phong </a:t>
            </a:r>
            <a:r>
              <a:rPr lang="vi-VN" sz="1800" dirty="0" err="1"/>
              <a:t>tục</a:t>
            </a:r>
            <a:r>
              <a:rPr lang="vi-VN" sz="1800" dirty="0"/>
              <a:t> </a:t>
            </a:r>
            <a:r>
              <a:rPr lang="vi-VN" sz="1800" dirty="0" err="1"/>
              <a:t>nào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người</a:t>
            </a:r>
            <a:r>
              <a:rPr lang="vi-VN" sz="1800" dirty="0"/>
              <a:t> </a:t>
            </a:r>
            <a:r>
              <a:rPr lang="vi-VN" sz="1800" dirty="0" err="1"/>
              <a:t>Việt</a:t>
            </a:r>
            <a:r>
              <a:rPr lang="vi-VN" sz="1800" dirty="0"/>
              <a:t>? </a:t>
            </a:r>
            <a:r>
              <a:rPr lang="vi-VN" sz="1800" dirty="0" err="1"/>
              <a:t>Hãy</a:t>
            </a:r>
            <a:r>
              <a:rPr lang="vi-VN" sz="1800" dirty="0"/>
              <a:t> </a:t>
            </a:r>
            <a:r>
              <a:rPr lang="vi-VN" sz="1800" dirty="0" err="1"/>
              <a:t>cùng</a:t>
            </a:r>
            <a:r>
              <a:rPr lang="vi-VN" sz="1800" dirty="0"/>
              <a:t> chia </a:t>
            </a:r>
            <a:r>
              <a:rPr lang="vi-VN" sz="1800" dirty="0" err="1"/>
              <a:t>sẻ</a:t>
            </a:r>
            <a:r>
              <a:rPr lang="vi-VN" sz="1800" dirty="0"/>
              <a:t> </a:t>
            </a:r>
            <a:r>
              <a:rPr lang="vi-VN" sz="1800" dirty="0" err="1"/>
              <a:t>nhé</a:t>
            </a:r>
            <a:endParaRPr lang="vi-VN" sz="1800" dirty="0"/>
          </a:p>
        </p:txBody>
      </p:sp>
      <p:pic>
        <p:nvPicPr>
          <p:cNvPr id="19" name="Picture 40">
            <a:extLst>
              <a:ext uri="{FF2B5EF4-FFF2-40B4-BE49-F238E27FC236}">
                <a16:creationId xmlns:a16="http://schemas.microsoft.com/office/drawing/2014/main" id="{34631FB1-09E0-4720-B186-126CDFECE7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59338" y="1693970"/>
            <a:ext cx="1614003" cy="1156702"/>
          </a:xfrm>
          <a:prstGeom prst="rect">
            <a:avLst/>
          </a:prstGeom>
        </p:spPr>
      </p:pic>
      <p:pic>
        <p:nvPicPr>
          <p:cNvPr id="2050" name="Picture 2" descr="trầu cau Tiếng Anh là gì">
            <a:extLst>
              <a:ext uri="{FF2B5EF4-FFF2-40B4-BE49-F238E27FC236}">
                <a16:creationId xmlns:a16="http://schemas.microsoft.com/office/drawing/2014/main" id="{8FDE3A27-8CFB-4DE0-BD0E-FF5A7C34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6" y="1594471"/>
            <a:ext cx="3628439" cy="27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4EF971-1FF7-4E7B-ABA9-999A0842F011}"/>
              </a:ext>
            </a:extLst>
          </p:cNvPr>
          <p:cNvSpPr txBox="1"/>
          <p:nvPr/>
        </p:nvSpPr>
        <p:spPr>
          <a:xfrm>
            <a:off x="24339" y="998434"/>
            <a:ext cx="9095322" cy="314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 7: THƠ ĐƯỜNG LUẬT</a:t>
            </a:r>
          </a:p>
          <a:p>
            <a:pPr algn="ctr">
              <a:lnSpc>
                <a:spcPct val="150000"/>
              </a:lnSpc>
            </a:pPr>
            <a:r>
              <a:rPr lang="vi-VN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vi-VN" sz="4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4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] MỜI TRẦU - </a:t>
            </a:r>
          </a:p>
          <a:p>
            <a:pPr algn="ctr">
              <a:lnSpc>
                <a:spcPct val="150000"/>
              </a:lnSpc>
            </a:pPr>
            <a:r>
              <a:rPr lang="vi-VN" sz="4600" b="1" dirty="0">
                <a:ea typeface="Calibri" panose="020F0502020204030204" pitchFamily="34" charset="0"/>
                <a:cs typeface="Times New Roman" panose="02020603050405020304" pitchFamily="18" charset="0"/>
              </a:rPr>
              <a:t>HỒ XUÂN HƯƠNG</a:t>
            </a:r>
          </a:p>
        </p:txBody>
      </p:sp>
    </p:spTree>
    <p:extLst>
      <p:ext uri="{BB962C8B-B14F-4D97-AF65-F5344CB8AC3E}">
        <p14:creationId xmlns:p14="http://schemas.microsoft.com/office/powerpoint/2010/main" val="118689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F0A7C-7F68-40E7-979B-24741BCA525A}"/>
              </a:ext>
            </a:extLst>
          </p:cNvPr>
          <p:cNvSpPr txBox="1">
            <a:spLocks/>
          </p:cNvSpPr>
          <p:nvPr/>
        </p:nvSpPr>
        <p:spPr>
          <a:xfrm>
            <a:off x="1732224" y="253229"/>
            <a:ext cx="5679550" cy="5727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NỘI DUNG BÀI HỌC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F0DCB4-664C-408A-9115-C60460EDB915}"/>
              </a:ext>
            </a:extLst>
          </p:cNvPr>
          <p:cNvCxnSpPr>
            <a:cxnSpLocks/>
          </p:cNvCxnSpPr>
          <p:nvPr/>
        </p:nvCxnSpPr>
        <p:spPr>
          <a:xfrm>
            <a:off x="4571999" y="970928"/>
            <a:ext cx="0" cy="4172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Google Shape;1775;p55">
            <a:extLst>
              <a:ext uri="{FF2B5EF4-FFF2-40B4-BE49-F238E27FC236}">
                <a16:creationId xmlns:a16="http://schemas.microsoft.com/office/drawing/2014/main" id="{024CDAB7-31E1-414F-A050-8FA66A84D7CB}"/>
              </a:ext>
            </a:extLst>
          </p:cNvPr>
          <p:cNvSpPr txBox="1">
            <a:spLocks/>
          </p:cNvSpPr>
          <p:nvPr/>
        </p:nvSpPr>
        <p:spPr>
          <a:xfrm>
            <a:off x="1304336" y="978323"/>
            <a:ext cx="312373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I.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Tri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thức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ngữ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văn</a:t>
            </a: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Thơ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Đường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luật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Thơ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trào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phúng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và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một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số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thủ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pháp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nghệ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thuật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Google Shape;1775;p55">
            <a:extLst>
              <a:ext uri="{FF2B5EF4-FFF2-40B4-BE49-F238E27FC236}">
                <a16:creationId xmlns:a16="http://schemas.microsoft.com/office/drawing/2014/main" id="{FD8212EA-0FE0-4E9D-8A74-A173B9C90BB9}"/>
              </a:ext>
            </a:extLst>
          </p:cNvPr>
          <p:cNvSpPr txBox="1">
            <a:spLocks/>
          </p:cNvSpPr>
          <p:nvPr/>
        </p:nvSpPr>
        <p:spPr>
          <a:xfrm>
            <a:off x="4936067" y="970928"/>
            <a:ext cx="3166535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</a:rPr>
              <a:t>III.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Tìm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hiểu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chi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tiết</a:t>
            </a:r>
            <a:endParaRPr lang="vi-VN" sz="20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Hai 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câu thơ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đầu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Hai câu thơ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cuối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" name="Google Shape;1775;p55">
            <a:extLst>
              <a:ext uri="{FF2B5EF4-FFF2-40B4-BE49-F238E27FC236}">
                <a16:creationId xmlns:a16="http://schemas.microsoft.com/office/drawing/2014/main" id="{688F455D-749B-4F7A-9073-85597144EFEA}"/>
              </a:ext>
            </a:extLst>
          </p:cNvPr>
          <p:cNvSpPr txBox="1">
            <a:spLocks/>
          </p:cNvSpPr>
          <p:nvPr/>
        </p:nvSpPr>
        <p:spPr>
          <a:xfrm>
            <a:off x="4936067" y="2954031"/>
            <a:ext cx="2692679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IV.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Tổng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kết</a:t>
            </a:r>
            <a:endParaRPr lang="vi-VN" sz="20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Nội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dung</a:t>
            </a: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Nghệ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thuật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Đặc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trưng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thể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loại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Google Shape;1775;p55">
            <a:extLst>
              <a:ext uri="{FF2B5EF4-FFF2-40B4-BE49-F238E27FC236}">
                <a16:creationId xmlns:a16="http://schemas.microsoft.com/office/drawing/2014/main" id="{6626FC9C-E767-4C37-A1D0-0A8D26BA62E7}"/>
              </a:ext>
            </a:extLst>
          </p:cNvPr>
          <p:cNvSpPr txBox="1">
            <a:spLocks/>
          </p:cNvSpPr>
          <p:nvPr/>
        </p:nvSpPr>
        <p:spPr>
          <a:xfrm>
            <a:off x="1304336" y="2961426"/>
            <a:ext cx="2534135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 i="0" u="none" strike="noStrike" cap="none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II.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Tìm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hiểu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chung</a:t>
            </a: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Tác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giả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Tác</a:t>
            </a:r>
            <a:r>
              <a:rPr lang="vi-VN" sz="18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18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phẩm</a:t>
            </a:r>
            <a:endParaRPr lang="vi-VN" sz="1800" b="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AA7624-ACDF-4395-ACB7-30E813130836}"/>
              </a:ext>
            </a:extLst>
          </p:cNvPr>
          <p:cNvCxnSpPr/>
          <p:nvPr/>
        </p:nvCxnSpPr>
        <p:spPr>
          <a:xfrm>
            <a:off x="0" y="281093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3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2353-C6BA-40FE-86B0-8BEBD4AA5AD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10000"/>
              </a:schemeClr>
            </a:solidFill>
          </a:ln>
        </p:spPr>
        <p:txBody>
          <a:bodyPr/>
          <a:lstStyle/>
          <a:p>
            <a:r>
              <a:rPr lang="vi-VN" sz="3800" b="1" dirty="0">
                <a:latin typeface="+mn-lt"/>
              </a:rPr>
              <a:t>I. </a:t>
            </a:r>
            <a:br>
              <a:rPr lang="vi-VN" sz="3800" b="1" dirty="0">
                <a:latin typeface="+mn-lt"/>
              </a:rPr>
            </a:br>
            <a:r>
              <a:rPr lang="vi-VN" sz="3800" b="1" dirty="0">
                <a:latin typeface="+mn-lt"/>
              </a:rPr>
              <a:t>Tri </a:t>
            </a:r>
            <a:r>
              <a:rPr lang="vi-VN" sz="3800" b="1" dirty="0" err="1">
                <a:latin typeface="+mn-lt"/>
              </a:rPr>
              <a:t>thức</a:t>
            </a:r>
            <a:r>
              <a:rPr lang="vi-VN" sz="3800" b="1" dirty="0">
                <a:latin typeface="+mn-lt"/>
              </a:rPr>
              <a:t> </a:t>
            </a:r>
            <a:r>
              <a:rPr lang="vi-VN" sz="3800" b="1" dirty="0" err="1">
                <a:latin typeface="+mn-lt"/>
              </a:rPr>
              <a:t>ngữ</a:t>
            </a:r>
            <a:r>
              <a:rPr lang="vi-VN" sz="3800" b="1" dirty="0">
                <a:latin typeface="+mn-lt"/>
              </a:rPr>
              <a:t> văn</a:t>
            </a:r>
          </a:p>
        </p:txBody>
      </p:sp>
    </p:spTree>
    <p:extLst>
      <p:ext uri="{BB962C8B-B14F-4D97-AF65-F5344CB8AC3E}">
        <p14:creationId xmlns:p14="http://schemas.microsoft.com/office/powerpoint/2010/main" val="1370370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E8928F-F289-4F1B-9909-D429D50EBC0F}"/>
              </a:ext>
            </a:extLst>
          </p:cNvPr>
          <p:cNvSpPr/>
          <p:nvPr/>
        </p:nvSpPr>
        <p:spPr>
          <a:xfrm>
            <a:off x="3204635" y="990600"/>
            <a:ext cx="5736165" cy="4055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1800" b="1" i="1" dirty="0" err="1">
                <a:solidFill>
                  <a:schemeClr val="tx1"/>
                </a:solidFill>
                <a:ea typeface="Calibri" panose="020F0502020204030204" pitchFamily="34" charset="0"/>
              </a:rPr>
              <a:t>D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ựa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vào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liên quan </a:t>
            </a:r>
            <a:r>
              <a:rPr lang="vi-VN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đến</a:t>
            </a:r>
            <a:r>
              <a:rPr lang="vi-VN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phần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kiến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văn</a:t>
            </a:r>
            <a:r>
              <a:rPr lang="en-US" sz="1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</a:t>
            </a:r>
            <a:endParaRPr lang="vi-VN" sz="1800" b="1" i="1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luật</a:t>
            </a:r>
            <a:endParaRPr lang="vi-VN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luật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dạng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phổ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biến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đặc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từng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dạng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04165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98755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phúng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?</a:t>
            </a:r>
            <a:endParaRPr lang="vi-VN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04165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98755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thủ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pháp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nghệ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phúng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5F961-1BCF-4E43-9F51-196EC39B6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0" r="60185"/>
          <a:stretch/>
        </p:blipFill>
        <p:spPr>
          <a:xfrm>
            <a:off x="0" y="1744785"/>
            <a:ext cx="3318933" cy="35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D113E-CDE9-4376-A459-6F8B015EAD0F}"/>
              </a:ext>
            </a:extLst>
          </p:cNvPr>
          <p:cNvSpPr txBox="1"/>
          <p:nvPr/>
        </p:nvSpPr>
        <p:spPr>
          <a:xfrm>
            <a:off x="4453467" y="467380"/>
            <a:ext cx="348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29777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2A904-27E8-4B7E-A307-B94E206C8B9B}"/>
              </a:ext>
            </a:extLst>
          </p:cNvPr>
          <p:cNvSpPr txBox="1"/>
          <p:nvPr/>
        </p:nvSpPr>
        <p:spPr>
          <a:xfrm>
            <a:off x="2901227" y="88179"/>
            <a:ext cx="313834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vi-VN" sz="2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Thơ </a:t>
            </a:r>
            <a:r>
              <a:rPr lang="vi-VN" sz="22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vi-VN" sz="2200" b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6BFA6-AC50-4364-B250-8B189EB704B1}"/>
              </a:ext>
            </a:extLst>
          </p:cNvPr>
          <p:cNvSpPr txBox="1"/>
          <p:nvPr/>
        </p:nvSpPr>
        <p:spPr>
          <a:xfrm>
            <a:off x="1177925" y="666029"/>
            <a:ext cx="678815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thơ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rất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nổi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trong văn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Trung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Quốc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(618 – 907).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latin typeface="+mn-lt"/>
                <a:ea typeface="Calibri" panose="020F0502020204030204" pitchFamily="34" charset="0"/>
              </a:rPr>
              <a:t>S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au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du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nhập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sang:</a:t>
            </a:r>
            <a:endParaRPr lang="vi-VN" sz="1800" dirty="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920C95-FC90-4675-A560-405387E3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2" y="2066488"/>
            <a:ext cx="1371264" cy="20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D321BA-5DAE-4222-AFC5-E4B14B6F9D44}"/>
              </a:ext>
            </a:extLst>
          </p:cNvPr>
          <p:cNvSpPr/>
          <p:nvPr/>
        </p:nvSpPr>
        <p:spPr>
          <a:xfrm>
            <a:off x="914737" y="4226252"/>
            <a:ext cx="15208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Việt</a:t>
            </a:r>
            <a:r>
              <a:rPr lang="vi-VN" sz="1800" dirty="0">
                <a:solidFill>
                  <a:schemeClr val="tx1"/>
                </a:solidFill>
              </a:rPr>
              <a:t> 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ABE7A0-3C05-46BE-BD7A-C0833401A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5618" r="48241" b="28978"/>
          <a:stretch/>
        </p:blipFill>
        <p:spPr>
          <a:xfrm>
            <a:off x="3253677" y="1858965"/>
            <a:ext cx="2477920" cy="2064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49A498-49A9-4D59-B6D2-37CC41D857B1}"/>
              </a:ext>
            </a:extLst>
          </p:cNvPr>
          <p:cNvSpPr/>
          <p:nvPr/>
        </p:nvSpPr>
        <p:spPr>
          <a:xfrm>
            <a:off x="3701521" y="4226252"/>
            <a:ext cx="15208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Nhật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r>
              <a:rPr lang="vi-VN" sz="1800" dirty="0" err="1">
                <a:solidFill>
                  <a:schemeClr val="tx1"/>
                </a:solidFill>
              </a:rPr>
              <a:t>Bản</a:t>
            </a:r>
            <a:endParaRPr lang="vi-VN" sz="1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3084A1-225C-46EE-B433-4EB7E48A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70" t="3621" b="28395"/>
          <a:stretch/>
        </p:blipFill>
        <p:spPr>
          <a:xfrm>
            <a:off x="6341535" y="1953561"/>
            <a:ext cx="1955799" cy="20143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FC971E-3AFD-4BB8-B573-96B0984C8072}"/>
              </a:ext>
            </a:extLst>
          </p:cNvPr>
          <p:cNvSpPr/>
          <p:nvPr/>
        </p:nvSpPr>
        <p:spPr>
          <a:xfrm>
            <a:off x="6689727" y="4226251"/>
            <a:ext cx="15208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</a:rPr>
              <a:t>Triều</a:t>
            </a:r>
            <a:r>
              <a:rPr lang="vi-VN" sz="1800" dirty="0">
                <a:solidFill>
                  <a:schemeClr val="tx1"/>
                </a:solidFill>
              </a:rPr>
              <a:t> Tiên</a:t>
            </a:r>
          </a:p>
        </p:txBody>
      </p:sp>
    </p:spTree>
    <p:extLst>
      <p:ext uri="{BB962C8B-B14F-4D97-AF65-F5344CB8AC3E}">
        <p14:creationId xmlns:p14="http://schemas.microsoft.com/office/powerpoint/2010/main" val="33720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85932152-79D0-4BBB-BD18-FED5C27CE306}"/>
              </a:ext>
            </a:extLst>
          </p:cNvPr>
          <p:cNvSpPr txBox="1"/>
          <p:nvPr/>
        </p:nvSpPr>
        <p:spPr>
          <a:xfrm>
            <a:off x="448734" y="419036"/>
            <a:ext cx="5164666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Nam, trên cơ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sở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thơ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thơ ca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truyền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thống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, cha ông ta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tạo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ra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thơ Nôm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mang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sắc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dân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tộc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4098" name="Picture 2" descr="Bài thơ bằng chữ Nôm của Hòa thượng Thích Đạt Thanh | Giác Ngộ Online">
            <a:extLst>
              <a:ext uri="{FF2B5EF4-FFF2-40B4-BE49-F238E27FC236}">
                <a16:creationId xmlns:a16="http://schemas.microsoft.com/office/drawing/2014/main" id="{FB84201E-4293-498B-B088-4AB22160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4" y="82811"/>
            <a:ext cx="3353301" cy="279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3630170D-C6D9-4E92-8F22-35B5B7363F1A}"/>
              </a:ext>
            </a:extLst>
          </p:cNvPr>
          <p:cNvSpPr txBox="1"/>
          <p:nvPr/>
        </p:nvSpPr>
        <p:spPr>
          <a:xfrm>
            <a:off x="3761847" y="3336723"/>
            <a:ext cx="465666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Sang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thời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đại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, thơ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luật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chữ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quốc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102" name="Picture 6" descr="ĐƯỜNG LUẬT XƯỚNG HỌA - MỘC GIA TRANG">
            <a:extLst>
              <a:ext uri="{FF2B5EF4-FFF2-40B4-BE49-F238E27FC236}">
                <a16:creationId xmlns:a16="http://schemas.microsoft.com/office/drawing/2014/main" id="{476EA51A-E832-4180-837B-92024858F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337820" y="2440347"/>
            <a:ext cx="3424027" cy="252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9" grpId="0"/>
    </p:bldLst>
  </p:timing>
</p:sld>
</file>

<file path=ppt/theme/theme1.xml><?xml version="1.0" encoding="utf-8"?>
<a:theme xmlns:a="http://schemas.openxmlformats.org/drawingml/2006/main" name="Ancient History of China Thesis Infographics by Slidesgo">
  <a:themeElements>
    <a:clrScheme name="Simple Light">
      <a:dk1>
        <a:srgbClr val="232322"/>
      </a:dk1>
      <a:lt1>
        <a:srgbClr val="F7FAF2"/>
      </a:lt1>
      <a:dk2>
        <a:srgbClr val="99C8A7"/>
      </a:dk2>
      <a:lt2>
        <a:srgbClr val="97B2A4"/>
      </a:lt2>
      <a:accent1>
        <a:srgbClr val="7C836B"/>
      </a:accent1>
      <a:accent2>
        <a:srgbClr val="F0E5D0"/>
      </a:accent2>
      <a:accent3>
        <a:srgbClr val="9A5C47"/>
      </a:accent3>
      <a:accent4>
        <a:srgbClr val="D48C72"/>
      </a:accent4>
      <a:accent5>
        <a:srgbClr val="F19072"/>
      </a:accent5>
      <a:accent6>
        <a:srgbClr val="F8CDC1"/>
      </a:accent6>
      <a:hlink>
        <a:srgbClr val="2323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1151</Words>
  <Application>Microsoft Office PowerPoint</Application>
  <PresentationFormat>On-screen Show (16:9)</PresentationFormat>
  <Paragraphs>95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Wingdings</vt:lpstr>
      <vt:lpstr>Anaheim</vt:lpstr>
      <vt:lpstr>Merienda One</vt:lpstr>
      <vt:lpstr>Calibri</vt:lpstr>
      <vt:lpstr>Maven Pro</vt:lpstr>
      <vt:lpstr>Ancient History of China Thesis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 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 Tìm hiểu chung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trungduchy1980</cp:lastModifiedBy>
  <cp:revision>1</cp:revision>
  <dcterms:modified xsi:type="dcterms:W3CDTF">2024-01-19T13:48:46Z</dcterms:modified>
</cp:coreProperties>
</file>