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1" r:id="rId2"/>
    <p:sldId id="266" r:id="rId3"/>
    <p:sldId id="258" r:id="rId4"/>
    <p:sldId id="256" r:id="rId5"/>
    <p:sldId id="259" r:id="rId6"/>
    <p:sldId id="276" r:id="rId7"/>
    <p:sldId id="268" r:id="rId8"/>
    <p:sldId id="270" r:id="rId9"/>
    <p:sldId id="261" r:id="rId10"/>
    <p:sldId id="271" r:id="rId11"/>
    <p:sldId id="279" r:id="rId12"/>
    <p:sldId id="275" r:id="rId13"/>
    <p:sldId id="262" r:id="rId14"/>
    <p:sldId id="274" r:id="rId15"/>
    <p:sldId id="290" r:id="rId16"/>
    <p:sldId id="288" r:id="rId17"/>
    <p:sldId id="267" r:id="rId18"/>
  </p:sldIdLst>
  <p:sldSz cx="18288000" cy="10287000"/>
  <p:notesSz cx="6858000" cy="9144000"/>
  <p:embeddedFontLst>
    <p:embeddedFont>
      <p:font typeface="Arial" panose="020B0604020202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F9"/>
    <a:srgbClr val="7F8CC0"/>
    <a:srgbClr val="D09A00"/>
    <a:srgbClr val="FFC41E"/>
    <a:srgbClr val="3F5271"/>
    <a:srgbClr val="2A374C"/>
    <a:srgbClr val="FEFDF8"/>
    <a:srgbClr val="F1E4A1"/>
    <a:srgbClr val="536199"/>
    <a:srgbClr val="EA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svg"/><Relationship Id="rId7" Type="http://schemas.openxmlformats.org/officeDocument/2006/relationships/image" Target="../media/image31.png"/><Relationship Id="rId12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8.sv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8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71718" y="1562205"/>
            <a:ext cx="1361413" cy="1399911"/>
          </a:xfrm>
          <a:custGeom>
            <a:avLst/>
            <a:gdLst/>
            <a:ahLst/>
            <a:cxnLst/>
            <a:rect l="l" t="t" r="r" b="b"/>
            <a:pathLst>
              <a:path w="1361413" h="1399911">
                <a:moveTo>
                  <a:pt x="0" y="0"/>
                </a:moveTo>
                <a:lnTo>
                  <a:pt x="1361413" y="0"/>
                </a:lnTo>
                <a:lnTo>
                  <a:pt x="1361413" y="1399911"/>
                </a:lnTo>
                <a:lnTo>
                  <a:pt x="0" y="1399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2586979" y="8476941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4682326">
            <a:off x="1606445" y="505587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2"/>
                </a:lnTo>
                <a:lnTo>
                  <a:pt x="0" y="9498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285275">
            <a:off x="15996383" y="304420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3"/>
                </a:lnTo>
                <a:lnTo>
                  <a:pt x="0" y="949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 rot="-2923584">
            <a:off x="10283204" y="2187676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8" y="0"/>
                </a:lnTo>
                <a:lnTo>
                  <a:pt x="693008" y="671351"/>
                </a:lnTo>
                <a:lnTo>
                  <a:pt x="0" y="671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10264946">
            <a:off x="7325414" y="8537293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7" y="0"/>
                </a:lnTo>
                <a:lnTo>
                  <a:pt x="693007" y="671352"/>
                </a:lnTo>
                <a:lnTo>
                  <a:pt x="0" y="671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5158697" y="601837"/>
            <a:ext cx="8305800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Truyện ngắn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4411" y="3324360"/>
            <a:ext cx="15716282" cy="371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rgbClr val="4B4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hành tiếng Việt</a:t>
            </a:r>
            <a:endParaRPr lang="en-US" sz="8000" b="1" dirty="0">
              <a:solidFill>
                <a:srgbClr val="4B44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800" b="1" dirty="0">
                <a:solidFill>
                  <a:srgbClr val="536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TRỢ TỪ VÀ THÁN TỪ</a:t>
            </a:r>
            <a:endParaRPr lang="en-US" sz="8800" b="1" dirty="0">
              <a:solidFill>
                <a:srgbClr val="5361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7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 rot="8100000">
            <a:off x="-396301" y="-93499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6781800" y="754004"/>
            <a:ext cx="5374429" cy="1672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 từ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505" y="7885305"/>
            <a:ext cx="1673718" cy="16737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8699" y="3390900"/>
            <a:ext cx="6872313" cy="39187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Là những từ dùng để biểu lộ tình cảm, cảm xúc của người nói (người viết) hoặc dùng để gọi đáp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77600" y="3467100"/>
            <a:ext cx="6248400" cy="38425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Thường được dùng ở đầu câu nhưng cũng có thể được tách ra thành một câu đặc biệt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6" idx="2"/>
            <a:endCxn id="8" idx="0"/>
          </p:cNvCxnSpPr>
          <p:nvPr/>
        </p:nvCxnSpPr>
        <p:spPr>
          <a:xfrm flipH="1">
            <a:off x="4464856" y="2426329"/>
            <a:ext cx="5004159" cy="9645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  <a:endCxn id="9" idx="0"/>
          </p:cNvCxnSpPr>
          <p:nvPr/>
        </p:nvCxnSpPr>
        <p:spPr>
          <a:xfrm>
            <a:off x="9469015" y="2426329"/>
            <a:ext cx="4932785" cy="10407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459" r="89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4955" y="7876256"/>
            <a:ext cx="2819400" cy="1628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1667" y1="56667" x2="68333" y2="95000"/>
                        <a14:foregroundMark x1="96000" y1="56000" x2="23333" y2="91000"/>
                        <a14:foregroundMark x1="5333" y1="61333" x2="49333" y2="95667"/>
                        <a14:foregroundMark x1="89333" y1="68667" x2="6433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7889" y="7914832"/>
            <a:ext cx="1506738" cy="1506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732" r="89933">
                        <a14:foregroundMark x1="35906" y1="39645" x2="68121" y2="479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6260" y="7849259"/>
            <a:ext cx="2967246" cy="16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00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 rot="8100000">
            <a:off x="-396301" y="-93499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6537672" y="940806"/>
            <a:ext cx="6436036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của thán từ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2787" y="2985218"/>
            <a:ext cx="7848600" cy="21553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lộ tình cảm, cảm xúc </a:t>
            </a:r>
          </a:p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(a, ái, a ha, ôi, ối…)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44194" y="3386070"/>
            <a:ext cx="5908364" cy="166513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đáp </a:t>
            </a:r>
          </a:p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(này, ơi, dạ, vâng, ừ…) 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V="1">
            <a:off x="3982676" y="2121906"/>
            <a:ext cx="11585712" cy="1037392"/>
            <a:chOff x="0" y="8931768"/>
            <a:chExt cx="18023145" cy="247130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0287000"/>
              <a:ext cx="18023145" cy="0"/>
            </a:xfrm>
            <a:prstGeom prst="line">
              <a:avLst/>
            </a:prstGeom>
            <a:ln w="57150">
              <a:solidFill>
                <a:srgbClr val="3F52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0" y="8931768"/>
              <a:ext cx="0" cy="1355232"/>
            </a:xfrm>
            <a:prstGeom prst="line">
              <a:avLst/>
            </a:prstGeom>
            <a:ln w="57150">
              <a:solidFill>
                <a:srgbClr val="3F52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flipV="1">
              <a:off x="8980706" y="10287002"/>
              <a:ext cx="0" cy="1116068"/>
            </a:xfrm>
            <a:prstGeom prst="line">
              <a:avLst/>
            </a:prstGeom>
            <a:ln w="57150">
              <a:solidFill>
                <a:srgbClr val="3F527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023145" y="8931768"/>
              <a:ext cx="0" cy="1355232"/>
            </a:xfrm>
            <a:prstGeom prst="line">
              <a:avLst/>
            </a:prstGeom>
            <a:ln w="57150">
              <a:solidFill>
                <a:srgbClr val="3F52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913394" y="5206121"/>
            <a:ext cx="9373606" cy="4114582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“Ôi, con đã cho bố một bất ngờ quá lớn” </a:t>
            </a:r>
          </a:p>
          <a:p>
            <a:pPr algn="r">
              <a:lnSpc>
                <a:spcPct val="150000"/>
              </a:lnSpc>
            </a:pPr>
            <a:r>
              <a:rPr lang="vi-VN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(Tạ Duy Anh)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“Ô hay! Mợ giận tôi đấy à” </a:t>
            </a:r>
          </a:p>
          <a:p>
            <a:pPr algn="r">
              <a:lnSpc>
                <a:spcPct val="150000"/>
              </a:lnSpc>
            </a:pPr>
            <a:r>
              <a:rPr lang="vi-VN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(Nguyễn Công Hoan)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07271" y="6743700"/>
            <a:ext cx="819917" cy="0"/>
          </a:xfrm>
          <a:prstGeom prst="line">
            <a:avLst/>
          </a:prstGeom>
          <a:ln w="76200">
            <a:solidFill>
              <a:srgbClr val="2A3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07271" y="8496300"/>
            <a:ext cx="129661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927508" y="5600123"/>
            <a:ext cx="7109228" cy="2287153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vi-VN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“Vâng! Ông giáo dạy phải!” </a:t>
            </a:r>
            <a:endParaRPr lang="en-US" sz="3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vi-VN" sz="3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 Cao)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82600" y="6362700"/>
            <a:ext cx="10668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80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TextBox 9"/>
          <p:cNvSpPr txBox="1"/>
          <p:nvPr/>
        </p:nvSpPr>
        <p:spPr>
          <a:xfrm>
            <a:off x="5638800" y="1028700"/>
            <a:ext cx="747058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536199"/>
                </a:solidFill>
                <a:latin typeface="Arial"/>
              </a:rPr>
              <a:t>LUYỆN TẬP</a:t>
            </a:r>
            <a:endParaRPr lang="en-US" sz="6600" b="1" dirty="0">
              <a:solidFill>
                <a:srgbClr val="536199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152900"/>
            <a:ext cx="8129158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các bài tập trong SGK tr.</a:t>
            </a:r>
            <a:r>
              <a:rPr lang="vi-VN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24, 25</a:t>
            </a:r>
            <a:endParaRPr lang="en-US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758" y="2324100"/>
            <a:ext cx="7389700" cy="75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06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1287436" y="799625"/>
            <a:ext cx="8001000" cy="1059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chemeClr val="tx1"/>
                </a:solidFill>
              </a:rPr>
              <a:t>Bài tập 1 SGK tr</a:t>
            </a:r>
            <a:r>
              <a:rPr lang="en-US" sz="42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vi-VN" sz="42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28699" y="4305300"/>
            <a:ext cx="8989737" cy="5410200"/>
          </a:xfrm>
          <a:prstGeom prst="roundRect">
            <a:avLst>
              <a:gd name="adj" fmla="val 4469"/>
            </a:avLst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a. </a:t>
            </a: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Cảnh vật chung quanh tôi đều thay đổi, vì chính lòng tôi đang có sự thay đổi lớn: hôm nay tôi đi học.</a:t>
            </a: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(Thanh Tịnh)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b. </a:t>
            </a: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Tôi quên cả mẹ tôi đứng sau tôi. </a:t>
            </a: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(Thanh Tịnh)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53372" y="1104900"/>
            <a:ext cx="7785350" cy="8924315"/>
          </a:xfrm>
          <a:prstGeom prst="roundRect">
            <a:avLst>
              <a:gd name="adj" fmla="val 4469"/>
            </a:avLst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c. </a:t>
            </a: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Các em đừng khóc. Trưa nay, các em được về nhà cơ mà. </a:t>
            </a: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(Thanh Tịnh)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d. </a:t>
            </a: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Con Hiên không có áo à? </a:t>
            </a: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(Thạch Lam)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e. </a:t>
            </a: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Hai con tôi quý quá, dám tự do lấy áo đem cho người ta không sợ mẹ mắng ư? </a:t>
            </a: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(Thạch Lam)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35036" y="1952443"/>
            <a:ext cx="8305800" cy="21553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cs typeface="Arial" panose="020B0604020202020204" pitchFamily="34" charset="0"/>
              </a:rPr>
              <a:t>Tìm trợ từ trong các câu dưới đây và cho biết tác dụng của chúng:</a:t>
            </a:r>
            <a:endParaRPr lang="en-US" sz="4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266700" y="2324100"/>
            <a:ext cx="8458200" cy="2670283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Cảnh vật chung quanh tôi đều thay đổi, vì chính lòng tôi đang có sự thay đổi lớn: hôm nay tôi đi học.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19450" y="3982052"/>
            <a:ext cx="12763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" y="5143500"/>
            <a:ext cx="830025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từ là từ “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chính”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mạnh vào sự vật nêu ở cụm danh từ (lòng tôi) đứng sau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15400" y="0"/>
            <a:ext cx="93726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61714" y="1984191"/>
            <a:ext cx="8458200" cy="1633615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Tôi quên cả mẹ tôi đứng sau tôi. </a:t>
            </a:r>
          </a:p>
        </p:txBody>
      </p:sp>
      <p:sp>
        <p:nvSpPr>
          <p:cNvPr id="21" name="Freeform 3"/>
          <p:cNvSpPr/>
          <p:nvPr/>
        </p:nvSpPr>
        <p:spPr>
          <a:xfrm>
            <a:off x="16485326" y="-598633"/>
            <a:ext cx="417409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9280071" y="3634755"/>
            <a:ext cx="8621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từ là từ “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cả”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mạnh về mức độ cao, phạm vi không hạn chế của sự việc (quên mẹ) nêu ở vị ngữ của câu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028714" y="3103882"/>
            <a:ext cx="76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561745" y="553586"/>
            <a:ext cx="4707310" cy="1384181"/>
          </a:xfrm>
          <a:prstGeom prst="roundRect">
            <a:avLst/>
          </a:prstGeom>
          <a:solidFill>
            <a:srgbClr val="3F527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4544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3200400" y="6594233"/>
            <a:ext cx="132435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https://tailieugiaovien.edu.vn/lesson/powerpoint-van-8-canh-dieu/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5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692768"/>
            <a:ext cx="13243560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đủ bộ word và powerpoint cả năm tất cả các bài môn: Ngữ Văn 8 Cánh diều</a:t>
            </a:r>
          </a:p>
        </p:txBody>
      </p:sp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55016"/>
            <a:ext cx="16606944" cy="9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577653" y="8052529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3460487" y="2814470"/>
            <a:ext cx="1165185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rgbClr val="536199"/>
                </a:solidFill>
                <a:cs typeface="Arial" panose="020B0604020202020204" pitchFamily="34" charset="0"/>
              </a:rPr>
              <a:t>XIN CHÀO TẠM BIỆT VÀ HẸN GẶP LẠI!</a:t>
            </a:r>
            <a:endParaRPr lang="en-US" sz="8000" b="1" dirty="0">
              <a:solidFill>
                <a:srgbClr val="5361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83364" y="4547060"/>
            <a:ext cx="1019029" cy="1047844"/>
          </a:xfrm>
          <a:custGeom>
            <a:avLst/>
            <a:gdLst/>
            <a:ahLst/>
            <a:cxnLst/>
            <a:rect l="l" t="t" r="r" b="b"/>
            <a:pathLst>
              <a:path w="1019029" h="1047844">
                <a:moveTo>
                  <a:pt x="0" y="0"/>
                </a:moveTo>
                <a:lnTo>
                  <a:pt x="1019029" y="0"/>
                </a:lnTo>
                <a:lnTo>
                  <a:pt x="1019029" y="1047845"/>
                </a:lnTo>
                <a:lnTo>
                  <a:pt x="0" y="104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055197" y="3885143"/>
            <a:ext cx="1019029" cy="1047844"/>
          </a:xfrm>
          <a:custGeom>
            <a:avLst/>
            <a:gdLst/>
            <a:ahLst/>
            <a:cxnLst/>
            <a:rect l="l" t="t" r="r" b="b"/>
            <a:pathLst>
              <a:path w="1019029" h="1047844">
                <a:moveTo>
                  <a:pt x="0" y="0"/>
                </a:moveTo>
                <a:lnTo>
                  <a:pt x="1019029" y="0"/>
                </a:lnTo>
                <a:lnTo>
                  <a:pt x="1019029" y="1047845"/>
                </a:lnTo>
                <a:lnTo>
                  <a:pt x="0" y="104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4468570" y="7006675"/>
            <a:ext cx="9635686" cy="252937"/>
          </a:xfrm>
          <a:custGeom>
            <a:avLst/>
            <a:gdLst/>
            <a:ahLst/>
            <a:cxnLst/>
            <a:rect l="l" t="t" r="r" b="b"/>
            <a:pathLst>
              <a:path w="9635686" h="252937">
                <a:moveTo>
                  <a:pt x="0" y="0"/>
                </a:moveTo>
                <a:lnTo>
                  <a:pt x="9635686" y="0"/>
                </a:lnTo>
                <a:lnTo>
                  <a:pt x="9635686" y="252937"/>
                </a:lnTo>
                <a:lnTo>
                  <a:pt x="0" y="252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5937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577653" y="8052529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3130950" y="1421163"/>
            <a:ext cx="12310927" cy="5975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9000" b="1" dirty="0">
                <a:solidFill>
                  <a:srgbClr val="536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9000" b="1" dirty="0">
                <a:solidFill>
                  <a:srgbClr val="536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 CẢ LỚP! </a:t>
            </a:r>
            <a:endParaRPr lang="vi-VN" sz="9000" b="1" dirty="0">
              <a:solidFill>
                <a:srgbClr val="5361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9000" b="1" dirty="0">
                <a:solidFill>
                  <a:srgbClr val="536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TỚI BUỔI HỌC NÀY</a:t>
            </a:r>
            <a:r>
              <a:rPr lang="vi-VN" sz="9000" b="1" dirty="0">
                <a:solidFill>
                  <a:srgbClr val="536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9000" b="1" dirty="0">
              <a:solidFill>
                <a:srgbClr val="5361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83364" y="4547060"/>
            <a:ext cx="1019029" cy="1047844"/>
          </a:xfrm>
          <a:custGeom>
            <a:avLst/>
            <a:gdLst/>
            <a:ahLst/>
            <a:cxnLst/>
            <a:rect l="l" t="t" r="r" b="b"/>
            <a:pathLst>
              <a:path w="1019029" h="1047844">
                <a:moveTo>
                  <a:pt x="0" y="0"/>
                </a:moveTo>
                <a:lnTo>
                  <a:pt x="1019029" y="0"/>
                </a:lnTo>
                <a:lnTo>
                  <a:pt x="1019029" y="1047845"/>
                </a:lnTo>
                <a:lnTo>
                  <a:pt x="0" y="104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055197" y="3885143"/>
            <a:ext cx="1019029" cy="1047844"/>
          </a:xfrm>
          <a:custGeom>
            <a:avLst/>
            <a:gdLst/>
            <a:ahLst/>
            <a:cxnLst/>
            <a:rect l="l" t="t" r="r" b="b"/>
            <a:pathLst>
              <a:path w="1019029" h="1047844">
                <a:moveTo>
                  <a:pt x="0" y="0"/>
                </a:moveTo>
                <a:lnTo>
                  <a:pt x="1019029" y="0"/>
                </a:lnTo>
                <a:lnTo>
                  <a:pt x="1019029" y="1047845"/>
                </a:lnTo>
                <a:lnTo>
                  <a:pt x="0" y="104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4468570" y="7889251"/>
            <a:ext cx="9635686" cy="252937"/>
          </a:xfrm>
          <a:custGeom>
            <a:avLst/>
            <a:gdLst/>
            <a:ahLst/>
            <a:cxnLst/>
            <a:rect l="l" t="t" r="r" b="b"/>
            <a:pathLst>
              <a:path w="9635686" h="252937">
                <a:moveTo>
                  <a:pt x="0" y="0"/>
                </a:moveTo>
                <a:lnTo>
                  <a:pt x="9635686" y="0"/>
                </a:lnTo>
                <a:lnTo>
                  <a:pt x="9635686" y="252937"/>
                </a:lnTo>
                <a:lnTo>
                  <a:pt x="0" y="252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7816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2462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5908978" y="401190"/>
            <a:ext cx="747058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536199"/>
                </a:solidFill>
                <a:latin typeface="Arial"/>
              </a:rPr>
              <a:t>KHỞI ĐỘNG</a:t>
            </a:r>
            <a:endParaRPr lang="en-US" sz="6600" b="1" dirty="0">
              <a:solidFill>
                <a:srgbClr val="536199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0248" y="2873856"/>
            <a:ext cx="7107328" cy="6260481"/>
            <a:chOff x="1018035" y="3225800"/>
            <a:chExt cx="7107328" cy="6260481"/>
          </a:xfrm>
        </p:grpSpPr>
        <p:sp>
          <p:nvSpPr>
            <p:cNvPr id="12" name="TextBox 11"/>
            <p:cNvSpPr txBox="1"/>
            <p:nvPr/>
          </p:nvSpPr>
          <p:spPr>
            <a:xfrm>
              <a:off x="1018035" y="6206857"/>
              <a:ext cx="7107328" cy="327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Hãy liệt kê những từ loại em đã học và lấy ví dụ minh hoạ cho mỗi loại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1800" y="3225800"/>
              <a:ext cx="3863122" cy="2745788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12144238" y="1978375"/>
            <a:ext cx="4102618" cy="1429516"/>
          </a:xfrm>
          <a:prstGeom prst="roundRect">
            <a:avLst/>
          </a:prstGeom>
          <a:solidFill>
            <a:schemeClr val="bg1"/>
          </a:solidFill>
          <a:ln>
            <a:solidFill>
              <a:srgbClr val="7F8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3F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vi-VN" sz="4000" b="1" dirty="0">
                <a:solidFill>
                  <a:srgbClr val="3F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từ</a:t>
            </a:r>
            <a:endParaRPr lang="en-US" sz="4000" b="1" dirty="0">
              <a:solidFill>
                <a:srgbClr val="3F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572631" y="7013137"/>
            <a:ext cx="2386769" cy="3131067"/>
            <a:chOff x="8883951" y="3821580"/>
            <a:chExt cx="2386769" cy="31310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38790" y="3821580"/>
              <a:ext cx="1743607" cy="2499577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8883951" y="5971588"/>
              <a:ext cx="2386769" cy="9810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 ghế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046159" y="3467673"/>
            <a:ext cx="2483382" cy="3892010"/>
            <a:chOff x="15147430" y="3714676"/>
            <a:chExt cx="2856254" cy="4305591"/>
          </a:xfrm>
        </p:grpSpPr>
        <p:sp>
          <p:nvSpPr>
            <p:cNvPr id="24" name="Freeform 4"/>
            <p:cNvSpPr/>
            <p:nvPr/>
          </p:nvSpPr>
          <p:spPr>
            <a:xfrm>
              <a:off x="15350653" y="3714676"/>
              <a:ext cx="2653031" cy="3693313"/>
            </a:xfrm>
            <a:custGeom>
              <a:avLst/>
              <a:gdLst/>
              <a:ahLst/>
              <a:cxnLst/>
              <a:rect l="l" t="t" r="r" b="b"/>
              <a:pathLst>
                <a:path w="2978086" h="4114800">
                  <a:moveTo>
                    <a:pt x="0" y="0"/>
                  </a:moveTo>
                  <a:lnTo>
                    <a:pt x="2978086" y="0"/>
                  </a:lnTo>
                  <a:lnTo>
                    <a:pt x="297808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147430" y="6871524"/>
              <a:ext cx="2733266" cy="11487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sinh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159897" y="3438878"/>
            <a:ext cx="1969497" cy="3851715"/>
            <a:chOff x="15466865" y="5699770"/>
            <a:chExt cx="1969497" cy="3851715"/>
          </a:xfrm>
        </p:grpSpPr>
        <p:sp>
          <p:nvSpPr>
            <p:cNvPr id="25" name="Freeform 5"/>
            <p:cNvSpPr/>
            <p:nvPr/>
          </p:nvSpPr>
          <p:spPr>
            <a:xfrm>
              <a:off x="15466865" y="5699770"/>
              <a:ext cx="1861946" cy="3486397"/>
            </a:xfrm>
            <a:custGeom>
              <a:avLst/>
              <a:gdLst/>
              <a:ahLst/>
              <a:cxnLst/>
              <a:rect l="l" t="t" r="r" b="b"/>
              <a:pathLst>
                <a:path w="2149983" h="4114800">
                  <a:moveTo>
                    <a:pt x="0" y="0"/>
                  </a:moveTo>
                  <a:lnTo>
                    <a:pt x="2149983" y="0"/>
                  </a:lnTo>
                  <a:lnTo>
                    <a:pt x="214998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495802" y="8579626"/>
              <a:ext cx="1940560" cy="971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 hoa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64500" y="7497707"/>
            <a:ext cx="2662097" cy="2646497"/>
            <a:chOff x="15181838" y="4437682"/>
            <a:chExt cx="2662097" cy="2646497"/>
          </a:xfrm>
        </p:grpSpPr>
        <p:sp>
          <p:nvSpPr>
            <p:cNvPr id="23" name="Freeform 3"/>
            <p:cNvSpPr/>
            <p:nvPr/>
          </p:nvSpPr>
          <p:spPr>
            <a:xfrm>
              <a:off x="15181838" y="4437682"/>
              <a:ext cx="2662097" cy="2222759"/>
            </a:xfrm>
            <a:custGeom>
              <a:avLst/>
              <a:gdLst/>
              <a:ahLst/>
              <a:cxnLst/>
              <a:rect l="l" t="t" r="r" b="b"/>
              <a:pathLst>
                <a:path w="2662097" h="2222759">
                  <a:moveTo>
                    <a:pt x="0" y="0"/>
                  </a:moveTo>
                  <a:lnTo>
                    <a:pt x="2662097" y="0"/>
                  </a:lnTo>
                  <a:lnTo>
                    <a:pt x="2662097" y="2222760"/>
                  </a:lnTo>
                  <a:lnTo>
                    <a:pt x="0" y="2222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5395701" y="6074312"/>
              <a:ext cx="2234369" cy="10098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F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 bàn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751979" flipV="1">
            <a:off x="7912222" y="3250269"/>
            <a:ext cx="2871461" cy="10717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71718" y="1562205"/>
            <a:ext cx="1361413" cy="1399911"/>
          </a:xfrm>
          <a:custGeom>
            <a:avLst/>
            <a:gdLst/>
            <a:ahLst/>
            <a:cxnLst/>
            <a:rect l="l" t="t" r="r" b="b"/>
            <a:pathLst>
              <a:path w="1361413" h="1399911">
                <a:moveTo>
                  <a:pt x="0" y="0"/>
                </a:moveTo>
                <a:lnTo>
                  <a:pt x="1361413" y="0"/>
                </a:lnTo>
                <a:lnTo>
                  <a:pt x="1361413" y="1399911"/>
                </a:lnTo>
                <a:lnTo>
                  <a:pt x="0" y="1399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4328560" y="9140348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0" y="0"/>
                </a:lnTo>
                <a:lnTo>
                  <a:pt x="5861480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-1997168" y="-1146652"/>
            <a:ext cx="5861480" cy="2293304"/>
          </a:xfrm>
          <a:custGeom>
            <a:avLst/>
            <a:gdLst/>
            <a:ahLst/>
            <a:cxnLst/>
            <a:rect l="l" t="t" r="r" b="b"/>
            <a:pathLst>
              <a:path w="5861480" h="2293304">
                <a:moveTo>
                  <a:pt x="0" y="0"/>
                </a:moveTo>
                <a:lnTo>
                  <a:pt x="5861481" y="0"/>
                </a:lnTo>
                <a:lnTo>
                  <a:pt x="5861481" y="2293304"/>
                </a:lnTo>
                <a:lnTo>
                  <a:pt x="0" y="229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747714">
            <a:off x="16233661" y="860098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10277112">
            <a:off x="1112036" y="-207641"/>
            <a:ext cx="1346271" cy="1801032"/>
          </a:xfrm>
          <a:custGeom>
            <a:avLst/>
            <a:gdLst/>
            <a:ahLst/>
            <a:cxnLst/>
            <a:rect l="l" t="t" r="r" b="b"/>
            <a:pathLst>
              <a:path w="1346271" h="1801032">
                <a:moveTo>
                  <a:pt x="0" y="0"/>
                </a:moveTo>
                <a:lnTo>
                  <a:pt x="1346272" y="0"/>
                </a:lnTo>
                <a:lnTo>
                  <a:pt x="1346272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2586979" y="8476941"/>
            <a:ext cx="811422" cy="2897936"/>
          </a:xfrm>
          <a:custGeom>
            <a:avLst/>
            <a:gdLst/>
            <a:ahLst/>
            <a:cxnLst/>
            <a:rect l="l" t="t" r="r" b="b"/>
            <a:pathLst>
              <a:path w="811422" h="2897936">
                <a:moveTo>
                  <a:pt x="0" y="0"/>
                </a:moveTo>
                <a:lnTo>
                  <a:pt x="811422" y="0"/>
                </a:lnTo>
                <a:lnTo>
                  <a:pt x="811422" y="2897936"/>
                </a:lnTo>
                <a:lnTo>
                  <a:pt x="0" y="2897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4612572" y="-481311"/>
            <a:ext cx="606563" cy="2166296"/>
          </a:xfrm>
          <a:custGeom>
            <a:avLst/>
            <a:gdLst/>
            <a:ahLst/>
            <a:cxnLst/>
            <a:rect l="l" t="t" r="r" b="b"/>
            <a:pathLst>
              <a:path w="606563" h="2166296">
                <a:moveTo>
                  <a:pt x="0" y="0"/>
                </a:moveTo>
                <a:lnTo>
                  <a:pt x="606562" y="0"/>
                </a:lnTo>
                <a:lnTo>
                  <a:pt x="606562" y="2166296"/>
                </a:lnTo>
                <a:lnTo>
                  <a:pt x="0" y="2166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4682326">
            <a:off x="1606445" y="505587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2"/>
                </a:lnTo>
                <a:lnTo>
                  <a:pt x="0" y="9498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rot="285275">
            <a:off x="15996383" y="3044206"/>
            <a:ext cx="980534" cy="949892"/>
          </a:xfrm>
          <a:custGeom>
            <a:avLst/>
            <a:gdLst/>
            <a:ahLst/>
            <a:cxnLst/>
            <a:rect l="l" t="t" r="r" b="b"/>
            <a:pathLst>
              <a:path w="980534" h="949892">
                <a:moveTo>
                  <a:pt x="0" y="0"/>
                </a:moveTo>
                <a:lnTo>
                  <a:pt x="980534" y="0"/>
                </a:lnTo>
                <a:lnTo>
                  <a:pt x="980534" y="949893"/>
                </a:lnTo>
                <a:lnTo>
                  <a:pt x="0" y="949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 rot="-2923584">
            <a:off x="10283204" y="2187676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8" y="0"/>
                </a:lnTo>
                <a:lnTo>
                  <a:pt x="693008" y="671351"/>
                </a:lnTo>
                <a:lnTo>
                  <a:pt x="0" y="671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10264946">
            <a:off x="7325414" y="8537293"/>
            <a:ext cx="693008" cy="671351"/>
          </a:xfrm>
          <a:custGeom>
            <a:avLst/>
            <a:gdLst/>
            <a:ahLst/>
            <a:cxnLst/>
            <a:rect l="l" t="t" r="r" b="b"/>
            <a:pathLst>
              <a:path w="693008" h="671351">
                <a:moveTo>
                  <a:pt x="0" y="0"/>
                </a:moveTo>
                <a:lnTo>
                  <a:pt x="693007" y="0"/>
                </a:lnTo>
                <a:lnTo>
                  <a:pt x="693007" y="671352"/>
                </a:lnTo>
                <a:lnTo>
                  <a:pt x="0" y="671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5158697" y="601837"/>
            <a:ext cx="8305800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Truyện ngắn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720407"/>
            <a:ext cx="18288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1000" b="1" dirty="0">
                <a:solidFill>
                  <a:srgbClr val="4B4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 hành tiếng Việt</a:t>
            </a:r>
            <a:endParaRPr lang="en-US" sz="11000" b="1" dirty="0">
              <a:solidFill>
                <a:srgbClr val="4B44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13500" b="1" dirty="0">
                <a:solidFill>
                  <a:srgbClr val="536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TRỢ TỪ VÀ THÁN TỪ</a:t>
            </a:r>
            <a:endParaRPr lang="en-US" sz="13500" b="1" dirty="0">
              <a:solidFill>
                <a:srgbClr val="5361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396301" y="-93499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9"/>
          <p:cNvSpPr txBox="1"/>
          <p:nvPr/>
        </p:nvSpPr>
        <p:spPr>
          <a:xfrm>
            <a:off x="4572000" y="876300"/>
            <a:ext cx="9331022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536199"/>
                </a:solidFill>
                <a:latin typeface="Arial"/>
              </a:rPr>
              <a:t>NỘI DUNG BÀI HỌC </a:t>
            </a:r>
            <a:endParaRPr lang="en-US" sz="6600" b="1" dirty="0">
              <a:solidFill>
                <a:srgbClr val="536199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560" y="571500"/>
            <a:ext cx="6826614" cy="9715500"/>
            <a:chOff x="458960" y="1779091"/>
            <a:chExt cx="5942883" cy="8515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28966" r="19473"/>
            <a:stretch/>
          </p:blipFill>
          <p:spPr>
            <a:xfrm>
              <a:off x="1973009" y="4326404"/>
              <a:ext cx="4428834" cy="5967797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458960" y="1779091"/>
              <a:ext cx="3834077" cy="2356172"/>
              <a:chOff x="525282" y="1481380"/>
              <a:chExt cx="3834077" cy="235617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657582">
                <a:off x="525282" y="1481380"/>
                <a:ext cx="3834077" cy="235617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 rot="619954">
                <a:off x="658559" y="2007378"/>
                <a:ext cx="3679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Ồ!</a:t>
                </a:r>
                <a:r>
                  <a:rPr lang="vi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Kia rồi!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8" name="Straight Connector 7"/>
          <p:cNvCxnSpPr/>
          <p:nvPr/>
        </p:nvCxnSpPr>
        <p:spPr>
          <a:xfrm flipV="1">
            <a:off x="6862174" y="5160176"/>
            <a:ext cx="11425826" cy="22860"/>
          </a:xfrm>
          <a:prstGeom prst="line">
            <a:avLst/>
          </a:prstGeom>
          <a:ln w="76200">
            <a:solidFill>
              <a:srgbClr val="D0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150593" y="4529542"/>
            <a:ext cx="1844131" cy="2425368"/>
            <a:chOff x="8315444" y="4496522"/>
            <a:chExt cx="1844131" cy="2425368"/>
          </a:xfrm>
        </p:grpSpPr>
        <p:sp>
          <p:nvSpPr>
            <p:cNvPr id="15" name="TextBox 14"/>
            <p:cNvSpPr txBox="1"/>
            <p:nvPr/>
          </p:nvSpPr>
          <p:spPr>
            <a:xfrm>
              <a:off x="8315444" y="5790811"/>
              <a:ext cx="184413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500" dirty="0">
                  <a:latin typeface="Arial" panose="020B0604020202020204" pitchFamily="34" charset="0"/>
                  <a:cs typeface="Arial" panose="020B0604020202020204" pitchFamily="34" charset="0"/>
                </a:rPr>
                <a:t>Trợ từ</a:t>
              </a:r>
              <a:endParaRPr lang="en-US" sz="4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455418" y="4496522"/>
              <a:ext cx="1564185" cy="1373028"/>
            </a:xfrm>
            <a:prstGeom prst="ellipse">
              <a:avLst/>
            </a:prstGeom>
            <a:solidFill>
              <a:srgbClr val="7F8CC0"/>
            </a:solidFill>
            <a:ln>
              <a:solidFill>
                <a:srgbClr val="7F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578904" y="4529542"/>
            <a:ext cx="2212419" cy="2504107"/>
            <a:chOff x="13578904" y="4529542"/>
            <a:chExt cx="2212419" cy="2504107"/>
          </a:xfrm>
        </p:grpSpPr>
        <p:sp>
          <p:nvSpPr>
            <p:cNvPr id="23" name="Oval 22"/>
            <p:cNvSpPr/>
            <p:nvPr/>
          </p:nvSpPr>
          <p:spPr>
            <a:xfrm>
              <a:off x="13903022" y="4529542"/>
              <a:ext cx="1564185" cy="1373028"/>
            </a:xfrm>
            <a:prstGeom prst="ellipse">
              <a:avLst/>
            </a:prstGeom>
            <a:solidFill>
              <a:srgbClr val="7F8CC0"/>
            </a:solidFill>
            <a:ln>
              <a:solidFill>
                <a:srgbClr val="7F8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78904" y="5902570"/>
              <a:ext cx="2212419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500" dirty="0">
                  <a:latin typeface="Arial" panose="020B0604020202020204" pitchFamily="34" charset="0"/>
                  <a:cs typeface="Arial" panose="020B0604020202020204" pitchFamily="34" charset="0"/>
                </a:rPr>
                <a:t>Thán từ</a:t>
              </a:r>
              <a:endParaRPr lang="vi-VN" sz="4500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5105400" y="754257"/>
            <a:ext cx="7924800" cy="1569843"/>
          </a:xfrm>
          <a:prstGeom prst="roundRect">
            <a:avLst/>
          </a:prstGeom>
          <a:solidFill>
            <a:schemeClr val="bg1"/>
          </a:solidFill>
          <a:ln>
            <a:solidFill>
              <a:srgbClr val="7F8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536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Trợ từ</a:t>
            </a:r>
            <a:endParaRPr lang="en-US" sz="5000" b="1" dirty="0">
              <a:solidFill>
                <a:srgbClr val="5361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486" y="3619500"/>
            <a:ext cx="10885514" cy="393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dựa vào kiến thức đã học và trả lời các câu hỏi sau: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Theo em, thế nào là trợ từ?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Em hãy trình bày các nhóm của trợ từ</a:t>
            </a:r>
            <a:r>
              <a:rPr lang="vi-VN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2209745"/>
            <a:ext cx="5129522" cy="80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7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 rot="8100000">
            <a:off x="-396301" y="-93499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553200" y="857145"/>
            <a:ext cx="5374429" cy="1672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rợ từ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7524" y="5262972"/>
            <a:ext cx="3744887" cy="36072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những từ ngữ được thêm vào câu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327523" y="3279887"/>
            <a:ext cx="30480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81252" y="5325704"/>
            <a:ext cx="3048000" cy="1733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mạnh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40415" y="5332156"/>
            <a:ext cx="5090581" cy="1733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thị thái độ, tình cảm, sự đánh giá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742160" y="5325704"/>
            <a:ext cx="2743200" cy="17334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đích phát ngôn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1029256" y="1583646"/>
            <a:ext cx="1257300" cy="12191999"/>
          </a:xfrm>
          <a:prstGeom prst="rightBrace">
            <a:avLst>
              <a:gd name="adj1" fmla="val 19113"/>
              <a:gd name="adj2" fmla="val 50000"/>
            </a:avLst>
          </a:prstGeom>
          <a:ln w="38100">
            <a:solidFill>
              <a:srgbClr val="5361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80915" y="8517185"/>
            <a:ext cx="7353981" cy="977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người nói (người viết)</a:t>
            </a:r>
          </a:p>
        </p:txBody>
      </p:sp>
      <p:cxnSp>
        <p:nvCxnSpPr>
          <p:cNvPr id="20" name="Straight Arrow Connector 19"/>
          <p:cNvCxnSpPr>
            <a:stCxn id="8" idx="2"/>
            <a:endCxn id="21" idx="0"/>
          </p:cNvCxnSpPr>
          <p:nvPr/>
        </p:nvCxnSpPr>
        <p:spPr>
          <a:xfrm flipH="1">
            <a:off x="3399968" y="2529470"/>
            <a:ext cx="5840447" cy="750417"/>
          </a:xfrm>
          <a:prstGeom prst="straightConnector1">
            <a:avLst/>
          </a:prstGeom>
          <a:ln w="38100">
            <a:solidFill>
              <a:srgbClr val="5361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3" idx="0"/>
          </p:cNvCxnSpPr>
          <p:nvPr/>
        </p:nvCxnSpPr>
        <p:spPr>
          <a:xfrm>
            <a:off x="9240415" y="2529470"/>
            <a:ext cx="3611108" cy="750417"/>
          </a:xfrm>
          <a:prstGeom prst="straightConnector1">
            <a:avLst/>
          </a:prstGeom>
          <a:ln w="38100">
            <a:solidFill>
              <a:srgbClr val="5361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flipH="1">
            <a:off x="7305252" y="4575287"/>
            <a:ext cx="5546271" cy="750417"/>
          </a:xfrm>
          <a:prstGeom prst="straightConnector1">
            <a:avLst/>
          </a:prstGeom>
          <a:ln w="38100">
            <a:solidFill>
              <a:srgbClr val="5361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5" idx="0"/>
          </p:cNvCxnSpPr>
          <p:nvPr/>
        </p:nvCxnSpPr>
        <p:spPr>
          <a:xfrm flipH="1">
            <a:off x="11785706" y="4575287"/>
            <a:ext cx="1065817" cy="756869"/>
          </a:xfrm>
          <a:prstGeom prst="straightConnector1">
            <a:avLst/>
          </a:prstGeom>
          <a:ln w="38100">
            <a:solidFill>
              <a:srgbClr val="5361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16" idx="0"/>
          </p:cNvCxnSpPr>
          <p:nvPr/>
        </p:nvCxnSpPr>
        <p:spPr>
          <a:xfrm>
            <a:off x="12851523" y="4575287"/>
            <a:ext cx="3262237" cy="750417"/>
          </a:xfrm>
          <a:prstGeom prst="straightConnector1">
            <a:avLst/>
          </a:prstGeom>
          <a:ln w="38100">
            <a:solidFill>
              <a:srgbClr val="5361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875968" y="3279887"/>
            <a:ext cx="30480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361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cxnSp>
        <p:nvCxnSpPr>
          <p:cNvPr id="23" name="Straight Arrow Connector 22"/>
          <p:cNvCxnSpPr>
            <a:stCxn id="21" idx="2"/>
            <a:endCxn id="12" idx="0"/>
          </p:cNvCxnSpPr>
          <p:nvPr/>
        </p:nvCxnSpPr>
        <p:spPr>
          <a:xfrm>
            <a:off x="3399968" y="4575287"/>
            <a:ext cx="0" cy="687685"/>
          </a:xfrm>
          <a:prstGeom prst="straightConnector1">
            <a:avLst/>
          </a:prstGeom>
          <a:ln w="38100">
            <a:solidFill>
              <a:srgbClr val="5361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82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 rot="8100000">
            <a:off x="-396301" y="-93499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6590284" y="142435"/>
            <a:ext cx="6436036" cy="1181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nhóm của trợ từ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885784"/>
            <a:ext cx="9116648" cy="21553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Đi kèm các từ ngữ trong câu </a:t>
            </a:r>
          </a:p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(chính, đích, ngay, cả, chỉ, những…)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28041" y="2209007"/>
            <a:ext cx="5359959" cy="169863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cs typeface="Arial" panose="020B0604020202020204" pitchFamily="34" charset="0"/>
              </a:rPr>
              <a:t>Ở cuối câu </a:t>
            </a: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i="1" dirty="0">
                <a:solidFill>
                  <a:schemeClr val="tx1"/>
                </a:solidFill>
                <a:cs typeface="Arial" panose="020B0604020202020204" pitchFamily="34" charset="0"/>
              </a:rPr>
              <a:t>(à, ạ, ư, nhỉ…)</a:t>
            </a:r>
            <a:endParaRPr lang="en-US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V="1">
            <a:off x="4035288" y="1283033"/>
            <a:ext cx="11585712" cy="884658"/>
            <a:chOff x="0" y="8931768"/>
            <a:chExt cx="18023145" cy="210745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0287000"/>
              <a:ext cx="18023145" cy="0"/>
            </a:xfrm>
            <a:prstGeom prst="line">
              <a:avLst/>
            </a:prstGeom>
            <a:ln w="57150">
              <a:solidFill>
                <a:srgbClr val="3F52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0" y="8931768"/>
              <a:ext cx="0" cy="1355232"/>
            </a:xfrm>
            <a:prstGeom prst="line">
              <a:avLst/>
            </a:prstGeom>
            <a:ln w="57150">
              <a:solidFill>
                <a:srgbClr val="3F52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980705" y="10287001"/>
              <a:ext cx="0" cy="752222"/>
            </a:xfrm>
            <a:prstGeom prst="line">
              <a:avLst/>
            </a:prstGeom>
            <a:ln w="57150">
              <a:solidFill>
                <a:srgbClr val="3F527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023145" y="8931768"/>
              <a:ext cx="0" cy="1355232"/>
            </a:xfrm>
            <a:prstGeom prst="line">
              <a:avLst/>
            </a:prstGeom>
            <a:ln w="57150">
              <a:solidFill>
                <a:srgbClr val="3F52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079179" y="4041116"/>
            <a:ext cx="11022210" cy="2385731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b="1" dirty="0">
                <a:solidFill>
                  <a:schemeClr val="tx1"/>
                </a:solidFill>
                <a:cs typeface="Arial" panose="020B0604020202020204" pitchFamily="34" charset="0"/>
              </a:rPr>
              <a:t>Ví dụ: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“Chính mắt con trông thấy nó”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“San ăn những hai quả chuối”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178772" y="3773580"/>
            <a:ext cx="7109228" cy="138658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b="1" dirty="0">
                <a:solidFill>
                  <a:schemeClr val="tx1"/>
                </a:solidFill>
                <a:cs typeface="Arial" panose="020B0604020202020204" pitchFamily="34" charset="0"/>
              </a:rPr>
              <a:t>Ví dụ: </a:t>
            </a: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“Em thắp đèn lên chị nhé?”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730" y="6763060"/>
            <a:ext cx="9888898" cy="1423007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dirty="0">
                <a:solidFill>
                  <a:srgbClr val="D09A00"/>
                </a:solidFill>
                <a:cs typeface="Arial" panose="020B0604020202020204" pitchFamily="34" charset="0"/>
              </a:rPr>
              <a:t>1. Trợ từ “chính”: Nhấn mạnh vào sự vật nêu ở chủ ngữ (mắt con)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2730" y="8488686"/>
            <a:ext cx="9888898" cy="1276622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dirty="0">
                <a:solidFill>
                  <a:srgbClr val="C00000"/>
                </a:solidFill>
                <a:cs typeface="Arial" panose="020B0604020202020204" pitchFamily="34" charset="0"/>
              </a:rPr>
              <a:t>2. Trợ từ “những”: Biểu thị sự đánh giá về số lượng sự vật: ăn hai quả chuối là nhiều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598388" y="5240827"/>
            <a:ext cx="5176080" cy="368371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 dirty="0">
                <a:solidFill>
                  <a:srgbClr val="7030A0"/>
                </a:solidFill>
                <a:cs typeface="Arial" panose="020B0604020202020204" pitchFamily="34" charset="0"/>
              </a:rPr>
              <a:t>Trợ từ “nhé”: Vừa thể hiện mục đích hỏi, vừa biểu thị tình cảm thân mật của người nói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8640" y="5524500"/>
            <a:ext cx="1143000" cy="0"/>
          </a:xfrm>
          <a:prstGeom prst="line">
            <a:avLst/>
          </a:prstGeom>
          <a:ln w="76200">
            <a:solidFill>
              <a:srgbClr val="D09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7588" y="6426847"/>
            <a:ext cx="1295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02735" y="4838700"/>
            <a:ext cx="76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36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913" y="8931768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6347162" y="-598633"/>
            <a:ext cx="555573" cy="1984191"/>
          </a:xfrm>
          <a:custGeom>
            <a:avLst/>
            <a:gdLst/>
            <a:ahLst/>
            <a:cxnLst/>
            <a:rect l="l" t="t" r="r" b="b"/>
            <a:pathLst>
              <a:path w="555573" h="1984191">
                <a:moveTo>
                  <a:pt x="0" y="0"/>
                </a:moveTo>
                <a:lnTo>
                  <a:pt x="555574" y="0"/>
                </a:lnTo>
                <a:lnTo>
                  <a:pt x="555574" y="1984191"/>
                </a:lnTo>
                <a:lnTo>
                  <a:pt x="0" y="1984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4244181">
            <a:off x="17304942" y="9143542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8" y="0"/>
                </a:lnTo>
                <a:lnTo>
                  <a:pt x="1436408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8100000">
            <a:off x="-411540" y="-294570"/>
            <a:ext cx="1436407" cy="1391520"/>
          </a:xfrm>
          <a:custGeom>
            <a:avLst/>
            <a:gdLst/>
            <a:ahLst/>
            <a:cxnLst/>
            <a:rect l="l" t="t" r="r" b="b"/>
            <a:pathLst>
              <a:path w="1436407" h="1391520">
                <a:moveTo>
                  <a:pt x="0" y="0"/>
                </a:moveTo>
                <a:lnTo>
                  <a:pt x="1436407" y="0"/>
                </a:lnTo>
                <a:lnTo>
                  <a:pt x="1436407" y="1391520"/>
                </a:lnTo>
                <a:lnTo>
                  <a:pt x="0" y="13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5105400" y="754257"/>
            <a:ext cx="7924800" cy="1569843"/>
          </a:xfrm>
          <a:prstGeom prst="roundRect">
            <a:avLst/>
          </a:prstGeom>
          <a:solidFill>
            <a:schemeClr val="bg1"/>
          </a:solidFill>
          <a:ln>
            <a:solidFill>
              <a:srgbClr val="7F8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rgbClr val="5361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Thán từ</a:t>
            </a:r>
            <a:endParaRPr lang="en-US" sz="5000" b="1" dirty="0">
              <a:solidFill>
                <a:srgbClr val="5361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1806" y="3460391"/>
            <a:ext cx="1120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dựa vào kiến thức đã học và trả lời các câu hỏi sau: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Theo em, thế nào là </a:t>
            </a: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thán từ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Em hãy trình bày các nhóm của </a:t>
            </a:r>
            <a:r>
              <a:rPr lang="vi-VN" sz="4500" dirty="0">
                <a:latin typeface="Arial" panose="020B0604020202020204" pitchFamily="34" charset="0"/>
                <a:cs typeface="Arial" panose="020B0604020202020204" pitchFamily="34" charset="0"/>
              </a:rPr>
              <a:t>thán từ.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943100"/>
            <a:ext cx="5967113" cy="7281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758</Words>
  <Application>Microsoft Office PowerPoint</Application>
  <PresentationFormat>Custom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trungduchy1980</cp:lastModifiedBy>
  <cp:revision>2</cp:revision>
  <dcterms:created xsi:type="dcterms:W3CDTF">2006-08-16T00:00:00Z</dcterms:created>
  <dcterms:modified xsi:type="dcterms:W3CDTF">2023-09-15T12:12:52Z</dcterms:modified>
  <dc:identifier>DAFrOUITDps</dc:identifier>
</cp:coreProperties>
</file>