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8"/>
  </p:notesMasterIdLst>
  <p:sldIdLst>
    <p:sldId id="259" r:id="rId2"/>
    <p:sldId id="258" r:id="rId3"/>
    <p:sldId id="271" r:id="rId4"/>
    <p:sldId id="302" r:id="rId5"/>
    <p:sldId id="327" r:id="rId6"/>
    <p:sldId id="311" r:id="rId7"/>
    <p:sldId id="322" r:id="rId8"/>
    <p:sldId id="328" r:id="rId9"/>
    <p:sldId id="330" r:id="rId10"/>
    <p:sldId id="332" r:id="rId11"/>
    <p:sldId id="329" r:id="rId12"/>
    <p:sldId id="331" r:id="rId13"/>
    <p:sldId id="333" r:id="rId14"/>
    <p:sldId id="257" r:id="rId15"/>
    <p:sldId id="261" r:id="rId16"/>
    <p:sldId id="305" r:id="rId17"/>
    <p:sldId id="325" r:id="rId18"/>
    <p:sldId id="306" r:id="rId19"/>
    <p:sldId id="312" r:id="rId20"/>
    <p:sldId id="313" r:id="rId21"/>
    <p:sldId id="314" r:id="rId22"/>
    <p:sldId id="315" r:id="rId23"/>
    <p:sldId id="303" r:id="rId24"/>
    <p:sldId id="335" r:id="rId25"/>
    <p:sldId id="316" r:id="rId26"/>
    <p:sldId id="317" r:id="rId27"/>
    <p:sldId id="318" r:id="rId28"/>
    <p:sldId id="323" r:id="rId29"/>
    <p:sldId id="308" r:id="rId30"/>
    <p:sldId id="309" r:id="rId31"/>
    <p:sldId id="310" r:id="rId32"/>
    <p:sldId id="319" r:id="rId33"/>
    <p:sldId id="320" r:id="rId34"/>
    <p:sldId id="304" r:id="rId35"/>
    <p:sldId id="260" r:id="rId36"/>
    <p:sldId id="326" r:id="rId37"/>
    <p:sldId id="263" r:id="rId38"/>
    <p:sldId id="290" r:id="rId39"/>
    <p:sldId id="338" r:id="rId40"/>
    <p:sldId id="291" r:id="rId41"/>
    <p:sldId id="292" r:id="rId42"/>
    <p:sldId id="293" r:id="rId43"/>
    <p:sldId id="294" r:id="rId44"/>
    <p:sldId id="295" r:id="rId45"/>
    <p:sldId id="296" r:id="rId46"/>
    <p:sldId id="297" r:id="rId47"/>
    <p:sldId id="298" r:id="rId48"/>
    <p:sldId id="299" r:id="rId49"/>
    <p:sldId id="300" r:id="rId50"/>
    <p:sldId id="301" r:id="rId51"/>
    <p:sldId id="337" r:id="rId52"/>
    <p:sldId id="288" r:id="rId53"/>
    <p:sldId id="324" r:id="rId54"/>
    <p:sldId id="289" r:id="rId55"/>
    <p:sldId id="287" r:id="rId56"/>
    <p:sldId id="282" r:id="rId57"/>
  </p:sldIdLst>
  <p:sldSz cx="18288000" cy="10287000"/>
  <p:notesSz cx="6858000" cy="9144000"/>
  <p:embeddedFontLst>
    <p:embeddedFont>
      <p:font typeface="Arial" panose="020B0604020202020204" pitchFamily="34" charset="0"/>
      <p:regular r:id="rId59"/>
    </p:embeddedFont>
    <p:embeddedFont>
      <p:font typeface="Calibri" panose="020F0502020204030204" pitchFamily="34"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4439"/>
    <a:srgbClr val="CA8C95"/>
    <a:srgbClr val="964450"/>
    <a:srgbClr val="793740"/>
    <a:srgbClr val="BE717C"/>
    <a:srgbClr val="F2C84C"/>
    <a:srgbClr val="9B968E"/>
    <a:srgbClr val="EDD7DA"/>
    <a:srgbClr val="84C59E"/>
    <a:srgbClr val="F9C4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94364" autoAdjust="0"/>
  </p:normalViewPr>
  <p:slideViewPr>
    <p:cSldViewPr>
      <p:cViewPr varScale="1">
        <p:scale>
          <a:sx n="40" d="100"/>
          <a:sy n="40" d="100"/>
        </p:scale>
        <p:origin x="84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9F1C8-EAFB-4D60-845D-0BAF2EFDB38D}" type="datetimeFigureOut">
              <a:rPr lang="en-US" smtClean="0"/>
              <a:t>9/5/2023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6693EC-3E6D-4ABA-9093-4C8CCCCE6BCD}" type="slidenum">
              <a:rPr lang="en-US" smtClean="0"/>
              <a:t>‹#›</a:t>
            </a:fld>
            <a:endParaRPr lang="en-US"/>
          </a:p>
        </p:txBody>
      </p:sp>
    </p:spTree>
    <p:extLst>
      <p:ext uri="{BB962C8B-B14F-4D97-AF65-F5344CB8AC3E}">
        <p14:creationId xmlns:p14="http://schemas.microsoft.com/office/powerpoint/2010/main" val="2521349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6693EC-3E6D-4ABA-9093-4C8CCCCE6BCD}" type="slidenum">
              <a:rPr lang="en-US" smtClean="0"/>
              <a:t>53</a:t>
            </a:fld>
            <a:endParaRPr lang="en-US"/>
          </a:p>
        </p:txBody>
      </p:sp>
    </p:spTree>
    <p:extLst>
      <p:ext uri="{BB962C8B-B14F-4D97-AF65-F5344CB8AC3E}">
        <p14:creationId xmlns:p14="http://schemas.microsoft.com/office/powerpoint/2010/main" val="3912325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svg"/></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2.mp3"/><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media/image41.svg"/><Relationship Id="rId5" Type="http://schemas.openxmlformats.org/officeDocument/2006/relationships/slideLayout" Target="../slideLayouts/slideLayout7.xml"/><Relationship Id="rId10" Type="http://schemas.openxmlformats.org/officeDocument/2006/relationships/image" Target="../media/image40.png"/><Relationship Id="rId4" Type="http://schemas.openxmlformats.org/officeDocument/2006/relationships/audio" Target="../media/media2.mp3"/><Relationship Id="rId9" Type="http://schemas.openxmlformats.org/officeDocument/2006/relationships/image" Target="../media/image39.svg"/></Relationships>
</file>

<file path=ppt/slides/_rels/slide41.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2.mp3"/><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media/image41.svg"/><Relationship Id="rId5" Type="http://schemas.openxmlformats.org/officeDocument/2006/relationships/slideLayout" Target="../slideLayouts/slideLayout7.xml"/><Relationship Id="rId10" Type="http://schemas.openxmlformats.org/officeDocument/2006/relationships/image" Target="../media/image40.png"/><Relationship Id="rId4" Type="http://schemas.openxmlformats.org/officeDocument/2006/relationships/audio" Target="../media/media2.mp3"/><Relationship Id="rId9" Type="http://schemas.openxmlformats.org/officeDocument/2006/relationships/image" Target="../media/image39.svg"/></Relationships>
</file>

<file path=ppt/slides/_rels/slide42.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2.mp3"/><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media/image41.svg"/><Relationship Id="rId5" Type="http://schemas.openxmlformats.org/officeDocument/2006/relationships/slideLayout" Target="../slideLayouts/slideLayout7.xml"/><Relationship Id="rId10" Type="http://schemas.openxmlformats.org/officeDocument/2006/relationships/image" Target="../media/image40.png"/><Relationship Id="rId4" Type="http://schemas.openxmlformats.org/officeDocument/2006/relationships/audio" Target="../media/media2.mp3"/><Relationship Id="rId9" Type="http://schemas.openxmlformats.org/officeDocument/2006/relationships/image" Target="../media/image39.svg"/></Relationships>
</file>

<file path=ppt/slides/_rels/slide43.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2.mp3"/><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media/image41.svg"/><Relationship Id="rId5" Type="http://schemas.openxmlformats.org/officeDocument/2006/relationships/slideLayout" Target="../slideLayouts/slideLayout7.xml"/><Relationship Id="rId10" Type="http://schemas.openxmlformats.org/officeDocument/2006/relationships/image" Target="../media/image40.png"/><Relationship Id="rId4" Type="http://schemas.openxmlformats.org/officeDocument/2006/relationships/audio" Target="../media/media2.mp3"/><Relationship Id="rId9" Type="http://schemas.openxmlformats.org/officeDocument/2006/relationships/image" Target="../media/image39.svg"/></Relationships>
</file>

<file path=ppt/slides/_rels/slide44.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2.mp3"/><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media/image41.svg"/><Relationship Id="rId5" Type="http://schemas.openxmlformats.org/officeDocument/2006/relationships/slideLayout" Target="../slideLayouts/slideLayout7.xml"/><Relationship Id="rId10" Type="http://schemas.openxmlformats.org/officeDocument/2006/relationships/image" Target="../media/image40.png"/><Relationship Id="rId4" Type="http://schemas.openxmlformats.org/officeDocument/2006/relationships/audio" Target="../media/media2.mp3"/><Relationship Id="rId9" Type="http://schemas.openxmlformats.org/officeDocument/2006/relationships/image" Target="../media/image39.svg"/></Relationships>
</file>

<file path=ppt/slides/_rels/slide45.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2.mp3"/><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media/image41.svg"/><Relationship Id="rId5" Type="http://schemas.openxmlformats.org/officeDocument/2006/relationships/slideLayout" Target="../slideLayouts/slideLayout7.xml"/><Relationship Id="rId10" Type="http://schemas.openxmlformats.org/officeDocument/2006/relationships/image" Target="../media/image40.png"/><Relationship Id="rId4" Type="http://schemas.openxmlformats.org/officeDocument/2006/relationships/audio" Target="../media/media2.mp3"/><Relationship Id="rId9" Type="http://schemas.openxmlformats.org/officeDocument/2006/relationships/image" Target="../media/image39.svg"/></Relationships>
</file>

<file path=ppt/slides/_rels/slide46.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2.mp3"/><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media/image41.svg"/><Relationship Id="rId5" Type="http://schemas.openxmlformats.org/officeDocument/2006/relationships/slideLayout" Target="../slideLayouts/slideLayout7.xml"/><Relationship Id="rId10" Type="http://schemas.openxmlformats.org/officeDocument/2006/relationships/image" Target="../media/image40.png"/><Relationship Id="rId4" Type="http://schemas.openxmlformats.org/officeDocument/2006/relationships/audio" Target="../media/media2.mp3"/><Relationship Id="rId9" Type="http://schemas.openxmlformats.org/officeDocument/2006/relationships/image" Target="../media/image39.svg"/></Relationships>
</file>

<file path=ppt/slides/_rels/slide47.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2.mp3"/><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media/image41.svg"/><Relationship Id="rId5" Type="http://schemas.openxmlformats.org/officeDocument/2006/relationships/slideLayout" Target="../slideLayouts/slideLayout7.xml"/><Relationship Id="rId10" Type="http://schemas.openxmlformats.org/officeDocument/2006/relationships/image" Target="../media/image40.png"/><Relationship Id="rId4" Type="http://schemas.openxmlformats.org/officeDocument/2006/relationships/audio" Target="../media/media2.mp3"/><Relationship Id="rId9" Type="http://schemas.openxmlformats.org/officeDocument/2006/relationships/image" Target="../media/image39.svg"/></Relationships>
</file>

<file path=ppt/slides/_rels/slide48.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2.mp3"/><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media/image41.svg"/><Relationship Id="rId5" Type="http://schemas.openxmlformats.org/officeDocument/2006/relationships/slideLayout" Target="../slideLayouts/slideLayout7.xml"/><Relationship Id="rId10" Type="http://schemas.openxmlformats.org/officeDocument/2006/relationships/image" Target="../media/image40.png"/><Relationship Id="rId4" Type="http://schemas.openxmlformats.org/officeDocument/2006/relationships/audio" Target="../media/media2.mp3"/><Relationship Id="rId9" Type="http://schemas.openxmlformats.org/officeDocument/2006/relationships/image" Target="../media/image39.svg"/></Relationships>
</file>

<file path=ppt/slides/_rels/slide49.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2.mp3"/><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media/image41.svg"/><Relationship Id="rId5" Type="http://schemas.openxmlformats.org/officeDocument/2006/relationships/slideLayout" Target="../slideLayouts/slideLayout7.xml"/><Relationship Id="rId10" Type="http://schemas.openxmlformats.org/officeDocument/2006/relationships/image" Target="../media/image40.png"/><Relationship Id="rId4" Type="http://schemas.openxmlformats.org/officeDocument/2006/relationships/audio" Target="../media/media2.mp3"/><Relationship Id="rId9" Type="http://schemas.openxmlformats.org/officeDocument/2006/relationships/image" Target="../media/image39.sv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2.mp3"/><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media/image41.svg"/><Relationship Id="rId5" Type="http://schemas.openxmlformats.org/officeDocument/2006/relationships/slideLayout" Target="../slideLayouts/slideLayout7.xml"/><Relationship Id="rId10" Type="http://schemas.openxmlformats.org/officeDocument/2006/relationships/image" Target="../media/image40.png"/><Relationship Id="rId4" Type="http://schemas.openxmlformats.org/officeDocument/2006/relationships/audio" Target="../media/media2.mp3"/><Relationship Id="rId9" Type="http://schemas.openxmlformats.org/officeDocument/2006/relationships/image" Target="../media/image39.svg"/></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sv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20" name="Freeform 20"/>
          <p:cNvSpPr/>
          <p:nvPr/>
        </p:nvSpPr>
        <p:spPr>
          <a:xfrm>
            <a:off x="-1461647" y="-2324100"/>
            <a:ext cx="7824347" cy="7984027"/>
          </a:xfrm>
          <a:custGeom>
            <a:avLst/>
            <a:gdLst/>
            <a:ahLst/>
            <a:cxnLst/>
            <a:rect l="l" t="t" r="r" b="b"/>
            <a:pathLst>
              <a:path w="7824347" h="7984027">
                <a:moveTo>
                  <a:pt x="0" y="0"/>
                </a:moveTo>
                <a:lnTo>
                  <a:pt x="7824347" y="0"/>
                </a:lnTo>
                <a:lnTo>
                  <a:pt x="7824347" y="7984028"/>
                </a:lnTo>
                <a:lnTo>
                  <a:pt x="0" y="7984028"/>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0"/>
          <p:cNvSpPr/>
          <p:nvPr/>
        </p:nvSpPr>
        <p:spPr>
          <a:xfrm>
            <a:off x="12725400" y="4835244"/>
            <a:ext cx="7824347" cy="7984027"/>
          </a:xfrm>
          <a:custGeom>
            <a:avLst/>
            <a:gdLst/>
            <a:ahLst/>
            <a:cxnLst/>
            <a:rect l="l" t="t" r="r" b="b"/>
            <a:pathLst>
              <a:path w="7824347" h="7984027">
                <a:moveTo>
                  <a:pt x="0" y="0"/>
                </a:moveTo>
                <a:lnTo>
                  <a:pt x="7824347" y="0"/>
                </a:lnTo>
                <a:lnTo>
                  <a:pt x="7824347" y="7984028"/>
                </a:lnTo>
                <a:lnTo>
                  <a:pt x="0" y="7984028"/>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TextBox 21"/>
          <p:cNvSpPr txBox="1"/>
          <p:nvPr/>
        </p:nvSpPr>
        <p:spPr>
          <a:xfrm>
            <a:off x="3810000" y="2133158"/>
            <a:ext cx="11811000" cy="5404172"/>
          </a:xfrm>
          <a:prstGeom prst="rect">
            <a:avLst/>
          </a:prstGeom>
          <a:noFill/>
        </p:spPr>
        <p:txBody>
          <a:bodyPr wrap="square" rtlCol="0">
            <a:spAutoFit/>
          </a:bodyPr>
          <a:lstStyle/>
          <a:p>
            <a:pPr algn="ctr">
              <a:lnSpc>
                <a:spcPct val="150000"/>
              </a:lnSpc>
            </a:pPr>
            <a:r>
              <a:rPr lang="en-US" sz="8000" b="1" dirty="0">
                <a:solidFill>
                  <a:srgbClr val="4B4439"/>
                </a:solidFill>
                <a:latin typeface="Arial" panose="020B0604020202020204" pitchFamily="34" charset="0"/>
                <a:cs typeface="Arial" panose="020B0604020202020204" pitchFamily="34" charset="0"/>
              </a:rPr>
              <a:t>VUI MỪNG CHÀO ĐÓN CÁC EM TỚI BUỔI HỌC NGÀY HÔM NAY!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pic>
        <p:nvPicPr>
          <p:cNvPr id="3" name="Picture 2"/>
          <p:cNvPicPr>
            <a:picLocks noChangeAspect="1"/>
          </p:cNvPicPr>
          <p:nvPr/>
        </p:nvPicPr>
        <p:blipFill>
          <a:blip r:embed="rId3"/>
          <a:stretch>
            <a:fillRect/>
          </a:stretch>
        </p:blipFill>
        <p:spPr>
          <a:xfrm>
            <a:off x="1600200" y="1485900"/>
            <a:ext cx="5372100" cy="8058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8719820" y="831850"/>
            <a:ext cx="7820660" cy="1308100"/>
          </a:xfrm>
          <a:prstGeom prst="roundRect">
            <a:avLst/>
          </a:prstGeom>
          <a:solidFill>
            <a:schemeClr val="bg1"/>
          </a:solidFill>
          <a:ln w="38100">
            <a:solidFill>
              <a:srgbClr val="CA8C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ysClr val="windowText" lastClr="000000"/>
                </a:solidFill>
                <a:latin typeface="Arial" panose="020B0604020202020204" pitchFamily="34" charset="0"/>
                <a:cs typeface="Arial" panose="020B0604020202020204" pitchFamily="34" charset="0"/>
              </a:rPr>
              <a:t>Ví dụ: </a:t>
            </a:r>
            <a:r>
              <a:rPr lang="en-US" sz="4000" b="1" i="1" dirty="0">
                <a:solidFill>
                  <a:sysClr val="windowText" lastClr="000000"/>
                </a:solidFill>
                <a:latin typeface="Arial" panose="020B0604020202020204" pitchFamily="34" charset="0"/>
                <a:cs typeface="Arial" panose="020B0604020202020204" pitchFamily="34" charset="0"/>
              </a:rPr>
              <a:t>“</a:t>
            </a:r>
            <a:r>
              <a:rPr lang="en-US" sz="4000" i="1" dirty="0">
                <a:solidFill>
                  <a:sysClr val="windowText" lastClr="000000"/>
                </a:solidFill>
                <a:latin typeface="Arial" panose="020B0604020202020204" pitchFamily="34" charset="0"/>
                <a:cs typeface="Arial" panose="020B0604020202020204" pitchFamily="34" charset="0"/>
              </a:rPr>
              <a:t>Tôi đi học” </a:t>
            </a:r>
            <a:r>
              <a:rPr lang="en-US" sz="4000" dirty="0">
                <a:solidFill>
                  <a:sysClr val="windowText" lastClr="000000"/>
                </a:solidFill>
                <a:latin typeface="Arial" panose="020B0604020202020204" pitchFamily="34" charset="0"/>
                <a:cs typeface="Arial" panose="020B0604020202020204" pitchFamily="34" charset="0"/>
              </a:rPr>
              <a:t>– Thanh Tịnh</a:t>
            </a:r>
            <a:endParaRPr lang="vi-VN" sz="4000" dirty="0">
              <a:solidFill>
                <a:sysClr val="windowText" lastClr="000000"/>
              </a:solidFill>
              <a:latin typeface="Arial" panose="020B0604020202020204" pitchFamily="34" charset="0"/>
              <a:cs typeface="Arial" panose="020B0604020202020204" pitchFamily="34" charset="0"/>
            </a:endParaRPr>
          </a:p>
        </p:txBody>
      </p:sp>
      <p:sp>
        <p:nvSpPr>
          <p:cNvPr id="5" name="TextBox 4"/>
          <p:cNvSpPr txBox="1"/>
          <p:nvPr/>
        </p:nvSpPr>
        <p:spPr>
          <a:xfrm>
            <a:off x="7265194" y="2427823"/>
            <a:ext cx="10750232" cy="3785652"/>
          </a:xfrm>
          <a:prstGeom prst="rect">
            <a:avLst/>
          </a:prstGeom>
          <a:noFill/>
        </p:spPr>
        <p:txBody>
          <a:bodyPr wrap="square" rtlCol="0">
            <a:spAutoFit/>
          </a:bodyPr>
          <a:lstStyle/>
          <a:p>
            <a:pPr algn="just">
              <a:lnSpc>
                <a:spcPct val="150000"/>
              </a:lnSpc>
            </a:pPr>
            <a:r>
              <a:rPr lang="vi-VN" sz="4000" dirty="0">
                <a:solidFill>
                  <a:srgbClr val="964450"/>
                </a:solidFill>
                <a:cs typeface="Arial" panose="020B0604020202020204" pitchFamily="34" charset="0"/>
              </a:rPr>
              <a:t>“Hằng năm cứ vào cuối thu, lá ngoài đường rụng nhiều và trên đường không có những đám mây bàng bạc, lòng tôi lại nao nức những kỉ niệm mơn man của buổi tựu trường”</a:t>
            </a:r>
            <a:endParaRPr lang="vi-VN" sz="4000" dirty="0">
              <a:solidFill>
                <a:srgbClr val="964450"/>
              </a:solidFill>
              <a:latin typeface="Arial" panose="020B0604020202020204" pitchFamily="34" charset="0"/>
              <a:cs typeface="Arial" panose="020B0604020202020204" pitchFamily="34" charset="0"/>
            </a:endParaRPr>
          </a:p>
        </p:txBody>
      </p:sp>
      <p:sp>
        <p:nvSpPr>
          <p:cNvPr id="6" name="Right Arrow 5"/>
          <p:cNvSpPr/>
          <p:nvPr/>
        </p:nvSpPr>
        <p:spPr>
          <a:xfrm rot="5400000">
            <a:off x="12239347" y="6301600"/>
            <a:ext cx="781604" cy="1181101"/>
          </a:xfrm>
          <a:prstGeom prst="rightArrow">
            <a:avLst/>
          </a:prstGeom>
          <a:solidFill>
            <a:srgbClr val="BE717C"/>
          </a:solidFill>
          <a:ln>
            <a:solidFill>
              <a:srgbClr val="EDD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TextBox 6"/>
          <p:cNvSpPr txBox="1"/>
          <p:nvPr/>
        </p:nvSpPr>
        <p:spPr>
          <a:xfrm>
            <a:off x="7308095" y="7349991"/>
            <a:ext cx="10664429" cy="1800493"/>
          </a:xfrm>
          <a:prstGeom prst="rect">
            <a:avLst/>
          </a:prstGeom>
          <a:noFill/>
        </p:spPr>
        <p:txBody>
          <a:bodyPr wrap="square" rtlCol="0">
            <a:spAutoFit/>
          </a:bodyPr>
          <a:lstStyle/>
          <a:p>
            <a:pPr algn="just">
              <a:lnSpc>
                <a:spcPct val="150000"/>
              </a:lnSpc>
            </a:pPr>
            <a:r>
              <a:rPr lang="en-US" sz="3700" b="1" dirty="0">
                <a:latin typeface="Arial" panose="020B0604020202020204" pitchFamily="34" charset="0"/>
                <a:cs typeface="Arial" panose="020B0604020202020204" pitchFamily="34" charset="0"/>
              </a:rPr>
              <a:t>Thấy được cảnh sắc yên ả, thanh bình và hoà cùng tâm trạng “nao nức” của nhân vật “tôi”</a:t>
            </a:r>
            <a:endParaRPr lang="vi-VN" sz="37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100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500"/>
                                        <p:tgtEl>
                                          <p:spTgt spid="4"/>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6" name="TextBox 5"/>
          <p:cNvSpPr txBox="1"/>
          <p:nvPr/>
        </p:nvSpPr>
        <p:spPr>
          <a:xfrm>
            <a:off x="1110107" y="528076"/>
            <a:ext cx="16067786" cy="1246495"/>
          </a:xfrm>
          <a:prstGeom prst="rect">
            <a:avLst/>
          </a:prstGeom>
          <a:noFill/>
        </p:spPr>
        <p:txBody>
          <a:bodyPr wrap="square" rtlCol="0">
            <a:spAutoFit/>
          </a:bodyPr>
          <a:lstStyle/>
          <a:p>
            <a:pPr algn="just">
              <a:lnSpc>
                <a:spcPct val="150000"/>
              </a:lnSpc>
            </a:pPr>
            <a:r>
              <a:rPr lang="en-US" sz="5000" b="1" dirty="0">
                <a:latin typeface="Arial" panose="020B0604020202020204" pitchFamily="34" charset="0"/>
                <a:cs typeface="Arial" panose="020B0604020202020204" pitchFamily="34" charset="0"/>
              </a:rPr>
              <a:t>3. </a:t>
            </a:r>
            <a:r>
              <a:rPr lang="vi-VN" sz="5000" b="1" dirty="0">
                <a:latin typeface="Arial" panose="020B0604020202020204" pitchFamily="34" charset="0"/>
                <a:cs typeface="Arial" panose="020B0604020202020204" pitchFamily="34" charset="0"/>
              </a:rPr>
              <a:t>Nhan đề và cách đặt tên nhan đề văn bản văn học</a:t>
            </a:r>
            <a:endParaRPr lang="en-US" sz="5000" b="1" dirty="0">
              <a:latin typeface="Arial" panose="020B0604020202020204" pitchFamily="34" charset="0"/>
              <a:cs typeface="Arial" panose="020B0604020202020204" pitchFamily="34" charset="0"/>
            </a:endParaRPr>
          </a:p>
        </p:txBody>
      </p:sp>
      <p:sp>
        <p:nvSpPr>
          <p:cNvPr id="7" name="TextBox 6"/>
          <p:cNvSpPr txBox="1"/>
          <p:nvPr/>
        </p:nvSpPr>
        <p:spPr>
          <a:xfrm>
            <a:off x="2049780" y="5150514"/>
            <a:ext cx="9083040" cy="2862322"/>
          </a:xfrm>
          <a:prstGeom prst="rect">
            <a:avLst/>
          </a:prstGeom>
          <a:noFill/>
        </p:spPr>
        <p:txBody>
          <a:bodyPr wrap="square" rtlCol="0">
            <a:spAutoFit/>
          </a:bodyPr>
          <a:lstStyle/>
          <a:p>
            <a:pPr algn="ctr">
              <a:lnSpc>
                <a:spcPct val="150000"/>
              </a:lnSpc>
            </a:pPr>
            <a:r>
              <a:rPr lang="en-US" sz="4000" b="1" u="sng" dirty="0">
                <a:solidFill>
                  <a:srgbClr val="BE717C"/>
                </a:solidFill>
                <a:latin typeface="Arial" panose="020B0604020202020204" pitchFamily="34" charset="0"/>
                <a:cs typeface="Arial" panose="020B0604020202020204" pitchFamily="34" charset="0"/>
              </a:rPr>
              <a:t>Em hãy trả lời câu hỏi sau:</a:t>
            </a:r>
          </a:p>
          <a:p>
            <a:pPr algn="just">
              <a:lnSpc>
                <a:spcPct val="150000"/>
              </a:lnSpc>
            </a:pPr>
            <a:r>
              <a:rPr lang="vi-VN" sz="4000" dirty="0">
                <a:cs typeface="Arial" panose="020B0604020202020204" pitchFamily="34" charset="0"/>
              </a:rPr>
              <a:t>Nhan đề là gì? Có những cách đặt tên nhan đề văn bản văn học như thế nào?</a:t>
            </a:r>
            <a:endParaRPr lang="vi-VN" sz="4000" dirty="0">
              <a:latin typeface="Arial" panose="020B0604020202020204" pitchFamily="34" charset="0"/>
              <a:cs typeface="Arial" panose="020B0604020202020204" pitchFamily="34" charset="0"/>
            </a:endParaRPr>
          </a:p>
        </p:txBody>
      </p:sp>
      <p:sp>
        <p:nvSpPr>
          <p:cNvPr id="8" name="Rounded Rectangle 7"/>
          <p:cNvSpPr/>
          <p:nvPr/>
        </p:nvSpPr>
        <p:spPr>
          <a:xfrm>
            <a:off x="2743200" y="3619500"/>
            <a:ext cx="7696200" cy="1177588"/>
          </a:xfrm>
          <a:prstGeom prst="roundRect">
            <a:avLst/>
          </a:prstGeom>
          <a:solidFill>
            <a:schemeClr val="bg1"/>
          </a:solidFill>
          <a:ln>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dirty="0">
                <a:solidFill>
                  <a:srgbClr val="C00000"/>
                </a:solidFill>
                <a:latin typeface="Arial" panose="020B0604020202020204" pitchFamily="34" charset="0"/>
                <a:cs typeface="Arial" panose="020B0604020202020204" pitchFamily="34" charset="0"/>
              </a:rPr>
              <a:t>HOẠT ĐỘNG NHÓM</a:t>
            </a:r>
          </a:p>
        </p:txBody>
      </p:sp>
      <p:pic>
        <p:nvPicPr>
          <p:cNvPr id="3" name="Picture 2"/>
          <p:cNvPicPr>
            <a:picLocks noChangeAspect="1"/>
          </p:cNvPicPr>
          <p:nvPr/>
        </p:nvPicPr>
        <p:blipFill rotWithShape="1">
          <a:blip r:embed="rId3"/>
          <a:srcRect b="24052"/>
          <a:stretch/>
        </p:blipFill>
        <p:spPr>
          <a:xfrm>
            <a:off x="11591931" y="1562100"/>
            <a:ext cx="6056465" cy="8686800"/>
          </a:xfrm>
          <a:prstGeom prst="rect">
            <a:avLst/>
          </a:prstGeom>
        </p:spPr>
      </p:pic>
    </p:spTree>
    <p:extLst>
      <p:ext uri="{BB962C8B-B14F-4D97-AF65-F5344CB8AC3E}">
        <p14:creationId xmlns:p14="http://schemas.microsoft.com/office/powerpoint/2010/main" val="32535003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6"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3" name="Rounded Rectangle 2"/>
          <p:cNvSpPr/>
          <p:nvPr/>
        </p:nvSpPr>
        <p:spPr>
          <a:xfrm>
            <a:off x="2057400" y="293093"/>
            <a:ext cx="4100996" cy="198120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ysClr val="windowText" lastClr="000000"/>
                </a:solidFill>
                <a:latin typeface="Arial" panose="020B0604020202020204" pitchFamily="34" charset="0"/>
                <a:cs typeface="Arial" panose="020B0604020202020204" pitchFamily="34" charset="0"/>
              </a:rPr>
              <a:t>Nhan đề</a:t>
            </a:r>
            <a:endParaRPr lang="vi-VN" sz="4000" b="1" dirty="0">
              <a:solidFill>
                <a:sysClr val="windowText" lastClr="000000"/>
              </a:solidFill>
              <a:latin typeface="Arial" panose="020B0604020202020204" pitchFamily="34" charset="0"/>
              <a:cs typeface="Arial" panose="020B0604020202020204" pitchFamily="34" charset="0"/>
            </a:endParaRPr>
          </a:p>
        </p:txBody>
      </p:sp>
      <p:sp>
        <p:nvSpPr>
          <p:cNvPr id="4" name="Rounded Rectangle 3"/>
          <p:cNvSpPr/>
          <p:nvPr/>
        </p:nvSpPr>
        <p:spPr>
          <a:xfrm>
            <a:off x="7315200" y="293093"/>
            <a:ext cx="10286999" cy="198120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ysClr val="windowText" lastClr="000000"/>
                </a:solidFill>
                <a:latin typeface="Arial" panose="020B0604020202020204" pitchFamily="34" charset="0"/>
                <a:cs typeface="Arial" panose="020B0604020202020204" pitchFamily="34" charset="0"/>
              </a:rPr>
              <a:t>Là tên của văn bản, thường do tác giả đặt.</a:t>
            </a:r>
            <a:endParaRPr lang="vi-VN" sz="4000" dirty="0">
              <a:solidFill>
                <a:sysClr val="windowText" lastClr="000000"/>
              </a:solidFill>
              <a:latin typeface="Arial" panose="020B0604020202020204" pitchFamily="34" charset="0"/>
              <a:cs typeface="Arial" panose="020B0604020202020204" pitchFamily="34" charset="0"/>
            </a:endParaRPr>
          </a:p>
        </p:txBody>
      </p:sp>
      <p:sp>
        <p:nvSpPr>
          <p:cNvPr id="5" name="Down Arrow 4"/>
          <p:cNvSpPr/>
          <p:nvPr/>
        </p:nvSpPr>
        <p:spPr>
          <a:xfrm rot="16200000">
            <a:off x="5815497" y="940793"/>
            <a:ext cx="1295400" cy="1066800"/>
          </a:xfrm>
          <a:prstGeom prst="downArrow">
            <a:avLst/>
          </a:prstGeom>
          <a:solidFill>
            <a:srgbClr val="964450"/>
          </a:solidFill>
          <a:ln>
            <a:solidFill>
              <a:srgbClr val="CA8C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6" name="Straight Connector 5"/>
          <p:cNvCxnSpPr/>
          <p:nvPr/>
        </p:nvCxnSpPr>
        <p:spPr>
          <a:xfrm flipV="1">
            <a:off x="-45720" y="2356247"/>
            <a:ext cx="18364200" cy="48854"/>
          </a:xfrm>
          <a:prstGeom prst="line">
            <a:avLst/>
          </a:prstGeom>
          <a:ln w="38100">
            <a:solidFill>
              <a:srgbClr val="CA8C95"/>
            </a:solidFill>
            <a:prstDash val="dashDot"/>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3"/>
          <a:srcRect b="74800"/>
          <a:stretch/>
        </p:blipFill>
        <p:spPr>
          <a:xfrm>
            <a:off x="1086683" y="3429000"/>
            <a:ext cx="4570337" cy="1638300"/>
          </a:xfrm>
          <a:prstGeom prst="rect">
            <a:avLst/>
          </a:prstGeom>
          <a:ln>
            <a:noFill/>
          </a:ln>
          <a:effectLst>
            <a:softEdge rad="112500"/>
          </a:effectLst>
        </p:spPr>
      </p:pic>
      <p:pic>
        <p:nvPicPr>
          <p:cNvPr id="9" name="Picture 8"/>
          <p:cNvPicPr>
            <a:picLocks noChangeAspect="1"/>
          </p:cNvPicPr>
          <p:nvPr/>
        </p:nvPicPr>
        <p:blipFill rotWithShape="1">
          <a:blip r:embed="rId4"/>
          <a:srcRect t="29724" b="44470"/>
          <a:stretch/>
        </p:blipFill>
        <p:spPr>
          <a:xfrm>
            <a:off x="6743702" y="3467100"/>
            <a:ext cx="4800596" cy="1600200"/>
          </a:xfrm>
          <a:prstGeom prst="rect">
            <a:avLst/>
          </a:prstGeom>
          <a:ln>
            <a:noFill/>
          </a:ln>
          <a:effectLst>
            <a:softEdge rad="112500"/>
          </a:effectLst>
        </p:spPr>
      </p:pic>
      <p:sp>
        <p:nvSpPr>
          <p:cNvPr id="11" name="Right Arrow 10"/>
          <p:cNvSpPr/>
          <p:nvPr/>
        </p:nvSpPr>
        <p:spPr>
          <a:xfrm rot="5400000">
            <a:off x="2981048" y="5124451"/>
            <a:ext cx="781604" cy="1181101"/>
          </a:xfrm>
          <a:prstGeom prst="rightArrow">
            <a:avLst/>
          </a:prstGeom>
          <a:solidFill>
            <a:srgbClr val="BE717C"/>
          </a:solidFill>
          <a:ln>
            <a:solidFill>
              <a:srgbClr val="EDD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Right Arrow 11"/>
          <p:cNvSpPr/>
          <p:nvPr/>
        </p:nvSpPr>
        <p:spPr>
          <a:xfrm rot="5400000">
            <a:off x="8753197" y="5124451"/>
            <a:ext cx="781604" cy="1181101"/>
          </a:xfrm>
          <a:prstGeom prst="rightArrow">
            <a:avLst/>
          </a:prstGeom>
          <a:solidFill>
            <a:srgbClr val="BE717C"/>
          </a:solidFill>
          <a:ln>
            <a:solidFill>
              <a:srgbClr val="EDD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TextBox 13"/>
          <p:cNvSpPr txBox="1"/>
          <p:nvPr/>
        </p:nvSpPr>
        <p:spPr>
          <a:xfrm>
            <a:off x="400367" y="6099812"/>
            <a:ext cx="5942965" cy="3785652"/>
          </a:xfrm>
          <a:prstGeom prst="rect">
            <a:avLst/>
          </a:prstGeom>
          <a:noFill/>
        </p:spPr>
        <p:txBody>
          <a:bodyPr wrap="square" rtlCol="0">
            <a:spAutoFit/>
          </a:bodyPr>
          <a:lstStyle/>
          <a:p>
            <a:pPr algn="just">
              <a:lnSpc>
                <a:spcPct val="150000"/>
              </a:lnSpc>
            </a:pPr>
            <a:r>
              <a:rPr lang="vi-VN" sz="4000" dirty="0">
                <a:cs typeface="Arial" panose="020B0604020202020204" pitchFamily="34" charset="0"/>
              </a:rPr>
              <a:t>Hình ảnh cuộc sống tối tăm, nghèo đói và số phận bi thảm của người nông dân trong xã hội cũ.</a:t>
            </a:r>
            <a:endParaRPr lang="vi-VN" sz="4000" dirty="0">
              <a:latin typeface="Arial" panose="020B0604020202020204" pitchFamily="34" charset="0"/>
              <a:cs typeface="Arial" panose="020B0604020202020204" pitchFamily="34" charset="0"/>
            </a:endParaRPr>
          </a:p>
        </p:txBody>
      </p:sp>
      <p:sp>
        <p:nvSpPr>
          <p:cNvPr id="16" name="TextBox 15"/>
          <p:cNvSpPr txBox="1"/>
          <p:nvPr/>
        </p:nvSpPr>
        <p:spPr>
          <a:xfrm>
            <a:off x="7082787" y="6099812"/>
            <a:ext cx="4381501" cy="2862322"/>
          </a:xfrm>
          <a:prstGeom prst="rect">
            <a:avLst/>
          </a:prstGeom>
          <a:noFill/>
        </p:spPr>
        <p:txBody>
          <a:bodyPr wrap="square" rtlCol="0">
            <a:spAutoFit/>
          </a:bodyPr>
          <a:lstStyle/>
          <a:p>
            <a:pPr algn="just">
              <a:lnSpc>
                <a:spcPct val="150000"/>
              </a:lnSpc>
            </a:pPr>
            <a:r>
              <a:rPr lang="vi-VN" sz="4000" dirty="0">
                <a:cs typeface="Arial" panose="020B0604020202020204" pitchFamily="34" charset="0"/>
              </a:rPr>
              <a:t>Phê phán thói háo danh, sĩ diện hão, “bệnh” thành tích.</a:t>
            </a:r>
            <a:endParaRPr lang="vi-VN" sz="4000" dirty="0">
              <a:latin typeface="Arial" panose="020B0604020202020204" pitchFamily="34" charset="0"/>
              <a:cs typeface="Arial" panose="020B0604020202020204" pitchFamily="34" charset="0"/>
            </a:endParaRPr>
          </a:p>
        </p:txBody>
      </p:sp>
      <p:sp>
        <p:nvSpPr>
          <p:cNvPr id="20" name="Rounded Rectangle 19"/>
          <p:cNvSpPr/>
          <p:nvPr/>
        </p:nvSpPr>
        <p:spPr>
          <a:xfrm>
            <a:off x="12630980" y="4630540"/>
            <a:ext cx="4971219" cy="4887735"/>
          </a:xfrm>
          <a:prstGeom prst="roundRect">
            <a:avLst/>
          </a:prstGeom>
          <a:solidFill>
            <a:schemeClr val="bg1"/>
          </a:solidFill>
          <a:ln w="38100">
            <a:solidFill>
              <a:srgbClr val="CA8C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dirty="0">
                <a:solidFill>
                  <a:sysClr val="windowText" lastClr="000000"/>
                </a:solidFill>
                <a:latin typeface="Arial" panose="020B0604020202020204" pitchFamily="34" charset="0"/>
                <a:cs typeface="Arial" panose="020B0604020202020204" pitchFamily="34" charset="0"/>
              </a:rPr>
              <a:t>Không phải nhan đề nào cũng hàm chứa ý nghĩa, thông điệp của tác phẩm</a:t>
            </a:r>
            <a:endParaRPr lang="vi-VN" sz="4000" dirty="0">
              <a:solidFill>
                <a:sysClr val="windowText" lastClr="000000"/>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5"/>
          <a:stretch>
            <a:fillRect/>
          </a:stretch>
        </p:blipFill>
        <p:spPr>
          <a:xfrm>
            <a:off x="14020800" y="2671275"/>
            <a:ext cx="2104180" cy="1841157"/>
          </a:xfrm>
          <a:prstGeom prst="rect">
            <a:avLst/>
          </a:prstGeom>
        </p:spPr>
      </p:pic>
    </p:spTree>
    <p:extLst>
      <p:ext uri="{BB962C8B-B14F-4D97-AF65-F5344CB8AC3E}">
        <p14:creationId xmlns:p14="http://schemas.microsoft.com/office/powerpoint/2010/main" val="47113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anim calcmode="lin" valueType="num">
                                      <p:cBhvr>
                                        <p:cTn id="32" dur="500" fill="hold"/>
                                        <p:tgtEl>
                                          <p:spTgt spid="14"/>
                                        </p:tgtEl>
                                        <p:attrNameLst>
                                          <p:attrName>ppt_x</p:attrName>
                                        </p:attrNameLst>
                                      </p:cBhvr>
                                      <p:tavLst>
                                        <p:tav tm="0">
                                          <p:val>
                                            <p:strVal val="#ppt_x"/>
                                          </p:val>
                                        </p:tav>
                                        <p:tav tm="100000">
                                          <p:val>
                                            <p:strVal val="#ppt_x"/>
                                          </p:val>
                                        </p:tav>
                                      </p:tavLst>
                                    </p:anim>
                                    <p:anim calcmode="lin" valueType="num">
                                      <p:cBhvr>
                                        <p:cTn id="3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ircle(in)">
                                      <p:cBhvr>
                                        <p:cTn id="38" dur="500"/>
                                        <p:tgtEl>
                                          <p:spTgt spid="9"/>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anim calcmode="lin" valueType="num">
                                      <p:cBhvr>
                                        <p:cTn id="45" dur="500" fill="hold"/>
                                        <p:tgtEl>
                                          <p:spTgt spid="16"/>
                                        </p:tgtEl>
                                        <p:attrNameLst>
                                          <p:attrName>ppt_x</p:attrName>
                                        </p:attrNameLst>
                                      </p:cBhvr>
                                      <p:tavLst>
                                        <p:tav tm="0">
                                          <p:val>
                                            <p:strVal val="#ppt_x"/>
                                          </p:val>
                                        </p:tav>
                                        <p:tav tm="100000">
                                          <p:val>
                                            <p:strVal val="#ppt_x"/>
                                          </p:val>
                                        </p:tav>
                                      </p:tavLst>
                                    </p:anim>
                                    <p:anim calcmode="lin" valueType="num">
                                      <p:cBhvr>
                                        <p:cTn id="46"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fltVal val="0"/>
                                          </p:val>
                                        </p:tav>
                                        <p:tav tm="100000">
                                          <p:val>
                                            <p:strVal val="#ppt_h"/>
                                          </p:val>
                                        </p:tav>
                                      </p:tavLst>
                                    </p:anim>
                                    <p:anim calcmode="lin" valueType="num">
                                      <p:cBhvr>
                                        <p:cTn id="53" dur="500" fill="hold"/>
                                        <p:tgtEl>
                                          <p:spTgt spid="21"/>
                                        </p:tgtEl>
                                        <p:attrNameLst>
                                          <p:attrName>style.rotation</p:attrName>
                                        </p:attrNameLst>
                                      </p:cBhvr>
                                      <p:tavLst>
                                        <p:tav tm="0">
                                          <p:val>
                                            <p:fltVal val="90"/>
                                          </p:val>
                                        </p:tav>
                                        <p:tav tm="100000">
                                          <p:val>
                                            <p:fltVal val="0"/>
                                          </p:val>
                                        </p:tav>
                                      </p:tavLst>
                                    </p:anim>
                                    <p:animEffect transition="in" filter="fade">
                                      <p:cBhvr>
                                        <p:cTn id="54" dur="500"/>
                                        <p:tgtEl>
                                          <p:spTgt spid="21"/>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circle(in)">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11" grpId="0" animBg="1"/>
      <p:bldP spid="12" grpId="0" animBg="1"/>
      <p:bldP spid="14" grpId="0"/>
      <p:bldP spid="16" grpId="0"/>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3" name="Rounded Rectangle 2"/>
          <p:cNvSpPr/>
          <p:nvPr/>
        </p:nvSpPr>
        <p:spPr>
          <a:xfrm>
            <a:off x="304800" y="3054189"/>
            <a:ext cx="2590800" cy="4178622"/>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rgbClr val="4B4439"/>
                </a:solidFill>
                <a:latin typeface="Arial" panose="020B0604020202020204" pitchFamily="34" charset="0"/>
                <a:cs typeface="Arial" panose="020B0604020202020204" pitchFamily="34" charset="0"/>
              </a:rPr>
              <a:t>Các cách đặt nhan đề văn bản</a:t>
            </a:r>
            <a:endParaRPr lang="vi-VN" sz="4000" b="1" dirty="0">
              <a:solidFill>
                <a:srgbClr val="4B4439"/>
              </a:solidFill>
              <a:latin typeface="Arial" panose="020B0604020202020204" pitchFamily="34" charset="0"/>
              <a:cs typeface="Arial" panose="020B0604020202020204" pitchFamily="34" charset="0"/>
            </a:endParaRPr>
          </a:p>
        </p:txBody>
      </p:sp>
      <p:sp>
        <p:nvSpPr>
          <p:cNvPr id="4" name="Rounded Rectangle 3"/>
          <p:cNvSpPr/>
          <p:nvPr/>
        </p:nvSpPr>
        <p:spPr>
          <a:xfrm>
            <a:off x="4033520" y="452788"/>
            <a:ext cx="13868400" cy="1263825"/>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ysClr val="windowText" lastClr="000000"/>
                </a:solidFill>
                <a:cs typeface="Arial" panose="020B0604020202020204" pitchFamily="34" charset="0"/>
              </a:rPr>
              <a:t>Lấy tên một nhân vật chính trong tác phẩm</a:t>
            </a:r>
            <a:endParaRPr lang="vi-VN" sz="4000" dirty="0">
              <a:solidFill>
                <a:sysClr val="windowText" lastClr="000000"/>
              </a:solidFill>
              <a:latin typeface="Arial" panose="020B0604020202020204" pitchFamily="34" charset="0"/>
              <a:cs typeface="Arial" panose="020B0604020202020204" pitchFamily="34" charset="0"/>
            </a:endParaRPr>
          </a:p>
        </p:txBody>
      </p:sp>
      <p:sp>
        <p:nvSpPr>
          <p:cNvPr id="5" name="Rounded Rectangle 4"/>
          <p:cNvSpPr/>
          <p:nvPr/>
        </p:nvSpPr>
        <p:spPr>
          <a:xfrm>
            <a:off x="4013200" y="1907763"/>
            <a:ext cx="13868400" cy="1414632"/>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ysClr val="windowText" lastClr="000000"/>
                </a:solidFill>
                <a:cs typeface="Arial" panose="020B0604020202020204" pitchFamily="34" charset="0"/>
              </a:rPr>
              <a:t>Lấy tên một sự vật, hiện tượng</a:t>
            </a:r>
            <a:r>
              <a:rPr lang="en-US" sz="4000" dirty="0">
                <a:solidFill>
                  <a:sysClr val="windowText" lastClr="000000"/>
                </a:solidFill>
                <a:latin typeface="Arial" panose="020B0604020202020204" pitchFamily="34" charset="0"/>
                <a:cs typeface="Arial" panose="020B0604020202020204" pitchFamily="34" charset="0"/>
              </a:rPr>
              <a:t>… </a:t>
            </a:r>
            <a:r>
              <a:rPr lang="vi-VN" sz="4000" dirty="0">
                <a:solidFill>
                  <a:sysClr val="windowText" lastClr="000000"/>
                </a:solidFill>
                <a:cs typeface="Arial" panose="020B0604020202020204" pitchFamily="34" charset="0"/>
              </a:rPr>
              <a:t>cụ thể</a:t>
            </a:r>
            <a:endParaRPr lang="vi-VN" sz="4000" dirty="0">
              <a:solidFill>
                <a:sysClr val="windowText" lastClr="000000"/>
              </a:solidFill>
              <a:latin typeface="Arial" panose="020B0604020202020204" pitchFamily="34" charset="0"/>
              <a:cs typeface="Arial" panose="020B0604020202020204" pitchFamily="34" charset="0"/>
            </a:endParaRPr>
          </a:p>
        </p:txBody>
      </p:sp>
      <p:sp>
        <p:nvSpPr>
          <p:cNvPr id="6" name="Rounded Rectangle 5"/>
          <p:cNvSpPr/>
          <p:nvPr/>
        </p:nvSpPr>
        <p:spPr>
          <a:xfrm>
            <a:off x="4003040" y="3513545"/>
            <a:ext cx="13868400" cy="1286855"/>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ysClr val="windowText" lastClr="000000"/>
                </a:solidFill>
                <a:cs typeface="Arial" panose="020B0604020202020204" pitchFamily="34" charset="0"/>
              </a:rPr>
              <a:t>Lấy tên một địa danh cụ thể được nói tới trong tác phẩm</a:t>
            </a:r>
            <a:endParaRPr lang="vi-VN" sz="4000" dirty="0">
              <a:solidFill>
                <a:sysClr val="windowText" lastClr="000000"/>
              </a:solidFill>
              <a:latin typeface="Arial" panose="020B0604020202020204" pitchFamily="34" charset="0"/>
              <a:cs typeface="Arial" panose="020B0604020202020204" pitchFamily="34" charset="0"/>
            </a:endParaRPr>
          </a:p>
        </p:txBody>
      </p:sp>
      <p:sp>
        <p:nvSpPr>
          <p:cNvPr id="7" name="Rounded Rectangle 6"/>
          <p:cNvSpPr/>
          <p:nvPr/>
        </p:nvSpPr>
        <p:spPr>
          <a:xfrm>
            <a:off x="4003040" y="4991550"/>
            <a:ext cx="13868400" cy="1326211"/>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ysClr val="windowText" lastClr="000000"/>
                </a:solidFill>
                <a:latin typeface="Arial" panose="020B0604020202020204" pitchFamily="34" charset="0"/>
                <a:cs typeface="Arial" panose="020B0604020202020204" pitchFamily="34" charset="0"/>
              </a:rPr>
              <a:t>Dựa vào ý khái quát của toàn bộ nội dung tác phẩm </a:t>
            </a:r>
            <a:endParaRPr lang="vi-VN" sz="4000" dirty="0">
              <a:solidFill>
                <a:sysClr val="windowText" lastClr="000000"/>
              </a:solidFill>
              <a:latin typeface="Arial" panose="020B0604020202020204" pitchFamily="34" charset="0"/>
              <a:cs typeface="Arial" panose="020B0604020202020204" pitchFamily="34" charset="0"/>
            </a:endParaRPr>
          </a:p>
        </p:txBody>
      </p:sp>
      <p:cxnSp>
        <p:nvCxnSpPr>
          <p:cNvPr id="8" name="Straight Arrow Connector 7"/>
          <p:cNvCxnSpPr>
            <a:stCxn id="3" idx="3"/>
            <a:endCxn id="4" idx="1"/>
          </p:cNvCxnSpPr>
          <p:nvPr/>
        </p:nvCxnSpPr>
        <p:spPr>
          <a:xfrm flipV="1">
            <a:off x="2895600" y="1084701"/>
            <a:ext cx="1137920" cy="4058799"/>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3" idx="3"/>
            <a:endCxn id="5" idx="1"/>
          </p:cNvCxnSpPr>
          <p:nvPr/>
        </p:nvCxnSpPr>
        <p:spPr>
          <a:xfrm flipV="1">
            <a:off x="2895600" y="2615079"/>
            <a:ext cx="1117600" cy="2528421"/>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3" idx="3"/>
            <a:endCxn id="6" idx="1"/>
          </p:cNvCxnSpPr>
          <p:nvPr/>
        </p:nvCxnSpPr>
        <p:spPr>
          <a:xfrm flipV="1">
            <a:off x="2895600" y="4156973"/>
            <a:ext cx="1107440" cy="986527"/>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3"/>
            <a:endCxn id="7" idx="1"/>
          </p:cNvCxnSpPr>
          <p:nvPr/>
        </p:nvCxnSpPr>
        <p:spPr>
          <a:xfrm>
            <a:off x="2895600" y="5143500"/>
            <a:ext cx="1107440" cy="511156"/>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4003040" y="6508911"/>
            <a:ext cx="13868400" cy="1447800"/>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ysClr val="windowText" lastClr="000000"/>
                </a:solidFill>
                <a:cs typeface="Arial" panose="020B0604020202020204" pitchFamily="34" charset="0"/>
              </a:rPr>
              <a:t>Các tác phẩm trung đại thường lấy nhan đề gắn với thể loại</a:t>
            </a:r>
            <a:endParaRPr lang="vi-VN" sz="4000" dirty="0">
              <a:solidFill>
                <a:sysClr val="windowText" lastClr="000000"/>
              </a:solidFill>
              <a:latin typeface="Arial" panose="020B0604020202020204" pitchFamily="34" charset="0"/>
              <a:cs typeface="Arial" panose="020B0604020202020204" pitchFamily="34" charset="0"/>
            </a:endParaRPr>
          </a:p>
        </p:txBody>
      </p:sp>
      <p:sp>
        <p:nvSpPr>
          <p:cNvPr id="29" name="Rounded Rectangle 28"/>
          <p:cNvSpPr/>
          <p:nvPr/>
        </p:nvSpPr>
        <p:spPr>
          <a:xfrm>
            <a:off x="4003040" y="8147402"/>
            <a:ext cx="13868400" cy="1592580"/>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ysClr val="windowText" lastClr="000000"/>
                </a:solidFill>
                <a:cs typeface="Arial" panose="020B0604020202020204" pitchFamily="34" charset="0"/>
              </a:rPr>
              <a:t>Có khi dùng </a:t>
            </a:r>
            <a:r>
              <a:rPr lang="vi-VN" sz="4000" i="1" dirty="0">
                <a:solidFill>
                  <a:sysClr val="windowText" lastClr="000000"/>
                </a:solidFill>
                <a:cs typeface="Arial" panose="020B0604020202020204" pitchFamily="34" charset="0"/>
              </a:rPr>
              <a:t>Không đề</a:t>
            </a:r>
            <a:r>
              <a:rPr lang="vi-VN" sz="4000" dirty="0">
                <a:solidFill>
                  <a:sysClr val="windowText" lastClr="000000"/>
                </a:solidFill>
                <a:cs typeface="Arial" panose="020B0604020202020204" pitchFamily="34" charset="0"/>
              </a:rPr>
              <a:t>, </a:t>
            </a:r>
            <a:r>
              <a:rPr lang="vi-VN" sz="4000" i="1" dirty="0">
                <a:solidFill>
                  <a:sysClr val="windowText" lastClr="000000"/>
                </a:solidFill>
                <a:cs typeface="Arial" panose="020B0604020202020204" pitchFamily="34" charset="0"/>
              </a:rPr>
              <a:t>Vô đề </a:t>
            </a:r>
            <a:r>
              <a:rPr lang="vi-VN" sz="4000" dirty="0">
                <a:solidFill>
                  <a:sysClr val="windowText" lastClr="000000"/>
                </a:solidFill>
                <a:cs typeface="Arial" panose="020B0604020202020204" pitchFamily="34" charset="0"/>
              </a:rPr>
              <a:t>hoặc nhan đề bằng chữ số</a:t>
            </a:r>
            <a:r>
              <a:rPr lang="en-US" sz="4000" dirty="0">
                <a:solidFill>
                  <a:sysClr val="windowText" lastClr="000000"/>
                </a:solidFill>
                <a:cs typeface="Arial" panose="020B0604020202020204" pitchFamily="34" charset="0"/>
              </a:rPr>
              <a:t> </a:t>
            </a:r>
            <a:r>
              <a:rPr lang="vi-VN" sz="4000" dirty="0">
                <a:solidFill>
                  <a:sysClr val="windowText" lastClr="000000"/>
                </a:solidFill>
                <a:cs typeface="Arial" panose="020B0604020202020204" pitchFamily="34" charset="0"/>
              </a:rPr>
              <a:t>để cho người đọc tự suy ngẫm</a:t>
            </a:r>
            <a:endParaRPr lang="vi-VN" sz="4000" dirty="0">
              <a:solidFill>
                <a:sysClr val="windowText" lastClr="000000"/>
              </a:solidFill>
              <a:latin typeface="Arial" panose="020B0604020202020204" pitchFamily="34" charset="0"/>
              <a:cs typeface="Arial" panose="020B0604020202020204" pitchFamily="34" charset="0"/>
            </a:endParaRPr>
          </a:p>
        </p:txBody>
      </p:sp>
      <p:cxnSp>
        <p:nvCxnSpPr>
          <p:cNvPr id="76" name="Straight Arrow Connector 75"/>
          <p:cNvCxnSpPr>
            <a:stCxn id="3" idx="3"/>
            <a:endCxn id="28" idx="1"/>
          </p:cNvCxnSpPr>
          <p:nvPr/>
        </p:nvCxnSpPr>
        <p:spPr>
          <a:xfrm>
            <a:off x="2895600" y="5143500"/>
            <a:ext cx="1107440" cy="2089311"/>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3" idx="3"/>
            <a:endCxn id="29" idx="1"/>
          </p:cNvCxnSpPr>
          <p:nvPr/>
        </p:nvCxnSpPr>
        <p:spPr>
          <a:xfrm>
            <a:off x="2895600" y="5143500"/>
            <a:ext cx="1107440" cy="3800192"/>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57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circle(in)">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76"/>
                                        </p:tgtEl>
                                        <p:attrNameLst>
                                          <p:attrName>style.visibility</p:attrName>
                                        </p:attrNameLst>
                                      </p:cBhvr>
                                      <p:to>
                                        <p:strVal val="visible"/>
                                      </p:to>
                                    </p:set>
                                    <p:animEffect transition="in" filter="barn(inVertical)">
                                      <p:cBhvr>
                                        <p:cTn id="46" dur="500"/>
                                        <p:tgtEl>
                                          <p:spTgt spid="76"/>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circle(in)">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77"/>
                                        </p:tgtEl>
                                        <p:attrNameLst>
                                          <p:attrName>style.visibility</p:attrName>
                                        </p:attrNameLst>
                                      </p:cBhvr>
                                      <p:to>
                                        <p:strVal val="visible"/>
                                      </p:to>
                                    </p:set>
                                    <p:animEffect transition="in" filter="barn(inVertical)">
                                      <p:cBhvr>
                                        <p:cTn id="54" dur="500"/>
                                        <p:tgtEl>
                                          <p:spTgt spid="77"/>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circle(in)">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4" name="Freeform 4"/>
          <p:cNvSpPr/>
          <p:nvPr/>
        </p:nvSpPr>
        <p:spPr>
          <a:xfrm>
            <a:off x="10721265" y="674067"/>
            <a:ext cx="3086100" cy="552758"/>
          </a:xfrm>
          <a:custGeom>
            <a:avLst/>
            <a:gdLst/>
            <a:ahLst/>
            <a:cxnLst/>
            <a:rect l="l" t="t" r="r" b="b"/>
            <a:pathLst>
              <a:path w="812800" h="145582">
                <a:moveTo>
                  <a:pt x="0" y="0"/>
                </a:moveTo>
                <a:lnTo>
                  <a:pt x="812800" y="0"/>
                </a:lnTo>
                <a:lnTo>
                  <a:pt x="812800" y="145582"/>
                </a:lnTo>
                <a:lnTo>
                  <a:pt x="0" y="145582"/>
                </a:lnTo>
                <a:close/>
              </a:path>
            </a:pathLst>
          </a:custGeom>
          <a:solidFill>
            <a:srgbClr val="000000">
              <a:alpha val="0"/>
            </a:srgbClr>
          </a:solidFill>
        </p:spPr>
        <p:txBody>
          <a:bodyPr/>
          <a:lstStyle/>
          <a:p>
            <a:endParaRPr lang="en-US"/>
          </a:p>
        </p:txBody>
      </p:sp>
      <p:sp>
        <p:nvSpPr>
          <p:cNvPr id="7" name="Freeform 7"/>
          <p:cNvSpPr/>
          <p:nvPr/>
        </p:nvSpPr>
        <p:spPr>
          <a:xfrm>
            <a:off x="10721265" y="3589352"/>
            <a:ext cx="3086100" cy="552758"/>
          </a:xfrm>
          <a:custGeom>
            <a:avLst/>
            <a:gdLst/>
            <a:ahLst/>
            <a:cxnLst/>
            <a:rect l="l" t="t" r="r" b="b"/>
            <a:pathLst>
              <a:path w="812800" h="145582">
                <a:moveTo>
                  <a:pt x="0" y="0"/>
                </a:moveTo>
                <a:lnTo>
                  <a:pt x="812800" y="0"/>
                </a:lnTo>
                <a:lnTo>
                  <a:pt x="812800" y="145582"/>
                </a:lnTo>
                <a:lnTo>
                  <a:pt x="0" y="145582"/>
                </a:lnTo>
                <a:close/>
              </a:path>
            </a:pathLst>
          </a:custGeom>
          <a:solidFill>
            <a:srgbClr val="000000">
              <a:alpha val="0"/>
            </a:srgbClr>
          </a:solidFill>
          <a:ln>
            <a:noFill/>
          </a:ln>
        </p:spPr>
        <p:txBody>
          <a:bodyPr/>
          <a:lstStyle/>
          <a:p>
            <a:endParaRPr lang="en-US"/>
          </a:p>
        </p:txBody>
      </p:sp>
      <p:sp>
        <p:nvSpPr>
          <p:cNvPr id="10" name="Freeform 10"/>
          <p:cNvSpPr/>
          <p:nvPr/>
        </p:nvSpPr>
        <p:spPr>
          <a:xfrm>
            <a:off x="10685477" y="6867041"/>
            <a:ext cx="3086100" cy="552758"/>
          </a:xfrm>
          <a:custGeom>
            <a:avLst/>
            <a:gdLst/>
            <a:ahLst/>
            <a:cxnLst/>
            <a:rect l="l" t="t" r="r" b="b"/>
            <a:pathLst>
              <a:path w="812800" h="145582">
                <a:moveTo>
                  <a:pt x="0" y="0"/>
                </a:moveTo>
                <a:lnTo>
                  <a:pt x="812800" y="0"/>
                </a:lnTo>
                <a:lnTo>
                  <a:pt x="812800" y="145582"/>
                </a:lnTo>
                <a:lnTo>
                  <a:pt x="0" y="145582"/>
                </a:lnTo>
                <a:close/>
              </a:path>
            </a:pathLst>
          </a:custGeom>
          <a:solidFill>
            <a:srgbClr val="000000">
              <a:alpha val="0"/>
            </a:srgbClr>
          </a:solidFill>
          <a:ln>
            <a:noFill/>
          </a:ln>
        </p:spPr>
        <p:txBody>
          <a:bodyPr/>
          <a:lstStyle/>
          <a:p>
            <a:endParaRPr lang="en-US"/>
          </a:p>
        </p:txBody>
      </p:sp>
      <p:sp>
        <p:nvSpPr>
          <p:cNvPr id="12" name="Freeform 12"/>
          <p:cNvSpPr/>
          <p:nvPr/>
        </p:nvSpPr>
        <p:spPr>
          <a:xfrm rot="7715160" flipH="1" flipV="1">
            <a:off x="12594864" y="5395352"/>
            <a:ext cx="4824919" cy="8812637"/>
          </a:xfrm>
          <a:custGeom>
            <a:avLst/>
            <a:gdLst/>
            <a:ahLst/>
            <a:cxnLst/>
            <a:rect l="l" t="t" r="r" b="b"/>
            <a:pathLst>
              <a:path w="4824919" h="8812637">
                <a:moveTo>
                  <a:pt x="4824918" y="8812637"/>
                </a:moveTo>
                <a:lnTo>
                  <a:pt x="0" y="8812637"/>
                </a:lnTo>
                <a:lnTo>
                  <a:pt x="0" y="0"/>
                </a:lnTo>
                <a:lnTo>
                  <a:pt x="4824918" y="0"/>
                </a:lnTo>
                <a:lnTo>
                  <a:pt x="4824918" y="8812637"/>
                </a:lnTo>
                <a:close/>
              </a:path>
            </a:pathLst>
          </a:custGeom>
          <a:blipFill>
            <a:blip r:embed="rId3"/>
            <a:stretch>
              <a:fillRect/>
            </a:stretch>
          </a:blipFill>
        </p:spPr>
        <p:txBody>
          <a:bodyPr/>
          <a:lstStyle/>
          <a:p>
            <a:endParaRPr lang="en-US"/>
          </a:p>
        </p:txBody>
      </p:sp>
      <p:sp>
        <p:nvSpPr>
          <p:cNvPr id="13" name="Freeform 13"/>
          <p:cNvSpPr/>
          <p:nvPr/>
        </p:nvSpPr>
        <p:spPr>
          <a:xfrm rot="-5400000" flipV="1">
            <a:off x="-676522" y="-1177420"/>
            <a:ext cx="4591385" cy="5821091"/>
          </a:xfrm>
          <a:custGeom>
            <a:avLst/>
            <a:gdLst/>
            <a:ahLst/>
            <a:cxnLst/>
            <a:rect l="l" t="t" r="r" b="b"/>
            <a:pathLst>
              <a:path w="4591385" h="5821091">
                <a:moveTo>
                  <a:pt x="0" y="5821091"/>
                </a:moveTo>
                <a:lnTo>
                  <a:pt x="4591386" y="5821091"/>
                </a:lnTo>
                <a:lnTo>
                  <a:pt x="4591386" y="0"/>
                </a:lnTo>
                <a:lnTo>
                  <a:pt x="0" y="0"/>
                </a:lnTo>
                <a:lnTo>
                  <a:pt x="0" y="5821091"/>
                </a:lnTo>
                <a:close/>
              </a:path>
            </a:pathLst>
          </a:custGeom>
          <a:blipFill>
            <a:blip r:embed="rId4"/>
            <a:stretch>
              <a:fillRect/>
            </a:stretch>
          </a:blipFill>
        </p:spPr>
        <p:txBody>
          <a:bodyPr/>
          <a:lstStyle/>
          <a:p>
            <a:endParaRPr lang="en-US"/>
          </a:p>
        </p:txBody>
      </p:sp>
      <p:sp>
        <p:nvSpPr>
          <p:cNvPr id="16" name="Rounded Rectangle 15"/>
          <p:cNvSpPr/>
          <p:nvPr/>
        </p:nvSpPr>
        <p:spPr>
          <a:xfrm>
            <a:off x="2133600" y="3314700"/>
            <a:ext cx="14401800" cy="3552341"/>
          </a:xfrm>
          <a:prstGeom prst="roundRect">
            <a:avLst/>
          </a:prstGeom>
          <a:solidFill>
            <a:schemeClr val="bg1"/>
          </a:solidFill>
          <a:ln>
            <a:solidFill>
              <a:srgbClr val="F9C4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7000" b="1" dirty="0">
                <a:solidFill>
                  <a:srgbClr val="4B4439"/>
                </a:solidFill>
                <a:latin typeface="Arial" panose="020B0604020202020204" pitchFamily="34" charset="0"/>
                <a:cs typeface="Arial" panose="020B0604020202020204" pitchFamily="34" charset="0"/>
              </a:rPr>
              <a:t>II. TÌM HIỂU CHUNG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6" name="TextBox 5"/>
          <p:cNvSpPr txBox="1"/>
          <p:nvPr/>
        </p:nvSpPr>
        <p:spPr>
          <a:xfrm>
            <a:off x="5334000" y="526844"/>
            <a:ext cx="7620000" cy="1103892"/>
          </a:xfrm>
          <a:prstGeom prst="rect">
            <a:avLst/>
          </a:prstGeom>
          <a:noFill/>
        </p:spPr>
        <p:txBody>
          <a:bodyPr wrap="square" rtlCol="0">
            <a:spAutoFit/>
          </a:bodyPr>
          <a:lstStyle/>
          <a:p>
            <a:pPr algn="just">
              <a:lnSpc>
                <a:spcPct val="150000"/>
              </a:lnSpc>
            </a:pPr>
            <a:r>
              <a:rPr lang="en-US" sz="5000" b="1" dirty="0">
                <a:latin typeface="Arial" panose="020B0604020202020204" pitchFamily="34" charset="0"/>
                <a:cs typeface="Arial" panose="020B0604020202020204" pitchFamily="34" charset="0"/>
              </a:rPr>
              <a:t>1. Tác giả, tác phẩm</a:t>
            </a:r>
          </a:p>
        </p:txBody>
      </p:sp>
      <p:sp>
        <p:nvSpPr>
          <p:cNvPr id="7" name="TextBox 6"/>
          <p:cNvSpPr txBox="1"/>
          <p:nvPr/>
        </p:nvSpPr>
        <p:spPr>
          <a:xfrm>
            <a:off x="8562651" y="4924384"/>
            <a:ext cx="7887653" cy="4708981"/>
          </a:xfrm>
          <a:prstGeom prst="rect">
            <a:avLst/>
          </a:prstGeom>
          <a:noFill/>
        </p:spPr>
        <p:txBody>
          <a:bodyPr wrap="square" rtlCol="0">
            <a:spAutoFit/>
          </a:bodyPr>
          <a:lstStyle/>
          <a:p>
            <a:pPr algn="ctr">
              <a:lnSpc>
                <a:spcPct val="150000"/>
              </a:lnSpc>
            </a:pPr>
            <a:r>
              <a:rPr lang="en-US" sz="4000" b="1" u="sng" dirty="0">
                <a:solidFill>
                  <a:srgbClr val="BE717C"/>
                </a:solidFill>
                <a:latin typeface="Arial" panose="020B0604020202020204" pitchFamily="34" charset="0"/>
                <a:cs typeface="Arial" panose="020B0604020202020204" pitchFamily="34" charset="0"/>
              </a:rPr>
              <a:t>Em hãy trả lời các câu hỏi sau:</a:t>
            </a:r>
          </a:p>
          <a:p>
            <a:pPr marL="285750" indent="-285750" algn="just">
              <a:lnSpc>
                <a:spcPct val="150000"/>
              </a:lnSpc>
              <a:buFont typeface="Arial" panose="020B0604020202020204" pitchFamily="34" charset="0"/>
              <a:buChar char="•"/>
            </a:pPr>
            <a:r>
              <a:rPr lang="en-US" sz="4000" dirty="0">
                <a:latin typeface="Arial" panose="020B0604020202020204" pitchFamily="34" charset="0"/>
                <a:cs typeface="Arial" panose="020B0604020202020204" pitchFamily="34" charset="0"/>
              </a:rPr>
              <a:t>Trình bày hiểu biết của em về tác giả Thanh Tịnh?</a:t>
            </a:r>
          </a:p>
          <a:p>
            <a:pPr marL="285750" indent="-285750" algn="just">
              <a:lnSpc>
                <a:spcPct val="150000"/>
              </a:lnSpc>
              <a:buFont typeface="Arial" panose="020B0604020202020204" pitchFamily="34" charset="0"/>
              <a:buChar char="•"/>
            </a:pPr>
            <a:r>
              <a:rPr lang="en-US" sz="4000" dirty="0">
                <a:latin typeface="Arial" panose="020B0604020202020204" pitchFamily="34" charset="0"/>
                <a:cs typeface="Arial" panose="020B0604020202020204" pitchFamily="34" charset="0"/>
              </a:rPr>
              <a:t>Hãy trình bày xuất xứ của văn bản “Tôi đi học”</a:t>
            </a:r>
          </a:p>
        </p:txBody>
      </p:sp>
      <p:sp>
        <p:nvSpPr>
          <p:cNvPr id="8" name="Rounded Rectangle 7"/>
          <p:cNvSpPr/>
          <p:nvPr/>
        </p:nvSpPr>
        <p:spPr>
          <a:xfrm>
            <a:off x="8658377" y="2034969"/>
            <a:ext cx="7696200" cy="1371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dirty="0">
                <a:solidFill>
                  <a:srgbClr val="C00000"/>
                </a:solidFill>
                <a:latin typeface="Arial" panose="020B0604020202020204" pitchFamily="34" charset="0"/>
                <a:cs typeface="Arial" panose="020B0604020202020204" pitchFamily="34" charset="0"/>
              </a:rPr>
              <a:t>HOẠT ĐỘNG NHÓM</a:t>
            </a:r>
          </a:p>
        </p:txBody>
      </p:sp>
      <p:pic>
        <p:nvPicPr>
          <p:cNvPr id="4" name="Picture 3"/>
          <p:cNvPicPr>
            <a:picLocks noChangeAspect="1"/>
          </p:cNvPicPr>
          <p:nvPr/>
        </p:nvPicPr>
        <p:blipFill>
          <a:blip r:embed="rId3"/>
          <a:stretch>
            <a:fillRect/>
          </a:stretch>
        </p:blipFill>
        <p:spPr>
          <a:xfrm>
            <a:off x="11376342" y="3543128"/>
            <a:ext cx="2147879" cy="1455241"/>
          </a:xfrm>
          <a:prstGeom prst="rect">
            <a:avLst/>
          </a:prstGeom>
        </p:spPr>
      </p:pic>
      <p:grpSp>
        <p:nvGrpSpPr>
          <p:cNvPr id="5" name="Group 4"/>
          <p:cNvGrpSpPr/>
          <p:nvPr/>
        </p:nvGrpSpPr>
        <p:grpSpPr>
          <a:xfrm>
            <a:off x="744864" y="2240167"/>
            <a:ext cx="5903260" cy="7510544"/>
            <a:chOff x="0" y="2476500"/>
            <a:chExt cx="5903260" cy="7510544"/>
          </a:xfrm>
        </p:grpSpPr>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820" b="100000" l="540" r="100000">
                          <a14:foregroundMark x1="32119" y1="9016" x2="64912" y2="7377"/>
                          <a14:foregroundMark x1="31174" y1="18735" x2="84211" y2="95199"/>
                          <a14:foregroundMark x1="64507" y1="35480" x2="21727" y2="99883"/>
                          <a14:foregroundMark x1="6883" y1="87822" x2="97301" y2="80445"/>
                          <a14:foregroundMark x1="53171" y1="90984" x2="80702" y2="95667"/>
                          <a14:foregroundMark x1="35223" y1="37822" x2="41970" y2="76464"/>
                          <a14:foregroundMark x1="28475" y1="24590" x2="76113" y2="11710"/>
                          <a14:foregroundMark x1="46964" y1="16042" x2="70715" y2="31616"/>
                          <a14:foregroundMark x1="67206" y1="16745" x2="57760" y2="98361"/>
                          <a14:foregroundMark x1="32928" y1="85831" x2="55061" y2="94848"/>
                          <a14:foregroundMark x1="21727" y1="47658" x2="29825" y2="55035"/>
                        </a14:backgroundRemoval>
                      </a14:imgEffect>
                    </a14:imgLayer>
                  </a14:imgProps>
                </a:ext>
              </a:extLst>
            </a:blip>
            <a:stretch>
              <a:fillRect/>
            </a:stretch>
          </p:blipFill>
          <p:spPr>
            <a:xfrm>
              <a:off x="0" y="2476500"/>
              <a:ext cx="5867700" cy="6762503"/>
            </a:xfrm>
            <a:prstGeom prst="rect">
              <a:avLst/>
            </a:prstGeom>
          </p:spPr>
        </p:pic>
        <p:sp>
          <p:nvSpPr>
            <p:cNvPr id="10" name="Rounded Rectangle 9"/>
            <p:cNvSpPr/>
            <p:nvPr/>
          </p:nvSpPr>
          <p:spPr>
            <a:xfrm>
              <a:off x="40640" y="9029700"/>
              <a:ext cx="5862620" cy="957344"/>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ysClr val="windowText" lastClr="000000"/>
                  </a:solidFill>
                  <a:latin typeface="Arial" panose="020B0604020202020204" pitchFamily="34" charset="0"/>
                  <a:cs typeface="Arial" panose="020B0604020202020204" pitchFamily="34" charset="0"/>
                </a:rPr>
                <a:t>Thanh Tịnh</a:t>
              </a:r>
              <a:endParaRPr lang="vi-VN" sz="4000" dirty="0">
                <a:solidFill>
                  <a:sysClr val="windowText" lastClr="000000"/>
                </a:solidFill>
                <a:latin typeface="Arial" panose="020B0604020202020204" pitchFamily="34"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par>
                                <p:cTn id="13" presetID="3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style.rotation</p:attrName>
                                        </p:attrNameLst>
                                      </p:cBhvr>
                                      <p:tavLst>
                                        <p:tav tm="0">
                                          <p:val>
                                            <p:fltVal val="90"/>
                                          </p:val>
                                        </p:tav>
                                        <p:tav tm="100000">
                                          <p:val>
                                            <p:fltVal val="0"/>
                                          </p:val>
                                        </p:tav>
                                      </p:tavLst>
                                    </p:anim>
                                    <p:animEffect transition="in" filter="fade">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3" name="Rounded Rectangle 2"/>
          <p:cNvSpPr/>
          <p:nvPr/>
        </p:nvSpPr>
        <p:spPr>
          <a:xfrm>
            <a:off x="6400800" y="727710"/>
            <a:ext cx="5486400" cy="1371600"/>
          </a:xfrm>
          <a:prstGeom prst="roundRect">
            <a:avLst/>
          </a:prstGeom>
          <a:solidFill>
            <a:srgbClr val="EDD7DA"/>
          </a:solidFill>
          <a:ln>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 panose="020B0604020202020204" pitchFamily="34" charset="0"/>
                <a:cs typeface="Arial" panose="020B0604020202020204" pitchFamily="34" charset="0"/>
              </a:rPr>
              <a:t>a. Tác giả</a:t>
            </a:r>
          </a:p>
        </p:txBody>
      </p:sp>
      <p:sp>
        <p:nvSpPr>
          <p:cNvPr id="4" name="TextBox 3"/>
          <p:cNvSpPr txBox="1"/>
          <p:nvPr/>
        </p:nvSpPr>
        <p:spPr>
          <a:xfrm>
            <a:off x="6948280" y="3162300"/>
            <a:ext cx="10744200" cy="5518242"/>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en-US" sz="4000" dirty="0">
                <a:latin typeface="Arial" panose="020B0604020202020204" pitchFamily="34" charset="0"/>
                <a:cs typeface="Arial" panose="020B0604020202020204" pitchFamily="34" charset="0"/>
              </a:rPr>
              <a:t>Tên khai sinh: Trần Văn Ninh</a:t>
            </a:r>
          </a:p>
          <a:p>
            <a:pPr marL="457200" indent="-457200" algn="just">
              <a:lnSpc>
                <a:spcPct val="150000"/>
              </a:lnSpc>
              <a:buFont typeface="Arial" panose="020B0604020202020204" pitchFamily="34" charset="0"/>
              <a:buChar char="•"/>
            </a:pPr>
            <a:r>
              <a:rPr lang="en-US" sz="4000" dirty="0">
                <a:latin typeface="Arial" panose="020B0604020202020204" pitchFamily="34" charset="0"/>
                <a:cs typeface="Arial" panose="020B0604020202020204" pitchFamily="34" charset="0"/>
              </a:rPr>
              <a:t>Q</a:t>
            </a:r>
            <a:r>
              <a:rPr lang="vi-VN" sz="4000" dirty="0">
                <a:latin typeface="Arial" panose="020B0604020202020204" pitchFamily="34" charset="0"/>
                <a:cs typeface="Arial" panose="020B0604020202020204" pitchFamily="34" charset="0"/>
              </a:rPr>
              <a:t>uê </a:t>
            </a:r>
            <a:r>
              <a:rPr lang="en-US" sz="4000" dirty="0">
                <a:latin typeface="Arial" panose="020B0604020202020204" pitchFamily="34" charset="0"/>
                <a:cs typeface="Arial" panose="020B0604020202020204" pitchFamily="34" charset="0"/>
              </a:rPr>
              <a:t>quán: </a:t>
            </a:r>
            <a:r>
              <a:rPr lang="vi-VN" sz="4000" dirty="0">
                <a:latin typeface="Arial" panose="020B0604020202020204" pitchFamily="34" charset="0"/>
                <a:cs typeface="Arial" panose="020B0604020202020204" pitchFamily="34" charset="0"/>
              </a:rPr>
              <a:t>Gia Lạc</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Huế</a:t>
            </a:r>
            <a:r>
              <a:rPr lang="en-US" sz="4000" dirty="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Từ năm 1933, ông đi làm ở các sở tư rồi vào nghề dạy học và bắt đầu viết văn, làm thơ</a:t>
            </a:r>
          </a:p>
          <a:p>
            <a:pPr marL="457200" indent="-457200" algn="just">
              <a:lnSpc>
                <a:spcPct val="150000"/>
              </a:lnSpc>
              <a:buFont typeface="Arial" panose="020B0604020202020204" pitchFamily="34" charset="0"/>
              <a:buChar char="•"/>
            </a:pPr>
            <a:r>
              <a:rPr lang="en-US" sz="4000" dirty="0">
                <a:latin typeface="Arial" panose="020B0604020202020204" pitchFamily="34" charset="0"/>
                <a:cs typeface="Arial" panose="020B0604020202020204" pitchFamily="34" charset="0"/>
              </a:rPr>
              <a:t>Đặc trưng sáng tác: </a:t>
            </a:r>
            <a:r>
              <a:rPr lang="vi-VN" sz="4000" dirty="0">
                <a:latin typeface="Arial" panose="020B0604020202020204" pitchFamily="34" charset="0"/>
                <a:cs typeface="Arial" panose="020B0604020202020204" pitchFamily="34" charset="0"/>
              </a:rPr>
              <a:t>toát lên vẻ đẹp đằm thắm, êm dịu, trong trẻo</a:t>
            </a:r>
          </a:p>
        </p:txBody>
      </p:sp>
      <p:grpSp>
        <p:nvGrpSpPr>
          <p:cNvPr id="8" name="Group 7">
            <a:extLst>
              <a:ext uri="{FF2B5EF4-FFF2-40B4-BE49-F238E27FC236}">
                <a16:creationId xmlns:a16="http://schemas.microsoft.com/office/drawing/2014/main" id="{E083DD7C-F73A-9567-DE19-EAD47AA4E341}"/>
              </a:ext>
            </a:extLst>
          </p:cNvPr>
          <p:cNvGrpSpPr/>
          <p:nvPr/>
        </p:nvGrpSpPr>
        <p:grpSpPr>
          <a:xfrm>
            <a:off x="709696" y="1866900"/>
            <a:ext cx="5643064" cy="8005529"/>
            <a:chOff x="699030" y="1891862"/>
            <a:chExt cx="5643064" cy="8005529"/>
          </a:xfrm>
        </p:grpSpPr>
        <p:pic>
          <p:nvPicPr>
            <p:cNvPr id="5" name="Picture 4"/>
            <p:cNvPicPr>
              <a:picLocks noChangeAspect="1"/>
            </p:cNvPicPr>
            <p:nvPr/>
          </p:nvPicPr>
          <p:blipFill>
            <a:blip r:embed="rId3"/>
            <a:stretch>
              <a:fillRect/>
            </a:stretch>
          </p:blipFill>
          <p:spPr>
            <a:xfrm>
              <a:off x="699030" y="1891862"/>
              <a:ext cx="5643064" cy="7290737"/>
            </a:xfrm>
            <a:prstGeom prst="rect">
              <a:avLst/>
            </a:prstGeom>
          </p:spPr>
        </p:pic>
        <p:sp>
          <p:nvSpPr>
            <p:cNvPr id="7" name="TextBox 6">
              <a:extLst>
                <a:ext uri="{FF2B5EF4-FFF2-40B4-BE49-F238E27FC236}">
                  <a16:creationId xmlns:a16="http://schemas.microsoft.com/office/drawing/2014/main" id="{9D9C6618-9CB0-2FF4-BCE8-99D5CD4B4CA9}"/>
                </a:ext>
              </a:extLst>
            </p:cNvPr>
            <p:cNvSpPr txBox="1"/>
            <p:nvPr/>
          </p:nvSpPr>
          <p:spPr>
            <a:xfrm>
              <a:off x="929762" y="9157637"/>
              <a:ext cx="5181600" cy="739754"/>
            </a:xfrm>
            <a:prstGeom prst="rect">
              <a:avLst/>
            </a:prstGeom>
            <a:noFill/>
          </p:spPr>
          <p:txBody>
            <a:bodyPr wrap="square">
              <a:spAutoFit/>
            </a:bodyPr>
            <a:lstStyle/>
            <a:p>
              <a:pPr algn="ctr">
                <a:lnSpc>
                  <a:spcPct val="150000"/>
                </a:lnSpc>
              </a:pPr>
              <a:r>
                <a:rPr lang="vi-VN" sz="3200" dirty="0">
                  <a:latin typeface="Arial" panose="020B0604020202020204" pitchFamily="34" charset="0"/>
                  <a:cs typeface="Arial" panose="020B0604020202020204" pitchFamily="34" charset="0"/>
                </a:rPr>
                <a:t>Thanh Tịnh (1911 – 1988) </a:t>
              </a:r>
              <a:endParaRPr lang="en-US" sz="3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681208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3" name="Rounded Rectangle 2"/>
          <p:cNvSpPr/>
          <p:nvPr/>
        </p:nvSpPr>
        <p:spPr>
          <a:xfrm>
            <a:off x="6400800" y="727710"/>
            <a:ext cx="5486400" cy="1371600"/>
          </a:xfrm>
          <a:prstGeom prst="roundRect">
            <a:avLst/>
          </a:prstGeom>
          <a:solidFill>
            <a:srgbClr val="EDD7DA"/>
          </a:solidFill>
          <a:ln>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 panose="020B0604020202020204" pitchFamily="34" charset="0"/>
                <a:cs typeface="Arial" panose="020B0604020202020204" pitchFamily="34" charset="0"/>
              </a:rPr>
              <a:t>a. Tác giả</a:t>
            </a:r>
          </a:p>
        </p:txBody>
      </p:sp>
      <p:sp>
        <p:nvSpPr>
          <p:cNvPr id="4" name="TextBox 3"/>
          <p:cNvSpPr txBox="1"/>
          <p:nvPr/>
        </p:nvSpPr>
        <p:spPr>
          <a:xfrm>
            <a:off x="7848600" y="3009900"/>
            <a:ext cx="9372352" cy="5518242"/>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vi-VN" sz="4000" dirty="0">
                <a:cs typeface="Arial" panose="020B0604020202020204" pitchFamily="34" charset="0"/>
              </a:rPr>
              <a:t>Tác phẩm chính: </a:t>
            </a:r>
            <a:r>
              <a:rPr lang="vi-VN" sz="4000" i="1" dirty="0">
                <a:cs typeface="Arial" panose="020B0604020202020204" pitchFamily="34" charset="0"/>
              </a:rPr>
              <a:t>Hận chiến trường (tập thơ, 1937), Quê mẹ (tập truyện ngắn, 1941), Ngậm ngải tìm trầm (tập truyện ngắn, 1943)…</a:t>
            </a:r>
          </a:p>
          <a:p>
            <a:pPr marL="457200" indent="-4572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Ông được tặng giải thưởng Nhà nước về </a:t>
            </a:r>
            <a:r>
              <a:rPr lang="en-US" sz="4000" dirty="0">
                <a:latin typeface="Arial" panose="020B0604020202020204" pitchFamily="34" charset="0"/>
                <a:cs typeface="Arial" panose="020B0604020202020204" pitchFamily="34" charset="0"/>
              </a:rPr>
              <a:t>v</a:t>
            </a:r>
            <a:r>
              <a:rPr lang="vi-VN" sz="4000" dirty="0">
                <a:latin typeface="Arial" panose="020B0604020202020204" pitchFamily="34" charset="0"/>
                <a:cs typeface="Arial" panose="020B0604020202020204" pitchFamily="34" charset="0"/>
              </a:rPr>
              <a:t>ăn học </a:t>
            </a:r>
            <a:r>
              <a:rPr lang="en-US" sz="4000" dirty="0">
                <a:latin typeface="Arial" panose="020B0604020202020204" pitchFamily="34" charset="0"/>
                <a:cs typeface="Arial" panose="020B0604020202020204" pitchFamily="34" charset="0"/>
              </a:rPr>
              <a:t>n</a:t>
            </a:r>
            <a:r>
              <a:rPr lang="vi-VN" sz="4000" dirty="0">
                <a:latin typeface="Arial" panose="020B0604020202020204" pitchFamily="34" charset="0"/>
                <a:cs typeface="Arial" panose="020B0604020202020204" pitchFamily="34" charset="0"/>
              </a:rPr>
              <a:t>ghệ thuật năm 2007</a:t>
            </a:r>
            <a:r>
              <a:rPr lang="en-US" sz="4000" dirty="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 y="2660519"/>
            <a:ext cx="6868554" cy="6868554"/>
          </a:xfrm>
          <a:prstGeom prst="rect">
            <a:avLst/>
          </a:prstGeom>
        </p:spPr>
      </p:pic>
    </p:spTree>
    <p:extLst>
      <p:ext uri="{BB962C8B-B14F-4D97-AF65-F5344CB8AC3E}">
        <p14:creationId xmlns:p14="http://schemas.microsoft.com/office/powerpoint/2010/main" val="18116221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3" name="Rounded Rectangle 2"/>
          <p:cNvSpPr/>
          <p:nvPr/>
        </p:nvSpPr>
        <p:spPr>
          <a:xfrm>
            <a:off x="10134600" y="1790700"/>
            <a:ext cx="5410200" cy="1371600"/>
          </a:xfrm>
          <a:prstGeom prst="roundRect">
            <a:avLst/>
          </a:prstGeom>
          <a:solidFill>
            <a:srgbClr val="EDD7DA"/>
          </a:solidFill>
          <a:ln>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 panose="020B0604020202020204" pitchFamily="34" charset="0"/>
                <a:cs typeface="Arial" panose="020B0604020202020204" pitchFamily="34" charset="0"/>
              </a:rPr>
              <a:t>b. Tác phẩm</a:t>
            </a:r>
          </a:p>
        </p:txBody>
      </p:sp>
      <p:sp>
        <p:nvSpPr>
          <p:cNvPr id="4" name="TextBox 3"/>
          <p:cNvSpPr txBox="1"/>
          <p:nvPr/>
        </p:nvSpPr>
        <p:spPr>
          <a:xfrm>
            <a:off x="9144000" y="3771900"/>
            <a:ext cx="7956615" cy="3671583"/>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Là truyện ngắn xuất sắc của Thanh Tịnh</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Xuất xứ: in </a:t>
            </a:r>
            <a:r>
              <a:rPr lang="en-US" sz="4000" dirty="0">
                <a:latin typeface="Arial" panose="020B0604020202020204" pitchFamily="34" charset="0"/>
                <a:cs typeface="Arial" panose="020B0604020202020204" pitchFamily="34" charset="0"/>
              </a:rPr>
              <a:t>trong tập </a:t>
            </a:r>
            <a:r>
              <a:rPr lang="en-US" sz="4000" i="1" dirty="0">
                <a:latin typeface="Arial" panose="020B0604020202020204" pitchFamily="34" charset="0"/>
                <a:cs typeface="Arial" panose="020B0604020202020204" pitchFamily="34" charset="0"/>
              </a:rPr>
              <a:t>“Quê mẹ</a:t>
            </a:r>
            <a:r>
              <a:rPr lang="en-US" sz="4000" i="1">
                <a:latin typeface="Arial" panose="020B0604020202020204" pitchFamily="34" charset="0"/>
                <a:cs typeface="Arial" panose="020B0604020202020204" pitchFamily="34" charset="0"/>
              </a:rPr>
              <a:t>”</a:t>
            </a:r>
            <a:r>
              <a:rPr lang="en-US" sz="4000">
                <a:latin typeface="Arial" panose="020B0604020202020204" pitchFamily="34" charset="0"/>
                <a:cs typeface="Arial" panose="020B0604020202020204" pitchFamily="34" charset="0"/>
              </a:rPr>
              <a:t> </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Năm xuất bản: 1941</a:t>
            </a:r>
            <a:endParaRPr lang="en-US" sz="4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a:srcRect l="14800" r="15867"/>
          <a:stretch/>
        </p:blipFill>
        <p:spPr>
          <a:xfrm>
            <a:off x="1739746" y="660182"/>
            <a:ext cx="6216869" cy="8966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955720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pic>
        <p:nvPicPr>
          <p:cNvPr id="3" name="Picture 2"/>
          <p:cNvPicPr>
            <a:picLocks noChangeAspect="1"/>
          </p:cNvPicPr>
          <p:nvPr/>
        </p:nvPicPr>
        <p:blipFill>
          <a:blip r:embed="rId3"/>
          <a:stretch>
            <a:fillRect/>
          </a:stretch>
        </p:blipFill>
        <p:spPr>
          <a:xfrm rot="496011">
            <a:off x="16244111" y="1471122"/>
            <a:ext cx="1152260" cy="1810694"/>
          </a:xfrm>
          <a:prstGeom prst="rect">
            <a:avLst/>
          </a:prstGeom>
        </p:spPr>
      </p:pic>
      <p:sp>
        <p:nvSpPr>
          <p:cNvPr id="4" name="TextBox 3"/>
          <p:cNvSpPr txBox="1"/>
          <p:nvPr/>
        </p:nvSpPr>
        <p:spPr>
          <a:xfrm>
            <a:off x="2647950" y="1503863"/>
            <a:ext cx="11263082" cy="1246495"/>
          </a:xfrm>
          <a:prstGeom prst="rect">
            <a:avLst/>
          </a:prstGeom>
          <a:noFill/>
        </p:spPr>
        <p:txBody>
          <a:bodyPr wrap="square" rtlCol="0">
            <a:spAutoFit/>
          </a:bodyPr>
          <a:lstStyle/>
          <a:p>
            <a:pPr>
              <a:lnSpc>
                <a:spcPct val="150000"/>
              </a:lnSpc>
            </a:pPr>
            <a:r>
              <a:rPr lang="en-US" sz="5000" b="1" dirty="0">
                <a:latin typeface="Arial" panose="020B0604020202020204" pitchFamily="34" charset="0"/>
                <a:cs typeface="Arial" panose="020B0604020202020204" pitchFamily="34" charset="0"/>
              </a:rPr>
              <a:t>2. </a:t>
            </a:r>
            <a:r>
              <a:rPr lang="en-US" sz="5000" b="1" dirty="0">
                <a:solidFill>
                  <a:srgbClr val="4B4439"/>
                </a:solidFill>
                <a:latin typeface="Arial" panose="020B0604020202020204" pitchFamily="34" charset="0"/>
                <a:cs typeface="Arial" panose="020B0604020202020204" pitchFamily="34" charset="0"/>
              </a:rPr>
              <a:t>Tóm tắt, nhân vật và ngôn ngữ kể</a:t>
            </a:r>
          </a:p>
        </p:txBody>
      </p:sp>
      <p:sp>
        <p:nvSpPr>
          <p:cNvPr id="5" name="TextBox 4"/>
          <p:cNvSpPr txBox="1"/>
          <p:nvPr/>
        </p:nvSpPr>
        <p:spPr>
          <a:xfrm>
            <a:off x="2647950" y="3390900"/>
            <a:ext cx="10439400" cy="5632311"/>
          </a:xfrm>
          <a:prstGeom prst="rect">
            <a:avLst/>
          </a:prstGeom>
          <a:noFill/>
        </p:spPr>
        <p:txBody>
          <a:bodyPr wrap="square" rtlCol="0">
            <a:spAutoFit/>
          </a:bodyPr>
          <a:lstStyle/>
          <a:p>
            <a:pPr algn="ctr">
              <a:lnSpc>
                <a:spcPct val="150000"/>
              </a:lnSpc>
            </a:pPr>
            <a:r>
              <a:rPr lang="en-US" sz="4000" b="1" u="sng" dirty="0">
                <a:solidFill>
                  <a:srgbClr val="BE717C"/>
                </a:solidFill>
                <a:latin typeface="Arial" panose="020B0604020202020204" pitchFamily="34" charset="0"/>
                <a:cs typeface="Arial" panose="020B0604020202020204" pitchFamily="34" charset="0"/>
              </a:rPr>
              <a:t>Em hãy trả lời các câu hỏi sau:</a:t>
            </a:r>
          </a:p>
          <a:p>
            <a:pPr marL="285750" indent="-285750">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Tóm tắt nội dung văn bản </a:t>
            </a:r>
          </a:p>
          <a:p>
            <a:pPr marL="285750" indent="-285750">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Nhân vật chính là ai? Nhân vật ấy được nhà văn miêu tả ở những phương diện nào?</a:t>
            </a:r>
          </a:p>
          <a:p>
            <a:pPr marL="285750" indent="-285750">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Ngôn ngữ kể chuyện (trần thuật) trong văn bản có gì đặc sắc?</a:t>
            </a:r>
          </a:p>
        </p:txBody>
      </p:sp>
      <p:pic>
        <p:nvPicPr>
          <p:cNvPr id="6" name="Picture 5"/>
          <p:cNvPicPr>
            <a:picLocks noChangeAspect="1"/>
          </p:cNvPicPr>
          <p:nvPr/>
        </p:nvPicPr>
        <p:blipFill rotWithShape="1">
          <a:blip r:embed="rId4"/>
          <a:srcRect l="26956" t="7672" r="3527" b="8115"/>
          <a:stretch/>
        </p:blipFill>
        <p:spPr>
          <a:xfrm>
            <a:off x="13331016" y="3355247"/>
            <a:ext cx="4305300" cy="6677608"/>
          </a:xfrm>
          <a:prstGeom prst="rect">
            <a:avLst/>
          </a:prstGeom>
        </p:spPr>
      </p:pic>
    </p:spTree>
    <p:extLst>
      <p:ext uri="{BB962C8B-B14F-4D97-AF65-F5344CB8AC3E}">
        <p14:creationId xmlns:p14="http://schemas.microsoft.com/office/powerpoint/2010/main" val="33977182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3" name="Freeform 3"/>
          <p:cNvSpPr/>
          <p:nvPr/>
        </p:nvSpPr>
        <p:spPr>
          <a:xfrm>
            <a:off x="-2438400" y="5694341"/>
            <a:ext cx="6795516" cy="6934200"/>
          </a:xfrm>
          <a:custGeom>
            <a:avLst/>
            <a:gdLst/>
            <a:ahLst/>
            <a:cxnLst/>
            <a:rect l="l" t="t" r="r" b="b"/>
            <a:pathLst>
              <a:path w="6795516" h="6934200">
                <a:moveTo>
                  <a:pt x="0" y="0"/>
                </a:moveTo>
                <a:lnTo>
                  <a:pt x="6795516" y="0"/>
                </a:lnTo>
                <a:lnTo>
                  <a:pt x="6795516" y="6934200"/>
                </a:lnTo>
                <a:lnTo>
                  <a:pt x="0" y="6934200"/>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Rounded Rectangle 6"/>
          <p:cNvSpPr/>
          <p:nvPr/>
        </p:nvSpPr>
        <p:spPr>
          <a:xfrm>
            <a:off x="5562600" y="1067544"/>
            <a:ext cx="8097181" cy="1752600"/>
          </a:xfrm>
          <a:prstGeom prst="roundRect">
            <a:avLst/>
          </a:prstGeom>
          <a:solidFill>
            <a:srgbClr val="FDE8DF"/>
          </a:solidFill>
          <a:ln>
            <a:solidFill>
              <a:srgbClr val="F9C4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latin typeface="Arial" panose="020B0604020202020204" pitchFamily="34" charset="0"/>
                <a:cs typeface="Arial" panose="020B0604020202020204" pitchFamily="34" charset="0"/>
              </a:rPr>
              <a:t>KHỞI ĐỘNG</a:t>
            </a:r>
          </a:p>
        </p:txBody>
      </p:sp>
      <p:sp>
        <p:nvSpPr>
          <p:cNvPr id="4" name="TextBox 3"/>
          <p:cNvSpPr txBox="1"/>
          <p:nvPr/>
        </p:nvSpPr>
        <p:spPr>
          <a:xfrm>
            <a:off x="7159751" y="3643199"/>
            <a:ext cx="9939500" cy="5518242"/>
          </a:xfrm>
          <a:prstGeom prst="rect">
            <a:avLst/>
          </a:prstGeom>
          <a:noFill/>
        </p:spPr>
        <p:txBody>
          <a:bodyPr wrap="square" rtlCol="0">
            <a:spAutoFit/>
          </a:bodyPr>
          <a:lstStyle/>
          <a:p>
            <a:pPr algn="ctr">
              <a:lnSpc>
                <a:spcPct val="150000"/>
              </a:lnSpc>
            </a:pPr>
            <a:r>
              <a:rPr lang="en-US" sz="4000" b="1" u="sng" dirty="0">
                <a:solidFill>
                  <a:srgbClr val="C00000"/>
                </a:solidFill>
                <a:latin typeface="Arial" panose="020B0604020202020204" pitchFamily="34" charset="0"/>
                <a:cs typeface="Arial" panose="020B0604020202020204" pitchFamily="34" charset="0"/>
              </a:rPr>
              <a:t>Em hãy trả lời câu hỏi sau:</a:t>
            </a:r>
          </a:p>
          <a:p>
            <a:pPr marL="571500" indent="-571500" algn="just">
              <a:lnSpc>
                <a:spcPct val="150000"/>
              </a:lnSpc>
              <a:buFont typeface="Arial" panose="020B0604020202020204" pitchFamily="34" charset="0"/>
              <a:buChar char="•"/>
            </a:pPr>
            <a:r>
              <a:rPr lang="vi-VN" sz="4000" dirty="0">
                <a:solidFill>
                  <a:srgbClr val="4B4439"/>
                </a:solidFill>
                <a:latin typeface="Arial" panose="020B0604020202020204" pitchFamily="34" charset="0"/>
                <a:cs typeface="Arial" panose="020B0604020202020204" pitchFamily="34" charset="0"/>
              </a:rPr>
              <a:t>Em nào đã đọc văn bản “Tôi đi học” trong sách giáo khoa? </a:t>
            </a:r>
            <a:endParaRPr lang="en-US" sz="4000" dirty="0">
              <a:solidFill>
                <a:srgbClr val="4B4439"/>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dirty="0">
                <a:solidFill>
                  <a:srgbClr val="4B4439"/>
                </a:solidFill>
                <a:latin typeface="Arial" panose="020B0604020202020204" pitchFamily="34" charset="0"/>
                <a:cs typeface="Arial" panose="020B0604020202020204" pitchFamily="34" charset="0"/>
              </a:rPr>
              <a:t>Truyện kể về ai, về sự kiện gì? </a:t>
            </a:r>
            <a:endParaRPr lang="en-US" sz="4000" dirty="0">
              <a:solidFill>
                <a:srgbClr val="4B4439"/>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dirty="0">
                <a:solidFill>
                  <a:srgbClr val="4B4439"/>
                </a:solidFill>
                <a:latin typeface="Arial" panose="020B0604020202020204" pitchFamily="34" charset="0"/>
                <a:cs typeface="Arial" panose="020B0604020202020204" pitchFamily="34" charset="0"/>
              </a:rPr>
              <a:t>Ấn tượng rõ nhất của em sau khi đọc truyện là gì? Vì sao?</a:t>
            </a:r>
            <a:endParaRPr lang="en-US" sz="4000" dirty="0">
              <a:solidFill>
                <a:srgbClr val="4B4439"/>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22917" t="7575" r="9168" b="4554"/>
          <a:stretch/>
        </p:blipFill>
        <p:spPr>
          <a:xfrm flipH="1">
            <a:off x="1636775" y="3134277"/>
            <a:ext cx="3886201" cy="7043739"/>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9382" y="315278"/>
            <a:ext cx="3316129" cy="137160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b="1" dirty="0">
                <a:solidFill>
                  <a:srgbClr val="BE717C"/>
                </a:solidFill>
                <a:latin typeface="Arial" panose="020B0604020202020204" pitchFamily="34" charset="0"/>
                <a:cs typeface="Arial" panose="020B0604020202020204" pitchFamily="34" charset="0"/>
              </a:rPr>
              <a:t>a. Tóm tắt</a:t>
            </a:r>
          </a:p>
        </p:txBody>
      </p:sp>
      <p:sp>
        <p:nvSpPr>
          <p:cNvPr id="5" name="Rounded Rectangle 4"/>
          <p:cNvSpPr/>
          <p:nvPr/>
        </p:nvSpPr>
        <p:spPr>
          <a:xfrm>
            <a:off x="149382" y="4337209"/>
            <a:ext cx="2454910" cy="2155190"/>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ysClr val="windowText" lastClr="000000"/>
                </a:solidFill>
                <a:latin typeface="Arial" panose="020B0604020202020204" pitchFamily="34" charset="0"/>
                <a:cs typeface="Arial" panose="020B0604020202020204" pitchFamily="34" charset="0"/>
              </a:rPr>
              <a:t>Tôi đi học </a:t>
            </a:r>
            <a:endParaRPr lang="vi-VN" sz="4000" b="1" dirty="0">
              <a:solidFill>
                <a:sysClr val="windowText" lastClr="000000"/>
              </a:solidFill>
              <a:latin typeface="Arial" panose="020B0604020202020204" pitchFamily="34" charset="0"/>
              <a:cs typeface="Arial" panose="020B0604020202020204" pitchFamily="34" charset="0"/>
            </a:endParaRPr>
          </a:p>
        </p:txBody>
      </p:sp>
      <p:sp>
        <p:nvSpPr>
          <p:cNvPr id="6" name="Rounded Rectangle 5"/>
          <p:cNvSpPr/>
          <p:nvPr/>
        </p:nvSpPr>
        <p:spPr>
          <a:xfrm>
            <a:off x="3630133" y="7303245"/>
            <a:ext cx="3181350" cy="2590800"/>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ysClr val="windowText" lastClr="000000"/>
                </a:solidFill>
                <a:latin typeface="Arial" panose="020B0604020202020204" pitchFamily="34" charset="0"/>
                <a:cs typeface="Arial" panose="020B0604020202020204" pitchFamily="34" charset="0"/>
              </a:rPr>
              <a:t>Khi vào trong lớp học</a:t>
            </a:r>
            <a:endParaRPr lang="vi-VN" sz="4000" dirty="0">
              <a:solidFill>
                <a:sysClr val="windowText" lastClr="000000"/>
              </a:solidFill>
              <a:latin typeface="Arial" panose="020B0604020202020204" pitchFamily="34" charset="0"/>
              <a:cs typeface="Arial" panose="020B0604020202020204" pitchFamily="34" charset="0"/>
            </a:endParaRPr>
          </a:p>
        </p:txBody>
      </p:sp>
      <p:sp>
        <p:nvSpPr>
          <p:cNvPr id="7" name="Rounded Rectangle 6"/>
          <p:cNvSpPr/>
          <p:nvPr/>
        </p:nvSpPr>
        <p:spPr>
          <a:xfrm>
            <a:off x="3614893" y="3998762"/>
            <a:ext cx="3181350" cy="2590800"/>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ysClr val="windowText" lastClr="000000"/>
                </a:solidFill>
                <a:latin typeface="Arial" panose="020B0604020202020204" pitchFamily="34" charset="0"/>
                <a:cs typeface="Arial" panose="020B0604020202020204" pitchFamily="34" charset="0"/>
              </a:rPr>
              <a:t>Khi ở sân trường</a:t>
            </a:r>
            <a:endParaRPr lang="vi-VN" sz="4000" dirty="0">
              <a:solidFill>
                <a:sysClr val="windowText" lastClr="000000"/>
              </a:solidFill>
              <a:latin typeface="Arial" panose="020B0604020202020204" pitchFamily="34" charset="0"/>
              <a:cs typeface="Arial" panose="020B0604020202020204" pitchFamily="34" charset="0"/>
            </a:endParaRPr>
          </a:p>
        </p:txBody>
      </p:sp>
      <p:sp>
        <p:nvSpPr>
          <p:cNvPr id="8" name="Rounded Rectangle 7"/>
          <p:cNvSpPr/>
          <p:nvPr/>
        </p:nvSpPr>
        <p:spPr>
          <a:xfrm>
            <a:off x="3614893" y="1105694"/>
            <a:ext cx="3181350" cy="2590800"/>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ysClr val="windowText" lastClr="000000"/>
                </a:solidFill>
                <a:latin typeface="Arial" panose="020B0604020202020204" pitchFamily="34" charset="0"/>
                <a:cs typeface="Arial" panose="020B0604020202020204" pitchFamily="34" charset="0"/>
              </a:rPr>
              <a:t>Trên đường đến trường</a:t>
            </a:r>
            <a:endParaRPr lang="vi-VN" sz="4000" dirty="0">
              <a:solidFill>
                <a:sysClr val="windowText" lastClr="000000"/>
              </a:solidFill>
              <a:latin typeface="Arial" panose="020B0604020202020204" pitchFamily="34" charset="0"/>
              <a:cs typeface="Arial" panose="020B0604020202020204" pitchFamily="34" charset="0"/>
            </a:endParaRPr>
          </a:p>
        </p:txBody>
      </p:sp>
      <p:sp>
        <p:nvSpPr>
          <p:cNvPr id="9" name="Rounded Rectangle 8"/>
          <p:cNvSpPr/>
          <p:nvPr/>
        </p:nvSpPr>
        <p:spPr>
          <a:xfrm>
            <a:off x="7412036" y="9074577"/>
            <a:ext cx="10794688" cy="1043898"/>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ysClr val="windowText" lastClr="000000"/>
                </a:solidFill>
                <a:latin typeface="Arial" panose="020B0604020202020204" pitchFamily="34" charset="0"/>
                <a:cs typeface="Arial" panose="020B0604020202020204" pitchFamily="34" charset="0"/>
              </a:rPr>
              <a:t>Bạn bè và bàn ghế không cảm thấy xa lạ</a:t>
            </a:r>
            <a:endParaRPr lang="vi-VN" sz="4000" dirty="0">
              <a:solidFill>
                <a:sysClr val="windowText" lastClr="000000"/>
              </a:solidFill>
              <a:latin typeface="Arial" panose="020B0604020202020204" pitchFamily="34" charset="0"/>
              <a:cs typeface="Arial" panose="020B0604020202020204" pitchFamily="34" charset="0"/>
            </a:endParaRPr>
          </a:p>
        </p:txBody>
      </p:sp>
      <p:sp>
        <p:nvSpPr>
          <p:cNvPr id="11" name="Rounded Rectangle 10"/>
          <p:cNvSpPr/>
          <p:nvPr/>
        </p:nvSpPr>
        <p:spPr>
          <a:xfrm>
            <a:off x="7508552" y="7962900"/>
            <a:ext cx="10698172" cy="911860"/>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ysClr val="windowText" lastClr="000000"/>
                </a:solidFill>
                <a:latin typeface="Arial" panose="020B0604020202020204" pitchFamily="34" charset="0"/>
                <a:cs typeface="Arial" panose="020B0604020202020204" pitchFamily="34" charset="0"/>
              </a:rPr>
              <a:t>Trông cái gì cũng thấy lạ và hay</a:t>
            </a:r>
            <a:endParaRPr lang="vi-VN" sz="4000" dirty="0">
              <a:solidFill>
                <a:sysClr val="windowText" lastClr="000000"/>
              </a:solidFill>
              <a:latin typeface="Arial" panose="020B0604020202020204" pitchFamily="34" charset="0"/>
              <a:cs typeface="Arial" panose="020B0604020202020204" pitchFamily="34" charset="0"/>
            </a:endParaRPr>
          </a:p>
        </p:txBody>
      </p:sp>
      <p:sp>
        <p:nvSpPr>
          <p:cNvPr id="12" name="Rounded Rectangle 11"/>
          <p:cNvSpPr/>
          <p:nvPr/>
        </p:nvSpPr>
        <p:spPr>
          <a:xfrm>
            <a:off x="7427276" y="6745034"/>
            <a:ext cx="10779448" cy="911768"/>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ysClr val="windowText" lastClr="000000"/>
                </a:solidFill>
                <a:latin typeface="Arial" panose="020B0604020202020204" pitchFamily="34" charset="0"/>
                <a:cs typeface="Arial" panose="020B0604020202020204" pitchFamily="34" charset="0"/>
              </a:rPr>
              <a:t>Cảm thấy mình như bước vào thế giới khác</a:t>
            </a:r>
            <a:endParaRPr lang="vi-VN" sz="4000" dirty="0">
              <a:solidFill>
                <a:sysClr val="windowText" lastClr="000000"/>
              </a:solidFill>
              <a:latin typeface="Arial" panose="020B0604020202020204" pitchFamily="34" charset="0"/>
              <a:cs typeface="Arial" panose="020B0604020202020204" pitchFamily="34" charset="0"/>
            </a:endParaRPr>
          </a:p>
        </p:txBody>
      </p:sp>
      <p:sp>
        <p:nvSpPr>
          <p:cNvPr id="13" name="Rounded Rectangle 12"/>
          <p:cNvSpPr/>
          <p:nvPr/>
        </p:nvSpPr>
        <p:spPr>
          <a:xfrm>
            <a:off x="7412036" y="5515586"/>
            <a:ext cx="10794688" cy="1020364"/>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ysClr val="windowText" lastClr="000000"/>
                </a:solidFill>
                <a:latin typeface="Arial" panose="020B0604020202020204" pitchFamily="34" charset="0"/>
                <a:cs typeface="Arial" panose="020B0604020202020204" pitchFamily="34" charset="0"/>
              </a:rPr>
              <a:t>Hồi hộp chờ nghe tên mình</a:t>
            </a:r>
            <a:endParaRPr lang="vi-VN" sz="4000" dirty="0">
              <a:solidFill>
                <a:sysClr val="windowText" lastClr="000000"/>
              </a:solidFill>
              <a:latin typeface="Arial" panose="020B0604020202020204" pitchFamily="34" charset="0"/>
              <a:cs typeface="Arial" panose="020B0604020202020204" pitchFamily="34" charset="0"/>
            </a:endParaRPr>
          </a:p>
        </p:txBody>
      </p:sp>
      <p:sp>
        <p:nvSpPr>
          <p:cNvPr id="14" name="Rounded Rectangle 13"/>
          <p:cNvSpPr/>
          <p:nvPr/>
        </p:nvSpPr>
        <p:spPr>
          <a:xfrm>
            <a:off x="7412036" y="3667302"/>
            <a:ext cx="10794688" cy="1619221"/>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ysClr val="windowText" lastClr="000000"/>
                </a:solidFill>
                <a:latin typeface="Arial" panose="020B0604020202020204" pitchFamily="34" charset="0"/>
                <a:cs typeface="Arial" panose="020B0604020202020204" pitchFamily="34" charset="0"/>
              </a:rPr>
              <a:t>Thấy ngôi trường vừa xinh xắn vừa oai nghiêm, lòng bỗng lo sợ vẩn vơ</a:t>
            </a:r>
            <a:endParaRPr lang="vi-VN" sz="4000" dirty="0">
              <a:solidFill>
                <a:sysClr val="windowText" lastClr="000000"/>
              </a:solidFill>
              <a:latin typeface="Arial" panose="020B0604020202020204" pitchFamily="34" charset="0"/>
              <a:cs typeface="Arial" panose="020B0604020202020204" pitchFamily="34" charset="0"/>
            </a:endParaRPr>
          </a:p>
        </p:txBody>
      </p:sp>
      <p:sp>
        <p:nvSpPr>
          <p:cNvPr id="15" name="Rounded Rectangle 14"/>
          <p:cNvSpPr/>
          <p:nvPr/>
        </p:nvSpPr>
        <p:spPr>
          <a:xfrm>
            <a:off x="7412036" y="1525880"/>
            <a:ext cx="10794688" cy="1890388"/>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ysClr val="windowText" lastClr="000000"/>
                </a:solidFill>
                <a:latin typeface="Arial" panose="020B0604020202020204" pitchFamily="34" charset="0"/>
                <a:cs typeface="Arial" panose="020B0604020202020204" pitchFamily="34" charset="0"/>
              </a:rPr>
              <a:t>Trưởng thành hơn trong nhận thức, tình cảm; muốn đến trường, muốn chững chạc như bạn </a:t>
            </a:r>
            <a:endParaRPr lang="vi-VN" sz="4000" dirty="0">
              <a:solidFill>
                <a:sysClr val="windowText" lastClr="000000"/>
              </a:solidFill>
              <a:latin typeface="Arial" panose="020B0604020202020204" pitchFamily="34" charset="0"/>
              <a:cs typeface="Arial" panose="020B0604020202020204" pitchFamily="34" charset="0"/>
            </a:endParaRPr>
          </a:p>
        </p:txBody>
      </p:sp>
      <p:sp>
        <p:nvSpPr>
          <p:cNvPr id="16" name="Rounded Rectangle 15"/>
          <p:cNvSpPr/>
          <p:nvPr/>
        </p:nvSpPr>
        <p:spPr>
          <a:xfrm>
            <a:off x="7412036" y="192050"/>
            <a:ext cx="10794688" cy="1055102"/>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ysClr val="windowText" lastClr="000000"/>
                </a:solidFill>
                <a:latin typeface="Arial" panose="020B0604020202020204" pitchFamily="34" charset="0"/>
                <a:cs typeface="Arial" panose="020B0604020202020204" pitchFamily="34" charset="0"/>
              </a:rPr>
              <a:t>Lòng náo nức, mơn man, tưng bừng, rộn rã</a:t>
            </a:r>
            <a:endParaRPr lang="vi-VN" sz="4000" dirty="0">
              <a:solidFill>
                <a:sysClr val="windowText" lastClr="000000"/>
              </a:solidFill>
              <a:latin typeface="Arial" panose="020B0604020202020204" pitchFamily="34" charset="0"/>
              <a:cs typeface="Arial" panose="020B0604020202020204" pitchFamily="34" charset="0"/>
            </a:endParaRPr>
          </a:p>
        </p:txBody>
      </p:sp>
      <p:cxnSp>
        <p:nvCxnSpPr>
          <p:cNvPr id="17" name="Straight Arrow Connector 16"/>
          <p:cNvCxnSpPr>
            <a:stCxn id="5" idx="3"/>
            <a:endCxn id="8" idx="1"/>
          </p:cNvCxnSpPr>
          <p:nvPr/>
        </p:nvCxnSpPr>
        <p:spPr>
          <a:xfrm flipV="1">
            <a:off x="2604292" y="2401094"/>
            <a:ext cx="1010601" cy="3013710"/>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5" idx="3"/>
            <a:endCxn id="7" idx="1"/>
          </p:cNvCxnSpPr>
          <p:nvPr/>
        </p:nvCxnSpPr>
        <p:spPr>
          <a:xfrm flipV="1">
            <a:off x="2604292" y="5294162"/>
            <a:ext cx="1010601" cy="120642"/>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5" idx="3"/>
            <a:endCxn id="6" idx="1"/>
          </p:cNvCxnSpPr>
          <p:nvPr/>
        </p:nvCxnSpPr>
        <p:spPr>
          <a:xfrm>
            <a:off x="2604292" y="5414804"/>
            <a:ext cx="1025841" cy="3183841"/>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8" idx="3"/>
            <a:endCxn id="16" idx="1"/>
          </p:cNvCxnSpPr>
          <p:nvPr/>
        </p:nvCxnSpPr>
        <p:spPr>
          <a:xfrm flipV="1">
            <a:off x="6796243" y="719601"/>
            <a:ext cx="615793" cy="1681493"/>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8" idx="3"/>
            <a:endCxn id="15" idx="1"/>
          </p:cNvCxnSpPr>
          <p:nvPr/>
        </p:nvCxnSpPr>
        <p:spPr>
          <a:xfrm>
            <a:off x="6796243" y="2401094"/>
            <a:ext cx="615793" cy="69980"/>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8" idx="3"/>
            <a:endCxn id="14" idx="1"/>
          </p:cNvCxnSpPr>
          <p:nvPr/>
        </p:nvCxnSpPr>
        <p:spPr>
          <a:xfrm>
            <a:off x="6796243" y="2401094"/>
            <a:ext cx="615793" cy="2075819"/>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7" idx="3"/>
            <a:endCxn id="13" idx="1"/>
          </p:cNvCxnSpPr>
          <p:nvPr/>
        </p:nvCxnSpPr>
        <p:spPr>
          <a:xfrm>
            <a:off x="6796243" y="5294162"/>
            <a:ext cx="615793" cy="731606"/>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7" idx="3"/>
            <a:endCxn id="12" idx="1"/>
          </p:cNvCxnSpPr>
          <p:nvPr/>
        </p:nvCxnSpPr>
        <p:spPr>
          <a:xfrm>
            <a:off x="6796243" y="5294162"/>
            <a:ext cx="631033" cy="1906756"/>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6" idx="3"/>
            <a:endCxn id="11" idx="1"/>
          </p:cNvCxnSpPr>
          <p:nvPr/>
        </p:nvCxnSpPr>
        <p:spPr>
          <a:xfrm flipV="1">
            <a:off x="6811483" y="8418830"/>
            <a:ext cx="697069" cy="179815"/>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6" idx="3"/>
            <a:endCxn id="9" idx="1"/>
          </p:cNvCxnSpPr>
          <p:nvPr/>
        </p:nvCxnSpPr>
        <p:spPr>
          <a:xfrm>
            <a:off x="6811483" y="8598645"/>
            <a:ext cx="600553" cy="997881"/>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12950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90"/>
                                          </p:val>
                                        </p:tav>
                                        <p:tav tm="100000">
                                          <p:val>
                                            <p:fltVal val="0"/>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par>
                                <p:cTn id="34" presetID="22" presetClass="entr" presetSubtype="4"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par>
                                <p:cTn id="37" presetID="22" presetClass="entr" presetSubtype="4"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00"/>
                                        <p:tgtEl>
                                          <p:spTgt spid="27"/>
                                        </p:tgtEl>
                                      </p:cBhvr>
                                    </p:animEffect>
                                  </p:childTnLst>
                                </p:cTn>
                              </p:par>
                              <p:par>
                                <p:cTn id="40" presetID="22" presetClass="entr" presetSubtype="4"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down)">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down)">
                                      <p:cBhvr>
                                        <p:cTn id="53" dur="500"/>
                                        <p:tgtEl>
                                          <p:spTgt spid="1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down)">
                                      <p:cBhvr>
                                        <p:cTn id="56" dur="500"/>
                                        <p:tgtEl>
                                          <p:spTgt spid="13"/>
                                        </p:tgtEl>
                                      </p:cBhvr>
                                    </p:animEffect>
                                  </p:childTnLst>
                                </p:cTn>
                              </p:par>
                              <p:par>
                                <p:cTn id="57" presetID="22" presetClass="entr" presetSubtype="4"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down)">
                                      <p:cBhvr>
                                        <p:cTn id="59" dur="500"/>
                                        <p:tgtEl>
                                          <p:spTgt spid="32"/>
                                        </p:tgtEl>
                                      </p:cBhvr>
                                    </p:animEffect>
                                  </p:childTnLst>
                                </p:cTn>
                              </p:par>
                              <p:par>
                                <p:cTn id="60" presetID="22" presetClass="entr" presetSubtype="4"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wipe(down)">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barn(inVertical)">
                                      <p:cBhvr>
                                        <p:cTn id="67" dur="500"/>
                                        <p:tgtEl>
                                          <p:spTgt spid="23"/>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arn(inVertical)">
                                      <p:cBhvr>
                                        <p:cTn id="70" dur="500"/>
                                        <p:tgtEl>
                                          <p:spTgt spid="6"/>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ipe(down)">
                                      <p:cBhvr>
                                        <p:cTn id="73" dur="500"/>
                                        <p:tgtEl>
                                          <p:spTgt spid="9"/>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wipe(down)">
                                      <p:cBhvr>
                                        <p:cTn id="76" dur="500"/>
                                        <p:tgtEl>
                                          <p:spTgt spid="11"/>
                                        </p:tgtEl>
                                      </p:cBhvr>
                                    </p:animEffect>
                                  </p:childTnLst>
                                </p:cTn>
                              </p:par>
                              <p:par>
                                <p:cTn id="77" presetID="22" presetClass="entr" presetSubtype="4" fill="hold"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wipe(down)">
                                      <p:cBhvr>
                                        <p:cTn id="79" dur="500"/>
                                        <p:tgtEl>
                                          <p:spTgt spid="36"/>
                                        </p:tgtEl>
                                      </p:cBhvr>
                                    </p:animEffect>
                                  </p:childTnLst>
                                </p:cTn>
                              </p:par>
                              <p:par>
                                <p:cTn id="80" presetID="22" presetClass="entr" presetSubtype="4"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wipe(down)">
                                      <p:cBhvr>
                                        <p:cTn id="8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1" grpId="0" animBg="1"/>
      <p:bldP spid="12" grpId="0" animBg="1"/>
      <p:bldP spid="13"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3" name="Rounded Rectangle 2"/>
          <p:cNvSpPr/>
          <p:nvPr/>
        </p:nvSpPr>
        <p:spPr>
          <a:xfrm>
            <a:off x="6400800" y="610043"/>
            <a:ext cx="5486400" cy="1371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b="1" dirty="0">
                <a:solidFill>
                  <a:srgbClr val="BE717C"/>
                </a:solidFill>
                <a:latin typeface="Arial" panose="020B0604020202020204" pitchFamily="34" charset="0"/>
                <a:cs typeface="Arial" panose="020B0604020202020204" pitchFamily="34" charset="0"/>
              </a:rPr>
              <a:t>b. Nhân vật</a:t>
            </a:r>
          </a:p>
        </p:txBody>
      </p:sp>
      <p:grpSp>
        <p:nvGrpSpPr>
          <p:cNvPr id="5" name="Group 4"/>
          <p:cNvGrpSpPr/>
          <p:nvPr/>
        </p:nvGrpSpPr>
        <p:grpSpPr>
          <a:xfrm>
            <a:off x="4091940" y="2092073"/>
            <a:ext cx="10104120" cy="825163"/>
            <a:chOff x="0" y="-952500"/>
            <a:chExt cx="18288000" cy="1905000"/>
          </a:xfrm>
        </p:grpSpPr>
        <p:cxnSp>
          <p:nvCxnSpPr>
            <p:cNvPr id="6" name="Straight Connector 5"/>
            <p:cNvCxnSpPr/>
            <p:nvPr/>
          </p:nvCxnSpPr>
          <p:spPr>
            <a:xfrm>
              <a:off x="0" y="0"/>
              <a:ext cx="18288000" cy="0"/>
            </a:xfrm>
            <a:prstGeom prst="line">
              <a:avLst/>
            </a:prstGeom>
            <a:ln w="57150">
              <a:solidFill>
                <a:srgbClr val="BE717C"/>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0"/>
              <a:ext cx="0" cy="952500"/>
            </a:xfrm>
            <a:prstGeom prst="line">
              <a:avLst/>
            </a:prstGeom>
            <a:ln w="57150">
              <a:solidFill>
                <a:srgbClr val="BE717C"/>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952500"/>
              <a:ext cx="0" cy="952500"/>
            </a:xfrm>
            <a:prstGeom prst="line">
              <a:avLst/>
            </a:prstGeom>
            <a:ln w="57150">
              <a:solidFill>
                <a:srgbClr val="BE717C"/>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8288000" y="0"/>
              <a:ext cx="0" cy="952500"/>
            </a:xfrm>
            <a:prstGeom prst="line">
              <a:avLst/>
            </a:prstGeom>
            <a:ln w="57150">
              <a:solidFill>
                <a:srgbClr val="BE717C"/>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838200" y="2917366"/>
            <a:ext cx="5613400" cy="182492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Nhân vật chính: người kể chuyện xưng “tôi”</a:t>
            </a:r>
            <a:endParaRPr lang="vi-VN" sz="4000" dirty="0">
              <a:latin typeface="Arial" panose="020B0604020202020204" pitchFamily="34" charset="0"/>
              <a:cs typeface="Arial" panose="020B0604020202020204" pitchFamily="34" charset="0"/>
            </a:endParaRPr>
          </a:p>
        </p:txBody>
      </p:sp>
      <p:sp>
        <p:nvSpPr>
          <p:cNvPr id="12" name="TextBox 11"/>
          <p:cNvSpPr txBox="1"/>
          <p:nvPr/>
        </p:nvSpPr>
        <p:spPr>
          <a:xfrm>
            <a:off x="11658600" y="2810957"/>
            <a:ext cx="4518660" cy="182492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Được miêu tả qua các phương diện</a:t>
            </a:r>
            <a:endParaRPr lang="vi-VN" sz="4000" dirty="0">
              <a:latin typeface="Arial" panose="020B0604020202020204" pitchFamily="34" charset="0"/>
              <a:cs typeface="Arial" panose="020B0604020202020204" pitchFamily="34" charset="0"/>
            </a:endParaRPr>
          </a:p>
        </p:txBody>
      </p:sp>
      <p:grpSp>
        <p:nvGrpSpPr>
          <p:cNvPr id="25" name="Group 24"/>
          <p:cNvGrpSpPr/>
          <p:nvPr/>
        </p:nvGrpSpPr>
        <p:grpSpPr>
          <a:xfrm>
            <a:off x="1981200" y="4730918"/>
            <a:ext cx="14196060" cy="825164"/>
            <a:chOff x="1981200" y="4730918"/>
            <a:chExt cx="14196060" cy="825164"/>
          </a:xfrm>
        </p:grpSpPr>
        <p:grpSp>
          <p:nvGrpSpPr>
            <p:cNvPr id="13" name="Group 12"/>
            <p:cNvGrpSpPr/>
            <p:nvPr/>
          </p:nvGrpSpPr>
          <p:grpSpPr>
            <a:xfrm>
              <a:off x="1981200" y="4730918"/>
              <a:ext cx="14196060" cy="825163"/>
              <a:chOff x="0" y="-952500"/>
              <a:chExt cx="18288000" cy="1905000"/>
            </a:xfrm>
          </p:grpSpPr>
          <p:cxnSp>
            <p:nvCxnSpPr>
              <p:cNvPr id="14" name="Straight Connector 13"/>
              <p:cNvCxnSpPr/>
              <p:nvPr/>
            </p:nvCxnSpPr>
            <p:spPr>
              <a:xfrm>
                <a:off x="0" y="0"/>
                <a:ext cx="18288000" cy="0"/>
              </a:xfrm>
              <a:prstGeom prst="line">
                <a:avLst/>
              </a:prstGeom>
              <a:ln w="57150">
                <a:solidFill>
                  <a:srgbClr val="BE717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0"/>
                <a:ext cx="0" cy="952500"/>
              </a:xfrm>
              <a:prstGeom prst="line">
                <a:avLst/>
              </a:prstGeom>
              <a:ln w="57150">
                <a:solidFill>
                  <a:srgbClr val="BE717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5735729" y="-952500"/>
                <a:ext cx="0" cy="952501"/>
              </a:xfrm>
              <a:prstGeom prst="line">
                <a:avLst/>
              </a:prstGeom>
              <a:ln w="57150">
                <a:solidFill>
                  <a:srgbClr val="BE717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8288000" y="0"/>
                <a:ext cx="0" cy="952500"/>
              </a:xfrm>
              <a:prstGeom prst="line">
                <a:avLst/>
              </a:prstGeom>
              <a:ln w="57150">
                <a:solidFill>
                  <a:srgbClr val="BE717C"/>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8" name="Straight Connector 17"/>
            <p:cNvCxnSpPr/>
            <p:nvPr/>
          </p:nvCxnSpPr>
          <p:spPr>
            <a:xfrm>
              <a:off x="5638800" y="5143500"/>
              <a:ext cx="0" cy="412582"/>
            </a:xfrm>
            <a:prstGeom prst="line">
              <a:avLst/>
            </a:prstGeom>
            <a:ln w="57150">
              <a:solidFill>
                <a:srgbClr val="BE717C"/>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982200" y="5143500"/>
              <a:ext cx="0" cy="412582"/>
            </a:xfrm>
            <a:prstGeom prst="line">
              <a:avLst/>
            </a:prstGeom>
            <a:ln w="57150">
              <a:solidFill>
                <a:srgbClr val="BE717C"/>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384573" y="5732948"/>
            <a:ext cx="3512908" cy="2654573"/>
          </a:xfrm>
          <a:prstGeom prst="rect">
            <a:avLst/>
          </a:prstGeom>
          <a:noFill/>
        </p:spPr>
        <p:txBody>
          <a:bodyPr wrap="square" rtlCol="0">
            <a:spAutoFit/>
          </a:bodyPr>
          <a:lstStyle/>
          <a:p>
            <a:pPr algn="just">
              <a:lnSpc>
                <a:spcPct val="150000"/>
              </a:lnSpc>
            </a:pPr>
            <a:r>
              <a:rPr lang="en-US" sz="3700" dirty="0">
                <a:latin typeface="Arial" panose="020B0604020202020204" pitchFamily="34" charset="0"/>
                <a:cs typeface="Arial" panose="020B0604020202020204" pitchFamily="34" charset="0"/>
              </a:rPr>
              <a:t>Là một chú bé chuẩn bị bước vào lớp 1</a:t>
            </a:r>
            <a:endParaRPr lang="vi-VN" sz="3700" dirty="0">
              <a:latin typeface="Arial" panose="020B0604020202020204" pitchFamily="34" charset="0"/>
              <a:cs typeface="Arial" panose="020B0604020202020204" pitchFamily="34" charset="0"/>
            </a:endParaRPr>
          </a:p>
        </p:txBody>
      </p:sp>
      <p:sp>
        <p:nvSpPr>
          <p:cNvPr id="21" name="TextBox 20"/>
          <p:cNvSpPr txBox="1"/>
          <p:nvPr/>
        </p:nvSpPr>
        <p:spPr>
          <a:xfrm>
            <a:off x="4091939" y="5696756"/>
            <a:ext cx="3562203" cy="3508653"/>
          </a:xfrm>
          <a:prstGeom prst="rect">
            <a:avLst/>
          </a:prstGeom>
          <a:noFill/>
        </p:spPr>
        <p:txBody>
          <a:bodyPr wrap="square" rtlCol="0">
            <a:spAutoFit/>
          </a:bodyPr>
          <a:lstStyle/>
          <a:p>
            <a:pPr algn="just">
              <a:lnSpc>
                <a:spcPct val="150000"/>
              </a:lnSpc>
            </a:pPr>
            <a:r>
              <a:rPr lang="en-US" sz="3700" dirty="0">
                <a:latin typeface="Arial" panose="020B0604020202020204" pitchFamily="34" charset="0"/>
                <a:cs typeface="Arial" panose="020B0604020202020204" pitchFamily="34" charset="0"/>
              </a:rPr>
              <a:t>Cảm xúc: Nhiều cảm xúc khó tả (náo nức, lạ lẫm, sợ hãi…)</a:t>
            </a:r>
            <a:endParaRPr lang="vi-VN" sz="3700" dirty="0">
              <a:latin typeface="Arial" panose="020B0604020202020204" pitchFamily="34" charset="0"/>
              <a:cs typeface="Arial" panose="020B0604020202020204" pitchFamily="34" charset="0"/>
            </a:endParaRPr>
          </a:p>
        </p:txBody>
      </p:sp>
      <p:sp>
        <p:nvSpPr>
          <p:cNvPr id="22" name="TextBox 21"/>
          <p:cNvSpPr txBox="1"/>
          <p:nvPr/>
        </p:nvSpPr>
        <p:spPr>
          <a:xfrm>
            <a:off x="12649200" y="5556081"/>
            <a:ext cx="5444343" cy="4362733"/>
          </a:xfrm>
          <a:prstGeom prst="rect">
            <a:avLst/>
          </a:prstGeom>
          <a:noFill/>
        </p:spPr>
        <p:txBody>
          <a:bodyPr wrap="square" rtlCol="0">
            <a:spAutoFit/>
          </a:bodyPr>
          <a:lstStyle/>
          <a:p>
            <a:pPr algn="just">
              <a:lnSpc>
                <a:spcPct val="150000"/>
              </a:lnSpc>
            </a:pPr>
            <a:r>
              <a:rPr lang="vi-VN" sz="3700" dirty="0">
                <a:latin typeface="Arial" panose="020B0604020202020204" pitchFamily="34" charset="0"/>
                <a:cs typeface="Arial" panose="020B0604020202020204" pitchFamily="34" charset="0"/>
              </a:rPr>
              <a:t>Hành động, lời nói: Cẩn thận nâng niu mấy quyển sách, xin mẹ được cầm bút thước, viết dòng chữ đầu tiên</a:t>
            </a:r>
            <a:r>
              <a:rPr lang="en-US" sz="3700" dirty="0">
                <a:latin typeface="Arial" panose="020B0604020202020204" pitchFamily="34" charset="0"/>
                <a:cs typeface="Arial" panose="020B0604020202020204" pitchFamily="34" charset="0"/>
              </a:rPr>
              <a:t>…</a:t>
            </a:r>
            <a:endParaRPr lang="vi-VN" sz="3700" dirty="0">
              <a:latin typeface="Arial" panose="020B0604020202020204" pitchFamily="34" charset="0"/>
              <a:cs typeface="Arial" panose="020B0604020202020204" pitchFamily="34" charset="0"/>
            </a:endParaRPr>
          </a:p>
        </p:txBody>
      </p:sp>
      <p:sp>
        <p:nvSpPr>
          <p:cNvPr id="23" name="TextBox 22"/>
          <p:cNvSpPr txBox="1"/>
          <p:nvPr/>
        </p:nvSpPr>
        <p:spPr>
          <a:xfrm>
            <a:off x="7848600" y="5666512"/>
            <a:ext cx="4432950" cy="3508653"/>
          </a:xfrm>
          <a:prstGeom prst="rect">
            <a:avLst/>
          </a:prstGeom>
          <a:noFill/>
        </p:spPr>
        <p:txBody>
          <a:bodyPr wrap="square" rtlCol="0">
            <a:spAutoFit/>
          </a:bodyPr>
          <a:lstStyle/>
          <a:p>
            <a:pPr algn="just">
              <a:lnSpc>
                <a:spcPct val="150000"/>
              </a:lnSpc>
            </a:pPr>
            <a:r>
              <a:rPr lang="en-US" sz="3700" dirty="0">
                <a:latin typeface="Arial" panose="020B0604020202020204" pitchFamily="34" charset="0"/>
                <a:cs typeface="Arial" panose="020B0604020202020204" pitchFamily="34" charset="0"/>
              </a:rPr>
              <a:t>Suy nghĩ: đúng lứa tuổi (suy nghĩ lạ lẫm, lo sợ trong ngày đầu tiên đi học</a:t>
            </a:r>
            <a:endParaRPr lang="vi-VN" sz="3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76926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par>
                          <p:cTn id="28" fill="hold">
                            <p:stCondLst>
                              <p:cond delay="500"/>
                            </p:stCondLst>
                            <p:childTnLst>
                              <p:par>
                                <p:cTn id="29" presetID="6" presetClass="entr" presetSubtype="16"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circle(in)">
                                      <p:cBhvr>
                                        <p:cTn id="31" dur="500"/>
                                        <p:tgtEl>
                                          <p:spTgt spid="20"/>
                                        </p:tgtEl>
                                      </p:cBhvr>
                                    </p:animEffect>
                                  </p:childTnLst>
                                </p:cTn>
                              </p:par>
                            </p:childTnLst>
                          </p:cTn>
                        </p:par>
                        <p:par>
                          <p:cTn id="32" fill="hold">
                            <p:stCondLst>
                              <p:cond delay="1000"/>
                            </p:stCondLst>
                            <p:childTnLst>
                              <p:par>
                                <p:cTn id="33" presetID="6" presetClass="entr" presetSubtype="16"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ircle(in)">
                                      <p:cBhvr>
                                        <p:cTn id="35" dur="500"/>
                                        <p:tgtEl>
                                          <p:spTgt spid="21"/>
                                        </p:tgtEl>
                                      </p:cBhvr>
                                    </p:animEffect>
                                  </p:childTnLst>
                                </p:cTn>
                              </p:par>
                            </p:childTnLst>
                          </p:cTn>
                        </p:par>
                        <p:par>
                          <p:cTn id="36" fill="hold">
                            <p:stCondLst>
                              <p:cond delay="1500"/>
                            </p:stCondLst>
                            <p:childTnLst>
                              <p:par>
                                <p:cTn id="37" presetID="6" presetClass="entr" presetSubtype="16"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circle(in)">
                                      <p:cBhvr>
                                        <p:cTn id="39" dur="500"/>
                                        <p:tgtEl>
                                          <p:spTgt spid="23"/>
                                        </p:tgtEl>
                                      </p:cBhvr>
                                    </p:animEffect>
                                  </p:childTnLst>
                                </p:cTn>
                              </p:par>
                            </p:childTnLst>
                          </p:cTn>
                        </p:par>
                        <p:par>
                          <p:cTn id="40" fill="hold">
                            <p:stCondLst>
                              <p:cond delay="2000"/>
                            </p:stCondLst>
                            <p:childTnLst>
                              <p:par>
                                <p:cTn id="41" presetID="6" presetClass="entr" presetSubtype="16"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circle(in)">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20" grpId="0"/>
      <p:bldP spid="21" grpId="0"/>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3" name="Rounded Rectangle 2"/>
          <p:cNvSpPr/>
          <p:nvPr/>
        </p:nvSpPr>
        <p:spPr>
          <a:xfrm>
            <a:off x="3472207" y="1866900"/>
            <a:ext cx="7848600" cy="1219200"/>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BE717C"/>
                </a:solidFill>
                <a:latin typeface="Arial" panose="020B0604020202020204" pitchFamily="34" charset="0"/>
                <a:cs typeface="Arial" panose="020B0604020202020204" pitchFamily="34" charset="0"/>
              </a:rPr>
              <a:t>c. Ngôn ngữ kể chuyện</a:t>
            </a:r>
          </a:p>
        </p:txBody>
      </p:sp>
      <p:sp>
        <p:nvSpPr>
          <p:cNvPr id="5" name="Rounded Rectangle 4"/>
          <p:cNvSpPr/>
          <p:nvPr/>
        </p:nvSpPr>
        <p:spPr>
          <a:xfrm>
            <a:off x="1186207" y="4352290"/>
            <a:ext cx="3778410" cy="2590800"/>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ysClr val="windowText" lastClr="000000"/>
                </a:solidFill>
                <a:latin typeface="Arial" panose="020B0604020202020204" pitchFamily="34" charset="0"/>
                <a:cs typeface="Arial" panose="020B0604020202020204" pitchFamily="34" charset="0"/>
              </a:rPr>
              <a:t>Đan xen tự sự</a:t>
            </a:r>
            <a:endParaRPr lang="vi-VN" sz="4000" dirty="0">
              <a:solidFill>
                <a:sysClr val="windowText" lastClr="000000"/>
              </a:solidFill>
              <a:latin typeface="Arial" panose="020B0604020202020204" pitchFamily="34" charset="0"/>
              <a:cs typeface="Arial" panose="020B0604020202020204" pitchFamily="34" charset="0"/>
            </a:endParaRPr>
          </a:p>
        </p:txBody>
      </p:sp>
      <p:sp>
        <p:nvSpPr>
          <p:cNvPr id="6" name="Rounded Rectangle 5"/>
          <p:cNvSpPr/>
          <p:nvPr/>
        </p:nvSpPr>
        <p:spPr>
          <a:xfrm>
            <a:off x="5269957" y="4351020"/>
            <a:ext cx="4222620" cy="2590800"/>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ysClr val="windowText" lastClr="000000"/>
                </a:solidFill>
                <a:latin typeface="Arial" panose="020B0604020202020204" pitchFamily="34" charset="0"/>
                <a:cs typeface="Arial" panose="020B0604020202020204" pitchFamily="34" charset="0"/>
              </a:rPr>
              <a:t>Bố cục chặt chẽ, thống nhất</a:t>
            </a:r>
            <a:endParaRPr lang="vi-VN" sz="4000" dirty="0">
              <a:solidFill>
                <a:sysClr val="windowText" lastClr="000000"/>
              </a:solidFill>
              <a:latin typeface="Arial" panose="020B0604020202020204" pitchFamily="34" charset="0"/>
              <a:cs typeface="Arial" panose="020B0604020202020204" pitchFamily="34" charset="0"/>
            </a:endParaRPr>
          </a:p>
        </p:txBody>
      </p:sp>
      <p:sp>
        <p:nvSpPr>
          <p:cNvPr id="7" name="Rounded Rectangle 6"/>
          <p:cNvSpPr/>
          <p:nvPr/>
        </p:nvSpPr>
        <p:spPr>
          <a:xfrm>
            <a:off x="9828397" y="4351020"/>
            <a:ext cx="4692810" cy="2590800"/>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ysClr val="windowText" lastClr="000000"/>
                </a:solidFill>
                <a:latin typeface="Arial" panose="020B0604020202020204" pitchFamily="34" charset="0"/>
                <a:cs typeface="Arial" panose="020B0604020202020204" pitchFamily="34" charset="0"/>
              </a:rPr>
              <a:t>Mang chất thơ tinh tế, nhẹ nhàng</a:t>
            </a:r>
            <a:endParaRPr lang="vi-VN" sz="4000" dirty="0">
              <a:solidFill>
                <a:sysClr val="windowText" lastClr="000000"/>
              </a:solidFill>
              <a:latin typeface="Arial" panose="020B0604020202020204" pitchFamily="34" charset="0"/>
              <a:cs typeface="Arial" panose="020B0604020202020204" pitchFamily="34" charset="0"/>
            </a:endParaRPr>
          </a:p>
        </p:txBody>
      </p:sp>
      <p:cxnSp>
        <p:nvCxnSpPr>
          <p:cNvPr id="9" name="Straight Arrow Connector 8"/>
          <p:cNvCxnSpPr>
            <a:stCxn id="3" idx="2"/>
            <a:endCxn id="5" idx="0"/>
          </p:cNvCxnSpPr>
          <p:nvPr/>
        </p:nvCxnSpPr>
        <p:spPr>
          <a:xfrm flipH="1">
            <a:off x="3075412" y="3086100"/>
            <a:ext cx="4321095" cy="1266190"/>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2"/>
            <a:endCxn id="6" idx="0"/>
          </p:cNvCxnSpPr>
          <p:nvPr/>
        </p:nvCxnSpPr>
        <p:spPr>
          <a:xfrm flipH="1">
            <a:off x="7381267" y="3086100"/>
            <a:ext cx="15240" cy="1264920"/>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3" idx="2"/>
            <a:endCxn id="7" idx="0"/>
          </p:cNvCxnSpPr>
          <p:nvPr/>
        </p:nvCxnSpPr>
        <p:spPr>
          <a:xfrm>
            <a:off x="7396507" y="3086100"/>
            <a:ext cx="4778295" cy="1264920"/>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rotWithShape="1">
          <a:blip r:embed="rId3"/>
          <a:srcRect l="15249" t="4607" r="29918" b="10220"/>
          <a:stretch/>
        </p:blipFill>
        <p:spPr>
          <a:xfrm rot="21388666">
            <a:off x="14781004" y="2155648"/>
            <a:ext cx="3277679" cy="8062141"/>
          </a:xfrm>
          <a:prstGeom prst="rect">
            <a:avLst/>
          </a:prstGeom>
        </p:spPr>
      </p:pic>
    </p:spTree>
    <p:extLst>
      <p:ext uri="{BB962C8B-B14F-4D97-AF65-F5344CB8AC3E}">
        <p14:creationId xmlns:p14="http://schemas.microsoft.com/office/powerpoint/2010/main" val="9242323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anim calcmode="lin" valueType="num">
                                      <p:cBhvr>
                                        <p:cTn id="11" dur="500" fill="hold"/>
                                        <p:tgtEl>
                                          <p:spTgt spid="21"/>
                                        </p:tgtEl>
                                        <p:attrNameLst>
                                          <p:attrName>ppt_x</p:attrName>
                                        </p:attrNameLst>
                                      </p:cBhvr>
                                      <p:tavLst>
                                        <p:tav tm="0">
                                          <p:val>
                                            <p:strVal val="#ppt_x"/>
                                          </p:val>
                                        </p:tav>
                                        <p:tav tm="100000">
                                          <p:val>
                                            <p:strVal val="#ppt_x"/>
                                          </p:val>
                                        </p:tav>
                                      </p:tavLst>
                                    </p:anim>
                                    <p:anim calcmode="lin" valueType="num">
                                      <p:cBhvr>
                                        <p:cTn id="12"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4" name="Freeform 4"/>
          <p:cNvSpPr/>
          <p:nvPr/>
        </p:nvSpPr>
        <p:spPr>
          <a:xfrm>
            <a:off x="10721265" y="674067"/>
            <a:ext cx="3086100" cy="552758"/>
          </a:xfrm>
          <a:custGeom>
            <a:avLst/>
            <a:gdLst/>
            <a:ahLst/>
            <a:cxnLst/>
            <a:rect l="l" t="t" r="r" b="b"/>
            <a:pathLst>
              <a:path w="812800" h="145582">
                <a:moveTo>
                  <a:pt x="0" y="0"/>
                </a:moveTo>
                <a:lnTo>
                  <a:pt x="812800" y="0"/>
                </a:lnTo>
                <a:lnTo>
                  <a:pt x="812800" y="145582"/>
                </a:lnTo>
                <a:lnTo>
                  <a:pt x="0" y="145582"/>
                </a:lnTo>
                <a:close/>
              </a:path>
            </a:pathLst>
          </a:custGeom>
          <a:solidFill>
            <a:srgbClr val="000000">
              <a:alpha val="0"/>
            </a:srgbClr>
          </a:solidFill>
        </p:spPr>
        <p:txBody>
          <a:bodyPr/>
          <a:lstStyle/>
          <a:p>
            <a:endParaRPr lang="en-US"/>
          </a:p>
        </p:txBody>
      </p:sp>
      <p:sp>
        <p:nvSpPr>
          <p:cNvPr id="7" name="Freeform 7"/>
          <p:cNvSpPr/>
          <p:nvPr/>
        </p:nvSpPr>
        <p:spPr>
          <a:xfrm>
            <a:off x="10721265" y="3589352"/>
            <a:ext cx="3086100" cy="552758"/>
          </a:xfrm>
          <a:custGeom>
            <a:avLst/>
            <a:gdLst/>
            <a:ahLst/>
            <a:cxnLst/>
            <a:rect l="l" t="t" r="r" b="b"/>
            <a:pathLst>
              <a:path w="812800" h="145582">
                <a:moveTo>
                  <a:pt x="0" y="0"/>
                </a:moveTo>
                <a:lnTo>
                  <a:pt x="812800" y="0"/>
                </a:lnTo>
                <a:lnTo>
                  <a:pt x="812800" y="145582"/>
                </a:lnTo>
                <a:lnTo>
                  <a:pt x="0" y="145582"/>
                </a:lnTo>
                <a:close/>
              </a:path>
            </a:pathLst>
          </a:custGeom>
          <a:solidFill>
            <a:srgbClr val="000000">
              <a:alpha val="0"/>
            </a:srgbClr>
          </a:solidFill>
          <a:ln>
            <a:noFill/>
          </a:ln>
        </p:spPr>
        <p:txBody>
          <a:bodyPr/>
          <a:lstStyle/>
          <a:p>
            <a:endParaRPr lang="en-US"/>
          </a:p>
        </p:txBody>
      </p:sp>
      <p:sp>
        <p:nvSpPr>
          <p:cNvPr id="10" name="Freeform 10"/>
          <p:cNvSpPr/>
          <p:nvPr/>
        </p:nvSpPr>
        <p:spPr>
          <a:xfrm>
            <a:off x="10685477" y="6867041"/>
            <a:ext cx="3086100" cy="552758"/>
          </a:xfrm>
          <a:custGeom>
            <a:avLst/>
            <a:gdLst/>
            <a:ahLst/>
            <a:cxnLst/>
            <a:rect l="l" t="t" r="r" b="b"/>
            <a:pathLst>
              <a:path w="812800" h="145582">
                <a:moveTo>
                  <a:pt x="0" y="0"/>
                </a:moveTo>
                <a:lnTo>
                  <a:pt x="812800" y="0"/>
                </a:lnTo>
                <a:lnTo>
                  <a:pt x="812800" y="145582"/>
                </a:lnTo>
                <a:lnTo>
                  <a:pt x="0" y="145582"/>
                </a:lnTo>
                <a:close/>
              </a:path>
            </a:pathLst>
          </a:custGeom>
          <a:solidFill>
            <a:srgbClr val="000000">
              <a:alpha val="0"/>
            </a:srgbClr>
          </a:solidFill>
          <a:ln>
            <a:noFill/>
          </a:ln>
        </p:spPr>
        <p:txBody>
          <a:bodyPr/>
          <a:lstStyle/>
          <a:p>
            <a:endParaRPr lang="en-US"/>
          </a:p>
        </p:txBody>
      </p:sp>
      <p:sp>
        <p:nvSpPr>
          <p:cNvPr id="12" name="Freeform 12"/>
          <p:cNvSpPr/>
          <p:nvPr/>
        </p:nvSpPr>
        <p:spPr>
          <a:xfrm rot="7715160" flipH="1" flipV="1">
            <a:off x="12594864" y="5395352"/>
            <a:ext cx="4824919" cy="8812637"/>
          </a:xfrm>
          <a:custGeom>
            <a:avLst/>
            <a:gdLst/>
            <a:ahLst/>
            <a:cxnLst/>
            <a:rect l="l" t="t" r="r" b="b"/>
            <a:pathLst>
              <a:path w="4824919" h="8812637">
                <a:moveTo>
                  <a:pt x="4824918" y="8812637"/>
                </a:moveTo>
                <a:lnTo>
                  <a:pt x="0" y="8812637"/>
                </a:lnTo>
                <a:lnTo>
                  <a:pt x="0" y="0"/>
                </a:lnTo>
                <a:lnTo>
                  <a:pt x="4824918" y="0"/>
                </a:lnTo>
                <a:lnTo>
                  <a:pt x="4824918" y="8812637"/>
                </a:lnTo>
                <a:close/>
              </a:path>
            </a:pathLst>
          </a:custGeom>
          <a:blipFill>
            <a:blip r:embed="rId3"/>
            <a:stretch>
              <a:fillRect/>
            </a:stretch>
          </a:blipFill>
        </p:spPr>
        <p:txBody>
          <a:bodyPr/>
          <a:lstStyle/>
          <a:p>
            <a:endParaRPr lang="en-US"/>
          </a:p>
        </p:txBody>
      </p:sp>
      <p:sp>
        <p:nvSpPr>
          <p:cNvPr id="13" name="Freeform 13"/>
          <p:cNvSpPr/>
          <p:nvPr/>
        </p:nvSpPr>
        <p:spPr>
          <a:xfrm rot="-5400000" flipV="1">
            <a:off x="-676522" y="-1177420"/>
            <a:ext cx="4591385" cy="5821091"/>
          </a:xfrm>
          <a:custGeom>
            <a:avLst/>
            <a:gdLst/>
            <a:ahLst/>
            <a:cxnLst/>
            <a:rect l="l" t="t" r="r" b="b"/>
            <a:pathLst>
              <a:path w="4591385" h="5821091">
                <a:moveTo>
                  <a:pt x="0" y="5821091"/>
                </a:moveTo>
                <a:lnTo>
                  <a:pt x="4591386" y="5821091"/>
                </a:lnTo>
                <a:lnTo>
                  <a:pt x="4591386" y="0"/>
                </a:lnTo>
                <a:lnTo>
                  <a:pt x="0" y="0"/>
                </a:lnTo>
                <a:lnTo>
                  <a:pt x="0" y="5821091"/>
                </a:lnTo>
                <a:close/>
              </a:path>
            </a:pathLst>
          </a:custGeom>
          <a:blipFill>
            <a:blip r:embed="rId4"/>
            <a:stretch>
              <a:fillRect/>
            </a:stretch>
          </a:blipFill>
        </p:spPr>
        <p:txBody>
          <a:bodyPr/>
          <a:lstStyle/>
          <a:p>
            <a:endParaRPr lang="en-US"/>
          </a:p>
        </p:txBody>
      </p:sp>
      <p:sp>
        <p:nvSpPr>
          <p:cNvPr id="16" name="Rounded Rectangle 15"/>
          <p:cNvSpPr/>
          <p:nvPr/>
        </p:nvSpPr>
        <p:spPr>
          <a:xfrm>
            <a:off x="2362200" y="3238500"/>
            <a:ext cx="13639800" cy="4038600"/>
          </a:xfrm>
          <a:prstGeom prst="roundRect">
            <a:avLst/>
          </a:prstGeom>
          <a:solidFill>
            <a:schemeClr val="bg1"/>
          </a:solidFill>
          <a:ln>
            <a:solidFill>
              <a:srgbClr val="F9C4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7000" b="1" dirty="0">
                <a:solidFill>
                  <a:srgbClr val="4B4439"/>
                </a:solidFill>
                <a:latin typeface="Arial" panose="020B0604020202020204" pitchFamily="34" charset="0"/>
                <a:cs typeface="Arial" panose="020B0604020202020204" pitchFamily="34" charset="0"/>
              </a:rPr>
              <a:t>III. TÌM HIỂU CHI TIẾT</a:t>
            </a:r>
          </a:p>
        </p:txBody>
      </p:sp>
    </p:spTree>
    <p:extLst>
      <p:ext uri="{BB962C8B-B14F-4D97-AF65-F5344CB8AC3E}">
        <p14:creationId xmlns:p14="http://schemas.microsoft.com/office/powerpoint/2010/main" val="37267662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C8BE4A-693B-AE26-8B54-2C6F29835BCF}"/>
              </a:ext>
            </a:extLst>
          </p:cNvPr>
          <p:cNvPicPr>
            <a:picLocks noChangeAspect="1"/>
          </p:cNvPicPr>
          <p:nvPr/>
        </p:nvPicPr>
        <p:blipFill>
          <a:blip r:embed="rId2"/>
          <a:stretch>
            <a:fillRect/>
          </a:stretch>
        </p:blipFill>
        <p:spPr>
          <a:xfrm>
            <a:off x="840528" y="155016"/>
            <a:ext cx="16606944" cy="9976968"/>
          </a:xfrm>
          <a:prstGeom prst="rect">
            <a:avLst/>
          </a:prstGeom>
        </p:spPr>
      </p:pic>
    </p:spTree>
    <p:extLst>
      <p:ext uri="{BB962C8B-B14F-4D97-AF65-F5344CB8AC3E}">
        <p14:creationId xmlns:p14="http://schemas.microsoft.com/office/powerpoint/2010/main" val="2137352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4" name="TextBox 3"/>
          <p:cNvSpPr txBox="1"/>
          <p:nvPr/>
        </p:nvSpPr>
        <p:spPr>
          <a:xfrm>
            <a:off x="1079731" y="691343"/>
            <a:ext cx="16128538" cy="1246495"/>
          </a:xfrm>
          <a:prstGeom prst="rect">
            <a:avLst/>
          </a:prstGeom>
          <a:noFill/>
        </p:spPr>
        <p:txBody>
          <a:bodyPr wrap="square" rtlCol="0">
            <a:spAutoFit/>
          </a:bodyPr>
          <a:lstStyle/>
          <a:p>
            <a:pPr>
              <a:lnSpc>
                <a:spcPct val="150000"/>
              </a:lnSpc>
            </a:pPr>
            <a:r>
              <a:rPr lang="en-US" sz="5000" b="1" dirty="0">
                <a:solidFill>
                  <a:srgbClr val="4B4439"/>
                </a:solidFill>
                <a:latin typeface="Arial" panose="020B0604020202020204" pitchFamily="34" charset="0"/>
                <a:cs typeface="Arial" panose="020B0604020202020204" pitchFamily="34" charset="0"/>
              </a:rPr>
              <a:t>1. </a:t>
            </a:r>
            <a:r>
              <a:rPr lang="vi-VN" sz="5000" b="1" dirty="0">
                <a:solidFill>
                  <a:srgbClr val="4B4439"/>
                </a:solidFill>
                <a:latin typeface="Arial" panose="020B0604020202020204" pitchFamily="34" charset="0"/>
                <a:cs typeface="Arial" panose="020B0604020202020204" pitchFamily="34" charset="0"/>
              </a:rPr>
              <a:t>Cảm nghĩ của nhân vật tôi trên đường đến trường</a:t>
            </a:r>
            <a:endParaRPr lang="en-US" sz="5000" b="1" dirty="0">
              <a:solidFill>
                <a:srgbClr val="4B4439"/>
              </a:solidFill>
              <a:latin typeface="Arial" panose="020B0604020202020204" pitchFamily="34" charset="0"/>
              <a:cs typeface="Arial" panose="020B0604020202020204" pitchFamily="34" charset="0"/>
            </a:endParaRPr>
          </a:p>
        </p:txBody>
      </p:sp>
      <p:sp>
        <p:nvSpPr>
          <p:cNvPr id="5" name="TextBox 4"/>
          <p:cNvSpPr txBox="1"/>
          <p:nvPr/>
        </p:nvSpPr>
        <p:spPr>
          <a:xfrm>
            <a:off x="2725766" y="3875676"/>
            <a:ext cx="13248409" cy="5632311"/>
          </a:xfrm>
          <a:prstGeom prst="rect">
            <a:avLst/>
          </a:prstGeom>
          <a:noFill/>
        </p:spPr>
        <p:txBody>
          <a:bodyPr wrap="square" rtlCol="0">
            <a:spAutoFit/>
          </a:bodyPr>
          <a:lstStyle/>
          <a:p>
            <a:pPr algn="ctr">
              <a:lnSpc>
                <a:spcPct val="150000"/>
              </a:lnSpc>
            </a:pPr>
            <a:r>
              <a:rPr lang="en-US" sz="4000" b="1" u="sng" dirty="0">
                <a:solidFill>
                  <a:srgbClr val="BE717C"/>
                </a:solidFill>
                <a:latin typeface="Arial" panose="020B0604020202020204" pitchFamily="34" charset="0"/>
                <a:cs typeface="Arial" panose="020B0604020202020204" pitchFamily="34" charset="0"/>
              </a:rPr>
              <a:t>Em hãy trả lời các câu hỏi sau:</a:t>
            </a:r>
          </a:p>
          <a:p>
            <a:pPr marL="285750" indent="-28575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Cảnh vật trong truyện được nhìn qua con mắt của ai?</a:t>
            </a:r>
          </a:p>
          <a:p>
            <a:pPr marL="285750" indent="-28575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Nêu một số chi tiết nổi bật trong phần (1)</a:t>
            </a:r>
          </a:p>
          <a:p>
            <a:pPr marL="285750" indent="-28575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Khi nhớ về những kỉ niệm cũ thì tâm trạng của nhân vật “tôi” như thế nào? Hãy tìm những từ ngữ và hình ảnh so sánh diễn tả tâm trạng, cảm xúc của nhân vật “tôi”</a:t>
            </a:r>
            <a:r>
              <a:rPr lang="en-US" sz="4000" dirty="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sp>
        <p:nvSpPr>
          <p:cNvPr id="6" name="Rounded Rectangle 5"/>
          <p:cNvSpPr/>
          <p:nvPr/>
        </p:nvSpPr>
        <p:spPr>
          <a:xfrm>
            <a:off x="4762500" y="2504076"/>
            <a:ext cx="8763000" cy="1371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dirty="0">
                <a:solidFill>
                  <a:srgbClr val="C00000"/>
                </a:solidFill>
                <a:latin typeface="Arial" panose="020B0604020202020204" pitchFamily="34" charset="0"/>
                <a:cs typeface="Arial" panose="020B0604020202020204" pitchFamily="34" charset="0"/>
              </a:rPr>
              <a:t>HOẠT ĐỘNG CẶP ĐÔI</a:t>
            </a:r>
          </a:p>
        </p:txBody>
      </p:sp>
      <p:pic>
        <p:nvPicPr>
          <p:cNvPr id="8" name="Picture 7"/>
          <p:cNvPicPr>
            <a:picLocks noChangeAspect="1"/>
          </p:cNvPicPr>
          <p:nvPr/>
        </p:nvPicPr>
        <p:blipFill>
          <a:blip r:embed="rId3"/>
          <a:stretch>
            <a:fillRect/>
          </a:stretch>
        </p:blipFill>
        <p:spPr>
          <a:xfrm>
            <a:off x="1263084" y="2324100"/>
            <a:ext cx="2915204" cy="2759430"/>
          </a:xfrm>
          <a:prstGeom prst="rect">
            <a:avLst/>
          </a:prstGeom>
        </p:spPr>
      </p:pic>
    </p:spTree>
    <p:extLst>
      <p:ext uri="{BB962C8B-B14F-4D97-AF65-F5344CB8AC3E}">
        <p14:creationId xmlns:p14="http://schemas.microsoft.com/office/powerpoint/2010/main" val="33296352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6"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6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6" name="Rounded Rectangle 5"/>
          <p:cNvSpPr/>
          <p:nvPr/>
        </p:nvSpPr>
        <p:spPr>
          <a:xfrm>
            <a:off x="6539951" y="72285"/>
            <a:ext cx="5652662" cy="137160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rgbClr val="4B4439"/>
                </a:solidFill>
                <a:latin typeface="Arial" panose="020B0604020202020204" pitchFamily="34" charset="0"/>
                <a:cs typeface="Arial" panose="020B0604020202020204" pitchFamily="34" charset="0"/>
              </a:rPr>
              <a:t>Cảnh vật trong truyện </a:t>
            </a:r>
            <a:endParaRPr lang="vi-VN" sz="4000" b="1" dirty="0">
              <a:solidFill>
                <a:srgbClr val="4B4439"/>
              </a:solidFill>
              <a:latin typeface="Arial" panose="020B0604020202020204" pitchFamily="34" charset="0"/>
              <a:cs typeface="Arial" panose="020B0604020202020204" pitchFamily="34" charset="0"/>
            </a:endParaRPr>
          </a:p>
        </p:txBody>
      </p:sp>
      <p:grpSp>
        <p:nvGrpSpPr>
          <p:cNvPr id="7" name="Group 6"/>
          <p:cNvGrpSpPr/>
          <p:nvPr/>
        </p:nvGrpSpPr>
        <p:grpSpPr>
          <a:xfrm>
            <a:off x="4576649" y="1240685"/>
            <a:ext cx="9734324" cy="787211"/>
            <a:chOff x="0" y="-952500"/>
            <a:chExt cx="18288000" cy="1905000"/>
          </a:xfrm>
        </p:grpSpPr>
        <p:cxnSp>
          <p:nvCxnSpPr>
            <p:cNvPr id="8" name="Straight Connector 7"/>
            <p:cNvCxnSpPr/>
            <p:nvPr/>
          </p:nvCxnSpPr>
          <p:spPr>
            <a:xfrm>
              <a:off x="0" y="0"/>
              <a:ext cx="18288000" cy="0"/>
            </a:xfrm>
            <a:prstGeom prst="line">
              <a:avLst/>
            </a:prstGeom>
            <a:ln w="57150">
              <a:solidFill>
                <a:srgbClr val="4B4439"/>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0"/>
              <a:ext cx="0" cy="952500"/>
            </a:xfrm>
            <a:prstGeom prst="line">
              <a:avLst/>
            </a:prstGeom>
            <a:ln w="57150">
              <a:solidFill>
                <a:srgbClr val="4B4439"/>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144000" y="-952500"/>
              <a:ext cx="0" cy="952500"/>
            </a:xfrm>
            <a:prstGeom prst="line">
              <a:avLst/>
            </a:prstGeom>
            <a:ln w="57150">
              <a:solidFill>
                <a:srgbClr val="4B443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288000" y="0"/>
              <a:ext cx="0" cy="952500"/>
            </a:xfrm>
            <a:prstGeom prst="line">
              <a:avLst/>
            </a:prstGeom>
            <a:ln w="57150">
              <a:solidFill>
                <a:srgbClr val="4B4439"/>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590393" y="1919147"/>
            <a:ext cx="6858000" cy="1708160"/>
          </a:xfrm>
          <a:prstGeom prst="rect">
            <a:avLst/>
          </a:prstGeom>
          <a:noFill/>
        </p:spPr>
        <p:txBody>
          <a:bodyPr wrap="square" rtlCol="0">
            <a:spAutoFit/>
          </a:bodyPr>
          <a:lstStyle/>
          <a:p>
            <a:pPr algn="just">
              <a:lnSpc>
                <a:spcPct val="150000"/>
              </a:lnSpc>
            </a:pPr>
            <a:r>
              <a:rPr lang="en-US" sz="3700" dirty="0">
                <a:solidFill>
                  <a:srgbClr val="4B4439"/>
                </a:solidFill>
                <a:latin typeface="Arial" panose="020B0604020202020204" pitchFamily="34" charset="0"/>
                <a:cs typeface="Arial" panose="020B0604020202020204" pitchFamily="34" charset="0"/>
              </a:rPr>
              <a:t>N</a:t>
            </a:r>
            <a:r>
              <a:rPr lang="vi-VN" sz="3700" dirty="0">
                <a:solidFill>
                  <a:srgbClr val="4B4439"/>
                </a:solidFill>
                <a:latin typeface="Arial" panose="020B0604020202020204" pitchFamily="34" charset="0"/>
                <a:cs typeface="Arial" panose="020B0604020202020204" pitchFamily="34" charset="0"/>
              </a:rPr>
              <a:t>hìn qua con mắt của nhân vật “tôi” – người trong cuộc </a:t>
            </a:r>
          </a:p>
        </p:txBody>
      </p:sp>
      <p:sp>
        <p:nvSpPr>
          <p:cNvPr id="13" name="TextBox 12"/>
          <p:cNvSpPr txBox="1"/>
          <p:nvPr/>
        </p:nvSpPr>
        <p:spPr>
          <a:xfrm>
            <a:off x="12037673" y="1986529"/>
            <a:ext cx="4546600" cy="1708160"/>
          </a:xfrm>
          <a:prstGeom prst="rect">
            <a:avLst/>
          </a:prstGeom>
          <a:noFill/>
        </p:spPr>
        <p:txBody>
          <a:bodyPr wrap="square" rtlCol="0">
            <a:spAutoFit/>
          </a:bodyPr>
          <a:lstStyle/>
          <a:p>
            <a:pPr algn="just">
              <a:lnSpc>
                <a:spcPct val="150000"/>
              </a:lnSpc>
            </a:pPr>
            <a:r>
              <a:rPr lang="en-US" sz="3700" dirty="0">
                <a:solidFill>
                  <a:srgbClr val="4B4439"/>
                </a:solidFill>
                <a:latin typeface="Arial" panose="020B0604020202020204" pitchFamily="34" charset="0"/>
                <a:cs typeface="Arial" panose="020B0604020202020204" pitchFamily="34" charset="0"/>
              </a:rPr>
              <a:t>Đ</a:t>
            </a:r>
            <a:r>
              <a:rPr lang="vi-VN" sz="3700" dirty="0">
                <a:solidFill>
                  <a:srgbClr val="4B4439"/>
                </a:solidFill>
                <a:latin typeface="Arial" panose="020B0604020202020204" pitchFamily="34" charset="0"/>
                <a:cs typeface="Arial" panose="020B0604020202020204" pitchFamily="34" charset="0"/>
              </a:rPr>
              <a:t>ược nhớ lại theo trình tự thời gian</a:t>
            </a:r>
          </a:p>
        </p:txBody>
      </p:sp>
      <p:cxnSp>
        <p:nvCxnSpPr>
          <p:cNvPr id="15" name="Straight Connector 14"/>
          <p:cNvCxnSpPr/>
          <p:nvPr/>
        </p:nvCxnSpPr>
        <p:spPr>
          <a:xfrm flipV="1">
            <a:off x="-10160" y="3848100"/>
            <a:ext cx="18298160" cy="44873"/>
          </a:xfrm>
          <a:prstGeom prst="line">
            <a:avLst/>
          </a:prstGeom>
          <a:ln w="57150">
            <a:solidFill>
              <a:srgbClr val="BE717C"/>
            </a:solidFill>
            <a:prstDash val="dashDot"/>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2429009" y="4099083"/>
            <a:ext cx="2778820" cy="1739737"/>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dirty="0">
                <a:solidFill>
                  <a:sysClr val="windowText" lastClr="000000"/>
                </a:solidFill>
                <a:latin typeface="Arial" panose="020B0604020202020204" pitchFamily="34" charset="0"/>
                <a:cs typeface="Arial" panose="020B0604020202020204" pitchFamily="34" charset="0"/>
              </a:rPr>
              <a:t>Không gian và thời gian</a:t>
            </a:r>
            <a:endParaRPr lang="vi-VN" sz="3500" dirty="0">
              <a:solidFill>
                <a:sysClr val="windowText" lastClr="000000"/>
              </a:solidFill>
              <a:latin typeface="Arial" panose="020B0604020202020204" pitchFamily="34" charset="0"/>
              <a:cs typeface="Arial" panose="020B0604020202020204" pitchFamily="34" charset="0"/>
            </a:endParaRPr>
          </a:p>
        </p:txBody>
      </p:sp>
      <p:sp>
        <p:nvSpPr>
          <p:cNvPr id="19" name="Rounded Rectangle 18"/>
          <p:cNvSpPr/>
          <p:nvPr/>
        </p:nvSpPr>
        <p:spPr>
          <a:xfrm>
            <a:off x="2456919" y="6125212"/>
            <a:ext cx="2750910" cy="3340114"/>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dirty="0">
                <a:solidFill>
                  <a:sysClr val="windowText" lastClr="000000"/>
                </a:solidFill>
                <a:latin typeface="Arial" panose="020B0604020202020204" pitchFamily="34" charset="0"/>
                <a:cs typeface="Arial" panose="020B0604020202020204" pitchFamily="34" charset="0"/>
              </a:rPr>
              <a:t>Cảnh học sinh đến trường</a:t>
            </a:r>
            <a:endParaRPr lang="vi-VN" sz="3500" dirty="0">
              <a:solidFill>
                <a:sysClr val="windowText" lastClr="000000"/>
              </a:solidFill>
              <a:latin typeface="Arial" panose="020B0604020202020204" pitchFamily="34" charset="0"/>
              <a:cs typeface="Arial" panose="020B0604020202020204" pitchFamily="34" charset="0"/>
            </a:endParaRPr>
          </a:p>
        </p:txBody>
      </p:sp>
      <p:sp>
        <p:nvSpPr>
          <p:cNvPr id="21" name="Rounded Rectangle 20"/>
          <p:cNvSpPr/>
          <p:nvPr/>
        </p:nvSpPr>
        <p:spPr>
          <a:xfrm>
            <a:off x="173746" y="5143500"/>
            <a:ext cx="1861550" cy="2886083"/>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b="1" dirty="0">
                <a:solidFill>
                  <a:srgbClr val="4B4439"/>
                </a:solidFill>
                <a:latin typeface="Arial" panose="020B0604020202020204" pitchFamily="34" charset="0"/>
                <a:cs typeface="Arial" panose="020B0604020202020204" pitchFamily="34" charset="0"/>
              </a:rPr>
              <a:t>Các chi tiết nổi bật</a:t>
            </a:r>
            <a:endParaRPr lang="vi-VN" sz="3500" b="1" dirty="0">
              <a:solidFill>
                <a:srgbClr val="4B4439"/>
              </a:solidFill>
              <a:latin typeface="Arial" panose="020B0604020202020204" pitchFamily="34" charset="0"/>
              <a:cs typeface="Arial" panose="020B0604020202020204" pitchFamily="34" charset="0"/>
            </a:endParaRPr>
          </a:p>
        </p:txBody>
      </p:sp>
      <p:sp>
        <p:nvSpPr>
          <p:cNvPr id="22" name="Right Arrow 21"/>
          <p:cNvSpPr/>
          <p:nvPr/>
        </p:nvSpPr>
        <p:spPr>
          <a:xfrm>
            <a:off x="5432183" y="4566646"/>
            <a:ext cx="533400" cy="609600"/>
          </a:xfrm>
          <a:prstGeom prst="rightArrow">
            <a:avLst/>
          </a:prstGeom>
          <a:solidFill>
            <a:srgbClr val="BE717C"/>
          </a:solidFill>
          <a:ln>
            <a:solidFill>
              <a:srgbClr val="EDD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a:latin typeface="Arial" panose="020B0604020202020204" pitchFamily="34" charset="0"/>
              <a:cs typeface="Arial" panose="020B0604020202020204" pitchFamily="34" charset="0"/>
            </a:endParaRPr>
          </a:p>
        </p:txBody>
      </p:sp>
      <p:sp>
        <p:nvSpPr>
          <p:cNvPr id="23" name="Right Arrow 22"/>
          <p:cNvSpPr/>
          <p:nvPr/>
        </p:nvSpPr>
        <p:spPr>
          <a:xfrm>
            <a:off x="5357674" y="8475754"/>
            <a:ext cx="533400" cy="609600"/>
          </a:xfrm>
          <a:prstGeom prst="rightArrow">
            <a:avLst/>
          </a:prstGeom>
          <a:solidFill>
            <a:srgbClr val="BE717C"/>
          </a:solidFill>
          <a:ln>
            <a:solidFill>
              <a:srgbClr val="EDD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a:latin typeface="Arial" panose="020B0604020202020204" pitchFamily="34" charset="0"/>
              <a:cs typeface="Arial" panose="020B0604020202020204" pitchFamily="34" charset="0"/>
            </a:endParaRPr>
          </a:p>
        </p:txBody>
      </p:sp>
      <p:sp>
        <p:nvSpPr>
          <p:cNvPr id="25" name="TextBox 24"/>
          <p:cNvSpPr txBox="1"/>
          <p:nvPr/>
        </p:nvSpPr>
        <p:spPr>
          <a:xfrm>
            <a:off x="6162853" y="4046926"/>
            <a:ext cx="11749639" cy="1708160"/>
          </a:xfrm>
          <a:prstGeom prst="rect">
            <a:avLst/>
          </a:prstGeom>
          <a:noFill/>
        </p:spPr>
        <p:txBody>
          <a:bodyPr wrap="square" rtlCol="0">
            <a:spAutoFit/>
          </a:bodyPr>
          <a:lstStyle/>
          <a:p>
            <a:pPr algn="just">
              <a:lnSpc>
                <a:spcPct val="150000"/>
              </a:lnSpc>
            </a:pPr>
            <a:r>
              <a:rPr lang="vi-VN" sz="3500" i="1" dirty="0">
                <a:solidFill>
                  <a:srgbClr val="4B4439"/>
                </a:solidFill>
                <a:latin typeface="Arial" panose="020B0604020202020204" pitchFamily="34" charset="0"/>
                <a:cs typeface="Arial" panose="020B0604020202020204" pitchFamily="34" charset="0"/>
              </a:rPr>
              <a:t>“Buổi mai hôm ấy, một buổi mai đầy sương thu và gió lạnh […] tự nhiên thấy lạ”</a:t>
            </a:r>
          </a:p>
        </p:txBody>
      </p:sp>
      <p:sp>
        <p:nvSpPr>
          <p:cNvPr id="26" name="TextBox 25"/>
          <p:cNvSpPr txBox="1"/>
          <p:nvPr/>
        </p:nvSpPr>
        <p:spPr>
          <a:xfrm>
            <a:off x="6162853" y="6024303"/>
            <a:ext cx="11777549" cy="2516073"/>
          </a:xfrm>
          <a:prstGeom prst="rect">
            <a:avLst/>
          </a:prstGeom>
          <a:noFill/>
        </p:spPr>
        <p:txBody>
          <a:bodyPr wrap="square" rtlCol="0">
            <a:spAutoFit/>
          </a:bodyPr>
          <a:lstStyle/>
          <a:p>
            <a:pPr algn="just">
              <a:lnSpc>
                <a:spcPct val="150000"/>
              </a:lnSpc>
            </a:pPr>
            <a:r>
              <a:rPr lang="vi-VN" sz="3500" i="1" dirty="0">
                <a:solidFill>
                  <a:srgbClr val="4B4439"/>
                </a:solidFill>
                <a:latin typeface="Arial" panose="020B0604020202020204" pitchFamily="34" charset="0"/>
                <a:cs typeface="Arial" panose="020B0604020202020204" pitchFamily="34" charset="0"/>
              </a:rPr>
              <a:t>“Dọc đường thấy mấy cậu nhỏ trạc bằng tuổi tôi áo quần tươm tất, nhí nhảnh gọi tên nhau hay trao sách vở cho nhau xem mà tôi thèm</a:t>
            </a:r>
            <a:r>
              <a:rPr lang="en-US" sz="3500" i="1" dirty="0">
                <a:solidFill>
                  <a:srgbClr val="4B4439"/>
                </a:solidFill>
                <a:latin typeface="Arial" panose="020B0604020202020204" pitchFamily="34" charset="0"/>
                <a:cs typeface="Arial" panose="020B0604020202020204" pitchFamily="34" charset="0"/>
              </a:rPr>
              <a:t>.</a:t>
            </a:r>
            <a:endParaRPr lang="vi-VN" sz="3500" i="1" dirty="0">
              <a:solidFill>
                <a:srgbClr val="4B4439"/>
              </a:solidFill>
              <a:latin typeface="Arial" panose="020B0604020202020204" pitchFamily="34" charset="0"/>
              <a:cs typeface="Arial" panose="020B0604020202020204" pitchFamily="34" charset="0"/>
            </a:endParaRPr>
          </a:p>
        </p:txBody>
      </p:sp>
      <p:sp>
        <p:nvSpPr>
          <p:cNvPr id="27" name="TextBox 26"/>
          <p:cNvSpPr txBox="1"/>
          <p:nvPr/>
        </p:nvSpPr>
        <p:spPr>
          <a:xfrm>
            <a:off x="6162854" y="8320315"/>
            <a:ext cx="11868106" cy="1708160"/>
          </a:xfrm>
          <a:prstGeom prst="rect">
            <a:avLst/>
          </a:prstGeom>
          <a:noFill/>
        </p:spPr>
        <p:txBody>
          <a:bodyPr wrap="square" rtlCol="0">
            <a:spAutoFit/>
          </a:bodyPr>
          <a:lstStyle/>
          <a:p>
            <a:pPr algn="just">
              <a:lnSpc>
                <a:spcPct val="150000"/>
              </a:lnSpc>
            </a:pPr>
            <a:r>
              <a:rPr lang="vi-VN" sz="3500" i="1" dirty="0">
                <a:solidFill>
                  <a:srgbClr val="4B4439"/>
                </a:solidFill>
                <a:latin typeface="Arial" panose="020B0604020202020204" pitchFamily="34" charset="0"/>
                <a:cs typeface="Arial" panose="020B0604020202020204" pitchFamily="34" charset="0"/>
              </a:rPr>
              <a:t>“Mấy cậu đi trước ôm sách vở nhiều lại kèm cả bút thước nữa. Nhưng mấy cậu không để lộ vẻ khó khăn gì hết</a:t>
            </a:r>
            <a:r>
              <a:rPr lang="en-US" sz="3500" i="1" dirty="0">
                <a:solidFill>
                  <a:srgbClr val="4B4439"/>
                </a:solidFill>
                <a:latin typeface="Arial" panose="020B0604020202020204" pitchFamily="34" charset="0"/>
                <a:cs typeface="Arial" panose="020B0604020202020204" pitchFamily="34" charset="0"/>
              </a:rPr>
              <a:t>.</a:t>
            </a:r>
            <a:r>
              <a:rPr lang="vi-VN" sz="3500" i="1" dirty="0">
                <a:solidFill>
                  <a:srgbClr val="4B4439"/>
                </a:solidFill>
                <a:latin typeface="Arial" panose="020B0604020202020204" pitchFamily="34" charset="0"/>
                <a:cs typeface="Arial" panose="020B0604020202020204" pitchFamily="34" charset="0"/>
              </a:rPr>
              <a:t>”</a:t>
            </a:r>
          </a:p>
        </p:txBody>
      </p:sp>
      <p:sp>
        <p:nvSpPr>
          <p:cNvPr id="28" name="Right Arrow 27"/>
          <p:cNvSpPr/>
          <p:nvPr/>
        </p:nvSpPr>
        <p:spPr>
          <a:xfrm>
            <a:off x="5357674" y="6317094"/>
            <a:ext cx="533400" cy="609600"/>
          </a:xfrm>
          <a:prstGeom prst="rightArrow">
            <a:avLst/>
          </a:prstGeom>
          <a:solidFill>
            <a:srgbClr val="BE717C"/>
          </a:solidFill>
          <a:ln>
            <a:solidFill>
              <a:srgbClr val="EDD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a:latin typeface="Arial" panose="020B0604020202020204" pitchFamily="34" charset="0"/>
              <a:cs typeface="Arial" panose="020B0604020202020204" pitchFamily="34" charset="0"/>
            </a:endParaRPr>
          </a:p>
        </p:txBody>
      </p:sp>
      <p:cxnSp>
        <p:nvCxnSpPr>
          <p:cNvPr id="30" name="Straight Arrow Connector 29"/>
          <p:cNvCxnSpPr>
            <a:stCxn id="21" idx="3"/>
            <a:endCxn id="18" idx="1"/>
          </p:cNvCxnSpPr>
          <p:nvPr/>
        </p:nvCxnSpPr>
        <p:spPr>
          <a:xfrm flipV="1">
            <a:off x="2035296" y="4968952"/>
            <a:ext cx="393713" cy="1617590"/>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1" idx="3"/>
            <a:endCxn id="19" idx="1"/>
          </p:cNvCxnSpPr>
          <p:nvPr/>
        </p:nvCxnSpPr>
        <p:spPr>
          <a:xfrm>
            <a:off x="2035296" y="6586542"/>
            <a:ext cx="421623" cy="1208727"/>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68647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cTn>
                              </p:par>
                              <p:par>
                                <p:cTn id="36" presetID="42"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anim calcmode="lin" valueType="num">
                                      <p:cBhvr>
                                        <p:cTn id="39" dur="500" fill="hold"/>
                                        <p:tgtEl>
                                          <p:spTgt spid="18"/>
                                        </p:tgtEl>
                                        <p:attrNameLst>
                                          <p:attrName>ppt_x</p:attrName>
                                        </p:attrNameLst>
                                      </p:cBhvr>
                                      <p:tavLst>
                                        <p:tav tm="0">
                                          <p:val>
                                            <p:strVal val="#ppt_x"/>
                                          </p:val>
                                        </p:tav>
                                        <p:tav tm="100000">
                                          <p:val>
                                            <p:strVal val="#ppt_x"/>
                                          </p:val>
                                        </p:tav>
                                      </p:tavLst>
                                    </p:anim>
                                    <p:anim calcmode="lin" valueType="num">
                                      <p:cBhvr>
                                        <p:cTn id="40" dur="500" fill="hold"/>
                                        <p:tgtEl>
                                          <p:spTgt spid="18"/>
                                        </p:tgtEl>
                                        <p:attrNameLst>
                                          <p:attrName>ppt_y</p:attrName>
                                        </p:attrNameLst>
                                      </p:cBhvr>
                                      <p:tavLst>
                                        <p:tav tm="0">
                                          <p:val>
                                            <p:strVal val="#ppt_y+.1"/>
                                          </p:val>
                                        </p:tav>
                                        <p:tav tm="100000">
                                          <p:val>
                                            <p:strVal val="#ppt_y"/>
                                          </p:val>
                                        </p:tav>
                                      </p:tavLst>
                                    </p:anim>
                                  </p:childTnLst>
                                </p:cTn>
                              </p:par>
                              <p:par>
                                <p:cTn id="41" presetID="16" presetClass="entr" presetSubtype="21"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500"/>
                                        <p:tgtEl>
                                          <p:spTgt spid="22"/>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randombar(horizontal)">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barn(inVertical)">
                                      <p:cBhvr>
                                        <p:cTn id="51" dur="500"/>
                                        <p:tgtEl>
                                          <p:spTgt spid="32"/>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arn(inVertical)">
                                      <p:cBhvr>
                                        <p:cTn id="57" dur="500"/>
                                        <p:tgtEl>
                                          <p:spTgt spid="28"/>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randombar(horizontal)">
                                      <p:cBhvr>
                                        <p:cTn id="63" dur="500"/>
                                        <p:tgtEl>
                                          <p:spTgt spid="26"/>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randombar(horizontal)">
                                      <p:cBhvr>
                                        <p:cTn id="6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8" grpId="0" animBg="1"/>
      <p:bldP spid="19" grpId="0" animBg="1"/>
      <p:bldP spid="21" grpId="0" animBg="1"/>
      <p:bldP spid="22" grpId="0" animBg="1"/>
      <p:bldP spid="23" grpId="0" animBg="1"/>
      <p:bldP spid="25" grpId="0"/>
      <p:bldP spid="26" grpId="0"/>
      <p:bldP spid="27" grpId="0"/>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grpSp>
        <p:nvGrpSpPr>
          <p:cNvPr id="3" name="Group 2"/>
          <p:cNvGrpSpPr/>
          <p:nvPr/>
        </p:nvGrpSpPr>
        <p:grpSpPr>
          <a:xfrm>
            <a:off x="5135879" y="2112760"/>
            <a:ext cx="9128760" cy="825163"/>
            <a:chOff x="0" y="-952500"/>
            <a:chExt cx="18288000" cy="1905000"/>
          </a:xfrm>
        </p:grpSpPr>
        <p:cxnSp>
          <p:nvCxnSpPr>
            <p:cNvPr id="4" name="Straight Connector 3"/>
            <p:cNvCxnSpPr/>
            <p:nvPr/>
          </p:nvCxnSpPr>
          <p:spPr>
            <a:xfrm>
              <a:off x="0" y="0"/>
              <a:ext cx="18288000" cy="0"/>
            </a:xfrm>
            <a:prstGeom prst="line">
              <a:avLst/>
            </a:prstGeom>
            <a:ln w="57150">
              <a:solidFill>
                <a:srgbClr val="BE717C"/>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0"/>
              <a:ext cx="0" cy="952500"/>
            </a:xfrm>
            <a:prstGeom prst="line">
              <a:avLst/>
            </a:prstGeom>
            <a:ln w="57150">
              <a:solidFill>
                <a:srgbClr val="BE717C"/>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144000" y="-952500"/>
              <a:ext cx="0" cy="952500"/>
            </a:xfrm>
            <a:prstGeom prst="line">
              <a:avLst/>
            </a:prstGeom>
            <a:ln w="57150">
              <a:solidFill>
                <a:srgbClr val="BE717C"/>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288000" y="0"/>
              <a:ext cx="0" cy="952500"/>
            </a:xfrm>
            <a:prstGeom prst="line">
              <a:avLst/>
            </a:prstGeom>
            <a:ln w="57150">
              <a:solidFill>
                <a:srgbClr val="BE717C"/>
              </a:solidFill>
              <a:tailEnd type="triangle"/>
            </a:ln>
          </p:spPr>
          <p:style>
            <a:lnRef idx="1">
              <a:schemeClr val="accent1"/>
            </a:lnRef>
            <a:fillRef idx="0">
              <a:schemeClr val="accent1"/>
            </a:fillRef>
            <a:effectRef idx="0">
              <a:schemeClr val="accent1"/>
            </a:effectRef>
            <a:fontRef idx="minor">
              <a:schemeClr val="tx1"/>
            </a:fontRef>
          </p:style>
        </p:cxnSp>
      </p:grpSp>
      <p:sp>
        <p:nvSpPr>
          <p:cNvPr id="8" name="Rounded Rectangle 7"/>
          <p:cNvSpPr/>
          <p:nvPr/>
        </p:nvSpPr>
        <p:spPr>
          <a:xfrm>
            <a:off x="6156959" y="622211"/>
            <a:ext cx="7086600" cy="1371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rgbClr val="4B4439"/>
                </a:solidFill>
                <a:latin typeface="Arial" panose="020B0604020202020204" pitchFamily="34" charset="0"/>
                <a:cs typeface="Arial" panose="020B0604020202020204" pitchFamily="34" charset="0"/>
              </a:rPr>
              <a:t>Nhớ về những kỉ niệm cũ</a:t>
            </a:r>
          </a:p>
        </p:txBody>
      </p:sp>
      <p:sp>
        <p:nvSpPr>
          <p:cNvPr id="9" name="TextBox 8"/>
          <p:cNvSpPr txBox="1"/>
          <p:nvPr/>
        </p:nvSpPr>
        <p:spPr>
          <a:xfrm>
            <a:off x="3011792" y="2906416"/>
            <a:ext cx="4652895" cy="900246"/>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Náo nức, mơn man</a:t>
            </a:r>
            <a:endParaRPr lang="vi-VN" sz="4000" dirty="0">
              <a:latin typeface="Arial" panose="020B0604020202020204" pitchFamily="34" charset="0"/>
              <a:cs typeface="Arial" panose="020B0604020202020204" pitchFamily="34" charset="0"/>
            </a:endParaRPr>
          </a:p>
        </p:txBody>
      </p:sp>
      <p:sp>
        <p:nvSpPr>
          <p:cNvPr id="10" name="TextBox 9"/>
          <p:cNvSpPr txBox="1"/>
          <p:nvPr/>
        </p:nvSpPr>
        <p:spPr>
          <a:xfrm>
            <a:off x="12141200" y="2906416"/>
            <a:ext cx="4490719" cy="101566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Tưng bừng, rộn rã</a:t>
            </a:r>
            <a:endParaRPr lang="vi-VN" sz="4000" dirty="0">
              <a:latin typeface="Arial" panose="020B0604020202020204" pitchFamily="34" charset="0"/>
              <a:cs typeface="Arial" panose="020B0604020202020204" pitchFamily="34" charset="0"/>
            </a:endParaRPr>
          </a:p>
        </p:txBody>
      </p:sp>
      <p:grpSp>
        <p:nvGrpSpPr>
          <p:cNvPr id="11" name="Group 10"/>
          <p:cNvGrpSpPr/>
          <p:nvPr/>
        </p:nvGrpSpPr>
        <p:grpSpPr>
          <a:xfrm rot="10800000">
            <a:off x="5135878" y="3903214"/>
            <a:ext cx="9250681" cy="1176182"/>
            <a:chOff x="0" y="-1435507"/>
            <a:chExt cx="18288000" cy="2388007"/>
          </a:xfrm>
        </p:grpSpPr>
        <p:cxnSp>
          <p:nvCxnSpPr>
            <p:cNvPr id="12" name="Straight Connector 11"/>
            <p:cNvCxnSpPr/>
            <p:nvPr/>
          </p:nvCxnSpPr>
          <p:spPr>
            <a:xfrm>
              <a:off x="0" y="0"/>
              <a:ext cx="18288000" cy="0"/>
            </a:xfrm>
            <a:prstGeom prst="line">
              <a:avLst/>
            </a:prstGeom>
            <a:ln w="57150">
              <a:solidFill>
                <a:srgbClr val="BE717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0"/>
              <a:ext cx="0" cy="952500"/>
            </a:xfrm>
            <a:prstGeom prst="line">
              <a:avLst/>
            </a:prstGeom>
            <a:ln w="57150">
              <a:solidFill>
                <a:srgbClr val="BE717C"/>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flipV="1">
              <a:off x="9144000" y="-1435507"/>
              <a:ext cx="0" cy="1435506"/>
            </a:xfrm>
            <a:prstGeom prst="line">
              <a:avLst/>
            </a:prstGeom>
            <a:ln w="57150">
              <a:solidFill>
                <a:srgbClr val="BE717C"/>
              </a:solidFill>
              <a:head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8288000" y="0"/>
              <a:ext cx="0" cy="952500"/>
            </a:xfrm>
            <a:prstGeom prst="line">
              <a:avLst/>
            </a:prstGeom>
            <a:ln w="57150">
              <a:solidFill>
                <a:srgbClr val="BE717C"/>
              </a:solidFill>
              <a:tailEnd type="none"/>
            </a:ln>
          </p:spPr>
          <p:style>
            <a:lnRef idx="1">
              <a:schemeClr val="accent1"/>
            </a:lnRef>
            <a:fillRef idx="0">
              <a:schemeClr val="accent1"/>
            </a:fillRef>
            <a:effectRef idx="0">
              <a:schemeClr val="accent1"/>
            </a:effectRef>
            <a:fontRef idx="minor">
              <a:schemeClr val="tx1"/>
            </a:fontRef>
          </p:style>
        </p:cxnSp>
      </p:grpSp>
      <p:sp>
        <p:nvSpPr>
          <p:cNvPr id="17" name="Rounded Rectangle 16"/>
          <p:cNvSpPr/>
          <p:nvPr/>
        </p:nvSpPr>
        <p:spPr>
          <a:xfrm>
            <a:off x="4017377" y="5049114"/>
            <a:ext cx="11487681" cy="1837688"/>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ysClr val="windowText" lastClr="000000"/>
                </a:solidFill>
                <a:latin typeface="Arial" panose="020B0604020202020204" pitchFamily="34" charset="0"/>
                <a:cs typeface="Arial" panose="020B0604020202020204" pitchFamily="34" charset="0"/>
              </a:rPr>
              <a:t>Là những từ láy, diễn tả cụ thể tâm trạng khi nhớ lại cảm xúc thực của nhân vật “tôi”</a:t>
            </a:r>
          </a:p>
        </p:txBody>
      </p:sp>
      <p:sp>
        <p:nvSpPr>
          <p:cNvPr id="18" name="Right Arrow 17"/>
          <p:cNvSpPr/>
          <p:nvPr/>
        </p:nvSpPr>
        <p:spPr>
          <a:xfrm rot="5400000">
            <a:off x="9309456" y="6924952"/>
            <a:ext cx="781604" cy="1181101"/>
          </a:xfrm>
          <a:prstGeom prst="rightArrow">
            <a:avLst/>
          </a:prstGeom>
          <a:solidFill>
            <a:srgbClr val="BE717C"/>
          </a:solidFill>
          <a:ln>
            <a:solidFill>
              <a:srgbClr val="EDD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TextBox 18"/>
          <p:cNvSpPr txBox="1"/>
          <p:nvPr/>
        </p:nvSpPr>
        <p:spPr>
          <a:xfrm>
            <a:off x="4782364" y="8119766"/>
            <a:ext cx="10835640" cy="1015663"/>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Rút ngắn thời gian giữa quá khứ và hiện tại</a:t>
            </a:r>
            <a:endParaRPr lang="vi-VN" sz="4000" b="1" dirty="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rotWithShape="1">
          <a:blip r:embed="rId3">
            <a:extLst>
              <a:ext uri="{BEBA8EAE-BF5A-486C-A8C5-ECC9F3942E4B}">
                <a14:imgProps xmlns:a14="http://schemas.microsoft.com/office/drawing/2010/main">
                  <a14:imgLayer r:embed="rId4">
                    <a14:imgEffect>
                      <a14:backgroundRemoval t="11525" b="84397" l="37057" r="62766"/>
                    </a14:imgEffect>
                  </a14:imgLayer>
                </a14:imgProps>
              </a:ext>
            </a:extLst>
          </a:blip>
          <a:srcRect l="34397" t="11703" r="37234" b="11702"/>
          <a:stretch/>
        </p:blipFill>
        <p:spPr>
          <a:xfrm>
            <a:off x="345113" y="2960018"/>
            <a:ext cx="2868016" cy="7743644"/>
          </a:xfrm>
          <a:prstGeom prst="rect">
            <a:avLst/>
          </a:prstGeom>
        </p:spPr>
      </p:pic>
    </p:spTree>
    <p:extLst>
      <p:ext uri="{BB962C8B-B14F-4D97-AF65-F5344CB8AC3E}">
        <p14:creationId xmlns:p14="http://schemas.microsoft.com/office/powerpoint/2010/main" val="32865735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31"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 calcmode="lin" valueType="num">
                                      <p:cBhvr>
                                        <p:cTn id="12" dur="500" fill="hold"/>
                                        <p:tgtEl>
                                          <p:spTgt spid="21"/>
                                        </p:tgtEl>
                                        <p:attrNameLst>
                                          <p:attrName>style.rotation</p:attrName>
                                        </p:attrNameLst>
                                      </p:cBhvr>
                                      <p:tavLst>
                                        <p:tav tm="0">
                                          <p:val>
                                            <p:fltVal val="90"/>
                                          </p:val>
                                        </p:tav>
                                        <p:tav tm="100000">
                                          <p:val>
                                            <p:fltVal val="0"/>
                                          </p:val>
                                        </p:tav>
                                      </p:tavLst>
                                    </p:anim>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anim calcmode="lin" valueType="num">
                                      <p:cBhvr>
                                        <p:cTn id="27" dur="500" fill="hold"/>
                                        <p:tgtEl>
                                          <p:spTgt spid="10"/>
                                        </p:tgtEl>
                                        <p:attrNameLst>
                                          <p:attrName>ppt_x</p:attrName>
                                        </p:attrNameLst>
                                      </p:cBhvr>
                                      <p:tavLst>
                                        <p:tav tm="0">
                                          <p:val>
                                            <p:strVal val="#ppt_x"/>
                                          </p:val>
                                        </p:tav>
                                        <p:tav tm="100000">
                                          <p:val>
                                            <p:strVal val="#ppt_x"/>
                                          </p:val>
                                        </p:tav>
                                      </p:tavLst>
                                    </p:anim>
                                    <p:anim calcmode="lin" valueType="num">
                                      <p:cBhvr>
                                        <p:cTn id="2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circle(in)">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7" grpId="0"/>
      <p:bldP spid="18" grpId="0" animBg="1"/>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grpSp>
        <p:nvGrpSpPr>
          <p:cNvPr id="5" name="Group 4"/>
          <p:cNvGrpSpPr/>
          <p:nvPr/>
        </p:nvGrpSpPr>
        <p:grpSpPr>
          <a:xfrm>
            <a:off x="3581400" y="1713527"/>
            <a:ext cx="12649200" cy="6714818"/>
            <a:chOff x="3810000" y="2424386"/>
            <a:chExt cx="12649200" cy="6791218"/>
          </a:xfrm>
        </p:grpSpPr>
        <p:sp>
          <p:nvSpPr>
            <p:cNvPr id="3" name="Rounded Rectangle 2"/>
            <p:cNvSpPr/>
            <p:nvPr/>
          </p:nvSpPr>
          <p:spPr>
            <a:xfrm>
              <a:off x="3810000" y="2424386"/>
              <a:ext cx="12649200" cy="2607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i="1" dirty="0">
                  <a:solidFill>
                    <a:srgbClr val="C00000"/>
                  </a:solidFill>
                  <a:latin typeface="Arial" panose="020B0604020202020204" pitchFamily="34" charset="0"/>
                  <a:cs typeface="Arial" panose="020B0604020202020204" pitchFamily="34" charset="0"/>
                </a:rPr>
                <a:t>“Họ như những con chim đứng bên bờ tổ, nhìn quãng trời rộng muốn bay nhưng còn ngập ngừng e sợ”</a:t>
              </a:r>
              <a:endParaRPr lang="en-US" sz="4000" i="1" dirty="0">
                <a:solidFill>
                  <a:srgbClr val="C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8129414" y="4719804"/>
              <a:ext cx="3371850" cy="4495800"/>
            </a:xfrm>
            <a:prstGeom prst="rect">
              <a:avLst/>
            </a:prstGeom>
            <a:ln>
              <a:noFill/>
            </a:ln>
            <a:effectLst>
              <a:softEdge rad="112500"/>
            </a:effectLst>
          </p:spPr>
        </p:pic>
      </p:grpSp>
      <p:sp>
        <p:nvSpPr>
          <p:cNvPr id="6" name="TextBox 5"/>
          <p:cNvSpPr txBox="1"/>
          <p:nvPr/>
        </p:nvSpPr>
        <p:spPr>
          <a:xfrm>
            <a:off x="885478" y="5246809"/>
            <a:ext cx="3710017" cy="1938992"/>
          </a:xfrm>
          <a:prstGeom prst="rect">
            <a:avLst/>
          </a:prstGeom>
          <a:noFill/>
        </p:spPr>
        <p:txBody>
          <a:bodyPr wrap="square" rtlCol="0">
            <a:spAutoFit/>
          </a:bodyPr>
          <a:lstStyle/>
          <a:p>
            <a:pPr algn="just">
              <a:lnSpc>
                <a:spcPct val="150000"/>
              </a:lnSpc>
            </a:pPr>
            <a:r>
              <a:rPr lang="en-US" sz="4000" dirty="0">
                <a:solidFill>
                  <a:srgbClr val="4B4439"/>
                </a:solidFill>
                <a:latin typeface="Arial" panose="020B0604020202020204" pitchFamily="34" charset="0"/>
                <a:cs typeface="Arial" panose="020B0604020202020204" pitchFamily="34" charset="0"/>
              </a:rPr>
              <a:t>Cảm giác ngập ngừng, e sợ</a:t>
            </a:r>
            <a:endParaRPr lang="vi-VN" sz="4000" dirty="0">
              <a:solidFill>
                <a:srgbClr val="4B4439"/>
              </a:solidFill>
              <a:latin typeface="Arial" panose="020B0604020202020204" pitchFamily="34" charset="0"/>
              <a:cs typeface="Arial" panose="020B0604020202020204" pitchFamily="34" charset="0"/>
            </a:endParaRPr>
          </a:p>
        </p:txBody>
      </p:sp>
      <p:sp>
        <p:nvSpPr>
          <p:cNvPr id="7" name="TextBox 6"/>
          <p:cNvSpPr txBox="1"/>
          <p:nvPr/>
        </p:nvSpPr>
        <p:spPr>
          <a:xfrm>
            <a:off x="12649200" y="5432599"/>
            <a:ext cx="5008563" cy="1015663"/>
          </a:xfrm>
          <a:prstGeom prst="rect">
            <a:avLst/>
          </a:prstGeom>
          <a:noFill/>
        </p:spPr>
        <p:txBody>
          <a:bodyPr wrap="square" rtlCol="0">
            <a:spAutoFit/>
          </a:bodyPr>
          <a:lstStyle/>
          <a:p>
            <a:pPr algn="just">
              <a:lnSpc>
                <a:spcPct val="150000"/>
              </a:lnSpc>
            </a:pPr>
            <a:r>
              <a:rPr lang="en-US" sz="4000" dirty="0">
                <a:solidFill>
                  <a:srgbClr val="4B4439"/>
                </a:solidFill>
                <a:latin typeface="Arial" panose="020B0604020202020204" pitchFamily="34" charset="0"/>
                <a:cs typeface="Arial" panose="020B0604020202020204" pitchFamily="34" charset="0"/>
              </a:rPr>
              <a:t>Hồi hộp, căng thẳng </a:t>
            </a:r>
            <a:endParaRPr lang="vi-VN" sz="4000" dirty="0">
              <a:solidFill>
                <a:srgbClr val="4B4439"/>
              </a:solidFill>
              <a:latin typeface="Arial" panose="020B0604020202020204" pitchFamily="34" charset="0"/>
              <a:cs typeface="Arial" panose="020B0604020202020204" pitchFamily="34" charset="0"/>
            </a:endParaRPr>
          </a:p>
        </p:txBody>
      </p:sp>
      <p:sp>
        <p:nvSpPr>
          <p:cNvPr id="8" name="TextBox 7"/>
          <p:cNvSpPr txBox="1"/>
          <p:nvPr/>
        </p:nvSpPr>
        <p:spPr>
          <a:xfrm>
            <a:off x="4791393" y="614045"/>
            <a:ext cx="9490710" cy="1015663"/>
          </a:xfrm>
          <a:prstGeom prst="rect">
            <a:avLst/>
          </a:prstGeom>
          <a:noFill/>
        </p:spPr>
        <p:txBody>
          <a:bodyPr wrap="square" rtlCol="0">
            <a:spAutoFit/>
          </a:bodyPr>
          <a:lstStyle/>
          <a:p>
            <a:pPr algn="ctr">
              <a:lnSpc>
                <a:spcPct val="150000"/>
              </a:lnSpc>
            </a:pPr>
            <a:r>
              <a:rPr lang="en-US" sz="4000" b="1" dirty="0">
                <a:solidFill>
                  <a:srgbClr val="4B4439"/>
                </a:solidFill>
                <a:latin typeface="Arial" panose="020B0604020202020204" pitchFamily="34" charset="0"/>
                <a:cs typeface="Arial" panose="020B0604020202020204" pitchFamily="34" charset="0"/>
              </a:rPr>
              <a:t>Ngày đầu tiên đến trường của cậu bé</a:t>
            </a:r>
          </a:p>
        </p:txBody>
      </p:sp>
      <p:pic>
        <p:nvPicPr>
          <p:cNvPr id="9" name="Picture 8"/>
          <p:cNvPicPr>
            <a:picLocks noChangeAspect="1"/>
          </p:cNvPicPr>
          <p:nvPr/>
        </p:nvPicPr>
        <p:blipFill>
          <a:blip r:embed="rId4"/>
          <a:stretch>
            <a:fillRect/>
          </a:stretch>
        </p:blipFill>
        <p:spPr>
          <a:xfrm rot="18613719">
            <a:off x="4269153" y="5356162"/>
            <a:ext cx="1862021" cy="923821"/>
          </a:xfrm>
          <a:prstGeom prst="rect">
            <a:avLst/>
          </a:prstGeom>
        </p:spPr>
      </p:pic>
      <p:pic>
        <p:nvPicPr>
          <p:cNvPr id="10" name="Picture 9"/>
          <p:cNvPicPr>
            <a:picLocks noChangeAspect="1"/>
          </p:cNvPicPr>
          <p:nvPr/>
        </p:nvPicPr>
        <p:blipFill>
          <a:blip r:embed="rId4"/>
          <a:stretch>
            <a:fillRect/>
          </a:stretch>
        </p:blipFill>
        <p:spPr>
          <a:xfrm rot="13631092">
            <a:off x="15031728" y="4196999"/>
            <a:ext cx="1625776" cy="806611"/>
          </a:xfrm>
          <a:prstGeom prst="rect">
            <a:avLst/>
          </a:prstGeom>
        </p:spPr>
      </p:pic>
      <p:sp>
        <p:nvSpPr>
          <p:cNvPr id="11" name="Right Arrow 10"/>
          <p:cNvSpPr/>
          <p:nvPr/>
        </p:nvSpPr>
        <p:spPr>
          <a:xfrm>
            <a:off x="2133600" y="8573197"/>
            <a:ext cx="1219200" cy="1371600"/>
          </a:xfrm>
          <a:prstGeom prst="rightArrow">
            <a:avLst/>
          </a:prstGeom>
          <a:solidFill>
            <a:srgbClr val="BE717C"/>
          </a:solidFill>
          <a:ln>
            <a:solidFill>
              <a:srgbClr val="EDD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Rounded Rectangle 11"/>
          <p:cNvSpPr/>
          <p:nvPr/>
        </p:nvSpPr>
        <p:spPr>
          <a:xfrm>
            <a:off x="3577734" y="8557824"/>
            <a:ext cx="13468882" cy="1402346"/>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b="1" dirty="0">
                <a:solidFill>
                  <a:sysClr val="windowText" lastClr="000000"/>
                </a:solidFill>
                <a:latin typeface="Arial" panose="020B0604020202020204" pitchFamily="34" charset="0"/>
                <a:cs typeface="Arial" panose="020B0604020202020204" pitchFamily="34" charset="0"/>
              </a:rPr>
              <a:t>T</a:t>
            </a:r>
            <a:r>
              <a:rPr lang="vi-VN" sz="3500" b="1" dirty="0">
                <a:solidFill>
                  <a:sysClr val="windowText" lastClr="000000"/>
                </a:solidFill>
                <a:latin typeface="Arial" panose="020B0604020202020204" pitchFamily="34" charset="0"/>
                <a:cs typeface="Arial" panose="020B0604020202020204" pitchFamily="34" charset="0"/>
              </a:rPr>
              <a:t>rên đường đến trường, “tôi" có tâm trạng háo hức, hồi hộp</a:t>
            </a:r>
          </a:p>
        </p:txBody>
      </p:sp>
    </p:spTree>
    <p:extLst>
      <p:ext uri="{BB962C8B-B14F-4D97-AF65-F5344CB8AC3E}">
        <p14:creationId xmlns:p14="http://schemas.microsoft.com/office/powerpoint/2010/main" val="10929181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3" name="TextBox 2"/>
          <p:cNvSpPr txBox="1"/>
          <p:nvPr/>
        </p:nvSpPr>
        <p:spPr>
          <a:xfrm>
            <a:off x="1600201" y="715983"/>
            <a:ext cx="14173200" cy="1246495"/>
          </a:xfrm>
          <a:prstGeom prst="rect">
            <a:avLst/>
          </a:prstGeom>
          <a:noFill/>
        </p:spPr>
        <p:txBody>
          <a:bodyPr wrap="square" rtlCol="0">
            <a:spAutoFit/>
          </a:bodyPr>
          <a:lstStyle/>
          <a:p>
            <a:pPr>
              <a:lnSpc>
                <a:spcPct val="150000"/>
              </a:lnSpc>
            </a:pPr>
            <a:r>
              <a:rPr lang="en-US" sz="5000" b="1" dirty="0">
                <a:solidFill>
                  <a:srgbClr val="4B4439"/>
                </a:solidFill>
                <a:latin typeface="Arial" panose="020B0604020202020204" pitchFamily="34" charset="0"/>
                <a:cs typeface="Arial" panose="020B0604020202020204" pitchFamily="34" charset="0"/>
              </a:rPr>
              <a:t>2. </a:t>
            </a:r>
            <a:r>
              <a:rPr lang="vi-VN" sz="5000" b="1" dirty="0">
                <a:solidFill>
                  <a:srgbClr val="4B4439"/>
                </a:solidFill>
                <a:latin typeface="Arial" panose="020B0604020202020204" pitchFamily="34" charset="0"/>
                <a:cs typeface="Arial" panose="020B0604020202020204" pitchFamily="34" charset="0"/>
              </a:rPr>
              <a:t>Cảm nghĩ của nhân vật tôi lúc ở sân trường</a:t>
            </a:r>
            <a:endParaRPr lang="en-US" sz="5000" b="1" dirty="0">
              <a:solidFill>
                <a:srgbClr val="4B4439"/>
              </a:solidFill>
              <a:latin typeface="Arial" panose="020B0604020202020204" pitchFamily="34" charset="0"/>
              <a:cs typeface="Arial" panose="020B0604020202020204" pitchFamily="34" charset="0"/>
            </a:endParaRPr>
          </a:p>
        </p:txBody>
      </p:sp>
      <p:sp>
        <p:nvSpPr>
          <p:cNvPr id="5" name="Rounded Rectangle 4"/>
          <p:cNvSpPr/>
          <p:nvPr/>
        </p:nvSpPr>
        <p:spPr>
          <a:xfrm>
            <a:off x="4723349" y="2297059"/>
            <a:ext cx="8763000" cy="1371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dirty="0">
                <a:solidFill>
                  <a:srgbClr val="C00000"/>
                </a:solidFill>
                <a:latin typeface="Arial" panose="020B0604020202020204" pitchFamily="34" charset="0"/>
                <a:cs typeface="Arial" panose="020B0604020202020204" pitchFamily="34" charset="0"/>
              </a:rPr>
              <a:t>HOẠT ĐỘNG CẶP ĐÔI</a:t>
            </a:r>
          </a:p>
        </p:txBody>
      </p:sp>
      <p:sp>
        <p:nvSpPr>
          <p:cNvPr id="6" name="TextBox 5"/>
          <p:cNvSpPr txBox="1"/>
          <p:nvPr/>
        </p:nvSpPr>
        <p:spPr>
          <a:xfrm>
            <a:off x="2057400" y="3881671"/>
            <a:ext cx="14173200" cy="5632311"/>
          </a:xfrm>
          <a:prstGeom prst="rect">
            <a:avLst/>
          </a:prstGeom>
          <a:noFill/>
        </p:spPr>
        <p:txBody>
          <a:bodyPr wrap="square" rtlCol="0">
            <a:spAutoFit/>
          </a:bodyPr>
          <a:lstStyle/>
          <a:p>
            <a:pPr algn="ctr">
              <a:lnSpc>
                <a:spcPct val="150000"/>
              </a:lnSpc>
            </a:pPr>
            <a:r>
              <a:rPr lang="en-US" sz="4000" b="1" u="sng" dirty="0">
                <a:solidFill>
                  <a:srgbClr val="BE717C"/>
                </a:solidFill>
                <a:latin typeface="Arial" panose="020B0604020202020204" pitchFamily="34" charset="0"/>
                <a:cs typeface="Arial" panose="020B0604020202020204" pitchFamily="34" charset="0"/>
              </a:rPr>
              <a:t>Em hãy trả lời các câu hỏi sau:</a:t>
            </a:r>
          </a:p>
          <a:p>
            <a:pPr marL="285750" indent="-285750">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Khi đứng ở sân trường, “tôi” cảm thấy như thế nào?</a:t>
            </a:r>
          </a:p>
          <a:p>
            <a:pPr marL="285750" indent="-285750">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Khi nghe ông đốc gọi tên từng người vào lớp, “tôi” cảm thấy như thế nào? </a:t>
            </a:r>
          </a:p>
          <a:p>
            <a:pPr marL="285750" indent="-285750">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Tâm trạng của nhân vật “tôi” khi sắp phải rời xa bàn tay dịu dàng của mẹ là như thế nào?</a:t>
            </a:r>
          </a:p>
        </p:txBody>
      </p:sp>
      <p:pic>
        <p:nvPicPr>
          <p:cNvPr id="8" name="Picture 7"/>
          <p:cNvPicPr>
            <a:picLocks noChangeAspect="1"/>
          </p:cNvPicPr>
          <p:nvPr/>
        </p:nvPicPr>
        <p:blipFill>
          <a:blip r:embed="rId3"/>
          <a:stretch>
            <a:fillRect/>
          </a:stretch>
        </p:blipFill>
        <p:spPr>
          <a:xfrm>
            <a:off x="14097000" y="2184400"/>
            <a:ext cx="3381178" cy="3394542"/>
          </a:xfrm>
          <a:prstGeom prst="rect">
            <a:avLst/>
          </a:prstGeom>
        </p:spPr>
      </p:pic>
    </p:spTree>
    <p:extLst>
      <p:ext uri="{BB962C8B-B14F-4D97-AF65-F5344CB8AC3E}">
        <p14:creationId xmlns:p14="http://schemas.microsoft.com/office/powerpoint/2010/main" val="42396480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3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 calcmode="lin" valueType="num">
                                      <p:cBhvr>
                                        <p:cTn id="12" dur="500" fill="hold"/>
                                        <p:tgtEl>
                                          <p:spTgt spid="8"/>
                                        </p:tgtEl>
                                        <p:attrNameLst>
                                          <p:attrName>style.rotation</p:attrName>
                                        </p:attrNameLst>
                                      </p:cBhvr>
                                      <p:tavLst>
                                        <p:tav tm="0">
                                          <p:val>
                                            <p:fltVal val="90"/>
                                          </p:val>
                                        </p:tav>
                                        <p:tav tm="100000">
                                          <p:val>
                                            <p:fltVal val="0"/>
                                          </p:val>
                                        </p:tav>
                                      </p:tavLst>
                                    </p:anim>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BE6"/>
        </a:solidFill>
        <a:effectLst/>
      </p:bgPr>
    </p:bg>
    <p:spTree>
      <p:nvGrpSpPr>
        <p:cNvPr id="1" name=""/>
        <p:cNvGrpSpPr/>
        <p:nvPr/>
      </p:nvGrpSpPr>
      <p:grpSpPr>
        <a:xfrm>
          <a:off x="0" y="0"/>
          <a:ext cx="0" cy="0"/>
          <a:chOff x="0" y="0"/>
          <a:chExt cx="0" cy="0"/>
        </a:xfrm>
      </p:grpSpPr>
      <p:sp>
        <p:nvSpPr>
          <p:cNvPr id="2" name="Freeform 2"/>
          <p:cNvSpPr/>
          <p:nvPr/>
        </p:nvSpPr>
        <p:spPr>
          <a:xfrm>
            <a:off x="4572000" y="2427373"/>
            <a:ext cx="9296400" cy="7856163"/>
          </a:xfrm>
          <a:custGeom>
            <a:avLst/>
            <a:gdLst/>
            <a:ahLst/>
            <a:cxnLst/>
            <a:rect l="l" t="t" r="r" b="b"/>
            <a:pathLst>
              <a:path w="7241461" h="7314607">
                <a:moveTo>
                  <a:pt x="0" y="0"/>
                </a:moveTo>
                <a:lnTo>
                  <a:pt x="7241461" y="0"/>
                </a:lnTo>
                <a:lnTo>
                  <a:pt x="7241461" y="7314606"/>
                </a:lnTo>
                <a:lnTo>
                  <a:pt x="0" y="7314606"/>
                </a:lnTo>
                <a:lnTo>
                  <a:pt x="0" y="0"/>
                </a:lnTo>
                <a:close/>
              </a:path>
            </a:pathLst>
          </a:custGeom>
          <a:blipFill>
            <a:blip r:embed="rId2"/>
            <a:stretch>
              <a:fillRect/>
            </a:stretch>
          </a:blipFill>
        </p:spPr>
        <p:txBody>
          <a:bodyPr/>
          <a:lstStyle/>
          <a:p>
            <a:endParaRPr lang="en-US"/>
          </a:p>
        </p:txBody>
      </p:sp>
      <p:sp>
        <p:nvSpPr>
          <p:cNvPr id="6" name="TextBox 5"/>
          <p:cNvSpPr txBox="1"/>
          <p:nvPr/>
        </p:nvSpPr>
        <p:spPr>
          <a:xfrm>
            <a:off x="5257800" y="952500"/>
            <a:ext cx="8305800" cy="1508555"/>
          </a:xfrm>
          <a:prstGeom prst="rect">
            <a:avLst/>
          </a:prstGeom>
          <a:noFill/>
        </p:spPr>
        <p:txBody>
          <a:bodyPr wrap="square" rtlCol="0">
            <a:spAutoFit/>
          </a:bodyPr>
          <a:lstStyle/>
          <a:p>
            <a:pPr algn="just">
              <a:lnSpc>
                <a:spcPct val="150000"/>
              </a:lnSpc>
            </a:pPr>
            <a:r>
              <a:rPr lang="en-US" sz="7000" b="1" dirty="0">
                <a:solidFill>
                  <a:srgbClr val="C00000"/>
                </a:solidFill>
                <a:latin typeface="Arial" panose="020B0604020202020204" pitchFamily="34" charset="0"/>
                <a:cs typeface="Arial" panose="020B0604020202020204" pitchFamily="34" charset="0"/>
              </a:rPr>
              <a:t>Bài 1: Truyện ngắn </a:t>
            </a:r>
          </a:p>
        </p:txBody>
      </p:sp>
      <p:sp>
        <p:nvSpPr>
          <p:cNvPr id="7" name="TextBox 6"/>
          <p:cNvSpPr txBox="1"/>
          <p:nvPr/>
        </p:nvSpPr>
        <p:spPr>
          <a:xfrm>
            <a:off x="1219200" y="2427373"/>
            <a:ext cx="15849600" cy="6555641"/>
          </a:xfrm>
          <a:prstGeom prst="rect">
            <a:avLst/>
          </a:prstGeom>
          <a:noFill/>
        </p:spPr>
        <p:txBody>
          <a:bodyPr wrap="square" rtlCol="0">
            <a:spAutoFit/>
          </a:bodyPr>
          <a:lstStyle/>
          <a:p>
            <a:pPr algn="ctr">
              <a:lnSpc>
                <a:spcPct val="150000"/>
              </a:lnSpc>
            </a:pPr>
            <a:r>
              <a:rPr lang="en-US" sz="11000" b="1" dirty="0">
                <a:solidFill>
                  <a:srgbClr val="84C5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Văn bản </a:t>
            </a:r>
          </a:p>
          <a:p>
            <a:pPr algn="ctr">
              <a:lnSpc>
                <a:spcPct val="150000"/>
              </a:lnSpc>
            </a:pPr>
            <a:r>
              <a:rPr lang="en-US" sz="17000" b="1" dirty="0">
                <a:solidFill>
                  <a:srgbClr val="4B443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TÔI ĐI HỌC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grpSp>
        <p:nvGrpSpPr>
          <p:cNvPr id="4" name="Group 3"/>
          <p:cNvGrpSpPr/>
          <p:nvPr/>
        </p:nvGrpSpPr>
        <p:grpSpPr>
          <a:xfrm rot="16200000">
            <a:off x="1015996" y="4789314"/>
            <a:ext cx="6101253" cy="825163"/>
            <a:chOff x="0" y="-952500"/>
            <a:chExt cx="18288000" cy="1905000"/>
          </a:xfrm>
        </p:grpSpPr>
        <p:cxnSp>
          <p:nvCxnSpPr>
            <p:cNvPr id="5" name="Straight Connector 4"/>
            <p:cNvCxnSpPr/>
            <p:nvPr/>
          </p:nvCxnSpPr>
          <p:spPr>
            <a:xfrm>
              <a:off x="0" y="0"/>
              <a:ext cx="18288000" cy="0"/>
            </a:xfrm>
            <a:prstGeom prst="line">
              <a:avLst/>
            </a:prstGeom>
            <a:ln w="57150">
              <a:solidFill>
                <a:srgbClr val="BE717C"/>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0"/>
              <a:ext cx="0" cy="952500"/>
            </a:xfrm>
            <a:prstGeom prst="line">
              <a:avLst/>
            </a:prstGeom>
            <a:ln w="57150">
              <a:solidFill>
                <a:srgbClr val="BE717C"/>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144000" y="-952500"/>
              <a:ext cx="0" cy="952500"/>
            </a:xfrm>
            <a:prstGeom prst="line">
              <a:avLst/>
            </a:prstGeom>
            <a:ln w="57150">
              <a:solidFill>
                <a:srgbClr val="BE717C"/>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8288000" y="0"/>
              <a:ext cx="0" cy="952500"/>
            </a:xfrm>
            <a:prstGeom prst="line">
              <a:avLst/>
            </a:prstGeom>
            <a:ln w="57150">
              <a:solidFill>
                <a:srgbClr val="BE717C"/>
              </a:solidFill>
              <a:tailEnd type="triangle"/>
            </a:ln>
          </p:spPr>
          <p:style>
            <a:lnRef idx="1">
              <a:schemeClr val="accent1"/>
            </a:lnRef>
            <a:fillRef idx="0">
              <a:schemeClr val="accent1"/>
            </a:fillRef>
            <a:effectRef idx="0">
              <a:schemeClr val="accent1"/>
            </a:effectRef>
            <a:fontRef idx="minor">
              <a:schemeClr val="tx1"/>
            </a:fontRef>
          </p:style>
        </p:cxnSp>
      </p:grpSp>
      <p:sp>
        <p:nvSpPr>
          <p:cNvPr id="9" name="Rounded Rectangle 8"/>
          <p:cNvSpPr/>
          <p:nvPr/>
        </p:nvSpPr>
        <p:spPr>
          <a:xfrm>
            <a:off x="5080" y="4254978"/>
            <a:ext cx="3901441" cy="18938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rgbClr val="4B4439"/>
                </a:solidFill>
                <a:latin typeface="Arial" panose="020B0604020202020204" pitchFamily="34" charset="0"/>
                <a:cs typeface="Arial" panose="020B0604020202020204" pitchFamily="34" charset="0"/>
              </a:rPr>
              <a:t>Khi đứng ở sân trường</a:t>
            </a:r>
          </a:p>
        </p:txBody>
      </p:sp>
      <p:sp>
        <p:nvSpPr>
          <p:cNvPr id="10" name="TextBox 9"/>
          <p:cNvSpPr txBox="1"/>
          <p:nvPr/>
        </p:nvSpPr>
        <p:spPr>
          <a:xfrm>
            <a:off x="4671748" y="943149"/>
            <a:ext cx="4652895" cy="3671583"/>
          </a:xfrm>
          <a:prstGeom prst="rect">
            <a:avLst/>
          </a:prstGeom>
          <a:noFill/>
        </p:spPr>
        <p:txBody>
          <a:bodyPr wrap="square" rtlCol="0">
            <a:spAutoFit/>
          </a:bodyPr>
          <a:lstStyle/>
          <a:p>
            <a:pPr algn="just">
              <a:lnSpc>
                <a:spcPct val="150000"/>
              </a:lnSpc>
            </a:pPr>
            <a:r>
              <a:rPr lang="vi-VN" sz="4000" dirty="0">
                <a:latin typeface="Arial" panose="020B0604020202020204" pitchFamily="34" charset="0"/>
                <a:cs typeface="Arial" panose="020B0604020202020204" pitchFamily="34" charset="0"/>
              </a:rPr>
              <a:t>Cảm thấy ngôi trường vừa cao, vừa sạch sẽ, vừa oai nghiêm</a:t>
            </a:r>
          </a:p>
        </p:txBody>
      </p:sp>
      <p:sp>
        <p:nvSpPr>
          <p:cNvPr id="11" name="TextBox 10"/>
          <p:cNvSpPr txBox="1"/>
          <p:nvPr/>
        </p:nvSpPr>
        <p:spPr>
          <a:xfrm>
            <a:off x="4702228" y="6161514"/>
            <a:ext cx="4622415" cy="3785652"/>
          </a:xfrm>
          <a:prstGeom prst="rect">
            <a:avLst/>
          </a:prstGeom>
          <a:noFill/>
        </p:spPr>
        <p:txBody>
          <a:bodyPr wrap="square" rtlCol="0">
            <a:spAutoFit/>
          </a:bodyPr>
          <a:lstStyle/>
          <a:p>
            <a:pPr algn="just">
              <a:lnSpc>
                <a:spcPct val="150000"/>
              </a:lnSpc>
            </a:pPr>
            <a:r>
              <a:rPr lang="vi-VN" sz="4000" dirty="0">
                <a:latin typeface="Arial" panose="020B0604020202020204" pitchFamily="34" charset="0"/>
                <a:cs typeface="Arial" panose="020B0604020202020204" pitchFamily="34" charset="0"/>
              </a:rPr>
              <a:t>Không khí ngày hội tựu trường: náo nức,  vui vẻ nhưng cũng rất trang trọng</a:t>
            </a:r>
          </a:p>
        </p:txBody>
      </p:sp>
      <p:pic>
        <p:nvPicPr>
          <p:cNvPr id="14" name="Picture 13"/>
          <p:cNvPicPr>
            <a:picLocks noChangeAspect="1"/>
          </p:cNvPicPr>
          <p:nvPr/>
        </p:nvPicPr>
        <p:blipFill>
          <a:blip r:embed="rId3"/>
          <a:stretch>
            <a:fillRect/>
          </a:stretch>
        </p:blipFill>
        <p:spPr>
          <a:xfrm>
            <a:off x="9717719" y="2522920"/>
            <a:ext cx="8177205" cy="5241160"/>
          </a:xfrm>
          <a:prstGeom prst="roundRect">
            <a:avLst>
              <a:gd name="adj" fmla="val 2829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987441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32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3" name="Rounded Rectangle 2"/>
          <p:cNvSpPr/>
          <p:nvPr/>
        </p:nvSpPr>
        <p:spPr>
          <a:xfrm>
            <a:off x="838200" y="3250878"/>
            <a:ext cx="3093720" cy="3495683"/>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rgbClr val="4B4439"/>
                </a:solidFill>
                <a:latin typeface="Arial" panose="020B0604020202020204" pitchFamily="34" charset="0"/>
                <a:cs typeface="Arial" panose="020B0604020202020204" pitchFamily="34" charset="0"/>
              </a:rPr>
              <a:t>Tâm trạng của “tôi”</a:t>
            </a:r>
            <a:endParaRPr lang="vi-VN" sz="4000" b="1" dirty="0">
              <a:solidFill>
                <a:srgbClr val="4B4439"/>
              </a:solidFill>
              <a:latin typeface="Arial" panose="020B0604020202020204" pitchFamily="34" charset="0"/>
              <a:cs typeface="Arial" panose="020B0604020202020204" pitchFamily="34" charset="0"/>
            </a:endParaRPr>
          </a:p>
        </p:txBody>
      </p:sp>
      <p:sp>
        <p:nvSpPr>
          <p:cNvPr id="4" name="Rounded Rectangle 3"/>
          <p:cNvSpPr/>
          <p:nvPr/>
        </p:nvSpPr>
        <p:spPr>
          <a:xfrm>
            <a:off x="4942840" y="677587"/>
            <a:ext cx="6332220" cy="1392136"/>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ysClr val="windowText" lastClr="000000"/>
                </a:solidFill>
                <a:latin typeface="Arial" panose="020B0604020202020204" pitchFamily="34" charset="0"/>
                <a:cs typeface="Arial" panose="020B0604020202020204" pitchFamily="34" charset="0"/>
              </a:rPr>
              <a:t>Lo sợ vẩn vơ</a:t>
            </a:r>
          </a:p>
        </p:txBody>
      </p:sp>
      <p:sp>
        <p:nvSpPr>
          <p:cNvPr id="5" name="Rounded Rectangle 4"/>
          <p:cNvSpPr/>
          <p:nvPr/>
        </p:nvSpPr>
        <p:spPr>
          <a:xfrm>
            <a:off x="4947920" y="2451533"/>
            <a:ext cx="6332220" cy="1739737"/>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ysClr val="windowText" lastClr="000000"/>
                </a:solidFill>
                <a:latin typeface="Arial" panose="020B0604020202020204" pitchFamily="34" charset="0"/>
                <a:cs typeface="Arial" panose="020B0604020202020204" pitchFamily="34" charset="0"/>
              </a:rPr>
              <a:t>N</a:t>
            </a:r>
            <a:r>
              <a:rPr lang="vi-VN" sz="4000" dirty="0">
                <a:solidFill>
                  <a:sysClr val="windowText" lastClr="000000"/>
                </a:solidFill>
                <a:latin typeface="Arial" panose="020B0604020202020204" pitchFamily="34" charset="0"/>
                <a:cs typeface="Arial" panose="020B0604020202020204" pitchFamily="34" charset="0"/>
              </a:rPr>
              <a:t>ghe tiếng trống trường: chơ vơ, vụng về</a:t>
            </a:r>
          </a:p>
        </p:txBody>
      </p:sp>
      <p:sp>
        <p:nvSpPr>
          <p:cNvPr id="6" name="Rounded Rectangle 5"/>
          <p:cNvSpPr/>
          <p:nvPr/>
        </p:nvSpPr>
        <p:spPr>
          <a:xfrm>
            <a:off x="4947920" y="4437243"/>
            <a:ext cx="6332220" cy="2593909"/>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ysClr val="windowText" lastClr="000000"/>
                </a:solidFill>
                <a:latin typeface="Arial" panose="020B0604020202020204" pitchFamily="34" charset="0"/>
                <a:cs typeface="Arial" panose="020B0604020202020204" pitchFamily="34" charset="0"/>
              </a:rPr>
              <a:t>N</a:t>
            </a:r>
            <a:r>
              <a:rPr lang="vi-VN" sz="4000" dirty="0">
                <a:solidFill>
                  <a:sysClr val="windowText" lastClr="000000"/>
                </a:solidFill>
                <a:latin typeface="Arial" panose="020B0604020202020204" pitchFamily="34" charset="0"/>
                <a:cs typeface="Arial" panose="020B0604020202020204" pitchFamily="34" charset="0"/>
              </a:rPr>
              <a:t>ghe thấy ông đốc gọi tên: Hồi hộp lúng túng</a:t>
            </a:r>
            <a:r>
              <a:rPr lang="en-US" sz="4000" dirty="0">
                <a:solidFill>
                  <a:sysClr val="windowText" lastClr="000000"/>
                </a:solidFill>
                <a:latin typeface="Arial" panose="020B0604020202020204" pitchFamily="34" charset="0"/>
                <a:cs typeface="Arial" panose="020B0604020202020204" pitchFamily="34" charset="0"/>
              </a:rPr>
              <a:t>, e sợ, căng thẳng</a:t>
            </a:r>
            <a:endParaRPr lang="vi-VN" sz="4000" dirty="0">
              <a:solidFill>
                <a:sysClr val="windowText" lastClr="000000"/>
              </a:solidFill>
              <a:latin typeface="Arial" panose="020B0604020202020204" pitchFamily="34" charset="0"/>
              <a:cs typeface="Arial" panose="020B0604020202020204" pitchFamily="34" charset="0"/>
            </a:endParaRPr>
          </a:p>
        </p:txBody>
      </p:sp>
      <p:sp>
        <p:nvSpPr>
          <p:cNvPr id="7" name="Rounded Rectangle 6"/>
          <p:cNvSpPr/>
          <p:nvPr/>
        </p:nvSpPr>
        <p:spPr>
          <a:xfrm>
            <a:off x="4947920" y="7208520"/>
            <a:ext cx="6327140" cy="2590800"/>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ysClr val="windowText" lastClr="000000"/>
                </a:solidFill>
                <a:latin typeface="Arial" panose="020B0604020202020204" pitchFamily="34" charset="0"/>
                <a:cs typeface="Arial" panose="020B0604020202020204" pitchFamily="34" charset="0"/>
              </a:rPr>
              <a:t>K</a:t>
            </a:r>
            <a:r>
              <a:rPr lang="vi-VN" sz="4000" dirty="0">
                <a:solidFill>
                  <a:sysClr val="windowText" lastClr="000000"/>
                </a:solidFill>
                <a:latin typeface="Arial" panose="020B0604020202020204" pitchFamily="34" charset="0"/>
                <a:cs typeface="Arial" panose="020B0604020202020204" pitchFamily="34" charset="0"/>
              </a:rPr>
              <a:t>hi sắp rời bàn tay mẹ</a:t>
            </a:r>
            <a:r>
              <a:rPr lang="en-US" sz="4000" dirty="0">
                <a:solidFill>
                  <a:sysClr val="windowText" lastClr="000000"/>
                </a:solidFill>
                <a:latin typeface="Arial" panose="020B0604020202020204" pitchFamily="34" charset="0"/>
                <a:cs typeface="Arial" panose="020B0604020202020204" pitchFamily="34" charset="0"/>
              </a:rPr>
              <a:t>: cảm thấy sợ, dúi đầu vào lòng mẹ nức nở khóc</a:t>
            </a:r>
            <a:endParaRPr lang="vi-VN" sz="4000" dirty="0">
              <a:solidFill>
                <a:sysClr val="windowText" lastClr="000000"/>
              </a:solidFill>
              <a:latin typeface="Arial" panose="020B0604020202020204" pitchFamily="34" charset="0"/>
              <a:cs typeface="Arial" panose="020B0604020202020204" pitchFamily="34" charset="0"/>
            </a:endParaRPr>
          </a:p>
        </p:txBody>
      </p:sp>
      <p:cxnSp>
        <p:nvCxnSpPr>
          <p:cNvPr id="9" name="Straight Arrow Connector 8"/>
          <p:cNvCxnSpPr>
            <a:stCxn id="3" idx="3"/>
            <a:endCxn id="4" idx="1"/>
          </p:cNvCxnSpPr>
          <p:nvPr/>
        </p:nvCxnSpPr>
        <p:spPr>
          <a:xfrm flipV="1">
            <a:off x="3931920" y="1373655"/>
            <a:ext cx="1010920" cy="3625065"/>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3"/>
            <a:endCxn id="5" idx="1"/>
          </p:cNvCxnSpPr>
          <p:nvPr/>
        </p:nvCxnSpPr>
        <p:spPr>
          <a:xfrm flipV="1">
            <a:off x="3931920" y="3321402"/>
            <a:ext cx="1016000" cy="1677318"/>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3" idx="3"/>
            <a:endCxn id="6" idx="1"/>
          </p:cNvCxnSpPr>
          <p:nvPr/>
        </p:nvCxnSpPr>
        <p:spPr>
          <a:xfrm>
            <a:off x="3931920" y="4998720"/>
            <a:ext cx="1016000" cy="735478"/>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 idx="3"/>
            <a:endCxn id="7" idx="1"/>
          </p:cNvCxnSpPr>
          <p:nvPr/>
        </p:nvCxnSpPr>
        <p:spPr>
          <a:xfrm>
            <a:off x="3931920" y="4998720"/>
            <a:ext cx="1016000" cy="3505200"/>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sp>
        <p:nvSpPr>
          <p:cNvPr id="16" name="Right Brace 15"/>
          <p:cNvSpPr/>
          <p:nvPr/>
        </p:nvSpPr>
        <p:spPr>
          <a:xfrm>
            <a:off x="11275060" y="419100"/>
            <a:ext cx="1122680" cy="9448800"/>
          </a:xfrm>
          <a:prstGeom prst="rightBrace">
            <a:avLst>
              <a:gd name="adj1" fmla="val 8333"/>
              <a:gd name="adj2" fmla="val 24194"/>
            </a:avLst>
          </a:prstGeom>
          <a:ln w="57150">
            <a:solidFill>
              <a:srgbClr val="BE717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TextBox 16"/>
          <p:cNvSpPr txBox="1"/>
          <p:nvPr/>
        </p:nvSpPr>
        <p:spPr>
          <a:xfrm>
            <a:off x="12934293" y="1688991"/>
            <a:ext cx="4185920" cy="2748253"/>
          </a:xfrm>
          <a:prstGeom prst="rect">
            <a:avLst/>
          </a:prstGeom>
          <a:noFill/>
        </p:spPr>
        <p:txBody>
          <a:bodyPr wrap="square" rtlCol="0">
            <a:spAutoFit/>
          </a:bodyPr>
          <a:lstStyle/>
          <a:p>
            <a:pPr algn="just">
              <a:lnSpc>
                <a:spcPct val="150000"/>
              </a:lnSpc>
            </a:pPr>
            <a:r>
              <a:rPr lang="vi-VN" sz="4000" dirty="0">
                <a:solidFill>
                  <a:srgbClr val="4B4439"/>
                </a:solidFill>
                <a:latin typeface="Arial" panose="020B0604020202020204" pitchFamily="34" charset="0"/>
                <a:cs typeface="Arial" panose="020B0604020202020204" pitchFamily="34" charset="0"/>
              </a:rPr>
              <a:t>Tâm trạng lúng túng, rụt rè, lo lắng, sợ hãi</a:t>
            </a:r>
            <a:r>
              <a:rPr lang="en-US" sz="4000" dirty="0">
                <a:solidFill>
                  <a:srgbClr val="4B4439"/>
                </a:solidFill>
                <a:latin typeface="Arial" panose="020B0604020202020204" pitchFamily="34" charset="0"/>
                <a:cs typeface="Arial" panose="020B0604020202020204" pitchFamily="34" charset="0"/>
              </a:rPr>
              <a:t>.</a:t>
            </a:r>
          </a:p>
        </p:txBody>
      </p:sp>
      <p:grpSp>
        <p:nvGrpSpPr>
          <p:cNvPr id="12" name="Group 11">
            <a:extLst>
              <a:ext uri="{FF2B5EF4-FFF2-40B4-BE49-F238E27FC236}">
                <a16:creationId xmlns:a16="http://schemas.microsoft.com/office/drawing/2014/main" id="{E45AD6F8-5026-61B8-23D5-3EC90BE7D81B}"/>
              </a:ext>
            </a:extLst>
          </p:cNvPr>
          <p:cNvGrpSpPr/>
          <p:nvPr/>
        </p:nvGrpSpPr>
        <p:grpSpPr>
          <a:xfrm>
            <a:off x="13044783" y="4863766"/>
            <a:ext cx="4459014" cy="4001624"/>
            <a:chOff x="13044783" y="4863766"/>
            <a:chExt cx="4459014" cy="4001624"/>
          </a:xfrm>
        </p:grpSpPr>
        <p:sp>
          <p:nvSpPr>
            <p:cNvPr id="8" name="TextBox 7">
              <a:extLst>
                <a:ext uri="{FF2B5EF4-FFF2-40B4-BE49-F238E27FC236}">
                  <a16:creationId xmlns:a16="http://schemas.microsoft.com/office/drawing/2014/main" id="{63840158-07A5-4319-6A03-F6D4CC6AD90A}"/>
                </a:ext>
              </a:extLst>
            </p:cNvPr>
            <p:cNvSpPr txBox="1"/>
            <p:nvPr/>
          </p:nvSpPr>
          <p:spPr>
            <a:xfrm>
              <a:off x="13044783" y="6117137"/>
              <a:ext cx="4459014" cy="2748253"/>
            </a:xfrm>
            <a:prstGeom prst="rect">
              <a:avLst/>
            </a:prstGeom>
            <a:noFill/>
          </p:spPr>
          <p:txBody>
            <a:bodyPr wrap="square" rtlCol="0">
              <a:spAutoFit/>
            </a:bodyPr>
            <a:lstStyle/>
            <a:p>
              <a:pPr algn="just">
                <a:lnSpc>
                  <a:spcPct val="150000"/>
                </a:lnSpc>
              </a:pPr>
              <a:r>
                <a:rPr lang="en-US" sz="4000" dirty="0">
                  <a:solidFill>
                    <a:srgbClr val="4B4439"/>
                  </a:solidFill>
                  <a:latin typeface="Arial" panose="020B0604020202020204" pitchFamily="34" charset="0"/>
                  <a:cs typeface="Arial" panose="020B0604020202020204" pitchFamily="34" charset="0"/>
                </a:rPr>
                <a:t>T</a:t>
              </a:r>
              <a:r>
                <a:rPr lang="vi-VN" sz="4000" dirty="0">
                  <a:solidFill>
                    <a:srgbClr val="4B4439"/>
                  </a:solidFill>
                  <a:latin typeface="Arial" panose="020B0604020202020204" pitchFamily="34" charset="0"/>
                  <a:cs typeface="Arial" panose="020B0604020202020204" pitchFamily="34" charset="0"/>
                </a:rPr>
                <a:t>hể hiện cảm xúc hồn nhiên, trong sáng của tuổi thơ</a:t>
              </a:r>
              <a:r>
                <a:rPr lang="en-US" sz="4000" dirty="0">
                  <a:solidFill>
                    <a:srgbClr val="4B4439"/>
                  </a:solidFill>
                  <a:latin typeface="Arial" panose="020B0604020202020204" pitchFamily="34" charset="0"/>
                  <a:cs typeface="Arial" panose="020B0604020202020204" pitchFamily="34" charset="0"/>
                </a:rPr>
                <a:t>.</a:t>
              </a:r>
            </a:p>
          </p:txBody>
        </p:sp>
        <p:sp>
          <p:nvSpPr>
            <p:cNvPr id="10" name="Arrow: Down 9">
              <a:extLst>
                <a:ext uri="{FF2B5EF4-FFF2-40B4-BE49-F238E27FC236}">
                  <a16:creationId xmlns:a16="http://schemas.microsoft.com/office/drawing/2014/main" id="{D4930140-6FF1-E19A-8079-24D034B38F12}"/>
                </a:ext>
              </a:extLst>
            </p:cNvPr>
            <p:cNvSpPr/>
            <p:nvPr/>
          </p:nvSpPr>
          <p:spPr>
            <a:xfrm>
              <a:off x="14509706" y="4863766"/>
              <a:ext cx="1035094" cy="1211581"/>
            </a:xfrm>
            <a:prstGeom prst="down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763832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circle(in)">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randombar(horizontal)">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up)">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6" grpId="0" animBg="1"/>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7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3" name="TextBox 2"/>
          <p:cNvSpPr txBox="1"/>
          <p:nvPr/>
        </p:nvSpPr>
        <p:spPr>
          <a:xfrm>
            <a:off x="1905000" y="577099"/>
            <a:ext cx="13258800" cy="1246495"/>
          </a:xfrm>
          <a:prstGeom prst="rect">
            <a:avLst/>
          </a:prstGeom>
          <a:noFill/>
        </p:spPr>
        <p:txBody>
          <a:bodyPr wrap="square" rtlCol="0">
            <a:spAutoFit/>
          </a:bodyPr>
          <a:lstStyle/>
          <a:p>
            <a:pPr>
              <a:lnSpc>
                <a:spcPct val="150000"/>
              </a:lnSpc>
            </a:pPr>
            <a:r>
              <a:rPr lang="en-US" sz="5000" b="1" dirty="0">
                <a:solidFill>
                  <a:srgbClr val="4B4439"/>
                </a:solidFill>
                <a:latin typeface="Arial" panose="020B0604020202020204" pitchFamily="34" charset="0"/>
                <a:cs typeface="Arial" panose="020B0604020202020204" pitchFamily="34" charset="0"/>
              </a:rPr>
              <a:t>3. </a:t>
            </a:r>
            <a:r>
              <a:rPr lang="vi-VN" sz="5000" b="1" dirty="0">
                <a:solidFill>
                  <a:srgbClr val="4B4439"/>
                </a:solidFill>
                <a:latin typeface="Arial" panose="020B0604020202020204" pitchFamily="34" charset="0"/>
                <a:cs typeface="Arial" panose="020B0604020202020204" pitchFamily="34" charset="0"/>
              </a:rPr>
              <a:t>Cảm nghĩ của nhân vật tôi trong lớp học</a:t>
            </a:r>
            <a:endParaRPr lang="en-US" sz="5000" b="1" dirty="0">
              <a:solidFill>
                <a:srgbClr val="4B4439"/>
              </a:solidFill>
              <a:latin typeface="Arial" panose="020B0604020202020204" pitchFamily="34" charset="0"/>
              <a:cs typeface="Arial" panose="020B0604020202020204" pitchFamily="34" charset="0"/>
            </a:endParaRPr>
          </a:p>
        </p:txBody>
      </p:sp>
      <p:sp>
        <p:nvSpPr>
          <p:cNvPr id="5" name="TextBox 4"/>
          <p:cNvSpPr txBox="1"/>
          <p:nvPr/>
        </p:nvSpPr>
        <p:spPr>
          <a:xfrm>
            <a:off x="5105400" y="3968679"/>
            <a:ext cx="11963400" cy="5632311"/>
          </a:xfrm>
          <a:prstGeom prst="rect">
            <a:avLst/>
          </a:prstGeom>
          <a:noFill/>
        </p:spPr>
        <p:txBody>
          <a:bodyPr wrap="square" rtlCol="0">
            <a:spAutoFit/>
          </a:bodyPr>
          <a:lstStyle/>
          <a:p>
            <a:pPr algn="ctr">
              <a:lnSpc>
                <a:spcPct val="150000"/>
              </a:lnSpc>
            </a:pPr>
            <a:r>
              <a:rPr lang="en-US" sz="4000" b="1" u="sng" dirty="0">
                <a:solidFill>
                  <a:srgbClr val="BE717C"/>
                </a:solidFill>
                <a:latin typeface="Arial" panose="020B0604020202020204" pitchFamily="34" charset="0"/>
                <a:cs typeface="Arial" panose="020B0604020202020204" pitchFamily="34" charset="0"/>
              </a:rPr>
              <a:t>Em hãy trả lời các câu hỏi sau: </a:t>
            </a:r>
          </a:p>
          <a:p>
            <a:pPr marL="571500" indent="-571500">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Tìm những chi tiết thể hiện tâm trạng của “tôi” khi vào lớp học. </a:t>
            </a:r>
          </a:p>
          <a:p>
            <a:pPr marL="571500" indent="-571500">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Từ những chi tiết vừa tìm được ở trên, hãy cho biết nhân vật “tôi” đã có những tình cảm gì với lớp học của mình ngay trong buổi đầu tiên?</a:t>
            </a:r>
          </a:p>
        </p:txBody>
      </p:sp>
      <p:sp>
        <p:nvSpPr>
          <p:cNvPr id="7" name="Rounded Rectangle 6"/>
          <p:cNvSpPr/>
          <p:nvPr/>
        </p:nvSpPr>
        <p:spPr>
          <a:xfrm>
            <a:off x="5295900" y="2225487"/>
            <a:ext cx="7696200" cy="1371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dirty="0">
                <a:solidFill>
                  <a:srgbClr val="C00000"/>
                </a:solidFill>
                <a:latin typeface="Arial" panose="020B0604020202020204" pitchFamily="34" charset="0"/>
                <a:cs typeface="Arial" panose="020B0604020202020204" pitchFamily="34" charset="0"/>
              </a:rPr>
              <a:t>HOẠT ĐỘNG NHÓM</a:t>
            </a:r>
          </a:p>
        </p:txBody>
      </p:sp>
      <p:pic>
        <p:nvPicPr>
          <p:cNvPr id="8" name="Picture 7"/>
          <p:cNvPicPr>
            <a:picLocks noChangeAspect="1"/>
          </p:cNvPicPr>
          <p:nvPr/>
        </p:nvPicPr>
        <p:blipFill>
          <a:blip r:embed="rId3"/>
          <a:stretch>
            <a:fillRect/>
          </a:stretch>
        </p:blipFill>
        <p:spPr>
          <a:xfrm>
            <a:off x="381000" y="3009900"/>
            <a:ext cx="4515291" cy="6731000"/>
          </a:xfrm>
          <a:prstGeom prst="rect">
            <a:avLst/>
          </a:prstGeom>
          <a:ln>
            <a:noFill/>
          </a:ln>
          <a:effectLst>
            <a:softEdge rad="112500"/>
          </a:effectLst>
        </p:spPr>
      </p:pic>
      <p:pic>
        <p:nvPicPr>
          <p:cNvPr id="9" name="Picture 8"/>
          <p:cNvPicPr>
            <a:picLocks noChangeAspect="1"/>
          </p:cNvPicPr>
          <p:nvPr/>
        </p:nvPicPr>
        <p:blipFill>
          <a:blip r:embed="rId4"/>
          <a:stretch>
            <a:fillRect/>
          </a:stretch>
        </p:blipFill>
        <p:spPr>
          <a:xfrm>
            <a:off x="13593446" y="1939010"/>
            <a:ext cx="2983423" cy="2458561"/>
          </a:xfrm>
          <a:prstGeom prst="rect">
            <a:avLst/>
          </a:prstGeom>
        </p:spPr>
      </p:pic>
    </p:spTree>
    <p:extLst>
      <p:ext uri="{BB962C8B-B14F-4D97-AF65-F5344CB8AC3E}">
        <p14:creationId xmlns:p14="http://schemas.microsoft.com/office/powerpoint/2010/main" val="42740049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3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90"/>
                                          </p:val>
                                        </p:tav>
                                        <p:tav tm="100000">
                                          <p:val>
                                            <p:fltVal val="0"/>
                                          </p:val>
                                        </p:tav>
                                      </p:tavLst>
                                    </p:anim>
                                    <p:animEffect transition="in" filter="fade">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sz="3700">
              <a:latin typeface="Arial" panose="020B0604020202020204" pitchFamily="34" charset="0"/>
              <a:cs typeface="Arial" panose="020B0604020202020204" pitchFamily="34" charset="0"/>
            </a:endParaRPr>
          </a:p>
        </p:txBody>
      </p:sp>
      <p:sp>
        <p:nvSpPr>
          <p:cNvPr id="3" name="Rounded Rectangle 2"/>
          <p:cNvSpPr/>
          <p:nvPr/>
        </p:nvSpPr>
        <p:spPr>
          <a:xfrm>
            <a:off x="6096000" y="287188"/>
            <a:ext cx="6553200" cy="1875114"/>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ysClr val="windowText" lastClr="000000"/>
                </a:solidFill>
                <a:latin typeface="Arial" panose="020B0604020202020204" pitchFamily="34" charset="0"/>
                <a:cs typeface="Arial" panose="020B0604020202020204" pitchFamily="34" charset="0"/>
              </a:rPr>
              <a:t>Trong lớp học, cảm thấy vừa xa lạ, vừa gần gũi</a:t>
            </a:r>
            <a:endParaRPr lang="vi-VN" sz="4000" b="1" dirty="0">
              <a:solidFill>
                <a:sysClr val="windowText" lastClr="000000"/>
              </a:solidFill>
              <a:latin typeface="Arial" panose="020B0604020202020204" pitchFamily="34" charset="0"/>
              <a:cs typeface="Arial" panose="020B0604020202020204" pitchFamily="34" charset="0"/>
            </a:endParaRPr>
          </a:p>
        </p:txBody>
      </p:sp>
      <p:sp>
        <p:nvSpPr>
          <p:cNvPr id="4" name="Rounded Rectangle 3"/>
          <p:cNvSpPr/>
          <p:nvPr/>
        </p:nvSpPr>
        <p:spPr>
          <a:xfrm>
            <a:off x="597218" y="2852790"/>
            <a:ext cx="3977640" cy="3509910"/>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700" i="1" dirty="0">
                <a:solidFill>
                  <a:sysClr val="windowText" lastClr="000000"/>
                </a:solidFill>
                <a:latin typeface="Arial" panose="020B0604020202020204" pitchFamily="34" charset="0"/>
                <a:cs typeface="Arial" panose="020B0604020202020204" pitchFamily="34" charset="0"/>
              </a:rPr>
              <a:t>Trông hình gì treo trên tường tôi cũng thấy lạ và hay hay</a:t>
            </a:r>
          </a:p>
        </p:txBody>
      </p:sp>
      <p:sp>
        <p:nvSpPr>
          <p:cNvPr id="5" name="Rounded Rectangle 4"/>
          <p:cNvSpPr/>
          <p:nvPr/>
        </p:nvSpPr>
        <p:spPr>
          <a:xfrm>
            <a:off x="4827906" y="2907112"/>
            <a:ext cx="5026024" cy="3455588"/>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700" i="1" dirty="0">
                <a:solidFill>
                  <a:sysClr val="windowText" lastClr="000000"/>
                </a:solidFill>
                <a:latin typeface="Arial" panose="020B0604020202020204" pitchFamily="34" charset="0"/>
                <a:cs typeface="Arial" panose="020B0604020202020204" pitchFamily="34" charset="0"/>
              </a:rPr>
              <a:t>Tôi nhìn bàn ghế chỗ tôi ngồi rất cẩn thận rồi tự nhiên nhận là của riêng mình</a:t>
            </a:r>
          </a:p>
        </p:txBody>
      </p:sp>
      <p:sp>
        <p:nvSpPr>
          <p:cNvPr id="6" name="Rounded Rectangle 5"/>
          <p:cNvSpPr/>
          <p:nvPr/>
        </p:nvSpPr>
        <p:spPr>
          <a:xfrm>
            <a:off x="10119360" y="2944914"/>
            <a:ext cx="8016240" cy="3417786"/>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700" i="1" dirty="0">
                <a:solidFill>
                  <a:sysClr val="windowText" lastClr="000000"/>
                </a:solidFill>
                <a:latin typeface="Arial" panose="020B0604020202020204" pitchFamily="34" charset="0"/>
                <a:cs typeface="Arial" panose="020B0604020202020204" pitchFamily="34" charset="0"/>
              </a:rPr>
              <a:t>Tôi nhìn người bạn tí hon ngồi bên tôi, một người bạn tôi chưa hề quen biết, nhưng lòng tôi vẫn không cảm thấy sự xa lạ một chút nào</a:t>
            </a:r>
          </a:p>
        </p:txBody>
      </p:sp>
      <p:sp>
        <p:nvSpPr>
          <p:cNvPr id="7" name="Right Arrow 6"/>
          <p:cNvSpPr/>
          <p:nvPr/>
        </p:nvSpPr>
        <p:spPr>
          <a:xfrm>
            <a:off x="1366838" y="6571940"/>
            <a:ext cx="1219200" cy="962496"/>
          </a:xfrm>
          <a:prstGeom prst="rightArrow">
            <a:avLst/>
          </a:prstGeom>
          <a:solidFill>
            <a:srgbClr val="CA8C95"/>
          </a:solidFill>
          <a:ln>
            <a:solidFill>
              <a:srgbClr val="EDD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a:latin typeface="Arial" panose="020B0604020202020204" pitchFamily="34" charset="0"/>
              <a:cs typeface="Arial" panose="020B0604020202020204" pitchFamily="34" charset="0"/>
            </a:endParaRPr>
          </a:p>
        </p:txBody>
      </p:sp>
      <p:sp>
        <p:nvSpPr>
          <p:cNvPr id="8" name="TextBox 7"/>
          <p:cNvSpPr txBox="1"/>
          <p:nvPr/>
        </p:nvSpPr>
        <p:spPr>
          <a:xfrm>
            <a:off x="3181350" y="6692960"/>
            <a:ext cx="12382500" cy="1015663"/>
          </a:xfrm>
          <a:prstGeom prst="rect">
            <a:avLst/>
          </a:prstGeom>
          <a:noFill/>
        </p:spPr>
        <p:txBody>
          <a:bodyPr wrap="square" rtlCol="0">
            <a:spAutoFit/>
          </a:bodyPr>
          <a:lstStyle/>
          <a:p>
            <a:pPr>
              <a:lnSpc>
                <a:spcPct val="150000"/>
              </a:lnSpc>
            </a:pPr>
            <a:r>
              <a:rPr lang="en-US" sz="4000" b="1" dirty="0">
                <a:latin typeface="Arial" panose="020B0604020202020204" pitchFamily="34" charset="0"/>
                <a:cs typeface="Arial" panose="020B0604020202020204" pitchFamily="34" charset="0"/>
              </a:rPr>
              <a:t>Ý thức những thứ đó sẽ gắn bó với mình lâu dài</a:t>
            </a:r>
          </a:p>
        </p:txBody>
      </p:sp>
      <p:sp>
        <p:nvSpPr>
          <p:cNvPr id="9" name="Right Arrow 8"/>
          <p:cNvSpPr/>
          <p:nvPr/>
        </p:nvSpPr>
        <p:spPr>
          <a:xfrm>
            <a:off x="1366838" y="8078316"/>
            <a:ext cx="1219200" cy="1338498"/>
          </a:xfrm>
          <a:prstGeom prst="rightArrow">
            <a:avLst/>
          </a:prstGeom>
          <a:solidFill>
            <a:srgbClr val="BE717C"/>
          </a:solidFill>
          <a:ln>
            <a:solidFill>
              <a:srgbClr val="EDD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a:latin typeface="Arial" panose="020B0604020202020204" pitchFamily="34" charset="0"/>
              <a:cs typeface="Arial" panose="020B0604020202020204" pitchFamily="34" charset="0"/>
            </a:endParaRPr>
          </a:p>
        </p:txBody>
      </p:sp>
      <p:sp>
        <p:nvSpPr>
          <p:cNvPr id="10" name="TextBox 9"/>
          <p:cNvSpPr txBox="1"/>
          <p:nvPr/>
        </p:nvSpPr>
        <p:spPr>
          <a:xfrm>
            <a:off x="2931160" y="7813991"/>
            <a:ext cx="14668500" cy="1938992"/>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vi-VN" sz="4000" dirty="0">
                <a:solidFill>
                  <a:srgbClr val="C00000"/>
                </a:solidFill>
                <a:latin typeface="Arial" panose="020B0604020202020204" pitchFamily="34" charset="0"/>
                <a:cs typeface="Arial" panose="020B0604020202020204" pitchFamily="34" charset="0"/>
              </a:rPr>
              <a:t>“</a:t>
            </a:r>
            <a:r>
              <a:rPr lang="en-US" sz="4000" dirty="0">
                <a:solidFill>
                  <a:srgbClr val="C00000"/>
                </a:solidFill>
                <a:latin typeface="Arial" panose="020B0604020202020204" pitchFamily="34" charset="0"/>
                <a:cs typeface="Arial" panose="020B0604020202020204" pitchFamily="34" charset="0"/>
              </a:rPr>
              <a:t>T</a:t>
            </a:r>
            <a:r>
              <a:rPr lang="vi-VN" sz="4000" dirty="0">
                <a:solidFill>
                  <a:srgbClr val="C00000"/>
                </a:solidFill>
                <a:latin typeface="Arial" panose="020B0604020202020204" pitchFamily="34" charset="0"/>
                <a:cs typeface="Arial" panose="020B0604020202020204" pitchFamily="34" charset="0"/>
              </a:rPr>
              <a:t>ôi” giàu cảm xúc với trường lớp, với người thân</a:t>
            </a:r>
            <a:endParaRPr lang="en-US" sz="4000" dirty="0">
              <a:solidFill>
                <a:srgbClr val="C00000"/>
              </a:solidFill>
              <a:latin typeface="Arial" panose="020B0604020202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US" sz="4000" dirty="0">
                <a:solidFill>
                  <a:srgbClr val="C00000"/>
                </a:solidFill>
                <a:latin typeface="Arial" panose="020B0604020202020204" pitchFamily="34" charset="0"/>
                <a:cs typeface="Arial" panose="020B0604020202020204" pitchFamily="34" charset="0"/>
              </a:rPr>
              <a:t>C</a:t>
            </a:r>
            <a:r>
              <a:rPr lang="vi-VN" sz="4000" dirty="0">
                <a:solidFill>
                  <a:srgbClr val="C00000"/>
                </a:solidFill>
                <a:latin typeface="Arial" panose="020B0604020202020204" pitchFamily="34" charset="0"/>
                <a:cs typeface="Arial" panose="020B0604020202020204" pitchFamily="34" charset="0"/>
              </a:rPr>
              <a:t>ó những dấu hiệu trưởng thành trong nhận thức và tình cảm</a:t>
            </a:r>
            <a:endParaRPr lang="en-US" sz="4000" dirty="0">
              <a:solidFill>
                <a:srgbClr val="C00000"/>
              </a:solidFill>
              <a:latin typeface="Arial" panose="020B0604020202020204" pitchFamily="34" charset="0"/>
              <a:cs typeface="Arial" panose="020B0604020202020204" pitchFamily="34" charset="0"/>
            </a:endParaRPr>
          </a:p>
        </p:txBody>
      </p:sp>
      <p:cxnSp>
        <p:nvCxnSpPr>
          <p:cNvPr id="12" name="Straight Arrow Connector 11"/>
          <p:cNvCxnSpPr>
            <a:stCxn id="3" idx="2"/>
            <a:endCxn id="4" idx="0"/>
          </p:cNvCxnSpPr>
          <p:nvPr/>
        </p:nvCxnSpPr>
        <p:spPr>
          <a:xfrm flipH="1">
            <a:off x="2586038" y="2162302"/>
            <a:ext cx="6786562" cy="690488"/>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3" idx="2"/>
            <a:endCxn id="5" idx="0"/>
          </p:cNvCxnSpPr>
          <p:nvPr/>
        </p:nvCxnSpPr>
        <p:spPr>
          <a:xfrm flipH="1">
            <a:off x="7340918" y="2162302"/>
            <a:ext cx="2031682" cy="744810"/>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3" idx="2"/>
            <a:endCxn id="6" idx="0"/>
          </p:cNvCxnSpPr>
          <p:nvPr/>
        </p:nvCxnSpPr>
        <p:spPr>
          <a:xfrm>
            <a:off x="9372600" y="2162302"/>
            <a:ext cx="4754880" cy="782612"/>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5597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horizontal)">
                                      <p:cBhvr>
                                        <p:cTn id="36" dur="500"/>
                                        <p:tgtEl>
                                          <p:spTgt spid="7"/>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p:bldP spid="9" grpId="0" animBg="1"/>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4" name="Freeform 4"/>
          <p:cNvSpPr/>
          <p:nvPr/>
        </p:nvSpPr>
        <p:spPr>
          <a:xfrm>
            <a:off x="10721265" y="674067"/>
            <a:ext cx="3086100" cy="552758"/>
          </a:xfrm>
          <a:custGeom>
            <a:avLst/>
            <a:gdLst/>
            <a:ahLst/>
            <a:cxnLst/>
            <a:rect l="l" t="t" r="r" b="b"/>
            <a:pathLst>
              <a:path w="812800" h="145582">
                <a:moveTo>
                  <a:pt x="0" y="0"/>
                </a:moveTo>
                <a:lnTo>
                  <a:pt x="812800" y="0"/>
                </a:lnTo>
                <a:lnTo>
                  <a:pt x="812800" y="145582"/>
                </a:lnTo>
                <a:lnTo>
                  <a:pt x="0" y="145582"/>
                </a:lnTo>
                <a:close/>
              </a:path>
            </a:pathLst>
          </a:custGeom>
          <a:solidFill>
            <a:srgbClr val="000000">
              <a:alpha val="0"/>
            </a:srgbClr>
          </a:solidFill>
        </p:spPr>
        <p:txBody>
          <a:bodyPr/>
          <a:lstStyle/>
          <a:p>
            <a:endParaRPr lang="en-US"/>
          </a:p>
        </p:txBody>
      </p:sp>
      <p:sp>
        <p:nvSpPr>
          <p:cNvPr id="7" name="Freeform 7"/>
          <p:cNvSpPr/>
          <p:nvPr/>
        </p:nvSpPr>
        <p:spPr>
          <a:xfrm>
            <a:off x="10721265" y="3589352"/>
            <a:ext cx="3086100" cy="552758"/>
          </a:xfrm>
          <a:custGeom>
            <a:avLst/>
            <a:gdLst/>
            <a:ahLst/>
            <a:cxnLst/>
            <a:rect l="l" t="t" r="r" b="b"/>
            <a:pathLst>
              <a:path w="812800" h="145582">
                <a:moveTo>
                  <a:pt x="0" y="0"/>
                </a:moveTo>
                <a:lnTo>
                  <a:pt x="812800" y="0"/>
                </a:lnTo>
                <a:lnTo>
                  <a:pt x="812800" y="145582"/>
                </a:lnTo>
                <a:lnTo>
                  <a:pt x="0" y="145582"/>
                </a:lnTo>
                <a:close/>
              </a:path>
            </a:pathLst>
          </a:custGeom>
          <a:solidFill>
            <a:srgbClr val="000000">
              <a:alpha val="0"/>
            </a:srgbClr>
          </a:solidFill>
          <a:ln>
            <a:noFill/>
          </a:ln>
        </p:spPr>
        <p:txBody>
          <a:bodyPr/>
          <a:lstStyle/>
          <a:p>
            <a:endParaRPr lang="en-US"/>
          </a:p>
        </p:txBody>
      </p:sp>
      <p:sp>
        <p:nvSpPr>
          <p:cNvPr id="10" name="Freeform 10"/>
          <p:cNvSpPr/>
          <p:nvPr/>
        </p:nvSpPr>
        <p:spPr>
          <a:xfrm>
            <a:off x="10685477" y="6867041"/>
            <a:ext cx="3086100" cy="552758"/>
          </a:xfrm>
          <a:custGeom>
            <a:avLst/>
            <a:gdLst/>
            <a:ahLst/>
            <a:cxnLst/>
            <a:rect l="l" t="t" r="r" b="b"/>
            <a:pathLst>
              <a:path w="812800" h="145582">
                <a:moveTo>
                  <a:pt x="0" y="0"/>
                </a:moveTo>
                <a:lnTo>
                  <a:pt x="812800" y="0"/>
                </a:lnTo>
                <a:lnTo>
                  <a:pt x="812800" y="145582"/>
                </a:lnTo>
                <a:lnTo>
                  <a:pt x="0" y="145582"/>
                </a:lnTo>
                <a:close/>
              </a:path>
            </a:pathLst>
          </a:custGeom>
          <a:solidFill>
            <a:srgbClr val="000000">
              <a:alpha val="0"/>
            </a:srgbClr>
          </a:solidFill>
          <a:ln>
            <a:noFill/>
          </a:ln>
        </p:spPr>
        <p:txBody>
          <a:bodyPr/>
          <a:lstStyle/>
          <a:p>
            <a:endParaRPr lang="en-US"/>
          </a:p>
        </p:txBody>
      </p:sp>
      <p:sp>
        <p:nvSpPr>
          <p:cNvPr id="12" name="Freeform 12"/>
          <p:cNvSpPr/>
          <p:nvPr/>
        </p:nvSpPr>
        <p:spPr>
          <a:xfrm rot="7715160" flipH="1" flipV="1">
            <a:off x="12594864" y="5395352"/>
            <a:ext cx="4824919" cy="8812637"/>
          </a:xfrm>
          <a:custGeom>
            <a:avLst/>
            <a:gdLst/>
            <a:ahLst/>
            <a:cxnLst/>
            <a:rect l="l" t="t" r="r" b="b"/>
            <a:pathLst>
              <a:path w="4824919" h="8812637">
                <a:moveTo>
                  <a:pt x="4824918" y="8812637"/>
                </a:moveTo>
                <a:lnTo>
                  <a:pt x="0" y="8812637"/>
                </a:lnTo>
                <a:lnTo>
                  <a:pt x="0" y="0"/>
                </a:lnTo>
                <a:lnTo>
                  <a:pt x="4824918" y="0"/>
                </a:lnTo>
                <a:lnTo>
                  <a:pt x="4824918" y="8812637"/>
                </a:lnTo>
                <a:close/>
              </a:path>
            </a:pathLst>
          </a:custGeom>
          <a:blipFill>
            <a:blip r:embed="rId3"/>
            <a:stretch>
              <a:fillRect/>
            </a:stretch>
          </a:blipFill>
        </p:spPr>
        <p:txBody>
          <a:bodyPr/>
          <a:lstStyle/>
          <a:p>
            <a:endParaRPr lang="en-US"/>
          </a:p>
        </p:txBody>
      </p:sp>
      <p:sp>
        <p:nvSpPr>
          <p:cNvPr id="13" name="Freeform 13"/>
          <p:cNvSpPr/>
          <p:nvPr/>
        </p:nvSpPr>
        <p:spPr>
          <a:xfrm rot="-5400000" flipV="1">
            <a:off x="-676522" y="-1177420"/>
            <a:ext cx="4591385" cy="5821091"/>
          </a:xfrm>
          <a:custGeom>
            <a:avLst/>
            <a:gdLst/>
            <a:ahLst/>
            <a:cxnLst/>
            <a:rect l="l" t="t" r="r" b="b"/>
            <a:pathLst>
              <a:path w="4591385" h="5821091">
                <a:moveTo>
                  <a:pt x="0" y="5821091"/>
                </a:moveTo>
                <a:lnTo>
                  <a:pt x="4591386" y="5821091"/>
                </a:lnTo>
                <a:lnTo>
                  <a:pt x="4591386" y="0"/>
                </a:lnTo>
                <a:lnTo>
                  <a:pt x="0" y="0"/>
                </a:lnTo>
                <a:lnTo>
                  <a:pt x="0" y="5821091"/>
                </a:lnTo>
                <a:close/>
              </a:path>
            </a:pathLst>
          </a:custGeom>
          <a:blipFill>
            <a:blip r:embed="rId4"/>
            <a:stretch>
              <a:fillRect/>
            </a:stretch>
          </a:blipFill>
        </p:spPr>
        <p:txBody>
          <a:bodyPr/>
          <a:lstStyle/>
          <a:p>
            <a:endParaRPr lang="en-US"/>
          </a:p>
        </p:txBody>
      </p:sp>
      <p:sp>
        <p:nvSpPr>
          <p:cNvPr id="16" name="Rounded Rectangle 15"/>
          <p:cNvSpPr/>
          <p:nvPr/>
        </p:nvSpPr>
        <p:spPr>
          <a:xfrm>
            <a:off x="2514600" y="2965642"/>
            <a:ext cx="13716000" cy="3733014"/>
          </a:xfrm>
          <a:prstGeom prst="roundRect">
            <a:avLst/>
          </a:prstGeom>
          <a:solidFill>
            <a:schemeClr val="bg1"/>
          </a:solidFill>
          <a:ln>
            <a:solidFill>
              <a:srgbClr val="F9C4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7000" b="1" dirty="0">
                <a:solidFill>
                  <a:srgbClr val="4B4439"/>
                </a:solidFill>
                <a:latin typeface="Arial" panose="020B0604020202020204" pitchFamily="34" charset="0"/>
                <a:cs typeface="Arial" panose="020B0604020202020204" pitchFamily="34" charset="0"/>
              </a:rPr>
              <a:t>IV. TỔNG KẾT</a:t>
            </a:r>
          </a:p>
        </p:txBody>
      </p:sp>
    </p:spTree>
    <p:extLst>
      <p:ext uri="{BB962C8B-B14F-4D97-AF65-F5344CB8AC3E}">
        <p14:creationId xmlns:p14="http://schemas.microsoft.com/office/powerpoint/2010/main" val="41794212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5" name="Freeform 5"/>
          <p:cNvSpPr/>
          <p:nvPr/>
        </p:nvSpPr>
        <p:spPr>
          <a:xfrm>
            <a:off x="5715000" y="-495300"/>
            <a:ext cx="4703180" cy="4750687"/>
          </a:xfrm>
          <a:custGeom>
            <a:avLst/>
            <a:gdLst/>
            <a:ahLst/>
            <a:cxnLst/>
            <a:rect l="l" t="t" r="r" b="b"/>
            <a:pathLst>
              <a:path w="4703180" h="4750687">
                <a:moveTo>
                  <a:pt x="0" y="0"/>
                </a:moveTo>
                <a:lnTo>
                  <a:pt x="4703180" y="0"/>
                </a:lnTo>
                <a:lnTo>
                  <a:pt x="4703180" y="4750686"/>
                </a:lnTo>
                <a:lnTo>
                  <a:pt x="0" y="4750686"/>
                </a:lnTo>
                <a:lnTo>
                  <a:pt x="0" y="0"/>
                </a:lnTo>
                <a:close/>
              </a:path>
            </a:pathLst>
          </a:custGeom>
          <a:blipFill>
            <a:blip r:embed="rId3"/>
            <a:stretch>
              <a:fillRect/>
            </a:stretch>
          </a:blipFill>
        </p:spPr>
        <p:txBody>
          <a:bodyPr/>
          <a:lstStyle/>
          <a:p>
            <a:endParaRPr lang="en-US"/>
          </a:p>
        </p:txBody>
      </p:sp>
      <p:sp>
        <p:nvSpPr>
          <p:cNvPr id="7" name="Freeform 7"/>
          <p:cNvSpPr/>
          <p:nvPr/>
        </p:nvSpPr>
        <p:spPr>
          <a:xfrm>
            <a:off x="12556120" y="2768157"/>
            <a:ext cx="4703180" cy="4750687"/>
          </a:xfrm>
          <a:custGeom>
            <a:avLst/>
            <a:gdLst/>
            <a:ahLst/>
            <a:cxnLst/>
            <a:rect l="l" t="t" r="r" b="b"/>
            <a:pathLst>
              <a:path w="4703180" h="4750687">
                <a:moveTo>
                  <a:pt x="0" y="0"/>
                </a:moveTo>
                <a:lnTo>
                  <a:pt x="4703180" y="0"/>
                </a:lnTo>
                <a:lnTo>
                  <a:pt x="4703180" y="4750686"/>
                </a:lnTo>
                <a:lnTo>
                  <a:pt x="0" y="4750686"/>
                </a:lnTo>
                <a:lnTo>
                  <a:pt x="0" y="0"/>
                </a:lnTo>
                <a:close/>
              </a:path>
            </a:pathLst>
          </a:custGeom>
          <a:blipFill>
            <a:blip r:embed="rId3"/>
            <a:stretch>
              <a:fillRect/>
            </a:stretch>
          </a:blipFill>
        </p:spPr>
        <p:txBody>
          <a:bodyPr/>
          <a:lstStyle/>
          <a:p>
            <a:endParaRPr lang="en-US"/>
          </a:p>
        </p:txBody>
      </p:sp>
      <p:grpSp>
        <p:nvGrpSpPr>
          <p:cNvPr id="11" name="Group 10">
            <a:extLst>
              <a:ext uri="{FF2B5EF4-FFF2-40B4-BE49-F238E27FC236}">
                <a16:creationId xmlns:a16="http://schemas.microsoft.com/office/drawing/2014/main" id="{C5690D6E-9267-9FFB-BFDE-BBDED6DB7102}"/>
              </a:ext>
            </a:extLst>
          </p:cNvPr>
          <p:cNvGrpSpPr/>
          <p:nvPr/>
        </p:nvGrpSpPr>
        <p:grpSpPr>
          <a:xfrm>
            <a:off x="1416897" y="1714500"/>
            <a:ext cx="8229600" cy="6459742"/>
            <a:chOff x="1600200" y="811451"/>
            <a:chExt cx="8229600" cy="6459742"/>
          </a:xfrm>
        </p:grpSpPr>
        <p:sp>
          <p:nvSpPr>
            <p:cNvPr id="8" name="TextBox 7">
              <a:extLst>
                <a:ext uri="{FF2B5EF4-FFF2-40B4-BE49-F238E27FC236}">
                  <a16:creationId xmlns:a16="http://schemas.microsoft.com/office/drawing/2014/main" id="{65F917B4-BD19-09A8-66EE-49DF12AA1B25}"/>
                </a:ext>
              </a:extLst>
            </p:cNvPr>
            <p:cNvSpPr txBox="1"/>
            <p:nvPr/>
          </p:nvSpPr>
          <p:spPr>
            <a:xfrm>
              <a:off x="1600200" y="4257355"/>
              <a:ext cx="8229600" cy="3013838"/>
            </a:xfrm>
            <a:prstGeom prst="rect">
              <a:avLst/>
            </a:prstGeom>
            <a:noFill/>
          </p:spPr>
          <p:txBody>
            <a:bodyPr wrap="square">
              <a:spAutoFit/>
            </a:bodyPr>
            <a:lstStyle/>
            <a:p>
              <a:pPr algn="just">
                <a:lnSpc>
                  <a:spcPct val="150000"/>
                </a:lnSpc>
                <a:spcAft>
                  <a:spcPts val="800"/>
                </a:spcAft>
                <a:tabLst>
                  <a:tab pos="90170" algn="l"/>
                </a:tabLst>
              </a:pPr>
              <a:r>
                <a:rPr lang="vi-VN" sz="4400" dirty="0">
                  <a:solidFill>
                    <a:srgbClr val="000000"/>
                  </a:solidFill>
                  <a:effectLst/>
                  <a:latin typeface="Arial" panose="020B0604020202020204" pitchFamily="34" charset="0"/>
                  <a:ea typeface="Arial" panose="020B0604020202020204" pitchFamily="34" charset="0"/>
                  <a:cs typeface="Arial" panose="020B0604020202020204" pitchFamily="34" charset="0"/>
                </a:rPr>
                <a:t>Trình bày nhận xét của em về </a:t>
              </a:r>
              <a:r>
                <a:rPr lang="en-US" sz="4400" dirty="0">
                  <a:solidFill>
                    <a:srgbClr val="000000"/>
                  </a:solidFill>
                  <a:effectLst/>
                  <a:latin typeface="Arial" panose="020B0604020202020204" pitchFamily="34" charset="0"/>
                  <a:ea typeface="Arial" panose="020B0604020202020204" pitchFamily="34" charset="0"/>
                  <a:cs typeface="Arial" panose="020B0604020202020204" pitchFamily="34" charset="0"/>
                </a:rPr>
                <a:t>nội dung, nghệ thuật và đặc sắc thể loại của văn bản </a:t>
              </a:r>
              <a:r>
                <a:rPr lang="en-US" sz="4400" i="1" dirty="0">
                  <a:solidFill>
                    <a:srgbClr val="000000"/>
                  </a:solidFill>
                  <a:effectLst/>
                  <a:latin typeface="Arial" panose="020B0604020202020204" pitchFamily="34" charset="0"/>
                  <a:ea typeface="Arial" panose="020B0604020202020204" pitchFamily="34" charset="0"/>
                  <a:cs typeface="Arial" panose="020B0604020202020204" pitchFamily="34" charset="0"/>
                </a:rPr>
                <a:t>Tôi đi học.</a:t>
              </a:r>
              <a:endParaRPr lang="en-US" sz="4400" i="1" dirty="0">
                <a:effectLst/>
                <a:latin typeface="Arial" panose="020B0604020202020204" pitchFamily="34" charset="0"/>
                <a:ea typeface="Arial" panose="020B0604020202020204" pitchFamily="34" charset="0"/>
                <a:cs typeface="Arial" panose="020B0604020202020204" pitchFamily="34" charset="0"/>
              </a:endParaRPr>
            </a:p>
          </p:txBody>
        </p:sp>
        <p:pic>
          <p:nvPicPr>
            <p:cNvPr id="10" name="Picture 19">
              <a:extLst>
                <a:ext uri="{FF2B5EF4-FFF2-40B4-BE49-F238E27FC236}">
                  <a16:creationId xmlns:a16="http://schemas.microsoft.com/office/drawing/2014/main" id="{B4885E3C-1341-0737-DC05-89C0102BBC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88468" y="811451"/>
              <a:ext cx="4027185" cy="3444920"/>
            </a:xfrm>
            <a:prstGeom prst="rect">
              <a:avLst/>
            </a:prstGeom>
          </p:spPr>
        </p:pic>
      </p:grpSp>
      <p:grpSp>
        <p:nvGrpSpPr>
          <p:cNvPr id="14" name="Group 13">
            <a:extLst>
              <a:ext uri="{FF2B5EF4-FFF2-40B4-BE49-F238E27FC236}">
                <a16:creationId xmlns:a16="http://schemas.microsoft.com/office/drawing/2014/main" id="{0962DF68-CE5D-D564-84AE-1CE854CCFD20}"/>
              </a:ext>
            </a:extLst>
          </p:cNvPr>
          <p:cNvGrpSpPr/>
          <p:nvPr/>
        </p:nvGrpSpPr>
        <p:grpSpPr>
          <a:xfrm>
            <a:off x="11277600" y="397934"/>
            <a:ext cx="5720701" cy="9696106"/>
            <a:chOff x="11277600" y="397934"/>
            <a:chExt cx="5720701" cy="9696106"/>
          </a:xfrm>
        </p:grpSpPr>
        <p:pic>
          <p:nvPicPr>
            <p:cNvPr id="12" name="Picture 16">
              <a:extLst>
                <a:ext uri="{FF2B5EF4-FFF2-40B4-BE49-F238E27FC236}">
                  <a16:creationId xmlns:a16="http://schemas.microsoft.com/office/drawing/2014/main" id="{2CA176D2-5252-EFB2-0659-1CC47873E693}"/>
                </a:ext>
              </a:extLst>
            </p:cNvPr>
            <p:cNvPicPr>
              <a:picLocks noChangeAspect="1"/>
            </p:cNvPicPr>
            <p:nvPr/>
          </p:nvPicPr>
          <p:blipFill>
            <a:blip r:embed="rId6"/>
            <a:srcRect/>
            <a:stretch>
              <a:fillRect/>
            </a:stretch>
          </p:blipFill>
          <p:spPr>
            <a:xfrm>
              <a:off x="11277600" y="397934"/>
              <a:ext cx="5720701" cy="9696106"/>
            </a:xfrm>
            <a:prstGeom prst="rect">
              <a:avLst/>
            </a:prstGeom>
          </p:spPr>
        </p:pic>
        <p:sp>
          <p:nvSpPr>
            <p:cNvPr id="13" name="Rounded Rectangle 6">
              <a:extLst>
                <a:ext uri="{FF2B5EF4-FFF2-40B4-BE49-F238E27FC236}">
                  <a16:creationId xmlns:a16="http://schemas.microsoft.com/office/drawing/2014/main" id="{EB5E5091-665A-3D4A-C6FE-7CCC9AA34CA2}"/>
                </a:ext>
              </a:extLst>
            </p:cNvPr>
            <p:cNvSpPr/>
            <p:nvPr/>
          </p:nvSpPr>
          <p:spPr>
            <a:xfrm>
              <a:off x="11739075" y="5557924"/>
              <a:ext cx="4797750" cy="1371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000" b="1" dirty="0">
                  <a:solidFill>
                    <a:srgbClr val="C00000"/>
                  </a:solidFill>
                  <a:latin typeface="Arial" panose="020B0604020202020204" pitchFamily="34" charset="0"/>
                  <a:cs typeface="Arial" panose="020B0604020202020204" pitchFamily="34" charset="0"/>
                </a:rPr>
                <a:t>HOẠT ĐỘNG NHÓM</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5" name="Freeform 5"/>
          <p:cNvSpPr/>
          <p:nvPr/>
        </p:nvSpPr>
        <p:spPr>
          <a:xfrm>
            <a:off x="5715000" y="-495300"/>
            <a:ext cx="4703180" cy="4750687"/>
          </a:xfrm>
          <a:custGeom>
            <a:avLst/>
            <a:gdLst/>
            <a:ahLst/>
            <a:cxnLst/>
            <a:rect l="l" t="t" r="r" b="b"/>
            <a:pathLst>
              <a:path w="4703180" h="4750687">
                <a:moveTo>
                  <a:pt x="0" y="0"/>
                </a:moveTo>
                <a:lnTo>
                  <a:pt x="4703180" y="0"/>
                </a:lnTo>
                <a:lnTo>
                  <a:pt x="4703180" y="4750686"/>
                </a:lnTo>
                <a:lnTo>
                  <a:pt x="0" y="4750686"/>
                </a:lnTo>
                <a:lnTo>
                  <a:pt x="0" y="0"/>
                </a:lnTo>
                <a:close/>
              </a:path>
            </a:pathLst>
          </a:custGeom>
          <a:blipFill>
            <a:blip r:embed="rId3"/>
            <a:stretch>
              <a:fillRect/>
            </a:stretch>
          </a:blipFill>
        </p:spPr>
        <p:txBody>
          <a:bodyPr/>
          <a:lstStyle/>
          <a:p>
            <a:endParaRPr lang="en-US"/>
          </a:p>
        </p:txBody>
      </p:sp>
      <p:sp>
        <p:nvSpPr>
          <p:cNvPr id="7" name="Freeform 7"/>
          <p:cNvSpPr/>
          <p:nvPr/>
        </p:nvSpPr>
        <p:spPr>
          <a:xfrm>
            <a:off x="12556120" y="2768157"/>
            <a:ext cx="4703180" cy="4750687"/>
          </a:xfrm>
          <a:custGeom>
            <a:avLst/>
            <a:gdLst/>
            <a:ahLst/>
            <a:cxnLst/>
            <a:rect l="l" t="t" r="r" b="b"/>
            <a:pathLst>
              <a:path w="4703180" h="4750687">
                <a:moveTo>
                  <a:pt x="0" y="0"/>
                </a:moveTo>
                <a:lnTo>
                  <a:pt x="4703180" y="0"/>
                </a:lnTo>
                <a:lnTo>
                  <a:pt x="4703180" y="4750686"/>
                </a:lnTo>
                <a:lnTo>
                  <a:pt x="0" y="4750686"/>
                </a:lnTo>
                <a:lnTo>
                  <a:pt x="0" y="0"/>
                </a:lnTo>
                <a:close/>
              </a:path>
            </a:pathLst>
          </a:custGeom>
          <a:blipFill>
            <a:blip r:embed="rId3"/>
            <a:stretch>
              <a:fillRect/>
            </a:stretch>
          </a:blipFill>
        </p:spPr>
        <p:txBody>
          <a:bodyPr/>
          <a:lstStyle/>
          <a:p>
            <a:endParaRPr lang="en-US"/>
          </a:p>
        </p:txBody>
      </p:sp>
      <p:sp>
        <p:nvSpPr>
          <p:cNvPr id="18" name="TextBox 17"/>
          <p:cNvSpPr txBox="1"/>
          <p:nvPr/>
        </p:nvSpPr>
        <p:spPr>
          <a:xfrm>
            <a:off x="7200900" y="931113"/>
            <a:ext cx="4000500" cy="1246495"/>
          </a:xfrm>
          <a:prstGeom prst="rect">
            <a:avLst/>
          </a:prstGeom>
          <a:noFill/>
        </p:spPr>
        <p:txBody>
          <a:bodyPr wrap="square" rtlCol="0">
            <a:spAutoFit/>
          </a:bodyPr>
          <a:lstStyle/>
          <a:p>
            <a:pPr>
              <a:lnSpc>
                <a:spcPct val="150000"/>
              </a:lnSpc>
            </a:pPr>
            <a:r>
              <a:rPr lang="en-US" sz="5000" b="1" dirty="0">
                <a:latin typeface="Arial" panose="020B0604020202020204" pitchFamily="34" charset="0"/>
                <a:cs typeface="Arial" panose="020B0604020202020204" pitchFamily="34" charset="0"/>
              </a:rPr>
              <a:t>1. Nội dung</a:t>
            </a:r>
            <a:endParaRPr lang="en-US" sz="5000" b="1" dirty="0">
              <a:solidFill>
                <a:srgbClr val="4B4439"/>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9120000" y="3391728"/>
            <a:ext cx="8582399" cy="5281476"/>
          </a:xfrm>
          <a:prstGeom prst="rect">
            <a:avLst/>
          </a:prstGeom>
          <a:ln>
            <a:noFill/>
          </a:ln>
          <a:effectLst>
            <a:softEdge rad="112500"/>
          </a:effectLst>
        </p:spPr>
      </p:pic>
      <p:sp>
        <p:nvSpPr>
          <p:cNvPr id="9" name="Rounded Rectangle 8"/>
          <p:cNvSpPr/>
          <p:nvPr/>
        </p:nvSpPr>
        <p:spPr>
          <a:xfrm>
            <a:off x="990600" y="2911197"/>
            <a:ext cx="7696200" cy="6242538"/>
          </a:xfrm>
          <a:prstGeom prst="roundRect">
            <a:avLst>
              <a:gd name="adj" fmla="val 7575"/>
            </a:avLst>
          </a:prstGeom>
          <a:solidFill>
            <a:schemeClr val="bg1"/>
          </a:solidFill>
          <a:ln>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Truyện kể lại kỷ niệm trong sáng của tuổi học trò trong ngày tựu trường đầu tiên hết sức chân thực, tinh tế qua dòng hồi ức của nhà văn</a:t>
            </a:r>
          </a:p>
        </p:txBody>
      </p:sp>
    </p:spTree>
    <p:extLst>
      <p:ext uri="{BB962C8B-B14F-4D97-AF65-F5344CB8AC3E}">
        <p14:creationId xmlns:p14="http://schemas.microsoft.com/office/powerpoint/2010/main" val="25772498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4" name="Freeform 4"/>
          <p:cNvSpPr/>
          <p:nvPr/>
        </p:nvSpPr>
        <p:spPr>
          <a:xfrm>
            <a:off x="1981200" y="2019300"/>
            <a:ext cx="5399104" cy="5453640"/>
          </a:xfrm>
          <a:custGeom>
            <a:avLst/>
            <a:gdLst/>
            <a:ahLst/>
            <a:cxnLst/>
            <a:rect l="l" t="t" r="r" b="b"/>
            <a:pathLst>
              <a:path w="5399104" h="5453640">
                <a:moveTo>
                  <a:pt x="0" y="0"/>
                </a:moveTo>
                <a:lnTo>
                  <a:pt x="5399104" y="0"/>
                </a:lnTo>
                <a:lnTo>
                  <a:pt x="5399104" y="5453640"/>
                </a:lnTo>
                <a:lnTo>
                  <a:pt x="0" y="5453640"/>
                </a:lnTo>
                <a:lnTo>
                  <a:pt x="0" y="0"/>
                </a:lnTo>
                <a:close/>
              </a:path>
            </a:pathLst>
          </a:custGeom>
          <a:blipFill>
            <a:blip r:embed="rId3">
              <a:alphaModFix amt="57000"/>
            </a:blip>
            <a:stretch>
              <a:fillRect/>
            </a:stretch>
          </a:blipFill>
        </p:spPr>
        <p:txBody>
          <a:bodyPr/>
          <a:lstStyle/>
          <a:p>
            <a:endParaRPr lang="en-US"/>
          </a:p>
        </p:txBody>
      </p:sp>
      <p:sp>
        <p:nvSpPr>
          <p:cNvPr id="3" name="Rounded Rectangle 2"/>
          <p:cNvSpPr/>
          <p:nvPr/>
        </p:nvSpPr>
        <p:spPr>
          <a:xfrm>
            <a:off x="105302" y="4261310"/>
            <a:ext cx="5288839" cy="5454190"/>
          </a:xfrm>
          <a:prstGeom prst="roundRect">
            <a:avLst>
              <a:gd name="adj" fmla="val 8047"/>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Bố cục theo dòng hồi tưởng, cảm nghĩ của nhân vật tôi theo trình tự thời gian buổi tựu trường</a:t>
            </a:r>
            <a:r>
              <a:rPr lang="en-US" sz="4000" dirty="0">
                <a:solidFill>
                  <a:schemeClr val="tx1"/>
                </a:solidFill>
                <a:latin typeface="Arial" panose="020B0604020202020204" pitchFamily="34" charset="0"/>
                <a:cs typeface="Arial" panose="020B0604020202020204" pitchFamily="34" charset="0"/>
              </a:rPr>
              <a:t>.</a:t>
            </a:r>
          </a:p>
        </p:txBody>
      </p:sp>
      <p:sp>
        <p:nvSpPr>
          <p:cNvPr id="8" name="Rounded Rectangle 7"/>
          <p:cNvSpPr/>
          <p:nvPr/>
        </p:nvSpPr>
        <p:spPr>
          <a:xfrm>
            <a:off x="5546541" y="4261310"/>
            <a:ext cx="3046028" cy="5454190"/>
          </a:xfrm>
          <a:prstGeom prst="roundRect">
            <a:avLst>
              <a:gd name="adj" fmla="val 8386"/>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Đan xen yếu tố tự sự, miêu tả và biểu cảm</a:t>
            </a:r>
            <a:r>
              <a:rPr lang="en-US" sz="4000" dirty="0">
                <a:solidFill>
                  <a:schemeClr val="tx1"/>
                </a:solidFill>
                <a:latin typeface="Arial" panose="020B0604020202020204" pitchFamily="34" charset="0"/>
                <a:cs typeface="Arial" panose="020B0604020202020204" pitchFamily="34" charset="0"/>
              </a:rPr>
              <a:t>.</a:t>
            </a:r>
          </a:p>
        </p:txBody>
      </p:sp>
      <p:sp>
        <p:nvSpPr>
          <p:cNvPr id="9" name="Rounded Rectangle 8"/>
          <p:cNvSpPr/>
          <p:nvPr/>
        </p:nvSpPr>
        <p:spPr>
          <a:xfrm>
            <a:off x="8850270" y="4242130"/>
            <a:ext cx="4608028" cy="5473369"/>
          </a:xfrm>
          <a:prstGeom prst="roundRect">
            <a:avLst>
              <a:gd name="adj" fmla="val 6061"/>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Nghệ thuật so sánh tạo hiệu quả diễn đạt cao, kết hợp các từ láy</a:t>
            </a:r>
            <a:r>
              <a:rPr lang="en-US" sz="4000" dirty="0">
                <a:solidFill>
                  <a:schemeClr val="tx1"/>
                </a:solidFill>
                <a:latin typeface="Arial" panose="020B0604020202020204" pitchFamily="34" charset="0"/>
                <a:cs typeface="Arial" panose="020B0604020202020204" pitchFamily="34" charset="0"/>
              </a:rPr>
              <a:t> </a:t>
            </a:r>
            <a:r>
              <a:rPr lang="vi-VN" sz="4000" dirty="0">
                <a:solidFill>
                  <a:schemeClr val="tx1"/>
                </a:solidFill>
                <a:latin typeface="Arial" panose="020B0604020202020204" pitchFamily="34" charset="0"/>
                <a:cs typeface="Arial" panose="020B0604020202020204" pitchFamily="34" charset="0"/>
              </a:rPr>
              <a:t>giàu hình ảnh và sinh động</a:t>
            </a:r>
            <a:r>
              <a:rPr lang="en-US" sz="4000" dirty="0">
                <a:solidFill>
                  <a:schemeClr val="tx1"/>
                </a:solidFill>
                <a:latin typeface="Arial" panose="020B0604020202020204" pitchFamily="34" charset="0"/>
                <a:cs typeface="Arial" panose="020B0604020202020204" pitchFamily="34" charset="0"/>
              </a:rPr>
              <a:t>.</a:t>
            </a:r>
          </a:p>
        </p:txBody>
      </p:sp>
      <p:sp>
        <p:nvSpPr>
          <p:cNvPr id="11" name="Rounded Rectangle 10"/>
          <p:cNvSpPr/>
          <p:nvPr/>
        </p:nvSpPr>
        <p:spPr>
          <a:xfrm>
            <a:off x="13715999" y="4205714"/>
            <a:ext cx="4419601" cy="5509786"/>
          </a:xfrm>
          <a:prstGeom prst="roundRect">
            <a:avLst>
              <a:gd name="adj" fmla="val 7138"/>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Ngôn ngữ hình ảnh trong sáng, giàu chất thơ, nhẹ nhàng phù hợp </a:t>
            </a:r>
            <a:r>
              <a:rPr lang="en-US" sz="4000" dirty="0">
                <a:solidFill>
                  <a:schemeClr val="tx1"/>
                </a:solidFill>
                <a:latin typeface="Arial" panose="020B0604020202020204" pitchFamily="34" charset="0"/>
                <a:cs typeface="Arial" panose="020B0604020202020204" pitchFamily="34" charset="0"/>
              </a:rPr>
              <a:t>với nhân vật.</a:t>
            </a:r>
            <a:endParaRPr lang="vi-VN" sz="4000" dirty="0">
              <a:solidFill>
                <a:schemeClr val="tx1"/>
              </a:solidFill>
              <a:latin typeface="Arial" panose="020B0604020202020204" pitchFamily="34" charset="0"/>
              <a:cs typeface="Arial" panose="020B0604020202020204" pitchFamily="34" charset="0"/>
            </a:endParaRPr>
          </a:p>
        </p:txBody>
      </p:sp>
      <p:sp>
        <p:nvSpPr>
          <p:cNvPr id="5" name="Rounded Rectangle 4"/>
          <p:cNvSpPr/>
          <p:nvPr/>
        </p:nvSpPr>
        <p:spPr>
          <a:xfrm>
            <a:off x="6316570" y="1181100"/>
            <a:ext cx="5654859" cy="1124630"/>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ysClr val="windowText" lastClr="000000"/>
                </a:solidFill>
                <a:latin typeface="Arial" panose="020B0604020202020204" pitchFamily="34" charset="0"/>
                <a:cs typeface="Arial" panose="020B0604020202020204" pitchFamily="34" charset="0"/>
              </a:rPr>
              <a:t>2. Nghệ thuật</a:t>
            </a:r>
          </a:p>
        </p:txBody>
      </p:sp>
      <p:cxnSp>
        <p:nvCxnSpPr>
          <p:cNvPr id="14" name="Straight Arrow Connector 13"/>
          <p:cNvCxnSpPr>
            <a:stCxn id="5" idx="2"/>
            <a:endCxn id="3" idx="0"/>
          </p:cNvCxnSpPr>
          <p:nvPr/>
        </p:nvCxnSpPr>
        <p:spPr>
          <a:xfrm flipH="1">
            <a:off x="2749722" y="2305730"/>
            <a:ext cx="6394278" cy="1955580"/>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5" idx="2"/>
            <a:endCxn id="8" idx="0"/>
          </p:cNvCxnSpPr>
          <p:nvPr/>
        </p:nvCxnSpPr>
        <p:spPr>
          <a:xfrm flipH="1">
            <a:off x="7069555" y="2305730"/>
            <a:ext cx="2074445" cy="1955580"/>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5" idx="2"/>
            <a:endCxn id="9" idx="0"/>
          </p:cNvCxnSpPr>
          <p:nvPr/>
        </p:nvCxnSpPr>
        <p:spPr>
          <a:xfrm>
            <a:off x="9144000" y="2305730"/>
            <a:ext cx="2010284" cy="1936400"/>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5" idx="2"/>
            <a:endCxn id="11" idx="0"/>
          </p:cNvCxnSpPr>
          <p:nvPr/>
        </p:nvCxnSpPr>
        <p:spPr>
          <a:xfrm>
            <a:off x="9144000" y="2305730"/>
            <a:ext cx="6781800" cy="1899984"/>
          </a:xfrm>
          <a:prstGeom prst="straightConnector1">
            <a:avLst/>
          </a:prstGeom>
          <a:ln w="38100">
            <a:solidFill>
              <a:srgbClr val="BE717C"/>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1"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3" name="Freeform 3"/>
          <p:cNvSpPr/>
          <p:nvPr/>
        </p:nvSpPr>
        <p:spPr>
          <a:xfrm>
            <a:off x="-2045943" y="5058617"/>
            <a:ext cx="6795516" cy="6934200"/>
          </a:xfrm>
          <a:custGeom>
            <a:avLst/>
            <a:gdLst/>
            <a:ahLst/>
            <a:cxnLst/>
            <a:rect l="l" t="t" r="r" b="b"/>
            <a:pathLst>
              <a:path w="6795516" h="6934200">
                <a:moveTo>
                  <a:pt x="0" y="0"/>
                </a:moveTo>
                <a:lnTo>
                  <a:pt x="6795516" y="0"/>
                </a:lnTo>
                <a:lnTo>
                  <a:pt x="6795516" y="6934200"/>
                </a:lnTo>
                <a:lnTo>
                  <a:pt x="0" y="6934200"/>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351815" y="6372330"/>
            <a:ext cx="1295204" cy="130101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p:spPr>
        <p:txBody>
          <a:bodyPr/>
          <a:lstStyle/>
          <a:p>
            <a:endParaRPr lang="en-US"/>
          </a:p>
        </p:txBody>
      </p:sp>
      <p:sp>
        <p:nvSpPr>
          <p:cNvPr id="7" name="Rounded Rectangle 6"/>
          <p:cNvSpPr/>
          <p:nvPr/>
        </p:nvSpPr>
        <p:spPr>
          <a:xfrm>
            <a:off x="5715000" y="1357878"/>
            <a:ext cx="8097181" cy="1905000"/>
          </a:xfrm>
          <a:prstGeom prst="roundRect">
            <a:avLst/>
          </a:prstGeom>
          <a:solidFill>
            <a:srgbClr val="FDE8DF"/>
          </a:solidFill>
          <a:ln>
            <a:solidFill>
              <a:srgbClr val="F9C4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4B4439"/>
                </a:solidFill>
                <a:latin typeface="Arial" panose="020B0604020202020204" pitchFamily="34" charset="0"/>
                <a:cs typeface="Arial" panose="020B0604020202020204" pitchFamily="34" charset="0"/>
              </a:rPr>
              <a:t>LUYỆN TẬP</a:t>
            </a:r>
          </a:p>
        </p:txBody>
      </p:sp>
      <p:sp>
        <p:nvSpPr>
          <p:cNvPr id="4" name="TextBox 3"/>
          <p:cNvSpPr txBox="1"/>
          <p:nvPr/>
        </p:nvSpPr>
        <p:spPr>
          <a:xfrm>
            <a:off x="8991600" y="4210125"/>
            <a:ext cx="7696200" cy="2169825"/>
          </a:xfrm>
          <a:prstGeom prst="rect">
            <a:avLst/>
          </a:prstGeom>
          <a:noFill/>
        </p:spPr>
        <p:txBody>
          <a:bodyPr wrap="square" rtlCol="0">
            <a:spAutoFit/>
          </a:bodyPr>
          <a:lstStyle/>
          <a:p>
            <a:pPr algn="ctr">
              <a:lnSpc>
                <a:spcPct val="150000"/>
              </a:lnSpc>
            </a:pPr>
            <a:r>
              <a:rPr lang="en-US" sz="4500" b="1" dirty="0">
                <a:solidFill>
                  <a:srgbClr val="C00000"/>
                </a:solidFill>
                <a:latin typeface="Arial" panose="020B0604020202020204" pitchFamily="34" charset="0"/>
                <a:cs typeface="Arial" panose="020B0604020202020204" pitchFamily="34" charset="0"/>
              </a:rPr>
              <a:t>Nhiệm vụ 1: </a:t>
            </a:r>
          </a:p>
          <a:p>
            <a:pPr algn="ctr">
              <a:lnSpc>
                <a:spcPct val="150000"/>
              </a:lnSpc>
            </a:pPr>
            <a:r>
              <a:rPr lang="en-US" sz="4500" b="1" dirty="0">
                <a:solidFill>
                  <a:srgbClr val="4B4439"/>
                </a:solidFill>
                <a:latin typeface="Arial" panose="020B0604020202020204" pitchFamily="34" charset="0"/>
                <a:cs typeface="Arial" panose="020B0604020202020204" pitchFamily="34" charset="0"/>
              </a:rPr>
              <a:t>Trả lời câu hỏi trắc nghiệm</a:t>
            </a:r>
          </a:p>
        </p:txBody>
      </p:sp>
      <p:pic>
        <p:nvPicPr>
          <p:cNvPr id="6" name="Picture 5"/>
          <p:cNvPicPr>
            <a:picLocks noChangeAspect="1"/>
          </p:cNvPicPr>
          <p:nvPr/>
        </p:nvPicPr>
        <p:blipFill>
          <a:blip r:embed="rId5"/>
          <a:stretch>
            <a:fillRect/>
          </a:stretch>
        </p:blipFill>
        <p:spPr>
          <a:xfrm>
            <a:off x="195593" y="3063695"/>
            <a:ext cx="7925435" cy="6940909"/>
          </a:xfrm>
          <a:prstGeom prst="rect">
            <a:avLst/>
          </a:prstGeom>
        </p:spPr>
      </p:pic>
    </p:spTree>
    <p:extLst>
      <p:ext uri="{BB962C8B-B14F-4D97-AF65-F5344CB8AC3E}">
        <p14:creationId xmlns:p14="http://schemas.microsoft.com/office/powerpoint/2010/main" val="19341746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C8BE4A-693B-AE26-8B54-2C6F29835BCF}"/>
              </a:ext>
            </a:extLst>
          </p:cNvPr>
          <p:cNvPicPr>
            <a:picLocks noChangeAspect="1"/>
          </p:cNvPicPr>
          <p:nvPr/>
        </p:nvPicPr>
        <p:blipFill>
          <a:blip r:embed="rId2"/>
          <a:stretch>
            <a:fillRect/>
          </a:stretch>
        </p:blipFill>
        <p:spPr>
          <a:xfrm>
            <a:off x="840528" y="155016"/>
            <a:ext cx="16606944" cy="9976968"/>
          </a:xfrm>
          <a:prstGeom prst="rect">
            <a:avLst/>
          </a:prstGeom>
        </p:spPr>
      </p:pic>
    </p:spTree>
    <p:extLst>
      <p:ext uri="{BB962C8B-B14F-4D97-AF65-F5344CB8AC3E}">
        <p14:creationId xmlns:p14="http://schemas.microsoft.com/office/powerpoint/2010/main" val="129425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7" name="Rounded Rectangle 6"/>
          <p:cNvSpPr/>
          <p:nvPr/>
        </p:nvSpPr>
        <p:spPr>
          <a:xfrm>
            <a:off x="267935" y="127674"/>
            <a:ext cx="8563388" cy="1356939"/>
          </a:xfrm>
          <a:prstGeom prst="roundRect">
            <a:avLst/>
          </a:prstGeom>
          <a:solidFill>
            <a:srgbClr val="FDE8DF"/>
          </a:solidFill>
          <a:ln>
            <a:solidFill>
              <a:srgbClr val="F9C4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600" b="1" dirty="0">
                <a:solidFill>
                  <a:srgbClr val="4B4439"/>
                </a:solidFill>
                <a:latin typeface="Arial" panose="020B0604020202020204" pitchFamily="34" charset="0"/>
                <a:cs typeface="Arial" panose="020B0604020202020204" pitchFamily="34" charset="0"/>
              </a:rPr>
              <a:t>NỘI DUNG BÀI HỌC </a:t>
            </a:r>
          </a:p>
        </p:txBody>
      </p:sp>
      <p:grpSp>
        <p:nvGrpSpPr>
          <p:cNvPr id="4" name="Group 3"/>
          <p:cNvGrpSpPr/>
          <p:nvPr/>
        </p:nvGrpSpPr>
        <p:grpSpPr>
          <a:xfrm>
            <a:off x="629586" y="7104429"/>
            <a:ext cx="8957937" cy="3037060"/>
            <a:chOff x="1094509" y="2658439"/>
            <a:chExt cx="8957937" cy="3037060"/>
          </a:xfrm>
        </p:grpSpPr>
        <p:sp>
          <p:nvSpPr>
            <p:cNvPr id="6" name="TextBox 5"/>
            <p:cNvSpPr txBox="1"/>
            <p:nvPr/>
          </p:nvSpPr>
          <p:spPr>
            <a:xfrm>
              <a:off x="1094509" y="2658439"/>
              <a:ext cx="6781800" cy="1246495"/>
            </a:xfrm>
            <a:prstGeom prst="rect">
              <a:avLst/>
            </a:prstGeom>
            <a:noFill/>
          </p:spPr>
          <p:txBody>
            <a:bodyPr wrap="square" rtlCol="0">
              <a:spAutoFit/>
            </a:bodyPr>
            <a:lstStyle/>
            <a:p>
              <a:pPr algn="just">
                <a:lnSpc>
                  <a:spcPct val="150000"/>
                </a:lnSpc>
              </a:pPr>
              <a:r>
                <a:rPr lang="en-US" sz="5000" b="1" dirty="0">
                  <a:solidFill>
                    <a:srgbClr val="4B4439"/>
                  </a:solidFill>
                  <a:latin typeface="Arial" panose="020B0604020202020204" pitchFamily="34" charset="0"/>
                  <a:cs typeface="Arial" panose="020B0604020202020204" pitchFamily="34" charset="0"/>
                </a:rPr>
                <a:t>II. Tìm hiểu chung</a:t>
              </a:r>
            </a:p>
          </p:txBody>
        </p:sp>
        <p:sp>
          <p:nvSpPr>
            <p:cNvPr id="10" name="TextBox 9"/>
            <p:cNvSpPr txBox="1"/>
            <p:nvPr/>
          </p:nvSpPr>
          <p:spPr>
            <a:xfrm>
              <a:off x="1094509" y="3756507"/>
              <a:ext cx="8957937" cy="1938992"/>
            </a:xfrm>
            <a:prstGeom prst="rect">
              <a:avLst/>
            </a:prstGeom>
            <a:noFill/>
          </p:spPr>
          <p:txBody>
            <a:bodyPr wrap="square" rtlCol="0">
              <a:spAutoFit/>
            </a:bodyPr>
            <a:lstStyle/>
            <a:p>
              <a:pPr marL="742950" indent="-742950" algn="just">
                <a:lnSpc>
                  <a:spcPct val="150000"/>
                </a:lnSpc>
                <a:buAutoNum type="arabicPeriod"/>
              </a:pPr>
              <a:r>
                <a:rPr lang="en-US" sz="4000" dirty="0">
                  <a:solidFill>
                    <a:srgbClr val="4B4439"/>
                  </a:solidFill>
                  <a:latin typeface="Arial" panose="020B0604020202020204" pitchFamily="34" charset="0"/>
                  <a:cs typeface="Arial" panose="020B0604020202020204" pitchFamily="34" charset="0"/>
                </a:rPr>
                <a:t>Tác giả, tác phẩm</a:t>
              </a:r>
            </a:p>
            <a:p>
              <a:pPr marL="742950" indent="-742950" algn="just">
                <a:lnSpc>
                  <a:spcPct val="150000"/>
                </a:lnSpc>
                <a:buAutoNum type="arabicPeriod"/>
              </a:pPr>
              <a:r>
                <a:rPr lang="en-US" sz="4000" dirty="0">
                  <a:solidFill>
                    <a:srgbClr val="4B4439"/>
                  </a:solidFill>
                  <a:latin typeface="Arial" panose="020B0604020202020204" pitchFamily="34" charset="0"/>
                  <a:cs typeface="Arial" panose="020B0604020202020204" pitchFamily="34" charset="0"/>
                </a:rPr>
                <a:t>Tóm tắt, nhân vật và ngôn ngữ kể</a:t>
              </a:r>
            </a:p>
          </p:txBody>
        </p:sp>
      </p:grpSp>
      <p:grpSp>
        <p:nvGrpSpPr>
          <p:cNvPr id="3" name="Group 2"/>
          <p:cNvGrpSpPr/>
          <p:nvPr/>
        </p:nvGrpSpPr>
        <p:grpSpPr>
          <a:xfrm>
            <a:off x="9973849" y="7214892"/>
            <a:ext cx="5237019" cy="3042884"/>
            <a:chOff x="1052945" y="6416050"/>
            <a:chExt cx="5237019" cy="3042884"/>
          </a:xfrm>
        </p:grpSpPr>
        <p:sp>
          <p:nvSpPr>
            <p:cNvPr id="8" name="TextBox 7"/>
            <p:cNvSpPr txBox="1"/>
            <p:nvPr/>
          </p:nvSpPr>
          <p:spPr>
            <a:xfrm>
              <a:off x="1052945" y="6416050"/>
              <a:ext cx="4876800" cy="1246495"/>
            </a:xfrm>
            <a:prstGeom prst="rect">
              <a:avLst/>
            </a:prstGeom>
            <a:noFill/>
          </p:spPr>
          <p:txBody>
            <a:bodyPr wrap="square" rtlCol="0">
              <a:spAutoFit/>
            </a:bodyPr>
            <a:lstStyle/>
            <a:p>
              <a:pPr algn="just">
                <a:lnSpc>
                  <a:spcPct val="150000"/>
                </a:lnSpc>
              </a:pPr>
              <a:r>
                <a:rPr lang="en-US" sz="5000" b="1" dirty="0">
                  <a:solidFill>
                    <a:srgbClr val="4B4439"/>
                  </a:solidFill>
                  <a:latin typeface="Arial" panose="020B0604020202020204" pitchFamily="34" charset="0"/>
                  <a:cs typeface="Arial" panose="020B0604020202020204" pitchFamily="34" charset="0"/>
                </a:rPr>
                <a:t>IV. Tổng kết</a:t>
              </a:r>
            </a:p>
          </p:txBody>
        </p:sp>
        <p:sp>
          <p:nvSpPr>
            <p:cNvPr id="11" name="TextBox 10"/>
            <p:cNvSpPr txBox="1"/>
            <p:nvPr/>
          </p:nvSpPr>
          <p:spPr>
            <a:xfrm>
              <a:off x="1094509" y="7519942"/>
              <a:ext cx="5195455" cy="1938992"/>
            </a:xfrm>
            <a:prstGeom prst="rect">
              <a:avLst/>
            </a:prstGeom>
            <a:noFill/>
          </p:spPr>
          <p:txBody>
            <a:bodyPr wrap="square" rtlCol="0">
              <a:spAutoFit/>
            </a:bodyPr>
            <a:lstStyle/>
            <a:p>
              <a:pPr marL="742950" indent="-742950" algn="just">
                <a:lnSpc>
                  <a:spcPct val="150000"/>
                </a:lnSpc>
                <a:buAutoNum type="arabicPeriod"/>
              </a:pPr>
              <a:r>
                <a:rPr lang="en-US" sz="4000" dirty="0">
                  <a:solidFill>
                    <a:srgbClr val="4B4439"/>
                  </a:solidFill>
                  <a:latin typeface="Arial" panose="020B0604020202020204" pitchFamily="34" charset="0"/>
                  <a:cs typeface="Arial" panose="020B0604020202020204" pitchFamily="34" charset="0"/>
                </a:rPr>
                <a:t>Nội dung</a:t>
              </a:r>
            </a:p>
            <a:p>
              <a:pPr marL="742950" indent="-742950" algn="just">
                <a:lnSpc>
                  <a:spcPct val="150000"/>
                </a:lnSpc>
                <a:buAutoNum type="arabicPeriod"/>
              </a:pPr>
              <a:r>
                <a:rPr lang="en-US" sz="4000" dirty="0">
                  <a:solidFill>
                    <a:srgbClr val="4B4439"/>
                  </a:solidFill>
                  <a:latin typeface="Arial" panose="020B0604020202020204" pitchFamily="34" charset="0"/>
                  <a:cs typeface="Arial" panose="020B0604020202020204" pitchFamily="34" charset="0"/>
                </a:rPr>
                <a:t>Nghệ thuật</a:t>
              </a:r>
            </a:p>
          </p:txBody>
        </p:sp>
      </p:grpSp>
      <p:grpSp>
        <p:nvGrpSpPr>
          <p:cNvPr id="5" name="Group 4"/>
          <p:cNvGrpSpPr/>
          <p:nvPr/>
        </p:nvGrpSpPr>
        <p:grpSpPr>
          <a:xfrm>
            <a:off x="9861363" y="671005"/>
            <a:ext cx="9514706" cy="6714017"/>
            <a:chOff x="9601200" y="3204561"/>
            <a:chExt cx="7467600" cy="6714017"/>
          </a:xfrm>
        </p:grpSpPr>
        <p:sp>
          <p:nvSpPr>
            <p:cNvPr id="9" name="TextBox 8"/>
            <p:cNvSpPr txBox="1"/>
            <p:nvPr/>
          </p:nvSpPr>
          <p:spPr>
            <a:xfrm>
              <a:off x="9601200" y="3204561"/>
              <a:ext cx="7467600" cy="1246495"/>
            </a:xfrm>
            <a:prstGeom prst="rect">
              <a:avLst/>
            </a:prstGeom>
            <a:noFill/>
          </p:spPr>
          <p:txBody>
            <a:bodyPr wrap="square" rtlCol="0">
              <a:spAutoFit/>
            </a:bodyPr>
            <a:lstStyle/>
            <a:p>
              <a:pPr algn="just">
                <a:lnSpc>
                  <a:spcPct val="150000"/>
                </a:lnSpc>
              </a:pPr>
              <a:r>
                <a:rPr lang="en-US" sz="5000" b="1" dirty="0">
                  <a:solidFill>
                    <a:srgbClr val="4B4439"/>
                  </a:solidFill>
                  <a:latin typeface="Arial" panose="020B0604020202020204" pitchFamily="34" charset="0"/>
                  <a:cs typeface="Arial" panose="020B0604020202020204" pitchFamily="34" charset="0"/>
                </a:rPr>
                <a:t>III. Tìm hiểu chi tiết</a:t>
              </a:r>
            </a:p>
          </p:txBody>
        </p:sp>
        <p:sp>
          <p:nvSpPr>
            <p:cNvPr id="12" name="TextBox 11"/>
            <p:cNvSpPr txBox="1"/>
            <p:nvPr/>
          </p:nvSpPr>
          <p:spPr>
            <a:xfrm>
              <a:off x="9800112" y="4286267"/>
              <a:ext cx="6000884" cy="5632311"/>
            </a:xfrm>
            <a:prstGeom prst="rect">
              <a:avLst/>
            </a:prstGeom>
            <a:noFill/>
          </p:spPr>
          <p:txBody>
            <a:bodyPr wrap="square" rtlCol="0">
              <a:spAutoFit/>
            </a:bodyPr>
            <a:lstStyle/>
            <a:p>
              <a:pPr algn="just">
                <a:lnSpc>
                  <a:spcPct val="150000"/>
                </a:lnSpc>
              </a:pPr>
              <a:r>
                <a:rPr lang="en-US" sz="4000" dirty="0">
                  <a:solidFill>
                    <a:srgbClr val="4B4439"/>
                  </a:solidFill>
                  <a:latin typeface="Arial" panose="020B0604020202020204" pitchFamily="34" charset="0"/>
                  <a:cs typeface="Arial" panose="020B0604020202020204" pitchFamily="34" charset="0"/>
                </a:rPr>
                <a:t>1. </a:t>
              </a:r>
              <a:r>
                <a:rPr lang="vi-VN" sz="4000" dirty="0">
                  <a:solidFill>
                    <a:srgbClr val="4B4439"/>
                  </a:solidFill>
                  <a:latin typeface="Arial" panose="020B0604020202020204" pitchFamily="34" charset="0"/>
                  <a:cs typeface="Arial" panose="020B0604020202020204" pitchFamily="34" charset="0"/>
                </a:rPr>
                <a:t>Cảm nghĩ của nhân vật tôi trên đường đến trường</a:t>
              </a:r>
              <a:endParaRPr lang="en-US" sz="4000" dirty="0">
                <a:solidFill>
                  <a:srgbClr val="4B4439"/>
                </a:solidFill>
                <a:latin typeface="Arial" panose="020B0604020202020204" pitchFamily="34" charset="0"/>
                <a:cs typeface="Arial" panose="020B0604020202020204" pitchFamily="34" charset="0"/>
              </a:endParaRPr>
            </a:p>
            <a:p>
              <a:pPr algn="just">
                <a:lnSpc>
                  <a:spcPct val="150000"/>
                </a:lnSpc>
              </a:pPr>
              <a:r>
                <a:rPr lang="en-US" sz="4000" dirty="0">
                  <a:solidFill>
                    <a:srgbClr val="4B4439"/>
                  </a:solidFill>
                  <a:latin typeface="Arial" panose="020B0604020202020204" pitchFamily="34" charset="0"/>
                  <a:cs typeface="Arial" panose="020B0604020202020204" pitchFamily="34" charset="0"/>
                </a:rPr>
                <a:t>2. </a:t>
              </a:r>
              <a:r>
                <a:rPr lang="vi-VN" sz="4000" dirty="0">
                  <a:solidFill>
                    <a:srgbClr val="4B4439"/>
                  </a:solidFill>
                  <a:latin typeface="Arial" panose="020B0604020202020204" pitchFamily="34" charset="0"/>
                  <a:cs typeface="Arial" panose="020B0604020202020204" pitchFamily="34" charset="0"/>
                </a:rPr>
                <a:t>Cảm nghĩ của nhân vật tôi lúc ở sân trường</a:t>
              </a:r>
              <a:endParaRPr lang="en-US" sz="4000" dirty="0">
                <a:solidFill>
                  <a:srgbClr val="4B4439"/>
                </a:solidFill>
                <a:latin typeface="Arial" panose="020B0604020202020204" pitchFamily="34" charset="0"/>
                <a:cs typeface="Arial" panose="020B0604020202020204" pitchFamily="34" charset="0"/>
              </a:endParaRPr>
            </a:p>
            <a:p>
              <a:pPr algn="just">
                <a:lnSpc>
                  <a:spcPct val="150000"/>
                </a:lnSpc>
              </a:pPr>
              <a:r>
                <a:rPr lang="en-US" sz="4000" dirty="0">
                  <a:solidFill>
                    <a:srgbClr val="4B4439"/>
                  </a:solidFill>
                  <a:latin typeface="Arial" panose="020B0604020202020204" pitchFamily="34" charset="0"/>
                  <a:cs typeface="Arial" panose="020B0604020202020204" pitchFamily="34" charset="0"/>
                </a:rPr>
                <a:t>3. Cảm nghĩ của nhân vật tôi trong lớp học</a:t>
              </a:r>
            </a:p>
          </p:txBody>
        </p:sp>
      </p:grpSp>
      <p:grpSp>
        <p:nvGrpSpPr>
          <p:cNvPr id="13" name="Group 12"/>
          <p:cNvGrpSpPr/>
          <p:nvPr/>
        </p:nvGrpSpPr>
        <p:grpSpPr>
          <a:xfrm>
            <a:off x="629586" y="1590195"/>
            <a:ext cx="7620000" cy="5846374"/>
            <a:chOff x="9601200" y="3204561"/>
            <a:chExt cx="7620000" cy="5812873"/>
          </a:xfrm>
        </p:grpSpPr>
        <p:sp>
          <p:nvSpPr>
            <p:cNvPr id="14" name="TextBox 13"/>
            <p:cNvSpPr txBox="1"/>
            <p:nvPr/>
          </p:nvSpPr>
          <p:spPr>
            <a:xfrm>
              <a:off x="9601200" y="3204561"/>
              <a:ext cx="7467600" cy="1103892"/>
            </a:xfrm>
            <a:prstGeom prst="rect">
              <a:avLst/>
            </a:prstGeom>
            <a:noFill/>
          </p:spPr>
          <p:txBody>
            <a:bodyPr wrap="square" rtlCol="0">
              <a:spAutoFit/>
            </a:bodyPr>
            <a:lstStyle/>
            <a:p>
              <a:pPr algn="just">
                <a:lnSpc>
                  <a:spcPct val="150000"/>
                </a:lnSpc>
              </a:pPr>
              <a:r>
                <a:rPr lang="en-US" sz="5000" b="1" dirty="0">
                  <a:solidFill>
                    <a:srgbClr val="4B4439"/>
                  </a:solidFill>
                  <a:latin typeface="Arial" panose="020B0604020202020204" pitchFamily="34" charset="0"/>
                  <a:cs typeface="Arial" panose="020B0604020202020204" pitchFamily="34" charset="0"/>
                </a:rPr>
                <a:t>I. Kiến thức Ngữ Văn</a:t>
              </a:r>
            </a:p>
          </p:txBody>
        </p:sp>
        <p:sp>
          <p:nvSpPr>
            <p:cNvPr id="15" name="TextBox 14"/>
            <p:cNvSpPr txBox="1"/>
            <p:nvPr/>
          </p:nvSpPr>
          <p:spPr>
            <a:xfrm>
              <a:off x="9753600" y="4308453"/>
              <a:ext cx="7467600" cy="4708981"/>
            </a:xfrm>
            <a:prstGeom prst="rect">
              <a:avLst/>
            </a:prstGeom>
            <a:noFill/>
          </p:spPr>
          <p:txBody>
            <a:bodyPr wrap="square" rtlCol="0">
              <a:spAutoFit/>
            </a:bodyPr>
            <a:lstStyle/>
            <a:p>
              <a:pPr algn="just">
                <a:lnSpc>
                  <a:spcPct val="150000"/>
                </a:lnSpc>
              </a:pPr>
              <a:r>
                <a:rPr lang="en-US" sz="4000" dirty="0">
                  <a:solidFill>
                    <a:srgbClr val="4B4439"/>
                  </a:solidFill>
                  <a:latin typeface="Arial" panose="020B0604020202020204" pitchFamily="34" charset="0"/>
                  <a:cs typeface="Arial" panose="020B0604020202020204" pitchFamily="34" charset="0"/>
                </a:rPr>
                <a:t>1. Truyện ngắn</a:t>
              </a:r>
            </a:p>
            <a:p>
              <a:pPr algn="just">
                <a:lnSpc>
                  <a:spcPct val="150000"/>
                </a:lnSpc>
              </a:pPr>
              <a:r>
                <a:rPr lang="en-US" sz="4000" dirty="0">
                  <a:solidFill>
                    <a:srgbClr val="4B4439"/>
                  </a:solidFill>
                  <a:latin typeface="Arial" panose="020B0604020202020204" pitchFamily="34" charset="0"/>
                  <a:cs typeface="Arial" panose="020B0604020202020204" pitchFamily="34" charset="0"/>
                </a:rPr>
                <a:t>2. </a:t>
              </a:r>
              <a:r>
                <a:rPr lang="vi-VN" sz="4000" dirty="0">
                  <a:solidFill>
                    <a:srgbClr val="4B4439"/>
                  </a:solidFill>
                  <a:latin typeface="Arial" panose="020B0604020202020204" pitchFamily="34" charset="0"/>
                  <a:cs typeface="Arial" panose="020B0604020202020204" pitchFamily="34" charset="0"/>
                </a:rPr>
                <a:t>Tưởng tượng trong tiếp nhận tác phẩm văn học</a:t>
              </a:r>
              <a:endParaRPr lang="en-US" sz="4000" dirty="0">
                <a:solidFill>
                  <a:srgbClr val="4B4439"/>
                </a:solidFill>
                <a:latin typeface="Arial" panose="020B0604020202020204" pitchFamily="34" charset="0"/>
                <a:cs typeface="Arial" panose="020B0604020202020204" pitchFamily="34" charset="0"/>
              </a:endParaRPr>
            </a:p>
            <a:p>
              <a:pPr algn="just">
                <a:lnSpc>
                  <a:spcPct val="150000"/>
                </a:lnSpc>
              </a:pPr>
              <a:r>
                <a:rPr lang="en-US" sz="4000" dirty="0">
                  <a:solidFill>
                    <a:srgbClr val="4B4439"/>
                  </a:solidFill>
                  <a:latin typeface="Arial" panose="020B0604020202020204" pitchFamily="34" charset="0"/>
                  <a:cs typeface="Arial" panose="020B0604020202020204" pitchFamily="34" charset="0"/>
                </a:rPr>
                <a:t>3. Nhan đề và cách đặt tên nhan đề văn bản văn học</a:t>
              </a:r>
            </a:p>
          </p:txBody>
        </p:sp>
      </p:grpSp>
    </p:spTree>
    <p:extLst>
      <p:ext uri="{BB962C8B-B14F-4D97-AF65-F5344CB8AC3E}">
        <p14:creationId xmlns:p14="http://schemas.microsoft.com/office/powerpoint/2010/main" val="15417779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55000"/>
            </a:blip>
            <a:stretch>
              <a:fillRect t="-38888" b="-38888"/>
            </a:stretch>
          </a:blipFill>
        </p:spPr>
        <p:txBody>
          <a:bodyPr/>
          <a:lstStyle/>
          <a:p>
            <a:endParaRPr lang="en-US"/>
          </a:p>
        </p:txBody>
      </p:sp>
      <p:sp>
        <p:nvSpPr>
          <p:cNvPr id="3"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b="1" noProof="1">
                <a:solidFill>
                  <a:schemeClr val="tx1"/>
                </a:solidFill>
                <a:latin typeface="Arial" panose="020B0604020202020204" pitchFamily="34" charset="0"/>
                <a:cs typeface="Arial" panose="020B0604020202020204" pitchFamily="34" charset="0"/>
              </a:rPr>
              <a:t>Câu hỏi 1: </a:t>
            </a:r>
            <a:r>
              <a:rPr lang="vi-VN" sz="4800" noProof="1">
                <a:solidFill>
                  <a:schemeClr val="tx1"/>
                </a:solidFill>
                <a:latin typeface="Arial" panose="020B0604020202020204" pitchFamily="34" charset="0"/>
                <a:cs typeface="Arial" panose="020B0604020202020204" pitchFamily="34" charset="0"/>
              </a:rPr>
              <a:t>Văn bản “Tôi đi học” thuộc thể loại nào?</a:t>
            </a:r>
          </a:p>
        </p:txBody>
      </p:sp>
      <p:sp>
        <p:nvSpPr>
          <p:cNvPr id="4" name="Đáp án đúng">
            <a:extLst>
              <a:ext uri="{FF2B5EF4-FFF2-40B4-BE49-F238E27FC236}">
                <a16:creationId xmlns:a16="http://schemas.microsoft.com/office/drawing/2014/main" id="{8B66CBE4-2DB9-BCF7-D1C4-281B894BFE17}"/>
              </a:ext>
            </a:extLst>
          </p:cNvPr>
          <p:cNvSpPr/>
          <p:nvPr/>
        </p:nvSpPr>
        <p:spPr>
          <a:xfrm>
            <a:off x="9663544" y="4615297"/>
            <a:ext cx="6802583" cy="1995053"/>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noProof="1">
                <a:solidFill>
                  <a:schemeClr val="tx1"/>
                </a:solidFill>
                <a:latin typeface="Arial" panose="020B0604020202020204" pitchFamily="34" charset="0"/>
                <a:cs typeface="Arial" panose="020B0604020202020204" pitchFamily="34" charset="0"/>
              </a:rPr>
              <a:t>C. Truyện ngắn</a:t>
            </a:r>
            <a:endParaRPr lang="vi-VN" sz="4800" noProof="1">
              <a:solidFill>
                <a:schemeClr val="tx1"/>
              </a:solidFill>
              <a:latin typeface="Arial" panose="020B0604020202020204" pitchFamily="34" charset="0"/>
              <a:cs typeface="Arial" panose="020B0604020202020204" pitchFamily="34" charset="0"/>
            </a:endParaRPr>
          </a:p>
        </p:txBody>
      </p:sp>
      <p:sp>
        <p:nvSpPr>
          <p:cNvPr id="5"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noProof="1">
                <a:solidFill>
                  <a:schemeClr val="tx1"/>
                </a:solidFill>
                <a:latin typeface="Arial" panose="020B0604020202020204" pitchFamily="34" charset="0"/>
                <a:cs typeface="Arial" panose="020B0604020202020204" pitchFamily="34" charset="0"/>
              </a:rPr>
              <a:t>A. </a:t>
            </a:r>
            <a:r>
              <a:rPr lang="vi-VN" sz="4800" noProof="1">
                <a:solidFill>
                  <a:schemeClr val="tx1"/>
                </a:solidFill>
                <a:latin typeface="Arial" panose="020B0604020202020204" pitchFamily="34" charset="0"/>
                <a:cs typeface="Arial" panose="020B0604020202020204" pitchFamily="34" charset="0"/>
              </a:rPr>
              <a:t>Thơ trữ tình</a:t>
            </a:r>
          </a:p>
        </p:txBody>
      </p:sp>
      <p:sp>
        <p:nvSpPr>
          <p:cNvPr id="6" name="Đáp án sai 2">
            <a:extLst>
              <a:ext uri="{FF2B5EF4-FFF2-40B4-BE49-F238E27FC236}">
                <a16:creationId xmlns:a16="http://schemas.microsoft.com/office/drawing/2014/main" id="{6A919885-0285-0403-1E09-FA94D8BC080B}"/>
              </a:ext>
            </a:extLst>
          </p:cNvPr>
          <p:cNvSpPr/>
          <p:nvPr/>
        </p:nvSpPr>
        <p:spPr>
          <a:xfrm>
            <a:off x="1821872" y="7076198"/>
            <a:ext cx="6802583" cy="1995053"/>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noProof="1">
                <a:solidFill>
                  <a:schemeClr val="tx1"/>
                </a:solidFill>
                <a:latin typeface="Arial" panose="020B0604020202020204" pitchFamily="34" charset="0"/>
                <a:cs typeface="Arial" panose="020B0604020202020204" pitchFamily="34" charset="0"/>
              </a:rPr>
              <a:t>B. Hồi kí</a:t>
            </a:r>
            <a:endParaRPr lang="vi-VN" sz="4800" noProof="1">
              <a:solidFill>
                <a:schemeClr val="tx1"/>
              </a:solidFill>
              <a:latin typeface="Arial" panose="020B0604020202020204" pitchFamily="34" charset="0"/>
              <a:cs typeface="Arial" panose="020B0604020202020204" pitchFamily="34" charset="0"/>
            </a:endParaRPr>
          </a:p>
        </p:txBody>
      </p:sp>
      <p:sp>
        <p:nvSpPr>
          <p:cNvPr id="7" name="Đáp án sai 3">
            <a:extLst>
              <a:ext uri="{FF2B5EF4-FFF2-40B4-BE49-F238E27FC236}">
                <a16:creationId xmlns:a16="http://schemas.microsoft.com/office/drawing/2014/main" id="{2E7D83A4-3758-8699-4DD0-010A80780539}"/>
              </a:ext>
            </a:extLst>
          </p:cNvPr>
          <p:cNvSpPr/>
          <p:nvPr/>
        </p:nvSpPr>
        <p:spPr>
          <a:xfrm>
            <a:off x="9663544" y="7067548"/>
            <a:ext cx="6802583" cy="1995053"/>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noProof="1">
                <a:solidFill>
                  <a:schemeClr val="tx1"/>
                </a:solidFill>
                <a:latin typeface="Arial" panose="020B0604020202020204" pitchFamily="34" charset="0"/>
                <a:cs typeface="Arial" panose="020B0604020202020204" pitchFamily="34" charset="0"/>
              </a:rPr>
              <a:t>D. Phóng sự</a:t>
            </a:r>
            <a:endParaRPr lang="vi-VN" sz="4800" noProof="1">
              <a:solidFill>
                <a:schemeClr val="tx1"/>
              </a:solidFill>
              <a:latin typeface="Arial" panose="020B0604020202020204" pitchFamily="34" charset="0"/>
              <a:cs typeface="Arial" panose="020B0604020202020204" pitchFamily="34" charset="0"/>
            </a:endParaRPr>
          </a:p>
        </p:txBody>
      </p:sp>
      <p:pic>
        <p:nvPicPr>
          <p:cNvPr id="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63544" y="-955900"/>
            <a:ext cx="731045" cy="731045"/>
          </a:xfrm>
          <a:prstGeom prst="rect">
            <a:avLst/>
          </a:prstGeom>
        </p:spPr>
      </p:pic>
      <p:pic>
        <p:nvPicPr>
          <p:cNvPr id="9"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076643" y="5055951"/>
            <a:ext cx="1279569" cy="1113741"/>
          </a:xfrm>
          <a:prstGeom prst="rect">
            <a:avLst/>
          </a:prstGeom>
        </p:spPr>
      </p:pic>
      <p:pic>
        <p:nvPicPr>
          <p:cNvPr id="10" name="Picture 9">
            <a:extLst>
              <a:ext uri="{FF2B5EF4-FFF2-40B4-BE49-F238E27FC236}">
                <a16:creationId xmlns:a16="http://schemas.microsoft.com/office/drawing/2014/main" id="{4B31FD67-694B-8D1E-89C7-5C3C61578F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29036" y="7497037"/>
            <a:ext cx="1275183" cy="1136072"/>
          </a:xfrm>
          <a:prstGeom prst="rect">
            <a:avLst/>
          </a:prstGeom>
        </p:spPr>
      </p:pic>
      <p:pic>
        <p:nvPicPr>
          <p:cNvPr id="11"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90943" y="7497037"/>
            <a:ext cx="1275183" cy="1136072"/>
          </a:xfrm>
          <a:prstGeom prst="rect">
            <a:avLst/>
          </a:prstGeom>
        </p:spPr>
      </p:pic>
      <p:pic>
        <p:nvPicPr>
          <p:cNvPr id="12"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29036" y="5022272"/>
            <a:ext cx="1275183" cy="1136072"/>
          </a:xfrm>
          <a:prstGeom prst="rect">
            <a:avLst/>
          </a:prstGeom>
        </p:spPr>
      </p:pic>
      <p:pic>
        <p:nvPicPr>
          <p:cNvPr id="1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41106144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strips(downLeft)">
                                      <p:cBhvr>
                                        <p:cTn id="18" dur="500"/>
                                        <p:tgtEl>
                                          <p:spTgt spid="4"/>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4"/>
                                        </p:tgtEl>
                                        <p:attrNameLst>
                                          <p:attrName>fillcolor</p:attrName>
                                        </p:attrNameLst>
                                      </p:cBhvr>
                                      <p:to>
                                        <a:srgbClr val="92D050"/>
                                      </p:to>
                                    </p:animClr>
                                    <p:set>
                                      <p:cBhvr>
                                        <p:cTn id="27" dur="500" fill="hold"/>
                                        <p:tgtEl>
                                          <p:spTgt spid="4"/>
                                        </p:tgtEl>
                                        <p:attrNameLst>
                                          <p:attrName>fill.type</p:attrName>
                                        </p:attrNameLst>
                                      </p:cBhvr>
                                      <p:to>
                                        <p:strVal val="solid"/>
                                      </p:to>
                                    </p:set>
                                    <p:set>
                                      <p:cBhvr>
                                        <p:cTn id="28" dur="500" fill="hold"/>
                                        <p:tgtEl>
                                          <p:spTgt spid="4"/>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8"/>
                                        </p:tgtEl>
                                      </p:cBhvr>
                                    </p:cmd>
                                  </p:childTnLst>
                                </p:cTn>
                              </p:par>
                              <p:par>
                                <p:cTn id="31" presetID="1" presetClass="entr" presetSubtype="0" fill="hold" nodeType="withEffect">
                                  <p:stCondLst>
                                    <p:cond delay="0"/>
                                  </p:stCondLst>
                                  <p:childTnLst>
                                    <p:set>
                                      <p:cBhvr>
                                        <p:cTn id="32" dur="1" fill="hold">
                                          <p:stCondLst>
                                            <p:cond delay="9"/>
                                          </p:stCondLst>
                                        </p:cTn>
                                        <p:tgtEl>
                                          <p:spTgt spid="9"/>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D99694"/>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3"/>
                                        </p:tgtEl>
                                      </p:cBhvr>
                                    </p:cmd>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5"/>
                                        </p:tgtEl>
                                      </p:cBhvr>
                                    </p:animEffect>
                                    <p:animScale>
                                      <p:cBhvr>
                                        <p:cTn id="49"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6"/>
                                        </p:tgtEl>
                                        <p:attrNameLst>
                                          <p:attrName>fillcolor</p:attrName>
                                        </p:attrNameLst>
                                      </p:cBhvr>
                                      <p:to>
                                        <a:srgbClr val="D99694"/>
                                      </p:to>
                                    </p:animClr>
                                    <p:set>
                                      <p:cBhvr>
                                        <p:cTn id="55" dur="500" fill="hold"/>
                                        <p:tgtEl>
                                          <p:spTgt spid="6"/>
                                        </p:tgtEl>
                                        <p:attrNameLst>
                                          <p:attrName>fill.type</p:attrName>
                                        </p:attrNameLst>
                                      </p:cBhvr>
                                      <p:to>
                                        <p:strVal val="solid"/>
                                      </p:to>
                                    </p:set>
                                    <p:set>
                                      <p:cBhvr>
                                        <p:cTn id="56" dur="500" fill="hold"/>
                                        <p:tgtEl>
                                          <p:spTgt spid="6"/>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3"/>
                                        </p:tgtEl>
                                      </p:cBhvr>
                                    </p:cmd>
                                  </p:childTnLst>
                                </p:cTn>
                              </p:par>
                              <p:par>
                                <p:cTn id="59" presetID="1" presetClass="entr" presetSubtype="0" fill="hold" nodeType="withEffect">
                                  <p:stCondLst>
                                    <p:cond delay="0"/>
                                  </p:stCondLst>
                                  <p:childTnLst>
                                    <p:set>
                                      <p:cBhvr>
                                        <p:cTn id="60" dur="1" fill="hold">
                                          <p:stCondLst>
                                            <p:cond delay="9"/>
                                          </p:stCondLst>
                                        </p:cTn>
                                        <p:tgtEl>
                                          <p:spTgt spid="10"/>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6"/>
                                        </p:tgtEl>
                                      </p:cBhvr>
                                    </p:animEffect>
                                    <p:animScale>
                                      <p:cBhvr>
                                        <p:cTn id="63"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7"/>
                                        </p:tgtEl>
                                        <p:attrNameLst>
                                          <p:attrName>fillcolor</p:attrName>
                                        </p:attrNameLst>
                                      </p:cBhvr>
                                      <p:to>
                                        <a:srgbClr val="D99694"/>
                                      </p:to>
                                    </p:animClr>
                                    <p:set>
                                      <p:cBhvr>
                                        <p:cTn id="69" dur="500" fill="hold"/>
                                        <p:tgtEl>
                                          <p:spTgt spid="7"/>
                                        </p:tgtEl>
                                        <p:attrNameLst>
                                          <p:attrName>fill.type</p:attrName>
                                        </p:attrNameLst>
                                      </p:cBhvr>
                                      <p:to>
                                        <p:strVal val="solid"/>
                                      </p:to>
                                    </p:set>
                                    <p:set>
                                      <p:cBhvr>
                                        <p:cTn id="70" dur="500" fill="hold"/>
                                        <p:tgtEl>
                                          <p:spTgt spid="7"/>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3"/>
                                        </p:tgtEl>
                                      </p:cBhvr>
                                    </p:cmd>
                                  </p:childTnLst>
                                </p:cTn>
                              </p:par>
                              <p:par>
                                <p:cTn id="73" presetID="1" presetClass="entr" presetSubtype="0" fill="hold" nodeType="withEffect">
                                  <p:stCondLst>
                                    <p:cond delay="0"/>
                                  </p:stCondLst>
                                  <p:childTnLst>
                                    <p:set>
                                      <p:cBhvr>
                                        <p:cTn id="74" dur="1" fill="hold">
                                          <p:stCondLst>
                                            <p:cond delay="9"/>
                                          </p:stCondLst>
                                        </p:cTn>
                                        <p:tgtEl>
                                          <p:spTgt spid="11"/>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7"/>
                                        </p:tgtEl>
                                      </p:cBhvr>
                                    </p:animEffect>
                                    <p:animScale>
                                      <p:cBhvr>
                                        <p:cTn id="77" dur="250" autoRev="1" fill="hold"/>
                                        <p:tgtEl>
                                          <p:spTgt spid="7"/>
                                        </p:tgtEl>
                                      </p:cBhvr>
                                      <p:by x="105000" y="105000"/>
                                    </p:animScale>
                                  </p:childTnLst>
                                </p:cTn>
                              </p:par>
                            </p:childTnLst>
                          </p:cTn>
                        </p:par>
                      </p:childTnLst>
                    </p:cTn>
                  </p:par>
                </p:childTnLst>
              </p:cTn>
              <p:nextCondLst>
                <p:cond evt="onClick" delay="0">
                  <p:tgtEl>
                    <p:spTgt spid="7"/>
                  </p:tgtEl>
                </p:cond>
              </p:nextCondLst>
            </p:seq>
            <p:audio>
              <p:cMediaNode vol="80000">
                <p:cTn id="78" fill="hold" display="0">
                  <p:stCondLst>
                    <p:cond delay="indefinite"/>
                  </p:stCondLst>
                  <p:endCondLst>
                    <p:cond evt="onStopAudio" delay="0">
                      <p:tgtEl>
                        <p:sldTgt/>
                      </p:tgtEl>
                    </p:cond>
                  </p:endCondLst>
                </p:cTn>
                <p:tgtEl>
                  <p:spTgt spid="8"/>
                </p:tgtEl>
              </p:cMediaNode>
            </p:audio>
            <p:audio>
              <p:cMediaNode vol="80000">
                <p:cTn id="79" fill="hold" display="0">
                  <p:stCondLst>
                    <p:cond delay="indefinite"/>
                  </p:stCondLst>
                  <p:endCondLst>
                    <p:cond evt="onStopAudio" delay="0">
                      <p:tgtEl>
                        <p:sldTgt/>
                      </p:tgtEl>
                    </p:cond>
                  </p:endCondLst>
                </p:cTn>
                <p:tgtEl>
                  <p:spTgt spid="13"/>
                </p:tgtEl>
              </p:cMediaNode>
            </p:audio>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55000"/>
            </a:blip>
            <a:stretch>
              <a:fillRect t="-38888" b="-38888"/>
            </a:stretch>
          </a:blipFill>
        </p:spPr>
        <p:txBody>
          <a:bodyPr/>
          <a:lstStyle/>
          <a:p>
            <a:endParaRPr lang="en-US"/>
          </a:p>
        </p:txBody>
      </p:sp>
      <p:sp>
        <p:nvSpPr>
          <p:cNvPr id="3" name="Câu hỏi">
            <a:extLst>
              <a:ext uri="{FF2B5EF4-FFF2-40B4-BE49-F238E27FC236}">
                <a16:creationId xmlns:a16="http://schemas.microsoft.com/office/drawing/2014/main" id="{4ADFFF1A-F500-CC57-185E-00F4826D0836}"/>
              </a:ext>
            </a:extLst>
          </p:cNvPr>
          <p:cNvSpPr/>
          <p:nvPr/>
        </p:nvSpPr>
        <p:spPr>
          <a:xfrm>
            <a:off x="909170" y="1009321"/>
            <a:ext cx="16687709" cy="2992581"/>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800" b="1" noProof="1">
                <a:solidFill>
                  <a:schemeClr val="tx1"/>
                </a:solidFill>
                <a:latin typeface="Arial" panose="020B0604020202020204" pitchFamily="34" charset="0"/>
                <a:cs typeface="Arial" panose="020B0604020202020204" pitchFamily="34" charset="0"/>
              </a:rPr>
              <a:t>Câu hỏi </a:t>
            </a:r>
            <a:r>
              <a:rPr lang="en-US" sz="4800" b="1" noProof="1">
                <a:solidFill>
                  <a:schemeClr val="tx1"/>
                </a:solidFill>
                <a:latin typeface="Arial" panose="020B0604020202020204" pitchFamily="34" charset="0"/>
                <a:cs typeface="Arial" panose="020B0604020202020204" pitchFamily="34" charset="0"/>
              </a:rPr>
              <a:t>2: </a:t>
            </a:r>
            <a:r>
              <a:rPr lang="en-US" sz="4800" noProof="1">
                <a:solidFill>
                  <a:schemeClr val="tx1"/>
                </a:solidFill>
                <a:latin typeface="Arial" panose="020B0604020202020204" pitchFamily="34" charset="0"/>
                <a:cs typeface="Arial" panose="020B0604020202020204" pitchFamily="34" charset="0"/>
              </a:rPr>
              <a:t>Tình huống truyện trong văn bản “Tôi đi học” là: </a:t>
            </a:r>
            <a:endParaRPr lang="vi-VN" sz="4800" noProof="1">
              <a:solidFill>
                <a:schemeClr val="tx1"/>
              </a:solidFill>
              <a:latin typeface="Arial" panose="020B0604020202020204" pitchFamily="34" charset="0"/>
              <a:cs typeface="Arial" panose="020B0604020202020204" pitchFamily="34" charset="0"/>
            </a:endParaRPr>
          </a:p>
        </p:txBody>
      </p:sp>
      <p:sp>
        <p:nvSpPr>
          <p:cNvPr id="4" name="Đáp án đúng">
            <a:extLst>
              <a:ext uri="{FF2B5EF4-FFF2-40B4-BE49-F238E27FC236}">
                <a16:creationId xmlns:a16="http://schemas.microsoft.com/office/drawing/2014/main" id="{8B66CBE4-2DB9-BCF7-D1C4-281B894BFE17}"/>
              </a:ext>
            </a:extLst>
          </p:cNvPr>
          <p:cNvSpPr/>
          <p:nvPr/>
        </p:nvSpPr>
        <p:spPr>
          <a:xfrm>
            <a:off x="1143091" y="4511601"/>
            <a:ext cx="7841671" cy="2248690"/>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noProof="1">
                <a:solidFill>
                  <a:schemeClr val="tx1"/>
                </a:solidFill>
                <a:latin typeface="Arial" panose="020B0604020202020204" pitchFamily="34" charset="0"/>
                <a:cs typeface="Arial" panose="020B0604020202020204" pitchFamily="34" charset="0"/>
              </a:rPr>
              <a:t>A. Ngày đầu tiên đi học của cậu bé</a:t>
            </a:r>
            <a:endParaRPr lang="vi-VN" sz="4800" noProof="1">
              <a:solidFill>
                <a:schemeClr val="tx1"/>
              </a:solidFill>
              <a:latin typeface="Arial" panose="020B0604020202020204" pitchFamily="34" charset="0"/>
              <a:cs typeface="Arial" panose="020B0604020202020204" pitchFamily="34" charset="0"/>
            </a:endParaRPr>
          </a:p>
        </p:txBody>
      </p:sp>
      <p:sp>
        <p:nvSpPr>
          <p:cNvPr id="5" name="Đáp án sai 1">
            <a:extLst>
              <a:ext uri="{FF2B5EF4-FFF2-40B4-BE49-F238E27FC236}">
                <a16:creationId xmlns:a16="http://schemas.microsoft.com/office/drawing/2014/main" id="{3FCD9830-5FD1-BD44-878B-228BD96CE996}"/>
              </a:ext>
            </a:extLst>
          </p:cNvPr>
          <p:cNvSpPr/>
          <p:nvPr/>
        </p:nvSpPr>
        <p:spPr>
          <a:xfrm>
            <a:off x="1143091" y="6991563"/>
            <a:ext cx="7841671" cy="2387239"/>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noProof="1">
                <a:solidFill>
                  <a:schemeClr val="tx1"/>
                </a:solidFill>
                <a:latin typeface="Arial" panose="020B0604020202020204" pitchFamily="34" charset="0"/>
                <a:cs typeface="Arial" panose="020B0604020202020204" pitchFamily="34" charset="0"/>
              </a:rPr>
              <a:t>B. Cậu bé khóc khi vào lớp</a:t>
            </a:r>
            <a:endParaRPr lang="vi-VN" sz="4800" noProof="1">
              <a:solidFill>
                <a:schemeClr val="tx1"/>
              </a:solidFill>
              <a:latin typeface="Arial" panose="020B0604020202020204" pitchFamily="34" charset="0"/>
              <a:cs typeface="Arial" panose="020B0604020202020204" pitchFamily="34" charset="0"/>
            </a:endParaRPr>
          </a:p>
        </p:txBody>
      </p:sp>
      <p:sp>
        <p:nvSpPr>
          <p:cNvPr id="6" name="Đáp án sai 2">
            <a:extLst>
              <a:ext uri="{FF2B5EF4-FFF2-40B4-BE49-F238E27FC236}">
                <a16:creationId xmlns:a16="http://schemas.microsoft.com/office/drawing/2014/main" id="{6A919885-0285-0403-1E09-FA94D8BC080B}"/>
              </a:ext>
            </a:extLst>
          </p:cNvPr>
          <p:cNvSpPr/>
          <p:nvPr/>
        </p:nvSpPr>
        <p:spPr>
          <a:xfrm>
            <a:off x="9970282" y="4457700"/>
            <a:ext cx="7616437" cy="2248690"/>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noProof="1">
                <a:solidFill>
                  <a:schemeClr val="tx1"/>
                </a:solidFill>
                <a:latin typeface="Arial" panose="020B0604020202020204" pitchFamily="34" charset="0"/>
                <a:cs typeface="Arial" panose="020B0604020202020204" pitchFamily="34" charset="0"/>
              </a:rPr>
              <a:t>C. </a:t>
            </a:r>
            <a:r>
              <a:rPr lang="vi-VN" sz="4800" noProof="1">
                <a:solidFill>
                  <a:schemeClr val="tx1"/>
                </a:solidFill>
                <a:latin typeface="Arial" panose="020B0604020202020204" pitchFamily="34" charset="0"/>
                <a:cs typeface="Arial" panose="020B0604020202020204" pitchFamily="34" charset="0"/>
              </a:rPr>
              <a:t>Mẹ cậu bé âu yếm dẫn cậu tới trường</a:t>
            </a:r>
          </a:p>
        </p:txBody>
      </p:sp>
      <p:sp>
        <p:nvSpPr>
          <p:cNvPr id="7" name="Đáp án sai 3">
            <a:extLst>
              <a:ext uri="{FF2B5EF4-FFF2-40B4-BE49-F238E27FC236}">
                <a16:creationId xmlns:a16="http://schemas.microsoft.com/office/drawing/2014/main" id="{2E7D83A4-3758-8699-4DD0-010A80780539}"/>
              </a:ext>
            </a:extLst>
          </p:cNvPr>
          <p:cNvSpPr/>
          <p:nvPr/>
        </p:nvSpPr>
        <p:spPr>
          <a:xfrm>
            <a:off x="9970282" y="6955375"/>
            <a:ext cx="7616439" cy="2387239"/>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noProof="1">
                <a:solidFill>
                  <a:schemeClr val="tx1"/>
                </a:solidFill>
                <a:latin typeface="Arial" panose="020B0604020202020204" pitchFamily="34" charset="0"/>
                <a:cs typeface="Arial" panose="020B0604020202020204" pitchFamily="34" charset="0"/>
              </a:rPr>
              <a:t>D. Thầy giáo chào đón các học sinh mới tới lớp</a:t>
            </a:r>
            <a:endParaRPr lang="vi-VN" sz="4800" noProof="1">
              <a:solidFill>
                <a:schemeClr val="tx1"/>
              </a:solidFill>
              <a:latin typeface="Arial" panose="020B0604020202020204" pitchFamily="34" charset="0"/>
              <a:cs typeface="Arial" panose="020B0604020202020204" pitchFamily="34" charset="0"/>
            </a:endParaRPr>
          </a:p>
        </p:txBody>
      </p:sp>
      <p:pic>
        <p:nvPicPr>
          <p:cNvPr id="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04760" y="-1857236"/>
            <a:ext cx="731045" cy="731045"/>
          </a:xfrm>
          <a:prstGeom prst="rect">
            <a:avLst/>
          </a:prstGeom>
        </p:spPr>
      </p:pic>
      <p:pic>
        <p:nvPicPr>
          <p:cNvPr id="9"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58169" y="5526494"/>
            <a:ext cx="1279569" cy="1113741"/>
          </a:xfrm>
          <a:prstGeom prst="rect">
            <a:avLst/>
          </a:prstGeom>
        </p:spPr>
      </p:pic>
      <p:pic>
        <p:nvPicPr>
          <p:cNvPr id="10" name="Picture 9">
            <a:extLst>
              <a:ext uri="{FF2B5EF4-FFF2-40B4-BE49-F238E27FC236}">
                <a16:creationId xmlns:a16="http://schemas.microsoft.com/office/drawing/2014/main" id="{4B31FD67-694B-8D1E-89C7-5C3C61578F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133529" y="5428047"/>
            <a:ext cx="1275183" cy="1136072"/>
          </a:xfrm>
          <a:prstGeom prst="rect">
            <a:avLst/>
          </a:prstGeom>
        </p:spPr>
      </p:pic>
      <p:pic>
        <p:nvPicPr>
          <p:cNvPr id="11"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91216" y="8127241"/>
            <a:ext cx="1275183" cy="1136072"/>
          </a:xfrm>
          <a:prstGeom prst="rect">
            <a:avLst/>
          </a:prstGeom>
        </p:spPr>
      </p:pic>
      <p:pic>
        <p:nvPicPr>
          <p:cNvPr id="12"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00098" y="8126482"/>
            <a:ext cx="1275183" cy="1136072"/>
          </a:xfrm>
          <a:prstGeom prst="rect">
            <a:avLst/>
          </a:prstGeom>
        </p:spPr>
      </p:pic>
      <p:pic>
        <p:nvPicPr>
          <p:cNvPr id="1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595055" y="-1857236"/>
            <a:ext cx="731045" cy="731045"/>
          </a:xfrm>
          <a:prstGeom prst="rect">
            <a:avLst/>
          </a:prstGeom>
        </p:spPr>
      </p:pic>
    </p:spTree>
    <p:extLst>
      <p:ext uri="{BB962C8B-B14F-4D97-AF65-F5344CB8AC3E}">
        <p14:creationId xmlns:p14="http://schemas.microsoft.com/office/powerpoint/2010/main" val="37467946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4"/>
                                        </p:tgtEl>
                                        <p:attrNameLst>
                                          <p:attrName>fillcolor</p:attrName>
                                        </p:attrNameLst>
                                      </p:cBhvr>
                                      <p:to>
                                        <a:srgbClr val="92D050"/>
                                      </p:to>
                                    </p:animClr>
                                    <p:set>
                                      <p:cBhvr>
                                        <p:cTn id="27" dur="500" fill="hold"/>
                                        <p:tgtEl>
                                          <p:spTgt spid="4"/>
                                        </p:tgtEl>
                                        <p:attrNameLst>
                                          <p:attrName>fill.type</p:attrName>
                                        </p:attrNameLst>
                                      </p:cBhvr>
                                      <p:to>
                                        <p:strVal val="solid"/>
                                      </p:to>
                                    </p:set>
                                    <p:set>
                                      <p:cBhvr>
                                        <p:cTn id="28" dur="500" fill="hold"/>
                                        <p:tgtEl>
                                          <p:spTgt spid="4"/>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8"/>
                                        </p:tgtEl>
                                      </p:cBhvr>
                                    </p:cmd>
                                  </p:childTnLst>
                                </p:cTn>
                              </p:par>
                              <p:par>
                                <p:cTn id="31" presetID="1" presetClass="entr" presetSubtype="0" fill="hold" nodeType="withEffect">
                                  <p:stCondLst>
                                    <p:cond delay="0"/>
                                  </p:stCondLst>
                                  <p:childTnLst>
                                    <p:set>
                                      <p:cBhvr>
                                        <p:cTn id="32" dur="1" fill="hold">
                                          <p:stCondLst>
                                            <p:cond delay="9"/>
                                          </p:stCondLst>
                                        </p:cTn>
                                        <p:tgtEl>
                                          <p:spTgt spid="9"/>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D99694"/>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3"/>
                                        </p:tgtEl>
                                      </p:cBhvr>
                                    </p:cmd>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5"/>
                                        </p:tgtEl>
                                      </p:cBhvr>
                                    </p:animEffect>
                                    <p:animScale>
                                      <p:cBhvr>
                                        <p:cTn id="49"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6"/>
                                        </p:tgtEl>
                                        <p:attrNameLst>
                                          <p:attrName>fillcolor</p:attrName>
                                        </p:attrNameLst>
                                      </p:cBhvr>
                                      <p:to>
                                        <a:srgbClr val="D99694"/>
                                      </p:to>
                                    </p:animClr>
                                    <p:set>
                                      <p:cBhvr>
                                        <p:cTn id="55" dur="500" fill="hold"/>
                                        <p:tgtEl>
                                          <p:spTgt spid="6"/>
                                        </p:tgtEl>
                                        <p:attrNameLst>
                                          <p:attrName>fill.type</p:attrName>
                                        </p:attrNameLst>
                                      </p:cBhvr>
                                      <p:to>
                                        <p:strVal val="solid"/>
                                      </p:to>
                                    </p:set>
                                    <p:set>
                                      <p:cBhvr>
                                        <p:cTn id="56" dur="500" fill="hold"/>
                                        <p:tgtEl>
                                          <p:spTgt spid="6"/>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3"/>
                                        </p:tgtEl>
                                      </p:cBhvr>
                                    </p:cmd>
                                  </p:childTnLst>
                                </p:cTn>
                              </p:par>
                              <p:par>
                                <p:cTn id="59" presetID="1" presetClass="entr" presetSubtype="0" fill="hold" nodeType="withEffect">
                                  <p:stCondLst>
                                    <p:cond delay="0"/>
                                  </p:stCondLst>
                                  <p:childTnLst>
                                    <p:set>
                                      <p:cBhvr>
                                        <p:cTn id="60" dur="1" fill="hold">
                                          <p:stCondLst>
                                            <p:cond delay="9"/>
                                          </p:stCondLst>
                                        </p:cTn>
                                        <p:tgtEl>
                                          <p:spTgt spid="10"/>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6"/>
                                        </p:tgtEl>
                                      </p:cBhvr>
                                    </p:animEffect>
                                    <p:animScale>
                                      <p:cBhvr>
                                        <p:cTn id="63"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7"/>
                                        </p:tgtEl>
                                        <p:attrNameLst>
                                          <p:attrName>fillcolor</p:attrName>
                                        </p:attrNameLst>
                                      </p:cBhvr>
                                      <p:to>
                                        <a:srgbClr val="D99694"/>
                                      </p:to>
                                    </p:animClr>
                                    <p:set>
                                      <p:cBhvr>
                                        <p:cTn id="69" dur="500" fill="hold"/>
                                        <p:tgtEl>
                                          <p:spTgt spid="7"/>
                                        </p:tgtEl>
                                        <p:attrNameLst>
                                          <p:attrName>fill.type</p:attrName>
                                        </p:attrNameLst>
                                      </p:cBhvr>
                                      <p:to>
                                        <p:strVal val="solid"/>
                                      </p:to>
                                    </p:set>
                                    <p:set>
                                      <p:cBhvr>
                                        <p:cTn id="70" dur="500" fill="hold"/>
                                        <p:tgtEl>
                                          <p:spTgt spid="7"/>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3"/>
                                        </p:tgtEl>
                                      </p:cBhvr>
                                    </p:cmd>
                                  </p:childTnLst>
                                </p:cTn>
                              </p:par>
                              <p:par>
                                <p:cTn id="73" presetID="1" presetClass="entr" presetSubtype="0" fill="hold" nodeType="withEffect">
                                  <p:stCondLst>
                                    <p:cond delay="0"/>
                                  </p:stCondLst>
                                  <p:childTnLst>
                                    <p:set>
                                      <p:cBhvr>
                                        <p:cTn id="74" dur="1" fill="hold">
                                          <p:stCondLst>
                                            <p:cond delay="9"/>
                                          </p:stCondLst>
                                        </p:cTn>
                                        <p:tgtEl>
                                          <p:spTgt spid="11"/>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7"/>
                                        </p:tgtEl>
                                      </p:cBhvr>
                                    </p:animEffect>
                                    <p:animScale>
                                      <p:cBhvr>
                                        <p:cTn id="77" dur="250" autoRev="1" fill="hold"/>
                                        <p:tgtEl>
                                          <p:spTgt spid="7"/>
                                        </p:tgtEl>
                                      </p:cBhvr>
                                      <p:by x="105000" y="105000"/>
                                    </p:animScale>
                                  </p:childTnLst>
                                </p:cTn>
                              </p:par>
                            </p:childTnLst>
                          </p:cTn>
                        </p:par>
                      </p:childTnLst>
                    </p:cTn>
                  </p:par>
                </p:childTnLst>
              </p:cTn>
              <p:nextCondLst>
                <p:cond evt="onClick" delay="0">
                  <p:tgtEl>
                    <p:spTgt spid="7"/>
                  </p:tgtEl>
                </p:cond>
              </p:nextCondLst>
            </p:seq>
            <p:audio>
              <p:cMediaNode vol="80000">
                <p:cTn id="78" fill="hold" display="0">
                  <p:stCondLst>
                    <p:cond delay="indefinite"/>
                  </p:stCondLst>
                  <p:endCondLst>
                    <p:cond evt="onStopAudio" delay="0">
                      <p:tgtEl>
                        <p:sldTgt/>
                      </p:tgtEl>
                    </p:cond>
                  </p:endCondLst>
                </p:cTn>
                <p:tgtEl>
                  <p:spTgt spid="8"/>
                </p:tgtEl>
              </p:cMediaNode>
            </p:audio>
            <p:audio>
              <p:cMediaNode vol="80000">
                <p:cTn id="79" fill="hold" display="0">
                  <p:stCondLst>
                    <p:cond delay="indefinite"/>
                  </p:stCondLst>
                  <p:endCondLst>
                    <p:cond evt="onStopAudio" delay="0">
                      <p:tgtEl>
                        <p:sldTgt/>
                      </p:tgtEl>
                    </p:cond>
                  </p:endCondLst>
                </p:cTn>
                <p:tgtEl>
                  <p:spTgt spid="13"/>
                </p:tgtEl>
              </p:cMediaNode>
            </p:audio>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55000"/>
            </a:blip>
            <a:stretch>
              <a:fillRect t="-38888" b="-38888"/>
            </a:stretch>
          </a:blipFill>
        </p:spPr>
        <p:txBody>
          <a:bodyPr/>
          <a:lstStyle/>
          <a:p>
            <a:endParaRPr lang="en-US"/>
          </a:p>
        </p:txBody>
      </p:sp>
      <p:sp>
        <p:nvSpPr>
          <p:cNvPr id="3" name="Câu hỏi">
            <a:extLst>
              <a:ext uri="{FF2B5EF4-FFF2-40B4-BE49-F238E27FC236}">
                <a16:creationId xmlns:a16="http://schemas.microsoft.com/office/drawing/2014/main" id="{4ADFFF1A-F500-CC57-185E-00F4826D0836}"/>
              </a:ext>
            </a:extLst>
          </p:cNvPr>
          <p:cNvSpPr/>
          <p:nvPr/>
        </p:nvSpPr>
        <p:spPr>
          <a:xfrm>
            <a:off x="1253836" y="1123942"/>
            <a:ext cx="15780328" cy="2992581"/>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800" b="1" noProof="1">
                <a:solidFill>
                  <a:schemeClr val="tx1"/>
                </a:solidFill>
                <a:latin typeface="Arial" panose="020B0604020202020204" pitchFamily="34" charset="0"/>
                <a:cs typeface="Arial" panose="020B0604020202020204" pitchFamily="34" charset="0"/>
              </a:rPr>
              <a:t>Câu hỏi </a:t>
            </a:r>
            <a:r>
              <a:rPr lang="en-US" sz="4800" b="1" noProof="1">
                <a:solidFill>
                  <a:schemeClr val="tx1"/>
                </a:solidFill>
                <a:latin typeface="Arial" panose="020B0604020202020204" pitchFamily="34" charset="0"/>
                <a:cs typeface="Arial" panose="020B0604020202020204" pitchFamily="34" charset="0"/>
              </a:rPr>
              <a:t>3: </a:t>
            </a:r>
            <a:r>
              <a:rPr lang="vi-VN" sz="4800" noProof="1">
                <a:solidFill>
                  <a:schemeClr val="tx1"/>
                </a:solidFill>
                <a:latin typeface="Arial" panose="020B0604020202020204" pitchFamily="34" charset="0"/>
                <a:cs typeface="Arial" panose="020B0604020202020204" pitchFamily="34" charset="0"/>
              </a:rPr>
              <a:t>Truyện được kể theo diễn biến trình tự nào?</a:t>
            </a:r>
          </a:p>
        </p:txBody>
      </p:sp>
      <p:sp>
        <p:nvSpPr>
          <p:cNvPr id="4" name="Đáp án đúng">
            <a:extLst>
              <a:ext uri="{FF2B5EF4-FFF2-40B4-BE49-F238E27FC236}">
                <a16:creationId xmlns:a16="http://schemas.microsoft.com/office/drawing/2014/main" id="{8B66CBE4-2DB9-BCF7-D1C4-281B894BFE17}"/>
              </a:ext>
            </a:extLst>
          </p:cNvPr>
          <p:cNvSpPr/>
          <p:nvPr/>
        </p:nvSpPr>
        <p:spPr>
          <a:xfrm>
            <a:off x="1821875" y="7067548"/>
            <a:ext cx="6802583" cy="2266952"/>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noProof="1">
                <a:solidFill>
                  <a:schemeClr val="tx1"/>
                </a:solidFill>
                <a:latin typeface="Arial" panose="020B0604020202020204" pitchFamily="34" charset="0"/>
                <a:cs typeface="Arial" panose="020B0604020202020204" pitchFamily="34" charset="0"/>
              </a:rPr>
              <a:t>B. Từ hiện tại nhớ đến quá khứ</a:t>
            </a:r>
            <a:endParaRPr lang="vi-VN" sz="4800" noProof="1">
              <a:solidFill>
                <a:schemeClr val="tx1"/>
              </a:solidFill>
              <a:latin typeface="Arial" panose="020B0604020202020204" pitchFamily="34" charset="0"/>
              <a:cs typeface="Arial" panose="020B0604020202020204" pitchFamily="34" charset="0"/>
            </a:endParaRPr>
          </a:p>
        </p:txBody>
      </p:sp>
      <p:sp>
        <p:nvSpPr>
          <p:cNvPr id="5" name="Đáp án sai 1">
            <a:extLst>
              <a:ext uri="{FF2B5EF4-FFF2-40B4-BE49-F238E27FC236}">
                <a16:creationId xmlns:a16="http://schemas.microsoft.com/office/drawing/2014/main" id="{3FCD9830-5FD1-BD44-878B-228BD96CE996}"/>
              </a:ext>
            </a:extLst>
          </p:cNvPr>
          <p:cNvSpPr/>
          <p:nvPr/>
        </p:nvSpPr>
        <p:spPr>
          <a:xfrm>
            <a:off x="1821872" y="4615297"/>
            <a:ext cx="6802583" cy="2180348"/>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noProof="1">
                <a:solidFill>
                  <a:schemeClr val="tx1"/>
                </a:solidFill>
                <a:latin typeface="Arial" panose="020B0604020202020204" pitchFamily="34" charset="0"/>
                <a:cs typeface="Arial" panose="020B0604020202020204" pitchFamily="34" charset="0"/>
              </a:rPr>
              <a:t>A. Từ quá khứ đến hiện tại</a:t>
            </a:r>
            <a:endParaRPr lang="vi-VN" sz="4800" noProof="1">
              <a:solidFill>
                <a:schemeClr val="tx1"/>
              </a:solidFill>
              <a:latin typeface="Arial" panose="020B0604020202020204" pitchFamily="34" charset="0"/>
              <a:cs typeface="Arial" panose="020B0604020202020204" pitchFamily="34" charset="0"/>
            </a:endParaRPr>
          </a:p>
        </p:txBody>
      </p:sp>
      <p:sp>
        <p:nvSpPr>
          <p:cNvPr id="6" name="Đáp án sai 2">
            <a:extLst>
              <a:ext uri="{FF2B5EF4-FFF2-40B4-BE49-F238E27FC236}">
                <a16:creationId xmlns:a16="http://schemas.microsoft.com/office/drawing/2014/main" id="{6A919885-0285-0403-1E09-FA94D8BC080B}"/>
              </a:ext>
            </a:extLst>
          </p:cNvPr>
          <p:cNvSpPr/>
          <p:nvPr/>
        </p:nvSpPr>
        <p:spPr>
          <a:xfrm>
            <a:off x="9663545" y="4615297"/>
            <a:ext cx="6802583" cy="2180348"/>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noProof="1">
                <a:solidFill>
                  <a:schemeClr val="tx1"/>
                </a:solidFill>
                <a:latin typeface="Arial" panose="020B0604020202020204" pitchFamily="34" charset="0"/>
                <a:cs typeface="Arial" panose="020B0604020202020204" pitchFamily="34" charset="0"/>
              </a:rPr>
              <a:t>C. Quá khứ và hiện tại song song</a:t>
            </a:r>
            <a:endParaRPr lang="vi-VN" sz="4800" noProof="1">
              <a:solidFill>
                <a:schemeClr val="tx1"/>
              </a:solidFill>
              <a:latin typeface="Arial" panose="020B0604020202020204" pitchFamily="34" charset="0"/>
              <a:cs typeface="Arial" panose="020B0604020202020204" pitchFamily="34" charset="0"/>
            </a:endParaRPr>
          </a:p>
        </p:txBody>
      </p:sp>
      <p:sp>
        <p:nvSpPr>
          <p:cNvPr id="7" name="Đáp án sai 3">
            <a:extLst>
              <a:ext uri="{FF2B5EF4-FFF2-40B4-BE49-F238E27FC236}">
                <a16:creationId xmlns:a16="http://schemas.microsoft.com/office/drawing/2014/main" id="{2E7D83A4-3758-8699-4DD0-010A80780539}"/>
              </a:ext>
            </a:extLst>
          </p:cNvPr>
          <p:cNvSpPr/>
          <p:nvPr/>
        </p:nvSpPr>
        <p:spPr>
          <a:xfrm>
            <a:off x="9663544" y="7067548"/>
            <a:ext cx="6802583" cy="2266952"/>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noProof="1">
                <a:solidFill>
                  <a:schemeClr val="tx1"/>
                </a:solidFill>
                <a:latin typeface="Arial" panose="020B0604020202020204" pitchFamily="34" charset="0"/>
                <a:cs typeface="Arial" panose="020B0604020202020204" pitchFamily="34" charset="0"/>
              </a:rPr>
              <a:t>D. Không theo trình tự nào cả</a:t>
            </a:r>
            <a:endParaRPr lang="vi-VN" sz="4800" noProof="1">
              <a:solidFill>
                <a:schemeClr val="tx1"/>
              </a:solidFill>
              <a:latin typeface="Arial" panose="020B0604020202020204" pitchFamily="34" charset="0"/>
              <a:cs typeface="Arial" panose="020B0604020202020204" pitchFamily="34" charset="0"/>
            </a:endParaRPr>
          </a:p>
        </p:txBody>
      </p:sp>
      <p:pic>
        <p:nvPicPr>
          <p:cNvPr id="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63544" y="-955900"/>
            <a:ext cx="731045" cy="731045"/>
          </a:xfrm>
          <a:prstGeom prst="rect">
            <a:avLst/>
          </a:prstGeom>
        </p:spPr>
      </p:pic>
      <p:pic>
        <p:nvPicPr>
          <p:cNvPr id="9"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24650" y="7508202"/>
            <a:ext cx="1279569" cy="1113741"/>
          </a:xfrm>
          <a:prstGeom prst="rect">
            <a:avLst/>
          </a:prstGeom>
        </p:spPr>
      </p:pic>
      <p:pic>
        <p:nvPicPr>
          <p:cNvPr id="10" name="Picture 9">
            <a:extLst>
              <a:ext uri="{FF2B5EF4-FFF2-40B4-BE49-F238E27FC236}">
                <a16:creationId xmlns:a16="http://schemas.microsoft.com/office/drawing/2014/main" id="{4B31FD67-694B-8D1E-89C7-5C3C61578F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90943" y="5022272"/>
            <a:ext cx="1275183" cy="1136072"/>
          </a:xfrm>
          <a:prstGeom prst="rect">
            <a:avLst/>
          </a:prstGeom>
        </p:spPr>
      </p:pic>
      <p:pic>
        <p:nvPicPr>
          <p:cNvPr id="11"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90943" y="7497037"/>
            <a:ext cx="1275183" cy="1136072"/>
          </a:xfrm>
          <a:prstGeom prst="rect">
            <a:avLst/>
          </a:prstGeom>
        </p:spPr>
      </p:pic>
      <p:pic>
        <p:nvPicPr>
          <p:cNvPr id="12"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29036" y="5022272"/>
            <a:ext cx="1275183" cy="1136072"/>
          </a:xfrm>
          <a:prstGeom prst="rect">
            <a:avLst/>
          </a:prstGeom>
        </p:spPr>
      </p:pic>
      <p:pic>
        <p:nvPicPr>
          <p:cNvPr id="1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28689394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4"/>
                                        </p:tgtEl>
                                        <p:attrNameLst>
                                          <p:attrName>fillcolor</p:attrName>
                                        </p:attrNameLst>
                                      </p:cBhvr>
                                      <p:to>
                                        <a:srgbClr val="92D050"/>
                                      </p:to>
                                    </p:animClr>
                                    <p:set>
                                      <p:cBhvr>
                                        <p:cTn id="27" dur="500" fill="hold"/>
                                        <p:tgtEl>
                                          <p:spTgt spid="4"/>
                                        </p:tgtEl>
                                        <p:attrNameLst>
                                          <p:attrName>fill.type</p:attrName>
                                        </p:attrNameLst>
                                      </p:cBhvr>
                                      <p:to>
                                        <p:strVal val="solid"/>
                                      </p:to>
                                    </p:set>
                                    <p:set>
                                      <p:cBhvr>
                                        <p:cTn id="28" dur="500" fill="hold"/>
                                        <p:tgtEl>
                                          <p:spTgt spid="4"/>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8"/>
                                        </p:tgtEl>
                                      </p:cBhvr>
                                    </p:cmd>
                                  </p:childTnLst>
                                </p:cTn>
                              </p:par>
                              <p:par>
                                <p:cTn id="31" presetID="1" presetClass="entr" presetSubtype="0" fill="hold" nodeType="withEffect">
                                  <p:stCondLst>
                                    <p:cond delay="0"/>
                                  </p:stCondLst>
                                  <p:childTnLst>
                                    <p:set>
                                      <p:cBhvr>
                                        <p:cTn id="32" dur="1" fill="hold">
                                          <p:stCondLst>
                                            <p:cond delay="9"/>
                                          </p:stCondLst>
                                        </p:cTn>
                                        <p:tgtEl>
                                          <p:spTgt spid="9"/>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D99694"/>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3"/>
                                        </p:tgtEl>
                                      </p:cBhvr>
                                    </p:cmd>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5"/>
                                        </p:tgtEl>
                                      </p:cBhvr>
                                    </p:animEffect>
                                    <p:animScale>
                                      <p:cBhvr>
                                        <p:cTn id="49"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6"/>
                                        </p:tgtEl>
                                        <p:attrNameLst>
                                          <p:attrName>fillcolor</p:attrName>
                                        </p:attrNameLst>
                                      </p:cBhvr>
                                      <p:to>
                                        <a:srgbClr val="D99694"/>
                                      </p:to>
                                    </p:animClr>
                                    <p:set>
                                      <p:cBhvr>
                                        <p:cTn id="55" dur="500" fill="hold"/>
                                        <p:tgtEl>
                                          <p:spTgt spid="6"/>
                                        </p:tgtEl>
                                        <p:attrNameLst>
                                          <p:attrName>fill.type</p:attrName>
                                        </p:attrNameLst>
                                      </p:cBhvr>
                                      <p:to>
                                        <p:strVal val="solid"/>
                                      </p:to>
                                    </p:set>
                                    <p:set>
                                      <p:cBhvr>
                                        <p:cTn id="56" dur="500" fill="hold"/>
                                        <p:tgtEl>
                                          <p:spTgt spid="6"/>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3"/>
                                        </p:tgtEl>
                                      </p:cBhvr>
                                    </p:cmd>
                                  </p:childTnLst>
                                </p:cTn>
                              </p:par>
                              <p:par>
                                <p:cTn id="59" presetID="1" presetClass="entr" presetSubtype="0" fill="hold" nodeType="withEffect">
                                  <p:stCondLst>
                                    <p:cond delay="0"/>
                                  </p:stCondLst>
                                  <p:childTnLst>
                                    <p:set>
                                      <p:cBhvr>
                                        <p:cTn id="60" dur="1" fill="hold">
                                          <p:stCondLst>
                                            <p:cond delay="9"/>
                                          </p:stCondLst>
                                        </p:cTn>
                                        <p:tgtEl>
                                          <p:spTgt spid="10"/>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6"/>
                                        </p:tgtEl>
                                      </p:cBhvr>
                                    </p:animEffect>
                                    <p:animScale>
                                      <p:cBhvr>
                                        <p:cTn id="63"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7"/>
                                        </p:tgtEl>
                                        <p:attrNameLst>
                                          <p:attrName>fillcolor</p:attrName>
                                        </p:attrNameLst>
                                      </p:cBhvr>
                                      <p:to>
                                        <a:srgbClr val="D99694"/>
                                      </p:to>
                                    </p:animClr>
                                    <p:set>
                                      <p:cBhvr>
                                        <p:cTn id="69" dur="500" fill="hold"/>
                                        <p:tgtEl>
                                          <p:spTgt spid="7"/>
                                        </p:tgtEl>
                                        <p:attrNameLst>
                                          <p:attrName>fill.type</p:attrName>
                                        </p:attrNameLst>
                                      </p:cBhvr>
                                      <p:to>
                                        <p:strVal val="solid"/>
                                      </p:to>
                                    </p:set>
                                    <p:set>
                                      <p:cBhvr>
                                        <p:cTn id="70" dur="500" fill="hold"/>
                                        <p:tgtEl>
                                          <p:spTgt spid="7"/>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3"/>
                                        </p:tgtEl>
                                      </p:cBhvr>
                                    </p:cmd>
                                  </p:childTnLst>
                                </p:cTn>
                              </p:par>
                              <p:par>
                                <p:cTn id="73" presetID="1" presetClass="entr" presetSubtype="0" fill="hold" nodeType="withEffect">
                                  <p:stCondLst>
                                    <p:cond delay="0"/>
                                  </p:stCondLst>
                                  <p:childTnLst>
                                    <p:set>
                                      <p:cBhvr>
                                        <p:cTn id="74" dur="1" fill="hold">
                                          <p:stCondLst>
                                            <p:cond delay="9"/>
                                          </p:stCondLst>
                                        </p:cTn>
                                        <p:tgtEl>
                                          <p:spTgt spid="11"/>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7"/>
                                        </p:tgtEl>
                                      </p:cBhvr>
                                    </p:animEffect>
                                    <p:animScale>
                                      <p:cBhvr>
                                        <p:cTn id="77" dur="250" autoRev="1" fill="hold"/>
                                        <p:tgtEl>
                                          <p:spTgt spid="7"/>
                                        </p:tgtEl>
                                      </p:cBhvr>
                                      <p:by x="105000" y="105000"/>
                                    </p:animScale>
                                  </p:childTnLst>
                                </p:cTn>
                              </p:par>
                            </p:childTnLst>
                          </p:cTn>
                        </p:par>
                      </p:childTnLst>
                    </p:cTn>
                  </p:par>
                </p:childTnLst>
              </p:cTn>
              <p:nextCondLst>
                <p:cond evt="onClick" delay="0">
                  <p:tgtEl>
                    <p:spTgt spid="7"/>
                  </p:tgtEl>
                </p:cond>
              </p:nextCondLst>
            </p:seq>
            <p:audio>
              <p:cMediaNode vol="80000">
                <p:cTn id="78" fill="hold" display="0">
                  <p:stCondLst>
                    <p:cond delay="indefinite"/>
                  </p:stCondLst>
                  <p:endCondLst>
                    <p:cond evt="onStopAudio" delay="0">
                      <p:tgtEl>
                        <p:sldTgt/>
                      </p:tgtEl>
                    </p:cond>
                  </p:endCondLst>
                </p:cTn>
                <p:tgtEl>
                  <p:spTgt spid="8"/>
                </p:tgtEl>
              </p:cMediaNode>
            </p:audio>
            <p:audio>
              <p:cMediaNode vol="80000">
                <p:cTn id="79" fill="hold" display="0">
                  <p:stCondLst>
                    <p:cond delay="indefinite"/>
                  </p:stCondLst>
                  <p:endCondLst>
                    <p:cond evt="onStopAudio" delay="0">
                      <p:tgtEl>
                        <p:sldTgt/>
                      </p:tgtEl>
                    </p:cond>
                  </p:endCondLst>
                </p:cTn>
                <p:tgtEl>
                  <p:spTgt spid="13"/>
                </p:tgtEl>
              </p:cMediaNode>
            </p:audio>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55000"/>
            </a:blip>
            <a:stretch>
              <a:fillRect t="-38888" b="-38888"/>
            </a:stretch>
          </a:blipFill>
        </p:spPr>
        <p:txBody>
          <a:bodyPr/>
          <a:lstStyle/>
          <a:p>
            <a:endParaRPr lang="en-US"/>
          </a:p>
        </p:txBody>
      </p:sp>
      <p:sp>
        <p:nvSpPr>
          <p:cNvPr id="3" name="Câu hỏi">
            <a:extLst>
              <a:ext uri="{FF2B5EF4-FFF2-40B4-BE49-F238E27FC236}">
                <a16:creationId xmlns:a16="http://schemas.microsoft.com/office/drawing/2014/main" id="{4ADFFF1A-F500-CC57-185E-00F4826D0836}"/>
              </a:ext>
            </a:extLst>
          </p:cNvPr>
          <p:cNvSpPr/>
          <p:nvPr/>
        </p:nvSpPr>
        <p:spPr>
          <a:xfrm>
            <a:off x="1634836" y="1168204"/>
            <a:ext cx="15018328" cy="2992581"/>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800" b="1" noProof="1">
                <a:solidFill>
                  <a:schemeClr val="tx1"/>
                </a:solidFill>
                <a:latin typeface="Arial" panose="020B0604020202020204" pitchFamily="34" charset="0"/>
                <a:cs typeface="Arial" panose="020B0604020202020204" pitchFamily="34" charset="0"/>
              </a:rPr>
              <a:t>Câu hỏi </a:t>
            </a:r>
            <a:r>
              <a:rPr lang="en-US" sz="4800" b="1" noProof="1">
                <a:solidFill>
                  <a:schemeClr val="tx1"/>
                </a:solidFill>
                <a:latin typeface="Arial" panose="020B0604020202020204" pitchFamily="34" charset="0"/>
                <a:cs typeface="Arial" panose="020B0604020202020204" pitchFamily="34" charset="0"/>
              </a:rPr>
              <a:t>4: </a:t>
            </a:r>
            <a:r>
              <a:rPr lang="en-US" sz="4800" noProof="1">
                <a:solidFill>
                  <a:schemeClr val="tx1"/>
                </a:solidFill>
                <a:latin typeface="Arial" panose="020B0604020202020204" pitchFamily="34" charset="0"/>
                <a:cs typeface="Arial" panose="020B0604020202020204" pitchFamily="34" charset="0"/>
              </a:rPr>
              <a:t>Nhân vật chính trong văn bản “Tôi đi học” là ai?  </a:t>
            </a:r>
            <a:endParaRPr lang="vi-VN" sz="4800" noProof="1">
              <a:solidFill>
                <a:schemeClr val="tx1"/>
              </a:solidFill>
              <a:latin typeface="Arial" panose="020B0604020202020204" pitchFamily="34" charset="0"/>
              <a:cs typeface="Arial" panose="020B0604020202020204" pitchFamily="34" charset="0"/>
            </a:endParaRPr>
          </a:p>
        </p:txBody>
      </p:sp>
      <p:sp>
        <p:nvSpPr>
          <p:cNvPr id="4" name="Đáp án đúng">
            <a:extLst>
              <a:ext uri="{FF2B5EF4-FFF2-40B4-BE49-F238E27FC236}">
                <a16:creationId xmlns:a16="http://schemas.microsoft.com/office/drawing/2014/main" id="{8B66CBE4-2DB9-BCF7-D1C4-281B894BFE17}"/>
              </a:ext>
            </a:extLst>
          </p:cNvPr>
          <p:cNvSpPr/>
          <p:nvPr/>
        </p:nvSpPr>
        <p:spPr>
          <a:xfrm>
            <a:off x="9663544" y="7076198"/>
            <a:ext cx="6802583" cy="1995053"/>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noProof="1">
                <a:solidFill>
                  <a:schemeClr val="tx1"/>
                </a:solidFill>
                <a:latin typeface="Arial" panose="020B0604020202020204" pitchFamily="34" charset="0"/>
                <a:cs typeface="Arial" panose="020B0604020202020204" pitchFamily="34" charset="0"/>
              </a:rPr>
              <a:t>D. Nhân vật “tôi”</a:t>
            </a:r>
            <a:endParaRPr lang="vi-VN" sz="4800" noProof="1">
              <a:solidFill>
                <a:schemeClr val="tx1"/>
              </a:solidFill>
              <a:latin typeface="Arial" panose="020B0604020202020204" pitchFamily="34" charset="0"/>
              <a:cs typeface="Arial" panose="020B0604020202020204" pitchFamily="34" charset="0"/>
            </a:endParaRPr>
          </a:p>
        </p:txBody>
      </p:sp>
      <p:sp>
        <p:nvSpPr>
          <p:cNvPr id="5"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noProof="1">
                <a:solidFill>
                  <a:schemeClr val="tx1"/>
                </a:solidFill>
                <a:latin typeface="Arial" panose="020B0604020202020204" pitchFamily="34" charset="0"/>
                <a:cs typeface="Arial" panose="020B0604020202020204" pitchFamily="34" charset="0"/>
              </a:rPr>
              <a:t>A. </a:t>
            </a:r>
            <a:r>
              <a:rPr lang="vi-VN" sz="4800" noProof="1">
                <a:solidFill>
                  <a:schemeClr val="tx1"/>
                </a:solidFill>
                <a:latin typeface="Arial" panose="020B0604020202020204" pitchFamily="34" charset="0"/>
                <a:cs typeface="Arial" panose="020B0604020202020204" pitchFamily="34" charset="0"/>
              </a:rPr>
              <a:t>Người mẹ</a:t>
            </a:r>
          </a:p>
        </p:txBody>
      </p:sp>
      <p:sp>
        <p:nvSpPr>
          <p:cNvPr id="6" name="Đáp án sai 2">
            <a:extLst>
              <a:ext uri="{FF2B5EF4-FFF2-40B4-BE49-F238E27FC236}">
                <a16:creationId xmlns:a16="http://schemas.microsoft.com/office/drawing/2014/main" id="{6A919885-0285-0403-1E09-FA94D8BC080B}"/>
              </a:ext>
            </a:extLst>
          </p:cNvPr>
          <p:cNvSpPr/>
          <p:nvPr/>
        </p:nvSpPr>
        <p:spPr>
          <a:xfrm>
            <a:off x="1821872" y="7076198"/>
            <a:ext cx="6802583" cy="1995053"/>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noProof="1">
                <a:solidFill>
                  <a:schemeClr val="tx1"/>
                </a:solidFill>
                <a:latin typeface="Arial" panose="020B0604020202020204" pitchFamily="34" charset="0"/>
                <a:cs typeface="Arial" panose="020B0604020202020204" pitchFamily="34" charset="0"/>
              </a:rPr>
              <a:t>B. </a:t>
            </a:r>
            <a:r>
              <a:rPr lang="vi-VN" sz="4800" noProof="1">
                <a:solidFill>
                  <a:schemeClr val="tx1"/>
                </a:solidFill>
                <a:latin typeface="Arial" panose="020B0604020202020204" pitchFamily="34" charset="0"/>
                <a:cs typeface="Arial" panose="020B0604020202020204" pitchFamily="34" charset="0"/>
              </a:rPr>
              <a:t>Người thầy giáo</a:t>
            </a:r>
          </a:p>
        </p:txBody>
      </p:sp>
      <p:sp>
        <p:nvSpPr>
          <p:cNvPr id="7" name="Đáp án sai 3">
            <a:extLst>
              <a:ext uri="{FF2B5EF4-FFF2-40B4-BE49-F238E27FC236}">
                <a16:creationId xmlns:a16="http://schemas.microsoft.com/office/drawing/2014/main" id="{2E7D83A4-3758-8699-4DD0-010A80780539}"/>
              </a:ext>
            </a:extLst>
          </p:cNvPr>
          <p:cNvSpPr/>
          <p:nvPr/>
        </p:nvSpPr>
        <p:spPr>
          <a:xfrm>
            <a:off x="9663544" y="4615295"/>
            <a:ext cx="6802583" cy="1995053"/>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noProof="1">
                <a:solidFill>
                  <a:schemeClr val="tx1"/>
                </a:solidFill>
                <a:latin typeface="Arial" panose="020B0604020202020204" pitchFamily="34" charset="0"/>
                <a:cs typeface="Arial" panose="020B0604020202020204" pitchFamily="34" charset="0"/>
              </a:rPr>
              <a:t>C. Ông đốc</a:t>
            </a:r>
            <a:endParaRPr lang="vi-VN" sz="4800" noProof="1">
              <a:solidFill>
                <a:schemeClr val="tx1"/>
              </a:solidFill>
              <a:latin typeface="Arial" panose="020B0604020202020204" pitchFamily="34" charset="0"/>
              <a:cs typeface="Arial" panose="020B0604020202020204" pitchFamily="34" charset="0"/>
            </a:endParaRPr>
          </a:p>
        </p:txBody>
      </p:sp>
      <p:pic>
        <p:nvPicPr>
          <p:cNvPr id="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63544" y="-955900"/>
            <a:ext cx="731045" cy="731045"/>
          </a:xfrm>
          <a:prstGeom prst="rect">
            <a:avLst/>
          </a:prstGeom>
        </p:spPr>
      </p:pic>
      <p:pic>
        <p:nvPicPr>
          <p:cNvPr id="9"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90943" y="7519367"/>
            <a:ext cx="1279569" cy="1113741"/>
          </a:xfrm>
          <a:prstGeom prst="rect">
            <a:avLst/>
          </a:prstGeom>
        </p:spPr>
      </p:pic>
      <p:pic>
        <p:nvPicPr>
          <p:cNvPr id="10" name="Picture 9">
            <a:extLst>
              <a:ext uri="{FF2B5EF4-FFF2-40B4-BE49-F238E27FC236}">
                <a16:creationId xmlns:a16="http://schemas.microsoft.com/office/drawing/2014/main" id="{4B31FD67-694B-8D1E-89C7-5C3C61578F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29036" y="7497037"/>
            <a:ext cx="1275183" cy="1136072"/>
          </a:xfrm>
          <a:prstGeom prst="rect">
            <a:avLst/>
          </a:prstGeom>
        </p:spPr>
      </p:pic>
      <p:pic>
        <p:nvPicPr>
          <p:cNvPr id="11"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90943" y="5022271"/>
            <a:ext cx="1275183" cy="1136072"/>
          </a:xfrm>
          <a:prstGeom prst="rect">
            <a:avLst/>
          </a:prstGeom>
        </p:spPr>
      </p:pic>
      <p:pic>
        <p:nvPicPr>
          <p:cNvPr id="12"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29036" y="5022272"/>
            <a:ext cx="1275183" cy="1136072"/>
          </a:xfrm>
          <a:prstGeom prst="rect">
            <a:avLst/>
          </a:prstGeom>
        </p:spPr>
      </p:pic>
      <p:pic>
        <p:nvPicPr>
          <p:cNvPr id="1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8597273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4"/>
                                        </p:tgtEl>
                                        <p:attrNameLst>
                                          <p:attrName>fillcolor</p:attrName>
                                        </p:attrNameLst>
                                      </p:cBhvr>
                                      <p:to>
                                        <a:srgbClr val="92D050"/>
                                      </p:to>
                                    </p:animClr>
                                    <p:set>
                                      <p:cBhvr>
                                        <p:cTn id="27" dur="500" fill="hold"/>
                                        <p:tgtEl>
                                          <p:spTgt spid="4"/>
                                        </p:tgtEl>
                                        <p:attrNameLst>
                                          <p:attrName>fill.type</p:attrName>
                                        </p:attrNameLst>
                                      </p:cBhvr>
                                      <p:to>
                                        <p:strVal val="solid"/>
                                      </p:to>
                                    </p:set>
                                    <p:set>
                                      <p:cBhvr>
                                        <p:cTn id="28" dur="500" fill="hold"/>
                                        <p:tgtEl>
                                          <p:spTgt spid="4"/>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8"/>
                                        </p:tgtEl>
                                      </p:cBhvr>
                                    </p:cmd>
                                  </p:childTnLst>
                                </p:cTn>
                              </p:par>
                              <p:par>
                                <p:cTn id="31" presetID="1" presetClass="entr" presetSubtype="0" fill="hold" nodeType="withEffect">
                                  <p:stCondLst>
                                    <p:cond delay="0"/>
                                  </p:stCondLst>
                                  <p:childTnLst>
                                    <p:set>
                                      <p:cBhvr>
                                        <p:cTn id="32" dur="1" fill="hold">
                                          <p:stCondLst>
                                            <p:cond delay="9"/>
                                          </p:stCondLst>
                                        </p:cTn>
                                        <p:tgtEl>
                                          <p:spTgt spid="9"/>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D99694"/>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3"/>
                                        </p:tgtEl>
                                      </p:cBhvr>
                                    </p:cmd>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5"/>
                                        </p:tgtEl>
                                      </p:cBhvr>
                                    </p:animEffect>
                                    <p:animScale>
                                      <p:cBhvr>
                                        <p:cTn id="49"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6"/>
                                        </p:tgtEl>
                                        <p:attrNameLst>
                                          <p:attrName>fillcolor</p:attrName>
                                        </p:attrNameLst>
                                      </p:cBhvr>
                                      <p:to>
                                        <a:srgbClr val="D99694"/>
                                      </p:to>
                                    </p:animClr>
                                    <p:set>
                                      <p:cBhvr>
                                        <p:cTn id="55" dur="500" fill="hold"/>
                                        <p:tgtEl>
                                          <p:spTgt spid="6"/>
                                        </p:tgtEl>
                                        <p:attrNameLst>
                                          <p:attrName>fill.type</p:attrName>
                                        </p:attrNameLst>
                                      </p:cBhvr>
                                      <p:to>
                                        <p:strVal val="solid"/>
                                      </p:to>
                                    </p:set>
                                    <p:set>
                                      <p:cBhvr>
                                        <p:cTn id="56" dur="500" fill="hold"/>
                                        <p:tgtEl>
                                          <p:spTgt spid="6"/>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3"/>
                                        </p:tgtEl>
                                      </p:cBhvr>
                                    </p:cmd>
                                  </p:childTnLst>
                                </p:cTn>
                              </p:par>
                              <p:par>
                                <p:cTn id="59" presetID="1" presetClass="entr" presetSubtype="0" fill="hold" nodeType="withEffect">
                                  <p:stCondLst>
                                    <p:cond delay="0"/>
                                  </p:stCondLst>
                                  <p:childTnLst>
                                    <p:set>
                                      <p:cBhvr>
                                        <p:cTn id="60" dur="1" fill="hold">
                                          <p:stCondLst>
                                            <p:cond delay="9"/>
                                          </p:stCondLst>
                                        </p:cTn>
                                        <p:tgtEl>
                                          <p:spTgt spid="10"/>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6"/>
                                        </p:tgtEl>
                                      </p:cBhvr>
                                    </p:animEffect>
                                    <p:animScale>
                                      <p:cBhvr>
                                        <p:cTn id="63"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7"/>
                                        </p:tgtEl>
                                        <p:attrNameLst>
                                          <p:attrName>fillcolor</p:attrName>
                                        </p:attrNameLst>
                                      </p:cBhvr>
                                      <p:to>
                                        <a:srgbClr val="D99694"/>
                                      </p:to>
                                    </p:animClr>
                                    <p:set>
                                      <p:cBhvr>
                                        <p:cTn id="69" dur="500" fill="hold"/>
                                        <p:tgtEl>
                                          <p:spTgt spid="7"/>
                                        </p:tgtEl>
                                        <p:attrNameLst>
                                          <p:attrName>fill.type</p:attrName>
                                        </p:attrNameLst>
                                      </p:cBhvr>
                                      <p:to>
                                        <p:strVal val="solid"/>
                                      </p:to>
                                    </p:set>
                                    <p:set>
                                      <p:cBhvr>
                                        <p:cTn id="70" dur="500" fill="hold"/>
                                        <p:tgtEl>
                                          <p:spTgt spid="7"/>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3"/>
                                        </p:tgtEl>
                                      </p:cBhvr>
                                    </p:cmd>
                                  </p:childTnLst>
                                </p:cTn>
                              </p:par>
                              <p:par>
                                <p:cTn id="73" presetID="1" presetClass="entr" presetSubtype="0" fill="hold" nodeType="withEffect">
                                  <p:stCondLst>
                                    <p:cond delay="0"/>
                                  </p:stCondLst>
                                  <p:childTnLst>
                                    <p:set>
                                      <p:cBhvr>
                                        <p:cTn id="74" dur="1" fill="hold">
                                          <p:stCondLst>
                                            <p:cond delay="9"/>
                                          </p:stCondLst>
                                        </p:cTn>
                                        <p:tgtEl>
                                          <p:spTgt spid="11"/>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7"/>
                                        </p:tgtEl>
                                      </p:cBhvr>
                                    </p:animEffect>
                                    <p:animScale>
                                      <p:cBhvr>
                                        <p:cTn id="77" dur="250" autoRev="1" fill="hold"/>
                                        <p:tgtEl>
                                          <p:spTgt spid="7"/>
                                        </p:tgtEl>
                                      </p:cBhvr>
                                      <p:by x="105000" y="105000"/>
                                    </p:animScale>
                                  </p:childTnLst>
                                </p:cTn>
                              </p:par>
                            </p:childTnLst>
                          </p:cTn>
                        </p:par>
                      </p:childTnLst>
                    </p:cTn>
                  </p:par>
                </p:childTnLst>
              </p:cTn>
              <p:nextCondLst>
                <p:cond evt="onClick" delay="0">
                  <p:tgtEl>
                    <p:spTgt spid="7"/>
                  </p:tgtEl>
                </p:cond>
              </p:nextCondLst>
            </p:seq>
            <p:audio>
              <p:cMediaNode vol="80000">
                <p:cTn id="78" fill="hold" display="0">
                  <p:stCondLst>
                    <p:cond delay="indefinite"/>
                  </p:stCondLst>
                  <p:endCondLst>
                    <p:cond evt="onStopAudio" delay="0">
                      <p:tgtEl>
                        <p:sldTgt/>
                      </p:tgtEl>
                    </p:cond>
                  </p:endCondLst>
                </p:cTn>
                <p:tgtEl>
                  <p:spTgt spid="8"/>
                </p:tgtEl>
              </p:cMediaNode>
            </p:audio>
            <p:audio>
              <p:cMediaNode vol="80000">
                <p:cTn id="79" fill="hold" display="0">
                  <p:stCondLst>
                    <p:cond delay="indefinite"/>
                  </p:stCondLst>
                  <p:endCondLst>
                    <p:cond evt="onStopAudio" delay="0">
                      <p:tgtEl>
                        <p:sldTgt/>
                      </p:tgtEl>
                    </p:cond>
                  </p:endCondLst>
                </p:cTn>
                <p:tgtEl>
                  <p:spTgt spid="13"/>
                </p:tgtEl>
              </p:cMediaNode>
            </p:audio>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55000"/>
            </a:blip>
            <a:stretch>
              <a:fillRect t="-38888" b="-38888"/>
            </a:stretch>
          </a:blipFill>
        </p:spPr>
        <p:txBody>
          <a:bodyPr/>
          <a:lstStyle/>
          <a:p>
            <a:endParaRPr lang="en-US"/>
          </a:p>
        </p:txBody>
      </p:sp>
      <p:sp>
        <p:nvSpPr>
          <p:cNvPr id="3" name="Câu hỏi">
            <a:extLst>
              <a:ext uri="{FF2B5EF4-FFF2-40B4-BE49-F238E27FC236}">
                <a16:creationId xmlns:a16="http://schemas.microsoft.com/office/drawing/2014/main" id="{4ADFFF1A-F500-CC57-185E-00F4826D0836}"/>
              </a:ext>
            </a:extLst>
          </p:cNvPr>
          <p:cNvSpPr/>
          <p:nvPr/>
        </p:nvSpPr>
        <p:spPr>
          <a:xfrm>
            <a:off x="1596736" y="1165518"/>
            <a:ext cx="15094528" cy="2992581"/>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800" b="1" noProof="1">
                <a:solidFill>
                  <a:schemeClr val="tx1"/>
                </a:solidFill>
                <a:latin typeface="Arial" panose="020B0604020202020204" pitchFamily="34" charset="0"/>
                <a:cs typeface="Arial" panose="020B0604020202020204" pitchFamily="34" charset="0"/>
              </a:rPr>
              <a:t>Câu hỏi </a:t>
            </a:r>
            <a:r>
              <a:rPr lang="en-US" sz="4800" b="1" noProof="1">
                <a:solidFill>
                  <a:schemeClr val="tx1"/>
                </a:solidFill>
                <a:latin typeface="Arial" panose="020B0604020202020204" pitchFamily="34" charset="0"/>
                <a:cs typeface="Arial" panose="020B0604020202020204" pitchFamily="34" charset="0"/>
              </a:rPr>
              <a:t>5: </a:t>
            </a:r>
            <a:r>
              <a:rPr lang="vi-VN" sz="4800" noProof="1">
                <a:solidFill>
                  <a:schemeClr val="tx1"/>
                </a:solidFill>
                <a:latin typeface="Arial" panose="020B0604020202020204" pitchFamily="34" charset="0"/>
                <a:cs typeface="Arial" panose="020B0604020202020204" pitchFamily="34" charset="0"/>
              </a:rPr>
              <a:t>Nhân vật chính trong văn bản “Tôi đi học” được miêu tả chủ yếu ở phương diện nào?</a:t>
            </a:r>
          </a:p>
        </p:txBody>
      </p:sp>
      <p:sp>
        <p:nvSpPr>
          <p:cNvPr id="4" name="Đáp án đúng">
            <a:extLst>
              <a:ext uri="{FF2B5EF4-FFF2-40B4-BE49-F238E27FC236}">
                <a16:creationId xmlns:a16="http://schemas.microsoft.com/office/drawing/2014/main" id="{8B66CBE4-2DB9-BCF7-D1C4-281B894BFE17}"/>
              </a:ext>
            </a:extLst>
          </p:cNvPr>
          <p:cNvSpPr/>
          <p:nvPr/>
        </p:nvSpPr>
        <p:spPr>
          <a:xfrm>
            <a:off x="9663544" y="4615297"/>
            <a:ext cx="6802583" cy="1995053"/>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noProof="1">
                <a:solidFill>
                  <a:schemeClr val="tx1"/>
                </a:solidFill>
                <a:latin typeface="Arial" panose="020B0604020202020204" pitchFamily="34" charset="0"/>
                <a:cs typeface="Arial" panose="020B0604020202020204" pitchFamily="34" charset="0"/>
              </a:rPr>
              <a:t>C. Tâm trạng</a:t>
            </a:r>
            <a:endParaRPr lang="vi-VN" sz="4800" noProof="1">
              <a:solidFill>
                <a:schemeClr val="tx1"/>
              </a:solidFill>
              <a:latin typeface="Arial" panose="020B0604020202020204" pitchFamily="34" charset="0"/>
              <a:cs typeface="Arial" panose="020B0604020202020204" pitchFamily="34" charset="0"/>
            </a:endParaRPr>
          </a:p>
        </p:txBody>
      </p:sp>
      <p:sp>
        <p:nvSpPr>
          <p:cNvPr id="5"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noProof="1">
                <a:solidFill>
                  <a:schemeClr val="tx1"/>
                </a:solidFill>
                <a:latin typeface="Arial" panose="020B0604020202020204" pitchFamily="34" charset="0"/>
                <a:cs typeface="Arial" panose="020B0604020202020204" pitchFamily="34" charset="0"/>
              </a:rPr>
              <a:t>A. Ngoại hình</a:t>
            </a:r>
            <a:endParaRPr lang="vi-VN" sz="4800" noProof="1">
              <a:solidFill>
                <a:schemeClr val="tx1"/>
              </a:solidFill>
              <a:latin typeface="Arial" panose="020B0604020202020204" pitchFamily="34" charset="0"/>
              <a:cs typeface="Arial" panose="020B0604020202020204" pitchFamily="34" charset="0"/>
            </a:endParaRPr>
          </a:p>
        </p:txBody>
      </p:sp>
      <p:sp>
        <p:nvSpPr>
          <p:cNvPr id="6" name="Đáp án sai 2">
            <a:extLst>
              <a:ext uri="{FF2B5EF4-FFF2-40B4-BE49-F238E27FC236}">
                <a16:creationId xmlns:a16="http://schemas.microsoft.com/office/drawing/2014/main" id="{6A919885-0285-0403-1E09-FA94D8BC080B}"/>
              </a:ext>
            </a:extLst>
          </p:cNvPr>
          <p:cNvSpPr/>
          <p:nvPr/>
        </p:nvSpPr>
        <p:spPr>
          <a:xfrm>
            <a:off x="1821872" y="7076198"/>
            <a:ext cx="6802583" cy="1995053"/>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noProof="1">
                <a:solidFill>
                  <a:schemeClr val="tx1"/>
                </a:solidFill>
                <a:latin typeface="Arial" panose="020B0604020202020204" pitchFamily="34" charset="0"/>
                <a:cs typeface="Arial" panose="020B0604020202020204" pitchFamily="34" charset="0"/>
              </a:rPr>
              <a:t>B. Tính cách</a:t>
            </a:r>
            <a:endParaRPr lang="vi-VN" sz="4800" noProof="1">
              <a:solidFill>
                <a:schemeClr val="tx1"/>
              </a:solidFill>
              <a:latin typeface="Arial" panose="020B0604020202020204" pitchFamily="34" charset="0"/>
              <a:cs typeface="Arial" panose="020B0604020202020204" pitchFamily="34" charset="0"/>
            </a:endParaRPr>
          </a:p>
        </p:txBody>
      </p:sp>
      <p:sp>
        <p:nvSpPr>
          <p:cNvPr id="7" name="Đáp án sai 3">
            <a:extLst>
              <a:ext uri="{FF2B5EF4-FFF2-40B4-BE49-F238E27FC236}">
                <a16:creationId xmlns:a16="http://schemas.microsoft.com/office/drawing/2014/main" id="{2E7D83A4-3758-8699-4DD0-010A80780539}"/>
              </a:ext>
            </a:extLst>
          </p:cNvPr>
          <p:cNvSpPr/>
          <p:nvPr/>
        </p:nvSpPr>
        <p:spPr>
          <a:xfrm>
            <a:off x="9663544" y="7067548"/>
            <a:ext cx="6802583" cy="1995053"/>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noProof="1">
                <a:solidFill>
                  <a:schemeClr val="tx1"/>
                </a:solidFill>
                <a:latin typeface="Arial" panose="020B0604020202020204" pitchFamily="34" charset="0"/>
                <a:cs typeface="Arial" panose="020B0604020202020204" pitchFamily="34" charset="0"/>
              </a:rPr>
              <a:t>D. Hành động</a:t>
            </a:r>
            <a:endParaRPr lang="vi-VN" sz="4800" noProof="1">
              <a:solidFill>
                <a:schemeClr val="tx1"/>
              </a:solidFill>
              <a:latin typeface="Arial" panose="020B0604020202020204" pitchFamily="34" charset="0"/>
              <a:cs typeface="Arial" panose="020B0604020202020204" pitchFamily="34" charset="0"/>
            </a:endParaRPr>
          </a:p>
        </p:txBody>
      </p:sp>
      <p:pic>
        <p:nvPicPr>
          <p:cNvPr id="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63544" y="-955900"/>
            <a:ext cx="731045" cy="731045"/>
          </a:xfrm>
          <a:prstGeom prst="rect">
            <a:avLst/>
          </a:prstGeom>
        </p:spPr>
      </p:pic>
      <p:pic>
        <p:nvPicPr>
          <p:cNvPr id="9"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076643" y="5055951"/>
            <a:ext cx="1279569" cy="1113741"/>
          </a:xfrm>
          <a:prstGeom prst="rect">
            <a:avLst/>
          </a:prstGeom>
        </p:spPr>
      </p:pic>
      <p:pic>
        <p:nvPicPr>
          <p:cNvPr id="10" name="Picture 9">
            <a:extLst>
              <a:ext uri="{FF2B5EF4-FFF2-40B4-BE49-F238E27FC236}">
                <a16:creationId xmlns:a16="http://schemas.microsoft.com/office/drawing/2014/main" id="{4B31FD67-694B-8D1E-89C7-5C3C61578F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29036" y="7497037"/>
            <a:ext cx="1275183" cy="1136072"/>
          </a:xfrm>
          <a:prstGeom prst="rect">
            <a:avLst/>
          </a:prstGeom>
        </p:spPr>
      </p:pic>
      <p:pic>
        <p:nvPicPr>
          <p:cNvPr id="11"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90943" y="7497037"/>
            <a:ext cx="1275183" cy="1136072"/>
          </a:xfrm>
          <a:prstGeom prst="rect">
            <a:avLst/>
          </a:prstGeom>
        </p:spPr>
      </p:pic>
      <p:pic>
        <p:nvPicPr>
          <p:cNvPr id="12"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29036" y="5022272"/>
            <a:ext cx="1275183" cy="1136072"/>
          </a:xfrm>
          <a:prstGeom prst="rect">
            <a:avLst/>
          </a:prstGeom>
        </p:spPr>
      </p:pic>
      <p:pic>
        <p:nvPicPr>
          <p:cNvPr id="1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9144372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strips(downLeft)">
                                      <p:cBhvr>
                                        <p:cTn id="18" dur="500"/>
                                        <p:tgtEl>
                                          <p:spTgt spid="4"/>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4"/>
                                        </p:tgtEl>
                                        <p:attrNameLst>
                                          <p:attrName>fillcolor</p:attrName>
                                        </p:attrNameLst>
                                      </p:cBhvr>
                                      <p:to>
                                        <a:srgbClr val="92D050"/>
                                      </p:to>
                                    </p:animClr>
                                    <p:set>
                                      <p:cBhvr>
                                        <p:cTn id="27" dur="500" fill="hold"/>
                                        <p:tgtEl>
                                          <p:spTgt spid="4"/>
                                        </p:tgtEl>
                                        <p:attrNameLst>
                                          <p:attrName>fill.type</p:attrName>
                                        </p:attrNameLst>
                                      </p:cBhvr>
                                      <p:to>
                                        <p:strVal val="solid"/>
                                      </p:to>
                                    </p:set>
                                    <p:set>
                                      <p:cBhvr>
                                        <p:cTn id="28" dur="500" fill="hold"/>
                                        <p:tgtEl>
                                          <p:spTgt spid="4"/>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8"/>
                                        </p:tgtEl>
                                      </p:cBhvr>
                                    </p:cmd>
                                  </p:childTnLst>
                                </p:cTn>
                              </p:par>
                              <p:par>
                                <p:cTn id="31" presetID="1" presetClass="entr" presetSubtype="0" fill="hold" nodeType="withEffect">
                                  <p:stCondLst>
                                    <p:cond delay="0"/>
                                  </p:stCondLst>
                                  <p:childTnLst>
                                    <p:set>
                                      <p:cBhvr>
                                        <p:cTn id="32" dur="1" fill="hold">
                                          <p:stCondLst>
                                            <p:cond delay="9"/>
                                          </p:stCondLst>
                                        </p:cTn>
                                        <p:tgtEl>
                                          <p:spTgt spid="9"/>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D99694"/>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3"/>
                                        </p:tgtEl>
                                      </p:cBhvr>
                                    </p:cmd>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5"/>
                                        </p:tgtEl>
                                      </p:cBhvr>
                                    </p:animEffect>
                                    <p:animScale>
                                      <p:cBhvr>
                                        <p:cTn id="49"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6"/>
                                        </p:tgtEl>
                                        <p:attrNameLst>
                                          <p:attrName>fillcolor</p:attrName>
                                        </p:attrNameLst>
                                      </p:cBhvr>
                                      <p:to>
                                        <a:srgbClr val="D99694"/>
                                      </p:to>
                                    </p:animClr>
                                    <p:set>
                                      <p:cBhvr>
                                        <p:cTn id="55" dur="500" fill="hold"/>
                                        <p:tgtEl>
                                          <p:spTgt spid="6"/>
                                        </p:tgtEl>
                                        <p:attrNameLst>
                                          <p:attrName>fill.type</p:attrName>
                                        </p:attrNameLst>
                                      </p:cBhvr>
                                      <p:to>
                                        <p:strVal val="solid"/>
                                      </p:to>
                                    </p:set>
                                    <p:set>
                                      <p:cBhvr>
                                        <p:cTn id="56" dur="500" fill="hold"/>
                                        <p:tgtEl>
                                          <p:spTgt spid="6"/>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3"/>
                                        </p:tgtEl>
                                      </p:cBhvr>
                                    </p:cmd>
                                  </p:childTnLst>
                                </p:cTn>
                              </p:par>
                              <p:par>
                                <p:cTn id="59" presetID="1" presetClass="entr" presetSubtype="0" fill="hold" nodeType="withEffect">
                                  <p:stCondLst>
                                    <p:cond delay="0"/>
                                  </p:stCondLst>
                                  <p:childTnLst>
                                    <p:set>
                                      <p:cBhvr>
                                        <p:cTn id="60" dur="1" fill="hold">
                                          <p:stCondLst>
                                            <p:cond delay="9"/>
                                          </p:stCondLst>
                                        </p:cTn>
                                        <p:tgtEl>
                                          <p:spTgt spid="10"/>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6"/>
                                        </p:tgtEl>
                                      </p:cBhvr>
                                    </p:animEffect>
                                    <p:animScale>
                                      <p:cBhvr>
                                        <p:cTn id="63"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7"/>
                                        </p:tgtEl>
                                        <p:attrNameLst>
                                          <p:attrName>fillcolor</p:attrName>
                                        </p:attrNameLst>
                                      </p:cBhvr>
                                      <p:to>
                                        <a:srgbClr val="D99694"/>
                                      </p:to>
                                    </p:animClr>
                                    <p:set>
                                      <p:cBhvr>
                                        <p:cTn id="69" dur="500" fill="hold"/>
                                        <p:tgtEl>
                                          <p:spTgt spid="7"/>
                                        </p:tgtEl>
                                        <p:attrNameLst>
                                          <p:attrName>fill.type</p:attrName>
                                        </p:attrNameLst>
                                      </p:cBhvr>
                                      <p:to>
                                        <p:strVal val="solid"/>
                                      </p:to>
                                    </p:set>
                                    <p:set>
                                      <p:cBhvr>
                                        <p:cTn id="70" dur="500" fill="hold"/>
                                        <p:tgtEl>
                                          <p:spTgt spid="7"/>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3"/>
                                        </p:tgtEl>
                                      </p:cBhvr>
                                    </p:cmd>
                                  </p:childTnLst>
                                </p:cTn>
                              </p:par>
                              <p:par>
                                <p:cTn id="73" presetID="1" presetClass="entr" presetSubtype="0" fill="hold" nodeType="withEffect">
                                  <p:stCondLst>
                                    <p:cond delay="0"/>
                                  </p:stCondLst>
                                  <p:childTnLst>
                                    <p:set>
                                      <p:cBhvr>
                                        <p:cTn id="74" dur="1" fill="hold">
                                          <p:stCondLst>
                                            <p:cond delay="9"/>
                                          </p:stCondLst>
                                        </p:cTn>
                                        <p:tgtEl>
                                          <p:spTgt spid="11"/>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7"/>
                                        </p:tgtEl>
                                      </p:cBhvr>
                                    </p:animEffect>
                                    <p:animScale>
                                      <p:cBhvr>
                                        <p:cTn id="77" dur="250" autoRev="1" fill="hold"/>
                                        <p:tgtEl>
                                          <p:spTgt spid="7"/>
                                        </p:tgtEl>
                                      </p:cBhvr>
                                      <p:by x="105000" y="105000"/>
                                    </p:animScale>
                                  </p:childTnLst>
                                </p:cTn>
                              </p:par>
                            </p:childTnLst>
                          </p:cTn>
                        </p:par>
                      </p:childTnLst>
                    </p:cTn>
                  </p:par>
                </p:childTnLst>
              </p:cTn>
              <p:nextCondLst>
                <p:cond evt="onClick" delay="0">
                  <p:tgtEl>
                    <p:spTgt spid="7"/>
                  </p:tgtEl>
                </p:cond>
              </p:nextCondLst>
            </p:seq>
            <p:audio>
              <p:cMediaNode vol="80000">
                <p:cTn id="78" fill="hold" display="0">
                  <p:stCondLst>
                    <p:cond delay="indefinite"/>
                  </p:stCondLst>
                  <p:endCondLst>
                    <p:cond evt="onStopAudio" delay="0">
                      <p:tgtEl>
                        <p:sldTgt/>
                      </p:tgtEl>
                    </p:cond>
                  </p:endCondLst>
                </p:cTn>
                <p:tgtEl>
                  <p:spTgt spid="8"/>
                </p:tgtEl>
              </p:cMediaNode>
            </p:audio>
            <p:audio>
              <p:cMediaNode vol="80000">
                <p:cTn id="79" fill="hold" display="0">
                  <p:stCondLst>
                    <p:cond delay="indefinite"/>
                  </p:stCondLst>
                  <p:endCondLst>
                    <p:cond evt="onStopAudio" delay="0">
                      <p:tgtEl>
                        <p:sldTgt/>
                      </p:tgtEl>
                    </p:cond>
                  </p:endCondLst>
                </p:cTn>
                <p:tgtEl>
                  <p:spTgt spid="13"/>
                </p:tgtEl>
              </p:cMediaNode>
            </p:audio>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55000"/>
            </a:blip>
            <a:stretch>
              <a:fillRect t="-38888" b="-38888"/>
            </a:stretch>
          </a:blipFill>
        </p:spPr>
        <p:txBody>
          <a:bodyPr/>
          <a:lstStyle/>
          <a:p>
            <a:endParaRPr lang="en-US"/>
          </a:p>
        </p:txBody>
      </p:sp>
      <p:sp>
        <p:nvSpPr>
          <p:cNvPr id="3" name="Câu hỏi">
            <a:extLst>
              <a:ext uri="{FF2B5EF4-FFF2-40B4-BE49-F238E27FC236}">
                <a16:creationId xmlns:a16="http://schemas.microsoft.com/office/drawing/2014/main" id="{4ADFFF1A-F500-CC57-185E-00F4826D0836}"/>
              </a:ext>
            </a:extLst>
          </p:cNvPr>
          <p:cNvSpPr/>
          <p:nvPr/>
        </p:nvSpPr>
        <p:spPr>
          <a:xfrm>
            <a:off x="1437640" y="778277"/>
            <a:ext cx="15468600" cy="3510396"/>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noProof="1">
                <a:solidFill>
                  <a:schemeClr val="tx1"/>
                </a:solidFill>
                <a:latin typeface="Arial" panose="020B0604020202020204" pitchFamily="34" charset="0"/>
                <a:cs typeface="Arial" panose="020B0604020202020204" pitchFamily="34" charset="0"/>
              </a:rPr>
              <a:t>Câu hỏi 6: </a:t>
            </a:r>
            <a:r>
              <a:rPr lang="vi-VN" sz="4500" noProof="1">
                <a:solidFill>
                  <a:schemeClr val="tx1"/>
                </a:solidFill>
                <a:latin typeface="Arial" panose="020B0604020202020204" pitchFamily="34" charset="0"/>
                <a:cs typeface="Arial" panose="020B0604020202020204" pitchFamily="34" charset="0"/>
              </a:rPr>
              <a:t>Câu văn </a:t>
            </a:r>
            <a:r>
              <a:rPr lang="en-US" sz="4500" i="1" noProof="1">
                <a:solidFill>
                  <a:schemeClr val="tx1"/>
                </a:solidFill>
                <a:latin typeface="Arial" panose="020B0604020202020204" pitchFamily="34" charset="0"/>
                <a:cs typeface="Arial" panose="020B0604020202020204" pitchFamily="34" charset="0"/>
              </a:rPr>
              <a:t>“</a:t>
            </a:r>
            <a:r>
              <a:rPr lang="vi-VN" sz="4500" i="1" noProof="1">
                <a:solidFill>
                  <a:schemeClr val="tx1"/>
                </a:solidFill>
                <a:latin typeface="Arial" panose="020B0604020202020204" pitchFamily="34" charset="0"/>
                <a:cs typeface="Arial" panose="020B0604020202020204" pitchFamily="34" charset="0"/>
              </a:rPr>
              <a:t>Tôi bặm tay ghì thật chặt, nhưng một quyển vở cũng xệch ra và chênh đầu chúi xuống đất</a:t>
            </a:r>
            <a:r>
              <a:rPr lang="en-US" sz="4500" i="1" noProof="1">
                <a:solidFill>
                  <a:schemeClr val="tx1"/>
                </a:solidFill>
                <a:latin typeface="Arial" panose="020B0604020202020204" pitchFamily="34" charset="0"/>
                <a:cs typeface="Arial" panose="020B0604020202020204" pitchFamily="34" charset="0"/>
              </a:rPr>
              <a:t>”</a:t>
            </a:r>
            <a:r>
              <a:rPr lang="vi-VN" sz="4500" noProof="1">
                <a:solidFill>
                  <a:schemeClr val="tx1"/>
                </a:solidFill>
                <a:latin typeface="Arial" panose="020B0604020202020204" pitchFamily="34" charset="0"/>
                <a:cs typeface="Arial" panose="020B0604020202020204" pitchFamily="34" charset="0"/>
              </a:rPr>
              <a:t> trong văn bản “Tôi đi học” của Thanh Tịnh cho ta hiểu điều gì?</a:t>
            </a:r>
          </a:p>
        </p:txBody>
      </p:sp>
      <p:sp>
        <p:nvSpPr>
          <p:cNvPr id="4" name="Đáp án đúng">
            <a:extLst>
              <a:ext uri="{FF2B5EF4-FFF2-40B4-BE49-F238E27FC236}">
                <a16:creationId xmlns:a16="http://schemas.microsoft.com/office/drawing/2014/main" id="{8B66CBE4-2DB9-BCF7-D1C4-281B894BFE17}"/>
              </a:ext>
            </a:extLst>
          </p:cNvPr>
          <p:cNvSpPr/>
          <p:nvPr/>
        </p:nvSpPr>
        <p:spPr>
          <a:xfrm>
            <a:off x="9663544" y="4762500"/>
            <a:ext cx="7359743" cy="2204603"/>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C. Cậu bé quá hồi hộp</a:t>
            </a:r>
            <a:endParaRPr lang="vi-VN" sz="4000" noProof="1">
              <a:solidFill>
                <a:schemeClr val="tx1"/>
              </a:solidFill>
              <a:latin typeface="Arial" panose="020B0604020202020204" pitchFamily="34" charset="0"/>
              <a:cs typeface="Arial" panose="020B0604020202020204" pitchFamily="34" charset="0"/>
            </a:endParaRPr>
          </a:p>
        </p:txBody>
      </p:sp>
      <p:sp>
        <p:nvSpPr>
          <p:cNvPr id="5" name="Đáp án sai 1">
            <a:extLst>
              <a:ext uri="{FF2B5EF4-FFF2-40B4-BE49-F238E27FC236}">
                <a16:creationId xmlns:a16="http://schemas.microsoft.com/office/drawing/2014/main" id="{3FCD9830-5FD1-BD44-878B-228BD96CE996}"/>
              </a:ext>
            </a:extLst>
          </p:cNvPr>
          <p:cNvSpPr/>
          <p:nvPr/>
        </p:nvSpPr>
        <p:spPr>
          <a:xfrm>
            <a:off x="1413820" y="4762500"/>
            <a:ext cx="6918959" cy="2204603"/>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A. </a:t>
            </a:r>
            <a:r>
              <a:rPr lang="vi-VN" sz="4000" noProof="1">
                <a:solidFill>
                  <a:schemeClr val="tx1"/>
                </a:solidFill>
                <a:latin typeface="Arial" panose="020B0604020202020204" pitchFamily="34" charset="0"/>
                <a:cs typeface="Arial" panose="020B0604020202020204" pitchFamily="34" charset="0"/>
              </a:rPr>
              <a:t>Cậu bé chưa quen với việc cầm vở</a:t>
            </a:r>
          </a:p>
        </p:txBody>
      </p:sp>
      <p:sp>
        <p:nvSpPr>
          <p:cNvPr id="6" name="Đáp án sai 2">
            <a:extLst>
              <a:ext uri="{FF2B5EF4-FFF2-40B4-BE49-F238E27FC236}">
                <a16:creationId xmlns:a16="http://schemas.microsoft.com/office/drawing/2014/main" id="{6A919885-0285-0403-1E09-FA94D8BC080B}"/>
              </a:ext>
            </a:extLst>
          </p:cNvPr>
          <p:cNvSpPr/>
          <p:nvPr/>
        </p:nvSpPr>
        <p:spPr>
          <a:xfrm>
            <a:off x="1413820" y="7223401"/>
            <a:ext cx="6918959" cy="2182102"/>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B. </a:t>
            </a:r>
            <a:r>
              <a:rPr lang="vi-VN" sz="4000" noProof="1">
                <a:solidFill>
                  <a:schemeClr val="tx1"/>
                </a:solidFill>
                <a:latin typeface="Arial" panose="020B0604020202020204" pitchFamily="34" charset="0"/>
                <a:cs typeface="Arial" panose="020B0604020202020204" pitchFamily="34" charset="0"/>
              </a:rPr>
              <a:t>Cậu bé chưa tập trung vào việc</a:t>
            </a:r>
          </a:p>
        </p:txBody>
      </p:sp>
      <p:sp>
        <p:nvSpPr>
          <p:cNvPr id="7" name="Đáp án sai 3">
            <a:extLst>
              <a:ext uri="{FF2B5EF4-FFF2-40B4-BE49-F238E27FC236}">
                <a16:creationId xmlns:a16="http://schemas.microsoft.com/office/drawing/2014/main" id="{2E7D83A4-3758-8699-4DD0-010A80780539}"/>
              </a:ext>
            </a:extLst>
          </p:cNvPr>
          <p:cNvSpPr/>
          <p:nvPr/>
        </p:nvSpPr>
        <p:spPr>
          <a:xfrm>
            <a:off x="9663544" y="7214751"/>
            <a:ext cx="7359743" cy="2190752"/>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D. Cậu bé thấy không đủ sức giữ vở</a:t>
            </a:r>
            <a:endParaRPr lang="vi-VN" sz="4000" noProof="1">
              <a:solidFill>
                <a:schemeClr val="tx1"/>
              </a:solidFill>
              <a:latin typeface="Arial" panose="020B0604020202020204" pitchFamily="34" charset="0"/>
              <a:cs typeface="Arial" panose="020B0604020202020204" pitchFamily="34" charset="0"/>
            </a:endParaRPr>
          </a:p>
        </p:txBody>
      </p:sp>
      <p:pic>
        <p:nvPicPr>
          <p:cNvPr id="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63544" y="-955900"/>
            <a:ext cx="731045" cy="731045"/>
          </a:xfrm>
          <a:prstGeom prst="rect">
            <a:avLst/>
          </a:prstGeom>
        </p:spPr>
      </p:pic>
      <p:pic>
        <p:nvPicPr>
          <p:cNvPr id="9"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356256" y="5475819"/>
            <a:ext cx="1233623" cy="1113741"/>
          </a:xfrm>
          <a:prstGeom prst="rect">
            <a:avLst/>
          </a:prstGeom>
        </p:spPr>
      </p:pic>
      <p:pic>
        <p:nvPicPr>
          <p:cNvPr id="10" name="Picture 9">
            <a:extLst>
              <a:ext uri="{FF2B5EF4-FFF2-40B4-BE49-F238E27FC236}">
                <a16:creationId xmlns:a16="http://schemas.microsoft.com/office/drawing/2014/main" id="{4B31FD67-694B-8D1E-89C7-5C3C61578F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56433" y="7644240"/>
            <a:ext cx="1229394" cy="1136072"/>
          </a:xfrm>
          <a:prstGeom prst="rect">
            <a:avLst/>
          </a:prstGeom>
        </p:spPr>
      </p:pic>
      <p:pic>
        <p:nvPicPr>
          <p:cNvPr id="11"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68614" y="7957703"/>
            <a:ext cx="1229394" cy="1136072"/>
          </a:xfrm>
          <a:prstGeom prst="rect">
            <a:avLst/>
          </a:prstGeom>
        </p:spPr>
      </p:pic>
      <p:pic>
        <p:nvPicPr>
          <p:cNvPr id="12"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56433" y="5169475"/>
            <a:ext cx="1229394" cy="1136072"/>
          </a:xfrm>
          <a:prstGeom prst="rect">
            <a:avLst/>
          </a:prstGeom>
        </p:spPr>
      </p:pic>
      <p:pic>
        <p:nvPicPr>
          <p:cNvPr id="1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1328969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strips(downLeft)">
                                      <p:cBhvr>
                                        <p:cTn id="18" dur="500"/>
                                        <p:tgtEl>
                                          <p:spTgt spid="4"/>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4"/>
                                        </p:tgtEl>
                                        <p:attrNameLst>
                                          <p:attrName>fillcolor</p:attrName>
                                        </p:attrNameLst>
                                      </p:cBhvr>
                                      <p:to>
                                        <a:srgbClr val="92D050"/>
                                      </p:to>
                                    </p:animClr>
                                    <p:set>
                                      <p:cBhvr>
                                        <p:cTn id="27" dur="500" fill="hold"/>
                                        <p:tgtEl>
                                          <p:spTgt spid="4"/>
                                        </p:tgtEl>
                                        <p:attrNameLst>
                                          <p:attrName>fill.type</p:attrName>
                                        </p:attrNameLst>
                                      </p:cBhvr>
                                      <p:to>
                                        <p:strVal val="solid"/>
                                      </p:to>
                                    </p:set>
                                    <p:set>
                                      <p:cBhvr>
                                        <p:cTn id="28" dur="500" fill="hold"/>
                                        <p:tgtEl>
                                          <p:spTgt spid="4"/>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8"/>
                                        </p:tgtEl>
                                      </p:cBhvr>
                                    </p:cmd>
                                  </p:childTnLst>
                                </p:cTn>
                              </p:par>
                              <p:par>
                                <p:cTn id="31" presetID="1" presetClass="entr" presetSubtype="0" fill="hold" nodeType="withEffect">
                                  <p:stCondLst>
                                    <p:cond delay="0"/>
                                  </p:stCondLst>
                                  <p:childTnLst>
                                    <p:set>
                                      <p:cBhvr>
                                        <p:cTn id="32" dur="1" fill="hold">
                                          <p:stCondLst>
                                            <p:cond delay="9"/>
                                          </p:stCondLst>
                                        </p:cTn>
                                        <p:tgtEl>
                                          <p:spTgt spid="9"/>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D99694"/>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3"/>
                                        </p:tgtEl>
                                      </p:cBhvr>
                                    </p:cmd>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5"/>
                                        </p:tgtEl>
                                      </p:cBhvr>
                                    </p:animEffect>
                                    <p:animScale>
                                      <p:cBhvr>
                                        <p:cTn id="49"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6"/>
                                        </p:tgtEl>
                                        <p:attrNameLst>
                                          <p:attrName>fillcolor</p:attrName>
                                        </p:attrNameLst>
                                      </p:cBhvr>
                                      <p:to>
                                        <a:srgbClr val="D99694"/>
                                      </p:to>
                                    </p:animClr>
                                    <p:set>
                                      <p:cBhvr>
                                        <p:cTn id="55" dur="500" fill="hold"/>
                                        <p:tgtEl>
                                          <p:spTgt spid="6"/>
                                        </p:tgtEl>
                                        <p:attrNameLst>
                                          <p:attrName>fill.type</p:attrName>
                                        </p:attrNameLst>
                                      </p:cBhvr>
                                      <p:to>
                                        <p:strVal val="solid"/>
                                      </p:to>
                                    </p:set>
                                    <p:set>
                                      <p:cBhvr>
                                        <p:cTn id="56" dur="500" fill="hold"/>
                                        <p:tgtEl>
                                          <p:spTgt spid="6"/>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3"/>
                                        </p:tgtEl>
                                      </p:cBhvr>
                                    </p:cmd>
                                  </p:childTnLst>
                                </p:cTn>
                              </p:par>
                              <p:par>
                                <p:cTn id="59" presetID="1" presetClass="entr" presetSubtype="0" fill="hold" nodeType="withEffect">
                                  <p:stCondLst>
                                    <p:cond delay="0"/>
                                  </p:stCondLst>
                                  <p:childTnLst>
                                    <p:set>
                                      <p:cBhvr>
                                        <p:cTn id="60" dur="1" fill="hold">
                                          <p:stCondLst>
                                            <p:cond delay="9"/>
                                          </p:stCondLst>
                                        </p:cTn>
                                        <p:tgtEl>
                                          <p:spTgt spid="10"/>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6"/>
                                        </p:tgtEl>
                                      </p:cBhvr>
                                    </p:animEffect>
                                    <p:animScale>
                                      <p:cBhvr>
                                        <p:cTn id="63"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7"/>
                                        </p:tgtEl>
                                        <p:attrNameLst>
                                          <p:attrName>fillcolor</p:attrName>
                                        </p:attrNameLst>
                                      </p:cBhvr>
                                      <p:to>
                                        <a:srgbClr val="D99694"/>
                                      </p:to>
                                    </p:animClr>
                                    <p:set>
                                      <p:cBhvr>
                                        <p:cTn id="69" dur="500" fill="hold"/>
                                        <p:tgtEl>
                                          <p:spTgt spid="7"/>
                                        </p:tgtEl>
                                        <p:attrNameLst>
                                          <p:attrName>fill.type</p:attrName>
                                        </p:attrNameLst>
                                      </p:cBhvr>
                                      <p:to>
                                        <p:strVal val="solid"/>
                                      </p:to>
                                    </p:set>
                                    <p:set>
                                      <p:cBhvr>
                                        <p:cTn id="70" dur="500" fill="hold"/>
                                        <p:tgtEl>
                                          <p:spTgt spid="7"/>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3"/>
                                        </p:tgtEl>
                                      </p:cBhvr>
                                    </p:cmd>
                                  </p:childTnLst>
                                </p:cTn>
                              </p:par>
                              <p:par>
                                <p:cTn id="73" presetID="1" presetClass="entr" presetSubtype="0" fill="hold" nodeType="withEffect">
                                  <p:stCondLst>
                                    <p:cond delay="0"/>
                                  </p:stCondLst>
                                  <p:childTnLst>
                                    <p:set>
                                      <p:cBhvr>
                                        <p:cTn id="74" dur="1" fill="hold">
                                          <p:stCondLst>
                                            <p:cond delay="9"/>
                                          </p:stCondLst>
                                        </p:cTn>
                                        <p:tgtEl>
                                          <p:spTgt spid="11"/>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7"/>
                                        </p:tgtEl>
                                      </p:cBhvr>
                                    </p:animEffect>
                                    <p:animScale>
                                      <p:cBhvr>
                                        <p:cTn id="77" dur="250" autoRev="1" fill="hold"/>
                                        <p:tgtEl>
                                          <p:spTgt spid="7"/>
                                        </p:tgtEl>
                                      </p:cBhvr>
                                      <p:by x="105000" y="105000"/>
                                    </p:animScale>
                                  </p:childTnLst>
                                </p:cTn>
                              </p:par>
                            </p:childTnLst>
                          </p:cTn>
                        </p:par>
                      </p:childTnLst>
                    </p:cTn>
                  </p:par>
                </p:childTnLst>
              </p:cTn>
              <p:nextCondLst>
                <p:cond evt="onClick" delay="0">
                  <p:tgtEl>
                    <p:spTgt spid="7"/>
                  </p:tgtEl>
                </p:cond>
              </p:nextCondLst>
            </p:seq>
            <p:audio>
              <p:cMediaNode vol="80000">
                <p:cTn id="78" fill="hold" display="0">
                  <p:stCondLst>
                    <p:cond delay="indefinite"/>
                  </p:stCondLst>
                  <p:endCondLst>
                    <p:cond evt="onStopAudio" delay="0">
                      <p:tgtEl>
                        <p:sldTgt/>
                      </p:tgtEl>
                    </p:cond>
                  </p:endCondLst>
                </p:cTn>
                <p:tgtEl>
                  <p:spTgt spid="8"/>
                </p:tgtEl>
              </p:cMediaNode>
            </p:audio>
            <p:audio>
              <p:cMediaNode vol="80000">
                <p:cTn id="79" fill="hold" display="0">
                  <p:stCondLst>
                    <p:cond delay="indefinite"/>
                  </p:stCondLst>
                  <p:endCondLst>
                    <p:cond evt="onStopAudio" delay="0">
                      <p:tgtEl>
                        <p:sldTgt/>
                      </p:tgtEl>
                    </p:cond>
                  </p:endCondLst>
                </p:cTn>
                <p:tgtEl>
                  <p:spTgt spid="13"/>
                </p:tgtEl>
              </p:cMediaNode>
            </p:audio>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778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55000"/>
            </a:blip>
            <a:stretch>
              <a:fillRect t="-38888" b="-38888"/>
            </a:stretch>
          </a:blipFill>
        </p:spPr>
        <p:txBody>
          <a:bodyPr/>
          <a:lstStyle/>
          <a:p>
            <a:endParaRPr lang="en-US"/>
          </a:p>
        </p:txBody>
      </p:sp>
      <p:sp>
        <p:nvSpPr>
          <p:cNvPr id="3" name="Câu hỏi">
            <a:extLst>
              <a:ext uri="{FF2B5EF4-FFF2-40B4-BE49-F238E27FC236}">
                <a16:creationId xmlns:a16="http://schemas.microsoft.com/office/drawing/2014/main" id="{4ADFFF1A-F500-CC57-185E-00F4826D0836}"/>
              </a:ext>
            </a:extLst>
          </p:cNvPr>
          <p:cNvSpPr/>
          <p:nvPr/>
        </p:nvSpPr>
        <p:spPr>
          <a:xfrm>
            <a:off x="1821872" y="531523"/>
            <a:ext cx="14644256" cy="2514413"/>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800" b="1" noProof="1">
                <a:solidFill>
                  <a:schemeClr val="tx1"/>
                </a:solidFill>
                <a:latin typeface="Arial" panose="020B0604020202020204" pitchFamily="34" charset="0"/>
                <a:cs typeface="Arial" panose="020B0604020202020204" pitchFamily="34" charset="0"/>
              </a:rPr>
              <a:t>Câu hỏi </a:t>
            </a:r>
            <a:r>
              <a:rPr lang="en-US" sz="4800" b="1" noProof="1">
                <a:solidFill>
                  <a:schemeClr val="tx1"/>
                </a:solidFill>
                <a:latin typeface="Arial" panose="020B0604020202020204" pitchFamily="34" charset="0"/>
                <a:cs typeface="Arial" panose="020B0604020202020204" pitchFamily="34" charset="0"/>
              </a:rPr>
              <a:t>7: </a:t>
            </a:r>
            <a:r>
              <a:rPr lang="en-US" sz="4800" noProof="1">
                <a:solidFill>
                  <a:schemeClr val="tx1"/>
                </a:solidFill>
                <a:latin typeface="Arial" panose="020B0604020202020204" pitchFamily="34" charset="0"/>
                <a:cs typeface="Arial" panose="020B0604020202020204" pitchFamily="34" charset="0"/>
              </a:rPr>
              <a:t>Văn bản “Tôi đi học” có chủ đề gì?</a:t>
            </a:r>
            <a:endParaRPr lang="vi-VN" sz="4800" noProof="1">
              <a:solidFill>
                <a:schemeClr val="tx1"/>
              </a:solidFill>
              <a:latin typeface="Arial" panose="020B0604020202020204" pitchFamily="34" charset="0"/>
              <a:cs typeface="Arial" panose="020B0604020202020204" pitchFamily="34" charset="0"/>
            </a:endParaRPr>
          </a:p>
        </p:txBody>
      </p:sp>
      <p:sp>
        <p:nvSpPr>
          <p:cNvPr id="4" name="Đáp án đúng">
            <a:extLst>
              <a:ext uri="{FF2B5EF4-FFF2-40B4-BE49-F238E27FC236}">
                <a16:creationId xmlns:a16="http://schemas.microsoft.com/office/drawing/2014/main" id="{8B66CBE4-2DB9-BCF7-D1C4-281B894BFE17}"/>
              </a:ext>
            </a:extLst>
          </p:cNvPr>
          <p:cNvSpPr/>
          <p:nvPr/>
        </p:nvSpPr>
        <p:spPr>
          <a:xfrm>
            <a:off x="9982200" y="3695700"/>
            <a:ext cx="7176656" cy="2764204"/>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C. Dòng cảm nghĩ thiết tha sâu lắng của tác giả khi nhớ lại ngày đầu tiên đi học</a:t>
            </a:r>
            <a:endParaRPr lang="vi-VN" sz="4000" noProof="1">
              <a:solidFill>
                <a:schemeClr val="tx1"/>
              </a:solidFill>
              <a:latin typeface="Arial" panose="020B0604020202020204" pitchFamily="34" charset="0"/>
              <a:cs typeface="Arial" panose="020B0604020202020204" pitchFamily="34" charset="0"/>
            </a:endParaRPr>
          </a:p>
        </p:txBody>
      </p:sp>
      <p:sp>
        <p:nvSpPr>
          <p:cNvPr id="5" name="Đáp án sai 1">
            <a:extLst>
              <a:ext uri="{FF2B5EF4-FFF2-40B4-BE49-F238E27FC236}">
                <a16:creationId xmlns:a16="http://schemas.microsoft.com/office/drawing/2014/main" id="{3FCD9830-5FD1-BD44-878B-228BD96CE996}"/>
              </a:ext>
            </a:extLst>
          </p:cNvPr>
          <p:cNvSpPr/>
          <p:nvPr/>
        </p:nvSpPr>
        <p:spPr>
          <a:xfrm>
            <a:off x="1447800" y="3695700"/>
            <a:ext cx="7634094" cy="2764204"/>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A. Kỷ niệm sâu sắc về tuổi học trò của tác giả</a:t>
            </a:r>
            <a:endParaRPr lang="vi-VN" sz="4000" noProof="1">
              <a:solidFill>
                <a:schemeClr val="tx1"/>
              </a:solidFill>
              <a:latin typeface="Arial" panose="020B0604020202020204" pitchFamily="34" charset="0"/>
              <a:cs typeface="Arial" panose="020B0604020202020204" pitchFamily="34" charset="0"/>
            </a:endParaRPr>
          </a:p>
        </p:txBody>
      </p:sp>
      <p:sp>
        <p:nvSpPr>
          <p:cNvPr id="6" name="Đáp án sai 2">
            <a:extLst>
              <a:ext uri="{FF2B5EF4-FFF2-40B4-BE49-F238E27FC236}">
                <a16:creationId xmlns:a16="http://schemas.microsoft.com/office/drawing/2014/main" id="{6A919885-0285-0403-1E09-FA94D8BC080B}"/>
              </a:ext>
            </a:extLst>
          </p:cNvPr>
          <p:cNvSpPr/>
          <p:nvPr/>
        </p:nvSpPr>
        <p:spPr>
          <a:xfrm>
            <a:off x="1447800" y="6877065"/>
            <a:ext cx="7655560" cy="2838434"/>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B. </a:t>
            </a:r>
            <a:r>
              <a:rPr lang="vi-VN" sz="4000" noProof="1">
                <a:solidFill>
                  <a:schemeClr val="tx1"/>
                </a:solidFill>
                <a:latin typeface="Arial" panose="020B0604020202020204" pitchFamily="34" charset="0"/>
                <a:cs typeface="Arial" panose="020B0604020202020204" pitchFamily="34" charset="0"/>
              </a:rPr>
              <a:t>Ý nghĩa và vai trò của nhà trường đối với cuộc đời mỗi con người</a:t>
            </a:r>
          </a:p>
        </p:txBody>
      </p:sp>
      <p:sp>
        <p:nvSpPr>
          <p:cNvPr id="7" name="Đáp án sai 3">
            <a:extLst>
              <a:ext uri="{FF2B5EF4-FFF2-40B4-BE49-F238E27FC236}">
                <a16:creationId xmlns:a16="http://schemas.microsoft.com/office/drawing/2014/main" id="{2E7D83A4-3758-8699-4DD0-010A80780539}"/>
              </a:ext>
            </a:extLst>
          </p:cNvPr>
          <p:cNvSpPr/>
          <p:nvPr/>
        </p:nvSpPr>
        <p:spPr>
          <a:xfrm>
            <a:off x="10002520" y="6877065"/>
            <a:ext cx="7176656" cy="2838434"/>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D. </a:t>
            </a:r>
            <a:r>
              <a:rPr lang="vi-VN" sz="4000" noProof="1">
                <a:solidFill>
                  <a:schemeClr val="tx1"/>
                </a:solidFill>
                <a:latin typeface="Arial" panose="020B0604020202020204" pitchFamily="34" charset="0"/>
                <a:cs typeface="Arial" panose="020B0604020202020204" pitchFamily="34" charset="0"/>
              </a:rPr>
              <a:t>Tâm trạng hồi hộp của nhân vật trong buổi tựu trường đầu tiên</a:t>
            </a:r>
          </a:p>
        </p:txBody>
      </p:sp>
      <p:pic>
        <p:nvPicPr>
          <p:cNvPr id="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63544" y="-955900"/>
            <a:ext cx="731045" cy="731045"/>
          </a:xfrm>
          <a:prstGeom prst="rect">
            <a:avLst/>
          </a:prstGeom>
        </p:spPr>
      </p:pic>
      <p:pic>
        <p:nvPicPr>
          <p:cNvPr id="9"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804075" y="5209974"/>
            <a:ext cx="1279569" cy="1113741"/>
          </a:xfrm>
          <a:prstGeom prst="rect">
            <a:avLst/>
          </a:prstGeom>
        </p:spPr>
      </p:pic>
      <p:pic>
        <p:nvPicPr>
          <p:cNvPr id="10" name="Picture 9">
            <a:extLst>
              <a:ext uri="{FF2B5EF4-FFF2-40B4-BE49-F238E27FC236}">
                <a16:creationId xmlns:a16="http://schemas.microsoft.com/office/drawing/2014/main" id="{4B31FD67-694B-8D1E-89C7-5C3C61578F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643913" y="8480123"/>
            <a:ext cx="1275183" cy="1136072"/>
          </a:xfrm>
          <a:prstGeom prst="rect">
            <a:avLst/>
          </a:prstGeom>
        </p:spPr>
      </p:pic>
      <p:pic>
        <p:nvPicPr>
          <p:cNvPr id="11"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61594" y="8480123"/>
            <a:ext cx="1275183" cy="1136072"/>
          </a:xfrm>
          <a:prstGeom prst="rect">
            <a:avLst/>
          </a:prstGeom>
        </p:spPr>
      </p:pic>
      <p:pic>
        <p:nvPicPr>
          <p:cNvPr id="12"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006321" y="5077802"/>
            <a:ext cx="1275183" cy="1136072"/>
          </a:xfrm>
          <a:prstGeom prst="rect">
            <a:avLst/>
          </a:prstGeom>
        </p:spPr>
      </p:pic>
      <p:pic>
        <p:nvPicPr>
          <p:cNvPr id="1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0437444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strips(downLeft)">
                                      <p:cBhvr>
                                        <p:cTn id="18" dur="500"/>
                                        <p:tgtEl>
                                          <p:spTgt spid="4"/>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4"/>
                                        </p:tgtEl>
                                        <p:attrNameLst>
                                          <p:attrName>fillcolor</p:attrName>
                                        </p:attrNameLst>
                                      </p:cBhvr>
                                      <p:to>
                                        <a:srgbClr val="92D050"/>
                                      </p:to>
                                    </p:animClr>
                                    <p:set>
                                      <p:cBhvr>
                                        <p:cTn id="27" dur="500" fill="hold"/>
                                        <p:tgtEl>
                                          <p:spTgt spid="4"/>
                                        </p:tgtEl>
                                        <p:attrNameLst>
                                          <p:attrName>fill.type</p:attrName>
                                        </p:attrNameLst>
                                      </p:cBhvr>
                                      <p:to>
                                        <p:strVal val="solid"/>
                                      </p:to>
                                    </p:set>
                                    <p:set>
                                      <p:cBhvr>
                                        <p:cTn id="28" dur="500" fill="hold"/>
                                        <p:tgtEl>
                                          <p:spTgt spid="4"/>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8"/>
                                        </p:tgtEl>
                                      </p:cBhvr>
                                    </p:cmd>
                                  </p:childTnLst>
                                </p:cTn>
                              </p:par>
                              <p:par>
                                <p:cTn id="31" presetID="1" presetClass="entr" presetSubtype="0" fill="hold" nodeType="withEffect">
                                  <p:stCondLst>
                                    <p:cond delay="0"/>
                                  </p:stCondLst>
                                  <p:childTnLst>
                                    <p:set>
                                      <p:cBhvr>
                                        <p:cTn id="32" dur="1" fill="hold">
                                          <p:stCondLst>
                                            <p:cond delay="9"/>
                                          </p:stCondLst>
                                        </p:cTn>
                                        <p:tgtEl>
                                          <p:spTgt spid="9"/>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D99694"/>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3"/>
                                        </p:tgtEl>
                                      </p:cBhvr>
                                    </p:cmd>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5"/>
                                        </p:tgtEl>
                                      </p:cBhvr>
                                    </p:animEffect>
                                    <p:animScale>
                                      <p:cBhvr>
                                        <p:cTn id="49"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6"/>
                                        </p:tgtEl>
                                        <p:attrNameLst>
                                          <p:attrName>fillcolor</p:attrName>
                                        </p:attrNameLst>
                                      </p:cBhvr>
                                      <p:to>
                                        <a:srgbClr val="D99694"/>
                                      </p:to>
                                    </p:animClr>
                                    <p:set>
                                      <p:cBhvr>
                                        <p:cTn id="55" dur="500" fill="hold"/>
                                        <p:tgtEl>
                                          <p:spTgt spid="6"/>
                                        </p:tgtEl>
                                        <p:attrNameLst>
                                          <p:attrName>fill.type</p:attrName>
                                        </p:attrNameLst>
                                      </p:cBhvr>
                                      <p:to>
                                        <p:strVal val="solid"/>
                                      </p:to>
                                    </p:set>
                                    <p:set>
                                      <p:cBhvr>
                                        <p:cTn id="56" dur="500" fill="hold"/>
                                        <p:tgtEl>
                                          <p:spTgt spid="6"/>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3"/>
                                        </p:tgtEl>
                                      </p:cBhvr>
                                    </p:cmd>
                                  </p:childTnLst>
                                </p:cTn>
                              </p:par>
                              <p:par>
                                <p:cTn id="59" presetID="1" presetClass="entr" presetSubtype="0" fill="hold" nodeType="withEffect">
                                  <p:stCondLst>
                                    <p:cond delay="0"/>
                                  </p:stCondLst>
                                  <p:childTnLst>
                                    <p:set>
                                      <p:cBhvr>
                                        <p:cTn id="60" dur="1" fill="hold">
                                          <p:stCondLst>
                                            <p:cond delay="9"/>
                                          </p:stCondLst>
                                        </p:cTn>
                                        <p:tgtEl>
                                          <p:spTgt spid="10"/>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6"/>
                                        </p:tgtEl>
                                      </p:cBhvr>
                                    </p:animEffect>
                                    <p:animScale>
                                      <p:cBhvr>
                                        <p:cTn id="63"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7"/>
                                        </p:tgtEl>
                                        <p:attrNameLst>
                                          <p:attrName>fillcolor</p:attrName>
                                        </p:attrNameLst>
                                      </p:cBhvr>
                                      <p:to>
                                        <a:srgbClr val="D99694"/>
                                      </p:to>
                                    </p:animClr>
                                    <p:set>
                                      <p:cBhvr>
                                        <p:cTn id="69" dur="500" fill="hold"/>
                                        <p:tgtEl>
                                          <p:spTgt spid="7"/>
                                        </p:tgtEl>
                                        <p:attrNameLst>
                                          <p:attrName>fill.type</p:attrName>
                                        </p:attrNameLst>
                                      </p:cBhvr>
                                      <p:to>
                                        <p:strVal val="solid"/>
                                      </p:to>
                                    </p:set>
                                    <p:set>
                                      <p:cBhvr>
                                        <p:cTn id="70" dur="500" fill="hold"/>
                                        <p:tgtEl>
                                          <p:spTgt spid="7"/>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3"/>
                                        </p:tgtEl>
                                      </p:cBhvr>
                                    </p:cmd>
                                  </p:childTnLst>
                                </p:cTn>
                              </p:par>
                              <p:par>
                                <p:cTn id="73" presetID="1" presetClass="entr" presetSubtype="0" fill="hold" nodeType="withEffect">
                                  <p:stCondLst>
                                    <p:cond delay="0"/>
                                  </p:stCondLst>
                                  <p:childTnLst>
                                    <p:set>
                                      <p:cBhvr>
                                        <p:cTn id="74" dur="1" fill="hold">
                                          <p:stCondLst>
                                            <p:cond delay="9"/>
                                          </p:stCondLst>
                                        </p:cTn>
                                        <p:tgtEl>
                                          <p:spTgt spid="11"/>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7"/>
                                        </p:tgtEl>
                                      </p:cBhvr>
                                    </p:animEffect>
                                    <p:animScale>
                                      <p:cBhvr>
                                        <p:cTn id="77" dur="250" autoRev="1" fill="hold"/>
                                        <p:tgtEl>
                                          <p:spTgt spid="7"/>
                                        </p:tgtEl>
                                      </p:cBhvr>
                                      <p:by x="105000" y="105000"/>
                                    </p:animScale>
                                  </p:childTnLst>
                                </p:cTn>
                              </p:par>
                            </p:childTnLst>
                          </p:cTn>
                        </p:par>
                      </p:childTnLst>
                    </p:cTn>
                  </p:par>
                </p:childTnLst>
              </p:cTn>
              <p:nextCondLst>
                <p:cond evt="onClick" delay="0">
                  <p:tgtEl>
                    <p:spTgt spid="7"/>
                  </p:tgtEl>
                </p:cond>
              </p:nextCondLst>
            </p:seq>
            <p:audio>
              <p:cMediaNode vol="80000">
                <p:cTn id="78" fill="hold" display="0">
                  <p:stCondLst>
                    <p:cond delay="indefinite"/>
                  </p:stCondLst>
                  <p:endCondLst>
                    <p:cond evt="onStopAudio" delay="0">
                      <p:tgtEl>
                        <p:sldTgt/>
                      </p:tgtEl>
                    </p:cond>
                  </p:endCondLst>
                </p:cTn>
                <p:tgtEl>
                  <p:spTgt spid="8"/>
                </p:tgtEl>
              </p:cMediaNode>
            </p:audio>
            <p:audio>
              <p:cMediaNode vol="80000">
                <p:cTn id="79" fill="hold" display="0">
                  <p:stCondLst>
                    <p:cond delay="indefinite"/>
                  </p:stCondLst>
                  <p:endCondLst>
                    <p:cond evt="onStopAudio" delay="0">
                      <p:tgtEl>
                        <p:sldTgt/>
                      </p:tgtEl>
                    </p:cond>
                  </p:endCondLst>
                </p:cTn>
                <p:tgtEl>
                  <p:spTgt spid="13"/>
                </p:tgtEl>
              </p:cMediaNode>
            </p:audio>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55000"/>
            </a:blip>
            <a:stretch>
              <a:fillRect t="-38888" b="-38888"/>
            </a:stretch>
          </a:blipFill>
        </p:spPr>
        <p:txBody>
          <a:bodyPr/>
          <a:lstStyle/>
          <a:p>
            <a:endParaRPr lang="en-US"/>
          </a:p>
        </p:txBody>
      </p:sp>
      <p:sp>
        <p:nvSpPr>
          <p:cNvPr id="3" name="Câu hỏi">
            <a:extLst>
              <a:ext uri="{FF2B5EF4-FFF2-40B4-BE49-F238E27FC236}">
                <a16:creationId xmlns:a16="http://schemas.microsoft.com/office/drawing/2014/main" id="{4ADFFF1A-F500-CC57-185E-00F4826D0836}"/>
              </a:ext>
            </a:extLst>
          </p:cNvPr>
          <p:cNvSpPr/>
          <p:nvPr/>
        </p:nvSpPr>
        <p:spPr>
          <a:xfrm>
            <a:off x="1143000" y="740820"/>
            <a:ext cx="16383000" cy="2842321"/>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800" b="1" noProof="1">
                <a:solidFill>
                  <a:schemeClr val="tx1"/>
                </a:solidFill>
                <a:latin typeface="Arial" panose="020B0604020202020204" pitchFamily="34" charset="0"/>
                <a:cs typeface="Arial" panose="020B0604020202020204" pitchFamily="34" charset="0"/>
              </a:rPr>
              <a:t>Câu hỏi </a:t>
            </a:r>
            <a:r>
              <a:rPr lang="en-US" sz="4800" b="1" noProof="1">
                <a:solidFill>
                  <a:schemeClr val="tx1"/>
                </a:solidFill>
                <a:latin typeface="Arial" panose="020B0604020202020204" pitchFamily="34" charset="0"/>
                <a:cs typeface="Arial" panose="020B0604020202020204" pitchFamily="34" charset="0"/>
              </a:rPr>
              <a:t>8: </a:t>
            </a:r>
            <a:r>
              <a:rPr lang="vi-VN" sz="4800" noProof="1">
                <a:solidFill>
                  <a:schemeClr val="tx1"/>
                </a:solidFill>
                <a:latin typeface="Arial" panose="020B0604020202020204" pitchFamily="34" charset="0"/>
                <a:cs typeface="Arial" panose="020B0604020202020204" pitchFamily="34" charset="0"/>
              </a:rPr>
              <a:t>Nhận xét nào không đúng về thái độ, cử chỉ của những người lớn đối với các em bé lần đầu đi học?</a:t>
            </a:r>
          </a:p>
        </p:txBody>
      </p:sp>
      <p:sp>
        <p:nvSpPr>
          <p:cNvPr id="4" name="Đáp án đúng">
            <a:extLst>
              <a:ext uri="{FF2B5EF4-FFF2-40B4-BE49-F238E27FC236}">
                <a16:creationId xmlns:a16="http://schemas.microsoft.com/office/drawing/2014/main" id="{8B66CBE4-2DB9-BCF7-D1C4-281B894BFE17}"/>
              </a:ext>
            </a:extLst>
          </p:cNvPr>
          <p:cNvSpPr/>
          <p:nvPr/>
        </p:nvSpPr>
        <p:spPr>
          <a:xfrm>
            <a:off x="9663544" y="7076198"/>
            <a:ext cx="7862456" cy="2639302"/>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D. Thầy giáo nghiêm khắc nhắc nhở, đón nhận học sinh lớp mới</a:t>
            </a:r>
            <a:endParaRPr lang="vi-VN" sz="4000" noProof="1">
              <a:solidFill>
                <a:schemeClr val="tx1"/>
              </a:solidFill>
              <a:latin typeface="Arial" panose="020B0604020202020204" pitchFamily="34" charset="0"/>
              <a:cs typeface="Arial" panose="020B0604020202020204" pitchFamily="34" charset="0"/>
            </a:endParaRPr>
          </a:p>
        </p:txBody>
      </p:sp>
      <p:sp>
        <p:nvSpPr>
          <p:cNvPr id="5" name="Đáp án sai 1">
            <a:extLst>
              <a:ext uri="{FF2B5EF4-FFF2-40B4-BE49-F238E27FC236}">
                <a16:creationId xmlns:a16="http://schemas.microsoft.com/office/drawing/2014/main" id="{3FCD9830-5FD1-BD44-878B-228BD96CE996}"/>
              </a:ext>
            </a:extLst>
          </p:cNvPr>
          <p:cNvSpPr/>
          <p:nvPr/>
        </p:nvSpPr>
        <p:spPr>
          <a:xfrm>
            <a:off x="1143000" y="4048990"/>
            <a:ext cx="7848600" cy="2819587"/>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A. </a:t>
            </a:r>
            <a:r>
              <a:rPr lang="vi-VN" sz="4000" noProof="1">
                <a:solidFill>
                  <a:schemeClr val="tx1"/>
                </a:solidFill>
                <a:latin typeface="Arial" panose="020B0604020202020204" pitchFamily="34" charset="0"/>
                <a:cs typeface="Arial" panose="020B0604020202020204" pitchFamily="34" charset="0"/>
              </a:rPr>
              <a:t>Ông đốc là một người lãnh đạo nhà trường rất hiền từ, nhân ái với học sinh</a:t>
            </a:r>
          </a:p>
        </p:txBody>
      </p:sp>
      <p:sp>
        <p:nvSpPr>
          <p:cNvPr id="6" name="Đáp án sai 2">
            <a:extLst>
              <a:ext uri="{FF2B5EF4-FFF2-40B4-BE49-F238E27FC236}">
                <a16:creationId xmlns:a16="http://schemas.microsoft.com/office/drawing/2014/main" id="{6A919885-0285-0403-1E09-FA94D8BC080B}"/>
              </a:ext>
            </a:extLst>
          </p:cNvPr>
          <p:cNvSpPr/>
          <p:nvPr/>
        </p:nvSpPr>
        <p:spPr>
          <a:xfrm>
            <a:off x="1143000" y="7076198"/>
            <a:ext cx="7848600" cy="2639302"/>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B. </a:t>
            </a:r>
            <a:r>
              <a:rPr lang="vi-VN" sz="4000" noProof="1">
                <a:solidFill>
                  <a:schemeClr val="tx1"/>
                </a:solidFill>
                <a:latin typeface="Arial" panose="020B0604020202020204" pitchFamily="34" charset="0"/>
                <a:cs typeface="Arial" panose="020B0604020202020204" pitchFamily="34" charset="0"/>
              </a:rPr>
              <a:t>Thầy giáo trẻ niềm nở, tươi cười đón nhận học sinh lớp mới</a:t>
            </a:r>
          </a:p>
        </p:txBody>
      </p:sp>
      <p:sp>
        <p:nvSpPr>
          <p:cNvPr id="7" name="Đáp án sai 3">
            <a:extLst>
              <a:ext uri="{FF2B5EF4-FFF2-40B4-BE49-F238E27FC236}">
                <a16:creationId xmlns:a16="http://schemas.microsoft.com/office/drawing/2014/main" id="{2E7D83A4-3758-8699-4DD0-010A80780539}"/>
              </a:ext>
            </a:extLst>
          </p:cNvPr>
          <p:cNvSpPr/>
          <p:nvPr/>
        </p:nvSpPr>
        <p:spPr>
          <a:xfrm>
            <a:off x="9663544" y="4048991"/>
            <a:ext cx="7862456" cy="2819587"/>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C. </a:t>
            </a:r>
            <a:r>
              <a:rPr lang="vi-VN" sz="4000" noProof="1">
                <a:solidFill>
                  <a:schemeClr val="tx1"/>
                </a:solidFill>
                <a:latin typeface="Arial" panose="020B0604020202020204" pitchFamily="34" charset="0"/>
                <a:cs typeface="Arial" panose="020B0604020202020204" pitchFamily="34" charset="0"/>
              </a:rPr>
              <a:t>Cha mẹ đều chuẩn bị chu đáo cho con em mình trong buổi đầu tựu trường</a:t>
            </a:r>
          </a:p>
        </p:txBody>
      </p:sp>
      <p:pic>
        <p:nvPicPr>
          <p:cNvPr id="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63544" y="-955900"/>
            <a:ext cx="731045" cy="731045"/>
          </a:xfrm>
          <a:prstGeom prst="rect">
            <a:avLst/>
          </a:prstGeom>
        </p:spPr>
      </p:pic>
      <p:pic>
        <p:nvPicPr>
          <p:cNvPr id="9"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935200" y="8241739"/>
            <a:ext cx="1279569" cy="1113741"/>
          </a:xfrm>
          <a:prstGeom prst="rect">
            <a:avLst/>
          </a:prstGeom>
        </p:spPr>
      </p:pic>
      <p:pic>
        <p:nvPicPr>
          <p:cNvPr id="10" name="Picture 9">
            <a:extLst>
              <a:ext uri="{FF2B5EF4-FFF2-40B4-BE49-F238E27FC236}">
                <a16:creationId xmlns:a16="http://schemas.microsoft.com/office/drawing/2014/main" id="{4B31FD67-694B-8D1E-89C7-5C3C61578F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29036" y="8319649"/>
            <a:ext cx="1275183" cy="1136072"/>
          </a:xfrm>
          <a:prstGeom prst="rect">
            <a:avLst/>
          </a:prstGeom>
        </p:spPr>
      </p:pic>
      <p:pic>
        <p:nvPicPr>
          <p:cNvPr id="11"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55383" y="5360750"/>
            <a:ext cx="1275183" cy="1136072"/>
          </a:xfrm>
          <a:prstGeom prst="rect">
            <a:avLst/>
          </a:prstGeom>
        </p:spPr>
      </p:pic>
      <p:pic>
        <p:nvPicPr>
          <p:cNvPr id="12"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29036" y="5474276"/>
            <a:ext cx="1275183" cy="1136072"/>
          </a:xfrm>
          <a:prstGeom prst="rect">
            <a:avLst/>
          </a:prstGeom>
        </p:spPr>
      </p:pic>
      <p:pic>
        <p:nvPicPr>
          <p:cNvPr id="1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593454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4"/>
                                        </p:tgtEl>
                                        <p:attrNameLst>
                                          <p:attrName>fillcolor</p:attrName>
                                        </p:attrNameLst>
                                      </p:cBhvr>
                                      <p:to>
                                        <a:srgbClr val="92D050"/>
                                      </p:to>
                                    </p:animClr>
                                    <p:set>
                                      <p:cBhvr>
                                        <p:cTn id="27" dur="500" fill="hold"/>
                                        <p:tgtEl>
                                          <p:spTgt spid="4"/>
                                        </p:tgtEl>
                                        <p:attrNameLst>
                                          <p:attrName>fill.type</p:attrName>
                                        </p:attrNameLst>
                                      </p:cBhvr>
                                      <p:to>
                                        <p:strVal val="solid"/>
                                      </p:to>
                                    </p:set>
                                    <p:set>
                                      <p:cBhvr>
                                        <p:cTn id="28" dur="500" fill="hold"/>
                                        <p:tgtEl>
                                          <p:spTgt spid="4"/>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8"/>
                                        </p:tgtEl>
                                      </p:cBhvr>
                                    </p:cmd>
                                  </p:childTnLst>
                                </p:cTn>
                              </p:par>
                              <p:par>
                                <p:cTn id="31" presetID="1" presetClass="entr" presetSubtype="0" fill="hold" nodeType="withEffect">
                                  <p:stCondLst>
                                    <p:cond delay="0"/>
                                  </p:stCondLst>
                                  <p:childTnLst>
                                    <p:set>
                                      <p:cBhvr>
                                        <p:cTn id="32" dur="1" fill="hold">
                                          <p:stCondLst>
                                            <p:cond delay="9"/>
                                          </p:stCondLst>
                                        </p:cTn>
                                        <p:tgtEl>
                                          <p:spTgt spid="9"/>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D99694"/>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3"/>
                                        </p:tgtEl>
                                      </p:cBhvr>
                                    </p:cmd>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5"/>
                                        </p:tgtEl>
                                      </p:cBhvr>
                                    </p:animEffect>
                                    <p:animScale>
                                      <p:cBhvr>
                                        <p:cTn id="49"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6"/>
                                        </p:tgtEl>
                                        <p:attrNameLst>
                                          <p:attrName>fillcolor</p:attrName>
                                        </p:attrNameLst>
                                      </p:cBhvr>
                                      <p:to>
                                        <a:srgbClr val="D99694"/>
                                      </p:to>
                                    </p:animClr>
                                    <p:set>
                                      <p:cBhvr>
                                        <p:cTn id="55" dur="500" fill="hold"/>
                                        <p:tgtEl>
                                          <p:spTgt spid="6"/>
                                        </p:tgtEl>
                                        <p:attrNameLst>
                                          <p:attrName>fill.type</p:attrName>
                                        </p:attrNameLst>
                                      </p:cBhvr>
                                      <p:to>
                                        <p:strVal val="solid"/>
                                      </p:to>
                                    </p:set>
                                    <p:set>
                                      <p:cBhvr>
                                        <p:cTn id="56" dur="500" fill="hold"/>
                                        <p:tgtEl>
                                          <p:spTgt spid="6"/>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3"/>
                                        </p:tgtEl>
                                      </p:cBhvr>
                                    </p:cmd>
                                  </p:childTnLst>
                                </p:cTn>
                              </p:par>
                              <p:par>
                                <p:cTn id="59" presetID="1" presetClass="entr" presetSubtype="0" fill="hold" nodeType="withEffect">
                                  <p:stCondLst>
                                    <p:cond delay="0"/>
                                  </p:stCondLst>
                                  <p:childTnLst>
                                    <p:set>
                                      <p:cBhvr>
                                        <p:cTn id="60" dur="1" fill="hold">
                                          <p:stCondLst>
                                            <p:cond delay="9"/>
                                          </p:stCondLst>
                                        </p:cTn>
                                        <p:tgtEl>
                                          <p:spTgt spid="10"/>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6"/>
                                        </p:tgtEl>
                                      </p:cBhvr>
                                    </p:animEffect>
                                    <p:animScale>
                                      <p:cBhvr>
                                        <p:cTn id="63"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7"/>
                                        </p:tgtEl>
                                        <p:attrNameLst>
                                          <p:attrName>fillcolor</p:attrName>
                                        </p:attrNameLst>
                                      </p:cBhvr>
                                      <p:to>
                                        <a:srgbClr val="D99694"/>
                                      </p:to>
                                    </p:animClr>
                                    <p:set>
                                      <p:cBhvr>
                                        <p:cTn id="69" dur="500" fill="hold"/>
                                        <p:tgtEl>
                                          <p:spTgt spid="7"/>
                                        </p:tgtEl>
                                        <p:attrNameLst>
                                          <p:attrName>fill.type</p:attrName>
                                        </p:attrNameLst>
                                      </p:cBhvr>
                                      <p:to>
                                        <p:strVal val="solid"/>
                                      </p:to>
                                    </p:set>
                                    <p:set>
                                      <p:cBhvr>
                                        <p:cTn id="70" dur="500" fill="hold"/>
                                        <p:tgtEl>
                                          <p:spTgt spid="7"/>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3"/>
                                        </p:tgtEl>
                                      </p:cBhvr>
                                    </p:cmd>
                                  </p:childTnLst>
                                </p:cTn>
                              </p:par>
                              <p:par>
                                <p:cTn id="73" presetID="1" presetClass="entr" presetSubtype="0" fill="hold" nodeType="withEffect">
                                  <p:stCondLst>
                                    <p:cond delay="0"/>
                                  </p:stCondLst>
                                  <p:childTnLst>
                                    <p:set>
                                      <p:cBhvr>
                                        <p:cTn id="74" dur="1" fill="hold">
                                          <p:stCondLst>
                                            <p:cond delay="9"/>
                                          </p:stCondLst>
                                        </p:cTn>
                                        <p:tgtEl>
                                          <p:spTgt spid="11"/>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7"/>
                                        </p:tgtEl>
                                      </p:cBhvr>
                                    </p:animEffect>
                                    <p:animScale>
                                      <p:cBhvr>
                                        <p:cTn id="77" dur="250" autoRev="1" fill="hold"/>
                                        <p:tgtEl>
                                          <p:spTgt spid="7"/>
                                        </p:tgtEl>
                                      </p:cBhvr>
                                      <p:by x="105000" y="105000"/>
                                    </p:animScale>
                                  </p:childTnLst>
                                </p:cTn>
                              </p:par>
                            </p:childTnLst>
                          </p:cTn>
                        </p:par>
                      </p:childTnLst>
                    </p:cTn>
                  </p:par>
                </p:childTnLst>
              </p:cTn>
              <p:nextCondLst>
                <p:cond evt="onClick" delay="0">
                  <p:tgtEl>
                    <p:spTgt spid="7"/>
                  </p:tgtEl>
                </p:cond>
              </p:nextCondLst>
            </p:seq>
            <p:audio>
              <p:cMediaNode vol="80000">
                <p:cTn id="78" fill="hold" display="0">
                  <p:stCondLst>
                    <p:cond delay="indefinite"/>
                  </p:stCondLst>
                  <p:endCondLst>
                    <p:cond evt="onStopAudio" delay="0">
                      <p:tgtEl>
                        <p:sldTgt/>
                      </p:tgtEl>
                    </p:cond>
                  </p:endCondLst>
                </p:cTn>
                <p:tgtEl>
                  <p:spTgt spid="8"/>
                </p:tgtEl>
              </p:cMediaNode>
            </p:audio>
            <p:audio>
              <p:cMediaNode vol="80000">
                <p:cTn id="79" fill="hold" display="0">
                  <p:stCondLst>
                    <p:cond delay="indefinite"/>
                  </p:stCondLst>
                  <p:endCondLst>
                    <p:cond evt="onStopAudio" delay="0">
                      <p:tgtEl>
                        <p:sldTgt/>
                      </p:tgtEl>
                    </p:cond>
                  </p:endCondLst>
                </p:cTn>
                <p:tgtEl>
                  <p:spTgt spid="13"/>
                </p:tgtEl>
              </p:cMediaNode>
            </p:audio>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55000"/>
            </a:blip>
            <a:stretch>
              <a:fillRect t="-38888" b="-38888"/>
            </a:stretch>
          </a:blipFill>
        </p:spPr>
        <p:txBody>
          <a:bodyPr/>
          <a:lstStyle/>
          <a:p>
            <a:endParaRPr lang="en-US"/>
          </a:p>
        </p:txBody>
      </p:sp>
      <p:sp>
        <p:nvSpPr>
          <p:cNvPr id="3" name="Câu hỏi">
            <a:extLst>
              <a:ext uri="{FF2B5EF4-FFF2-40B4-BE49-F238E27FC236}">
                <a16:creationId xmlns:a16="http://schemas.microsoft.com/office/drawing/2014/main" id="{4ADFFF1A-F500-CC57-185E-00F4826D0836}"/>
              </a:ext>
            </a:extLst>
          </p:cNvPr>
          <p:cNvSpPr/>
          <p:nvPr/>
        </p:nvSpPr>
        <p:spPr>
          <a:xfrm>
            <a:off x="1219200" y="548216"/>
            <a:ext cx="16306800" cy="3215048"/>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500" b="1" noProof="1">
                <a:solidFill>
                  <a:schemeClr val="tx1"/>
                </a:solidFill>
                <a:latin typeface="Arial" panose="020B0604020202020204" pitchFamily="34" charset="0"/>
                <a:cs typeface="Arial" panose="020B0604020202020204" pitchFamily="34" charset="0"/>
              </a:rPr>
              <a:t>Câu hỏi </a:t>
            </a:r>
            <a:r>
              <a:rPr lang="en-US" sz="4500" b="1" noProof="1">
                <a:solidFill>
                  <a:schemeClr val="tx1"/>
                </a:solidFill>
                <a:latin typeface="Arial" panose="020B0604020202020204" pitchFamily="34" charset="0"/>
                <a:cs typeface="Arial" panose="020B0604020202020204" pitchFamily="34" charset="0"/>
              </a:rPr>
              <a:t>9: </a:t>
            </a:r>
            <a:r>
              <a:rPr lang="vi-VN" sz="4500" noProof="1">
                <a:solidFill>
                  <a:schemeClr val="tx1"/>
                </a:solidFill>
                <a:latin typeface="Arial" panose="020B0604020202020204" pitchFamily="34" charset="0"/>
                <a:cs typeface="Arial" panose="020B0604020202020204" pitchFamily="34" charset="0"/>
              </a:rPr>
              <a:t>Trong tác phẩm “Tôi đi học” của Thanh Tịnh, câu văn nào sau đây không nói lên tâm trạng hồi hộp, cảm giác bỡ ngỡ của nhân vật "tôi" trong buổi tựu trường đầu tiên?</a:t>
            </a:r>
          </a:p>
        </p:txBody>
      </p:sp>
      <p:sp>
        <p:nvSpPr>
          <p:cNvPr id="4" name="Đáp án đúng">
            <a:extLst>
              <a:ext uri="{FF2B5EF4-FFF2-40B4-BE49-F238E27FC236}">
                <a16:creationId xmlns:a16="http://schemas.microsoft.com/office/drawing/2014/main" id="{8B66CBE4-2DB9-BCF7-D1C4-281B894BFE17}"/>
              </a:ext>
            </a:extLst>
          </p:cNvPr>
          <p:cNvSpPr/>
          <p:nvPr/>
        </p:nvSpPr>
        <p:spPr>
          <a:xfrm>
            <a:off x="990600" y="4195405"/>
            <a:ext cx="7772400" cy="2661508"/>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A. </a:t>
            </a:r>
            <a:r>
              <a:rPr lang="vi-VN" sz="4000" noProof="1">
                <a:solidFill>
                  <a:schemeClr val="tx1"/>
                </a:solidFill>
                <a:latin typeface="Arial" panose="020B0604020202020204" pitchFamily="34" charset="0"/>
                <a:cs typeface="Arial" panose="020B0604020202020204" pitchFamily="34" charset="0"/>
              </a:rPr>
              <a:t>Lần ấy trường đối với tôi là một nơi xa lạ</a:t>
            </a:r>
          </a:p>
        </p:txBody>
      </p:sp>
      <p:sp>
        <p:nvSpPr>
          <p:cNvPr id="5" name="Đáp án sai 1">
            <a:extLst>
              <a:ext uri="{FF2B5EF4-FFF2-40B4-BE49-F238E27FC236}">
                <a16:creationId xmlns:a16="http://schemas.microsoft.com/office/drawing/2014/main" id="{3FCD9830-5FD1-BD44-878B-228BD96CE996}"/>
              </a:ext>
            </a:extLst>
          </p:cNvPr>
          <p:cNvSpPr/>
          <p:nvPr/>
        </p:nvSpPr>
        <p:spPr>
          <a:xfrm>
            <a:off x="990600" y="7044151"/>
            <a:ext cx="7772400" cy="2747548"/>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B. </a:t>
            </a:r>
            <a:r>
              <a:rPr lang="vi-VN" sz="4000" noProof="1">
                <a:solidFill>
                  <a:schemeClr val="tx1"/>
                </a:solidFill>
                <a:latin typeface="Arial" panose="020B0604020202020204" pitchFamily="34" charset="0"/>
                <a:cs typeface="Arial" panose="020B0604020202020204" pitchFamily="34" charset="0"/>
              </a:rPr>
              <a:t>Cũng như tôi, mấy bạn học trò bỡ ngỡ đứng nép bên người thân, chỉ dám đi từng bước nhẹ</a:t>
            </a:r>
          </a:p>
        </p:txBody>
      </p:sp>
      <p:sp>
        <p:nvSpPr>
          <p:cNvPr id="6" name="Đáp án sai 2">
            <a:extLst>
              <a:ext uri="{FF2B5EF4-FFF2-40B4-BE49-F238E27FC236}">
                <a16:creationId xmlns:a16="http://schemas.microsoft.com/office/drawing/2014/main" id="{6A919885-0285-0403-1E09-FA94D8BC080B}"/>
              </a:ext>
            </a:extLst>
          </p:cNvPr>
          <p:cNvSpPr/>
          <p:nvPr/>
        </p:nvSpPr>
        <p:spPr>
          <a:xfrm>
            <a:off x="9296400" y="4192752"/>
            <a:ext cx="8229600" cy="2664161"/>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C. </a:t>
            </a:r>
            <a:r>
              <a:rPr lang="vi-VN" sz="4000" noProof="1">
                <a:solidFill>
                  <a:schemeClr val="tx1"/>
                </a:solidFill>
                <a:latin typeface="Arial" panose="020B0604020202020204" pitchFamily="34" charset="0"/>
                <a:cs typeface="Arial" panose="020B0604020202020204" pitchFamily="34" charset="0"/>
              </a:rPr>
              <a:t>Trong lúc ông ta đọc tên từng người, tôi cảm thấy như quả tim tôi ngừng đập</a:t>
            </a:r>
          </a:p>
        </p:txBody>
      </p:sp>
      <p:sp>
        <p:nvSpPr>
          <p:cNvPr id="7" name="Đáp án sai 3">
            <a:extLst>
              <a:ext uri="{FF2B5EF4-FFF2-40B4-BE49-F238E27FC236}">
                <a16:creationId xmlns:a16="http://schemas.microsoft.com/office/drawing/2014/main" id="{2E7D83A4-3758-8699-4DD0-010A80780539}"/>
              </a:ext>
            </a:extLst>
          </p:cNvPr>
          <p:cNvSpPr/>
          <p:nvPr/>
        </p:nvSpPr>
        <p:spPr>
          <a:xfrm>
            <a:off x="9296400" y="7099660"/>
            <a:ext cx="8229600" cy="2692039"/>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D. </a:t>
            </a:r>
            <a:r>
              <a:rPr lang="vi-VN" sz="4000" noProof="1">
                <a:solidFill>
                  <a:schemeClr val="tx1"/>
                </a:solidFill>
                <a:latin typeface="Arial" panose="020B0604020202020204" pitchFamily="34" charset="0"/>
                <a:cs typeface="Arial" panose="020B0604020202020204" pitchFamily="34" charset="0"/>
              </a:rPr>
              <a:t>Con đường này tôi đã quen đi lại lắm lần, nhưng lần này tự nhiên thấy lạ</a:t>
            </a:r>
          </a:p>
        </p:txBody>
      </p:sp>
      <p:pic>
        <p:nvPicPr>
          <p:cNvPr id="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04760" y="-1857236"/>
            <a:ext cx="731045" cy="731045"/>
          </a:xfrm>
          <a:prstGeom prst="rect">
            <a:avLst/>
          </a:prstGeom>
        </p:spPr>
      </p:pic>
      <p:pic>
        <p:nvPicPr>
          <p:cNvPr id="9"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81800" y="5154066"/>
            <a:ext cx="1279569" cy="1113741"/>
          </a:xfrm>
          <a:prstGeom prst="rect">
            <a:avLst/>
          </a:prstGeom>
        </p:spPr>
      </p:pic>
      <p:pic>
        <p:nvPicPr>
          <p:cNvPr id="10" name="Picture 9">
            <a:extLst>
              <a:ext uri="{FF2B5EF4-FFF2-40B4-BE49-F238E27FC236}">
                <a16:creationId xmlns:a16="http://schemas.microsoft.com/office/drawing/2014/main" id="{4B31FD67-694B-8D1E-89C7-5C3C61578F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118146" y="5328643"/>
            <a:ext cx="1275183" cy="1136072"/>
          </a:xfrm>
          <a:prstGeom prst="rect">
            <a:avLst/>
          </a:prstGeom>
        </p:spPr>
      </p:pic>
      <p:pic>
        <p:nvPicPr>
          <p:cNvPr id="11"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117576" y="8257605"/>
            <a:ext cx="1275183" cy="1136072"/>
          </a:xfrm>
          <a:prstGeom prst="rect">
            <a:avLst/>
          </a:prstGeom>
        </p:spPr>
      </p:pic>
      <p:pic>
        <p:nvPicPr>
          <p:cNvPr id="12"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928490" y="8257605"/>
            <a:ext cx="1275183" cy="1136072"/>
          </a:xfrm>
          <a:prstGeom prst="rect">
            <a:avLst/>
          </a:prstGeom>
        </p:spPr>
      </p:pic>
      <p:pic>
        <p:nvPicPr>
          <p:cNvPr id="1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595055" y="-1857236"/>
            <a:ext cx="731045" cy="731045"/>
          </a:xfrm>
          <a:prstGeom prst="rect">
            <a:avLst/>
          </a:prstGeom>
        </p:spPr>
      </p:pic>
    </p:spTree>
    <p:extLst>
      <p:ext uri="{BB962C8B-B14F-4D97-AF65-F5344CB8AC3E}">
        <p14:creationId xmlns:p14="http://schemas.microsoft.com/office/powerpoint/2010/main" val="37461069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4"/>
                                        </p:tgtEl>
                                        <p:attrNameLst>
                                          <p:attrName>fillcolor</p:attrName>
                                        </p:attrNameLst>
                                      </p:cBhvr>
                                      <p:to>
                                        <a:srgbClr val="92D050"/>
                                      </p:to>
                                    </p:animClr>
                                    <p:set>
                                      <p:cBhvr>
                                        <p:cTn id="27" dur="500" fill="hold"/>
                                        <p:tgtEl>
                                          <p:spTgt spid="4"/>
                                        </p:tgtEl>
                                        <p:attrNameLst>
                                          <p:attrName>fill.type</p:attrName>
                                        </p:attrNameLst>
                                      </p:cBhvr>
                                      <p:to>
                                        <p:strVal val="solid"/>
                                      </p:to>
                                    </p:set>
                                    <p:set>
                                      <p:cBhvr>
                                        <p:cTn id="28" dur="500" fill="hold"/>
                                        <p:tgtEl>
                                          <p:spTgt spid="4"/>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8"/>
                                        </p:tgtEl>
                                      </p:cBhvr>
                                    </p:cmd>
                                  </p:childTnLst>
                                </p:cTn>
                              </p:par>
                              <p:par>
                                <p:cTn id="31" presetID="1" presetClass="entr" presetSubtype="0" fill="hold" nodeType="withEffect">
                                  <p:stCondLst>
                                    <p:cond delay="0"/>
                                  </p:stCondLst>
                                  <p:childTnLst>
                                    <p:set>
                                      <p:cBhvr>
                                        <p:cTn id="32" dur="1" fill="hold">
                                          <p:stCondLst>
                                            <p:cond delay="9"/>
                                          </p:stCondLst>
                                        </p:cTn>
                                        <p:tgtEl>
                                          <p:spTgt spid="9"/>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D99694"/>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3"/>
                                        </p:tgtEl>
                                      </p:cBhvr>
                                    </p:cmd>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5"/>
                                        </p:tgtEl>
                                      </p:cBhvr>
                                    </p:animEffect>
                                    <p:animScale>
                                      <p:cBhvr>
                                        <p:cTn id="49"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6"/>
                                        </p:tgtEl>
                                        <p:attrNameLst>
                                          <p:attrName>fillcolor</p:attrName>
                                        </p:attrNameLst>
                                      </p:cBhvr>
                                      <p:to>
                                        <a:srgbClr val="D99694"/>
                                      </p:to>
                                    </p:animClr>
                                    <p:set>
                                      <p:cBhvr>
                                        <p:cTn id="55" dur="500" fill="hold"/>
                                        <p:tgtEl>
                                          <p:spTgt spid="6"/>
                                        </p:tgtEl>
                                        <p:attrNameLst>
                                          <p:attrName>fill.type</p:attrName>
                                        </p:attrNameLst>
                                      </p:cBhvr>
                                      <p:to>
                                        <p:strVal val="solid"/>
                                      </p:to>
                                    </p:set>
                                    <p:set>
                                      <p:cBhvr>
                                        <p:cTn id="56" dur="500" fill="hold"/>
                                        <p:tgtEl>
                                          <p:spTgt spid="6"/>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3"/>
                                        </p:tgtEl>
                                      </p:cBhvr>
                                    </p:cmd>
                                  </p:childTnLst>
                                </p:cTn>
                              </p:par>
                              <p:par>
                                <p:cTn id="59" presetID="1" presetClass="entr" presetSubtype="0" fill="hold" nodeType="withEffect">
                                  <p:stCondLst>
                                    <p:cond delay="0"/>
                                  </p:stCondLst>
                                  <p:childTnLst>
                                    <p:set>
                                      <p:cBhvr>
                                        <p:cTn id="60" dur="1" fill="hold">
                                          <p:stCondLst>
                                            <p:cond delay="9"/>
                                          </p:stCondLst>
                                        </p:cTn>
                                        <p:tgtEl>
                                          <p:spTgt spid="10"/>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6"/>
                                        </p:tgtEl>
                                      </p:cBhvr>
                                    </p:animEffect>
                                    <p:animScale>
                                      <p:cBhvr>
                                        <p:cTn id="63"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7"/>
                                        </p:tgtEl>
                                        <p:attrNameLst>
                                          <p:attrName>fillcolor</p:attrName>
                                        </p:attrNameLst>
                                      </p:cBhvr>
                                      <p:to>
                                        <a:srgbClr val="D99694"/>
                                      </p:to>
                                    </p:animClr>
                                    <p:set>
                                      <p:cBhvr>
                                        <p:cTn id="69" dur="500" fill="hold"/>
                                        <p:tgtEl>
                                          <p:spTgt spid="7"/>
                                        </p:tgtEl>
                                        <p:attrNameLst>
                                          <p:attrName>fill.type</p:attrName>
                                        </p:attrNameLst>
                                      </p:cBhvr>
                                      <p:to>
                                        <p:strVal val="solid"/>
                                      </p:to>
                                    </p:set>
                                    <p:set>
                                      <p:cBhvr>
                                        <p:cTn id="70" dur="500" fill="hold"/>
                                        <p:tgtEl>
                                          <p:spTgt spid="7"/>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3"/>
                                        </p:tgtEl>
                                      </p:cBhvr>
                                    </p:cmd>
                                  </p:childTnLst>
                                </p:cTn>
                              </p:par>
                              <p:par>
                                <p:cTn id="73" presetID="1" presetClass="entr" presetSubtype="0" fill="hold" nodeType="withEffect">
                                  <p:stCondLst>
                                    <p:cond delay="0"/>
                                  </p:stCondLst>
                                  <p:childTnLst>
                                    <p:set>
                                      <p:cBhvr>
                                        <p:cTn id="74" dur="1" fill="hold">
                                          <p:stCondLst>
                                            <p:cond delay="9"/>
                                          </p:stCondLst>
                                        </p:cTn>
                                        <p:tgtEl>
                                          <p:spTgt spid="11"/>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7"/>
                                        </p:tgtEl>
                                      </p:cBhvr>
                                    </p:animEffect>
                                    <p:animScale>
                                      <p:cBhvr>
                                        <p:cTn id="77" dur="250" autoRev="1" fill="hold"/>
                                        <p:tgtEl>
                                          <p:spTgt spid="7"/>
                                        </p:tgtEl>
                                      </p:cBhvr>
                                      <p:by x="105000" y="105000"/>
                                    </p:animScale>
                                  </p:childTnLst>
                                </p:cTn>
                              </p:par>
                            </p:childTnLst>
                          </p:cTn>
                        </p:par>
                      </p:childTnLst>
                    </p:cTn>
                  </p:par>
                </p:childTnLst>
              </p:cTn>
              <p:nextCondLst>
                <p:cond evt="onClick" delay="0">
                  <p:tgtEl>
                    <p:spTgt spid="7"/>
                  </p:tgtEl>
                </p:cond>
              </p:nextCondLst>
            </p:seq>
            <p:audio>
              <p:cMediaNode vol="80000">
                <p:cTn id="78" fill="hold" display="0">
                  <p:stCondLst>
                    <p:cond delay="indefinite"/>
                  </p:stCondLst>
                  <p:endCondLst>
                    <p:cond evt="onStopAudio" delay="0">
                      <p:tgtEl>
                        <p:sldTgt/>
                      </p:tgtEl>
                    </p:cond>
                  </p:endCondLst>
                </p:cTn>
                <p:tgtEl>
                  <p:spTgt spid="8"/>
                </p:tgtEl>
              </p:cMediaNode>
            </p:audio>
            <p:audio>
              <p:cMediaNode vol="80000">
                <p:cTn id="79" fill="hold" display="0">
                  <p:stCondLst>
                    <p:cond delay="indefinite"/>
                  </p:stCondLst>
                  <p:endCondLst>
                    <p:cond evt="onStopAudio" delay="0">
                      <p:tgtEl>
                        <p:sldTgt/>
                      </p:tgtEl>
                    </p:cond>
                  </p:endCondLst>
                </p:cTn>
                <p:tgtEl>
                  <p:spTgt spid="13"/>
                </p:tgtEl>
              </p:cMediaNode>
            </p:audio>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55000"/>
            </a:blip>
            <a:stretch>
              <a:fillRect t="-38888" b="-38888"/>
            </a:stretch>
          </a:blipFill>
        </p:spPr>
        <p:txBody>
          <a:bodyPr/>
          <a:lstStyle/>
          <a:p>
            <a:endParaRPr lang="en-US"/>
          </a:p>
        </p:txBody>
      </p:sp>
      <p:sp>
        <p:nvSpPr>
          <p:cNvPr id="3" name="Câu hỏi">
            <a:extLst>
              <a:ext uri="{FF2B5EF4-FFF2-40B4-BE49-F238E27FC236}">
                <a16:creationId xmlns:a16="http://schemas.microsoft.com/office/drawing/2014/main" id="{4ADFFF1A-F500-CC57-185E-00F4826D0836}"/>
              </a:ext>
            </a:extLst>
          </p:cNvPr>
          <p:cNvSpPr/>
          <p:nvPr/>
        </p:nvSpPr>
        <p:spPr>
          <a:xfrm>
            <a:off x="838200" y="403793"/>
            <a:ext cx="16764000" cy="3347677"/>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noProof="1">
                <a:solidFill>
                  <a:schemeClr val="tx1"/>
                </a:solidFill>
                <a:latin typeface="Arial" panose="020B0604020202020204" pitchFamily="34" charset="0"/>
                <a:cs typeface="Arial" panose="020B0604020202020204" pitchFamily="34" charset="0"/>
              </a:rPr>
              <a:t>Câu hỏi 10: </a:t>
            </a:r>
            <a:r>
              <a:rPr lang="vi-VN" sz="4500" noProof="1">
                <a:solidFill>
                  <a:schemeClr val="tx1"/>
                </a:solidFill>
                <a:latin typeface="Arial" panose="020B0604020202020204" pitchFamily="34" charset="0"/>
                <a:cs typeface="Arial" panose="020B0604020202020204" pitchFamily="34" charset="0"/>
              </a:rPr>
              <a:t>Hình ảnh </a:t>
            </a:r>
            <a:r>
              <a:rPr lang="en-US" sz="4500" noProof="1">
                <a:solidFill>
                  <a:schemeClr val="tx1"/>
                </a:solidFill>
                <a:latin typeface="Arial" panose="020B0604020202020204" pitchFamily="34" charset="0"/>
                <a:cs typeface="Arial" panose="020B0604020202020204" pitchFamily="34" charset="0"/>
              </a:rPr>
              <a:t>“</a:t>
            </a:r>
            <a:r>
              <a:rPr lang="vi-VN" sz="4500" noProof="1">
                <a:solidFill>
                  <a:schemeClr val="tx1"/>
                </a:solidFill>
                <a:latin typeface="Arial" panose="020B0604020202020204" pitchFamily="34" charset="0"/>
                <a:cs typeface="Arial" panose="020B0604020202020204" pitchFamily="34" charset="0"/>
              </a:rPr>
              <a:t>bàn tay</a:t>
            </a:r>
            <a:r>
              <a:rPr lang="en-US" sz="4500" noProof="1">
                <a:solidFill>
                  <a:schemeClr val="tx1"/>
                </a:solidFill>
                <a:latin typeface="Arial" panose="020B0604020202020204" pitchFamily="34" charset="0"/>
                <a:cs typeface="Arial" panose="020B0604020202020204" pitchFamily="34" charset="0"/>
              </a:rPr>
              <a:t>”</a:t>
            </a:r>
            <a:r>
              <a:rPr lang="vi-VN" sz="4500" noProof="1">
                <a:solidFill>
                  <a:schemeClr val="tx1"/>
                </a:solidFill>
                <a:latin typeface="Arial" panose="020B0604020202020204" pitchFamily="34" charset="0"/>
                <a:cs typeface="Arial" panose="020B0604020202020204" pitchFamily="34" charset="0"/>
              </a:rPr>
              <a:t> trong hai câu văn: </a:t>
            </a:r>
            <a:r>
              <a:rPr lang="en-US" sz="4500" i="1" noProof="1">
                <a:solidFill>
                  <a:schemeClr val="tx1"/>
                </a:solidFill>
                <a:latin typeface="Arial" panose="020B0604020202020204" pitchFamily="34" charset="0"/>
                <a:cs typeface="Arial" panose="020B0604020202020204" pitchFamily="34" charset="0"/>
              </a:rPr>
              <a:t>“</a:t>
            </a:r>
            <a:r>
              <a:rPr lang="vi-VN" sz="4500" i="1" noProof="1">
                <a:solidFill>
                  <a:schemeClr val="tx1"/>
                </a:solidFill>
                <a:latin typeface="Arial" panose="020B0604020202020204" pitchFamily="34" charset="0"/>
                <a:cs typeface="Arial" panose="020B0604020202020204" pitchFamily="34" charset="0"/>
              </a:rPr>
              <a:t>Tôi cảm thấy sau lưng tôi có một bàn tay dịu dàng đẩy tôi tới trước</a:t>
            </a:r>
            <a:r>
              <a:rPr lang="en-US" sz="4500" i="1" noProof="1">
                <a:solidFill>
                  <a:schemeClr val="tx1"/>
                </a:solidFill>
                <a:latin typeface="Arial" panose="020B0604020202020204" pitchFamily="34" charset="0"/>
                <a:cs typeface="Arial" panose="020B0604020202020204" pitchFamily="34" charset="0"/>
              </a:rPr>
              <a:t>… </a:t>
            </a:r>
            <a:r>
              <a:rPr lang="vi-VN" sz="4500" i="1" noProof="1">
                <a:solidFill>
                  <a:schemeClr val="tx1"/>
                </a:solidFill>
                <a:latin typeface="Arial" panose="020B0604020202020204" pitchFamily="34" charset="0"/>
                <a:cs typeface="Arial" panose="020B0604020202020204" pitchFamily="34" charset="0"/>
              </a:rPr>
              <a:t>Một bàn tay quan nhẹ vuốt mái tóc tôi</a:t>
            </a:r>
            <a:r>
              <a:rPr lang="en-US" sz="4500" i="1" noProof="1">
                <a:solidFill>
                  <a:schemeClr val="tx1"/>
                </a:solidFill>
                <a:latin typeface="Arial" panose="020B0604020202020204" pitchFamily="34" charset="0"/>
                <a:cs typeface="Arial" panose="020B0604020202020204" pitchFamily="34" charset="0"/>
              </a:rPr>
              <a:t>”</a:t>
            </a:r>
            <a:r>
              <a:rPr lang="vi-VN" sz="4500" i="1" noProof="1">
                <a:solidFill>
                  <a:schemeClr val="tx1"/>
                </a:solidFill>
                <a:latin typeface="Arial" panose="020B0604020202020204" pitchFamily="34" charset="0"/>
                <a:cs typeface="Arial" panose="020B0604020202020204" pitchFamily="34" charset="0"/>
              </a:rPr>
              <a:t> </a:t>
            </a:r>
            <a:r>
              <a:rPr lang="vi-VN" sz="4500" noProof="1">
                <a:solidFill>
                  <a:schemeClr val="tx1"/>
                </a:solidFill>
                <a:latin typeface="Arial" panose="020B0604020202020204" pitchFamily="34" charset="0"/>
                <a:cs typeface="Arial" panose="020B0604020202020204" pitchFamily="34" charset="0"/>
              </a:rPr>
              <a:t>nhằm diễn tả ý gì?</a:t>
            </a:r>
          </a:p>
        </p:txBody>
      </p:sp>
      <p:sp>
        <p:nvSpPr>
          <p:cNvPr id="4" name="Đáp án đúng">
            <a:extLst>
              <a:ext uri="{FF2B5EF4-FFF2-40B4-BE49-F238E27FC236}">
                <a16:creationId xmlns:a16="http://schemas.microsoft.com/office/drawing/2014/main" id="{8B66CBE4-2DB9-BCF7-D1C4-281B894BFE17}"/>
              </a:ext>
            </a:extLst>
          </p:cNvPr>
          <p:cNvSpPr/>
          <p:nvPr/>
        </p:nvSpPr>
        <p:spPr>
          <a:xfrm>
            <a:off x="1430481" y="6800498"/>
            <a:ext cx="7789719" cy="2838802"/>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B. </a:t>
            </a:r>
            <a:r>
              <a:rPr lang="vi-VN" sz="4000" noProof="1">
                <a:solidFill>
                  <a:schemeClr val="tx1"/>
                </a:solidFill>
                <a:latin typeface="Arial" panose="020B0604020202020204" pitchFamily="34" charset="0"/>
                <a:cs typeface="Arial" panose="020B0604020202020204" pitchFamily="34" charset="0"/>
              </a:rPr>
              <a:t>Tấm lòng mẹ hiền bao la săn sóc, âu yếm, chở che, nâng đỡ và thương yêu đối với con thơ</a:t>
            </a:r>
          </a:p>
        </p:txBody>
      </p:sp>
      <p:sp>
        <p:nvSpPr>
          <p:cNvPr id="5" name="Đáp án sai 1">
            <a:extLst>
              <a:ext uri="{FF2B5EF4-FFF2-40B4-BE49-F238E27FC236}">
                <a16:creationId xmlns:a16="http://schemas.microsoft.com/office/drawing/2014/main" id="{3FCD9830-5FD1-BD44-878B-228BD96CE996}"/>
              </a:ext>
            </a:extLst>
          </p:cNvPr>
          <p:cNvSpPr/>
          <p:nvPr/>
        </p:nvSpPr>
        <p:spPr>
          <a:xfrm>
            <a:off x="1430481" y="4113068"/>
            <a:ext cx="7789719" cy="2325832"/>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A. Sự âu yếm của mẹ hiền</a:t>
            </a:r>
            <a:endParaRPr lang="vi-VN" sz="4000" noProof="1">
              <a:solidFill>
                <a:schemeClr val="tx1"/>
              </a:solidFill>
              <a:latin typeface="Arial" panose="020B0604020202020204" pitchFamily="34" charset="0"/>
              <a:cs typeface="Arial" panose="020B0604020202020204" pitchFamily="34" charset="0"/>
            </a:endParaRPr>
          </a:p>
        </p:txBody>
      </p:sp>
      <p:sp>
        <p:nvSpPr>
          <p:cNvPr id="6" name="Đáp án sai 2">
            <a:extLst>
              <a:ext uri="{FF2B5EF4-FFF2-40B4-BE49-F238E27FC236}">
                <a16:creationId xmlns:a16="http://schemas.microsoft.com/office/drawing/2014/main" id="{6A919885-0285-0403-1E09-FA94D8BC080B}"/>
              </a:ext>
            </a:extLst>
          </p:cNvPr>
          <p:cNvSpPr/>
          <p:nvPr/>
        </p:nvSpPr>
        <p:spPr>
          <a:xfrm>
            <a:off x="9663544" y="4113067"/>
            <a:ext cx="7100456" cy="2325833"/>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C. Sự săn sóc của mẹ hiền</a:t>
            </a:r>
            <a:endParaRPr lang="vi-VN" sz="4000" noProof="1">
              <a:solidFill>
                <a:schemeClr val="tx1"/>
              </a:solidFill>
              <a:latin typeface="Arial" panose="020B0604020202020204" pitchFamily="34" charset="0"/>
              <a:cs typeface="Arial" panose="020B0604020202020204" pitchFamily="34" charset="0"/>
            </a:endParaRPr>
          </a:p>
        </p:txBody>
      </p:sp>
      <p:sp>
        <p:nvSpPr>
          <p:cNvPr id="7" name="Đáp án sai 3">
            <a:extLst>
              <a:ext uri="{FF2B5EF4-FFF2-40B4-BE49-F238E27FC236}">
                <a16:creationId xmlns:a16="http://schemas.microsoft.com/office/drawing/2014/main" id="{2E7D83A4-3758-8699-4DD0-010A80780539}"/>
              </a:ext>
            </a:extLst>
          </p:cNvPr>
          <p:cNvSpPr/>
          <p:nvPr/>
        </p:nvSpPr>
        <p:spPr>
          <a:xfrm>
            <a:off x="9663544" y="6800497"/>
            <a:ext cx="7100456" cy="2838803"/>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D. </a:t>
            </a:r>
            <a:r>
              <a:rPr lang="vi-VN" sz="4000" noProof="1">
                <a:solidFill>
                  <a:schemeClr val="tx1"/>
                </a:solidFill>
                <a:latin typeface="Arial" panose="020B0604020202020204" pitchFamily="34" charset="0"/>
                <a:cs typeface="Arial" panose="020B0604020202020204" pitchFamily="34" charset="0"/>
              </a:rPr>
              <a:t>Tình thương con bao la của mẹ hiền</a:t>
            </a:r>
          </a:p>
        </p:txBody>
      </p:sp>
      <p:pic>
        <p:nvPicPr>
          <p:cNvPr id="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63544" y="-955900"/>
            <a:ext cx="731045" cy="731045"/>
          </a:xfrm>
          <a:prstGeom prst="rect">
            <a:avLst/>
          </a:prstGeom>
        </p:spPr>
      </p:pic>
      <p:pic>
        <p:nvPicPr>
          <p:cNvPr id="9"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499759" y="8219898"/>
            <a:ext cx="1279569" cy="1113741"/>
          </a:xfrm>
          <a:prstGeom prst="rect">
            <a:avLst/>
          </a:prstGeom>
        </p:spPr>
      </p:pic>
      <p:pic>
        <p:nvPicPr>
          <p:cNvPr id="10" name="Picture 9">
            <a:extLst>
              <a:ext uri="{FF2B5EF4-FFF2-40B4-BE49-F238E27FC236}">
                <a16:creationId xmlns:a16="http://schemas.microsoft.com/office/drawing/2014/main" id="{4B31FD67-694B-8D1E-89C7-5C3C61578F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16200" y="5302828"/>
            <a:ext cx="1275183" cy="1136072"/>
          </a:xfrm>
          <a:prstGeom prst="rect">
            <a:avLst/>
          </a:prstGeom>
        </p:spPr>
      </p:pic>
      <p:pic>
        <p:nvPicPr>
          <p:cNvPr id="11"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28848" y="8259042"/>
            <a:ext cx="1275183" cy="1136072"/>
          </a:xfrm>
          <a:prstGeom prst="rect">
            <a:avLst/>
          </a:prstGeom>
        </p:spPr>
      </p:pic>
      <p:pic>
        <p:nvPicPr>
          <p:cNvPr id="12"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809536" y="5140960"/>
            <a:ext cx="1275183" cy="1136072"/>
          </a:xfrm>
          <a:prstGeom prst="rect">
            <a:avLst/>
          </a:prstGeom>
        </p:spPr>
      </p:pic>
      <p:pic>
        <p:nvPicPr>
          <p:cNvPr id="1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049925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4"/>
                                        </p:tgtEl>
                                        <p:attrNameLst>
                                          <p:attrName>fillcolor</p:attrName>
                                        </p:attrNameLst>
                                      </p:cBhvr>
                                      <p:to>
                                        <a:srgbClr val="92D050"/>
                                      </p:to>
                                    </p:animClr>
                                    <p:set>
                                      <p:cBhvr>
                                        <p:cTn id="27" dur="500" fill="hold"/>
                                        <p:tgtEl>
                                          <p:spTgt spid="4"/>
                                        </p:tgtEl>
                                        <p:attrNameLst>
                                          <p:attrName>fill.type</p:attrName>
                                        </p:attrNameLst>
                                      </p:cBhvr>
                                      <p:to>
                                        <p:strVal val="solid"/>
                                      </p:to>
                                    </p:set>
                                    <p:set>
                                      <p:cBhvr>
                                        <p:cTn id="28" dur="500" fill="hold"/>
                                        <p:tgtEl>
                                          <p:spTgt spid="4"/>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8"/>
                                        </p:tgtEl>
                                      </p:cBhvr>
                                    </p:cmd>
                                  </p:childTnLst>
                                </p:cTn>
                              </p:par>
                              <p:par>
                                <p:cTn id="31" presetID="1" presetClass="entr" presetSubtype="0" fill="hold" nodeType="withEffect">
                                  <p:stCondLst>
                                    <p:cond delay="0"/>
                                  </p:stCondLst>
                                  <p:childTnLst>
                                    <p:set>
                                      <p:cBhvr>
                                        <p:cTn id="32" dur="1" fill="hold">
                                          <p:stCondLst>
                                            <p:cond delay="9"/>
                                          </p:stCondLst>
                                        </p:cTn>
                                        <p:tgtEl>
                                          <p:spTgt spid="9"/>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D99694"/>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3"/>
                                        </p:tgtEl>
                                      </p:cBhvr>
                                    </p:cmd>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5"/>
                                        </p:tgtEl>
                                      </p:cBhvr>
                                    </p:animEffect>
                                    <p:animScale>
                                      <p:cBhvr>
                                        <p:cTn id="49"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6"/>
                                        </p:tgtEl>
                                        <p:attrNameLst>
                                          <p:attrName>fillcolor</p:attrName>
                                        </p:attrNameLst>
                                      </p:cBhvr>
                                      <p:to>
                                        <a:srgbClr val="D99694"/>
                                      </p:to>
                                    </p:animClr>
                                    <p:set>
                                      <p:cBhvr>
                                        <p:cTn id="55" dur="500" fill="hold"/>
                                        <p:tgtEl>
                                          <p:spTgt spid="6"/>
                                        </p:tgtEl>
                                        <p:attrNameLst>
                                          <p:attrName>fill.type</p:attrName>
                                        </p:attrNameLst>
                                      </p:cBhvr>
                                      <p:to>
                                        <p:strVal val="solid"/>
                                      </p:to>
                                    </p:set>
                                    <p:set>
                                      <p:cBhvr>
                                        <p:cTn id="56" dur="500" fill="hold"/>
                                        <p:tgtEl>
                                          <p:spTgt spid="6"/>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3"/>
                                        </p:tgtEl>
                                      </p:cBhvr>
                                    </p:cmd>
                                  </p:childTnLst>
                                </p:cTn>
                              </p:par>
                              <p:par>
                                <p:cTn id="59" presetID="1" presetClass="entr" presetSubtype="0" fill="hold" nodeType="withEffect">
                                  <p:stCondLst>
                                    <p:cond delay="0"/>
                                  </p:stCondLst>
                                  <p:childTnLst>
                                    <p:set>
                                      <p:cBhvr>
                                        <p:cTn id="60" dur="1" fill="hold">
                                          <p:stCondLst>
                                            <p:cond delay="9"/>
                                          </p:stCondLst>
                                        </p:cTn>
                                        <p:tgtEl>
                                          <p:spTgt spid="10"/>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6"/>
                                        </p:tgtEl>
                                      </p:cBhvr>
                                    </p:animEffect>
                                    <p:animScale>
                                      <p:cBhvr>
                                        <p:cTn id="63"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7"/>
                                        </p:tgtEl>
                                        <p:attrNameLst>
                                          <p:attrName>fillcolor</p:attrName>
                                        </p:attrNameLst>
                                      </p:cBhvr>
                                      <p:to>
                                        <a:srgbClr val="D99694"/>
                                      </p:to>
                                    </p:animClr>
                                    <p:set>
                                      <p:cBhvr>
                                        <p:cTn id="69" dur="500" fill="hold"/>
                                        <p:tgtEl>
                                          <p:spTgt spid="7"/>
                                        </p:tgtEl>
                                        <p:attrNameLst>
                                          <p:attrName>fill.type</p:attrName>
                                        </p:attrNameLst>
                                      </p:cBhvr>
                                      <p:to>
                                        <p:strVal val="solid"/>
                                      </p:to>
                                    </p:set>
                                    <p:set>
                                      <p:cBhvr>
                                        <p:cTn id="70" dur="500" fill="hold"/>
                                        <p:tgtEl>
                                          <p:spTgt spid="7"/>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3"/>
                                        </p:tgtEl>
                                      </p:cBhvr>
                                    </p:cmd>
                                  </p:childTnLst>
                                </p:cTn>
                              </p:par>
                              <p:par>
                                <p:cTn id="73" presetID="1" presetClass="entr" presetSubtype="0" fill="hold" nodeType="withEffect">
                                  <p:stCondLst>
                                    <p:cond delay="0"/>
                                  </p:stCondLst>
                                  <p:childTnLst>
                                    <p:set>
                                      <p:cBhvr>
                                        <p:cTn id="74" dur="1" fill="hold">
                                          <p:stCondLst>
                                            <p:cond delay="9"/>
                                          </p:stCondLst>
                                        </p:cTn>
                                        <p:tgtEl>
                                          <p:spTgt spid="11"/>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7"/>
                                        </p:tgtEl>
                                      </p:cBhvr>
                                    </p:animEffect>
                                    <p:animScale>
                                      <p:cBhvr>
                                        <p:cTn id="77" dur="250" autoRev="1" fill="hold"/>
                                        <p:tgtEl>
                                          <p:spTgt spid="7"/>
                                        </p:tgtEl>
                                      </p:cBhvr>
                                      <p:by x="105000" y="105000"/>
                                    </p:animScale>
                                  </p:childTnLst>
                                </p:cTn>
                              </p:par>
                            </p:childTnLst>
                          </p:cTn>
                        </p:par>
                      </p:childTnLst>
                    </p:cTn>
                  </p:par>
                </p:childTnLst>
              </p:cTn>
              <p:nextCondLst>
                <p:cond evt="onClick" delay="0">
                  <p:tgtEl>
                    <p:spTgt spid="7"/>
                  </p:tgtEl>
                </p:cond>
              </p:nextCondLst>
            </p:seq>
            <p:audio>
              <p:cMediaNode vol="80000">
                <p:cTn id="78" fill="hold" display="0">
                  <p:stCondLst>
                    <p:cond delay="indefinite"/>
                  </p:stCondLst>
                  <p:endCondLst>
                    <p:cond evt="onStopAudio" delay="0">
                      <p:tgtEl>
                        <p:sldTgt/>
                      </p:tgtEl>
                    </p:cond>
                  </p:endCondLst>
                </p:cTn>
                <p:tgtEl>
                  <p:spTgt spid="8"/>
                </p:tgtEl>
              </p:cMediaNode>
            </p:audio>
            <p:audio>
              <p:cMediaNode vol="80000">
                <p:cTn id="79" fill="hold" display="0">
                  <p:stCondLst>
                    <p:cond delay="indefinite"/>
                  </p:stCondLst>
                  <p:endCondLst>
                    <p:cond evt="onStopAudio" delay="0">
                      <p:tgtEl>
                        <p:sldTgt/>
                      </p:tgtEl>
                    </p:cond>
                  </p:endCondLst>
                </p:cTn>
                <p:tgtEl>
                  <p:spTgt spid="13"/>
                </p:tgtEl>
              </p:cMediaNode>
            </p:audio>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4" name="Freeform 4"/>
          <p:cNvSpPr/>
          <p:nvPr/>
        </p:nvSpPr>
        <p:spPr>
          <a:xfrm>
            <a:off x="10721265" y="674067"/>
            <a:ext cx="3086100" cy="552758"/>
          </a:xfrm>
          <a:custGeom>
            <a:avLst/>
            <a:gdLst/>
            <a:ahLst/>
            <a:cxnLst/>
            <a:rect l="l" t="t" r="r" b="b"/>
            <a:pathLst>
              <a:path w="812800" h="145582">
                <a:moveTo>
                  <a:pt x="0" y="0"/>
                </a:moveTo>
                <a:lnTo>
                  <a:pt x="812800" y="0"/>
                </a:lnTo>
                <a:lnTo>
                  <a:pt x="812800" y="145582"/>
                </a:lnTo>
                <a:lnTo>
                  <a:pt x="0" y="145582"/>
                </a:lnTo>
                <a:close/>
              </a:path>
            </a:pathLst>
          </a:custGeom>
          <a:solidFill>
            <a:srgbClr val="000000">
              <a:alpha val="0"/>
            </a:srgbClr>
          </a:solidFill>
        </p:spPr>
        <p:txBody>
          <a:bodyPr/>
          <a:lstStyle/>
          <a:p>
            <a:endParaRPr lang="en-US"/>
          </a:p>
        </p:txBody>
      </p:sp>
      <p:sp>
        <p:nvSpPr>
          <p:cNvPr id="7" name="Freeform 7"/>
          <p:cNvSpPr/>
          <p:nvPr/>
        </p:nvSpPr>
        <p:spPr>
          <a:xfrm>
            <a:off x="10721265" y="3589352"/>
            <a:ext cx="3086100" cy="552758"/>
          </a:xfrm>
          <a:custGeom>
            <a:avLst/>
            <a:gdLst/>
            <a:ahLst/>
            <a:cxnLst/>
            <a:rect l="l" t="t" r="r" b="b"/>
            <a:pathLst>
              <a:path w="812800" h="145582">
                <a:moveTo>
                  <a:pt x="0" y="0"/>
                </a:moveTo>
                <a:lnTo>
                  <a:pt x="812800" y="0"/>
                </a:lnTo>
                <a:lnTo>
                  <a:pt x="812800" y="145582"/>
                </a:lnTo>
                <a:lnTo>
                  <a:pt x="0" y="145582"/>
                </a:lnTo>
                <a:close/>
              </a:path>
            </a:pathLst>
          </a:custGeom>
          <a:solidFill>
            <a:srgbClr val="000000">
              <a:alpha val="0"/>
            </a:srgbClr>
          </a:solidFill>
          <a:ln>
            <a:noFill/>
          </a:ln>
        </p:spPr>
        <p:txBody>
          <a:bodyPr/>
          <a:lstStyle/>
          <a:p>
            <a:endParaRPr lang="en-US"/>
          </a:p>
        </p:txBody>
      </p:sp>
      <p:sp>
        <p:nvSpPr>
          <p:cNvPr id="10" name="Freeform 10"/>
          <p:cNvSpPr/>
          <p:nvPr/>
        </p:nvSpPr>
        <p:spPr>
          <a:xfrm>
            <a:off x="10685477" y="6867041"/>
            <a:ext cx="3086100" cy="552758"/>
          </a:xfrm>
          <a:custGeom>
            <a:avLst/>
            <a:gdLst/>
            <a:ahLst/>
            <a:cxnLst/>
            <a:rect l="l" t="t" r="r" b="b"/>
            <a:pathLst>
              <a:path w="812800" h="145582">
                <a:moveTo>
                  <a:pt x="0" y="0"/>
                </a:moveTo>
                <a:lnTo>
                  <a:pt x="812800" y="0"/>
                </a:lnTo>
                <a:lnTo>
                  <a:pt x="812800" y="145582"/>
                </a:lnTo>
                <a:lnTo>
                  <a:pt x="0" y="145582"/>
                </a:lnTo>
                <a:close/>
              </a:path>
            </a:pathLst>
          </a:custGeom>
          <a:solidFill>
            <a:srgbClr val="000000">
              <a:alpha val="0"/>
            </a:srgbClr>
          </a:solidFill>
          <a:ln>
            <a:noFill/>
          </a:ln>
        </p:spPr>
        <p:txBody>
          <a:bodyPr/>
          <a:lstStyle/>
          <a:p>
            <a:endParaRPr lang="en-US"/>
          </a:p>
        </p:txBody>
      </p:sp>
      <p:sp>
        <p:nvSpPr>
          <p:cNvPr id="12" name="Freeform 12"/>
          <p:cNvSpPr/>
          <p:nvPr/>
        </p:nvSpPr>
        <p:spPr>
          <a:xfrm rot="7715160" flipH="1" flipV="1">
            <a:off x="12594864" y="5395352"/>
            <a:ext cx="4824919" cy="8812637"/>
          </a:xfrm>
          <a:custGeom>
            <a:avLst/>
            <a:gdLst/>
            <a:ahLst/>
            <a:cxnLst/>
            <a:rect l="l" t="t" r="r" b="b"/>
            <a:pathLst>
              <a:path w="4824919" h="8812637">
                <a:moveTo>
                  <a:pt x="4824918" y="8812637"/>
                </a:moveTo>
                <a:lnTo>
                  <a:pt x="0" y="8812637"/>
                </a:lnTo>
                <a:lnTo>
                  <a:pt x="0" y="0"/>
                </a:lnTo>
                <a:lnTo>
                  <a:pt x="4824918" y="0"/>
                </a:lnTo>
                <a:lnTo>
                  <a:pt x="4824918" y="8812637"/>
                </a:lnTo>
                <a:close/>
              </a:path>
            </a:pathLst>
          </a:custGeom>
          <a:blipFill>
            <a:blip r:embed="rId3"/>
            <a:stretch>
              <a:fillRect/>
            </a:stretch>
          </a:blipFill>
        </p:spPr>
        <p:txBody>
          <a:bodyPr/>
          <a:lstStyle/>
          <a:p>
            <a:endParaRPr lang="en-US"/>
          </a:p>
        </p:txBody>
      </p:sp>
      <p:sp>
        <p:nvSpPr>
          <p:cNvPr id="13" name="Freeform 13"/>
          <p:cNvSpPr/>
          <p:nvPr/>
        </p:nvSpPr>
        <p:spPr>
          <a:xfrm rot="-5400000" flipV="1">
            <a:off x="-676522" y="-1177420"/>
            <a:ext cx="4591385" cy="5821091"/>
          </a:xfrm>
          <a:custGeom>
            <a:avLst/>
            <a:gdLst/>
            <a:ahLst/>
            <a:cxnLst/>
            <a:rect l="l" t="t" r="r" b="b"/>
            <a:pathLst>
              <a:path w="4591385" h="5821091">
                <a:moveTo>
                  <a:pt x="0" y="5821091"/>
                </a:moveTo>
                <a:lnTo>
                  <a:pt x="4591386" y="5821091"/>
                </a:lnTo>
                <a:lnTo>
                  <a:pt x="4591386" y="0"/>
                </a:lnTo>
                <a:lnTo>
                  <a:pt x="0" y="0"/>
                </a:lnTo>
                <a:lnTo>
                  <a:pt x="0" y="5821091"/>
                </a:lnTo>
                <a:close/>
              </a:path>
            </a:pathLst>
          </a:custGeom>
          <a:blipFill>
            <a:blip r:embed="rId4"/>
            <a:stretch>
              <a:fillRect/>
            </a:stretch>
          </a:blipFill>
        </p:spPr>
        <p:txBody>
          <a:bodyPr/>
          <a:lstStyle/>
          <a:p>
            <a:endParaRPr lang="en-US"/>
          </a:p>
        </p:txBody>
      </p:sp>
      <p:sp>
        <p:nvSpPr>
          <p:cNvPr id="16" name="Rounded Rectangle 15"/>
          <p:cNvSpPr/>
          <p:nvPr/>
        </p:nvSpPr>
        <p:spPr>
          <a:xfrm>
            <a:off x="2133600" y="3314700"/>
            <a:ext cx="14401800" cy="3552341"/>
          </a:xfrm>
          <a:prstGeom prst="roundRect">
            <a:avLst/>
          </a:prstGeom>
          <a:solidFill>
            <a:schemeClr val="bg1"/>
          </a:solidFill>
          <a:ln>
            <a:solidFill>
              <a:srgbClr val="F9C4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7000" b="1" dirty="0">
                <a:solidFill>
                  <a:srgbClr val="4B4439"/>
                </a:solidFill>
                <a:latin typeface="Arial" panose="020B0604020202020204" pitchFamily="34" charset="0"/>
                <a:cs typeface="Arial" panose="020B0604020202020204" pitchFamily="34" charset="0"/>
              </a:rPr>
              <a:t>I. KIẾN THỨC NGỮ VĂN</a:t>
            </a:r>
          </a:p>
        </p:txBody>
      </p:sp>
    </p:spTree>
    <p:extLst>
      <p:ext uri="{BB962C8B-B14F-4D97-AF65-F5344CB8AC3E}">
        <p14:creationId xmlns:p14="http://schemas.microsoft.com/office/powerpoint/2010/main" val="18617278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55000"/>
            </a:blip>
            <a:stretch>
              <a:fillRect t="-38888" b="-38888"/>
            </a:stretch>
          </a:blipFill>
        </p:spPr>
        <p:txBody>
          <a:bodyPr/>
          <a:lstStyle/>
          <a:p>
            <a:endParaRPr lang="en-US"/>
          </a:p>
        </p:txBody>
      </p:sp>
      <p:sp>
        <p:nvSpPr>
          <p:cNvPr id="3" name="Câu hỏi">
            <a:extLst>
              <a:ext uri="{FF2B5EF4-FFF2-40B4-BE49-F238E27FC236}">
                <a16:creationId xmlns:a16="http://schemas.microsoft.com/office/drawing/2014/main" id="{4ADFFF1A-F500-CC57-185E-00F4826D0836}"/>
              </a:ext>
            </a:extLst>
          </p:cNvPr>
          <p:cNvSpPr/>
          <p:nvPr/>
        </p:nvSpPr>
        <p:spPr>
          <a:xfrm>
            <a:off x="1043697" y="272666"/>
            <a:ext cx="16220925" cy="2062359"/>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500" b="1" noProof="1">
                <a:solidFill>
                  <a:schemeClr val="tx1"/>
                </a:solidFill>
                <a:latin typeface="Arial" panose="020B0604020202020204" pitchFamily="34" charset="0"/>
                <a:cs typeface="Arial" panose="020B0604020202020204" pitchFamily="34" charset="0"/>
              </a:rPr>
              <a:t>Câu hỏi </a:t>
            </a:r>
            <a:r>
              <a:rPr lang="en-US" sz="4500" b="1" noProof="1">
                <a:solidFill>
                  <a:schemeClr val="tx1"/>
                </a:solidFill>
                <a:latin typeface="Arial" panose="020B0604020202020204" pitchFamily="34" charset="0"/>
                <a:cs typeface="Arial" panose="020B0604020202020204" pitchFamily="34" charset="0"/>
              </a:rPr>
              <a:t>11: </a:t>
            </a:r>
            <a:r>
              <a:rPr lang="en-US" sz="4500" noProof="1">
                <a:solidFill>
                  <a:schemeClr val="tx1"/>
                </a:solidFill>
                <a:latin typeface="Arial" panose="020B0604020202020204" pitchFamily="34" charset="0"/>
                <a:cs typeface="Arial" panose="020B0604020202020204" pitchFamily="34" charset="0"/>
              </a:rPr>
              <a:t>Câu văn nào không sử dụng biện pháp so sánh để nói lên tâm trạng của nhân vật “tôi”? </a:t>
            </a:r>
            <a:endParaRPr lang="vi-VN" sz="4500" noProof="1">
              <a:solidFill>
                <a:schemeClr val="tx1"/>
              </a:solidFill>
              <a:latin typeface="Arial" panose="020B0604020202020204" pitchFamily="34" charset="0"/>
              <a:cs typeface="Arial" panose="020B0604020202020204" pitchFamily="34" charset="0"/>
            </a:endParaRPr>
          </a:p>
        </p:txBody>
      </p:sp>
      <p:sp>
        <p:nvSpPr>
          <p:cNvPr id="4" name="Đáp án đúng">
            <a:extLst>
              <a:ext uri="{FF2B5EF4-FFF2-40B4-BE49-F238E27FC236}">
                <a16:creationId xmlns:a16="http://schemas.microsoft.com/office/drawing/2014/main" id="{8B66CBE4-2DB9-BCF7-D1C4-281B894BFE17}"/>
              </a:ext>
            </a:extLst>
          </p:cNvPr>
          <p:cNvSpPr/>
          <p:nvPr/>
        </p:nvSpPr>
        <p:spPr>
          <a:xfrm>
            <a:off x="636149" y="8327448"/>
            <a:ext cx="17015702" cy="1687754"/>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700" noProof="1">
                <a:solidFill>
                  <a:schemeClr val="tx1"/>
                </a:solidFill>
                <a:latin typeface="Arial" panose="020B0604020202020204" pitchFamily="34" charset="0"/>
                <a:cs typeface="Arial" panose="020B0604020202020204" pitchFamily="34" charset="0"/>
              </a:rPr>
              <a:t>D. </a:t>
            </a:r>
            <a:r>
              <a:rPr lang="vi-VN" sz="3700" noProof="1">
                <a:solidFill>
                  <a:schemeClr val="tx1"/>
                </a:solidFill>
                <a:latin typeface="Arial" panose="020B0604020202020204" pitchFamily="34" charset="0"/>
                <a:cs typeface="Arial" panose="020B0604020202020204" pitchFamily="34" charset="0"/>
              </a:rPr>
              <a:t>Họ như con chim con đứng bên bờ tổ, nhìn quãng trời rộng muốn bay, nhưng còn ngập ngừng e sợ</a:t>
            </a:r>
          </a:p>
        </p:txBody>
      </p:sp>
      <p:sp>
        <p:nvSpPr>
          <p:cNvPr id="5" name="Đáp án sai 1">
            <a:extLst>
              <a:ext uri="{FF2B5EF4-FFF2-40B4-BE49-F238E27FC236}">
                <a16:creationId xmlns:a16="http://schemas.microsoft.com/office/drawing/2014/main" id="{3FCD9830-5FD1-BD44-878B-228BD96CE996}"/>
              </a:ext>
            </a:extLst>
          </p:cNvPr>
          <p:cNvSpPr/>
          <p:nvPr/>
        </p:nvSpPr>
        <p:spPr>
          <a:xfrm>
            <a:off x="646307" y="2588674"/>
            <a:ext cx="17015703" cy="1822340"/>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700" noProof="1">
                <a:solidFill>
                  <a:schemeClr val="tx1"/>
                </a:solidFill>
                <a:latin typeface="Arial" panose="020B0604020202020204" pitchFamily="34" charset="0"/>
                <a:cs typeface="Arial" panose="020B0604020202020204" pitchFamily="34" charset="0"/>
              </a:rPr>
              <a:t>A. </a:t>
            </a:r>
            <a:r>
              <a:rPr lang="vi-VN" sz="3700" noProof="1">
                <a:solidFill>
                  <a:schemeClr val="tx1"/>
                </a:solidFill>
                <a:latin typeface="Arial" panose="020B0604020202020204" pitchFamily="34" charset="0"/>
                <a:cs typeface="Arial" panose="020B0604020202020204" pitchFamily="34" charset="0"/>
              </a:rPr>
              <a:t>Tôi quên thế nào được những cảm giác trong sáng ấy nảy nở trong lòng tôi như mấy cành hoa tươi mỉm cười giữa bầu trời quang đãng</a:t>
            </a:r>
          </a:p>
        </p:txBody>
      </p:sp>
      <p:sp>
        <p:nvSpPr>
          <p:cNvPr id="6" name="Đáp án sai 2">
            <a:extLst>
              <a:ext uri="{FF2B5EF4-FFF2-40B4-BE49-F238E27FC236}">
                <a16:creationId xmlns:a16="http://schemas.microsoft.com/office/drawing/2014/main" id="{6A919885-0285-0403-1E09-FA94D8BC080B}"/>
              </a:ext>
            </a:extLst>
          </p:cNvPr>
          <p:cNvSpPr/>
          <p:nvPr/>
        </p:nvSpPr>
        <p:spPr>
          <a:xfrm>
            <a:off x="646307" y="4662520"/>
            <a:ext cx="17015703" cy="1511842"/>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700" noProof="1">
                <a:solidFill>
                  <a:schemeClr val="tx1"/>
                </a:solidFill>
                <a:latin typeface="Arial" panose="020B0604020202020204" pitchFamily="34" charset="0"/>
                <a:cs typeface="Arial" panose="020B0604020202020204" pitchFamily="34" charset="0"/>
              </a:rPr>
              <a:t>B. </a:t>
            </a:r>
            <a:r>
              <a:rPr lang="vi-VN" sz="3700" noProof="1">
                <a:solidFill>
                  <a:schemeClr val="tx1"/>
                </a:solidFill>
                <a:latin typeface="Arial" panose="020B0604020202020204" pitchFamily="34" charset="0"/>
                <a:cs typeface="Arial" panose="020B0604020202020204" pitchFamily="34" charset="0"/>
              </a:rPr>
              <a:t>Trong lúc ông ta đọc tên từng người, tôi cảm thấy như quả tim tôi ngừng đập</a:t>
            </a:r>
          </a:p>
        </p:txBody>
      </p:sp>
      <p:sp>
        <p:nvSpPr>
          <p:cNvPr id="7" name="Đáp án sai 3">
            <a:extLst>
              <a:ext uri="{FF2B5EF4-FFF2-40B4-BE49-F238E27FC236}">
                <a16:creationId xmlns:a16="http://schemas.microsoft.com/office/drawing/2014/main" id="{2E7D83A4-3758-8699-4DD0-010A80780539}"/>
              </a:ext>
            </a:extLst>
          </p:cNvPr>
          <p:cNvSpPr/>
          <p:nvPr/>
        </p:nvSpPr>
        <p:spPr>
          <a:xfrm>
            <a:off x="646307" y="6478932"/>
            <a:ext cx="17015703" cy="1622078"/>
          </a:xfrm>
          <a:prstGeom prst="roundRect">
            <a:avLst/>
          </a:prstGeom>
          <a:solidFill>
            <a:srgbClr val="FDE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700" noProof="1">
                <a:solidFill>
                  <a:schemeClr val="tx1"/>
                </a:solidFill>
                <a:latin typeface="Arial" panose="020B0604020202020204" pitchFamily="34" charset="0"/>
                <a:cs typeface="Arial" panose="020B0604020202020204" pitchFamily="34" charset="0"/>
              </a:rPr>
              <a:t>C. </a:t>
            </a:r>
            <a:r>
              <a:rPr lang="vi-VN" sz="3700" noProof="1">
                <a:solidFill>
                  <a:schemeClr val="tx1"/>
                </a:solidFill>
                <a:latin typeface="Arial" panose="020B0604020202020204" pitchFamily="34" charset="0"/>
                <a:cs typeface="Arial" panose="020B0604020202020204" pitchFamily="34" charset="0"/>
              </a:rPr>
              <a:t>Ý nghĩ ấy thoáng qua trong trí tôi nhẹ nhàng như một làn mây lướt ngang trên ngọn núi</a:t>
            </a:r>
          </a:p>
        </p:txBody>
      </p:sp>
      <p:pic>
        <p:nvPicPr>
          <p:cNvPr id="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63544" y="-955900"/>
            <a:ext cx="731045" cy="731045"/>
          </a:xfrm>
          <a:prstGeom prst="rect">
            <a:avLst/>
          </a:prstGeom>
        </p:spPr>
      </p:pic>
      <p:pic>
        <p:nvPicPr>
          <p:cNvPr id="9"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853070" y="8982760"/>
            <a:ext cx="1279569" cy="1113741"/>
          </a:xfrm>
          <a:prstGeom prst="rect">
            <a:avLst/>
          </a:prstGeom>
        </p:spPr>
      </p:pic>
      <p:pic>
        <p:nvPicPr>
          <p:cNvPr id="10" name="Picture 9">
            <a:extLst>
              <a:ext uri="{FF2B5EF4-FFF2-40B4-BE49-F238E27FC236}">
                <a16:creationId xmlns:a16="http://schemas.microsoft.com/office/drawing/2014/main" id="{4B31FD67-694B-8D1E-89C7-5C3C61578F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756127" y="5038290"/>
            <a:ext cx="1275183" cy="1136072"/>
          </a:xfrm>
          <a:prstGeom prst="rect">
            <a:avLst/>
          </a:prstGeom>
        </p:spPr>
      </p:pic>
      <p:pic>
        <p:nvPicPr>
          <p:cNvPr id="11"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41320" y="6846741"/>
            <a:ext cx="1275183" cy="1136072"/>
          </a:xfrm>
          <a:prstGeom prst="rect">
            <a:avLst/>
          </a:prstGeom>
        </p:spPr>
      </p:pic>
      <p:pic>
        <p:nvPicPr>
          <p:cNvPr id="12"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853070" y="3263422"/>
            <a:ext cx="1275183" cy="1136072"/>
          </a:xfrm>
          <a:prstGeom prst="rect">
            <a:avLst/>
          </a:prstGeom>
        </p:spPr>
      </p:pic>
      <p:pic>
        <p:nvPicPr>
          <p:cNvPr id="1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5362008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4"/>
                                        </p:tgtEl>
                                        <p:attrNameLst>
                                          <p:attrName>fillcolor</p:attrName>
                                        </p:attrNameLst>
                                      </p:cBhvr>
                                      <p:to>
                                        <a:srgbClr val="92D050"/>
                                      </p:to>
                                    </p:animClr>
                                    <p:set>
                                      <p:cBhvr>
                                        <p:cTn id="27" dur="500" fill="hold"/>
                                        <p:tgtEl>
                                          <p:spTgt spid="4"/>
                                        </p:tgtEl>
                                        <p:attrNameLst>
                                          <p:attrName>fill.type</p:attrName>
                                        </p:attrNameLst>
                                      </p:cBhvr>
                                      <p:to>
                                        <p:strVal val="solid"/>
                                      </p:to>
                                    </p:set>
                                    <p:set>
                                      <p:cBhvr>
                                        <p:cTn id="28" dur="500" fill="hold"/>
                                        <p:tgtEl>
                                          <p:spTgt spid="4"/>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8"/>
                                        </p:tgtEl>
                                      </p:cBhvr>
                                    </p:cmd>
                                  </p:childTnLst>
                                </p:cTn>
                              </p:par>
                              <p:par>
                                <p:cTn id="31" presetID="1" presetClass="entr" presetSubtype="0" fill="hold" nodeType="withEffect">
                                  <p:stCondLst>
                                    <p:cond delay="0"/>
                                  </p:stCondLst>
                                  <p:childTnLst>
                                    <p:set>
                                      <p:cBhvr>
                                        <p:cTn id="32" dur="1" fill="hold">
                                          <p:stCondLst>
                                            <p:cond delay="9"/>
                                          </p:stCondLst>
                                        </p:cTn>
                                        <p:tgtEl>
                                          <p:spTgt spid="9"/>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D99694"/>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3"/>
                                        </p:tgtEl>
                                      </p:cBhvr>
                                    </p:cmd>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5"/>
                                        </p:tgtEl>
                                      </p:cBhvr>
                                    </p:animEffect>
                                    <p:animScale>
                                      <p:cBhvr>
                                        <p:cTn id="49"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6"/>
                                        </p:tgtEl>
                                        <p:attrNameLst>
                                          <p:attrName>fillcolor</p:attrName>
                                        </p:attrNameLst>
                                      </p:cBhvr>
                                      <p:to>
                                        <a:srgbClr val="D99694"/>
                                      </p:to>
                                    </p:animClr>
                                    <p:set>
                                      <p:cBhvr>
                                        <p:cTn id="55" dur="500" fill="hold"/>
                                        <p:tgtEl>
                                          <p:spTgt spid="6"/>
                                        </p:tgtEl>
                                        <p:attrNameLst>
                                          <p:attrName>fill.type</p:attrName>
                                        </p:attrNameLst>
                                      </p:cBhvr>
                                      <p:to>
                                        <p:strVal val="solid"/>
                                      </p:to>
                                    </p:set>
                                    <p:set>
                                      <p:cBhvr>
                                        <p:cTn id="56" dur="500" fill="hold"/>
                                        <p:tgtEl>
                                          <p:spTgt spid="6"/>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3"/>
                                        </p:tgtEl>
                                      </p:cBhvr>
                                    </p:cmd>
                                  </p:childTnLst>
                                </p:cTn>
                              </p:par>
                              <p:par>
                                <p:cTn id="59" presetID="1" presetClass="entr" presetSubtype="0" fill="hold" nodeType="withEffect">
                                  <p:stCondLst>
                                    <p:cond delay="0"/>
                                  </p:stCondLst>
                                  <p:childTnLst>
                                    <p:set>
                                      <p:cBhvr>
                                        <p:cTn id="60" dur="1" fill="hold">
                                          <p:stCondLst>
                                            <p:cond delay="9"/>
                                          </p:stCondLst>
                                        </p:cTn>
                                        <p:tgtEl>
                                          <p:spTgt spid="10"/>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6"/>
                                        </p:tgtEl>
                                      </p:cBhvr>
                                    </p:animEffect>
                                    <p:animScale>
                                      <p:cBhvr>
                                        <p:cTn id="63"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7"/>
                                        </p:tgtEl>
                                        <p:attrNameLst>
                                          <p:attrName>fillcolor</p:attrName>
                                        </p:attrNameLst>
                                      </p:cBhvr>
                                      <p:to>
                                        <a:srgbClr val="D99694"/>
                                      </p:to>
                                    </p:animClr>
                                    <p:set>
                                      <p:cBhvr>
                                        <p:cTn id="69" dur="500" fill="hold"/>
                                        <p:tgtEl>
                                          <p:spTgt spid="7"/>
                                        </p:tgtEl>
                                        <p:attrNameLst>
                                          <p:attrName>fill.type</p:attrName>
                                        </p:attrNameLst>
                                      </p:cBhvr>
                                      <p:to>
                                        <p:strVal val="solid"/>
                                      </p:to>
                                    </p:set>
                                    <p:set>
                                      <p:cBhvr>
                                        <p:cTn id="70" dur="500" fill="hold"/>
                                        <p:tgtEl>
                                          <p:spTgt spid="7"/>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3"/>
                                        </p:tgtEl>
                                      </p:cBhvr>
                                    </p:cmd>
                                  </p:childTnLst>
                                </p:cTn>
                              </p:par>
                              <p:par>
                                <p:cTn id="73" presetID="1" presetClass="entr" presetSubtype="0" fill="hold" nodeType="withEffect">
                                  <p:stCondLst>
                                    <p:cond delay="0"/>
                                  </p:stCondLst>
                                  <p:childTnLst>
                                    <p:set>
                                      <p:cBhvr>
                                        <p:cTn id="74" dur="1" fill="hold">
                                          <p:stCondLst>
                                            <p:cond delay="9"/>
                                          </p:stCondLst>
                                        </p:cTn>
                                        <p:tgtEl>
                                          <p:spTgt spid="11"/>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7"/>
                                        </p:tgtEl>
                                      </p:cBhvr>
                                    </p:animEffect>
                                    <p:animScale>
                                      <p:cBhvr>
                                        <p:cTn id="77" dur="250" autoRev="1" fill="hold"/>
                                        <p:tgtEl>
                                          <p:spTgt spid="7"/>
                                        </p:tgtEl>
                                      </p:cBhvr>
                                      <p:by x="105000" y="105000"/>
                                    </p:animScale>
                                  </p:childTnLst>
                                </p:cTn>
                              </p:par>
                            </p:childTnLst>
                          </p:cTn>
                        </p:par>
                      </p:childTnLst>
                    </p:cTn>
                  </p:par>
                </p:childTnLst>
              </p:cTn>
              <p:nextCondLst>
                <p:cond evt="onClick" delay="0">
                  <p:tgtEl>
                    <p:spTgt spid="7"/>
                  </p:tgtEl>
                </p:cond>
              </p:nextCondLst>
            </p:seq>
            <p:audio>
              <p:cMediaNode vol="80000">
                <p:cTn id="78" fill="hold" display="0">
                  <p:stCondLst>
                    <p:cond delay="indefinite"/>
                  </p:stCondLst>
                  <p:endCondLst>
                    <p:cond evt="onStopAudio" delay="0">
                      <p:tgtEl>
                        <p:sldTgt/>
                      </p:tgtEl>
                    </p:cond>
                  </p:endCondLst>
                </p:cTn>
                <p:tgtEl>
                  <p:spTgt spid="8"/>
                </p:tgtEl>
              </p:cMediaNode>
            </p:audio>
            <p:audio>
              <p:cMediaNode vol="80000">
                <p:cTn id="79" fill="hold" display="0">
                  <p:stCondLst>
                    <p:cond delay="indefinite"/>
                  </p:stCondLst>
                  <p:endCondLst>
                    <p:cond evt="onStopAudio" delay="0">
                      <p:tgtEl>
                        <p:sldTgt/>
                      </p:tgtEl>
                    </p:cond>
                  </p:endCondLst>
                </p:cTn>
                <p:tgtEl>
                  <p:spTgt spid="13"/>
                </p:tgtEl>
              </p:cMediaNode>
            </p:audio>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C8BE4A-693B-AE26-8B54-2C6F29835BCF}"/>
              </a:ext>
            </a:extLst>
          </p:cNvPr>
          <p:cNvPicPr>
            <a:picLocks noChangeAspect="1"/>
          </p:cNvPicPr>
          <p:nvPr/>
        </p:nvPicPr>
        <p:blipFill>
          <a:blip r:embed="rId2"/>
          <a:stretch>
            <a:fillRect/>
          </a:stretch>
        </p:blipFill>
        <p:spPr>
          <a:xfrm>
            <a:off x="840528" y="155016"/>
            <a:ext cx="16606944" cy="9976968"/>
          </a:xfrm>
          <a:prstGeom prst="rect">
            <a:avLst/>
          </a:prstGeom>
        </p:spPr>
      </p:pic>
    </p:spTree>
    <p:extLst>
      <p:ext uri="{BB962C8B-B14F-4D97-AF65-F5344CB8AC3E}">
        <p14:creationId xmlns:p14="http://schemas.microsoft.com/office/powerpoint/2010/main" val="16574117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3" name="Freeform 3"/>
          <p:cNvSpPr/>
          <p:nvPr/>
        </p:nvSpPr>
        <p:spPr>
          <a:xfrm>
            <a:off x="-608175" y="2998925"/>
            <a:ext cx="6795516" cy="6934200"/>
          </a:xfrm>
          <a:custGeom>
            <a:avLst/>
            <a:gdLst/>
            <a:ahLst/>
            <a:cxnLst/>
            <a:rect l="l" t="t" r="r" b="b"/>
            <a:pathLst>
              <a:path w="6795516" h="6934200">
                <a:moveTo>
                  <a:pt x="0" y="0"/>
                </a:moveTo>
                <a:lnTo>
                  <a:pt x="6795516" y="0"/>
                </a:lnTo>
                <a:lnTo>
                  <a:pt x="6795516" y="6934200"/>
                </a:lnTo>
                <a:lnTo>
                  <a:pt x="0" y="6934200"/>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351815" y="6372330"/>
            <a:ext cx="1295204" cy="130101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p:spPr>
        <p:txBody>
          <a:bodyPr/>
          <a:lstStyle/>
          <a:p>
            <a:endParaRPr lang="en-US"/>
          </a:p>
        </p:txBody>
      </p:sp>
      <p:sp>
        <p:nvSpPr>
          <p:cNvPr id="7" name="Rounded Rectangle 6"/>
          <p:cNvSpPr/>
          <p:nvPr/>
        </p:nvSpPr>
        <p:spPr>
          <a:xfrm>
            <a:off x="5095409" y="647700"/>
            <a:ext cx="8097181" cy="1927026"/>
          </a:xfrm>
          <a:prstGeom prst="roundRect">
            <a:avLst/>
          </a:prstGeom>
          <a:solidFill>
            <a:srgbClr val="FDE8DF"/>
          </a:solidFill>
          <a:ln>
            <a:solidFill>
              <a:srgbClr val="F9C4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4B4439"/>
                </a:solidFill>
                <a:latin typeface="Arial" panose="020B0604020202020204" pitchFamily="34" charset="0"/>
                <a:cs typeface="Arial" panose="020B0604020202020204" pitchFamily="34" charset="0"/>
              </a:rPr>
              <a:t>LUYỆN TẬP</a:t>
            </a:r>
          </a:p>
        </p:txBody>
      </p:sp>
      <p:sp>
        <p:nvSpPr>
          <p:cNvPr id="6" name="TextBox 5"/>
          <p:cNvSpPr txBox="1"/>
          <p:nvPr/>
        </p:nvSpPr>
        <p:spPr>
          <a:xfrm>
            <a:off x="7498078" y="4057786"/>
            <a:ext cx="9911081" cy="2041456"/>
          </a:xfrm>
          <a:prstGeom prst="rect">
            <a:avLst/>
          </a:prstGeom>
          <a:noFill/>
        </p:spPr>
        <p:txBody>
          <a:bodyPr wrap="square" rtlCol="0">
            <a:spAutoFit/>
          </a:bodyPr>
          <a:lstStyle/>
          <a:p>
            <a:pPr algn="ctr">
              <a:lnSpc>
                <a:spcPct val="150000"/>
              </a:lnSpc>
            </a:pPr>
            <a:r>
              <a:rPr lang="en-US" sz="4500" b="1" i="1" dirty="0">
                <a:solidFill>
                  <a:srgbClr val="964450"/>
                </a:solidFill>
                <a:latin typeface="Arial" panose="020B0604020202020204" pitchFamily="34" charset="0"/>
                <a:cs typeface="Arial" panose="020B0604020202020204" pitchFamily="34" charset="0"/>
              </a:rPr>
              <a:t>“</a:t>
            </a:r>
            <a:r>
              <a:rPr lang="vi-VN" sz="4500" b="1" i="1" dirty="0">
                <a:solidFill>
                  <a:srgbClr val="964450"/>
                </a:solidFill>
                <a:latin typeface="Arial" panose="020B0604020202020204" pitchFamily="34" charset="0"/>
                <a:cs typeface="Arial" panose="020B0604020202020204" pitchFamily="34" charset="0"/>
              </a:rPr>
              <a:t>Truyện ngắn </a:t>
            </a:r>
            <a:r>
              <a:rPr lang="en-US" sz="4500" b="1" i="1" dirty="0">
                <a:solidFill>
                  <a:srgbClr val="964450"/>
                </a:solidFill>
                <a:latin typeface="Arial" panose="020B0604020202020204" pitchFamily="34" charset="0"/>
                <a:cs typeface="Arial" panose="020B0604020202020204" pitchFamily="34" charset="0"/>
              </a:rPr>
              <a:t>“</a:t>
            </a:r>
            <a:r>
              <a:rPr lang="vi-VN" sz="4500" b="1" i="1" dirty="0">
                <a:solidFill>
                  <a:srgbClr val="964450"/>
                </a:solidFill>
                <a:latin typeface="Arial" panose="020B0604020202020204" pitchFamily="34" charset="0"/>
                <a:cs typeface="Arial" panose="020B0604020202020204" pitchFamily="34" charset="0"/>
              </a:rPr>
              <a:t>Tôi đi học</a:t>
            </a:r>
            <a:r>
              <a:rPr lang="en-US" sz="4500" b="1" i="1" dirty="0">
                <a:solidFill>
                  <a:srgbClr val="964450"/>
                </a:solidFill>
                <a:latin typeface="Arial" panose="020B0604020202020204" pitchFamily="34" charset="0"/>
                <a:cs typeface="Arial" panose="020B0604020202020204" pitchFamily="34" charset="0"/>
              </a:rPr>
              <a:t>”</a:t>
            </a:r>
            <a:r>
              <a:rPr lang="vi-VN" sz="4500" b="1" i="1" dirty="0">
                <a:solidFill>
                  <a:srgbClr val="964450"/>
                </a:solidFill>
                <a:latin typeface="Arial" panose="020B0604020202020204" pitchFamily="34" charset="0"/>
                <a:cs typeface="Arial" panose="020B0604020202020204" pitchFamily="34" charset="0"/>
              </a:rPr>
              <a:t> là một truyện ngắn giàu chất trữ tình</a:t>
            </a:r>
            <a:r>
              <a:rPr lang="en-US" sz="4500" b="1" i="1" dirty="0">
                <a:solidFill>
                  <a:srgbClr val="964450"/>
                </a:solidFill>
                <a:latin typeface="Arial" panose="020B0604020202020204" pitchFamily="34" charset="0"/>
                <a:cs typeface="Arial" panose="020B0604020202020204" pitchFamily="34" charset="0"/>
              </a:rPr>
              <a:t>”</a:t>
            </a:r>
          </a:p>
        </p:txBody>
      </p:sp>
      <p:pic>
        <p:nvPicPr>
          <p:cNvPr id="8" name="Picture 7"/>
          <p:cNvPicPr>
            <a:picLocks noChangeAspect="1"/>
          </p:cNvPicPr>
          <p:nvPr/>
        </p:nvPicPr>
        <p:blipFill>
          <a:blip r:embed="rId5"/>
          <a:stretch>
            <a:fillRect/>
          </a:stretch>
        </p:blipFill>
        <p:spPr>
          <a:xfrm>
            <a:off x="569467" y="4554203"/>
            <a:ext cx="6553611" cy="4941010"/>
          </a:xfrm>
          <a:prstGeom prst="roundRect">
            <a:avLst>
              <a:gd name="adj" fmla="val 837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2" name="Group 11">
            <a:extLst>
              <a:ext uri="{FF2B5EF4-FFF2-40B4-BE49-F238E27FC236}">
                <a16:creationId xmlns:a16="http://schemas.microsoft.com/office/drawing/2014/main" id="{1333A0BD-C5A8-4095-5D32-CE0F3076A637}"/>
              </a:ext>
            </a:extLst>
          </p:cNvPr>
          <p:cNvGrpSpPr/>
          <p:nvPr/>
        </p:nvGrpSpPr>
        <p:grpSpPr>
          <a:xfrm>
            <a:off x="7756734" y="6372330"/>
            <a:ext cx="9897610" cy="3203386"/>
            <a:chOff x="8077199" y="6054914"/>
            <a:chExt cx="9897610" cy="3203386"/>
          </a:xfrm>
        </p:grpSpPr>
        <p:sp>
          <p:nvSpPr>
            <p:cNvPr id="10" name="Rectangle: Rounded Corners 9">
              <a:extLst>
                <a:ext uri="{FF2B5EF4-FFF2-40B4-BE49-F238E27FC236}">
                  <a16:creationId xmlns:a16="http://schemas.microsoft.com/office/drawing/2014/main" id="{9C32A399-88AE-6CED-F8E6-AA6A7A3F7739}"/>
                </a:ext>
              </a:extLst>
            </p:cNvPr>
            <p:cNvSpPr/>
            <p:nvPr/>
          </p:nvSpPr>
          <p:spPr>
            <a:xfrm>
              <a:off x="8077199" y="6819900"/>
              <a:ext cx="9066375" cy="2438400"/>
            </a:xfrm>
            <a:prstGeom prst="roundRect">
              <a:avLst/>
            </a:prstGeom>
            <a:solidFill>
              <a:schemeClr val="bg1"/>
            </a:solidFill>
            <a:ln w="38100">
              <a:solidFill>
                <a:srgbClr val="F2C8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Theo em, điều gì tạo nên đặc điểm ấy (về nội dung, hình thức, ngôn ngữ)?</a:t>
              </a:r>
              <a:endParaRPr lang="en-US" sz="4000" dirty="0">
                <a:solidFill>
                  <a:schemeClr val="tx1"/>
                </a:solidFill>
                <a:latin typeface="Arial" panose="020B0604020202020204" pitchFamily="34" charset="0"/>
                <a:cs typeface="Arial" panose="020B0604020202020204" pitchFamily="34" charset="0"/>
              </a:endParaRPr>
            </a:p>
          </p:txBody>
        </p:sp>
        <p:pic>
          <p:nvPicPr>
            <p:cNvPr id="11" name="Picture 22">
              <a:extLst>
                <a:ext uri="{FF2B5EF4-FFF2-40B4-BE49-F238E27FC236}">
                  <a16:creationId xmlns:a16="http://schemas.microsoft.com/office/drawing/2014/main" id="{55142EC7-5E76-1EB3-C706-965B7BCB139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68029" y="6054914"/>
              <a:ext cx="1606780" cy="1718481"/>
            </a:xfrm>
            <a:prstGeom prst="rect">
              <a:avLst/>
            </a:prstGeom>
          </p:spPr>
        </p:pic>
      </p:grpSp>
      <p:sp>
        <p:nvSpPr>
          <p:cNvPr id="13" name="Arrow: Pentagon 12">
            <a:extLst>
              <a:ext uri="{FF2B5EF4-FFF2-40B4-BE49-F238E27FC236}">
                <a16:creationId xmlns:a16="http://schemas.microsoft.com/office/drawing/2014/main" id="{D2555EFC-680C-BA52-C287-168D7D219A7D}"/>
              </a:ext>
            </a:extLst>
          </p:cNvPr>
          <p:cNvSpPr/>
          <p:nvPr/>
        </p:nvSpPr>
        <p:spPr>
          <a:xfrm flipH="1">
            <a:off x="13182604" y="2605857"/>
            <a:ext cx="5105396" cy="1233138"/>
          </a:xfrm>
          <a:prstGeom prst="homePlate">
            <a:avLst/>
          </a:prstGeom>
          <a:solidFill>
            <a:srgbClr val="F2C8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 panose="020B0604020202020204" pitchFamily="34" charset="0"/>
                <a:cs typeface="Arial" panose="020B0604020202020204" pitchFamily="34" charset="0"/>
              </a:rPr>
              <a:t>Nhiệm vụ 2</a:t>
            </a:r>
          </a:p>
        </p:txBody>
      </p:sp>
    </p:spTree>
    <p:extLst>
      <p:ext uri="{BB962C8B-B14F-4D97-AF65-F5344CB8AC3E}">
        <p14:creationId xmlns:p14="http://schemas.microsoft.com/office/powerpoint/2010/main" val="10389207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155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5000"/>
            </a:blip>
            <a:stretch>
              <a:fillRect t="-38888" b="-38888"/>
            </a:stretch>
          </a:blipFill>
        </p:spPr>
        <p:txBody>
          <a:bodyPr/>
          <a:lstStyle/>
          <a:p>
            <a:endParaRPr lang="en-US"/>
          </a:p>
        </p:txBody>
      </p:sp>
      <p:grpSp>
        <p:nvGrpSpPr>
          <p:cNvPr id="3" name="Group 2"/>
          <p:cNvGrpSpPr/>
          <p:nvPr/>
        </p:nvGrpSpPr>
        <p:grpSpPr>
          <a:xfrm>
            <a:off x="4229278" y="2103108"/>
            <a:ext cx="9381302" cy="787211"/>
            <a:chOff x="0" y="-952500"/>
            <a:chExt cx="18288000" cy="1905000"/>
          </a:xfrm>
        </p:grpSpPr>
        <p:cxnSp>
          <p:nvCxnSpPr>
            <p:cNvPr id="4" name="Straight Connector 3"/>
            <p:cNvCxnSpPr/>
            <p:nvPr/>
          </p:nvCxnSpPr>
          <p:spPr>
            <a:xfrm>
              <a:off x="0" y="0"/>
              <a:ext cx="18288000" cy="0"/>
            </a:xfrm>
            <a:prstGeom prst="line">
              <a:avLst/>
            </a:prstGeom>
            <a:ln w="57150">
              <a:solidFill>
                <a:srgbClr val="4B4439"/>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0"/>
              <a:ext cx="0" cy="952500"/>
            </a:xfrm>
            <a:prstGeom prst="line">
              <a:avLst/>
            </a:prstGeom>
            <a:ln w="57150">
              <a:solidFill>
                <a:srgbClr val="4B4439"/>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8781119" y="-952500"/>
              <a:ext cx="0" cy="952501"/>
            </a:xfrm>
            <a:prstGeom prst="line">
              <a:avLst/>
            </a:prstGeom>
            <a:ln w="57150">
              <a:solidFill>
                <a:srgbClr val="4B4439"/>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288000" y="0"/>
              <a:ext cx="0" cy="952500"/>
            </a:xfrm>
            <a:prstGeom prst="line">
              <a:avLst/>
            </a:prstGeom>
            <a:ln w="57150">
              <a:solidFill>
                <a:srgbClr val="4B4439"/>
              </a:solidFill>
              <a:tailEnd type="triangle"/>
            </a:ln>
          </p:spPr>
          <p:style>
            <a:lnRef idx="1">
              <a:schemeClr val="accent1"/>
            </a:lnRef>
            <a:fillRef idx="0">
              <a:schemeClr val="accent1"/>
            </a:fillRef>
            <a:effectRef idx="0">
              <a:schemeClr val="accent1"/>
            </a:effectRef>
            <a:fontRef idx="minor">
              <a:schemeClr val="tx1"/>
            </a:fontRef>
          </p:style>
        </p:cxnSp>
      </p:grpSp>
      <p:sp>
        <p:nvSpPr>
          <p:cNvPr id="9" name="Rounded Rectangle 8"/>
          <p:cNvSpPr/>
          <p:nvPr/>
        </p:nvSpPr>
        <p:spPr>
          <a:xfrm>
            <a:off x="5703471" y="748685"/>
            <a:ext cx="5652662" cy="137160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rgbClr val="4B4439"/>
                </a:solidFill>
                <a:latin typeface="Arial" panose="020B0604020202020204" pitchFamily="34" charset="0"/>
                <a:cs typeface="Arial" panose="020B0604020202020204" pitchFamily="34" charset="0"/>
              </a:rPr>
              <a:t>Chất trữ tình</a:t>
            </a:r>
            <a:endParaRPr lang="vi-VN" sz="4000" b="1" dirty="0">
              <a:solidFill>
                <a:srgbClr val="4B4439"/>
              </a:solidFill>
              <a:latin typeface="Arial" panose="020B0604020202020204" pitchFamily="34" charset="0"/>
              <a:cs typeface="Arial" panose="020B0604020202020204" pitchFamily="34" charset="0"/>
            </a:endParaRPr>
          </a:p>
        </p:txBody>
      </p:sp>
      <p:sp>
        <p:nvSpPr>
          <p:cNvPr id="10" name="TextBox 9"/>
          <p:cNvSpPr txBox="1"/>
          <p:nvPr/>
        </p:nvSpPr>
        <p:spPr>
          <a:xfrm>
            <a:off x="3097682" y="3023860"/>
            <a:ext cx="2362200" cy="840871"/>
          </a:xfrm>
          <a:prstGeom prst="rect">
            <a:avLst/>
          </a:prstGeom>
          <a:noFill/>
        </p:spPr>
        <p:txBody>
          <a:bodyPr wrap="square" rtlCol="0">
            <a:spAutoFit/>
          </a:bodyPr>
          <a:lstStyle/>
          <a:p>
            <a:pPr algn="just">
              <a:lnSpc>
                <a:spcPct val="150000"/>
              </a:lnSpc>
            </a:pPr>
            <a:r>
              <a:rPr lang="en-US" sz="3700" dirty="0">
                <a:solidFill>
                  <a:srgbClr val="4B4439"/>
                </a:solidFill>
                <a:latin typeface="Arial" panose="020B0604020202020204" pitchFamily="34" charset="0"/>
                <a:cs typeface="Arial" panose="020B0604020202020204" pitchFamily="34" charset="0"/>
              </a:rPr>
              <a:t>Nội dung</a:t>
            </a:r>
            <a:endParaRPr lang="vi-VN" sz="3700" dirty="0">
              <a:solidFill>
                <a:srgbClr val="4B4439"/>
              </a:solidFill>
              <a:latin typeface="Arial" panose="020B0604020202020204" pitchFamily="34" charset="0"/>
              <a:cs typeface="Arial" panose="020B0604020202020204" pitchFamily="34" charset="0"/>
            </a:endParaRPr>
          </a:p>
        </p:txBody>
      </p:sp>
      <p:sp>
        <p:nvSpPr>
          <p:cNvPr id="11" name="TextBox 10"/>
          <p:cNvSpPr txBox="1"/>
          <p:nvPr/>
        </p:nvSpPr>
        <p:spPr>
          <a:xfrm>
            <a:off x="12619980" y="2854996"/>
            <a:ext cx="2829207" cy="946413"/>
          </a:xfrm>
          <a:prstGeom prst="rect">
            <a:avLst/>
          </a:prstGeom>
          <a:noFill/>
        </p:spPr>
        <p:txBody>
          <a:bodyPr wrap="square" rtlCol="0">
            <a:spAutoFit/>
          </a:bodyPr>
          <a:lstStyle/>
          <a:p>
            <a:pPr algn="just">
              <a:lnSpc>
                <a:spcPct val="150000"/>
              </a:lnSpc>
            </a:pPr>
            <a:r>
              <a:rPr lang="en-US" sz="3700" dirty="0">
                <a:solidFill>
                  <a:srgbClr val="4B4439"/>
                </a:solidFill>
                <a:latin typeface="Arial" panose="020B0604020202020204" pitchFamily="34" charset="0"/>
                <a:cs typeface="Arial" panose="020B0604020202020204" pitchFamily="34" charset="0"/>
              </a:rPr>
              <a:t>Hình thức</a:t>
            </a:r>
            <a:endParaRPr lang="vi-VN" sz="3700" dirty="0">
              <a:solidFill>
                <a:srgbClr val="4B4439"/>
              </a:solidFill>
              <a:latin typeface="Arial" panose="020B0604020202020204" pitchFamily="34" charset="0"/>
              <a:cs typeface="Arial" panose="020B0604020202020204" pitchFamily="34" charset="0"/>
            </a:endParaRPr>
          </a:p>
        </p:txBody>
      </p:sp>
      <p:grpSp>
        <p:nvGrpSpPr>
          <p:cNvPr id="12" name="Group 11"/>
          <p:cNvGrpSpPr/>
          <p:nvPr/>
        </p:nvGrpSpPr>
        <p:grpSpPr>
          <a:xfrm>
            <a:off x="2180580" y="3924106"/>
            <a:ext cx="4196404" cy="787211"/>
            <a:chOff x="0" y="-952500"/>
            <a:chExt cx="18288000" cy="1905000"/>
          </a:xfrm>
        </p:grpSpPr>
        <p:cxnSp>
          <p:nvCxnSpPr>
            <p:cNvPr id="13" name="Straight Connector 12"/>
            <p:cNvCxnSpPr/>
            <p:nvPr/>
          </p:nvCxnSpPr>
          <p:spPr>
            <a:xfrm>
              <a:off x="0" y="0"/>
              <a:ext cx="18288000" cy="0"/>
            </a:xfrm>
            <a:prstGeom prst="line">
              <a:avLst/>
            </a:prstGeom>
            <a:ln w="57150">
              <a:solidFill>
                <a:srgbClr val="4B443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0"/>
              <a:ext cx="0" cy="952500"/>
            </a:xfrm>
            <a:prstGeom prst="line">
              <a:avLst/>
            </a:prstGeom>
            <a:ln w="57150">
              <a:solidFill>
                <a:srgbClr val="4B4439"/>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144000" y="-952500"/>
              <a:ext cx="0" cy="952500"/>
            </a:xfrm>
            <a:prstGeom prst="line">
              <a:avLst/>
            </a:prstGeom>
            <a:ln w="57150">
              <a:solidFill>
                <a:srgbClr val="4B443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8288000" y="0"/>
              <a:ext cx="0" cy="952500"/>
            </a:xfrm>
            <a:prstGeom prst="line">
              <a:avLst/>
            </a:prstGeom>
            <a:ln w="57150">
              <a:solidFill>
                <a:srgbClr val="4B4439"/>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5099327" y="4727918"/>
            <a:ext cx="2609145" cy="1800493"/>
          </a:xfrm>
          <a:prstGeom prst="rect">
            <a:avLst/>
          </a:prstGeom>
          <a:noFill/>
        </p:spPr>
        <p:txBody>
          <a:bodyPr wrap="square" rtlCol="0">
            <a:spAutoFit/>
          </a:bodyPr>
          <a:lstStyle/>
          <a:p>
            <a:pPr algn="just">
              <a:lnSpc>
                <a:spcPct val="150000"/>
              </a:lnSpc>
            </a:pPr>
            <a:r>
              <a:rPr lang="en-US" sz="3700" dirty="0">
                <a:solidFill>
                  <a:srgbClr val="4B4439"/>
                </a:solidFill>
                <a:latin typeface="Arial" panose="020B0604020202020204" pitchFamily="34" charset="0"/>
                <a:cs typeface="Arial" panose="020B0604020202020204" pitchFamily="34" charset="0"/>
              </a:rPr>
              <a:t>Diễn biến tâm trạng </a:t>
            </a:r>
            <a:endParaRPr lang="vi-VN" sz="3700" dirty="0">
              <a:solidFill>
                <a:srgbClr val="4B4439"/>
              </a:solidFill>
              <a:latin typeface="Arial" panose="020B0604020202020204" pitchFamily="34" charset="0"/>
              <a:cs typeface="Arial" panose="020B0604020202020204" pitchFamily="34" charset="0"/>
            </a:endParaRPr>
          </a:p>
        </p:txBody>
      </p:sp>
      <p:sp>
        <p:nvSpPr>
          <p:cNvPr id="18" name="TextBox 17"/>
          <p:cNvSpPr txBox="1"/>
          <p:nvPr/>
        </p:nvSpPr>
        <p:spPr>
          <a:xfrm>
            <a:off x="1055306" y="4720879"/>
            <a:ext cx="2022056" cy="1800493"/>
          </a:xfrm>
          <a:prstGeom prst="rect">
            <a:avLst/>
          </a:prstGeom>
          <a:noFill/>
        </p:spPr>
        <p:txBody>
          <a:bodyPr wrap="square" rtlCol="0">
            <a:spAutoFit/>
          </a:bodyPr>
          <a:lstStyle/>
          <a:p>
            <a:pPr algn="just">
              <a:lnSpc>
                <a:spcPct val="150000"/>
              </a:lnSpc>
            </a:pPr>
            <a:r>
              <a:rPr lang="en-US" sz="3700" dirty="0">
                <a:solidFill>
                  <a:srgbClr val="4B4439"/>
                </a:solidFill>
                <a:latin typeface="Arial" panose="020B0604020202020204" pitchFamily="34" charset="0"/>
                <a:cs typeface="Arial" panose="020B0604020202020204" pitchFamily="34" charset="0"/>
              </a:rPr>
              <a:t>Miêu tả cảm xúc </a:t>
            </a:r>
            <a:endParaRPr lang="vi-VN" sz="3700" dirty="0">
              <a:solidFill>
                <a:srgbClr val="4B4439"/>
              </a:solidFill>
              <a:latin typeface="Arial" panose="020B0604020202020204" pitchFamily="34" charset="0"/>
              <a:cs typeface="Arial" panose="020B0604020202020204" pitchFamily="34" charset="0"/>
            </a:endParaRPr>
          </a:p>
        </p:txBody>
      </p:sp>
      <p:grpSp>
        <p:nvGrpSpPr>
          <p:cNvPr id="19" name="Group 18"/>
          <p:cNvGrpSpPr/>
          <p:nvPr/>
        </p:nvGrpSpPr>
        <p:grpSpPr>
          <a:xfrm rot="10800000">
            <a:off x="2081574" y="6459914"/>
            <a:ext cx="4295410" cy="1037569"/>
            <a:chOff x="0" y="-1154080"/>
            <a:chExt cx="18288000" cy="2106580"/>
          </a:xfrm>
        </p:grpSpPr>
        <p:cxnSp>
          <p:nvCxnSpPr>
            <p:cNvPr id="20" name="Straight Connector 19"/>
            <p:cNvCxnSpPr/>
            <p:nvPr/>
          </p:nvCxnSpPr>
          <p:spPr>
            <a:xfrm>
              <a:off x="0" y="0"/>
              <a:ext cx="18288000" cy="0"/>
            </a:xfrm>
            <a:prstGeom prst="line">
              <a:avLst/>
            </a:prstGeom>
            <a:ln w="57150">
              <a:solidFill>
                <a:srgbClr val="4B443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0"/>
              <a:ext cx="0" cy="952500"/>
            </a:xfrm>
            <a:prstGeom prst="line">
              <a:avLst/>
            </a:prstGeom>
            <a:ln w="57150">
              <a:solidFill>
                <a:srgbClr val="4B4439"/>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flipV="1">
              <a:off x="9144000" y="-1154080"/>
              <a:ext cx="4" cy="1154080"/>
            </a:xfrm>
            <a:prstGeom prst="line">
              <a:avLst/>
            </a:prstGeom>
            <a:ln w="57150">
              <a:solidFill>
                <a:srgbClr val="4B4439"/>
              </a:solidFill>
              <a:head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288000" y="0"/>
              <a:ext cx="0" cy="952500"/>
            </a:xfrm>
            <a:prstGeom prst="line">
              <a:avLst/>
            </a:prstGeom>
            <a:ln w="57150">
              <a:solidFill>
                <a:srgbClr val="4B4439"/>
              </a:solidFill>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701273" y="7322661"/>
            <a:ext cx="7155017" cy="2549031"/>
          </a:xfrm>
          <a:prstGeom prst="rect">
            <a:avLst/>
          </a:prstGeom>
          <a:noFill/>
        </p:spPr>
        <p:txBody>
          <a:bodyPr wrap="square" rtlCol="0">
            <a:spAutoFit/>
          </a:bodyPr>
          <a:lstStyle/>
          <a:p>
            <a:pPr algn="just">
              <a:lnSpc>
                <a:spcPct val="150000"/>
              </a:lnSpc>
            </a:pPr>
            <a:r>
              <a:rPr lang="en-US" sz="3700" dirty="0">
                <a:solidFill>
                  <a:srgbClr val="4B4439"/>
                </a:solidFill>
                <a:latin typeface="Arial" panose="020B0604020202020204" pitchFamily="34" charset="0"/>
                <a:cs typeface="Arial" panose="020B0604020202020204" pitchFamily="34" charset="0"/>
              </a:rPr>
              <a:t>V</a:t>
            </a:r>
            <a:r>
              <a:rPr lang="vi-VN" sz="3700" dirty="0">
                <a:solidFill>
                  <a:srgbClr val="4B4439"/>
                </a:solidFill>
                <a:latin typeface="Arial" panose="020B0604020202020204" pitchFamily="34" charset="0"/>
                <a:cs typeface="Arial" panose="020B0604020202020204" pitchFamily="34" charset="0"/>
              </a:rPr>
              <a:t>ui mừng, phấn chấn</a:t>
            </a:r>
            <a:r>
              <a:rPr lang="en-US" sz="3700" dirty="0">
                <a:solidFill>
                  <a:srgbClr val="4B4439"/>
                </a:solidFill>
                <a:latin typeface="Arial" panose="020B0604020202020204" pitchFamily="34" charset="0"/>
                <a:cs typeface="Arial" panose="020B0604020202020204" pitchFamily="34" charset="0"/>
              </a:rPr>
              <a:t>, </a:t>
            </a:r>
            <a:r>
              <a:rPr lang="vi-VN" sz="3700" dirty="0">
                <a:solidFill>
                  <a:srgbClr val="4B4439"/>
                </a:solidFill>
                <a:latin typeface="Arial" panose="020B0604020202020204" pitchFamily="34" charset="0"/>
                <a:cs typeface="Arial" panose="020B0604020202020204" pitchFamily="34" charset="0"/>
              </a:rPr>
              <a:t>ngỡ ngàng, lo sợ</a:t>
            </a:r>
            <a:r>
              <a:rPr lang="en-US" sz="3700" dirty="0">
                <a:solidFill>
                  <a:srgbClr val="4B4439"/>
                </a:solidFill>
                <a:latin typeface="Arial" panose="020B0604020202020204" pitchFamily="34" charset="0"/>
                <a:cs typeface="Arial" panose="020B0604020202020204" pitchFamily="34" charset="0"/>
              </a:rPr>
              <a:t>… </a:t>
            </a:r>
            <a:r>
              <a:rPr lang="vi-VN" sz="3700" dirty="0">
                <a:solidFill>
                  <a:srgbClr val="4B4439"/>
                </a:solidFill>
                <a:latin typeface="Arial" panose="020B0604020202020204" pitchFamily="34" charset="0"/>
                <a:cs typeface="Arial" panose="020B0604020202020204" pitchFamily="34" charset="0"/>
              </a:rPr>
              <a:t>của nhân vật “tôi” trong buổi đầu tiên đến trường</a:t>
            </a:r>
          </a:p>
        </p:txBody>
      </p:sp>
      <p:grpSp>
        <p:nvGrpSpPr>
          <p:cNvPr id="24" name="Group 23"/>
          <p:cNvGrpSpPr/>
          <p:nvPr/>
        </p:nvGrpSpPr>
        <p:grpSpPr>
          <a:xfrm>
            <a:off x="9191304" y="3826087"/>
            <a:ext cx="7706590" cy="787212"/>
            <a:chOff x="9149080" y="4185150"/>
            <a:chExt cx="7848600" cy="787212"/>
          </a:xfrm>
        </p:grpSpPr>
        <p:grpSp>
          <p:nvGrpSpPr>
            <p:cNvPr id="26" name="Group 25"/>
            <p:cNvGrpSpPr/>
            <p:nvPr/>
          </p:nvGrpSpPr>
          <p:grpSpPr>
            <a:xfrm>
              <a:off x="9149080" y="4185150"/>
              <a:ext cx="7848600" cy="787211"/>
              <a:chOff x="0" y="-952500"/>
              <a:chExt cx="18288000" cy="1905000"/>
            </a:xfrm>
          </p:grpSpPr>
          <p:cxnSp>
            <p:nvCxnSpPr>
              <p:cNvPr id="27" name="Straight Connector 26"/>
              <p:cNvCxnSpPr/>
              <p:nvPr/>
            </p:nvCxnSpPr>
            <p:spPr>
              <a:xfrm>
                <a:off x="0" y="0"/>
                <a:ext cx="18288000" cy="0"/>
              </a:xfrm>
              <a:prstGeom prst="line">
                <a:avLst/>
              </a:prstGeom>
              <a:ln w="57150">
                <a:solidFill>
                  <a:srgbClr val="4B443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0" y="0"/>
                <a:ext cx="0" cy="952500"/>
              </a:xfrm>
              <a:prstGeom prst="line">
                <a:avLst/>
              </a:prstGeom>
              <a:ln w="57150">
                <a:solidFill>
                  <a:srgbClr val="4B4439"/>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9144000" y="-952500"/>
                <a:ext cx="0" cy="952500"/>
              </a:xfrm>
              <a:prstGeom prst="line">
                <a:avLst/>
              </a:prstGeom>
              <a:ln w="57150">
                <a:solidFill>
                  <a:srgbClr val="4B443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8288000" y="0"/>
                <a:ext cx="0" cy="952500"/>
              </a:xfrm>
              <a:prstGeom prst="line">
                <a:avLst/>
              </a:prstGeom>
              <a:ln w="57150">
                <a:solidFill>
                  <a:srgbClr val="4B4439"/>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a:xfrm>
              <a:off x="11353800" y="4578756"/>
              <a:ext cx="0" cy="393606"/>
            </a:xfrm>
            <a:prstGeom prst="line">
              <a:avLst/>
            </a:prstGeom>
            <a:ln w="57150">
              <a:solidFill>
                <a:srgbClr val="4B4439"/>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4610799" y="4578756"/>
              <a:ext cx="0" cy="393606"/>
            </a:xfrm>
            <a:prstGeom prst="line">
              <a:avLst/>
            </a:prstGeom>
            <a:ln w="57150">
              <a:solidFill>
                <a:srgbClr val="4B4439"/>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8057551" y="4684145"/>
            <a:ext cx="2446550" cy="840871"/>
          </a:xfrm>
          <a:prstGeom prst="rect">
            <a:avLst/>
          </a:prstGeom>
          <a:noFill/>
        </p:spPr>
        <p:txBody>
          <a:bodyPr wrap="square" rtlCol="0">
            <a:spAutoFit/>
          </a:bodyPr>
          <a:lstStyle/>
          <a:p>
            <a:pPr algn="ctr">
              <a:lnSpc>
                <a:spcPct val="150000"/>
              </a:lnSpc>
            </a:pPr>
            <a:r>
              <a:rPr lang="en-US" sz="3700" dirty="0">
                <a:solidFill>
                  <a:srgbClr val="4B4439"/>
                </a:solidFill>
                <a:latin typeface="Arial" panose="020B0604020202020204" pitchFamily="34" charset="0"/>
                <a:cs typeface="Arial" panose="020B0604020202020204" pitchFamily="34" charset="0"/>
              </a:rPr>
              <a:t>Cốt truyện</a:t>
            </a:r>
            <a:endParaRPr lang="vi-VN" sz="3700" dirty="0">
              <a:solidFill>
                <a:srgbClr val="4B4439"/>
              </a:solidFill>
              <a:latin typeface="Arial" panose="020B0604020202020204" pitchFamily="34" charset="0"/>
              <a:cs typeface="Arial" panose="020B0604020202020204" pitchFamily="34" charset="0"/>
            </a:endParaRPr>
          </a:p>
        </p:txBody>
      </p:sp>
      <p:sp>
        <p:nvSpPr>
          <p:cNvPr id="34" name="TextBox 33"/>
          <p:cNvSpPr txBox="1"/>
          <p:nvPr/>
        </p:nvSpPr>
        <p:spPr>
          <a:xfrm>
            <a:off x="10573388" y="4692436"/>
            <a:ext cx="2853096" cy="946413"/>
          </a:xfrm>
          <a:prstGeom prst="rect">
            <a:avLst/>
          </a:prstGeom>
          <a:noFill/>
        </p:spPr>
        <p:txBody>
          <a:bodyPr wrap="square" rtlCol="0">
            <a:spAutoFit/>
          </a:bodyPr>
          <a:lstStyle/>
          <a:p>
            <a:pPr algn="just">
              <a:lnSpc>
                <a:spcPct val="150000"/>
              </a:lnSpc>
            </a:pPr>
            <a:r>
              <a:rPr lang="en-US" sz="3700" dirty="0">
                <a:solidFill>
                  <a:srgbClr val="4B4439"/>
                </a:solidFill>
                <a:latin typeface="Arial" panose="020B0604020202020204" pitchFamily="34" charset="0"/>
                <a:cs typeface="Arial" panose="020B0604020202020204" pitchFamily="34" charset="0"/>
              </a:rPr>
              <a:t>Ngôn ngữ</a:t>
            </a:r>
            <a:endParaRPr lang="vi-VN" sz="3700" dirty="0">
              <a:solidFill>
                <a:srgbClr val="4B4439"/>
              </a:solidFill>
              <a:latin typeface="Arial" panose="020B0604020202020204" pitchFamily="34" charset="0"/>
              <a:cs typeface="Arial" panose="020B0604020202020204" pitchFamily="34" charset="0"/>
            </a:endParaRPr>
          </a:p>
        </p:txBody>
      </p:sp>
      <p:sp>
        <p:nvSpPr>
          <p:cNvPr id="35" name="TextBox 34"/>
          <p:cNvSpPr txBox="1"/>
          <p:nvPr/>
        </p:nvSpPr>
        <p:spPr>
          <a:xfrm>
            <a:off x="13399497" y="4674713"/>
            <a:ext cx="2116056" cy="946413"/>
          </a:xfrm>
          <a:prstGeom prst="rect">
            <a:avLst/>
          </a:prstGeom>
          <a:noFill/>
        </p:spPr>
        <p:txBody>
          <a:bodyPr wrap="square" rtlCol="0">
            <a:spAutoFit/>
          </a:bodyPr>
          <a:lstStyle/>
          <a:p>
            <a:pPr algn="just">
              <a:lnSpc>
                <a:spcPct val="150000"/>
              </a:lnSpc>
            </a:pPr>
            <a:r>
              <a:rPr lang="en-US" sz="3700" dirty="0">
                <a:solidFill>
                  <a:srgbClr val="4B4439"/>
                </a:solidFill>
                <a:latin typeface="Arial" panose="020B0604020202020204" pitchFamily="34" charset="0"/>
                <a:cs typeface="Arial" panose="020B0604020202020204" pitchFamily="34" charset="0"/>
              </a:rPr>
              <a:t>Hình ảnh</a:t>
            </a:r>
            <a:endParaRPr lang="vi-VN" sz="3700" dirty="0">
              <a:solidFill>
                <a:srgbClr val="4B4439"/>
              </a:solidFill>
              <a:latin typeface="Arial" panose="020B0604020202020204" pitchFamily="34" charset="0"/>
              <a:cs typeface="Arial" panose="020B0604020202020204" pitchFamily="34" charset="0"/>
            </a:endParaRPr>
          </a:p>
        </p:txBody>
      </p:sp>
      <p:sp>
        <p:nvSpPr>
          <p:cNvPr id="36" name="TextBox 35"/>
          <p:cNvSpPr txBox="1"/>
          <p:nvPr/>
        </p:nvSpPr>
        <p:spPr>
          <a:xfrm>
            <a:off x="15766024" y="4674713"/>
            <a:ext cx="2383728" cy="1800493"/>
          </a:xfrm>
          <a:prstGeom prst="rect">
            <a:avLst/>
          </a:prstGeom>
          <a:noFill/>
        </p:spPr>
        <p:txBody>
          <a:bodyPr wrap="square" rtlCol="0">
            <a:spAutoFit/>
          </a:bodyPr>
          <a:lstStyle/>
          <a:p>
            <a:pPr algn="ctr">
              <a:lnSpc>
                <a:spcPct val="150000"/>
              </a:lnSpc>
            </a:pPr>
            <a:r>
              <a:rPr lang="en-US" sz="3700" dirty="0">
                <a:solidFill>
                  <a:srgbClr val="4B4439"/>
                </a:solidFill>
                <a:latin typeface="Arial" panose="020B0604020202020204" pitchFamily="34" charset="0"/>
                <a:cs typeface="Arial" panose="020B0604020202020204" pitchFamily="34" charset="0"/>
              </a:rPr>
              <a:t>Biện pháp tu từ</a:t>
            </a:r>
            <a:endParaRPr lang="vi-VN" sz="3700" dirty="0">
              <a:solidFill>
                <a:srgbClr val="4B4439"/>
              </a:solidFill>
              <a:latin typeface="Arial" panose="020B0604020202020204" pitchFamily="34" charset="0"/>
              <a:cs typeface="Arial" panose="020B0604020202020204" pitchFamily="34" charset="0"/>
            </a:endParaRPr>
          </a:p>
        </p:txBody>
      </p:sp>
      <p:sp>
        <p:nvSpPr>
          <p:cNvPr id="37" name="Arrow: Pentagon 36">
            <a:extLst>
              <a:ext uri="{FF2B5EF4-FFF2-40B4-BE49-F238E27FC236}">
                <a16:creationId xmlns:a16="http://schemas.microsoft.com/office/drawing/2014/main" id="{5FFBE614-F6D6-B546-4674-6EF06C5EACFA}"/>
              </a:ext>
            </a:extLst>
          </p:cNvPr>
          <p:cNvSpPr/>
          <p:nvPr/>
        </p:nvSpPr>
        <p:spPr>
          <a:xfrm>
            <a:off x="0" y="473231"/>
            <a:ext cx="5105396" cy="1233138"/>
          </a:xfrm>
          <a:prstGeom prst="homePlate">
            <a:avLst/>
          </a:prstGeom>
          <a:solidFill>
            <a:srgbClr val="F2C8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dirty="0">
                <a:solidFill>
                  <a:schemeClr val="tx1"/>
                </a:solidFill>
                <a:latin typeface="Arial" panose="020B0604020202020204" pitchFamily="34" charset="0"/>
                <a:cs typeface="Arial" panose="020B0604020202020204" pitchFamily="34" charset="0"/>
              </a:rPr>
              <a:t>Gợi ý trả lời</a:t>
            </a:r>
          </a:p>
        </p:txBody>
      </p:sp>
    </p:spTree>
    <p:extLst>
      <p:ext uri="{BB962C8B-B14F-4D97-AF65-F5344CB8AC3E}">
        <p14:creationId xmlns:p14="http://schemas.microsoft.com/office/powerpoint/2010/main" val="11876915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arn(inVertical)">
                                      <p:cBhvr>
                                        <p:cTn id="47" dur="500"/>
                                        <p:tgtEl>
                                          <p:spTgt spid="3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barn(inVertical)">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7" grpId="0"/>
      <p:bldP spid="18" grpId="0"/>
      <p:bldP spid="25" grpId="0"/>
      <p:bldP spid="33" grpId="0"/>
      <p:bldP spid="34" grpId="0"/>
      <p:bldP spid="35" grpId="0"/>
      <p:bldP spid="3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7" name="Rounded Rectangle 6"/>
          <p:cNvSpPr/>
          <p:nvPr/>
        </p:nvSpPr>
        <p:spPr>
          <a:xfrm>
            <a:off x="5095409" y="736501"/>
            <a:ext cx="8097181" cy="1752600"/>
          </a:xfrm>
          <a:prstGeom prst="roundRect">
            <a:avLst/>
          </a:prstGeom>
          <a:solidFill>
            <a:srgbClr val="FDE8DF"/>
          </a:solidFill>
          <a:ln>
            <a:solidFill>
              <a:srgbClr val="F9C4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600" b="1" dirty="0">
                <a:solidFill>
                  <a:srgbClr val="4B4439"/>
                </a:solidFill>
                <a:latin typeface="Arial" panose="020B0604020202020204" pitchFamily="34" charset="0"/>
                <a:cs typeface="Arial" panose="020B0604020202020204" pitchFamily="34" charset="0"/>
              </a:rPr>
              <a:t>VẬN DỤNG</a:t>
            </a:r>
          </a:p>
        </p:txBody>
      </p:sp>
      <p:sp>
        <p:nvSpPr>
          <p:cNvPr id="9" name="TextBox 8"/>
          <p:cNvSpPr txBox="1"/>
          <p:nvPr/>
        </p:nvSpPr>
        <p:spPr>
          <a:xfrm>
            <a:off x="7543800" y="2781300"/>
            <a:ext cx="9258300" cy="6555641"/>
          </a:xfrm>
          <a:prstGeom prst="rect">
            <a:avLst/>
          </a:prstGeom>
          <a:noFill/>
        </p:spPr>
        <p:txBody>
          <a:bodyPr wrap="square" rtlCol="0">
            <a:spAutoFit/>
          </a:bodyPr>
          <a:lstStyle/>
          <a:p>
            <a:pPr algn="ctr">
              <a:lnSpc>
                <a:spcPct val="150000"/>
              </a:lnSpc>
            </a:pPr>
            <a:r>
              <a:rPr lang="en-US" sz="4000" b="1" dirty="0">
                <a:solidFill>
                  <a:srgbClr val="C00000"/>
                </a:solidFill>
                <a:latin typeface="Arial" panose="020B0604020202020204" pitchFamily="34" charset="0"/>
                <a:cs typeface="Arial" panose="020B0604020202020204" pitchFamily="34" charset="0"/>
              </a:rPr>
              <a:t>Em hãy trả lời câu hỏi sau:</a:t>
            </a:r>
          </a:p>
          <a:p>
            <a:pPr algn="just">
              <a:lnSpc>
                <a:spcPct val="150000"/>
              </a:lnSpc>
            </a:pPr>
            <a:r>
              <a:rPr lang="vi-VN" sz="4000" dirty="0">
                <a:latin typeface="Arial" panose="020B0604020202020204" pitchFamily="34" charset="0"/>
                <a:cs typeface="Arial" panose="020B0604020202020204" pitchFamily="34" charset="0"/>
              </a:rPr>
              <a:t>Văn bản </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Tôi đi học</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đã nói hộ được những suy nghĩ và tình cảm gì của rất nhiều người đọc? Điều đó còn có ý nghĩa với cuộc sống hôm nay như thế nào? Hãy trình bày suy nghĩ của em dưới dạng một bài văn</a:t>
            </a:r>
            <a:r>
              <a:rPr lang="en-US" sz="4000" dirty="0">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3"/>
          <a:stretch>
            <a:fillRect/>
          </a:stretch>
        </p:blipFill>
        <p:spPr>
          <a:xfrm>
            <a:off x="228600" y="4982201"/>
            <a:ext cx="6637160" cy="4811940"/>
          </a:xfrm>
          <a:prstGeom prst="rect">
            <a:avLst/>
          </a:prstGeom>
        </p:spPr>
      </p:pic>
      <p:pic>
        <p:nvPicPr>
          <p:cNvPr id="5" name="Picture 4"/>
          <p:cNvPicPr>
            <a:picLocks noChangeAspect="1"/>
          </p:cNvPicPr>
          <p:nvPr/>
        </p:nvPicPr>
        <p:blipFill>
          <a:blip r:embed="rId4"/>
          <a:stretch>
            <a:fillRect/>
          </a:stretch>
        </p:blipFill>
        <p:spPr>
          <a:xfrm rot="20630267">
            <a:off x="1760431" y="1500355"/>
            <a:ext cx="2223015" cy="2561890"/>
          </a:xfrm>
          <a:prstGeom prst="rect">
            <a:avLst/>
          </a:prstGeom>
        </p:spPr>
      </p:pic>
    </p:spTree>
    <p:extLst>
      <p:ext uri="{BB962C8B-B14F-4D97-AF65-F5344CB8AC3E}">
        <p14:creationId xmlns:p14="http://schemas.microsoft.com/office/powerpoint/2010/main" val="27485642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par>
                                <p:cTn id="16" presetID="3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 calcmode="lin" valueType="num">
                                      <p:cBhvr>
                                        <p:cTn id="20" dur="500" fill="hold"/>
                                        <p:tgtEl>
                                          <p:spTgt spid="5"/>
                                        </p:tgtEl>
                                        <p:attrNameLst>
                                          <p:attrName>style.rotation</p:attrName>
                                        </p:attrNameLst>
                                      </p:cBhvr>
                                      <p:tavLst>
                                        <p:tav tm="0">
                                          <p:val>
                                            <p:fltVal val="90"/>
                                          </p:val>
                                        </p:tav>
                                        <p:tav tm="100000">
                                          <p:val>
                                            <p:fltVal val="0"/>
                                          </p:val>
                                        </p:tav>
                                      </p:tavLst>
                                    </p:anim>
                                    <p:animEffect transition="in" filter="fade">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3" name="Freeform 3"/>
          <p:cNvSpPr/>
          <p:nvPr/>
        </p:nvSpPr>
        <p:spPr>
          <a:xfrm>
            <a:off x="-3785510" y="6028113"/>
            <a:ext cx="6795516" cy="6934200"/>
          </a:xfrm>
          <a:custGeom>
            <a:avLst/>
            <a:gdLst/>
            <a:ahLst/>
            <a:cxnLst/>
            <a:rect l="l" t="t" r="r" b="b"/>
            <a:pathLst>
              <a:path w="6795516" h="6934200">
                <a:moveTo>
                  <a:pt x="0" y="0"/>
                </a:moveTo>
                <a:lnTo>
                  <a:pt x="6795516" y="0"/>
                </a:lnTo>
                <a:lnTo>
                  <a:pt x="6795516" y="6934200"/>
                </a:lnTo>
                <a:lnTo>
                  <a:pt x="0" y="6934200"/>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351815" y="6372330"/>
            <a:ext cx="1295204" cy="130101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p:spPr>
        <p:txBody>
          <a:bodyPr/>
          <a:lstStyle/>
          <a:p>
            <a:endParaRPr lang="en-US"/>
          </a:p>
        </p:txBody>
      </p:sp>
      <p:sp>
        <p:nvSpPr>
          <p:cNvPr id="7" name="Rounded Rectangle 6"/>
          <p:cNvSpPr/>
          <p:nvPr/>
        </p:nvSpPr>
        <p:spPr>
          <a:xfrm>
            <a:off x="4066709" y="677385"/>
            <a:ext cx="10154581" cy="2133600"/>
          </a:xfrm>
          <a:prstGeom prst="roundRect">
            <a:avLst/>
          </a:prstGeom>
          <a:solidFill>
            <a:srgbClr val="FDE8DF"/>
          </a:solidFill>
          <a:ln>
            <a:solidFill>
              <a:srgbClr val="F9C4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4B4439"/>
                </a:solidFill>
                <a:latin typeface="Arial" panose="020B0604020202020204" pitchFamily="34" charset="0"/>
                <a:cs typeface="Arial" panose="020B0604020202020204" pitchFamily="34" charset="0"/>
              </a:rPr>
              <a:t>HƯỚNG DẪN VỀ NHÀ</a:t>
            </a:r>
          </a:p>
        </p:txBody>
      </p:sp>
      <p:sp>
        <p:nvSpPr>
          <p:cNvPr id="6" name="Freeform 5"/>
          <p:cNvSpPr/>
          <p:nvPr/>
        </p:nvSpPr>
        <p:spPr>
          <a:xfrm>
            <a:off x="1351815" y="6372330"/>
            <a:ext cx="1295204" cy="130101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p:spPr>
        <p:txBody>
          <a:bodyPr/>
          <a:lstStyle/>
          <a:p>
            <a:endParaRPr lang="en-US"/>
          </a:p>
        </p:txBody>
      </p:sp>
      <p:sp>
        <p:nvSpPr>
          <p:cNvPr id="8" name="Rounded Rectangle 7"/>
          <p:cNvSpPr/>
          <p:nvPr/>
        </p:nvSpPr>
        <p:spPr>
          <a:xfrm>
            <a:off x="1118397" y="3616430"/>
            <a:ext cx="7886594" cy="3977640"/>
          </a:xfrm>
          <a:prstGeom prst="roundRect">
            <a:avLst/>
          </a:prstGeom>
          <a:solidFill>
            <a:srgbClr val="FEF4F0"/>
          </a:solidFill>
          <a:ln>
            <a:solidFill>
              <a:srgbClr val="F9C4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rgbClr val="4B4439"/>
                </a:solidFill>
                <a:latin typeface="Arial" panose="020B0604020202020204" pitchFamily="34" charset="0"/>
                <a:cs typeface="Arial" panose="020B0604020202020204" pitchFamily="34" charset="0"/>
              </a:rPr>
              <a:t>Ôn tập Văn bản</a:t>
            </a:r>
          </a:p>
          <a:p>
            <a:pPr algn="ctr">
              <a:lnSpc>
                <a:spcPct val="150000"/>
              </a:lnSpc>
            </a:pPr>
            <a:r>
              <a:rPr lang="en-US" sz="4000" dirty="0">
                <a:solidFill>
                  <a:srgbClr val="4B4439"/>
                </a:solidFill>
                <a:latin typeface="Arial" panose="020B0604020202020204" pitchFamily="34" charset="0"/>
                <a:cs typeface="Arial" panose="020B0604020202020204" pitchFamily="34" charset="0"/>
              </a:rPr>
              <a:t>Tôi đi học – Thanh Tịnh</a:t>
            </a:r>
          </a:p>
        </p:txBody>
      </p:sp>
      <p:sp>
        <p:nvSpPr>
          <p:cNvPr id="9" name="Rounded Rectangle 8"/>
          <p:cNvSpPr/>
          <p:nvPr/>
        </p:nvSpPr>
        <p:spPr>
          <a:xfrm>
            <a:off x="9525000" y="3616430"/>
            <a:ext cx="7886594" cy="3977640"/>
          </a:xfrm>
          <a:prstGeom prst="roundRect">
            <a:avLst/>
          </a:prstGeom>
          <a:solidFill>
            <a:srgbClr val="FEF4F0"/>
          </a:solidFill>
          <a:ln>
            <a:solidFill>
              <a:srgbClr val="F9C4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rgbClr val="4B4439"/>
                </a:solidFill>
                <a:latin typeface="Arial" panose="020B0604020202020204" pitchFamily="34" charset="0"/>
                <a:cs typeface="Arial" panose="020B0604020202020204" pitchFamily="34" charset="0"/>
              </a:rPr>
              <a:t>Soạn Văn bản</a:t>
            </a:r>
          </a:p>
          <a:p>
            <a:pPr algn="ctr">
              <a:lnSpc>
                <a:spcPct val="150000"/>
              </a:lnSpc>
            </a:pPr>
            <a:r>
              <a:rPr lang="en-US" sz="4000" dirty="0">
                <a:solidFill>
                  <a:srgbClr val="4B4439"/>
                </a:solidFill>
                <a:latin typeface="Arial" panose="020B0604020202020204" pitchFamily="34" charset="0"/>
                <a:cs typeface="Arial" panose="020B0604020202020204" pitchFamily="34" charset="0"/>
              </a:rPr>
              <a:t>Gió lạnh đầu mùa – Thạch Lam</a:t>
            </a:r>
          </a:p>
        </p:txBody>
      </p:sp>
    </p:spTree>
    <p:extLst>
      <p:ext uri="{BB962C8B-B14F-4D97-AF65-F5344CB8AC3E}">
        <p14:creationId xmlns:p14="http://schemas.microsoft.com/office/powerpoint/2010/main" val="41020697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4" name="Freeform 4"/>
          <p:cNvSpPr/>
          <p:nvPr/>
        </p:nvSpPr>
        <p:spPr>
          <a:xfrm>
            <a:off x="15150084" y="-1407042"/>
            <a:ext cx="6795516" cy="6934200"/>
          </a:xfrm>
          <a:custGeom>
            <a:avLst/>
            <a:gdLst/>
            <a:ahLst/>
            <a:cxnLst/>
            <a:rect l="l" t="t" r="r" b="b"/>
            <a:pathLst>
              <a:path w="6795516" h="6934200">
                <a:moveTo>
                  <a:pt x="0" y="0"/>
                </a:moveTo>
                <a:lnTo>
                  <a:pt x="6795516" y="0"/>
                </a:lnTo>
                <a:lnTo>
                  <a:pt x="6795516" y="6934200"/>
                </a:lnTo>
                <a:lnTo>
                  <a:pt x="0" y="6934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407604" y="5524500"/>
            <a:ext cx="6284404" cy="5763781"/>
          </a:xfrm>
          <a:custGeom>
            <a:avLst/>
            <a:gdLst/>
            <a:ahLst/>
            <a:cxnLst/>
            <a:rect l="l" t="t" r="r" b="b"/>
            <a:pathLst>
              <a:path w="4872609" h="4972050">
                <a:moveTo>
                  <a:pt x="0" y="0"/>
                </a:moveTo>
                <a:lnTo>
                  <a:pt x="4872608" y="0"/>
                </a:lnTo>
                <a:lnTo>
                  <a:pt x="4872608" y="4972050"/>
                </a:lnTo>
                <a:lnTo>
                  <a:pt x="0" y="4972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6"/>
          <p:cNvSpPr txBox="1"/>
          <p:nvPr/>
        </p:nvSpPr>
        <p:spPr>
          <a:xfrm>
            <a:off x="3657600" y="2681383"/>
            <a:ext cx="11811000" cy="5404172"/>
          </a:xfrm>
          <a:prstGeom prst="rect">
            <a:avLst/>
          </a:prstGeom>
          <a:noFill/>
        </p:spPr>
        <p:txBody>
          <a:bodyPr wrap="square" rtlCol="0">
            <a:spAutoFit/>
          </a:bodyPr>
          <a:lstStyle/>
          <a:p>
            <a:pPr algn="ctr">
              <a:lnSpc>
                <a:spcPct val="150000"/>
              </a:lnSpc>
            </a:pPr>
            <a:r>
              <a:rPr lang="vi-VN" sz="8000" b="1" dirty="0">
                <a:solidFill>
                  <a:srgbClr val="4B4439"/>
                </a:solidFill>
                <a:cs typeface="Arial" panose="020B0604020202020204" pitchFamily="34" charset="0"/>
              </a:rPr>
              <a:t>CẢM ƠN CÁC BẠN ĐÃ CHÚ Ý LẮNG NGHE, HẸN GẶP LẠI!</a:t>
            </a:r>
            <a:endParaRPr lang="en-US" sz="8000" b="1" dirty="0">
              <a:solidFill>
                <a:srgbClr val="4B4439"/>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6" name="TextBox 5"/>
          <p:cNvSpPr txBox="1"/>
          <p:nvPr/>
        </p:nvSpPr>
        <p:spPr>
          <a:xfrm>
            <a:off x="6108983" y="1156316"/>
            <a:ext cx="5715000" cy="1103892"/>
          </a:xfrm>
          <a:prstGeom prst="rect">
            <a:avLst/>
          </a:prstGeom>
          <a:noFill/>
        </p:spPr>
        <p:txBody>
          <a:bodyPr wrap="square" rtlCol="0">
            <a:spAutoFit/>
          </a:bodyPr>
          <a:lstStyle/>
          <a:p>
            <a:pPr algn="just">
              <a:lnSpc>
                <a:spcPct val="150000"/>
              </a:lnSpc>
            </a:pPr>
            <a:r>
              <a:rPr lang="en-US" sz="5000" b="1" dirty="0">
                <a:latin typeface="Arial" panose="020B0604020202020204" pitchFamily="34" charset="0"/>
                <a:cs typeface="Arial" panose="020B0604020202020204" pitchFamily="34" charset="0"/>
              </a:rPr>
              <a:t>1. Truyện ngắn</a:t>
            </a:r>
          </a:p>
        </p:txBody>
      </p:sp>
      <p:sp>
        <p:nvSpPr>
          <p:cNvPr id="7" name="TextBox 6"/>
          <p:cNvSpPr txBox="1"/>
          <p:nvPr/>
        </p:nvSpPr>
        <p:spPr>
          <a:xfrm>
            <a:off x="1737360" y="4988264"/>
            <a:ext cx="8686800" cy="2748253"/>
          </a:xfrm>
          <a:prstGeom prst="rect">
            <a:avLst/>
          </a:prstGeom>
          <a:noFill/>
        </p:spPr>
        <p:txBody>
          <a:bodyPr wrap="square" rtlCol="0">
            <a:spAutoFit/>
          </a:bodyPr>
          <a:lstStyle/>
          <a:p>
            <a:pPr algn="ctr">
              <a:lnSpc>
                <a:spcPct val="150000"/>
              </a:lnSpc>
            </a:pPr>
            <a:r>
              <a:rPr lang="en-US" sz="4000" b="1" u="sng" dirty="0">
                <a:solidFill>
                  <a:srgbClr val="BE717C"/>
                </a:solidFill>
                <a:latin typeface="Arial" panose="020B0604020202020204" pitchFamily="34" charset="0"/>
                <a:cs typeface="Arial" panose="020B0604020202020204" pitchFamily="34" charset="0"/>
              </a:rPr>
              <a:t>Em hãy trả lời các câu hỏi sau:</a:t>
            </a:r>
          </a:p>
          <a:p>
            <a:pPr marL="285750" indent="-28575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Truyện ngắn là truyện như thế nào?</a:t>
            </a:r>
          </a:p>
          <a:p>
            <a:pPr marL="285750" indent="-28575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Truyện ngắn có đặc điểm gì?</a:t>
            </a:r>
          </a:p>
        </p:txBody>
      </p:sp>
      <p:sp>
        <p:nvSpPr>
          <p:cNvPr id="8" name="Rounded Rectangle 7"/>
          <p:cNvSpPr/>
          <p:nvPr/>
        </p:nvSpPr>
        <p:spPr>
          <a:xfrm>
            <a:off x="2232660" y="3416523"/>
            <a:ext cx="7696200" cy="1293419"/>
          </a:xfrm>
          <a:prstGeom prst="roundRect">
            <a:avLst/>
          </a:prstGeom>
          <a:solidFill>
            <a:schemeClr val="bg1"/>
          </a:solidFill>
          <a:ln>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dirty="0">
                <a:solidFill>
                  <a:srgbClr val="C00000"/>
                </a:solidFill>
                <a:latin typeface="Arial" panose="020B0604020202020204" pitchFamily="34" charset="0"/>
                <a:cs typeface="Arial" panose="020B0604020202020204" pitchFamily="34" charset="0"/>
              </a:rPr>
              <a:t>HOẠT ĐỘNG NHÓM</a:t>
            </a:r>
          </a:p>
        </p:txBody>
      </p:sp>
      <p:pic>
        <p:nvPicPr>
          <p:cNvPr id="3" name="Picture 2"/>
          <p:cNvPicPr>
            <a:picLocks noChangeAspect="1"/>
          </p:cNvPicPr>
          <p:nvPr/>
        </p:nvPicPr>
        <p:blipFill>
          <a:blip r:embed="rId3"/>
          <a:stretch>
            <a:fillRect/>
          </a:stretch>
        </p:blipFill>
        <p:spPr>
          <a:xfrm>
            <a:off x="12318204" y="1409700"/>
            <a:ext cx="5506055" cy="8456557"/>
          </a:xfrm>
          <a:prstGeom prst="rect">
            <a:avLst/>
          </a:prstGeom>
        </p:spPr>
      </p:pic>
    </p:spTree>
    <p:extLst>
      <p:ext uri="{BB962C8B-B14F-4D97-AF65-F5344CB8AC3E}">
        <p14:creationId xmlns:p14="http://schemas.microsoft.com/office/powerpoint/2010/main" val="26081248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21" presetClass="entr" presetSubtype="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529"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3" name="TextBox 2"/>
          <p:cNvSpPr txBox="1"/>
          <p:nvPr/>
        </p:nvSpPr>
        <p:spPr>
          <a:xfrm>
            <a:off x="7098438" y="669636"/>
            <a:ext cx="3685867" cy="1131079"/>
          </a:xfrm>
          <a:prstGeom prst="rect">
            <a:avLst/>
          </a:prstGeom>
          <a:noFill/>
        </p:spPr>
        <p:txBody>
          <a:bodyPr wrap="square" rtlCol="0">
            <a:spAutoFit/>
          </a:bodyPr>
          <a:lstStyle/>
          <a:p>
            <a:pPr>
              <a:lnSpc>
                <a:spcPct val="150000"/>
              </a:lnSpc>
            </a:pPr>
            <a:r>
              <a:rPr lang="en-US" sz="4500" b="1" dirty="0">
                <a:solidFill>
                  <a:srgbClr val="4B4439"/>
                </a:solidFill>
                <a:latin typeface="Arial" panose="020B0604020202020204" pitchFamily="34" charset="0"/>
                <a:cs typeface="Arial" panose="020B0604020202020204" pitchFamily="34" charset="0"/>
              </a:rPr>
              <a:t>Truyện ngắn</a:t>
            </a:r>
          </a:p>
        </p:txBody>
      </p:sp>
      <p:sp>
        <p:nvSpPr>
          <p:cNvPr id="12" name="TextBox 11"/>
          <p:cNvSpPr txBox="1"/>
          <p:nvPr/>
        </p:nvSpPr>
        <p:spPr>
          <a:xfrm>
            <a:off x="27625" y="2623406"/>
            <a:ext cx="4258908" cy="1708160"/>
          </a:xfrm>
          <a:prstGeom prst="rect">
            <a:avLst/>
          </a:prstGeom>
          <a:noFill/>
        </p:spPr>
        <p:txBody>
          <a:bodyPr wrap="square" rtlCol="0">
            <a:spAutoFit/>
          </a:bodyPr>
          <a:lstStyle/>
          <a:p>
            <a:pPr algn="just">
              <a:lnSpc>
                <a:spcPct val="150000"/>
              </a:lnSpc>
            </a:pPr>
            <a:r>
              <a:rPr lang="en-US" sz="3500" dirty="0">
                <a:latin typeface="Arial" panose="020B0604020202020204" pitchFamily="34" charset="0"/>
                <a:cs typeface="Arial" panose="020B0604020202020204" pitchFamily="34" charset="0"/>
              </a:rPr>
              <a:t>T</a:t>
            </a:r>
            <a:r>
              <a:rPr lang="vi-VN" sz="3500" dirty="0">
                <a:latin typeface="Arial" panose="020B0604020202020204" pitchFamily="34" charset="0"/>
                <a:cs typeface="Arial" panose="020B0604020202020204" pitchFamily="34" charset="0"/>
              </a:rPr>
              <a:t>hể loại cỡ nhỏ của văn xuôi hư cấu</a:t>
            </a:r>
          </a:p>
        </p:txBody>
      </p:sp>
      <p:sp>
        <p:nvSpPr>
          <p:cNvPr id="13" name="TextBox 12"/>
          <p:cNvSpPr txBox="1"/>
          <p:nvPr/>
        </p:nvSpPr>
        <p:spPr>
          <a:xfrm>
            <a:off x="4583712" y="2713938"/>
            <a:ext cx="3794760" cy="900246"/>
          </a:xfrm>
          <a:prstGeom prst="rect">
            <a:avLst/>
          </a:prstGeom>
          <a:noFill/>
        </p:spPr>
        <p:txBody>
          <a:bodyPr wrap="square" rtlCol="0">
            <a:spAutoFit/>
          </a:bodyPr>
          <a:lstStyle/>
          <a:p>
            <a:pPr algn="just">
              <a:lnSpc>
                <a:spcPct val="150000"/>
              </a:lnSpc>
            </a:pPr>
            <a:r>
              <a:rPr lang="en-US" sz="3500" dirty="0">
                <a:latin typeface="Arial" panose="020B0604020202020204" pitchFamily="34" charset="0"/>
                <a:cs typeface="Arial" panose="020B0604020202020204" pitchFamily="34" charset="0"/>
              </a:rPr>
              <a:t>Thường phản ánh</a:t>
            </a:r>
            <a:endParaRPr lang="vi-VN" sz="3500" dirty="0">
              <a:latin typeface="Arial" panose="020B0604020202020204" pitchFamily="34" charset="0"/>
              <a:cs typeface="Arial" panose="020B0604020202020204" pitchFamily="34" charset="0"/>
            </a:endParaRPr>
          </a:p>
        </p:txBody>
      </p:sp>
      <p:sp>
        <p:nvSpPr>
          <p:cNvPr id="14" name="TextBox 13"/>
          <p:cNvSpPr txBox="1"/>
          <p:nvPr/>
        </p:nvSpPr>
        <p:spPr>
          <a:xfrm>
            <a:off x="6915621" y="4588635"/>
            <a:ext cx="3448050" cy="1708160"/>
          </a:xfrm>
          <a:prstGeom prst="rect">
            <a:avLst/>
          </a:prstGeom>
          <a:noFill/>
        </p:spPr>
        <p:txBody>
          <a:bodyPr wrap="square" rtlCol="0">
            <a:spAutoFit/>
          </a:bodyPr>
          <a:lstStyle/>
          <a:p>
            <a:pPr algn="just">
              <a:lnSpc>
                <a:spcPct val="150000"/>
              </a:lnSpc>
            </a:pPr>
            <a:r>
              <a:rPr lang="en-US" sz="3500" dirty="0">
                <a:latin typeface="Arial" panose="020B0604020202020204" pitchFamily="34" charset="0"/>
                <a:cs typeface="Arial" panose="020B0604020202020204" pitchFamily="34" charset="0"/>
              </a:rPr>
              <a:t>M</a:t>
            </a:r>
            <a:r>
              <a:rPr lang="vi-VN" sz="3500" dirty="0">
                <a:latin typeface="Arial" panose="020B0604020202020204" pitchFamily="34" charset="0"/>
                <a:cs typeface="Arial" panose="020B0604020202020204" pitchFamily="34" charset="0"/>
              </a:rPr>
              <a:t>ột sự kiện</a:t>
            </a:r>
            <a:r>
              <a:rPr lang="en-US" sz="3500" dirty="0">
                <a:latin typeface="Arial" panose="020B0604020202020204" pitchFamily="34" charset="0"/>
                <a:cs typeface="Arial" panose="020B0604020202020204" pitchFamily="34" charset="0"/>
              </a:rPr>
              <a:t> </a:t>
            </a:r>
            <a:r>
              <a:rPr lang="vi-VN" sz="3500" dirty="0">
                <a:latin typeface="Arial" panose="020B0604020202020204" pitchFamily="34" charset="0"/>
                <a:cs typeface="Arial" panose="020B0604020202020204" pitchFamily="34" charset="0"/>
              </a:rPr>
              <a:t>gây ấn tượng mạnh</a:t>
            </a:r>
            <a:r>
              <a:rPr lang="en-US" sz="3500" dirty="0">
                <a:latin typeface="Arial" panose="020B0604020202020204" pitchFamily="34" charset="0"/>
                <a:cs typeface="Arial" panose="020B0604020202020204" pitchFamily="34" charset="0"/>
              </a:rPr>
              <a:t>  </a:t>
            </a:r>
            <a:endParaRPr lang="vi-VN" sz="3500" dirty="0">
              <a:latin typeface="Arial" panose="020B0604020202020204" pitchFamily="34" charset="0"/>
              <a:cs typeface="Arial" panose="020B0604020202020204" pitchFamily="34" charset="0"/>
            </a:endParaRPr>
          </a:p>
        </p:txBody>
      </p:sp>
      <p:sp>
        <p:nvSpPr>
          <p:cNvPr id="15" name="TextBox 14"/>
          <p:cNvSpPr txBox="1"/>
          <p:nvPr/>
        </p:nvSpPr>
        <p:spPr>
          <a:xfrm>
            <a:off x="2000719" y="4647506"/>
            <a:ext cx="4210051" cy="1708160"/>
          </a:xfrm>
          <a:prstGeom prst="rect">
            <a:avLst/>
          </a:prstGeom>
          <a:noFill/>
        </p:spPr>
        <p:txBody>
          <a:bodyPr wrap="square" rtlCol="0">
            <a:spAutoFit/>
          </a:bodyPr>
          <a:lstStyle/>
          <a:p>
            <a:pPr algn="just">
              <a:lnSpc>
                <a:spcPct val="150000"/>
              </a:lnSpc>
            </a:pPr>
            <a:r>
              <a:rPr lang="en-US" sz="3500" dirty="0">
                <a:latin typeface="Arial" panose="020B0604020202020204" pitchFamily="34" charset="0"/>
                <a:cs typeface="Arial" panose="020B0604020202020204" pitchFamily="34" charset="0"/>
              </a:rPr>
              <a:t>“Một khoảnh khắc”, tình huống độc đáo</a:t>
            </a:r>
            <a:endParaRPr lang="vi-VN" sz="3500" dirty="0">
              <a:latin typeface="Arial" panose="020B0604020202020204" pitchFamily="34" charset="0"/>
              <a:cs typeface="Arial" panose="020B0604020202020204" pitchFamily="34" charset="0"/>
            </a:endParaRPr>
          </a:p>
        </p:txBody>
      </p:sp>
      <p:grpSp>
        <p:nvGrpSpPr>
          <p:cNvPr id="16" name="Group 15"/>
          <p:cNvGrpSpPr/>
          <p:nvPr/>
        </p:nvGrpSpPr>
        <p:grpSpPr>
          <a:xfrm>
            <a:off x="4105746" y="3875907"/>
            <a:ext cx="4533900" cy="825163"/>
            <a:chOff x="0" y="-952500"/>
            <a:chExt cx="18288000" cy="1905000"/>
          </a:xfrm>
        </p:grpSpPr>
        <p:cxnSp>
          <p:nvCxnSpPr>
            <p:cNvPr id="17" name="Straight Connector 16"/>
            <p:cNvCxnSpPr/>
            <p:nvPr/>
          </p:nvCxnSpPr>
          <p:spPr>
            <a:xfrm>
              <a:off x="0" y="0"/>
              <a:ext cx="18288000" cy="0"/>
            </a:xfrm>
            <a:prstGeom prst="line">
              <a:avLst/>
            </a:prstGeom>
            <a:ln w="57150">
              <a:solidFill>
                <a:srgbClr val="4B443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0"/>
              <a:ext cx="0" cy="952500"/>
            </a:xfrm>
            <a:prstGeom prst="line">
              <a:avLst/>
            </a:prstGeom>
            <a:ln w="57150">
              <a:solidFill>
                <a:srgbClr val="4B4439"/>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144000" y="-952500"/>
              <a:ext cx="0" cy="952500"/>
            </a:xfrm>
            <a:prstGeom prst="line">
              <a:avLst/>
            </a:prstGeom>
            <a:ln w="57150">
              <a:solidFill>
                <a:srgbClr val="4B443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8288000" y="0"/>
              <a:ext cx="0" cy="952500"/>
            </a:xfrm>
            <a:prstGeom prst="line">
              <a:avLst/>
            </a:prstGeom>
            <a:ln w="57150">
              <a:solidFill>
                <a:srgbClr val="4B443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rot="10800000">
            <a:off x="4105746" y="6647753"/>
            <a:ext cx="4533900" cy="825163"/>
            <a:chOff x="0" y="-952500"/>
            <a:chExt cx="18288000" cy="1905000"/>
          </a:xfrm>
        </p:grpSpPr>
        <p:cxnSp>
          <p:nvCxnSpPr>
            <p:cNvPr id="23" name="Straight Connector 22"/>
            <p:cNvCxnSpPr/>
            <p:nvPr/>
          </p:nvCxnSpPr>
          <p:spPr>
            <a:xfrm>
              <a:off x="0" y="0"/>
              <a:ext cx="18288000" cy="0"/>
            </a:xfrm>
            <a:prstGeom prst="line">
              <a:avLst/>
            </a:prstGeom>
            <a:ln w="57150">
              <a:solidFill>
                <a:srgbClr val="4B443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0" y="0"/>
              <a:ext cx="0" cy="952500"/>
            </a:xfrm>
            <a:prstGeom prst="line">
              <a:avLst/>
            </a:prstGeom>
            <a:ln w="57150">
              <a:solidFill>
                <a:srgbClr val="4B4439"/>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9144000" y="-952500"/>
              <a:ext cx="0" cy="952500"/>
            </a:xfrm>
            <a:prstGeom prst="line">
              <a:avLst/>
            </a:prstGeom>
            <a:ln w="57150">
              <a:solidFill>
                <a:srgbClr val="4B4439"/>
              </a:solidFill>
              <a:head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8288000" y="0"/>
              <a:ext cx="0" cy="952500"/>
            </a:xfrm>
            <a:prstGeom prst="line">
              <a:avLst/>
            </a:prstGeom>
            <a:ln w="57150">
              <a:solidFill>
                <a:srgbClr val="4B4439"/>
              </a:solidFill>
              <a:tailEnd type="none"/>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4024783" y="7545570"/>
            <a:ext cx="4695826" cy="1708160"/>
          </a:xfrm>
          <a:prstGeom prst="rect">
            <a:avLst/>
          </a:prstGeom>
          <a:noFill/>
        </p:spPr>
        <p:txBody>
          <a:bodyPr wrap="square" rtlCol="0">
            <a:spAutoFit/>
          </a:bodyPr>
          <a:lstStyle/>
          <a:p>
            <a:pPr algn="just">
              <a:lnSpc>
                <a:spcPct val="150000"/>
              </a:lnSpc>
            </a:pPr>
            <a:r>
              <a:rPr lang="en-US" sz="3500" dirty="0">
                <a:latin typeface="Arial" panose="020B0604020202020204" pitchFamily="34" charset="0"/>
                <a:cs typeface="Arial" panose="020B0604020202020204" pitchFamily="34" charset="0"/>
              </a:rPr>
              <a:t>Ý nghĩa nhất trong cuộc đời của nhân vật</a:t>
            </a:r>
          </a:p>
        </p:txBody>
      </p:sp>
      <p:grpSp>
        <p:nvGrpSpPr>
          <p:cNvPr id="58" name="Group 57"/>
          <p:cNvGrpSpPr/>
          <p:nvPr/>
        </p:nvGrpSpPr>
        <p:grpSpPr>
          <a:xfrm>
            <a:off x="1549972" y="1847247"/>
            <a:ext cx="14782800" cy="843592"/>
            <a:chOff x="1549972" y="1847247"/>
            <a:chExt cx="14782800" cy="843592"/>
          </a:xfrm>
        </p:grpSpPr>
        <p:grpSp>
          <p:nvGrpSpPr>
            <p:cNvPr id="11" name="Group 10"/>
            <p:cNvGrpSpPr/>
            <p:nvPr/>
          </p:nvGrpSpPr>
          <p:grpSpPr>
            <a:xfrm>
              <a:off x="1549972" y="1847247"/>
              <a:ext cx="14782800" cy="843592"/>
              <a:chOff x="0" y="-952500"/>
              <a:chExt cx="18288000" cy="1947545"/>
            </a:xfrm>
          </p:grpSpPr>
          <p:cxnSp>
            <p:nvCxnSpPr>
              <p:cNvPr id="5" name="Straight Connector 4"/>
              <p:cNvCxnSpPr/>
              <p:nvPr/>
            </p:nvCxnSpPr>
            <p:spPr>
              <a:xfrm>
                <a:off x="0" y="0"/>
                <a:ext cx="18288000" cy="0"/>
              </a:xfrm>
              <a:prstGeom prst="line">
                <a:avLst/>
              </a:prstGeom>
              <a:ln w="57150">
                <a:solidFill>
                  <a:srgbClr val="4B4439"/>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0"/>
                <a:ext cx="0" cy="952500"/>
              </a:xfrm>
              <a:prstGeom prst="line">
                <a:avLst/>
              </a:prstGeom>
              <a:ln w="57150">
                <a:solidFill>
                  <a:srgbClr val="4B4439"/>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952500"/>
                <a:ext cx="0" cy="952500"/>
              </a:xfrm>
              <a:prstGeom prst="line">
                <a:avLst/>
              </a:prstGeom>
              <a:ln w="57150">
                <a:solidFill>
                  <a:srgbClr val="4B4439"/>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8288000" y="0"/>
                <a:ext cx="0" cy="952500"/>
              </a:xfrm>
              <a:prstGeom prst="line">
                <a:avLst/>
              </a:prstGeom>
              <a:ln w="57150">
                <a:solidFill>
                  <a:srgbClr val="4B4439"/>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1070" y="42544"/>
                <a:ext cx="0" cy="952501"/>
              </a:xfrm>
              <a:prstGeom prst="line">
                <a:avLst/>
              </a:prstGeom>
              <a:ln w="57150">
                <a:solidFill>
                  <a:srgbClr val="4B4439"/>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8" name="Straight Connector 27"/>
            <p:cNvCxnSpPr/>
            <p:nvPr/>
          </p:nvCxnSpPr>
          <p:spPr>
            <a:xfrm>
              <a:off x="12052136" y="2278257"/>
              <a:ext cx="0" cy="412582"/>
            </a:xfrm>
            <a:prstGeom prst="line">
              <a:avLst/>
            </a:prstGeom>
            <a:ln w="57150">
              <a:solidFill>
                <a:srgbClr val="4B4439"/>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11273030" y="2698286"/>
            <a:ext cx="1781732" cy="900246"/>
          </a:xfrm>
          <a:prstGeom prst="rect">
            <a:avLst/>
          </a:prstGeom>
          <a:noFill/>
        </p:spPr>
        <p:txBody>
          <a:bodyPr wrap="square" rtlCol="0">
            <a:spAutoFit/>
          </a:bodyPr>
          <a:lstStyle/>
          <a:p>
            <a:pPr algn="just">
              <a:lnSpc>
                <a:spcPct val="150000"/>
              </a:lnSpc>
            </a:pPr>
            <a:r>
              <a:rPr lang="en-US" sz="3500" dirty="0">
                <a:latin typeface="Arial" panose="020B0604020202020204" pitchFamily="34" charset="0"/>
                <a:cs typeface="Arial" panose="020B0604020202020204" pitchFamily="34" charset="0"/>
              </a:rPr>
              <a:t>Kết cấu</a:t>
            </a:r>
            <a:endParaRPr lang="vi-VN" sz="3500" dirty="0">
              <a:latin typeface="Arial" panose="020B0604020202020204" pitchFamily="34" charset="0"/>
              <a:cs typeface="Arial" panose="020B0604020202020204" pitchFamily="34" charset="0"/>
            </a:endParaRPr>
          </a:p>
        </p:txBody>
      </p:sp>
      <p:sp>
        <p:nvSpPr>
          <p:cNvPr id="31" name="TextBox 30"/>
          <p:cNvSpPr txBox="1"/>
          <p:nvPr/>
        </p:nvSpPr>
        <p:spPr>
          <a:xfrm>
            <a:off x="10592350" y="4170698"/>
            <a:ext cx="3143093" cy="2516073"/>
          </a:xfrm>
          <a:prstGeom prst="rect">
            <a:avLst/>
          </a:prstGeom>
          <a:noFill/>
        </p:spPr>
        <p:txBody>
          <a:bodyPr wrap="square" rtlCol="0">
            <a:spAutoFit/>
          </a:bodyPr>
          <a:lstStyle/>
          <a:p>
            <a:pPr algn="just">
              <a:lnSpc>
                <a:spcPct val="150000"/>
              </a:lnSpc>
            </a:pPr>
            <a:r>
              <a:rPr lang="en-US" sz="3500" dirty="0">
                <a:latin typeface="Arial" panose="020B0604020202020204" pitchFamily="34" charset="0"/>
                <a:cs typeface="Arial" panose="020B0604020202020204" pitchFamily="34" charset="0"/>
              </a:rPr>
              <a:t>Không chia thành nhiều tuyến nhân vật</a:t>
            </a:r>
            <a:endParaRPr lang="vi-VN" sz="3500" dirty="0">
              <a:latin typeface="Arial" panose="020B0604020202020204" pitchFamily="34" charset="0"/>
              <a:cs typeface="Arial" panose="020B0604020202020204" pitchFamily="34" charset="0"/>
            </a:endParaRPr>
          </a:p>
        </p:txBody>
      </p:sp>
      <p:cxnSp>
        <p:nvCxnSpPr>
          <p:cNvPr id="32" name="Straight Connector 31"/>
          <p:cNvCxnSpPr/>
          <p:nvPr/>
        </p:nvCxnSpPr>
        <p:spPr>
          <a:xfrm>
            <a:off x="12087696" y="3713128"/>
            <a:ext cx="0" cy="457570"/>
          </a:xfrm>
          <a:prstGeom prst="line">
            <a:avLst/>
          </a:prstGeom>
          <a:ln w="57150">
            <a:solidFill>
              <a:srgbClr val="4B4439"/>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4625059" y="2690839"/>
            <a:ext cx="2441536" cy="900246"/>
          </a:xfrm>
          <a:prstGeom prst="rect">
            <a:avLst/>
          </a:prstGeom>
          <a:noFill/>
        </p:spPr>
        <p:txBody>
          <a:bodyPr wrap="square" rtlCol="0">
            <a:spAutoFit/>
          </a:bodyPr>
          <a:lstStyle/>
          <a:p>
            <a:pPr algn="just">
              <a:lnSpc>
                <a:spcPct val="150000"/>
              </a:lnSpc>
            </a:pPr>
            <a:r>
              <a:rPr lang="en-US" sz="3500" dirty="0">
                <a:latin typeface="Arial" panose="020B0604020202020204" pitchFamily="34" charset="0"/>
                <a:cs typeface="Arial" panose="020B0604020202020204" pitchFamily="34" charset="0"/>
              </a:rPr>
              <a:t>Cốt truyện</a:t>
            </a:r>
            <a:endParaRPr lang="vi-VN" sz="3500" dirty="0">
              <a:latin typeface="Arial" panose="020B0604020202020204" pitchFamily="34" charset="0"/>
              <a:cs typeface="Arial" panose="020B0604020202020204" pitchFamily="34" charset="0"/>
            </a:endParaRPr>
          </a:p>
        </p:txBody>
      </p:sp>
      <p:grpSp>
        <p:nvGrpSpPr>
          <p:cNvPr id="52" name="Group 51"/>
          <p:cNvGrpSpPr/>
          <p:nvPr/>
        </p:nvGrpSpPr>
        <p:grpSpPr>
          <a:xfrm>
            <a:off x="14458698" y="3540834"/>
            <a:ext cx="743802" cy="5991992"/>
            <a:chOff x="15849600" y="3552241"/>
            <a:chExt cx="923726" cy="5544854"/>
          </a:xfrm>
        </p:grpSpPr>
        <p:cxnSp>
          <p:nvCxnSpPr>
            <p:cNvPr id="41" name="Straight Connector 40"/>
            <p:cNvCxnSpPr/>
            <p:nvPr/>
          </p:nvCxnSpPr>
          <p:spPr>
            <a:xfrm>
              <a:off x="16773326" y="3552241"/>
              <a:ext cx="0" cy="579613"/>
            </a:xfrm>
            <a:prstGeom prst="line">
              <a:avLst/>
            </a:prstGeom>
            <a:ln w="57150">
              <a:solidFill>
                <a:srgbClr val="4B4439"/>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5849600" y="4131854"/>
              <a:ext cx="923726" cy="0"/>
            </a:xfrm>
            <a:prstGeom prst="line">
              <a:avLst/>
            </a:prstGeom>
            <a:ln w="57150">
              <a:solidFill>
                <a:srgbClr val="4B4439"/>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5849600" y="4131854"/>
              <a:ext cx="0" cy="4965241"/>
            </a:xfrm>
            <a:prstGeom prst="line">
              <a:avLst/>
            </a:prstGeom>
            <a:ln w="57150">
              <a:solidFill>
                <a:srgbClr val="4B4439"/>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5849600" y="4991100"/>
              <a:ext cx="887730" cy="0"/>
            </a:xfrm>
            <a:prstGeom prst="line">
              <a:avLst/>
            </a:prstGeom>
            <a:ln w="57150">
              <a:solidFill>
                <a:srgbClr val="4B4439"/>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5849600" y="6002225"/>
              <a:ext cx="887730" cy="0"/>
            </a:xfrm>
            <a:prstGeom prst="line">
              <a:avLst/>
            </a:prstGeom>
            <a:ln w="57150">
              <a:solidFill>
                <a:srgbClr val="4B4439"/>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5867598" y="8039100"/>
              <a:ext cx="887730" cy="0"/>
            </a:xfrm>
            <a:prstGeom prst="line">
              <a:avLst/>
            </a:prstGeom>
            <a:ln w="57150">
              <a:solidFill>
                <a:srgbClr val="4B4439"/>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5849600" y="9097095"/>
              <a:ext cx="887730" cy="0"/>
            </a:xfrm>
            <a:prstGeom prst="line">
              <a:avLst/>
            </a:prstGeom>
            <a:ln w="57150">
              <a:solidFill>
                <a:srgbClr val="4B4439"/>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5849600" y="7090754"/>
              <a:ext cx="887730" cy="0"/>
            </a:xfrm>
            <a:prstGeom prst="line">
              <a:avLst/>
            </a:prstGeom>
            <a:ln w="57150">
              <a:solidFill>
                <a:srgbClr val="4B4439"/>
              </a:solidFill>
              <a:tailEnd type="triangle"/>
            </a:ln>
          </p:spPr>
          <p:style>
            <a:lnRef idx="1">
              <a:schemeClr val="accent1"/>
            </a:lnRef>
            <a:fillRef idx="0">
              <a:schemeClr val="accent1"/>
            </a:fillRef>
            <a:effectRef idx="0">
              <a:schemeClr val="accent1"/>
            </a:effectRef>
            <a:fontRef idx="minor">
              <a:schemeClr val="tx1"/>
            </a:fontRef>
          </p:style>
        </p:cxnSp>
      </p:grpSp>
      <p:sp>
        <p:nvSpPr>
          <p:cNvPr id="53" name="TextBox 52"/>
          <p:cNvSpPr txBox="1"/>
          <p:nvPr/>
        </p:nvSpPr>
        <p:spPr>
          <a:xfrm>
            <a:off x="15304781" y="4343088"/>
            <a:ext cx="1781732" cy="900246"/>
          </a:xfrm>
          <a:prstGeom prst="rect">
            <a:avLst/>
          </a:prstGeom>
          <a:noFill/>
        </p:spPr>
        <p:txBody>
          <a:bodyPr wrap="square" rtlCol="0">
            <a:spAutoFit/>
          </a:bodyPr>
          <a:lstStyle/>
          <a:p>
            <a:pPr algn="just">
              <a:lnSpc>
                <a:spcPct val="150000"/>
              </a:lnSpc>
            </a:pPr>
            <a:r>
              <a:rPr lang="en-US" sz="3500" dirty="0">
                <a:latin typeface="Arial" panose="020B0604020202020204" pitchFamily="34" charset="0"/>
                <a:cs typeface="Arial" panose="020B0604020202020204" pitchFamily="34" charset="0"/>
              </a:rPr>
              <a:t>Kì lạ</a:t>
            </a:r>
            <a:endParaRPr lang="vi-VN" sz="3500" dirty="0">
              <a:latin typeface="Arial" panose="020B0604020202020204" pitchFamily="34" charset="0"/>
              <a:cs typeface="Arial" panose="020B0604020202020204" pitchFamily="34" charset="0"/>
            </a:endParaRPr>
          </a:p>
        </p:txBody>
      </p:sp>
      <p:sp>
        <p:nvSpPr>
          <p:cNvPr id="54" name="TextBox 53"/>
          <p:cNvSpPr txBox="1"/>
          <p:nvPr/>
        </p:nvSpPr>
        <p:spPr>
          <a:xfrm>
            <a:off x="15304781" y="6817421"/>
            <a:ext cx="2653439" cy="900246"/>
          </a:xfrm>
          <a:prstGeom prst="rect">
            <a:avLst/>
          </a:prstGeom>
          <a:noFill/>
        </p:spPr>
        <p:txBody>
          <a:bodyPr wrap="square" rtlCol="0">
            <a:spAutoFit/>
          </a:bodyPr>
          <a:lstStyle/>
          <a:p>
            <a:pPr algn="just">
              <a:lnSpc>
                <a:spcPct val="150000"/>
              </a:lnSpc>
            </a:pPr>
            <a:r>
              <a:rPr lang="en-US" sz="3500" dirty="0">
                <a:latin typeface="Arial" panose="020B0604020202020204" pitchFamily="34" charset="0"/>
                <a:cs typeface="Arial" panose="020B0604020202020204" pitchFamily="34" charset="0"/>
              </a:rPr>
              <a:t>Giàu triết lí</a:t>
            </a:r>
            <a:endParaRPr lang="vi-VN" sz="3500" dirty="0">
              <a:latin typeface="Arial" panose="020B0604020202020204" pitchFamily="34" charset="0"/>
              <a:cs typeface="Arial" panose="020B0604020202020204" pitchFamily="34" charset="0"/>
            </a:endParaRPr>
          </a:p>
        </p:txBody>
      </p:sp>
      <p:sp>
        <p:nvSpPr>
          <p:cNvPr id="55" name="TextBox 54"/>
          <p:cNvSpPr txBox="1"/>
          <p:nvPr/>
        </p:nvSpPr>
        <p:spPr>
          <a:xfrm>
            <a:off x="15304781" y="5114844"/>
            <a:ext cx="2528240" cy="1708160"/>
          </a:xfrm>
          <a:prstGeom prst="rect">
            <a:avLst/>
          </a:prstGeom>
          <a:noFill/>
        </p:spPr>
        <p:txBody>
          <a:bodyPr wrap="square" rtlCol="0">
            <a:spAutoFit/>
          </a:bodyPr>
          <a:lstStyle/>
          <a:p>
            <a:pPr algn="just">
              <a:lnSpc>
                <a:spcPct val="150000"/>
              </a:lnSpc>
            </a:pPr>
            <a:r>
              <a:rPr lang="en-US" sz="3500" dirty="0">
                <a:latin typeface="Arial" panose="020B0604020202020204" pitchFamily="34" charset="0"/>
                <a:cs typeface="Arial" panose="020B0604020202020204" pitchFamily="34" charset="0"/>
              </a:rPr>
              <a:t>Giản dị, đời thường</a:t>
            </a:r>
            <a:endParaRPr lang="vi-VN" sz="3500" dirty="0">
              <a:latin typeface="Arial" panose="020B0604020202020204" pitchFamily="34" charset="0"/>
              <a:cs typeface="Arial" panose="020B0604020202020204" pitchFamily="34" charset="0"/>
            </a:endParaRPr>
          </a:p>
        </p:txBody>
      </p:sp>
      <p:sp>
        <p:nvSpPr>
          <p:cNvPr id="56" name="TextBox 55"/>
          <p:cNvSpPr txBox="1"/>
          <p:nvPr/>
        </p:nvSpPr>
        <p:spPr>
          <a:xfrm>
            <a:off x="15235272" y="7877191"/>
            <a:ext cx="2988719" cy="900246"/>
          </a:xfrm>
          <a:prstGeom prst="rect">
            <a:avLst/>
          </a:prstGeom>
          <a:noFill/>
        </p:spPr>
        <p:txBody>
          <a:bodyPr wrap="square" rtlCol="0">
            <a:spAutoFit/>
          </a:bodyPr>
          <a:lstStyle/>
          <a:p>
            <a:pPr algn="just">
              <a:lnSpc>
                <a:spcPct val="150000"/>
              </a:lnSpc>
            </a:pPr>
            <a:r>
              <a:rPr lang="en-US" sz="3500" dirty="0">
                <a:latin typeface="Arial" panose="020B0604020202020204" pitchFamily="34" charset="0"/>
                <a:cs typeface="Arial" panose="020B0604020202020204" pitchFamily="34" charset="0"/>
              </a:rPr>
              <a:t>Trào phúng</a:t>
            </a:r>
            <a:endParaRPr lang="vi-VN" sz="3500" dirty="0">
              <a:latin typeface="Arial" panose="020B0604020202020204" pitchFamily="34" charset="0"/>
              <a:cs typeface="Arial" panose="020B0604020202020204" pitchFamily="34" charset="0"/>
            </a:endParaRPr>
          </a:p>
        </p:txBody>
      </p:sp>
      <p:sp>
        <p:nvSpPr>
          <p:cNvPr id="57" name="TextBox 56"/>
          <p:cNvSpPr txBox="1"/>
          <p:nvPr/>
        </p:nvSpPr>
        <p:spPr>
          <a:xfrm>
            <a:off x="15304781" y="8959322"/>
            <a:ext cx="3141119" cy="900246"/>
          </a:xfrm>
          <a:prstGeom prst="rect">
            <a:avLst/>
          </a:prstGeom>
          <a:noFill/>
        </p:spPr>
        <p:txBody>
          <a:bodyPr wrap="square" rtlCol="0">
            <a:spAutoFit/>
          </a:bodyPr>
          <a:lstStyle/>
          <a:p>
            <a:pPr algn="just">
              <a:lnSpc>
                <a:spcPct val="150000"/>
              </a:lnSpc>
            </a:pPr>
            <a:r>
              <a:rPr lang="en-US" sz="3500" dirty="0">
                <a:latin typeface="Arial" panose="020B0604020202020204" pitchFamily="34" charset="0"/>
                <a:cs typeface="Arial" panose="020B0604020202020204" pitchFamily="34" charset="0"/>
              </a:rPr>
              <a:t>Giàu chất thơ</a:t>
            </a:r>
            <a:endParaRPr lang="vi-VN" sz="3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66961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barn(inVertical)">
                                      <p:cBhvr>
                                        <p:cTn id="15" dur="500"/>
                                        <p:tgtEl>
                                          <p:spTgt spid="58"/>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anim calcmode="lin" valueType="num">
                                      <p:cBhvr>
                                        <p:cTn id="19" dur="500" fill="hold"/>
                                        <p:tgtEl>
                                          <p:spTgt spid="12"/>
                                        </p:tgtEl>
                                        <p:attrNameLst>
                                          <p:attrName>ppt_x</p:attrName>
                                        </p:attrNameLst>
                                      </p:cBhvr>
                                      <p:tavLst>
                                        <p:tav tm="0">
                                          <p:val>
                                            <p:strVal val="#ppt_x"/>
                                          </p:val>
                                        </p:tav>
                                        <p:tav tm="100000">
                                          <p:val>
                                            <p:strVal val="#ppt_x"/>
                                          </p:val>
                                        </p:tav>
                                      </p:tavLst>
                                    </p:anim>
                                    <p:anim calcmode="lin" valueType="num">
                                      <p:cBhvr>
                                        <p:cTn id="20"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anim calcmode="lin" valueType="num">
                                      <p:cBhvr>
                                        <p:cTn id="26" dur="500" fill="hold"/>
                                        <p:tgtEl>
                                          <p:spTgt spid="13"/>
                                        </p:tgtEl>
                                        <p:attrNameLst>
                                          <p:attrName>ppt_x</p:attrName>
                                        </p:attrNameLst>
                                      </p:cBhvr>
                                      <p:tavLst>
                                        <p:tav tm="0">
                                          <p:val>
                                            <p:strVal val="#ppt_x"/>
                                          </p:val>
                                        </p:tav>
                                        <p:tav tm="100000">
                                          <p:val>
                                            <p:strVal val="#ppt_x"/>
                                          </p:val>
                                        </p:tav>
                                      </p:tavLst>
                                    </p:anim>
                                    <p:anim calcmode="lin" valueType="num">
                                      <p:cBhvr>
                                        <p:cTn id="27" dur="500" fill="hold"/>
                                        <p:tgtEl>
                                          <p:spTgt spid="13"/>
                                        </p:tgtEl>
                                        <p:attrNameLst>
                                          <p:attrName>ppt_y</p:attrName>
                                        </p:attrNameLst>
                                      </p:cBhvr>
                                      <p:tavLst>
                                        <p:tav tm="0">
                                          <p:val>
                                            <p:strVal val="#ppt_y+.1"/>
                                          </p:val>
                                        </p:tav>
                                        <p:tav tm="100000">
                                          <p:val>
                                            <p:strVal val="#ppt_y"/>
                                          </p:val>
                                        </p:tav>
                                      </p:tavLst>
                                    </p:anim>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anim calcmode="lin" valueType="num">
                                      <p:cBhvr>
                                        <p:cTn id="48" dur="500" fill="hold"/>
                                        <p:tgtEl>
                                          <p:spTgt spid="29"/>
                                        </p:tgtEl>
                                        <p:attrNameLst>
                                          <p:attrName>ppt_x</p:attrName>
                                        </p:attrNameLst>
                                      </p:cBhvr>
                                      <p:tavLst>
                                        <p:tav tm="0">
                                          <p:val>
                                            <p:strVal val="#ppt_x"/>
                                          </p:val>
                                        </p:tav>
                                        <p:tav tm="100000">
                                          <p:val>
                                            <p:strVal val="#ppt_x"/>
                                          </p:val>
                                        </p:tav>
                                      </p:tavLst>
                                    </p:anim>
                                    <p:anim calcmode="lin" valueType="num">
                                      <p:cBhvr>
                                        <p:cTn id="49" dur="500" fill="hold"/>
                                        <p:tgtEl>
                                          <p:spTgt spid="29"/>
                                        </p:tgtEl>
                                        <p:attrNameLst>
                                          <p:attrName>ppt_y</p:attrName>
                                        </p:attrNameLst>
                                      </p:cBhvr>
                                      <p:tavLst>
                                        <p:tav tm="0">
                                          <p:val>
                                            <p:strVal val="#ppt_y+.1"/>
                                          </p:val>
                                        </p:tav>
                                        <p:tav tm="100000">
                                          <p:val>
                                            <p:strVal val="#ppt_y"/>
                                          </p:val>
                                        </p:tav>
                                      </p:tavLst>
                                    </p:anim>
                                  </p:childTnLst>
                                </p:cTn>
                              </p:par>
                              <p:par>
                                <p:cTn id="50" presetID="16" presetClass="entr" presetSubtype="21"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inVertical)">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anim calcmode="lin" valueType="num">
                                      <p:cBhvr>
                                        <p:cTn id="61" dur="500" fill="hold"/>
                                        <p:tgtEl>
                                          <p:spTgt spid="37"/>
                                        </p:tgtEl>
                                        <p:attrNameLst>
                                          <p:attrName>ppt_x</p:attrName>
                                        </p:attrNameLst>
                                      </p:cBhvr>
                                      <p:tavLst>
                                        <p:tav tm="0">
                                          <p:val>
                                            <p:strVal val="#ppt_x"/>
                                          </p:val>
                                        </p:tav>
                                        <p:tav tm="100000">
                                          <p:val>
                                            <p:strVal val="#ppt_x"/>
                                          </p:val>
                                        </p:tav>
                                      </p:tavLst>
                                    </p:anim>
                                    <p:anim calcmode="lin" valueType="num">
                                      <p:cBhvr>
                                        <p:cTn id="62" dur="500" fill="hold"/>
                                        <p:tgtEl>
                                          <p:spTgt spid="37"/>
                                        </p:tgtEl>
                                        <p:attrNameLst>
                                          <p:attrName>ppt_y</p:attrName>
                                        </p:attrNameLst>
                                      </p:cBhvr>
                                      <p:tavLst>
                                        <p:tav tm="0">
                                          <p:val>
                                            <p:strVal val="#ppt_y+.1"/>
                                          </p:val>
                                        </p:tav>
                                        <p:tav tm="100000">
                                          <p:val>
                                            <p:strVal val="#ppt_y"/>
                                          </p:val>
                                        </p:tav>
                                      </p:tavLst>
                                    </p:anim>
                                  </p:childTnLst>
                                </p:cTn>
                              </p:par>
                              <p:par>
                                <p:cTn id="63" presetID="22" presetClass="entr" presetSubtype="4" fill="hold" nodeType="with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wipe(down)">
                                      <p:cBhvr>
                                        <p:cTn id="65" dur="500"/>
                                        <p:tgtEl>
                                          <p:spTgt spid="52"/>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wipe(down)">
                                      <p:cBhvr>
                                        <p:cTn id="68" dur="500"/>
                                        <p:tgtEl>
                                          <p:spTgt spid="53"/>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wipe(down)">
                                      <p:cBhvr>
                                        <p:cTn id="71" dur="500"/>
                                        <p:tgtEl>
                                          <p:spTgt spid="5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wipe(down)">
                                      <p:cBhvr>
                                        <p:cTn id="74" dur="500"/>
                                        <p:tgtEl>
                                          <p:spTgt spid="55"/>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wipe(down)">
                                      <p:cBhvr>
                                        <p:cTn id="77" dur="500"/>
                                        <p:tgtEl>
                                          <p:spTgt spid="56"/>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57"/>
                                        </p:tgtEl>
                                        <p:attrNameLst>
                                          <p:attrName>style.visibility</p:attrName>
                                        </p:attrNameLst>
                                      </p:cBhvr>
                                      <p:to>
                                        <p:strVal val="visible"/>
                                      </p:to>
                                    </p:set>
                                    <p:animEffect transition="in" filter="wipe(down)">
                                      <p:cBhvr>
                                        <p:cTn id="8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P spid="15" grpId="0"/>
      <p:bldP spid="27" grpId="0"/>
      <p:bldP spid="29" grpId="0"/>
      <p:bldP spid="31" grpId="0"/>
      <p:bldP spid="37" grpId="0"/>
      <p:bldP spid="53" grpId="0"/>
      <p:bldP spid="54" grpId="0"/>
      <p:bldP spid="55" grpId="0"/>
      <p:bldP spid="56" grpId="0"/>
      <p:bldP spid="5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6" name="TextBox 5"/>
          <p:cNvSpPr txBox="1"/>
          <p:nvPr/>
        </p:nvSpPr>
        <p:spPr>
          <a:xfrm>
            <a:off x="1316085" y="703024"/>
            <a:ext cx="15655830" cy="1246495"/>
          </a:xfrm>
          <a:prstGeom prst="rect">
            <a:avLst/>
          </a:prstGeom>
          <a:noFill/>
        </p:spPr>
        <p:txBody>
          <a:bodyPr wrap="square" rtlCol="0">
            <a:spAutoFit/>
          </a:bodyPr>
          <a:lstStyle/>
          <a:p>
            <a:pPr algn="just">
              <a:lnSpc>
                <a:spcPct val="150000"/>
              </a:lnSpc>
            </a:pPr>
            <a:r>
              <a:rPr lang="en-US" sz="5000" b="1" dirty="0">
                <a:latin typeface="Arial" panose="020B0604020202020204" pitchFamily="34" charset="0"/>
                <a:cs typeface="Arial" panose="020B0604020202020204" pitchFamily="34" charset="0"/>
              </a:rPr>
              <a:t>2. </a:t>
            </a:r>
            <a:r>
              <a:rPr lang="vi-VN" sz="5000" b="1" dirty="0">
                <a:latin typeface="Arial" panose="020B0604020202020204" pitchFamily="34" charset="0"/>
                <a:cs typeface="Arial" panose="020B0604020202020204" pitchFamily="34" charset="0"/>
              </a:rPr>
              <a:t>Tưởng tượng trong tiếp nhận tác phẩm văn học</a:t>
            </a:r>
            <a:endParaRPr lang="en-US" sz="5000" b="1" dirty="0">
              <a:latin typeface="Arial" panose="020B0604020202020204" pitchFamily="34" charset="0"/>
              <a:cs typeface="Arial" panose="020B0604020202020204" pitchFamily="34" charset="0"/>
            </a:endParaRPr>
          </a:p>
        </p:txBody>
      </p:sp>
      <p:sp>
        <p:nvSpPr>
          <p:cNvPr id="7" name="TextBox 6"/>
          <p:cNvSpPr txBox="1"/>
          <p:nvPr/>
        </p:nvSpPr>
        <p:spPr>
          <a:xfrm>
            <a:off x="1062450" y="4991100"/>
            <a:ext cx="8686800" cy="3785652"/>
          </a:xfrm>
          <a:prstGeom prst="rect">
            <a:avLst/>
          </a:prstGeom>
          <a:noFill/>
        </p:spPr>
        <p:txBody>
          <a:bodyPr wrap="square" rtlCol="0">
            <a:spAutoFit/>
          </a:bodyPr>
          <a:lstStyle/>
          <a:p>
            <a:pPr algn="ctr">
              <a:lnSpc>
                <a:spcPct val="150000"/>
              </a:lnSpc>
            </a:pPr>
            <a:r>
              <a:rPr lang="en-US" sz="4000" b="1" u="sng" dirty="0">
                <a:solidFill>
                  <a:srgbClr val="BE717C"/>
                </a:solidFill>
                <a:latin typeface="Arial" panose="020B0604020202020204" pitchFamily="34" charset="0"/>
                <a:cs typeface="Arial" panose="020B0604020202020204" pitchFamily="34" charset="0"/>
              </a:rPr>
              <a:t>Em hãy trả lời câu hỏi sau:</a:t>
            </a:r>
          </a:p>
          <a:p>
            <a:pPr algn="just">
              <a:lnSpc>
                <a:spcPct val="150000"/>
              </a:lnSpc>
            </a:pPr>
            <a:r>
              <a:rPr lang="vi-VN" sz="4000" dirty="0">
                <a:cs typeface="Arial" panose="020B0604020202020204" pitchFamily="34" charset="0"/>
              </a:rPr>
              <a:t>Tưởng tượng là gì? Em hãy nêu vai trò của tưởng tượng trong tiếp nhận tác phẩm văn học</a:t>
            </a:r>
            <a:r>
              <a:rPr lang="en-US" sz="4000" dirty="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sp>
        <p:nvSpPr>
          <p:cNvPr id="8" name="Rounded Rectangle 7"/>
          <p:cNvSpPr/>
          <p:nvPr/>
        </p:nvSpPr>
        <p:spPr>
          <a:xfrm>
            <a:off x="1557750" y="3480851"/>
            <a:ext cx="7696200" cy="1229091"/>
          </a:xfrm>
          <a:prstGeom prst="roundRect">
            <a:avLst/>
          </a:prstGeom>
          <a:solidFill>
            <a:schemeClr val="bg1"/>
          </a:solidFill>
          <a:ln>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dirty="0">
                <a:solidFill>
                  <a:srgbClr val="C00000"/>
                </a:solidFill>
                <a:latin typeface="Arial" panose="020B0604020202020204" pitchFamily="34" charset="0"/>
                <a:cs typeface="Arial" panose="020B0604020202020204" pitchFamily="34" charset="0"/>
              </a:rPr>
              <a:t>HOẠT ĐỘNG NHÓM</a:t>
            </a:r>
          </a:p>
        </p:txBody>
      </p:sp>
      <p:grpSp>
        <p:nvGrpSpPr>
          <p:cNvPr id="5" name="Group 4"/>
          <p:cNvGrpSpPr/>
          <p:nvPr/>
        </p:nvGrpSpPr>
        <p:grpSpPr>
          <a:xfrm>
            <a:off x="9179560" y="4024143"/>
            <a:ext cx="8763000" cy="6023651"/>
            <a:chOff x="9179560" y="4024143"/>
            <a:chExt cx="8763000" cy="6023651"/>
          </a:xfrm>
        </p:grpSpPr>
        <p:pic>
          <p:nvPicPr>
            <p:cNvPr id="4" name="Picture 3"/>
            <p:cNvPicPr>
              <a:picLocks noChangeAspect="1"/>
            </p:cNvPicPr>
            <p:nvPr/>
          </p:nvPicPr>
          <p:blipFill rotWithShape="1">
            <a:blip r:embed="rId3"/>
            <a:srcRect r="8311"/>
            <a:stretch/>
          </p:blipFill>
          <p:spPr>
            <a:xfrm>
              <a:off x="10598185" y="4024143"/>
              <a:ext cx="5925749" cy="5098240"/>
            </a:xfrm>
            <a:prstGeom prst="rect">
              <a:avLst/>
            </a:prstGeom>
            <a:ln>
              <a:noFill/>
            </a:ln>
            <a:effectLst>
              <a:softEdge rad="112500"/>
            </a:effectLst>
          </p:spPr>
        </p:pic>
        <p:sp>
          <p:nvSpPr>
            <p:cNvPr id="9" name="Rounded Rectangle 8"/>
            <p:cNvSpPr/>
            <p:nvPr/>
          </p:nvSpPr>
          <p:spPr>
            <a:xfrm>
              <a:off x="9179560" y="8597049"/>
              <a:ext cx="8763000" cy="1450745"/>
            </a:xfrm>
            <a:prstGeom prst="roundRect">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700" dirty="0">
                  <a:solidFill>
                    <a:sysClr val="windowText" lastClr="000000"/>
                  </a:solidFill>
                  <a:latin typeface="Arial" panose="020B0604020202020204" pitchFamily="34" charset="0"/>
                  <a:cs typeface="Arial" panose="020B0604020202020204" pitchFamily="34" charset="0"/>
                </a:rPr>
                <a:t>Khung cảnh chị Dậu đem bán đàn chó con trong “Tắt đèn” - Ngô Tất Tố</a:t>
              </a:r>
              <a:endParaRPr lang="vi-VN" sz="3700" dirty="0">
                <a:solidFill>
                  <a:sysClr val="windowText" lastClr="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354465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6"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38888" b="-38888"/>
            </a:stretch>
          </a:blipFill>
        </p:spPr>
        <p:txBody>
          <a:bodyPr/>
          <a:lstStyle/>
          <a:p>
            <a:endParaRPr lang="en-US"/>
          </a:p>
        </p:txBody>
      </p:sp>
      <p:sp>
        <p:nvSpPr>
          <p:cNvPr id="3" name="Rounded Rectangle 2"/>
          <p:cNvSpPr/>
          <p:nvPr/>
        </p:nvSpPr>
        <p:spPr>
          <a:xfrm>
            <a:off x="6953250" y="4038600"/>
            <a:ext cx="4381500" cy="2209800"/>
          </a:xfrm>
          <a:prstGeom prst="roundRect">
            <a:avLst>
              <a:gd name="adj" fmla="val 50000"/>
            </a:avLst>
          </a:prstGeom>
          <a:solidFill>
            <a:schemeClr val="bg1"/>
          </a:solidFill>
          <a:ln w="38100">
            <a:solidFill>
              <a:srgbClr val="BE7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ysClr val="windowText" lastClr="000000"/>
                </a:solidFill>
                <a:latin typeface="Arial" panose="020B0604020202020204" pitchFamily="34" charset="0"/>
                <a:cs typeface="Arial" panose="020B0604020202020204" pitchFamily="34" charset="0"/>
              </a:rPr>
              <a:t>Tưởng tượng</a:t>
            </a:r>
            <a:endParaRPr lang="vi-VN" sz="4000" b="1" dirty="0">
              <a:solidFill>
                <a:sysClr val="windowText" lastClr="000000"/>
              </a:solidFill>
              <a:latin typeface="Arial" panose="020B0604020202020204" pitchFamily="34" charset="0"/>
              <a:cs typeface="Arial" panose="020B0604020202020204" pitchFamily="34" charset="0"/>
            </a:endParaRPr>
          </a:p>
        </p:txBody>
      </p:sp>
      <p:sp>
        <p:nvSpPr>
          <p:cNvPr id="4" name="TextBox 3"/>
          <p:cNvSpPr txBox="1"/>
          <p:nvPr/>
        </p:nvSpPr>
        <p:spPr>
          <a:xfrm>
            <a:off x="1143000" y="730158"/>
            <a:ext cx="6629400" cy="2748253"/>
          </a:xfrm>
          <a:prstGeom prst="rect">
            <a:avLst/>
          </a:prstGeom>
          <a:noFill/>
        </p:spPr>
        <p:txBody>
          <a:bodyPr wrap="square" rtlCol="0">
            <a:spAutoFit/>
          </a:bodyPr>
          <a:lstStyle/>
          <a:p>
            <a:pPr algn="just">
              <a:lnSpc>
                <a:spcPct val="150000"/>
              </a:lnSpc>
            </a:pPr>
            <a:r>
              <a:rPr lang="vi-VN" sz="4000" dirty="0">
                <a:cs typeface="Arial" panose="020B0604020202020204" pitchFamily="34" charset="0"/>
              </a:rPr>
              <a:t>Là tạo ra trong tâm trí hình ảnh những cái không có trước mắt hoặc chưa hề có</a:t>
            </a:r>
            <a:r>
              <a:rPr lang="en-US" sz="4000" dirty="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sp>
        <p:nvSpPr>
          <p:cNvPr id="5" name="TextBox 4"/>
          <p:cNvSpPr txBox="1"/>
          <p:nvPr/>
        </p:nvSpPr>
        <p:spPr>
          <a:xfrm>
            <a:off x="9715500" y="645174"/>
            <a:ext cx="6629400" cy="2748253"/>
          </a:xfrm>
          <a:prstGeom prst="rect">
            <a:avLst/>
          </a:prstGeom>
          <a:noFill/>
        </p:spPr>
        <p:txBody>
          <a:bodyPr wrap="square" rtlCol="0">
            <a:spAutoFit/>
          </a:bodyPr>
          <a:lstStyle/>
          <a:p>
            <a:pPr algn="just">
              <a:lnSpc>
                <a:spcPct val="150000"/>
              </a:lnSpc>
            </a:pPr>
            <a:r>
              <a:rPr lang="vi-VN" sz="4000" dirty="0">
                <a:cs typeface="Arial" panose="020B0604020202020204" pitchFamily="34" charset="0"/>
              </a:rPr>
              <a:t>Gắn với nhiều công việc và lĩnh vực khác nhau trong đời sống của con người.</a:t>
            </a:r>
            <a:endParaRPr lang="vi-VN" sz="4000" dirty="0">
              <a:latin typeface="Arial" panose="020B0604020202020204" pitchFamily="34" charset="0"/>
              <a:cs typeface="Arial" panose="020B0604020202020204" pitchFamily="34" charset="0"/>
            </a:endParaRPr>
          </a:p>
        </p:txBody>
      </p:sp>
      <p:sp>
        <p:nvSpPr>
          <p:cNvPr id="6" name="TextBox 5"/>
          <p:cNvSpPr txBox="1"/>
          <p:nvPr/>
        </p:nvSpPr>
        <p:spPr>
          <a:xfrm>
            <a:off x="12137073" y="4038600"/>
            <a:ext cx="5942965" cy="3785652"/>
          </a:xfrm>
          <a:prstGeom prst="rect">
            <a:avLst/>
          </a:prstGeom>
          <a:noFill/>
        </p:spPr>
        <p:txBody>
          <a:bodyPr wrap="square" rtlCol="0">
            <a:spAutoFit/>
          </a:bodyPr>
          <a:lstStyle/>
          <a:p>
            <a:pPr algn="just">
              <a:lnSpc>
                <a:spcPct val="150000"/>
              </a:lnSpc>
            </a:pPr>
            <a:r>
              <a:rPr lang="vi-VN" sz="4000" dirty="0">
                <a:cs typeface="Arial" panose="020B0604020202020204" pitchFamily="34" charset="0"/>
              </a:rPr>
              <a:t>Nhà văn phải vận dụng trí tưởng tượng để tạo ra cuộc sống như thật trong tác phẩm của mình.</a:t>
            </a:r>
            <a:endParaRPr lang="vi-VN" sz="4000" dirty="0">
              <a:latin typeface="Arial" panose="020B0604020202020204" pitchFamily="34" charset="0"/>
              <a:cs typeface="Arial" panose="020B0604020202020204" pitchFamily="34" charset="0"/>
            </a:endParaRPr>
          </a:p>
        </p:txBody>
      </p:sp>
      <p:sp>
        <p:nvSpPr>
          <p:cNvPr id="7" name="TextBox 6"/>
          <p:cNvSpPr txBox="1"/>
          <p:nvPr/>
        </p:nvSpPr>
        <p:spPr>
          <a:xfrm>
            <a:off x="7028355" y="7123107"/>
            <a:ext cx="4648200"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Độ</a:t>
            </a:r>
            <a:r>
              <a:rPr lang="vi-VN" sz="4000" dirty="0">
                <a:latin typeface="Arial" panose="020B0604020202020204" pitchFamily="34" charset="0"/>
                <a:cs typeface="Arial" panose="020B0604020202020204" pitchFamily="34" charset="0"/>
              </a:rPr>
              <a:t>c giả khi đọc văn bản văn học cũng phải tưởng tượng</a:t>
            </a:r>
            <a:r>
              <a:rPr lang="en-US" sz="4000" dirty="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sp>
        <p:nvSpPr>
          <p:cNvPr id="8" name="TextBox 7"/>
          <p:cNvSpPr txBox="1"/>
          <p:nvPr/>
        </p:nvSpPr>
        <p:spPr>
          <a:xfrm>
            <a:off x="276860" y="4246669"/>
            <a:ext cx="6161087" cy="5632311"/>
          </a:xfrm>
          <a:prstGeom prst="rect">
            <a:avLst/>
          </a:prstGeom>
          <a:noFill/>
        </p:spPr>
        <p:txBody>
          <a:bodyPr wrap="square" rtlCol="0">
            <a:spAutoFit/>
          </a:bodyPr>
          <a:lstStyle/>
          <a:p>
            <a:pPr algn="just">
              <a:lnSpc>
                <a:spcPct val="150000"/>
              </a:lnSpc>
            </a:pPr>
            <a:r>
              <a:rPr lang="vi-VN" sz="4000" dirty="0">
                <a:cs typeface="Arial" panose="020B0604020202020204" pitchFamily="34" charset="0"/>
              </a:rPr>
              <a:t>Hình ảnh, âm thanh, hoạt động… của sự vật (con người, vật, phong cảnh…) trong tác phẩm đều có thể hiện lên trước mắt người đọc y như thật</a:t>
            </a:r>
            <a:r>
              <a:rPr lang="en-US" sz="4000" dirty="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rot="7152370" flipV="1">
            <a:off x="10029112" y="3467683"/>
            <a:ext cx="1121602" cy="581644"/>
          </a:xfrm>
          <a:prstGeom prst="rect">
            <a:avLst/>
          </a:prstGeom>
        </p:spPr>
      </p:pic>
      <p:pic>
        <p:nvPicPr>
          <p:cNvPr id="10" name="Picture 9"/>
          <p:cNvPicPr>
            <a:picLocks noChangeAspect="1"/>
          </p:cNvPicPr>
          <p:nvPr/>
        </p:nvPicPr>
        <p:blipFill>
          <a:blip r:embed="rId3"/>
          <a:stretch>
            <a:fillRect/>
          </a:stretch>
        </p:blipFill>
        <p:spPr>
          <a:xfrm rot="4160509" flipV="1">
            <a:off x="7411429" y="3151359"/>
            <a:ext cx="1349322" cy="689767"/>
          </a:xfrm>
          <a:prstGeom prst="rect">
            <a:avLst/>
          </a:prstGeom>
        </p:spPr>
      </p:pic>
      <p:pic>
        <p:nvPicPr>
          <p:cNvPr id="11" name="Picture 10"/>
          <p:cNvPicPr>
            <a:picLocks noChangeAspect="1"/>
          </p:cNvPicPr>
          <p:nvPr/>
        </p:nvPicPr>
        <p:blipFill>
          <a:blip r:embed="rId3"/>
          <a:stretch>
            <a:fillRect/>
          </a:stretch>
        </p:blipFill>
        <p:spPr>
          <a:xfrm rot="827778" flipV="1">
            <a:off x="6070746" y="4208444"/>
            <a:ext cx="1239546" cy="505384"/>
          </a:xfrm>
          <a:prstGeom prst="rect">
            <a:avLst/>
          </a:prstGeom>
        </p:spPr>
      </p:pic>
      <p:pic>
        <p:nvPicPr>
          <p:cNvPr id="12" name="Picture 11"/>
          <p:cNvPicPr>
            <a:picLocks noChangeAspect="1"/>
          </p:cNvPicPr>
          <p:nvPr/>
        </p:nvPicPr>
        <p:blipFill>
          <a:blip r:embed="rId3"/>
          <a:stretch>
            <a:fillRect/>
          </a:stretch>
        </p:blipFill>
        <p:spPr>
          <a:xfrm rot="16667322">
            <a:off x="9131315" y="6379488"/>
            <a:ext cx="1239546" cy="614987"/>
          </a:xfrm>
          <a:prstGeom prst="rect">
            <a:avLst/>
          </a:prstGeom>
        </p:spPr>
      </p:pic>
      <p:pic>
        <p:nvPicPr>
          <p:cNvPr id="13" name="Picture 12"/>
          <p:cNvPicPr>
            <a:picLocks noChangeAspect="1"/>
          </p:cNvPicPr>
          <p:nvPr/>
        </p:nvPicPr>
        <p:blipFill>
          <a:blip r:embed="rId3"/>
          <a:stretch>
            <a:fillRect/>
          </a:stretch>
        </p:blipFill>
        <p:spPr>
          <a:xfrm rot="11411287" flipV="1">
            <a:off x="11115754" y="4913520"/>
            <a:ext cx="1121602" cy="581644"/>
          </a:xfrm>
          <a:prstGeom prst="rect">
            <a:avLst/>
          </a:prstGeom>
        </p:spPr>
      </p:pic>
    </p:spTree>
    <p:extLst>
      <p:ext uri="{BB962C8B-B14F-4D97-AF65-F5344CB8AC3E}">
        <p14:creationId xmlns:p14="http://schemas.microsoft.com/office/powerpoint/2010/main" val="173835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anim calcmode="lin" valueType="num">
                                      <p:cBhvr>
                                        <p:cTn id="36" dur="500" fill="hold"/>
                                        <p:tgtEl>
                                          <p:spTgt spid="6"/>
                                        </p:tgtEl>
                                        <p:attrNameLst>
                                          <p:attrName>ppt_x</p:attrName>
                                        </p:attrNameLst>
                                      </p:cBhvr>
                                      <p:tavLst>
                                        <p:tav tm="0">
                                          <p:val>
                                            <p:strVal val="#ppt_x"/>
                                          </p:val>
                                        </p:tav>
                                        <p:tav tm="100000">
                                          <p:val>
                                            <p:strVal val="#ppt_x"/>
                                          </p:val>
                                        </p:tav>
                                      </p:tavLst>
                                    </p:anim>
                                    <p:anim calcmode="lin" valueType="num">
                                      <p:cBhvr>
                                        <p:cTn id="3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anim calcmode="lin" valueType="num">
                                      <p:cBhvr>
                                        <p:cTn id="46" dur="500" fill="hold"/>
                                        <p:tgtEl>
                                          <p:spTgt spid="7"/>
                                        </p:tgtEl>
                                        <p:attrNameLst>
                                          <p:attrName>ppt_x</p:attrName>
                                        </p:attrNameLst>
                                      </p:cBhvr>
                                      <p:tavLst>
                                        <p:tav tm="0">
                                          <p:val>
                                            <p:strVal val="#ppt_x"/>
                                          </p:val>
                                        </p:tav>
                                        <p:tav tm="100000">
                                          <p:val>
                                            <p:strVal val="#ppt_x"/>
                                          </p:val>
                                        </p:tav>
                                      </p:tavLst>
                                    </p:anim>
                                    <p:anim calcmode="lin" valueType="num">
                                      <p:cBhvr>
                                        <p:cTn id="47"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par>
                                <p:cTn id="53" presetID="42"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anim calcmode="lin" valueType="num">
                                      <p:cBhvr>
                                        <p:cTn id="56" dur="500" fill="hold"/>
                                        <p:tgtEl>
                                          <p:spTgt spid="8"/>
                                        </p:tgtEl>
                                        <p:attrNameLst>
                                          <p:attrName>ppt_x</p:attrName>
                                        </p:attrNameLst>
                                      </p:cBhvr>
                                      <p:tavLst>
                                        <p:tav tm="0">
                                          <p:val>
                                            <p:strVal val="#ppt_x"/>
                                          </p:val>
                                        </p:tav>
                                        <p:tav tm="100000">
                                          <p:val>
                                            <p:strVal val="#ppt_x"/>
                                          </p:val>
                                        </p:tav>
                                      </p:tavLst>
                                    </p:anim>
                                    <p:anim calcmode="lin" valueType="num">
                                      <p:cBhvr>
                                        <p:cTn id="57"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1013</TotalTime>
  <Words>3126</Words>
  <Application>Microsoft Office PowerPoint</Application>
  <PresentationFormat>Custom</PresentationFormat>
  <Paragraphs>269</Paragraphs>
  <Slides>56</Slides>
  <Notes>1</Notes>
  <HiddenSlides>0</HiddenSlides>
  <MMClips>22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56</vt:i4>
      </vt:variant>
    </vt:vector>
  </HeadingPairs>
  <TitlesOfParts>
    <vt:vector size="59"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11570</cp:lastModifiedBy>
  <cp:revision>1</cp:revision>
  <dcterms:created xsi:type="dcterms:W3CDTF">2006-08-16T00:00:00Z</dcterms:created>
  <dcterms:modified xsi:type="dcterms:W3CDTF">2023-09-05T09:52:51Z</dcterms:modified>
  <dc:identifier>DAFqqaq5zEo</dc:identifier>
</cp:coreProperties>
</file>