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69" r:id="rId2"/>
    <p:sldId id="270" r:id="rId3"/>
    <p:sldId id="272" r:id="rId4"/>
    <p:sldId id="273" r:id="rId5"/>
    <p:sldId id="637" r:id="rId6"/>
    <p:sldId id="359" r:id="rId7"/>
    <p:sldId id="638" r:id="rId8"/>
    <p:sldId id="633" r:id="rId9"/>
    <p:sldId id="640" r:id="rId10"/>
    <p:sldId id="641" r:id="rId11"/>
    <p:sldId id="642" r:id="rId12"/>
    <p:sldId id="643" r:id="rId13"/>
    <p:sldId id="644" r:id="rId14"/>
    <p:sldId id="635" r:id="rId15"/>
    <p:sldId id="636" r:id="rId16"/>
  </p:sldIdLst>
  <p:sldSz cx="18288000" cy="10287000"/>
  <p:notesSz cx="6858000" cy="9144000"/>
  <p:embeddedFontLst>
    <p:embeddedFont>
      <p:font typeface="#9Slide03 AmpleSoft Bold" panose="020B0604020202020204" charset="0"/>
      <p:regular r:id="rId18"/>
    </p:embeddedFont>
    <p:embeddedFont>
      <p:font typeface="#9Slide04 SFU TimesTen Bold" panose="020B0604020202020204" charset="0"/>
      <p:bold r:id="rId19"/>
    </p:embeddedFont>
    <p:embeddedFont>
      <p:font typeface="#9Slide05 IcielSanelma" panose="020B0604020202020204" charset="0"/>
      <p:regular r:id="rId20"/>
    </p:embeddedFont>
    <p:embeddedFont>
      <p:font typeface="#9Slide05 SVNBelove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A93E5"/>
    <a:srgbClr val="A6A6B6"/>
    <a:srgbClr val="E053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809" autoAdjust="0"/>
  </p:normalViewPr>
  <p:slideViewPr>
    <p:cSldViewPr>
      <p:cViewPr varScale="1">
        <p:scale>
          <a:sx n="36" d="100"/>
          <a:sy n="36" d="100"/>
        </p:scale>
        <p:origin x="114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2362D-B10F-4527-B835-00C2279D267D}"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B84FC-DDC6-4405-8915-3A909D8CE9B3}" type="slidenum">
              <a:rPr lang="en-US" smtClean="0"/>
              <a:t>‹#›</a:t>
            </a:fld>
            <a:endParaRPr lang="en-US"/>
          </a:p>
        </p:txBody>
      </p:sp>
    </p:spTree>
    <p:extLst>
      <p:ext uri="{BB962C8B-B14F-4D97-AF65-F5344CB8AC3E}">
        <p14:creationId xmlns:p14="http://schemas.microsoft.com/office/powerpoint/2010/main" val="3824569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1</a:t>
            </a:fld>
            <a:endParaRPr lang="en-US"/>
          </a:p>
        </p:txBody>
      </p:sp>
    </p:spTree>
    <p:extLst>
      <p:ext uri="{BB962C8B-B14F-4D97-AF65-F5344CB8AC3E}">
        <p14:creationId xmlns:p14="http://schemas.microsoft.com/office/powerpoint/2010/main" val="1433211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10</a:t>
            </a:fld>
            <a:endParaRPr lang="en-US"/>
          </a:p>
        </p:txBody>
      </p:sp>
    </p:spTree>
    <p:extLst>
      <p:ext uri="{BB962C8B-B14F-4D97-AF65-F5344CB8AC3E}">
        <p14:creationId xmlns:p14="http://schemas.microsoft.com/office/powerpoint/2010/main" val="2847971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11</a:t>
            </a:fld>
            <a:endParaRPr lang="en-US"/>
          </a:p>
        </p:txBody>
      </p:sp>
    </p:spTree>
    <p:extLst>
      <p:ext uri="{BB962C8B-B14F-4D97-AF65-F5344CB8AC3E}">
        <p14:creationId xmlns:p14="http://schemas.microsoft.com/office/powerpoint/2010/main" val="2379804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12</a:t>
            </a:fld>
            <a:endParaRPr lang="en-US"/>
          </a:p>
        </p:txBody>
      </p:sp>
    </p:spTree>
    <p:extLst>
      <p:ext uri="{BB962C8B-B14F-4D97-AF65-F5344CB8AC3E}">
        <p14:creationId xmlns:p14="http://schemas.microsoft.com/office/powerpoint/2010/main" val="2302929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13</a:t>
            </a:fld>
            <a:endParaRPr lang="en-US"/>
          </a:p>
        </p:txBody>
      </p:sp>
    </p:spTree>
    <p:extLst>
      <p:ext uri="{BB962C8B-B14F-4D97-AF65-F5344CB8AC3E}">
        <p14:creationId xmlns:p14="http://schemas.microsoft.com/office/powerpoint/2010/main" val="1549340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14</a:t>
            </a:fld>
            <a:endParaRPr lang="en-US"/>
          </a:p>
        </p:txBody>
      </p:sp>
    </p:spTree>
    <p:extLst>
      <p:ext uri="{BB962C8B-B14F-4D97-AF65-F5344CB8AC3E}">
        <p14:creationId xmlns:p14="http://schemas.microsoft.com/office/powerpoint/2010/main" val="574577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15</a:t>
            </a:fld>
            <a:endParaRPr lang="en-US"/>
          </a:p>
        </p:txBody>
      </p:sp>
    </p:spTree>
    <p:extLst>
      <p:ext uri="{BB962C8B-B14F-4D97-AF65-F5344CB8AC3E}">
        <p14:creationId xmlns:p14="http://schemas.microsoft.com/office/powerpoint/2010/main" val="1131453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2</a:t>
            </a:fld>
            <a:endParaRPr lang="en-US"/>
          </a:p>
        </p:txBody>
      </p:sp>
    </p:spTree>
    <p:extLst>
      <p:ext uri="{BB962C8B-B14F-4D97-AF65-F5344CB8AC3E}">
        <p14:creationId xmlns:p14="http://schemas.microsoft.com/office/powerpoint/2010/main" val="1836368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3</a:t>
            </a:fld>
            <a:endParaRPr lang="en-US"/>
          </a:p>
        </p:txBody>
      </p:sp>
    </p:spTree>
    <p:extLst>
      <p:ext uri="{BB962C8B-B14F-4D97-AF65-F5344CB8AC3E}">
        <p14:creationId xmlns:p14="http://schemas.microsoft.com/office/powerpoint/2010/main" val="2915360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4</a:t>
            </a:fld>
            <a:endParaRPr lang="en-US"/>
          </a:p>
        </p:txBody>
      </p:sp>
    </p:spTree>
    <p:extLst>
      <p:ext uri="{BB962C8B-B14F-4D97-AF65-F5344CB8AC3E}">
        <p14:creationId xmlns:p14="http://schemas.microsoft.com/office/powerpoint/2010/main" val="204281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5</a:t>
            </a:fld>
            <a:endParaRPr lang="en-US"/>
          </a:p>
        </p:txBody>
      </p:sp>
    </p:spTree>
    <p:extLst>
      <p:ext uri="{BB962C8B-B14F-4D97-AF65-F5344CB8AC3E}">
        <p14:creationId xmlns:p14="http://schemas.microsoft.com/office/powerpoint/2010/main" val="282815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6</a:t>
            </a:fld>
            <a:endParaRPr lang="en-US"/>
          </a:p>
        </p:txBody>
      </p:sp>
    </p:spTree>
    <p:extLst>
      <p:ext uri="{BB962C8B-B14F-4D97-AF65-F5344CB8AC3E}">
        <p14:creationId xmlns:p14="http://schemas.microsoft.com/office/powerpoint/2010/main" val="868641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7</a:t>
            </a:fld>
            <a:endParaRPr lang="en-US"/>
          </a:p>
        </p:txBody>
      </p:sp>
    </p:spTree>
    <p:extLst>
      <p:ext uri="{BB962C8B-B14F-4D97-AF65-F5344CB8AC3E}">
        <p14:creationId xmlns:p14="http://schemas.microsoft.com/office/powerpoint/2010/main" val="78533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8</a:t>
            </a:fld>
            <a:endParaRPr lang="en-US"/>
          </a:p>
        </p:txBody>
      </p:sp>
    </p:spTree>
    <p:extLst>
      <p:ext uri="{BB962C8B-B14F-4D97-AF65-F5344CB8AC3E}">
        <p14:creationId xmlns:p14="http://schemas.microsoft.com/office/powerpoint/2010/main" val="2590179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73B84FC-DDC6-4405-8915-3A909D8CE9B3}" type="slidenum">
              <a:rPr lang="en-US" smtClean="0"/>
              <a:t>9</a:t>
            </a:fld>
            <a:endParaRPr lang="en-US"/>
          </a:p>
        </p:txBody>
      </p:sp>
    </p:spTree>
    <p:extLst>
      <p:ext uri="{BB962C8B-B14F-4D97-AF65-F5344CB8AC3E}">
        <p14:creationId xmlns:p14="http://schemas.microsoft.com/office/powerpoint/2010/main" val="2927215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2000" b="-3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BCDD0-F3BC-86BE-B7BA-E9C8C53D958B}"/>
              </a:ext>
            </a:extLst>
          </p:cNvPr>
          <p:cNvSpPr txBox="1">
            <a:spLocks/>
          </p:cNvSpPr>
          <p:nvPr/>
        </p:nvSpPr>
        <p:spPr>
          <a:xfrm>
            <a:off x="4177464" y="0"/>
            <a:ext cx="9933069" cy="30861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err="1">
                <a:solidFill>
                  <a:srgbClr val="D02B16"/>
                </a:solidFill>
                <a:latin typeface="#9Slide05 IcielSanelma" pitchFamily="2" charset="0"/>
              </a:rPr>
              <a:t>Bài</a:t>
            </a:r>
            <a:r>
              <a:rPr lang="en-US" sz="8000" dirty="0">
                <a:solidFill>
                  <a:srgbClr val="D02B16"/>
                </a:solidFill>
                <a:latin typeface="#9Slide05 IcielSanelma" pitchFamily="2" charset="0"/>
              </a:rPr>
              <a:t> 7: </a:t>
            </a:r>
          </a:p>
          <a:p>
            <a:pPr algn="ctr"/>
            <a:r>
              <a:rPr lang="en-US" sz="8000" dirty="0">
                <a:solidFill>
                  <a:srgbClr val="D02B16"/>
                </a:solidFill>
                <a:latin typeface="#9Slide05 IcielSanelma" pitchFamily="2" charset="0"/>
              </a:rPr>
              <a:t>Tin </a:t>
            </a:r>
            <a:r>
              <a:rPr lang="en-US" sz="8000" dirty="0" err="1">
                <a:solidFill>
                  <a:srgbClr val="D02B16"/>
                </a:solidFill>
                <a:latin typeface="#9Slide05 IcielSanelma" pitchFamily="2" charset="0"/>
              </a:rPr>
              <a:t>yêu</a:t>
            </a:r>
            <a:r>
              <a:rPr lang="en-US" sz="8000" dirty="0">
                <a:solidFill>
                  <a:srgbClr val="D02B16"/>
                </a:solidFill>
                <a:latin typeface="#9Slide05 IcielSanelma" pitchFamily="2" charset="0"/>
              </a:rPr>
              <a:t> </a:t>
            </a:r>
            <a:r>
              <a:rPr lang="en-US" sz="8000" dirty="0" err="1">
                <a:solidFill>
                  <a:srgbClr val="D02B16"/>
                </a:solidFill>
                <a:latin typeface="#9Slide05 IcielSanelma" pitchFamily="2" charset="0"/>
              </a:rPr>
              <a:t>và</a:t>
            </a:r>
            <a:r>
              <a:rPr lang="en-US" sz="8000" dirty="0">
                <a:solidFill>
                  <a:srgbClr val="D02B16"/>
                </a:solidFill>
                <a:latin typeface="#9Slide05 IcielSanelma" pitchFamily="2" charset="0"/>
              </a:rPr>
              <a:t> </a:t>
            </a:r>
            <a:r>
              <a:rPr lang="en-US" sz="8000" dirty="0" err="1">
                <a:solidFill>
                  <a:srgbClr val="D02B16"/>
                </a:solidFill>
                <a:latin typeface="#9Slide05 IcielSanelma" pitchFamily="2" charset="0"/>
              </a:rPr>
              <a:t>ước</a:t>
            </a:r>
            <a:r>
              <a:rPr lang="en-US" sz="8000" dirty="0">
                <a:solidFill>
                  <a:srgbClr val="D02B16"/>
                </a:solidFill>
                <a:latin typeface="#9Slide05 IcielSanelma" pitchFamily="2" charset="0"/>
              </a:rPr>
              <a:t> </a:t>
            </a:r>
            <a:r>
              <a:rPr lang="en-US" sz="8000" dirty="0" err="1">
                <a:solidFill>
                  <a:srgbClr val="D02B16"/>
                </a:solidFill>
                <a:latin typeface="#9Slide05 IcielSanelma" pitchFamily="2" charset="0"/>
              </a:rPr>
              <a:t>vọng</a:t>
            </a:r>
            <a:endParaRPr lang="en-US" sz="8000" dirty="0">
              <a:solidFill>
                <a:srgbClr val="D02B16"/>
              </a:solidFill>
              <a:latin typeface="#9Slide05 IcielSanelma" pitchFamily="2" charset="0"/>
            </a:endParaRPr>
          </a:p>
        </p:txBody>
      </p:sp>
      <p:sp>
        <p:nvSpPr>
          <p:cNvPr id="5" name="Title 1">
            <a:extLst>
              <a:ext uri="{FF2B5EF4-FFF2-40B4-BE49-F238E27FC236}">
                <a16:creationId xmlns:a16="http://schemas.microsoft.com/office/drawing/2014/main" id="{EA053BC4-731A-2908-1653-E56D6FE35ADB}"/>
              </a:ext>
            </a:extLst>
          </p:cNvPr>
          <p:cNvSpPr txBox="1">
            <a:spLocks/>
          </p:cNvSpPr>
          <p:nvPr/>
        </p:nvSpPr>
        <p:spPr>
          <a:xfrm>
            <a:off x="465618" y="2748241"/>
            <a:ext cx="17678400" cy="30861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dirty="0">
                <a:solidFill>
                  <a:srgbClr val="002060"/>
                </a:solidFill>
                <a:latin typeface="#9Slide04 SFU TimesTen Bold" panose="00000700000000000000" pitchFamily="2" charset="0"/>
              </a:rPr>
              <a:t>TIẾT 89:</a:t>
            </a:r>
          </a:p>
          <a:p>
            <a:pPr algn="ctr"/>
            <a:r>
              <a:rPr lang="en-US" sz="8800" b="1" dirty="0">
                <a:solidFill>
                  <a:srgbClr val="002060"/>
                </a:solidFill>
                <a:latin typeface="#9Slide04 SFU TimesTen Bold" panose="00000700000000000000" pitchFamily="2" charset="0"/>
              </a:rPr>
              <a:t>THỰC HÀNH TIẾNG VIỆT</a:t>
            </a:r>
          </a:p>
          <a:p>
            <a:pPr algn="ctr"/>
            <a:r>
              <a:rPr lang="en" sz="5400" b="1" dirty="0">
                <a:latin typeface="#9Slide03 AmpleSoft Bold" panose="02000000000000000000" pitchFamily="2" charset="0"/>
              </a:rPr>
              <a:t>BIỆN PHÁP TU TỪ - NGHĨA CỦA TỪ</a:t>
            </a:r>
            <a:endParaRPr lang="en-US" sz="5400" b="1" dirty="0">
              <a:solidFill>
                <a:srgbClr val="002060"/>
              </a:solidFill>
              <a:latin typeface="#9Slide04 SFU TimesTen Bold" panose="00000700000000000000" pitchFamily="2" charset="0"/>
            </a:endParaRPr>
          </a:p>
        </p:txBody>
      </p:sp>
      <p:pic>
        <p:nvPicPr>
          <p:cNvPr id="9" name="Picture 8">
            <a:extLst>
              <a:ext uri="{FF2B5EF4-FFF2-40B4-BE49-F238E27FC236}">
                <a16:creationId xmlns:a16="http://schemas.microsoft.com/office/drawing/2014/main" id="{8E7E205A-F1D0-40AC-8920-EAD848E1642E}"/>
              </a:ext>
            </a:extLst>
          </p:cNvPr>
          <p:cNvPicPr>
            <a:picLocks noChangeAspect="1"/>
          </p:cNvPicPr>
          <p:nvPr/>
        </p:nvPicPr>
        <p:blipFill>
          <a:blip r:embed="rId4">
            <a:lum bright="70000" contrast="-70000"/>
          </a:blip>
          <a:stretch>
            <a:fillRect/>
          </a:stretch>
        </p:blipFill>
        <p:spPr>
          <a:xfrm>
            <a:off x="13182600" y="-148856"/>
            <a:ext cx="7315834" cy="1646063"/>
          </a:xfrm>
          <a:prstGeom prst="rect">
            <a:avLst/>
          </a:prstGeom>
        </p:spPr>
      </p:pic>
      <p:grpSp>
        <p:nvGrpSpPr>
          <p:cNvPr id="28" name="Group 27">
            <a:extLst>
              <a:ext uri="{FF2B5EF4-FFF2-40B4-BE49-F238E27FC236}">
                <a16:creationId xmlns:a16="http://schemas.microsoft.com/office/drawing/2014/main" id="{02C4D4A3-A532-3DB2-4025-C264C110CBDD}"/>
              </a:ext>
            </a:extLst>
          </p:cNvPr>
          <p:cNvGrpSpPr/>
          <p:nvPr/>
        </p:nvGrpSpPr>
        <p:grpSpPr>
          <a:xfrm>
            <a:off x="0" y="6896100"/>
            <a:ext cx="18592800" cy="3390900"/>
            <a:chOff x="-152400" y="4583307"/>
            <a:chExt cx="18592800" cy="5703694"/>
          </a:xfrm>
        </p:grpSpPr>
        <p:grpSp>
          <p:nvGrpSpPr>
            <p:cNvPr id="13" name="Group 12">
              <a:extLst>
                <a:ext uri="{FF2B5EF4-FFF2-40B4-BE49-F238E27FC236}">
                  <a16:creationId xmlns:a16="http://schemas.microsoft.com/office/drawing/2014/main" id="{77A83F1F-67F5-F3B2-834A-07AF4F92487D}"/>
                </a:ext>
              </a:extLst>
            </p:cNvPr>
            <p:cNvGrpSpPr/>
            <p:nvPr/>
          </p:nvGrpSpPr>
          <p:grpSpPr>
            <a:xfrm>
              <a:off x="-152400" y="4583307"/>
              <a:ext cx="11506200" cy="5703694"/>
              <a:chOff x="8844789" y="5872745"/>
              <a:chExt cx="9443211" cy="4340847"/>
            </a:xfrm>
          </p:grpSpPr>
          <p:grpSp>
            <p:nvGrpSpPr>
              <p:cNvPr id="14" name="Group 13">
                <a:extLst>
                  <a:ext uri="{FF2B5EF4-FFF2-40B4-BE49-F238E27FC236}">
                    <a16:creationId xmlns:a16="http://schemas.microsoft.com/office/drawing/2014/main" id="{ECDE370E-FB40-4937-8A22-2D6500A35FF6}"/>
                  </a:ext>
                </a:extLst>
              </p:cNvPr>
              <p:cNvGrpSpPr/>
              <p:nvPr/>
            </p:nvGrpSpPr>
            <p:grpSpPr>
              <a:xfrm>
                <a:off x="8844789" y="5872745"/>
                <a:ext cx="5257800" cy="4340847"/>
                <a:chOff x="8839200" y="5865572"/>
                <a:chExt cx="5257800" cy="4340847"/>
              </a:xfrm>
            </p:grpSpPr>
            <p:pic>
              <p:nvPicPr>
                <p:cNvPr id="17" name="Picture 16">
                  <a:extLst>
                    <a:ext uri="{FF2B5EF4-FFF2-40B4-BE49-F238E27FC236}">
                      <a16:creationId xmlns:a16="http://schemas.microsoft.com/office/drawing/2014/main" id="{8AE210A9-81E5-5543-8606-58A69CA9DF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99" y="5865572"/>
                  <a:ext cx="5157501" cy="4320468"/>
                </a:xfrm>
                <a:prstGeom prst="rect">
                  <a:avLst/>
                </a:prstGeom>
              </p:spPr>
            </p:pic>
            <p:pic>
              <p:nvPicPr>
                <p:cNvPr id="18" name="Picture 17">
                  <a:extLst>
                    <a:ext uri="{FF2B5EF4-FFF2-40B4-BE49-F238E27FC236}">
                      <a16:creationId xmlns:a16="http://schemas.microsoft.com/office/drawing/2014/main" id="{96B82C85-DF92-4519-2AAD-73BB244CF386}"/>
                    </a:ext>
                  </a:extLst>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ackgroundRemoval t="107" b="100000" l="855" r="99733">
                              <a14:backgroundMark x1="65972" y1="40011" x2="66400" y2="31143"/>
                            </a14:backgroundRemoval>
                          </a14:imgEffect>
                        </a14:imgLayer>
                      </a14:imgProps>
                    </a:ext>
                    <a:ext uri="{28A0092B-C50C-407E-A947-70E740481C1C}">
                      <a14:useLocalDpi xmlns:a14="http://schemas.microsoft.com/office/drawing/2010/main" val="0"/>
                    </a:ext>
                  </a:extLst>
                </a:blip>
                <a:stretch>
                  <a:fillRect/>
                </a:stretch>
              </p:blipFill>
              <p:spPr>
                <a:xfrm>
                  <a:off x="8839200" y="5885951"/>
                  <a:ext cx="5157501" cy="4320468"/>
                </a:xfrm>
                <a:prstGeom prst="rect">
                  <a:avLst/>
                </a:prstGeom>
              </p:spPr>
            </p:pic>
          </p:grpSp>
          <p:pic>
            <p:nvPicPr>
              <p:cNvPr id="15" name="Picture 14">
                <a:extLst>
                  <a:ext uri="{FF2B5EF4-FFF2-40B4-BE49-F238E27FC236}">
                    <a16:creationId xmlns:a16="http://schemas.microsoft.com/office/drawing/2014/main" id="{AEE061DD-7DDF-EBE8-73D0-2236889DE01A}"/>
                  </a:ext>
                </a:extLst>
              </p:cNvPr>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51582" t="69834"/>
              <a:stretch/>
            </p:blipFill>
            <p:spPr>
              <a:xfrm>
                <a:off x="13662825" y="8879449"/>
                <a:ext cx="2497164" cy="1303302"/>
              </a:xfrm>
              <a:prstGeom prst="rect">
                <a:avLst/>
              </a:prstGeom>
            </p:spPr>
          </p:pic>
          <p:pic>
            <p:nvPicPr>
              <p:cNvPr id="16" name="Picture 15">
                <a:extLst>
                  <a:ext uri="{FF2B5EF4-FFF2-40B4-BE49-F238E27FC236}">
                    <a16:creationId xmlns:a16="http://schemas.microsoft.com/office/drawing/2014/main" id="{58552EEF-FF23-BDAA-602B-034BF59D398C}"/>
                  </a:ext>
                </a:extLst>
              </p:cNvPr>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51582" t="69834"/>
              <a:stretch/>
            </p:blipFill>
            <p:spPr>
              <a:xfrm>
                <a:off x="15790836" y="8879449"/>
                <a:ext cx="2497164" cy="1303302"/>
              </a:xfrm>
              <a:prstGeom prst="rect">
                <a:avLst/>
              </a:prstGeom>
            </p:spPr>
          </p:pic>
        </p:grpSp>
        <p:pic>
          <p:nvPicPr>
            <p:cNvPr id="26" name="Picture 25">
              <a:extLst>
                <a:ext uri="{FF2B5EF4-FFF2-40B4-BE49-F238E27FC236}">
                  <a16:creationId xmlns:a16="http://schemas.microsoft.com/office/drawing/2014/main" id="{F3051CC9-EE98-40E2-8639-755DB46BA68B}"/>
                </a:ext>
              </a:extLst>
            </p:cNvPr>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51582" t="69834"/>
            <a:stretch/>
          </p:blipFill>
          <p:spPr>
            <a:xfrm>
              <a:off x="11353800" y="8720388"/>
              <a:ext cx="7086600" cy="1539836"/>
            </a:xfrm>
            <a:prstGeom prst="rect">
              <a:avLst/>
            </a:prstGeom>
          </p:spPr>
        </p:pic>
      </p:grpSp>
    </p:spTree>
    <p:extLst>
      <p:ext uri="{BB962C8B-B14F-4D97-AF65-F5344CB8AC3E}">
        <p14:creationId xmlns:p14="http://schemas.microsoft.com/office/powerpoint/2010/main" val="7039363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46480" y="244817"/>
            <a:ext cx="2348720" cy="986360"/>
          </a:xfrm>
          <a:prstGeom prst="rect">
            <a:avLst/>
          </a:prstGeom>
        </p:spPr>
        <p:txBody>
          <a:bodyPr wrap="none">
            <a:spAutoFit/>
          </a:bodyPr>
          <a:lstStyle/>
          <a:p>
            <a:pPr algn="just" defTabSz="1371600">
              <a:lnSpc>
                <a:spcPct val="150000"/>
              </a:lnSpc>
              <a:tabLst>
                <a:tab pos="3165158" algn="l"/>
              </a:tabLst>
              <a:defRPr/>
            </a:pPr>
            <a:r>
              <a:rPr lang="pt-BR" sz="4400" b="1" dirty="0">
                <a:solidFill>
                  <a:prstClr val="black"/>
                </a:solidFill>
                <a:latin typeface="Times New Roman" panose="02020603050405020304" pitchFamily="18" charset="0"/>
                <a:ea typeface="MS Mincho"/>
              </a:rPr>
              <a:t>Bài tập 3</a:t>
            </a:r>
            <a:endParaRPr lang="en-US" sz="4400" dirty="0">
              <a:solidFill>
                <a:prstClr val="black"/>
              </a:solidFill>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CAEFE1ED-1255-3F25-5B36-767F743BD40A}"/>
              </a:ext>
            </a:extLst>
          </p:cNvPr>
          <p:cNvSpPr txBox="1"/>
          <p:nvPr/>
        </p:nvSpPr>
        <p:spPr>
          <a:xfrm>
            <a:off x="3048000" y="1352813"/>
            <a:ext cx="13030200" cy="2169825"/>
          </a:xfrm>
          <a:prstGeom prst="rect">
            <a:avLst/>
          </a:prstGeom>
          <a:noFill/>
        </p:spPr>
        <p:txBody>
          <a:bodyPr wrap="square">
            <a:spAutoFit/>
          </a:bodyPr>
          <a:lstStyle/>
          <a:p>
            <a:pPr algn="just"/>
            <a:r>
              <a:rPr lang="en-US" sz="4400" dirty="0">
                <a:latin typeface="Times New Roman" panose="02020603050405020304" pitchFamily="18" charset="0"/>
                <a:ea typeface="Arial" panose="020B0604020202020204" pitchFamily="34" charset="0"/>
                <a:cs typeface="Times New Roman" panose="02020603050405020304" pitchFamily="18" charset="0"/>
              </a:rPr>
              <a:t>“</a:t>
            </a:r>
            <a:r>
              <a:rPr lang="en-US" sz="4400" dirty="0" err="1">
                <a:latin typeface="Times New Roman" panose="02020603050405020304" pitchFamily="18" charset="0"/>
                <a:ea typeface="Arial" panose="020B0604020202020204" pitchFamily="34" charset="0"/>
                <a:cs typeface="Times New Roman" panose="02020603050405020304" pitchFamily="18" charset="0"/>
              </a:rPr>
              <a:t>Quê</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hương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anh</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nước</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mặn</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đồng</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chua</a:t>
            </a:r>
            <a:endParaRPr lang="en-US" sz="4400" b="1" dirty="0">
              <a:latin typeface="Times New Roman" panose="02020603050405020304" pitchFamily="18" charset="0"/>
              <a:ea typeface="Arial" panose="020B0604020202020204" pitchFamily="34" charset="0"/>
              <a:cs typeface="Times New Roman" panose="02020603050405020304" pitchFamily="18" charset="0"/>
            </a:endParaRPr>
          </a:p>
          <a:p>
            <a:pPr algn="just"/>
            <a:r>
              <a:rPr lang="en-US" sz="4400" dirty="0" err="1">
                <a:latin typeface="Times New Roman" panose="02020603050405020304" pitchFamily="18" charset="0"/>
                <a:ea typeface="Arial" panose="020B0604020202020204" pitchFamily="34" charset="0"/>
                <a:cs typeface="Times New Roman" panose="02020603050405020304" pitchFamily="18" charset="0"/>
              </a:rPr>
              <a:t>Làng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tôi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nghèo</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đất</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cày</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lên</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sỏi</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đá</a:t>
            </a:r>
            <a:r>
              <a:rPr lang="en-US" sz="4400" b="1" dirty="0">
                <a:latin typeface="Times New Roman" panose="02020603050405020304" pitchFamily="18" charset="0"/>
                <a:ea typeface="Arial" panose="020B0604020202020204" pitchFamily="34" charset="0"/>
                <a:cs typeface="Times New Roman" panose="02020603050405020304" pitchFamily="18" charset="0"/>
              </a:rPr>
              <a:t>.</a:t>
            </a:r>
          </a:p>
          <a:p>
            <a:pPr algn="r"/>
            <a:r>
              <a:rPr lang="en-US" sz="4400" dirty="0">
                <a:latin typeface="Times New Roman" panose="02020603050405020304" pitchFamily="18" charset="0"/>
                <a:ea typeface="Arial" panose="020B0604020202020204" pitchFamily="34" charset="0"/>
                <a:cs typeface="Times New Roman" panose="02020603050405020304" pitchFamily="18" charset="0"/>
              </a:rPr>
              <a:t>(</a:t>
            </a:r>
            <a:r>
              <a:rPr lang="en-US" sz="4400" dirty="0" err="1">
                <a:latin typeface="Times New Roman" panose="02020603050405020304" pitchFamily="18" charset="0"/>
                <a:ea typeface="Arial" panose="020B0604020202020204" pitchFamily="34" charset="0"/>
                <a:cs typeface="Times New Roman" panose="02020603050405020304" pitchFamily="18" charset="0"/>
              </a:rPr>
              <a:t>Chính</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Hữu</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i="1" dirty="0" err="1">
                <a:latin typeface="Times New Roman" panose="02020603050405020304" pitchFamily="18" charset="0"/>
                <a:ea typeface="Arial" panose="020B0604020202020204" pitchFamily="34" charset="0"/>
                <a:cs typeface="Times New Roman" panose="02020603050405020304" pitchFamily="18" charset="0"/>
              </a:rPr>
              <a:t>Đồng</a:t>
            </a:r>
            <a:r>
              <a:rPr lang="en-US" sz="4400" i="1" dirty="0">
                <a:latin typeface="Times New Roman" panose="02020603050405020304" pitchFamily="18" charset="0"/>
                <a:ea typeface="Arial" panose="020B0604020202020204" pitchFamily="34" charset="0"/>
                <a:cs typeface="Times New Roman" panose="02020603050405020304" pitchFamily="18" charset="0"/>
              </a:rPr>
              <a:t> </a:t>
            </a:r>
            <a:r>
              <a:rPr lang="en-US" sz="4400" i="1" dirty="0" err="1">
                <a:latin typeface="Times New Roman" panose="02020603050405020304" pitchFamily="18" charset="0"/>
                <a:ea typeface="Arial" panose="020B0604020202020204" pitchFamily="34" charset="0"/>
                <a:cs typeface="Times New Roman" panose="02020603050405020304" pitchFamily="18" charset="0"/>
              </a:rPr>
              <a:t>chí</a:t>
            </a:r>
            <a:r>
              <a:rPr lang="en-US" sz="4400" dirty="0">
                <a:latin typeface="Times New Roman" panose="02020603050405020304" pitchFamily="18" charset="0"/>
                <a:ea typeface="Arial" panose="020B0604020202020204" pitchFamily="34" charset="0"/>
                <a:cs typeface="Times New Roman" panose="02020603050405020304" pitchFamily="18" charset="0"/>
              </a:rPr>
              <a:t>)</a:t>
            </a:r>
            <a:endParaRPr lang="vi-VN" sz="4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7B155FC-0DAB-EC82-CCCD-7827917E7EC4}"/>
              </a:ext>
            </a:extLst>
          </p:cNvPr>
          <p:cNvSpPr txBox="1"/>
          <p:nvPr/>
        </p:nvSpPr>
        <p:spPr>
          <a:xfrm>
            <a:off x="914400" y="3848100"/>
            <a:ext cx="16840200" cy="3477875"/>
          </a:xfrm>
          <a:prstGeom prst="rect">
            <a:avLst/>
          </a:prstGeom>
          <a:noFill/>
        </p:spPr>
        <p:txBody>
          <a:bodyPr wrap="square">
            <a:spAutoFit/>
          </a:bodyPr>
          <a:lstStyle/>
          <a:p>
            <a:pPr algn="just"/>
            <a:r>
              <a:rPr lang="en-US" sz="4400" dirty="0">
                <a:latin typeface="Times New Roman" panose="02020603050405020304" pitchFamily="18" charset="0"/>
                <a:ea typeface="Arial" panose="020B0604020202020204" pitchFamily="34" charset="0"/>
                <a:cs typeface="Times New Roman" panose="02020603050405020304" pitchFamily="18" charset="0"/>
              </a:rPr>
              <a:t>a. </a:t>
            </a:r>
            <a:r>
              <a:rPr lang="en-US" sz="4400" dirty="0" err="1">
                <a:latin typeface="Times New Roman" panose="02020603050405020304" pitchFamily="18" charset="0"/>
                <a:ea typeface="Arial" panose="020B0604020202020204" pitchFamily="34" charset="0"/>
                <a:cs typeface="Times New Roman" panose="02020603050405020304" pitchFamily="18" charset="0"/>
              </a:rPr>
              <a:t>Tìm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nét</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chung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về</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nghĩa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các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cụm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từ</a:t>
            </a:r>
            <a:r>
              <a:rPr lang="en-US" sz="4400" dirty="0">
                <a:latin typeface="Times New Roman" panose="02020603050405020304" pitchFamily="18" charset="0"/>
                <a:ea typeface="Arial" panose="020B0604020202020204" pitchFamily="34" charset="0"/>
                <a:cs typeface="Times New Roman" panose="02020603050405020304" pitchFamily="18" charset="0"/>
              </a:rPr>
              <a:t> in </a:t>
            </a:r>
            <a:r>
              <a:rPr lang="en-US" sz="4400" dirty="0" err="1">
                <a:latin typeface="Times New Roman" panose="02020603050405020304" pitchFamily="18" charset="0"/>
                <a:ea typeface="Arial" panose="020B0604020202020204" pitchFamily="34" charset="0"/>
                <a:cs typeface="Times New Roman" panose="02020603050405020304" pitchFamily="18" charset="0"/>
              </a:rPr>
              <a:t>đậm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trong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hai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câu</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thơ</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trên</a:t>
            </a:r>
            <a:r>
              <a:rPr lang="en-US" sz="4400" dirty="0">
                <a:latin typeface="Times New Roman" panose="02020603050405020304" pitchFamily="18" charset="0"/>
                <a:ea typeface="Arial" panose="020B0604020202020204" pitchFamily="34" charset="0"/>
                <a:cs typeface="Times New Roman" panose="02020603050405020304" pitchFamily="18" charset="0"/>
              </a:rPr>
              <a:t>.</a:t>
            </a:r>
          </a:p>
          <a:p>
            <a:pPr algn="just"/>
            <a:r>
              <a:rPr lang="en-US" sz="4400" dirty="0">
                <a:latin typeface="Times New Roman" panose="02020603050405020304" pitchFamily="18" charset="0"/>
                <a:ea typeface="Arial" panose="020B0604020202020204" pitchFamily="34" charset="0"/>
                <a:cs typeface="Times New Roman" panose="02020603050405020304" pitchFamily="18" charset="0"/>
              </a:rPr>
              <a:t>b. </a:t>
            </a:r>
            <a:r>
              <a:rPr lang="en-US" sz="4400" dirty="0" err="1">
                <a:latin typeface="Times New Roman" panose="02020603050405020304" pitchFamily="18" charset="0"/>
                <a:ea typeface="Arial" panose="020B0604020202020204" pitchFamily="34" charset="0"/>
                <a:cs typeface="Times New Roman" panose="02020603050405020304" pitchFamily="18" charset="0"/>
              </a:rPr>
              <a:t>Nét</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chung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về</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nghĩa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các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cụm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từ</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đó</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có</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giá</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trị</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gì</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đối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với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việc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thể</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cảm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xúc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trong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bài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thơ</a:t>
            </a:r>
            <a:r>
              <a:rPr lang="en-US" sz="4400" dirty="0">
                <a:latin typeface="Times New Roman" panose="02020603050405020304" pitchFamily="18" charset="0"/>
                <a:ea typeface="Arial" panose="020B0604020202020204" pitchFamily="34" charset="0"/>
                <a:cs typeface="Times New Roman" panose="02020603050405020304" pitchFamily="18" charset="0"/>
              </a:rPr>
              <a:t>?</a:t>
            </a:r>
          </a:p>
          <a:p>
            <a:pPr algn="just"/>
            <a:r>
              <a:rPr lang="en-US" sz="4400" dirty="0">
                <a:latin typeface="Times New Roman" panose="02020603050405020304" pitchFamily="18" charset="0"/>
                <a:ea typeface="Arial" panose="020B0604020202020204" pitchFamily="34" charset="0"/>
                <a:cs typeface="Times New Roman" panose="02020603050405020304" pitchFamily="18" charset="0"/>
              </a:rPr>
              <a:t>c.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Cụm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từ</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đất</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cày</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lên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sỏi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đá</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gợi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liên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tưởng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đến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ngữ</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nào</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Giải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nghĩa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ngữ</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đó</a:t>
            </a:r>
            <a:r>
              <a:rPr lang="en-US" sz="4400" dirty="0">
                <a:latin typeface="Times New Roman" panose="02020603050405020304" pitchFamily="18" charset="0"/>
                <a:ea typeface="Arial" panose="020B0604020202020204" pitchFamily="34" charset="0"/>
                <a:cs typeface="Times New Roman" panose="02020603050405020304" pitchFamily="18" charset="0"/>
              </a:rPr>
              <a:t>.</a:t>
            </a:r>
            <a:endParaRPr lang="vi-VN" sz="44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0BB103D-7670-A788-FFD8-B67009DAD92A}"/>
              </a:ext>
            </a:extLst>
          </p:cNvPr>
          <p:cNvPicPr>
            <a:picLocks noChangeAspect="1"/>
          </p:cNvPicPr>
          <p:nvPr/>
        </p:nvPicPr>
        <p:blipFill>
          <a:blip r:embed="rId3">
            <a:duotone>
              <a:schemeClr val="bg2">
                <a:shade val="45000"/>
                <a:satMod val="135000"/>
              </a:schemeClr>
              <a:prstClr val="white"/>
            </a:duotone>
          </a:blip>
          <a:stretch>
            <a:fillRect/>
          </a:stretch>
        </p:blipFill>
        <p:spPr>
          <a:xfrm>
            <a:off x="10993431" y="6667500"/>
            <a:ext cx="7315834" cy="4060288"/>
          </a:xfrm>
          <a:prstGeom prst="rect">
            <a:avLst/>
          </a:prstGeom>
        </p:spPr>
      </p:pic>
    </p:spTree>
    <p:extLst>
      <p:ext uri="{BB962C8B-B14F-4D97-AF65-F5344CB8AC3E}">
        <p14:creationId xmlns:p14="http://schemas.microsoft.com/office/powerpoint/2010/main" val="248710162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46480" y="244817"/>
            <a:ext cx="2348720" cy="986360"/>
          </a:xfrm>
          <a:prstGeom prst="rect">
            <a:avLst/>
          </a:prstGeom>
        </p:spPr>
        <p:txBody>
          <a:bodyPr wrap="none">
            <a:spAutoFit/>
          </a:bodyPr>
          <a:lstStyle/>
          <a:p>
            <a:pPr algn="just" defTabSz="1371600">
              <a:lnSpc>
                <a:spcPct val="150000"/>
              </a:lnSpc>
              <a:tabLst>
                <a:tab pos="3165158" algn="l"/>
              </a:tabLst>
              <a:defRPr/>
            </a:pPr>
            <a:r>
              <a:rPr lang="pt-BR" sz="4400" b="1" dirty="0">
                <a:solidFill>
                  <a:prstClr val="black"/>
                </a:solidFill>
                <a:latin typeface="Times New Roman" panose="02020603050405020304" pitchFamily="18" charset="0"/>
                <a:ea typeface="MS Mincho"/>
              </a:rPr>
              <a:t>Bài tập 3</a:t>
            </a:r>
            <a:endParaRPr lang="en-US" sz="4400" dirty="0">
              <a:solidFill>
                <a:prstClr val="black"/>
              </a:solidFill>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CAEFE1ED-1255-3F25-5B36-767F743BD40A}"/>
              </a:ext>
            </a:extLst>
          </p:cNvPr>
          <p:cNvSpPr txBox="1"/>
          <p:nvPr/>
        </p:nvSpPr>
        <p:spPr>
          <a:xfrm>
            <a:off x="3048000" y="1352813"/>
            <a:ext cx="13030200" cy="2169825"/>
          </a:xfrm>
          <a:prstGeom prst="rect">
            <a:avLst/>
          </a:prstGeom>
          <a:noFill/>
        </p:spPr>
        <p:txBody>
          <a:bodyPr wrap="square">
            <a:spAutoFit/>
          </a:bodyPr>
          <a:lstStyle/>
          <a:p>
            <a:pPr algn="just"/>
            <a:r>
              <a:rPr lang="en-US" sz="4400" dirty="0">
                <a:latin typeface="Times New Roman" panose="02020603050405020304" pitchFamily="18" charset="0"/>
                <a:ea typeface="Arial" panose="020B0604020202020204" pitchFamily="34" charset="0"/>
                <a:cs typeface="Times New Roman" panose="02020603050405020304" pitchFamily="18" charset="0"/>
              </a:rPr>
              <a:t>“</a:t>
            </a:r>
            <a:r>
              <a:rPr lang="en-US" sz="4400" dirty="0" err="1">
                <a:latin typeface="Times New Roman" panose="02020603050405020304" pitchFamily="18" charset="0"/>
                <a:ea typeface="Arial" panose="020B0604020202020204" pitchFamily="34" charset="0"/>
                <a:cs typeface="Times New Roman" panose="02020603050405020304" pitchFamily="18" charset="0"/>
              </a:rPr>
              <a:t>Quê</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hương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anh</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nước</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mặn</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đồng</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chua</a:t>
            </a:r>
            <a:endParaRPr lang="en-US" sz="4400" b="1" dirty="0">
              <a:latin typeface="Times New Roman" panose="02020603050405020304" pitchFamily="18" charset="0"/>
              <a:ea typeface="Arial" panose="020B0604020202020204" pitchFamily="34" charset="0"/>
              <a:cs typeface="Times New Roman" panose="02020603050405020304" pitchFamily="18" charset="0"/>
            </a:endParaRPr>
          </a:p>
          <a:p>
            <a:pPr algn="just"/>
            <a:r>
              <a:rPr lang="en-US" sz="4400" dirty="0" err="1">
                <a:latin typeface="Times New Roman" panose="02020603050405020304" pitchFamily="18" charset="0"/>
                <a:ea typeface="Arial" panose="020B0604020202020204" pitchFamily="34" charset="0"/>
                <a:cs typeface="Times New Roman" panose="02020603050405020304" pitchFamily="18" charset="0"/>
              </a:rPr>
              <a:t>Làng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tôi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nghèo</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đất</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cày</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lên</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sỏi</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đá</a:t>
            </a:r>
            <a:r>
              <a:rPr lang="en-US" sz="4400" b="1" dirty="0">
                <a:latin typeface="Times New Roman" panose="02020603050405020304" pitchFamily="18" charset="0"/>
                <a:ea typeface="Arial" panose="020B0604020202020204" pitchFamily="34" charset="0"/>
                <a:cs typeface="Times New Roman" panose="02020603050405020304" pitchFamily="18" charset="0"/>
              </a:rPr>
              <a:t>.</a:t>
            </a:r>
          </a:p>
          <a:p>
            <a:pPr algn="r"/>
            <a:r>
              <a:rPr lang="en-US" sz="4400" dirty="0">
                <a:latin typeface="Times New Roman" panose="02020603050405020304" pitchFamily="18" charset="0"/>
                <a:ea typeface="Arial" panose="020B0604020202020204" pitchFamily="34" charset="0"/>
                <a:cs typeface="Times New Roman" panose="02020603050405020304" pitchFamily="18" charset="0"/>
              </a:rPr>
              <a:t>(</a:t>
            </a:r>
            <a:r>
              <a:rPr lang="en-US" sz="4400" dirty="0" err="1">
                <a:latin typeface="Times New Roman" panose="02020603050405020304" pitchFamily="18" charset="0"/>
                <a:ea typeface="Arial" panose="020B0604020202020204" pitchFamily="34" charset="0"/>
                <a:cs typeface="Times New Roman" panose="02020603050405020304" pitchFamily="18" charset="0"/>
              </a:rPr>
              <a:t>Chính</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Hữu</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i="1" dirty="0" err="1">
                <a:latin typeface="Times New Roman" panose="02020603050405020304" pitchFamily="18" charset="0"/>
                <a:ea typeface="Arial" panose="020B0604020202020204" pitchFamily="34" charset="0"/>
                <a:cs typeface="Times New Roman" panose="02020603050405020304" pitchFamily="18" charset="0"/>
              </a:rPr>
              <a:t>Đồng</a:t>
            </a:r>
            <a:r>
              <a:rPr lang="en-US" sz="4400" i="1" dirty="0">
                <a:latin typeface="Times New Roman" panose="02020603050405020304" pitchFamily="18" charset="0"/>
                <a:ea typeface="Arial" panose="020B0604020202020204" pitchFamily="34" charset="0"/>
                <a:cs typeface="Times New Roman" panose="02020603050405020304" pitchFamily="18" charset="0"/>
              </a:rPr>
              <a:t> </a:t>
            </a:r>
            <a:r>
              <a:rPr lang="en-US" sz="4400" i="1" dirty="0" err="1">
                <a:latin typeface="Times New Roman" panose="02020603050405020304" pitchFamily="18" charset="0"/>
                <a:ea typeface="Arial" panose="020B0604020202020204" pitchFamily="34" charset="0"/>
                <a:cs typeface="Times New Roman" panose="02020603050405020304" pitchFamily="18" charset="0"/>
              </a:rPr>
              <a:t>chí</a:t>
            </a:r>
            <a:r>
              <a:rPr lang="en-US" sz="4400" dirty="0">
                <a:latin typeface="Times New Roman" panose="02020603050405020304" pitchFamily="18" charset="0"/>
                <a:ea typeface="Arial" panose="020B0604020202020204" pitchFamily="34" charset="0"/>
                <a:cs typeface="Times New Roman" panose="02020603050405020304" pitchFamily="18" charset="0"/>
              </a:rPr>
              <a:t>)</a:t>
            </a:r>
            <a:endParaRPr lang="vi-VN" sz="4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7B155FC-0DAB-EC82-CCCD-7827917E7EC4}"/>
              </a:ext>
            </a:extLst>
          </p:cNvPr>
          <p:cNvSpPr txBox="1"/>
          <p:nvPr/>
        </p:nvSpPr>
        <p:spPr>
          <a:xfrm>
            <a:off x="914400" y="3848100"/>
            <a:ext cx="16840200" cy="769441"/>
          </a:xfrm>
          <a:prstGeom prst="rect">
            <a:avLst/>
          </a:prstGeom>
          <a:noFill/>
        </p:spPr>
        <p:txBody>
          <a:bodyPr wrap="square">
            <a:spAutoFit/>
          </a:bodyPr>
          <a:lstStyle/>
          <a:p>
            <a:pPr algn="just"/>
            <a:r>
              <a:rPr lang="en-US" sz="4400" dirty="0">
                <a:latin typeface="Times New Roman" panose="02020603050405020304" pitchFamily="18" charset="0"/>
                <a:ea typeface="Arial" panose="020B0604020202020204" pitchFamily="34" charset="0"/>
                <a:cs typeface="Times New Roman" panose="02020603050405020304" pitchFamily="18" charset="0"/>
              </a:rPr>
              <a:t>a. </a:t>
            </a:r>
            <a:r>
              <a:rPr lang="en-US" sz="4400" dirty="0" err="1">
                <a:latin typeface="Times New Roman" panose="02020603050405020304" pitchFamily="18" charset="0"/>
                <a:ea typeface="Arial" panose="020B0604020202020204" pitchFamily="34" charset="0"/>
                <a:cs typeface="Times New Roman" panose="02020603050405020304" pitchFamily="18" charset="0"/>
              </a:rPr>
              <a:t>Tìm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nét</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chung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về</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nghĩa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các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cụm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từ</a:t>
            </a:r>
            <a:r>
              <a:rPr lang="en-US" sz="4400" dirty="0">
                <a:latin typeface="Times New Roman" panose="02020603050405020304" pitchFamily="18" charset="0"/>
                <a:ea typeface="Arial" panose="020B0604020202020204" pitchFamily="34" charset="0"/>
                <a:cs typeface="Times New Roman" panose="02020603050405020304" pitchFamily="18" charset="0"/>
              </a:rPr>
              <a:t> in </a:t>
            </a:r>
            <a:r>
              <a:rPr lang="en-US" sz="4400" dirty="0" err="1">
                <a:latin typeface="Times New Roman" panose="02020603050405020304" pitchFamily="18" charset="0"/>
                <a:ea typeface="Arial" panose="020B0604020202020204" pitchFamily="34" charset="0"/>
                <a:cs typeface="Times New Roman" panose="02020603050405020304" pitchFamily="18" charset="0"/>
              </a:rPr>
              <a:t>đậm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trong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hai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câu</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thơ</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trên</a:t>
            </a:r>
            <a:r>
              <a:rPr lang="en-US" sz="4400" dirty="0">
                <a:latin typeface="Times New Roman" panose="02020603050405020304" pitchFamily="18" charset="0"/>
                <a:ea typeface="Arial" panose="020B0604020202020204"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92B9B7F1-02C8-00AF-E750-518F304D91AD}"/>
              </a:ext>
            </a:extLst>
          </p:cNvPr>
          <p:cNvSpPr txBox="1"/>
          <p:nvPr/>
        </p:nvSpPr>
        <p:spPr>
          <a:xfrm>
            <a:off x="5562600" y="5631360"/>
            <a:ext cx="11611310" cy="2862322"/>
          </a:xfrm>
          <a:prstGeom prst="rect">
            <a:avLst/>
          </a:prstGeom>
          <a:noFill/>
        </p:spPr>
        <p:txBody>
          <a:bodyPr wrap="square">
            <a:spAutoFit/>
          </a:bodyPr>
          <a:lstStyle/>
          <a:p>
            <a:pPr algn="just"/>
            <a:r>
              <a:rPr lang="vi-VN"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ác</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cụm</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từ</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45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nước mặn đồng chua</a:t>
            </a:r>
            <a:r>
              <a:rPr lang="en-US" sz="45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45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đất cày lên sỏi đá</a:t>
            </a:r>
            <a:r>
              <a:rPr lang="en-US" sz="45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a:t>
            </a:r>
            <a:r>
              <a:rPr lang="vi-VN"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hỉ những miền quê nghèo, thiên nhiên khắc nghiệt, cuộc sống con người vất vả, khó khăn</a:t>
            </a:r>
          </a:p>
        </p:txBody>
      </p:sp>
      <p:pic>
        <p:nvPicPr>
          <p:cNvPr id="6" name="Picture 4" descr="Đất cày lên sỏi đá | Tuan Nguyen Studio - 0988774239 | Flickr">
            <a:extLst>
              <a:ext uri="{FF2B5EF4-FFF2-40B4-BE49-F238E27FC236}">
                <a16:creationId xmlns:a16="http://schemas.microsoft.com/office/drawing/2014/main" id="{2CA423CF-AAAD-CA26-FE96-31A3FADC41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4090" y="7496726"/>
            <a:ext cx="3867820" cy="21869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D6A2F6C-A4A1-7ED7-0CEA-F57D6D2E3CEF}"/>
              </a:ext>
            </a:extLst>
          </p:cNvPr>
          <p:cNvPicPr>
            <a:picLocks noChangeAspect="1"/>
          </p:cNvPicPr>
          <p:nvPr/>
        </p:nvPicPr>
        <p:blipFill>
          <a:blip r:embed="rId4"/>
          <a:stretch>
            <a:fillRect/>
          </a:stretch>
        </p:blipFill>
        <p:spPr>
          <a:xfrm>
            <a:off x="1114090" y="4938573"/>
            <a:ext cx="3867820" cy="2186922"/>
          </a:xfrm>
          <a:prstGeom prst="rect">
            <a:avLst/>
          </a:prstGeom>
        </p:spPr>
      </p:pic>
    </p:spTree>
    <p:extLst>
      <p:ext uri="{BB962C8B-B14F-4D97-AF65-F5344CB8AC3E}">
        <p14:creationId xmlns:p14="http://schemas.microsoft.com/office/powerpoint/2010/main" val="12423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46480" y="244817"/>
            <a:ext cx="2348720" cy="986360"/>
          </a:xfrm>
          <a:prstGeom prst="rect">
            <a:avLst/>
          </a:prstGeom>
        </p:spPr>
        <p:txBody>
          <a:bodyPr wrap="none">
            <a:spAutoFit/>
          </a:bodyPr>
          <a:lstStyle/>
          <a:p>
            <a:pPr algn="just" defTabSz="1371600">
              <a:lnSpc>
                <a:spcPct val="150000"/>
              </a:lnSpc>
              <a:tabLst>
                <a:tab pos="3165158" algn="l"/>
              </a:tabLst>
              <a:defRPr/>
            </a:pPr>
            <a:r>
              <a:rPr lang="pt-BR" sz="4400" b="1" dirty="0">
                <a:solidFill>
                  <a:prstClr val="black"/>
                </a:solidFill>
                <a:latin typeface="Times New Roman" panose="02020603050405020304" pitchFamily="18" charset="0"/>
                <a:ea typeface="MS Mincho"/>
              </a:rPr>
              <a:t>Bài tập 3</a:t>
            </a:r>
            <a:endParaRPr lang="en-US" sz="4400" dirty="0">
              <a:solidFill>
                <a:prstClr val="black"/>
              </a:solidFill>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CAEFE1ED-1255-3F25-5B36-767F743BD40A}"/>
              </a:ext>
            </a:extLst>
          </p:cNvPr>
          <p:cNvSpPr txBox="1"/>
          <p:nvPr/>
        </p:nvSpPr>
        <p:spPr>
          <a:xfrm>
            <a:off x="3048000" y="1352813"/>
            <a:ext cx="13030200" cy="2169825"/>
          </a:xfrm>
          <a:prstGeom prst="rect">
            <a:avLst/>
          </a:prstGeom>
          <a:noFill/>
        </p:spPr>
        <p:txBody>
          <a:bodyPr wrap="square">
            <a:spAutoFit/>
          </a:bodyPr>
          <a:lstStyle/>
          <a:p>
            <a:pPr algn="just"/>
            <a:r>
              <a:rPr lang="en-US" sz="4400" dirty="0">
                <a:latin typeface="Times New Roman" panose="02020603050405020304" pitchFamily="18" charset="0"/>
                <a:ea typeface="Arial" panose="020B0604020202020204" pitchFamily="34" charset="0"/>
                <a:cs typeface="Times New Roman" panose="02020603050405020304" pitchFamily="18" charset="0"/>
              </a:rPr>
              <a:t>“</a:t>
            </a:r>
            <a:r>
              <a:rPr lang="en-US" sz="4400" dirty="0" err="1">
                <a:latin typeface="Times New Roman" panose="02020603050405020304" pitchFamily="18" charset="0"/>
                <a:ea typeface="Arial" panose="020B0604020202020204" pitchFamily="34" charset="0"/>
                <a:cs typeface="Times New Roman" panose="02020603050405020304" pitchFamily="18" charset="0"/>
              </a:rPr>
              <a:t>Quê</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hương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anh</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nước</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mặn</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đồng</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chua</a:t>
            </a:r>
            <a:endParaRPr lang="en-US" sz="4400" b="1" dirty="0">
              <a:latin typeface="Times New Roman" panose="02020603050405020304" pitchFamily="18" charset="0"/>
              <a:ea typeface="Arial" panose="020B0604020202020204" pitchFamily="34" charset="0"/>
              <a:cs typeface="Times New Roman" panose="02020603050405020304" pitchFamily="18" charset="0"/>
            </a:endParaRPr>
          </a:p>
          <a:p>
            <a:pPr algn="just"/>
            <a:r>
              <a:rPr lang="en-US" sz="4400" dirty="0" err="1">
                <a:latin typeface="Times New Roman" panose="02020603050405020304" pitchFamily="18" charset="0"/>
                <a:ea typeface="Arial" panose="020B0604020202020204" pitchFamily="34" charset="0"/>
                <a:cs typeface="Times New Roman" panose="02020603050405020304" pitchFamily="18" charset="0"/>
              </a:rPr>
              <a:t>Làng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tôi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nghèo</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đất</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cày</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lên</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sỏi</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đá</a:t>
            </a:r>
            <a:r>
              <a:rPr lang="en-US" sz="4400" b="1" dirty="0">
                <a:latin typeface="Times New Roman" panose="02020603050405020304" pitchFamily="18" charset="0"/>
                <a:ea typeface="Arial" panose="020B0604020202020204" pitchFamily="34" charset="0"/>
                <a:cs typeface="Times New Roman" panose="02020603050405020304" pitchFamily="18" charset="0"/>
              </a:rPr>
              <a:t>.</a:t>
            </a:r>
          </a:p>
          <a:p>
            <a:pPr algn="r"/>
            <a:r>
              <a:rPr lang="en-US" sz="4400" dirty="0">
                <a:latin typeface="Times New Roman" panose="02020603050405020304" pitchFamily="18" charset="0"/>
                <a:ea typeface="Arial" panose="020B0604020202020204" pitchFamily="34" charset="0"/>
                <a:cs typeface="Times New Roman" panose="02020603050405020304" pitchFamily="18" charset="0"/>
              </a:rPr>
              <a:t>(</a:t>
            </a:r>
            <a:r>
              <a:rPr lang="en-US" sz="4400" dirty="0" err="1">
                <a:latin typeface="Times New Roman" panose="02020603050405020304" pitchFamily="18" charset="0"/>
                <a:ea typeface="Arial" panose="020B0604020202020204" pitchFamily="34" charset="0"/>
                <a:cs typeface="Times New Roman" panose="02020603050405020304" pitchFamily="18" charset="0"/>
              </a:rPr>
              <a:t>Chính</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Hữu</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i="1" dirty="0" err="1">
                <a:latin typeface="Times New Roman" panose="02020603050405020304" pitchFamily="18" charset="0"/>
                <a:ea typeface="Arial" panose="020B0604020202020204" pitchFamily="34" charset="0"/>
                <a:cs typeface="Times New Roman" panose="02020603050405020304" pitchFamily="18" charset="0"/>
              </a:rPr>
              <a:t>Đồng</a:t>
            </a:r>
            <a:r>
              <a:rPr lang="en-US" sz="4400" i="1" dirty="0">
                <a:latin typeface="Times New Roman" panose="02020603050405020304" pitchFamily="18" charset="0"/>
                <a:ea typeface="Arial" panose="020B0604020202020204" pitchFamily="34" charset="0"/>
                <a:cs typeface="Times New Roman" panose="02020603050405020304" pitchFamily="18" charset="0"/>
              </a:rPr>
              <a:t> </a:t>
            </a:r>
            <a:r>
              <a:rPr lang="en-US" sz="4400" i="1" dirty="0" err="1">
                <a:latin typeface="Times New Roman" panose="02020603050405020304" pitchFamily="18" charset="0"/>
                <a:ea typeface="Arial" panose="020B0604020202020204" pitchFamily="34" charset="0"/>
                <a:cs typeface="Times New Roman" panose="02020603050405020304" pitchFamily="18" charset="0"/>
              </a:rPr>
              <a:t>chí</a:t>
            </a:r>
            <a:r>
              <a:rPr lang="en-US" sz="4400" dirty="0">
                <a:latin typeface="Times New Roman" panose="02020603050405020304" pitchFamily="18" charset="0"/>
                <a:ea typeface="Arial" panose="020B0604020202020204" pitchFamily="34" charset="0"/>
                <a:cs typeface="Times New Roman" panose="02020603050405020304" pitchFamily="18" charset="0"/>
              </a:rPr>
              <a:t>)</a:t>
            </a:r>
            <a:endParaRPr lang="vi-VN" sz="4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7B155FC-0DAB-EC82-CCCD-7827917E7EC4}"/>
              </a:ext>
            </a:extLst>
          </p:cNvPr>
          <p:cNvSpPr txBox="1"/>
          <p:nvPr/>
        </p:nvSpPr>
        <p:spPr>
          <a:xfrm>
            <a:off x="914400" y="3848100"/>
            <a:ext cx="16840200" cy="1446550"/>
          </a:xfrm>
          <a:prstGeom prst="rect">
            <a:avLst/>
          </a:prstGeom>
          <a:noFill/>
        </p:spPr>
        <p:txBody>
          <a:bodyPr wrap="square">
            <a:spAutoFit/>
          </a:bodyPr>
          <a:lstStyle/>
          <a:p>
            <a:pPr algn="just"/>
            <a:r>
              <a:rPr lang="en-US" sz="4400" dirty="0">
                <a:latin typeface="Times New Roman" panose="02020603050405020304" pitchFamily="18" charset="0"/>
                <a:ea typeface="Arial" panose="020B0604020202020204" pitchFamily="34" charset="0"/>
                <a:cs typeface="Times New Roman" panose="02020603050405020304" pitchFamily="18" charset="0"/>
              </a:rPr>
              <a:t>b. </a:t>
            </a:r>
            <a:r>
              <a:rPr lang="en-US" sz="4400" dirty="0" err="1">
                <a:latin typeface="Times New Roman" panose="02020603050405020304" pitchFamily="18" charset="0"/>
                <a:ea typeface="Arial" panose="020B0604020202020204" pitchFamily="34" charset="0"/>
                <a:cs typeface="Times New Roman" panose="02020603050405020304" pitchFamily="18" charset="0"/>
              </a:rPr>
              <a:t>Nét</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chung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về</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nghĩa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các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cụm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từ</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đó</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có</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giá</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trị</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gì</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đối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với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việc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thể</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cảm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xúc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trong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bài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thơ</a:t>
            </a:r>
            <a:r>
              <a:rPr lang="en-US" sz="4400" dirty="0">
                <a:latin typeface="Times New Roman" panose="02020603050405020304" pitchFamily="18" charset="0"/>
                <a:ea typeface="Arial" panose="020B0604020202020204" pitchFamily="34" charset="0"/>
                <a:cs typeface="Times New Roman" panose="02020603050405020304" pitchFamily="18" charset="0"/>
              </a:rPr>
              <a:t>?</a:t>
            </a:r>
            <a:endParaRPr lang="vi-VN" sz="4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1750C0D-5D20-4734-503A-A8E57CAE75B8}"/>
              </a:ext>
            </a:extLst>
          </p:cNvPr>
          <p:cNvSpPr txBox="1"/>
          <p:nvPr/>
        </p:nvSpPr>
        <p:spPr>
          <a:xfrm>
            <a:off x="914400" y="5448300"/>
            <a:ext cx="16937015" cy="4247317"/>
          </a:xfrm>
          <a:prstGeom prst="rect">
            <a:avLst/>
          </a:prstGeom>
          <a:noFill/>
        </p:spPr>
        <p:txBody>
          <a:bodyPr wrap="square">
            <a:spAutoFit/>
          </a:bodyPr>
          <a:lstStyle/>
          <a:p>
            <a:pPr algn="just"/>
            <a:r>
              <a:rPr lang="vi-VN"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Nghĩa của các cụm từ in đậm đã nói lên sự tương đồng về hoàn cảnh xuất thân giữa những người lính</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vi-VN"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giúp những người xa lạ gắn bó thành bạn tâm giao tri kỉ bởi sự tương đồng về hoàn cảnh giúp họ thấu hiểu, cảm thông cho nhau</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người</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đọc</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cũng</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cảm</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nhận</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niềm</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xúc</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động</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sâu</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xa</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của</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nhà</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thơ</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trước</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hoàn</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cảnh</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sống</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lam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lũ</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cực</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nhọc</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của</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những</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người</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 </a:t>
            </a:r>
            <a:r>
              <a:rPr lang="en-US" sz="45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lính</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vi-VN"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1790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46480" y="244817"/>
            <a:ext cx="2348720" cy="986360"/>
          </a:xfrm>
          <a:prstGeom prst="rect">
            <a:avLst/>
          </a:prstGeom>
        </p:spPr>
        <p:txBody>
          <a:bodyPr wrap="none">
            <a:spAutoFit/>
          </a:bodyPr>
          <a:lstStyle/>
          <a:p>
            <a:pPr algn="just" defTabSz="1371600">
              <a:lnSpc>
                <a:spcPct val="150000"/>
              </a:lnSpc>
              <a:tabLst>
                <a:tab pos="3165158" algn="l"/>
              </a:tabLst>
              <a:defRPr/>
            </a:pPr>
            <a:r>
              <a:rPr lang="pt-BR" sz="4400" b="1" dirty="0">
                <a:solidFill>
                  <a:prstClr val="black"/>
                </a:solidFill>
                <a:latin typeface="Times New Roman" panose="02020603050405020304" pitchFamily="18" charset="0"/>
                <a:ea typeface="MS Mincho"/>
              </a:rPr>
              <a:t>Bài tập 3</a:t>
            </a:r>
            <a:endParaRPr lang="en-US" sz="4400" dirty="0">
              <a:solidFill>
                <a:prstClr val="black"/>
              </a:solidFill>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CAEFE1ED-1255-3F25-5B36-767F743BD40A}"/>
              </a:ext>
            </a:extLst>
          </p:cNvPr>
          <p:cNvSpPr txBox="1"/>
          <p:nvPr/>
        </p:nvSpPr>
        <p:spPr>
          <a:xfrm>
            <a:off x="3048000" y="1352813"/>
            <a:ext cx="13030200" cy="2169825"/>
          </a:xfrm>
          <a:prstGeom prst="rect">
            <a:avLst/>
          </a:prstGeom>
          <a:noFill/>
        </p:spPr>
        <p:txBody>
          <a:bodyPr wrap="square">
            <a:spAutoFit/>
          </a:bodyPr>
          <a:lstStyle/>
          <a:p>
            <a:pPr algn="just"/>
            <a:r>
              <a:rPr lang="en-US" sz="4400" dirty="0">
                <a:latin typeface="Times New Roman" panose="02020603050405020304" pitchFamily="18" charset="0"/>
                <a:ea typeface="Arial" panose="020B0604020202020204" pitchFamily="34" charset="0"/>
                <a:cs typeface="Times New Roman" panose="02020603050405020304" pitchFamily="18" charset="0"/>
              </a:rPr>
              <a:t>“</a:t>
            </a:r>
            <a:r>
              <a:rPr lang="en-US" sz="4400" dirty="0" err="1">
                <a:latin typeface="Times New Roman" panose="02020603050405020304" pitchFamily="18" charset="0"/>
                <a:ea typeface="Arial" panose="020B0604020202020204" pitchFamily="34" charset="0"/>
                <a:cs typeface="Times New Roman" panose="02020603050405020304" pitchFamily="18" charset="0"/>
              </a:rPr>
              <a:t>Quê</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hương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anh</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nước</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mặn</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đồng</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chua</a:t>
            </a:r>
            <a:endParaRPr lang="en-US" sz="4400" b="1" dirty="0">
              <a:latin typeface="Times New Roman" panose="02020603050405020304" pitchFamily="18" charset="0"/>
              <a:ea typeface="Arial" panose="020B0604020202020204" pitchFamily="34" charset="0"/>
              <a:cs typeface="Times New Roman" panose="02020603050405020304" pitchFamily="18" charset="0"/>
            </a:endParaRPr>
          </a:p>
          <a:p>
            <a:pPr algn="just"/>
            <a:r>
              <a:rPr lang="en-US" sz="4400" dirty="0" err="1">
                <a:latin typeface="Times New Roman" panose="02020603050405020304" pitchFamily="18" charset="0"/>
                <a:ea typeface="Arial" panose="020B0604020202020204" pitchFamily="34" charset="0"/>
                <a:cs typeface="Times New Roman" panose="02020603050405020304" pitchFamily="18" charset="0"/>
              </a:rPr>
              <a:t>Làng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tôi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nghèo</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đất</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cày</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lên</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sỏi</a:t>
            </a:r>
            <a:r>
              <a:rPr lang="en-US" sz="4400" b="1" dirty="0">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latin typeface="Times New Roman" panose="02020603050405020304" pitchFamily="18" charset="0"/>
                <a:ea typeface="Arial" panose="020B0604020202020204" pitchFamily="34" charset="0"/>
                <a:cs typeface="Times New Roman" panose="02020603050405020304" pitchFamily="18" charset="0"/>
              </a:rPr>
              <a:t>đá</a:t>
            </a:r>
            <a:r>
              <a:rPr lang="en-US" sz="4400" b="1" dirty="0">
                <a:latin typeface="Times New Roman" panose="02020603050405020304" pitchFamily="18" charset="0"/>
                <a:ea typeface="Arial" panose="020B0604020202020204" pitchFamily="34" charset="0"/>
                <a:cs typeface="Times New Roman" panose="02020603050405020304" pitchFamily="18" charset="0"/>
              </a:rPr>
              <a:t>.</a:t>
            </a:r>
          </a:p>
          <a:p>
            <a:pPr algn="r"/>
            <a:r>
              <a:rPr lang="en-US" sz="4400" dirty="0">
                <a:latin typeface="Times New Roman" panose="02020603050405020304" pitchFamily="18" charset="0"/>
                <a:ea typeface="Arial" panose="020B0604020202020204" pitchFamily="34" charset="0"/>
                <a:cs typeface="Times New Roman" panose="02020603050405020304" pitchFamily="18" charset="0"/>
              </a:rPr>
              <a:t>(</a:t>
            </a:r>
            <a:r>
              <a:rPr lang="en-US" sz="4400" dirty="0" err="1">
                <a:latin typeface="Times New Roman" panose="02020603050405020304" pitchFamily="18" charset="0"/>
                <a:ea typeface="Arial" panose="020B0604020202020204" pitchFamily="34" charset="0"/>
                <a:cs typeface="Times New Roman" panose="02020603050405020304" pitchFamily="18" charset="0"/>
              </a:rPr>
              <a:t>Chính</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Hữu</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i="1" dirty="0" err="1">
                <a:latin typeface="Times New Roman" panose="02020603050405020304" pitchFamily="18" charset="0"/>
                <a:ea typeface="Arial" panose="020B0604020202020204" pitchFamily="34" charset="0"/>
                <a:cs typeface="Times New Roman" panose="02020603050405020304" pitchFamily="18" charset="0"/>
              </a:rPr>
              <a:t>Đồng</a:t>
            </a:r>
            <a:r>
              <a:rPr lang="en-US" sz="4400" i="1" dirty="0">
                <a:latin typeface="Times New Roman" panose="02020603050405020304" pitchFamily="18" charset="0"/>
                <a:ea typeface="Arial" panose="020B0604020202020204" pitchFamily="34" charset="0"/>
                <a:cs typeface="Times New Roman" panose="02020603050405020304" pitchFamily="18" charset="0"/>
              </a:rPr>
              <a:t> </a:t>
            </a:r>
            <a:r>
              <a:rPr lang="en-US" sz="4400" i="1" dirty="0" err="1">
                <a:latin typeface="Times New Roman" panose="02020603050405020304" pitchFamily="18" charset="0"/>
                <a:ea typeface="Arial" panose="020B0604020202020204" pitchFamily="34" charset="0"/>
                <a:cs typeface="Times New Roman" panose="02020603050405020304" pitchFamily="18" charset="0"/>
              </a:rPr>
              <a:t>chí</a:t>
            </a:r>
            <a:r>
              <a:rPr lang="en-US" sz="4400" dirty="0">
                <a:latin typeface="Times New Roman" panose="02020603050405020304" pitchFamily="18" charset="0"/>
                <a:ea typeface="Arial" panose="020B0604020202020204" pitchFamily="34" charset="0"/>
                <a:cs typeface="Times New Roman" panose="02020603050405020304" pitchFamily="18" charset="0"/>
              </a:rPr>
              <a:t>)</a:t>
            </a:r>
            <a:endParaRPr lang="vi-VN" sz="4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7B155FC-0DAB-EC82-CCCD-7827917E7EC4}"/>
              </a:ext>
            </a:extLst>
          </p:cNvPr>
          <p:cNvSpPr txBox="1"/>
          <p:nvPr/>
        </p:nvSpPr>
        <p:spPr>
          <a:xfrm>
            <a:off x="914400" y="3848100"/>
            <a:ext cx="16840200" cy="1446550"/>
          </a:xfrm>
          <a:prstGeom prst="rect">
            <a:avLst/>
          </a:prstGeom>
          <a:noFill/>
        </p:spPr>
        <p:txBody>
          <a:bodyPr wrap="square">
            <a:spAutoFit/>
          </a:bodyPr>
          <a:lstStyle/>
          <a:p>
            <a:pPr algn="just"/>
            <a:r>
              <a:rPr lang="en-US" sz="4400" dirty="0">
                <a:latin typeface="Times New Roman" panose="02020603050405020304" pitchFamily="18" charset="0"/>
                <a:ea typeface="Arial" panose="020B0604020202020204" pitchFamily="34" charset="0"/>
                <a:cs typeface="Times New Roman" panose="02020603050405020304" pitchFamily="18" charset="0"/>
              </a:rPr>
              <a:t>c.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Cụm</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từ</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đất</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cày</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lên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sỏi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đá</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gợi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liên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tưởng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đến</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ngữ</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nào</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Giải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nghĩa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ngữ</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đó</a:t>
            </a:r>
            <a:r>
              <a:rPr lang="en-US" sz="4400" dirty="0">
                <a:latin typeface="Times New Roman" panose="02020603050405020304" pitchFamily="18" charset="0"/>
                <a:ea typeface="Arial" panose="020B0604020202020204" pitchFamily="34" charset="0"/>
                <a:cs typeface="Times New Roman" panose="02020603050405020304" pitchFamily="18" charset="0"/>
              </a:rPr>
              <a:t>.</a:t>
            </a:r>
            <a:endParaRPr lang="vi-VN" sz="4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5FA2ADC-2A0C-3C03-D63F-5AE78F9F12FE}"/>
              </a:ext>
            </a:extLst>
          </p:cNvPr>
          <p:cNvSpPr txBox="1"/>
          <p:nvPr/>
        </p:nvSpPr>
        <p:spPr>
          <a:xfrm>
            <a:off x="914401" y="5753100"/>
            <a:ext cx="8381999" cy="2862322"/>
          </a:xfrm>
          <a:prstGeom prst="rect">
            <a:avLst/>
          </a:prstGeom>
          <a:noFill/>
        </p:spPr>
        <p:txBody>
          <a:bodyPr wrap="square">
            <a:spAutoFit/>
          </a:bodyPr>
          <a:lstStyle/>
          <a:p>
            <a:pPr algn="just"/>
            <a:r>
              <a:rPr lang="vi-VN"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Cụm từ </a:t>
            </a:r>
            <a:r>
              <a:rPr lang="vi-VN" sz="45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đất cày lên sỏi đá </a:t>
            </a:r>
            <a:r>
              <a:rPr lang="vi-VN"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gợi liên tưởng đến thành ngữ </a:t>
            </a:r>
            <a:r>
              <a:rPr lang="vi-VN" sz="45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chó ăn đá, gà ăn sỏi</a:t>
            </a:r>
            <a:r>
              <a:rPr lang="vi-VN"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chỉ nơi đất đai cằn cỗi, hoang vu</a:t>
            </a:r>
            <a:r>
              <a:rPr lang="en-US"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vi-VN" sz="45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026" name="Picture 2" descr="Vùng Đất Chó Ăn Đá Gà Ăn Sỏi _ Cổng Trời _ Linh huy pháp Ấn - YouTube">
            <a:extLst>
              <a:ext uri="{FF2B5EF4-FFF2-40B4-BE49-F238E27FC236}">
                <a16:creationId xmlns:a16="http://schemas.microsoft.com/office/drawing/2014/main" id="{7729F76C-D533-96C8-AD88-21A404350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5393918"/>
            <a:ext cx="8224203" cy="46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45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46480" y="244817"/>
            <a:ext cx="2348720" cy="986360"/>
          </a:xfrm>
          <a:prstGeom prst="rect">
            <a:avLst/>
          </a:prstGeom>
        </p:spPr>
        <p:txBody>
          <a:bodyPr wrap="none">
            <a:spAutoFit/>
          </a:bodyPr>
          <a:lstStyle/>
          <a:p>
            <a:pPr algn="just" defTabSz="1371600">
              <a:lnSpc>
                <a:spcPct val="150000"/>
              </a:lnSpc>
              <a:tabLst>
                <a:tab pos="3165158" algn="l"/>
              </a:tabLst>
              <a:defRPr/>
            </a:pPr>
            <a:r>
              <a:rPr lang="pt-BR" sz="4400" b="1" dirty="0">
                <a:solidFill>
                  <a:prstClr val="black"/>
                </a:solidFill>
                <a:latin typeface="Times New Roman" panose="02020603050405020304" pitchFamily="18" charset="0"/>
                <a:ea typeface="MS Mincho"/>
              </a:rPr>
              <a:t>Bài tập 4</a:t>
            </a:r>
            <a:endParaRPr lang="en-US" sz="4400" dirty="0">
              <a:solidFill>
                <a:prstClr val="black"/>
              </a:solidFill>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CAEFE1ED-1255-3F25-5B36-767F743BD40A}"/>
              </a:ext>
            </a:extLst>
          </p:cNvPr>
          <p:cNvSpPr txBox="1"/>
          <p:nvPr/>
        </p:nvSpPr>
        <p:spPr>
          <a:xfrm>
            <a:off x="675492" y="1345957"/>
            <a:ext cx="16937015" cy="1477328"/>
          </a:xfrm>
          <a:prstGeom prst="rect">
            <a:avLst/>
          </a:prstGeom>
          <a:noFill/>
        </p:spPr>
        <p:txBody>
          <a:bodyPr wrap="square">
            <a:spAutoFit/>
          </a:bodyPr>
          <a:lstStyle/>
          <a:p>
            <a:pPr algn="just"/>
            <a:r>
              <a:rPr lang="en-US" sz="4400" dirty="0">
                <a:latin typeface="Times New Roman" panose="02020603050405020304" pitchFamily="18" charset="0"/>
                <a:ea typeface="Arial" panose="020B0604020202020204" pitchFamily="34" charset="0"/>
                <a:cs typeface="Times New Roman" panose="02020603050405020304" pitchFamily="18" charset="0"/>
              </a:rPr>
              <a:t>Trong </a:t>
            </a:r>
            <a:r>
              <a:rPr lang="en-US" sz="4400" dirty="0" err="1">
                <a:latin typeface="Times New Roman" panose="02020603050405020304" pitchFamily="18" charset="0"/>
                <a:ea typeface="Arial" panose="020B0604020202020204" pitchFamily="34" charset="0"/>
                <a:cs typeface="Times New Roman" panose="02020603050405020304" pitchFamily="18" charset="0"/>
              </a:rPr>
              <a:t>các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từ</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xa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lạ</a:t>
            </a:r>
            <a:r>
              <a:rPr lang="en-US" sz="4400" dirty="0">
                <a:latin typeface="Times New Roman" panose="02020603050405020304" pitchFamily="18" charset="0"/>
                <a:ea typeface="Arial" panose="020B0604020202020204" pitchFamily="34" charset="0"/>
                <a:cs typeface="Times New Roman" panose="02020603050405020304" pitchFamily="18" charset="0"/>
              </a:rPr>
              <a:t>”, “tri </a:t>
            </a:r>
            <a:r>
              <a:rPr lang="en-US" sz="4400" dirty="0" err="1">
                <a:latin typeface="Times New Roman" panose="02020603050405020304" pitchFamily="18" charset="0"/>
                <a:ea typeface="Arial" panose="020B0604020202020204" pitchFamily="34" charset="0"/>
                <a:cs typeface="Times New Roman" panose="02020603050405020304" pitchFamily="18" charset="0"/>
              </a:rPr>
              <a:t>kỉ</a:t>
            </a:r>
            <a:r>
              <a:rPr lang="en-US" sz="4400" dirty="0">
                <a:latin typeface="Times New Roman" panose="02020603050405020304" pitchFamily="18" charset="0"/>
                <a:ea typeface="Arial" panose="020B0604020202020204" pitchFamily="34" charset="0"/>
                <a:cs typeface="Times New Roman" panose="02020603050405020304" pitchFamily="18" charset="0"/>
              </a:rPr>
              <a:t>”, “lung lay”, </a:t>
            </a:r>
            <a:r>
              <a:rPr lang="en-US" sz="4400" dirty="0" err="1">
                <a:latin typeface="Times New Roman" panose="02020603050405020304" pitchFamily="18" charset="0"/>
                <a:ea typeface="Arial" panose="020B0604020202020204" pitchFamily="34" charset="0"/>
                <a:cs typeface="Times New Roman" panose="02020603050405020304" pitchFamily="18" charset="0"/>
              </a:rPr>
              <a:t>từ</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nào</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là</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từ</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láy</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Nêu</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tác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việc</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sử</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từ</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láy</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đó</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trong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bài</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thơ</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Đồng</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en-US" sz="4400" dirty="0" err="1">
                <a:latin typeface="Times New Roman" panose="02020603050405020304" pitchFamily="18" charset="0"/>
                <a:ea typeface="Arial" panose="020B0604020202020204" pitchFamily="34" charset="0"/>
                <a:cs typeface="Times New Roman" panose="02020603050405020304" pitchFamily="18" charset="0"/>
              </a:rPr>
              <a:t>chí</a:t>
            </a:r>
            <a:r>
              <a:rPr lang="en-US" sz="4400" dirty="0">
                <a:latin typeface="Times New Roman" panose="02020603050405020304" pitchFamily="18" charset="0"/>
                <a:ea typeface="Arial" panose="020B0604020202020204" pitchFamily="34" charset="0"/>
                <a:cs typeface="Times New Roman" panose="02020603050405020304" pitchFamily="18" charset="0"/>
              </a:rPr>
              <a:t>”</a:t>
            </a:r>
            <a:endParaRPr lang="vi-VN" sz="4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Freeform 2">
            <a:extLst>
              <a:ext uri="{FF2B5EF4-FFF2-40B4-BE49-F238E27FC236}">
                <a16:creationId xmlns:a16="http://schemas.microsoft.com/office/drawing/2014/main" id="{692438F9-07F5-482D-71E0-42E685D1FEA0}"/>
              </a:ext>
            </a:extLst>
          </p:cNvPr>
          <p:cNvSpPr/>
          <p:nvPr/>
        </p:nvSpPr>
        <p:spPr>
          <a:xfrm>
            <a:off x="17068800" y="-337989"/>
            <a:ext cx="1683742" cy="2699387"/>
          </a:xfrm>
          <a:custGeom>
            <a:avLst/>
            <a:gdLst/>
            <a:ahLst/>
            <a:cxnLst/>
            <a:rect l="l" t="t" r="r" b="b"/>
            <a:pathLst>
              <a:path w="1683742" h="2699387">
                <a:moveTo>
                  <a:pt x="0" y="0"/>
                </a:moveTo>
                <a:lnTo>
                  <a:pt x="1683742" y="0"/>
                </a:lnTo>
                <a:lnTo>
                  <a:pt x="1683742" y="2699386"/>
                </a:lnTo>
                <a:lnTo>
                  <a:pt x="0" y="2699386"/>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90909D0C-F6AB-BC19-BD0C-EDF7417CD651}"/>
              </a:ext>
            </a:extLst>
          </p:cNvPr>
          <p:cNvSpPr txBox="1"/>
          <p:nvPr/>
        </p:nvSpPr>
        <p:spPr>
          <a:xfrm>
            <a:off x="609600" y="2823285"/>
            <a:ext cx="12507108" cy="6863417"/>
          </a:xfrm>
          <a:prstGeom prst="rect">
            <a:avLst/>
          </a:prstGeom>
          <a:noFill/>
        </p:spPr>
        <p:txBody>
          <a:bodyPr wrap="square">
            <a:spAutoFit/>
          </a:bodyPr>
          <a:lstStyle/>
          <a:p>
            <a:pPr algn="just"/>
            <a:r>
              <a:rPr lang="en-US" sz="4400" dirty="0" err="1">
                <a:latin typeface="Times New Roman" panose="02020603050405020304" pitchFamily="18" charset="0"/>
                <a:ea typeface="Arial" panose="020B0604020202020204" pitchFamily="34" charset="0"/>
                <a:cs typeface="Times New Roman" panose="02020603050405020304" pitchFamily="18" charset="0"/>
              </a:rPr>
              <a:t>Gợi</a:t>
            </a:r>
            <a:r>
              <a:rPr lang="en-US" sz="4400" dirty="0">
                <a:latin typeface="Times New Roman" panose="02020603050405020304" pitchFamily="18" charset="0"/>
                <a:ea typeface="Arial" panose="020B0604020202020204" pitchFamily="34" charset="0"/>
                <a:cs typeface="Times New Roman" panose="02020603050405020304" pitchFamily="18" charset="0"/>
              </a:rPr>
              <a:t> ý:</a:t>
            </a:r>
          </a:p>
          <a:p>
            <a:pPr algn="just"/>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vi-VN" sz="4400" dirty="0">
                <a:latin typeface="Times New Roman" panose="02020603050405020304" pitchFamily="18" charset="0"/>
                <a:ea typeface="Arial" panose="020B0604020202020204" pitchFamily="34" charset="0"/>
                <a:cs typeface="Times New Roman" panose="02020603050405020304" pitchFamily="18" charset="0"/>
              </a:rPr>
              <a:t>Chỉ có từ </a:t>
            </a:r>
            <a:r>
              <a:rPr lang="vi-VN" sz="4400" b="1" dirty="0">
                <a:latin typeface="Times New Roman" panose="02020603050405020304" pitchFamily="18" charset="0"/>
                <a:ea typeface="Arial" panose="020B0604020202020204" pitchFamily="34" charset="0"/>
                <a:cs typeface="Times New Roman" panose="02020603050405020304" pitchFamily="18" charset="0"/>
              </a:rPr>
              <a:t>lung lay </a:t>
            </a:r>
            <a:r>
              <a:rPr lang="vi-VN" sz="4400" dirty="0">
                <a:latin typeface="Times New Roman" panose="02020603050405020304" pitchFamily="18" charset="0"/>
                <a:ea typeface="Arial" panose="020B0604020202020204" pitchFamily="34" charset="0"/>
                <a:cs typeface="Times New Roman" panose="02020603050405020304" pitchFamily="18" charset="0"/>
              </a:rPr>
              <a:t>là từ láy. Hai từ </a:t>
            </a:r>
            <a:r>
              <a:rPr lang="vi-VN" sz="4400" b="1" dirty="0">
                <a:latin typeface="Times New Roman" panose="02020603050405020304" pitchFamily="18" charset="0"/>
                <a:ea typeface="Arial" panose="020B0604020202020204" pitchFamily="34" charset="0"/>
                <a:cs typeface="Times New Roman" panose="02020603050405020304" pitchFamily="18" charset="0"/>
              </a:rPr>
              <a:t>xa lạ, tri kỉ </a:t>
            </a:r>
            <a:r>
              <a:rPr lang="vi-VN" sz="4400" dirty="0">
                <a:latin typeface="Times New Roman" panose="02020603050405020304" pitchFamily="18" charset="0"/>
                <a:ea typeface="Arial" panose="020B0604020202020204" pitchFamily="34" charset="0"/>
                <a:cs typeface="Times New Roman" panose="02020603050405020304" pitchFamily="18" charset="0"/>
              </a:rPr>
              <a:t>có hiện tượng lặp vẫn nhưng không phải là từ láy vì cả hai tiếng tạo thành từ đều có nghĩa.</a:t>
            </a:r>
          </a:p>
          <a:p>
            <a:pPr algn="just"/>
            <a:r>
              <a:rPr lang="vi-VN" sz="4400" dirty="0">
                <a:latin typeface="Times New Roman" panose="02020603050405020304" pitchFamily="18" charset="0"/>
                <a:ea typeface="Arial" panose="020B0604020202020204" pitchFamily="34" charset="0"/>
                <a:cs typeface="Times New Roman" panose="02020603050405020304" pitchFamily="18" charset="0"/>
              </a:rPr>
              <a:t>-</a:t>
            </a:r>
            <a:r>
              <a:rPr lang="en-US" sz="4400" dirty="0">
                <a:latin typeface="Times New Roman" panose="02020603050405020304" pitchFamily="18" charset="0"/>
                <a:ea typeface="Arial" panose="020B0604020202020204" pitchFamily="34" charset="0"/>
                <a:cs typeface="Times New Roman" panose="02020603050405020304" pitchFamily="18" charset="0"/>
              </a:rPr>
              <a:t> </a:t>
            </a:r>
            <a:r>
              <a:rPr lang="vi-VN" sz="4400" b="1" dirty="0">
                <a:latin typeface="Times New Roman" panose="02020603050405020304" pitchFamily="18" charset="0"/>
                <a:ea typeface="Arial" panose="020B0604020202020204" pitchFamily="34" charset="0"/>
                <a:cs typeface="Times New Roman" panose="02020603050405020304" pitchFamily="18" charset="0"/>
              </a:rPr>
              <a:t>Lung lay </a:t>
            </a:r>
            <a:r>
              <a:rPr lang="vi-VN" sz="4400" dirty="0">
                <a:latin typeface="Times New Roman" panose="02020603050405020304" pitchFamily="18" charset="0"/>
                <a:ea typeface="Arial" panose="020B0604020202020204" pitchFamily="34" charset="0"/>
                <a:cs typeface="Times New Roman" panose="02020603050405020304" pitchFamily="18" charset="0"/>
              </a:rPr>
              <a:t>có nghĩa là lỏng lẻo, rung lắc, nghiêng bên này bên kia, không giữ nguyên thế đứng thẳng. Trong bài thơ Đồng chí, từ </a:t>
            </a:r>
            <a:r>
              <a:rPr lang="vi-VN" sz="4400" b="1" dirty="0">
                <a:latin typeface="Times New Roman" panose="02020603050405020304" pitchFamily="18" charset="0"/>
                <a:ea typeface="Arial" panose="020B0604020202020204" pitchFamily="34" charset="0"/>
                <a:cs typeface="Times New Roman" panose="02020603050405020304" pitchFamily="18" charset="0"/>
              </a:rPr>
              <a:t>lung lay </a:t>
            </a:r>
            <a:r>
              <a:rPr lang="vi-VN" sz="4400" dirty="0">
                <a:latin typeface="Times New Roman" panose="02020603050405020304" pitchFamily="18" charset="0"/>
                <a:ea typeface="Arial" panose="020B0604020202020204" pitchFamily="34" charset="0"/>
                <a:cs typeface="Times New Roman" panose="02020603050405020304" pitchFamily="18" charset="0"/>
              </a:rPr>
              <a:t>được dùng để miêu tả tình trạng đã cũ, không vững chãi, rung lắc mỗi khi có gió thổi mạnh của gian nhà trống trải, lâu ngày không được tu sửa nơi quê nhà của người lính. </a:t>
            </a:r>
          </a:p>
        </p:txBody>
      </p:sp>
      <p:sp>
        <p:nvSpPr>
          <p:cNvPr id="6" name="Freeform 3">
            <a:extLst>
              <a:ext uri="{FF2B5EF4-FFF2-40B4-BE49-F238E27FC236}">
                <a16:creationId xmlns:a16="http://schemas.microsoft.com/office/drawing/2014/main" id="{41E72A45-56F8-B88D-9BE6-C2E05718C539}"/>
              </a:ext>
            </a:extLst>
          </p:cNvPr>
          <p:cNvSpPr/>
          <p:nvPr/>
        </p:nvSpPr>
        <p:spPr>
          <a:xfrm>
            <a:off x="13716000" y="4163184"/>
            <a:ext cx="4114800" cy="5266942"/>
          </a:xfrm>
          <a:custGeom>
            <a:avLst/>
            <a:gdLst/>
            <a:ahLst/>
            <a:cxnLst/>
            <a:rect l="l" t="t" r="r" b="b"/>
            <a:pathLst>
              <a:path w="3214688" h="4114800">
                <a:moveTo>
                  <a:pt x="0" y="0"/>
                </a:moveTo>
                <a:lnTo>
                  <a:pt x="3214687" y="0"/>
                </a:lnTo>
                <a:lnTo>
                  <a:pt x="321468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978203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463656158"/>
              </p:ext>
            </p:extLst>
          </p:nvPr>
        </p:nvGraphicFramePr>
        <p:xfrm>
          <a:off x="822961" y="1487159"/>
          <a:ext cx="16792305" cy="8092440"/>
        </p:xfrm>
        <a:graphic>
          <a:graphicData uri="http://schemas.openxmlformats.org/drawingml/2006/table">
            <a:tbl>
              <a:tblPr firstRow="1" bandRow="1">
                <a:tableStyleId>{5940675A-B579-460E-94D1-54222C63F5DA}</a:tableStyleId>
              </a:tblPr>
              <a:tblGrid>
                <a:gridCol w="9322730">
                  <a:extLst>
                    <a:ext uri="{9D8B030D-6E8A-4147-A177-3AD203B41FA5}">
                      <a16:colId xmlns:a16="http://schemas.microsoft.com/office/drawing/2014/main" val="3969495575"/>
                    </a:ext>
                  </a:extLst>
                </a:gridCol>
                <a:gridCol w="3373454">
                  <a:extLst>
                    <a:ext uri="{9D8B030D-6E8A-4147-A177-3AD203B41FA5}">
                      <a16:colId xmlns:a16="http://schemas.microsoft.com/office/drawing/2014/main" val="2439375595"/>
                    </a:ext>
                  </a:extLst>
                </a:gridCol>
                <a:gridCol w="4096121">
                  <a:extLst>
                    <a:ext uri="{9D8B030D-6E8A-4147-A177-3AD203B41FA5}">
                      <a16:colId xmlns:a16="http://schemas.microsoft.com/office/drawing/2014/main" val="3024106707"/>
                    </a:ext>
                  </a:extLst>
                </a:gridCol>
              </a:tblGrid>
              <a:tr h="4617720">
                <a:tc>
                  <a:txBody>
                    <a:bodyPr/>
                    <a:lstStyle/>
                    <a:p>
                      <a:pPr algn="just"/>
                      <a:r>
                        <a:rPr lang="vi-VN" sz="4200" i="1" dirty="0">
                          <a:latin typeface="Times New Roman" panose="02020603050405020304" pitchFamily="18" charset="0"/>
                          <a:cs typeface="Times New Roman" panose="02020603050405020304" pitchFamily="18" charset="0"/>
                        </a:rPr>
                        <a:t> “… Nhớ sao lớp học i tờ</a:t>
                      </a:r>
                    </a:p>
                    <a:p>
                      <a:pPr algn="just"/>
                      <a:r>
                        <a:rPr lang="vi-VN" sz="4200" i="1" dirty="0">
                          <a:latin typeface="Times New Roman" panose="02020603050405020304" pitchFamily="18" charset="0"/>
                          <a:cs typeface="Times New Roman" panose="02020603050405020304" pitchFamily="18" charset="0"/>
                        </a:rPr>
                        <a:t>Đồng khuya đuốc sáng những giờ liên hoan</a:t>
                      </a:r>
                    </a:p>
                    <a:p>
                      <a:pPr algn="just"/>
                      <a:r>
                        <a:rPr lang="vi-VN" sz="4200" i="1" dirty="0">
                          <a:latin typeface="Times New Roman" panose="02020603050405020304" pitchFamily="18" charset="0"/>
                          <a:cs typeface="Times New Roman" panose="02020603050405020304" pitchFamily="18" charset="0"/>
                        </a:rPr>
                        <a:t>Nhớ sao ngày tháng cơ quan</a:t>
                      </a:r>
                    </a:p>
                    <a:p>
                      <a:pPr algn="just"/>
                      <a:r>
                        <a:rPr lang="vi-VN" sz="4200" i="1" dirty="0">
                          <a:latin typeface="Times New Roman" panose="02020603050405020304" pitchFamily="18" charset="0"/>
                          <a:cs typeface="Times New Roman" panose="02020603050405020304" pitchFamily="18" charset="0"/>
                        </a:rPr>
                        <a:t>Gian nan đời vẫn ca vang núi đèo</a:t>
                      </a:r>
                    </a:p>
                    <a:p>
                      <a:pPr algn="just"/>
                      <a:r>
                        <a:rPr lang="vi-VN" sz="4200" i="1" dirty="0">
                          <a:latin typeface="Times New Roman" panose="02020603050405020304" pitchFamily="18" charset="0"/>
                          <a:cs typeface="Times New Roman" panose="02020603050405020304" pitchFamily="18" charset="0"/>
                        </a:rPr>
                        <a:t>Nhớ sao tiếng mõ rừng chiều</a:t>
                      </a:r>
                    </a:p>
                    <a:p>
                      <a:pPr algn="just"/>
                      <a:r>
                        <a:rPr lang="vi-VN" sz="4200" i="1" dirty="0">
                          <a:latin typeface="Times New Roman" panose="02020603050405020304" pitchFamily="18" charset="0"/>
                          <a:cs typeface="Times New Roman" panose="02020603050405020304" pitchFamily="18" charset="0"/>
                        </a:rPr>
                        <a:t>Chày đêm nện cối đều đều suối xa…”</a:t>
                      </a:r>
                      <a:endParaRPr lang="vi-VN" sz="4200" b="0" i="1" dirty="0">
                        <a:solidFill>
                          <a:srgbClr val="000000"/>
                        </a:solidFill>
                        <a:effectLst/>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just"/>
                      <a:endParaRPr lang="en-US" sz="4200" b="0" i="1"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4200" b="1" i="0" dirty="0" err="1">
                          <a:latin typeface="Times New Roman" panose="02020603050405020304" pitchFamily="18" charset="0"/>
                          <a:cs typeface="Times New Roman" panose="02020603050405020304" pitchFamily="18" charset="0"/>
                        </a:rPr>
                        <a:t>Điệp</a:t>
                      </a:r>
                      <a:r>
                        <a:rPr lang="en-US" sz="4200" b="1" i="0" dirty="0">
                          <a:latin typeface="Times New Roman" panose="02020603050405020304" pitchFamily="18" charset="0"/>
                          <a:cs typeface="Times New Roman" panose="02020603050405020304" pitchFamily="18" charset="0"/>
                        </a:rPr>
                        <a:t> </a:t>
                      </a:r>
                      <a:r>
                        <a:rPr lang="en-US" sz="4200" b="1" i="0" dirty="0" err="1">
                          <a:latin typeface="Times New Roman" panose="02020603050405020304" pitchFamily="18" charset="0"/>
                          <a:cs typeface="Times New Roman" panose="02020603050405020304" pitchFamily="18" charset="0"/>
                        </a:rPr>
                        <a:t>ngữ</a:t>
                      </a:r>
                      <a:endParaRPr lang="en-US" sz="4200" b="1" i="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100334"/>
                  </a:ext>
                </a:extLst>
              </a:tr>
              <a:tr h="1417320">
                <a:tc>
                  <a:txBody>
                    <a:bodyPr/>
                    <a:lstStyle/>
                    <a:p>
                      <a:pPr algn="just" fontAlgn="base"/>
                      <a:r>
                        <a:rPr lang="vi-VN" sz="4200" i="1" dirty="0">
                          <a:latin typeface="Times New Roman" panose="02020603050405020304" pitchFamily="18" charset="0"/>
                          <a:cs typeface="Times New Roman" panose="02020603050405020304" pitchFamily="18" charset="0"/>
                        </a:rPr>
                        <a:t>"Bão bùng thân bọc lấy thân</a:t>
                      </a:r>
                    </a:p>
                    <a:p>
                      <a:pPr algn="just" fontAlgn="base"/>
                      <a:r>
                        <a:rPr lang="vi-VN" sz="4200" i="1" dirty="0">
                          <a:latin typeface="Times New Roman" panose="02020603050405020304" pitchFamily="18" charset="0"/>
                          <a:cs typeface="Times New Roman" panose="02020603050405020304" pitchFamily="18" charset="0"/>
                        </a:rPr>
                        <a:t>Tay ôm tay níu tre gần nhau hơn"</a:t>
                      </a:r>
                      <a:endParaRPr lang="vi-VN" sz="4200" b="0" i="1" dirty="0">
                        <a:solidFill>
                          <a:srgbClr val="000000"/>
                        </a:solidFill>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just"/>
                      <a:endParaRPr lang="en-US" sz="2800" b="0" i="1" dirty="0">
                        <a:latin typeface="Times New Roman" panose="02020603050405020304" pitchFamily="18" charset="0"/>
                        <a:cs typeface="Times New Roman" panose="02020603050405020304" pitchFamily="18" charset="0"/>
                      </a:endParaRPr>
                    </a:p>
                  </a:txBody>
                  <a:tcPr/>
                </a:tc>
                <a:tc>
                  <a:txBody>
                    <a:bodyPr/>
                    <a:lstStyle/>
                    <a:p>
                      <a:pPr algn="ctr"/>
                      <a:r>
                        <a:rPr lang="en-US" sz="4200" b="1" i="0" dirty="0" err="1">
                          <a:latin typeface="Times New Roman" panose="02020603050405020304" pitchFamily="18" charset="0"/>
                          <a:cs typeface="Times New Roman" panose="02020603050405020304" pitchFamily="18" charset="0"/>
                        </a:rPr>
                        <a:t>Hoán</a:t>
                      </a:r>
                      <a:r>
                        <a:rPr lang="en-US" sz="4200" b="1" i="0" baseline="0" dirty="0">
                          <a:latin typeface="Times New Roman" panose="02020603050405020304" pitchFamily="18" charset="0"/>
                          <a:cs typeface="Times New Roman" panose="02020603050405020304" pitchFamily="18" charset="0"/>
                        </a:rPr>
                        <a:t> </a:t>
                      </a:r>
                      <a:r>
                        <a:rPr lang="en-US" sz="4200" b="1" i="0" baseline="0" dirty="0" err="1">
                          <a:latin typeface="Times New Roman" panose="02020603050405020304" pitchFamily="18" charset="0"/>
                          <a:cs typeface="Times New Roman" panose="02020603050405020304" pitchFamily="18" charset="0"/>
                        </a:rPr>
                        <a:t>dụ</a:t>
                      </a:r>
                      <a:endParaRPr lang="en-US" sz="4200" b="1" i="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3739593"/>
                  </a:ext>
                </a:extLst>
              </a:tr>
              <a:tr h="2057400">
                <a:tc>
                  <a:txBody>
                    <a:bodyPr/>
                    <a:lstStyle/>
                    <a:p>
                      <a:pPr algn="just" fontAlgn="base"/>
                      <a:r>
                        <a:rPr lang="vi-VN" sz="4200" i="1" dirty="0">
                          <a:latin typeface="Times New Roman" panose="02020603050405020304" pitchFamily="18" charset="0"/>
                          <a:cs typeface="Times New Roman" panose="02020603050405020304" pitchFamily="18" charset="0"/>
                        </a:rPr>
                        <a:t>Bàn tay ta làm nên tất cả</a:t>
                      </a:r>
                    </a:p>
                    <a:p>
                      <a:pPr algn="just" fontAlgn="base"/>
                      <a:r>
                        <a:rPr lang="vi-VN" sz="4200" i="1" dirty="0">
                          <a:latin typeface="Times New Roman" panose="02020603050405020304" pitchFamily="18" charset="0"/>
                          <a:cs typeface="Times New Roman" panose="02020603050405020304" pitchFamily="18" charset="0"/>
                        </a:rPr>
                        <a:t>Có sức người sỏi đá cũng thành cơm</a:t>
                      </a:r>
                    </a:p>
                    <a:p>
                      <a:pPr algn="just"/>
                      <a:endParaRPr lang="en-US" sz="4200" b="0" i="1"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just"/>
                      <a:endParaRPr lang="en-US" sz="2800" b="0" i="1" dirty="0">
                        <a:latin typeface="Times New Roman" panose="02020603050405020304" pitchFamily="18" charset="0"/>
                        <a:cs typeface="Times New Roman" panose="02020603050405020304" pitchFamily="18" charset="0"/>
                      </a:endParaRPr>
                    </a:p>
                  </a:txBody>
                  <a:tcPr/>
                </a:tc>
                <a:tc>
                  <a:txBody>
                    <a:bodyPr/>
                    <a:lstStyle/>
                    <a:p>
                      <a:pPr algn="ctr"/>
                      <a:r>
                        <a:rPr lang="en-US" sz="4200" b="1" i="0" dirty="0" err="1">
                          <a:latin typeface="Times New Roman" panose="02020603050405020304" pitchFamily="18" charset="0"/>
                          <a:cs typeface="Times New Roman" panose="02020603050405020304" pitchFamily="18" charset="0"/>
                        </a:rPr>
                        <a:t>Nhân</a:t>
                      </a:r>
                      <a:r>
                        <a:rPr lang="en-US" sz="4200" b="1" i="0" baseline="0" dirty="0">
                          <a:latin typeface="Times New Roman" panose="02020603050405020304" pitchFamily="18" charset="0"/>
                          <a:cs typeface="Times New Roman" panose="02020603050405020304" pitchFamily="18" charset="0"/>
                        </a:rPr>
                        <a:t> </a:t>
                      </a:r>
                      <a:r>
                        <a:rPr lang="en-US" sz="4200" b="1" i="0" baseline="0" dirty="0" err="1">
                          <a:latin typeface="Times New Roman" panose="02020603050405020304" pitchFamily="18" charset="0"/>
                          <a:cs typeface="Times New Roman" panose="02020603050405020304" pitchFamily="18" charset="0"/>
                        </a:rPr>
                        <a:t>hoá</a:t>
                      </a:r>
                      <a:endParaRPr lang="en-US" sz="4200" b="1" i="0" dirty="0">
                        <a:latin typeface="Times New Roman" panose="02020603050405020304" pitchFamily="18" charset="0"/>
                        <a:cs typeface="Times New Roman" panose="020206030504050203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2357046"/>
                  </a:ext>
                </a:extLst>
              </a:tr>
            </a:tbl>
          </a:graphicData>
        </a:graphic>
      </p:graphicFrame>
      <p:cxnSp>
        <p:nvCxnSpPr>
          <p:cNvPr id="11" name="Straight Arrow Connector 10"/>
          <p:cNvCxnSpPr/>
          <p:nvPr/>
        </p:nvCxnSpPr>
        <p:spPr>
          <a:xfrm>
            <a:off x="10502537" y="3487784"/>
            <a:ext cx="2704013"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a:off x="10345784" y="6622870"/>
            <a:ext cx="3037113" cy="190064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flipV="1">
            <a:off x="10247811" y="6701246"/>
            <a:ext cx="3154680" cy="168510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6" name="Rectangle 15"/>
          <p:cNvSpPr/>
          <p:nvPr/>
        </p:nvSpPr>
        <p:spPr>
          <a:xfrm>
            <a:off x="2649549" y="214221"/>
            <a:ext cx="13486577" cy="986360"/>
          </a:xfrm>
          <a:prstGeom prst="rect">
            <a:avLst/>
          </a:prstGeom>
        </p:spPr>
        <p:txBody>
          <a:bodyPr wrap="none">
            <a:spAutoFit/>
          </a:bodyPr>
          <a:lstStyle/>
          <a:p>
            <a:pPr algn="just" defTabSz="1371600">
              <a:lnSpc>
                <a:spcPct val="150000"/>
              </a:lnSpc>
              <a:tabLst>
                <a:tab pos="3165158" algn="l"/>
              </a:tabLst>
              <a:defRPr/>
            </a:pPr>
            <a:r>
              <a:rPr lang="pt-BR" sz="4400" b="1" dirty="0">
                <a:solidFill>
                  <a:prstClr val="black"/>
                </a:solidFill>
                <a:latin typeface="Times New Roman" panose="02020603050405020304" pitchFamily="18" charset="0"/>
                <a:ea typeface="MS Mincho"/>
              </a:rPr>
              <a:t>Nối cột A với cột B để tìm ra biện pháp tu từ tương ứng</a:t>
            </a:r>
            <a:endParaRPr lang="en-US" sz="44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197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656B66-CF8C-38F9-DC10-81A48B5DD0B9}"/>
              </a:ext>
            </a:extLst>
          </p:cNvPr>
          <p:cNvPicPr>
            <a:picLocks noChangeAspect="1"/>
          </p:cNvPicPr>
          <p:nvPr/>
        </p:nvPicPr>
        <p:blipFill>
          <a:blip r:embed="rId5"/>
          <a:stretch>
            <a:fillRect/>
          </a:stretch>
        </p:blipFill>
        <p:spPr>
          <a:xfrm>
            <a:off x="1600200" y="495300"/>
            <a:ext cx="7162800" cy="10253642"/>
          </a:xfrm>
          <a:prstGeom prst="rect">
            <a:avLst/>
          </a:prstGeom>
        </p:spPr>
      </p:pic>
      <p:sp>
        <p:nvSpPr>
          <p:cNvPr id="7" name="TextBox 6">
            <a:extLst>
              <a:ext uri="{FF2B5EF4-FFF2-40B4-BE49-F238E27FC236}">
                <a16:creationId xmlns:a16="http://schemas.microsoft.com/office/drawing/2014/main" id="{A808537F-7045-17A1-0ED1-EF4E8F05C74D}"/>
              </a:ext>
            </a:extLst>
          </p:cNvPr>
          <p:cNvSpPr txBox="1"/>
          <p:nvPr/>
        </p:nvSpPr>
        <p:spPr>
          <a:xfrm>
            <a:off x="9167036" y="1714500"/>
            <a:ext cx="8282763" cy="1569660"/>
          </a:xfrm>
          <a:prstGeom prst="rect">
            <a:avLst/>
          </a:prstGeom>
          <a:noFill/>
        </p:spPr>
        <p:txBody>
          <a:bodyPr wrap="square" rtlCol="0">
            <a:spAutoFit/>
          </a:bodyPr>
          <a:lstStyle/>
          <a:p>
            <a:pPr algn="ctr"/>
            <a:r>
              <a:rPr lang="en-US" sz="9600" dirty="0" err="1">
                <a:solidFill>
                  <a:srgbClr val="FF0000"/>
                </a:solidFill>
                <a:latin typeface="#9Slide05 SVNBeloved" pitchFamily="2" charset="0"/>
              </a:rPr>
              <a:t>Hoạt</a:t>
            </a:r>
            <a:r>
              <a:rPr lang="en-US" sz="9600" dirty="0">
                <a:solidFill>
                  <a:srgbClr val="FF0000"/>
                </a:solidFill>
                <a:latin typeface="#9Slide05 SVNBeloved" pitchFamily="2" charset="0"/>
              </a:rPr>
              <a:t> </a:t>
            </a:r>
            <a:r>
              <a:rPr lang="en-US" sz="9600" dirty="0" err="1">
                <a:solidFill>
                  <a:srgbClr val="FF0000"/>
                </a:solidFill>
                <a:latin typeface="#9Slide05 SVNBeloved" pitchFamily="2" charset="0"/>
              </a:rPr>
              <a:t>động</a:t>
            </a:r>
            <a:r>
              <a:rPr lang="en-US" sz="9600" dirty="0">
                <a:solidFill>
                  <a:srgbClr val="FF0000"/>
                </a:solidFill>
                <a:latin typeface="#9Slide05 SVNBeloved" pitchFamily="2" charset="0"/>
              </a:rPr>
              <a:t> </a:t>
            </a:r>
            <a:r>
              <a:rPr lang="en-US" sz="9600" dirty="0" err="1">
                <a:solidFill>
                  <a:srgbClr val="FF0000"/>
                </a:solidFill>
                <a:latin typeface="#9Slide05 SVNBeloved" pitchFamily="2" charset="0"/>
              </a:rPr>
              <a:t>nhóm</a:t>
            </a:r>
            <a:r>
              <a:rPr lang="en-US" sz="9600" dirty="0">
                <a:solidFill>
                  <a:srgbClr val="FF0000"/>
                </a:solidFill>
                <a:latin typeface="#9Slide05 SVNBeloved" pitchFamily="2" charset="0"/>
              </a:rPr>
              <a:t> </a:t>
            </a:r>
            <a:r>
              <a:rPr lang="en-US" sz="9600" dirty="0" err="1">
                <a:solidFill>
                  <a:srgbClr val="FF0000"/>
                </a:solidFill>
                <a:latin typeface="#9Slide05 SVNBeloved" pitchFamily="2" charset="0"/>
              </a:rPr>
              <a:t>bàn</a:t>
            </a:r>
            <a:endParaRPr lang="en-US" sz="9600" dirty="0">
              <a:solidFill>
                <a:srgbClr val="FF0000"/>
              </a:solidFill>
              <a:latin typeface="#9Slide05 SVNBeloved" pitchFamily="2" charset="0"/>
            </a:endParaRPr>
          </a:p>
        </p:txBody>
      </p:sp>
      <p:pic>
        <p:nvPicPr>
          <p:cNvPr id="9" name="Đồng hồ đếm ngược 5 phút - 5 Minutes">
            <a:hlinkClick r:id="" action="ppaction://media"/>
            <a:extLst>
              <a:ext uri="{FF2B5EF4-FFF2-40B4-BE49-F238E27FC236}">
                <a16:creationId xmlns:a16="http://schemas.microsoft.com/office/drawing/2014/main" id="{913BB639-D516-D8A2-1E7D-5C6022F1CF0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10800" y="4076700"/>
            <a:ext cx="5105400" cy="2871788"/>
          </a:xfrm>
          <a:prstGeom prst="rect">
            <a:avLst/>
          </a:prstGeom>
        </p:spPr>
      </p:pic>
    </p:spTree>
    <p:extLst>
      <p:ext uri="{BB962C8B-B14F-4D97-AF65-F5344CB8AC3E}">
        <p14:creationId xmlns:p14="http://schemas.microsoft.com/office/powerpoint/2010/main" val="236555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61F7565-1F9E-D1BA-42E9-4CC368F80C7D}"/>
              </a:ext>
            </a:extLst>
          </p:cNvPr>
          <p:cNvGraphicFramePr>
            <a:graphicFrameLocks noGrp="1"/>
          </p:cNvGraphicFramePr>
          <p:nvPr>
            <p:extLst>
              <p:ext uri="{D42A27DB-BD31-4B8C-83A1-F6EECF244321}">
                <p14:modId xmlns:p14="http://schemas.microsoft.com/office/powerpoint/2010/main" val="425047654"/>
              </p:ext>
            </p:extLst>
          </p:nvPr>
        </p:nvGraphicFramePr>
        <p:xfrm>
          <a:off x="218362" y="133748"/>
          <a:ext cx="17917238" cy="9875520"/>
        </p:xfrm>
        <a:graphic>
          <a:graphicData uri="http://schemas.openxmlformats.org/drawingml/2006/table">
            <a:tbl>
              <a:tblPr firstRow="1" bandRow="1">
                <a:tableStyleId>{5940675A-B579-460E-94D1-54222C63F5DA}</a:tableStyleId>
              </a:tblPr>
              <a:tblGrid>
                <a:gridCol w="2601038">
                  <a:extLst>
                    <a:ext uri="{9D8B030D-6E8A-4147-A177-3AD203B41FA5}">
                      <a16:colId xmlns:a16="http://schemas.microsoft.com/office/drawing/2014/main" val="20000"/>
                    </a:ext>
                  </a:extLst>
                </a:gridCol>
                <a:gridCol w="4800600">
                  <a:extLst>
                    <a:ext uri="{9D8B030D-6E8A-4147-A177-3AD203B41FA5}">
                      <a16:colId xmlns:a16="http://schemas.microsoft.com/office/drawing/2014/main" val="20001"/>
                    </a:ext>
                  </a:extLst>
                </a:gridCol>
                <a:gridCol w="5486400">
                  <a:extLst>
                    <a:ext uri="{9D8B030D-6E8A-4147-A177-3AD203B41FA5}">
                      <a16:colId xmlns:a16="http://schemas.microsoft.com/office/drawing/2014/main" val="20002"/>
                    </a:ext>
                  </a:extLst>
                </a:gridCol>
                <a:gridCol w="5029200">
                  <a:extLst>
                    <a:ext uri="{9D8B030D-6E8A-4147-A177-3AD203B41FA5}">
                      <a16:colId xmlns:a16="http://schemas.microsoft.com/office/drawing/2014/main" val="20003"/>
                    </a:ext>
                  </a:extLst>
                </a:gridCol>
              </a:tblGrid>
              <a:tr h="482879">
                <a:tc>
                  <a:txBody>
                    <a:bodyPr/>
                    <a:lstStyle/>
                    <a:p>
                      <a:pPr algn="ctr"/>
                      <a:endParaRPr lang="en-US" sz="3900"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3900" b="1" baseline="0" dirty="0">
                          <a:solidFill>
                            <a:schemeClr val="tx1"/>
                          </a:solidFill>
                          <a:latin typeface="Times New Roman" panose="02020603050405020304" pitchFamily="18" charset="0"/>
                          <a:cs typeface="Times New Roman" panose="02020603050405020304" pitchFamily="18" charset="0"/>
                        </a:rPr>
                        <a:t>ĐIỆP NGỮ</a:t>
                      </a:r>
                      <a:endParaRPr lang="en-US" sz="3900" b="1"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3900" b="1" dirty="0">
                          <a:solidFill>
                            <a:schemeClr val="tx1"/>
                          </a:solidFill>
                          <a:latin typeface="Times New Roman" panose="02020603050405020304" pitchFamily="18" charset="0"/>
                          <a:cs typeface="Times New Roman" panose="02020603050405020304" pitchFamily="18" charset="0"/>
                        </a:rPr>
                        <a:t>NHÂN</a:t>
                      </a:r>
                      <a:r>
                        <a:rPr lang="en-US" sz="3900" b="1" baseline="0" dirty="0">
                          <a:solidFill>
                            <a:schemeClr val="tx1"/>
                          </a:solidFill>
                          <a:latin typeface="Times New Roman" panose="02020603050405020304" pitchFamily="18" charset="0"/>
                          <a:cs typeface="Times New Roman" panose="02020603050405020304" pitchFamily="18" charset="0"/>
                        </a:rPr>
                        <a:t> HÓA</a:t>
                      </a:r>
                      <a:endParaRPr lang="en-US" sz="3900" b="1"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3900" b="1" dirty="0">
                          <a:solidFill>
                            <a:schemeClr val="tx1"/>
                          </a:solidFill>
                          <a:latin typeface="Times New Roman" panose="02020603050405020304" pitchFamily="18" charset="0"/>
                          <a:cs typeface="Times New Roman" panose="02020603050405020304" pitchFamily="18" charset="0"/>
                        </a:rPr>
                        <a:t>HOÁN</a:t>
                      </a:r>
                      <a:r>
                        <a:rPr lang="en-US" sz="3900" b="1" baseline="0" dirty="0">
                          <a:solidFill>
                            <a:schemeClr val="tx1"/>
                          </a:solidFill>
                          <a:latin typeface="Times New Roman" panose="02020603050405020304" pitchFamily="18" charset="0"/>
                          <a:cs typeface="Times New Roman" panose="02020603050405020304" pitchFamily="18" charset="0"/>
                        </a:rPr>
                        <a:t> DỤ</a:t>
                      </a:r>
                      <a:endParaRPr lang="en-US" sz="3900" b="1"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10000"/>
                  </a:ext>
                </a:extLst>
              </a:tr>
              <a:tr h="2575354">
                <a:tc>
                  <a:txBody>
                    <a:bodyPr/>
                    <a:lstStyle/>
                    <a:p>
                      <a:pPr algn="ctr"/>
                      <a:r>
                        <a:rPr lang="en-US" sz="3900" b="1" dirty="0" err="1">
                          <a:solidFill>
                            <a:schemeClr val="tx1"/>
                          </a:solidFill>
                          <a:latin typeface="Times New Roman" panose="02020603050405020304" pitchFamily="18" charset="0"/>
                          <a:cs typeface="Times New Roman" panose="02020603050405020304" pitchFamily="18" charset="0"/>
                        </a:rPr>
                        <a:t>Khái</a:t>
                      </a:r>
                      <a:r>
                        <a:rPr lang="en-US" sz="3900" b="1" baseline="0" dirty="0">
                          <a:solidFill>
                            <a:schemeClr val="tx1"/>
                          </a:solidFill>
                          <a:latin typeface="Times New Roman" panose="02020603050405020304" pitchFamily="18" charset="0"/>
                          <a:cs typeface="Times New Roman" panose="02020603050405020304" pitchFamily="18" charset="0"/>
                        </a:rPr>
                        <a:t> </a:t>
                      </a:r>
                      <a:r>
                        <a:rPr lang="en-US" sz="3900" b="1" baseline="0" dirty="0" err="1">
                          <a:solidFill>
                            <a:schemeClr val="tx1"/>
                          </a:solidFill>
                          <a:latin typeface="Times New Roman" panose="02020603050405020304" pitchFamily="18" charset="0"/>
                          <a:cs typeface="Times New Roman" panose="02020603050405020304" pitchFamily="18" charset="0"/>
                        </a:rPr>
                        <a:t>niệm</a:t>
                      </a:r>
                      <a:endParaRPr lang="en-US" sz="39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90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Là biện pháp tu từ nhắc đi nhắc lại nhiều lần một từ, cụm từ</a:t>
                      </a:r>
                    </a:p>
                    <a:p>
                      <a:pPr algn="just"/>
                      <a:endParaRPr lang="en-US" sz="3900" dirty="0">
                        <a:solidFill>
                          <a:schemeClr val="tx1"/>
                        </a:solidFill>
                        <a:latin typeface="Times New Roman" panose="02020603050405020304" pitchFamily="18" charset="0"/>
                        <a:ea typeface="Dotum" panose="020B0600000101010101" pitchFamily="34" charset="-127"/>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90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Là</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biện</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pháp</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tu</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từ</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gọi</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hoặc</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tả</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con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vật</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cây</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cối</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đồ</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vật</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bằng</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những</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từ</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ngữ</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vốn</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dùng</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để</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gọi</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hoặc</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tả</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con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người</a:t>
                      </a:r>
                      <a:endParaRPr lang="vi-VN" sz="3900" dirty="0">
                        <a:solidFill>
                          <a:schemeClr val="tx1"/>
                        </a:solidFill>
                        <a:latin typeface="Times New Roman" panose="02020603050405020304" pitchFamily="18" charset="0"/>
                        <a:ea typeface="Dotum" panose="020B0600000101010101" pitchFamily="34" charset="-127"/>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900" dirty="0">
                          <a:latin typeface="Times New Roman" panose="02020603050405020304" pitchFamily="18" charset="0"/>
                          <a:cs typeface="Times New Roman" panose="02020603050405020304" pitchFamily="18" charset="0"/>
                        </a:rPr>
                        <a:t>L</a:t>
                      </a:r>
                      <a:r>
                        <a:rPr lang="vi-VN" sz="3900" dirty="0">
                          <a:latin typeface="Times New Roman" panose="02020603050405020304" pitchFamily="18" charset="0"/>
                          <a:cs typeface="Times New Roman" panose="02020603050405020304" pitchFamily="18" charset="0"/>
                        </a:rPr>
                        <a:t>à</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biện</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pháp</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gọi</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tên</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sự</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vật</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hiện</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tượng</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khái</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niệm</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bằng</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tên</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của</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một</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sự</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vật</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hiện</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tượng</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khái</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niệm</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khác</a:t>
                      </a:r>
                      <a:r>
                        <a:rPr lang="en-US" sz="3900" baseline="0" dirty="0">
                          <a:latin typeface="Times New Roman" panose="02020603050405020304" pitchFamily="18" charset="0"/>
                          <a:cs typeface="Times New Roman" panose="02020603050405020304" pitchFamily="18" charset="0"/>
                        </a:rPr>
                        <a:t> </a:t>
                      </a:r>
                      <a:r>
                        <a:rPr lang="en-US" sz="3900" baseline="0" dirty="0" err="1">
                          <a:latin typeface="Times New Roman" panose="02020603050405020304" pitchFamily="18" charset="0"/>
                          <a:cs typeface="Times New Roman" panose="02020603050405020304" pitchFamily="18" charset="0"/>
                        </a:rPr>
                        <a:t>có</a:t>
                      </a:r>
                      <a:r>
                        <a:rPr lang="en-US" sz="3900" baseline="0" dirty="0">
                          <a:latin typeface="Times New Roman" panose="02020603050405020304" pitchFamily="18" charset="0"/>
                          <a:cs typeface="Times New Roman" panose="02020603050405020304" pitchFamily="18" charset="0"/>
                        </a:rPr>
                        <a:t> </a:t>
                      </a:r>
                      <a:r>
                        <a:rPr lang="en-US" sz="3900" b="1" baseline="0" dirty="0" err="1">
                          <a:latin typeface="Times New Roman" panose="02020603050405020304" pitchFamily="18" charset="0"/>
                          <a:cs typeface="Times New Roman" panose="02020603050405020304" pitchFamily="18" charset="0"/>
                        </a:rPr>
                        <a:t>quan</a:t>
                      </a:r>
                      <a:r>
                        <a:rPr lang="en-US" sz="3900" b="1" baseline="0" dirty="0">
                          <a:latin typeface="Times New Roman" panose="02020603050405020304" pitchFamily="18" charset="0"/>
                          <a:cs typeface="Times New Roman" panose="02020603050405020304" pitchFamily="18" charset="0"/>
                        </a:rPr>
                        <a:t> </a:t>
                      </a:r>
                      <a:r>
                        <a:rPr lang="en-US" sz="3900" b="1" baseline="0" dirty="0" err="1">
                          <a:latin typeface="Times New Roman" panose="02020603050405020304" pitchFamily="18" charset="0"/>
                          <a:cs typeface="Times New Roman" panose="02020603050405020304" pitchFamily="18" charset="0"/>
                        </a:rPr>
                        <a:t>hệ</a:t>
                      </a:r>
                      <a:r>
                        <a:rPr lang="en-US" sz="3900" b="1" baseline="0" dirty="0">
                          <a:latin typeface="Times New Roman" panose="02020603050405020304" pitchFamily="18" charset="0"/>
                          <a:cs typeface="Times New Roman" panose="02020603050405020304" pitchFamily="18" charset="0"/>
                        </a:rPr>
                        <a:t> </a:t>
                      </a:r>
                      <a:r>
                        <a:rPr lang="en-US" sz="3900" b="1" baseline="0" dirty="0" err="1">
                          <a:latin typeface="Times New Roman" panose="02020603050405020304" pitchFamily="18" charset="0"/>
                          <a:cs typeface="Times New Roman" panose="02020603050405020304" pitchFamily="18" charset="0"/>
                        </a:rPr>
                        <a:t>gần</a:t>
                      </a:r>
                      <a:r>
                        <a:rPr lang="en-US" sz="3900" b="1" baseline="0" dirty="0">
                          <a:latin typeface="Times New Roman" panose="02020603050405020304" pitchFamily="18" charset="0"/>
                          <a:cs typeface="Times New Roman" panose="02020603050405020304" pitchFamily="18" charset="0"/>
                        </a:rPr>
                        <a:t> </a:t>
                      </a:r>
                      <a:r>
                        <a:rPr lang="en-US" sz="3900" b="1" baseline="0" dirty="0" err="1">
                          <a:latin typeface="Times New Roman" panose="02020603050405020304" pitchFamily="18" charset="0"/>
                          <a:cs typeface="Times New Roman" panose="02020603050405020304" pitchFamily="18" charset="0"/>
                        </a:rPr>
                        <a:t>gũi</a:t>
                      </a:r>
                      <a:r>
                        <a:rPr lang="en-US" sz="3900" b="1" baseline="0" dirty="0">
                          <a:latin typeface="Times New Roman" panose="02020603050405020304" pitchFamily="18" charset="0"/>
                          <a:cs typeface="Times New Roman" panose="02020603050405020304" pitchFamily="18" charset="0"/>
                        </a:rPr>
                        <a:t> </a:t>
                      </a:r>
                      <a:r>
                        <a:rPr lang="en-US" sz="3900" b="1" baseline="0" dirty="0" err="1">
                          <a:latin typeface="Times New Roman" panose="02020603050405020304" pitchFamily="18" charset="0"/>
                          <a:cs typeface="Times New Roman" panose="02020603050405020304" pitchFamily="18" charset="0"/>
                        </a:rPr>
                        <a:t>với</a:t>
                      </a:r>
                      <a:r>
                        <a:rPr lang="en-US" sz="3900" b="1" baseline="0" dirty="0">
                          <a:latin typeface="Times New Roman" panose="02020603050405020304" pitchFamily="18" charset="0"/>
                          <a:cs typeface="Times New Roman" panose="02020603050405020304" pitchFamily="18" charset="0"/>
                        </a:rPr>
                        <a:t> </a:t>
                      </a:r>
                      <a:r>
                        <a:rPr lang="en-US" sz="3900" b="1" baseline="0" dirty="0" err="1">
                          <a:latin typeface="Times New Roman" panose="02020603050405020304" pitchFamily="18" charset="0"/>
                          <a:cs typeface="Times New Roman" panose="02020603050405020304" pitchFamily="18" charset="0"/>
                        </a:rPr>
                        <a:t>nó</a:t>
                      </a:r>
                      <a:r>
                        <a:rPr lang="en-US" sz="3900" b="1" baseline="0" dirty="0">
                          <a:latin typeface="Times New Roman" panose="02020603050405020304" pitchFamily="18" charset="0"/>
                          <a:cs typeface="Times New Roman" panose="02020603050405020304" pitchFamily="18" charset="0"/>
                        </a:rPr>
                        <a:t>.</a:t>
                      </a:r>
                      <a:endParaRPr lang="vi-VN" sz="3900" b="1" dirty="0">
                        <a:solidFill>
                          <a:schemeClr val="tx1"/>
                        </a:solidFill>
                        <a:latin typeface="Times New Roman" panose="02020603050405020304" pitchFamily="18" charset="0"/>
                        <a:ea typeface="Dotum" panose="020B0600000101010101" pitchFamily="34" charset="-127"/>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2993850">
                <a:tc>
                  <a:txBody>
                    <a:bodyPr/>
                    <a:lstStyle/>
                    <a:p>
                      <a:pPr algn="ctr"/>
                      <a:r>
                        <a:rPr lang="en-US" sz="3900" b="1" dirty="0" err="1">
                          <a:solidFill>
                            <a:schemeClr val="tx1"/>
                          </a:solidFill>
                          <a:latin typeface="Times New Roman" panose="02020603050405020304" pitchFamily="18" charset="0"/>
                          <a:cs typeface="Times New Roman" panose="02020603050405020304" pitchFamily="18" charset="0"/>
                        </a:rPr>
                        <a:t>Tác</a:t>
                      </a:r>
                      <a:r>
                        <a:rPr lang="en-US" sz="3900" b="1" baseline="0" dirty="0">
                          <a:solidFill>
                            <a:schemeClr val="tx1"/>
                          </a:solidFill>
                          <a:latin typeface="Times New Roman" panose="02020603050405020304" pitchFamily="18" charset="0"/>
                          <a:cs typeface="Times New Roman" panose="02020603050405020304" pitchFamily="18" charset="0"/>
                        </a:rPr>
                        <a:t> </a:t>
                      </a:r>
                      <a:r>
                        <a:rPr lang="en-US" sz="3900" b="1" baseline="0" dirty="0" err="1">
                          <a:solidFill>
                            <a:schemeClr val="tx1"/>
                          </a:solidFill>
                          <a:latin typeface="Times New Roman" panose="02020603050405020304" pitchFamily="18" charset="0"/>
                          <a:cs typeface="Times New Roman" panose="02020603050405020304" pitchFamily="18" charset="0"/>
                        </a:rPr>
                        <a:t>dụng</a:t>
                      </a:r>
                      <a:endParaRPr lang="en-US" sz="39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90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Làm tăng cường hiệu quả diễn đạt như nhấn mạnh, tạo ấn tượng, gợi liên tưởng, cảm xúc, vần điệu cho câu thơ, câu văn.</a:t>
                      </a: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90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Làm cho sự vật, đồ vật, cây cối trở nên gần gũi, sinh động, </a:t>
                      </a:r>
                      <a:r>
                        <a:rPr lang="en-US" sz="390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biểu</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thị</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được</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những</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suy</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nghĩ</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tình</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cảm</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của</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con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người</a:t>
                      </a:r>
                      <a:endParaRPr lang="vi-VN" sz="3900" dirty="0">
                        <a:solidFill>
                          <a:schemeClr val="tx1"/>
                        </a:solidFill>
                        <a:latin typeface="Times New Roman" panose="02020603050405020304" pitchFamily="18" charset="0"/>
                        <a:ea typeface="Dotum" panose="020B0600000101010101" pitchFamily="34" charset="-127"/>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90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Tăng</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sức</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gợi</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hình</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gợi</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cảm</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cho</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sự</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diễn</a:t>
                      </a:r>
                      <a:r>
                        <a:rPr lang="en-US" sz="3900" baseline="0" dirty="0">
                          <a:solidFill>
                            <a:schemeClr val="tx1"/>
                          </a:solidFill>
                          <a:latin typeface="Times New Roman" panose="02020603050405020304" pitchFamily="18" charset="0"/>
                          <a:ea typeface="Dotum" panose="020B0600000101010101" pitchFamily="34" charset="-127"/>
                          <a:cs typeface="Times New Roman" panose="02020603050405020304" pitchFamily="18" charset="0"/>
                        </a:rPr>
                        <a:t> </a:t>
                      </a:r>
                      <a:r>
                        <a:rPr lang="en-US" sz="3900" baseline="0" dirty="0" err="1">
                          <a:solidFill>
                            <a:schemeClr val="tx1"/>
                          </a:solidFill>
                          <a:latin typeface="Times New Roman" panose="02020603050405020304" pitchFamily="18" charset="0"/>
                          <a:ea typeface="Dotum" panose="020B0600000101010101" pitchFamily="34" charset="-127"/>
                          <a:cs typeface="Times New Roman" panose="02020603050405020304" pitchFamily="18" charset="0"/>
                        </a:rPr>
                        <a:t>đạt</a:t>
                      </a:r>
                      <a:endParaRPr lang="vi-VN" sz="3900" dirty="0">
                        <a:solidFill>
                          <a:schemeClr val="tx1"/>
                        </a:solidFill>
                        <a:latin typeface="Times New Roman" panose="02020603050405020304" pitchFamily="18" charset="0"/>
                        <a:ea typeface="Dotum" panose="020B0600000101010101" pitchFamily="34" charset="-127"/>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1319869">
                <a:tc>
                  <a:txBody>
                    <a:bodyPr/>
                    <a:lstStyle/>
                    <a:p>
                      <a:pPr algn="ctr"/>
                      <a:r>
                        <a:rPr lang="en-US" sz="3900" b="1" dirty="0" err="1">
                          <a:solidFill>
                            <a:schemeClr val="tx1"/>
                          </a:solidFill>
                          <a:latin typeface="Times New Roman" panose="02020603050405020304" pitchFamily="18" charset="0"/>
                          <a:cs typeface="Times New Roman" panose="02020603050405020304" pitchFamily="18" charset="0"/>
                        </a:rPr>
                        <a:t>Cách</a:t>
                      </a:r>
                      <a:r>
                        <a:rPr lang="en-US" sz="3900" b="1" baseline="0" dirty="0">
                          <a:solidFill>
                            <a:schemeClr val="tx1"/>
                          </a:solidFill>
                          <a:latin typeface="Times New Roman" panose="02020603050405020304" pitchFamily="18" charset="0"/>
                          <a:cs typeface="Times New Roman" panose="02020603050405020304" pitchFamily="18" charset="0"/>
                        </a:rPr>
                        <a:t> </a:t>
                      </a:r>
                      <a:r>
                        <a:rPr lang="en-US" sz="3900" b="1" baseline="0" dirty="0" err="1">
                          <a:solidFill>
                            <a:schemeClr val="tx1"/>
                          </a:solidFill>
                          <a:latin typeface="Times New Roman" panose="02020603050405020304" pitchFamily="18" charset="0"/>
                          <a:cs typeface="Times New Roman" panose="02020603050405020304" pitchFamily="18" charset="0"/>
                        </a:rPr>
                        <a:t>phân</a:t>
                      </a:r>
                      <a:r>
                        <a:rPr lang="en-US" sz="3900" b="1" baseline="0" dirty="0">
                          <a:solidFill>
                            <a:schemeClr val="tx1"/>
                          </a:solidFill>
                          <a:latin typeface="Times New Roman" panose="02020603050405020304" pitchFamily="18" charset="0"/>
                          <a:cs typeface="Times New Roman" panose="02020603050405020304" pitchFamily="18" charset="0"/>
                        </a:rPr>
                        <a:t> </a:t>
                      </a:r>
                      <a:r>
                        <a:rPr lang="en-US" sz="3900" b="1" baseline="0" dirty="0" err="1">
                          <a:solidFill>
                            <a:schemeClr val="tx1"/>
                          </a:solidFill>
                          <a:latin typeface="Times New Roman" panose="02020603050405020304" pitchFamily="18" charset="0"/>
                          <a:cs typeface="Times New Roman" panose="02020603050405020304" pitchFamily="18" charset="0"/>
                        </a:rPr>
                        <a:t>tích</a:t>
                      </a:r>
                      <a:r>
                        <a:rPr lang="en-US" sz="3900" b="1" baseline="0" dirty="0">
                          <a:solidFill>
                            <a:schemeClr val="tx1"/>
                          </a:solidFill>
                          <a:latin typeface="Times New Roman" panose="02020603050405020304" pitchFamily="18" charset="0"/>
                          <a:cs typeface="Times New Roman" panose="02020603050405020304" pitchFamily="18" charset="0"/>
                        </a:rPr>
                        <a:t> BPTT</a:t>
                      </a:r>
                      <a:endParaRPr lang="en-US" sz="39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gridSpan="3">
                  <a:txBody>
                    <a:bodyPr/>
                    <a:lstStyle/>
                    <a:p>
                      <a:r>
                        <a:rPr lang="en-US" sz="3900" b="0" i="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rPr>
                        <a:t>- </a:t>
                      </a:r>
                      <a:r>
                        <a:rPr lang="en-US" sz="3900" b="0" i="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rPr>
                        <a:t>Nhận</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rPr>
                        <a:t>diện</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rPr>
                        <a:t>gọi</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rPr>
                        <a:t>tên</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rPr>
                        <a:t> BPTT</a:t>
                      </a:r>
                    </a:p>
                    <a:p>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Chỉ</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ra</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từ</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ngữ</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hình</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ảnh</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có</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sử</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dụng</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BPTT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đó</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p>
                    <a:p>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Nêu</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và</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phân</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tích</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hiệu</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quả</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của</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BPTT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đó</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trong</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câu</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và</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trong</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 </a:t>
                      </a:r>
                      <a:r>
                        <a:rPr lang="en-US" sz="3900" b="0" i="0" baseline="0" dirty="0" err="1">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bài</a:t>
                      </a:r>
                      <a:r>
                        <a:rPr lang="en-US" sz="3900" b="0" i="0" baseline="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sym typeface="Wingdings" panose="05000000000000000000" pitchFamily="2" charset="2"/>
                        </a:rPr>
                        <a:t>.</a:t>
                      </a:r>
                      <a:endParaRPr lang="vi-VN" sz="3900" b="0" i="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endParaRPr>
                    </a:p>
                  </a:txBody>
                  <a:tcPr>
                    <a:solidFill>
                      <a:schemeClr val="bg1"/>
                    </a:solidFill>
                  </a:tcPr>
                </a:tc>
                <a:tc hMerge="1">
                  <a:txBody>
                    <a:bodyPr/>
                    <a:lstStyle/>
                    <a:p>
                      <a:endParaRPr lang="en-US" sz="2400" dirty="0">
                        <a:solidFill>
                          <a:schemeClr val="tx1"/>
                        </a:solidFill>
                        <a:latin typeface="Times New Roman" panose="02020603050405020304" pitchFamily="18" charset="0"/>
                        <a:ea typeface="Dotum" panose="020B0600000101010101" pitchFamily="34" charset="-127"/>
                        <a:cs typeface="Times New Roman" panose="02020603050405020304" pitchFamily="18" charset="0"/>
                      </a:endParaRPr>
                    </a:p>
                  </a:txBody>
                  <a:tcPr>
                    <a:solidFill>
                      <a:schemeClr val="bg1"/>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sz="2400" b="0" i="0" dirty="0">
                        <a:solidFill>
                          <a:schemeClr val="tx1"/>
                        </a:solidFill>
                        <a:effectLst/>
                        <a:latin typeface="Times New Roman" panose="02020603050405020304" pitchFamily="18" charset="0"/>
                        <a:ea typeface="Dotum" panose="020B0600000101010101" pitchFamily="34" charset="-127"/>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6393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E8F117-8A32-8470-37B3-5434BCEAC1C6}"/>
              </a:ext>
            </a:extLst>
          </p:cNvPr>
          <p:cNvSpPr/>
          <p:nvPr/>
        </p:nvSpPr>
        <p:spPr>
          <a:xfrm>
            <a:off x="9296627" y="3390900"/>
            <a:ext cx="8488326"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66564"/>
              </a:buClr>
              <a:buSzPts val="450"/>
              <a:buFontTx/>
              <a:buNone/>
              <a:tabLst>
                <a:tab pos="238125" algn="l"/>
              </a:tabLst>
              <a:defRPr/>
            </a:pPr>
            <a:r>
              <a:rPr kumimoji="0" lang="en-US" sz="8800" b="1" i="0" u="none" strike="noStrike" kern="1200" cap="none" spc="0" normalizeH="0" baseline="0" noProof="0" dirty="0">
                <a:ln>
                  <a:noFill/>
                </a:ln>
                <a:solidFill>
                  <a:srgbClr val="FF0000"/>
                </a:solidFill>
                <a:effectLst/>
                <a:uLnTx/>
                <a:uFillTx/>
                <a:latin typeface="#9Slide05 SVNBeloved" pitchFamily="2" charset="0"/>
                <a:ea typeface="Arial" panose="020B0604020202020204" pitchFamily="34" charset="0"/>
                <a:cs typeface="Times New Roman" panose="02020603050405020304" pitchFamily="18" charset="0"/>
              </a:rPr>
              <a:t>II.</a:t>
            </a:r>
          </a:p>
          <a:p>
            <a:pPr marL="0" marR="0" lvl="0" indent="0" algn="ctr" defTabSz="914400" rtl="0" eaLnBrk="1" fontAlgn="auto" latinLnBrk="0" hangingPunct="1">
              <a:lnSpc>
                <a:spcPct val="100000"/>
              </a:lnSpc>
              <a:spcBef>
                <a:spcPts val="0"/>
              </a:spcBef>
              <a:spcAft>
                <a:spcPts val="0"/>
              </a:spcAft>
              <a:buClr>
                <a:srgbClr val="666564"/>
              </a:buClr>
              <a:buSzPts val="450"/>
              <a:buFontTx/>
              <a:buNone/>
              <a:tabLst>
                <a:tab pos="238125" algn="l"/>
              </a:tabLst>
              <a:defRPr/>
            </a:pPr>
            <a:r>
              <a:rPr lang="en-US" sz="8800" b="1" dirty="0" err="1">
                <a:solidFill>
                  <a:srgbClr val="FF0000"/>
                </a:solidFill>
                <a:latin typeface="#9Slide05 SVNBeloved" pitchFamily="2" charset="0"/>
                <a:ea typeface="Arial" panose="020B0604020202020204" pitchFamily="34" charset="0"/>
                <a:cs typeface="Times New Roman" panose="02020603050405020304" pitchFamily="18" charset="0"/>
              </a:rPr>
              <a:t>Luyện</a:t>
            </a:r>
            <a:r>
              <a:rPr lang="en-US" sz="8800" b="1" dirty="0">
                <a:solidFill>
                  <a:srgbClr val="FF0000"/>
                </a:solidFill>
                <a:latin typeface="#9Slide05 SVNBeloved" pitchFamily="2" charset="0"/>
                <a:ea typeface="Arial" panose="020B0604020202020204" pitchFamily="34" charset="0"/>
                <a:cs typeface="Times New Roman" panose="02020603050405020304" pitchFamily="18" charset="0"/>
              </a:rPr>
              <a:t> </a:t>
            </a:r>
            <a:r>
              <a:rPr lang="en-US" sz="8800" b="1" dirty="0" err="1">
                <a:solidFill>
                  <a:srgbClr val="FF0000"/>
                </a:solidFill>
                <a:latin typeface="#9Slide05 SVNBeloved" pitchFamily="2" charset="0"/>
                <a:ea typeface="Arial" panose="020B0604020202020204" pitchFamily="34" charset="0"/>
                <a:cs typeface="Times New Roman" panose="02020603050405020304" pitchFamily="18" charset="0"/>
              </a:rPr>
              <a:t>tập</a:t>
            </a:r>
            <a:endParaRPr kumimoji="0" lang="vi-VN" sz="115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Freeform 5">
            <a:extLst>
              <a:ext uri="{FF2B5EF4-FFF2-40B4-BE49-F238E27FC236}">
                <a16:creationId xmlns:a16="http://schemas.microsoft.com/office/drawing/2014/main" id="{1764F532-2C19-1965-47E8-562F698EC693}"/>
              </a:ext>
            </a:extLst>
          </p:cNvPr>
          <p:cNvSpPr/>
          <p:nvPr/>
        </p:nvSpPr>
        <p:spPr>
          <a:xfrm>
            <a:off x="2667000" y="2019300"/>
            <a:ext cx="7414212" cy="6895217"/>
          </a:xfrm>
          <a:custGeom>
            <a:avLst/>
            <a:gdLst/>
            <a:ahLst/>
            <a:cxnLst/>
            <a:rect l="l" t="t" r="r" b="b"/>
            <a:pathLst>
              <a:path w="4424516" h="4114800">
                <a:moveTo>
                  <a:pt x="0" y="0"/>
                </a:moveTo>
                <a:lnTo>
                  <a:pt x="4424517" y="0"/>
                </a:lnTo>
                <a:lnTo>
                  <a:pt x="44245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47708374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AAA1-DEEE-7A3F-637C-537FBC9EF84C}"/>
              </a:ext>
            </a:extLst>
          </p:cNvPr>
          <p:cNvSpPr txBox="1"/>
          <p:nvPr/>
        </p:nvSpPr>
        <p:spPr>
          <a:xfrm>
            <a:off x="8382000" y="2163191"/>
            <a:ext cx="78486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tập</a:t>
            </a:r>
            <a:r>
              <a:rPr lang="en-US" sz="4400" b="1" dirty="0">
                <a:latin typeface="Times New Roman" panose="02020603050405020304" pitchFamily="18" charset="0"/>
                <a:cs typeface="Times New Roman" panose="02020603050405020304" pitchFamily="18" charset="0"/>
              </a:rPr>
              <a:t> 1</a:t>
            </a:r>
          </a:p>
        </p:txBody>
      </p:sp>
      <p:sp>
        <p:nvSpPr>
          <p:cNvPr id="5" name="TextBox 4">
            <a:extLst>
              <a:ext uri="{FF2B5EF4-FFF2-40B4-BE49-F238E27FC236}">
                <a16:creationId xmlns:a16="http://schemas.microsoft.com/office/drawing/2014/main" id="{E6B4D843-2FAD-7641-0374-AE6DCD7888D4}"/>
              </a:ext>
            </a:extLst>
          </p:cNvPr>
          <p:cNvSpPr txBox="1"/>
          <p:nvPr/>
        </p:nvSpPr>
        <p:spPr>
          <a:xfrm>
            <a:off x="5486400" y="4000500"/>
            <a:ext cx="11658600" cy="5509200"/>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a. </a:t>
            </a:r>
            <a:r>
              <a:rPr lang="en-US" sz="4400" i="1" dirty="0" err="1">
                <a:latin typeface="Times New Roman" panose="02020603050405020304" pitchFamily="18" charset="0"/>
                <a:cs typeface="Times New Roman" panose="02020603050405020304" pitchFamily="18" charset="0"/>
              </a:rPr>
              <a:t>Súng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Hữu</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Đồng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b. </a:t>
            </a:r>
            <a:r>
              <a:rPr lang="en-US" sz="4400" i="1" dirty="0">
                <a:latin typeface="Times New Roman" panose="02020603050405020304" pitchFamily="18" charset="0"/>
                <a:cs typeface="Times New Roman" panose="02020603050405020304" pitchFamily="18" charset="0"/>
              </a:rPr>
              <a:t>Gian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mặc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kệ</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gió</a:t>
            </a:r>
            <a:r>
              <a:rPr lang="en-US" sz="4400" i="1" dirty="0">
                <a:latin typeface="Times New Roman" panose="02020603050405020304" pitchFamily="18" charset="0"/>
                <a:cs typeface="Times New Roman" panose="02020603050405020304" pitchFamily="18" charset="0"/>
              </a:rPr>
              <a:t> lung lay</a:t>
            </a:r>
          </a:p>
          <a:p>
            <a:pPr algn="just"/>
            <a:r>
              <a:rPr lang="en-US" sz="4400" i="1" dirty="0" err="1">
                <a:latin typeface="Times New Roman" panose="02020603050405020304" pitchFamily="18" charset="0"/>
                <a:cs typeface="Times New Roman" panose="02020603050405020304" pitchFamily="18" charset="0"/>
              </a:rPr>
              <a:t>Giếng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gốc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nhớ</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lính</a:t>
            </a:r>
            <a:r>
              <a:rPr lang="en-US" sz="4400" i="1" dirty="0">
                <a:latin typeface="Times New Roman" panose="02020603050405020304" pitchFamily="18" charset="0"/>
                <a:cs typeface="Times New Roman" panose="02020603050405020304" pitchFamily="18" charset="0"/>
              </a:rPr>
              <a:t>.</a:t>
            </a:r>
          </a:p>
          <a:p>
            <a:pPr algn="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Hữu</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Đồng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102F3FE-58DB-9698-14B4-2D9CF140EA27}"/>
              </a:ext>
            </a:extLst>
          </p:cNvPr>
          <p:cNvPicPr>
            <a:picLocks noChangeAspect="1"/>
          </p:cNvPicPr>
          <p:nvPr/>
        </p:nvPicPr>
        <p:blipFill>
          <a:blip r:embed="rId3"/>
          <a:stretch>
            <a:fillRect/>
          </a:stretch>
        </p:blipFill>
        <p:spPr>
          <a:xfrm>
            <a:off x="0" y="11430"/>
            <a:ext cx="5874818" cy="5072964"/>
          </a:xfrm>
          <a:prstGeom prst="rect">
            <a:avLst/>
          </a:prstGeom>
        </p:spPr>
      </p:pic>
    </p:spTree>
    <p:extLst>
      <p:ext uri="{BB962C8B-B14F-4D97-AF65-F5344CB8AC3E}">
        <p14:creationId xmlns:p14="http://schemas.microsoft.com/office/powerpoint/2010/main" val="3822451983"/>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05600" y="-38100"/>
            <a:ext cx="4453335" cy="945708"/>
          </a:xfrm>
          <a:prstGeom prst="rect">
            <a:avLst/>
          </a:prstGeom>
        </p:spPr>
        <p:txBody>
          <a:bodyPr wrap="none">
            <a:spAutoFit/>
          </a:bodyPr>
          <a:lstStyle/>
          <a:p>
            <a:pPr algn="just" defTabSz="1371600">
              <a:lnSpc>
                <a:spcPct val="150000"/>
              </a:lnSpc>
              <a:tabLst>
                <a:tab pos="3165158" algn="l"/>
              </a:tabLst>
              <a:defRPr/>
            </a:pPr>
            <a:r>
              <a:rPr lang="pt-BR" sz="4200" b="1" dirty="0">
                <a:solidFill>
                  <a:prstClr val="black"/>
                </a:solidFill>
                <a:latin typeface="Times New Roman" panose="02020603050405020304" pitchFamily="18" charset="0"/>
                <a:ea typeface="MS Mincho"/>
              </a:rPr>
              <a:t>PHIẾU HỌC TẬP</a:t>
            </a:r>
            <a:endParaRPr lang="en-US" sz="4200" dirty="0">
              <a:solidFill>
                <a:prstClr val="black"/>
              </a:solidFill>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29493758"/>
              </p:ext>
            </p:extLst>
          </p:nvPr>
        </p:nvGraphicFramePr>
        <p:xfrm>
          <a:off x="228599" y="966652"/>
          <a:ext cx="17830802" cy="8888801"/>
        </p:xfrm>
        <a:graphic>
          <a:graphicData uri="http://schemas.openxmlformats.org/drawingml/2006/table">
            <a:tbl>
              <a:tblPr firstRow="1" bandRow="1">
                <a:tableStyleId>{5940675A-B579-460E-94D1-54222C63F5DA}</a:tableStyleId>
              </a:tblPr>
              <a:tblGrid>
                <a:gridCol w="3505201">
                  <a:extLst>
                    <a:ext uri="{9D8B030D-6E8A-4147-A177-3AD203B41FA5}">
                      <a16:colId xmlns:a16="http://schemas.microsoft.com/office/drawing/2014/main" val="540190751"/>
                    </a:ext>
                  </a:extLst>
                </a:gridCol>
                <a:gridCol w="1981200">
                  <a:extLst>
                    <a:ext uri="{9D8B030D-6E8A-4147-A177-3AD203B41FA5}">
                      <a16:colId xmlns:a16="http://schemas.microsoft.com/office/drawing/2014/main" val="3756536620"/>
                    </a:ext>
                  </a:extLst>
                </a:gridCol>
                <a:gridCol w="5791200">
                  <a:extLst>
                    <a:ext uri="{9D8B030D-6E8A-4147-A177-3AD203B41FA5}">
                      <a16:colId xmlns:a16="http://schemas.microsoft.com/office/drawing/2014/main" val="3218414375"/>
                    </a:ext>
                  </a:extLst>
                </a:gridCol>
                <a:gridCol w="6553201">
                  <a:extLst>
                    <a:ext uri="{9D8B030D-6E8A-4147-A177-3AD203B41FA5}">
                      <a16:colId xmlns:a16="http://schemas.microsoft.com/office/drawing/2014/main" val="3032296533"/>
                    </a:ext>
                  </a:extLst>
                </a:gridCol>
              </a:tblGrid>
              <a:tr h="685800">
                <a:tc>
                  <a:txBody>
                    <a:bodyPr/>
                    <a:lstStyle/>
                    <a:p>
                      <a:pPr algn="ctr"/>
                      <a:endParaRPr lang="en-US" sz="4000" b="1" i="1" dirty="0">
                        <a:latin typeface="Times New Roman" panose="02020603050405020304" pitchFamily="18" charset="0"/>
                        <a:cs typeface="Times New Roman" panose="02020603050405020304" pitchFamily="18" charset="0"/>
                      </a:endParaRPr>
                    </a:p>
                  </a:txBody>
                  <a:tcPr marL="137160" marR="137160" marT="68580" marB="68580">
                    <a:solidFill>
                      <a:schemeClr val="accent6">
                        <a:lumMod val="20000"/>
                        <a:lumOff val="80000"/>
                      </a:schemeClr>
                    </a:solidFill>
                  </a:tcPr>
                </a:tc>
                <a:tc>
                  <a:txBody>
                    <a:bodyPr/>
                    <a:lstStyle/>
                    <a:p>
                      <a:pPr algn="ctr"/>
                      <a:r>
                        <a:rPr lang="en-US" sz="4000" b="1" dirty="0">
                          <a:latin typeface="Times New Roman" panose="02020603050405020304" pitchFamily="18" charset="0"/>
                          <a:cs typeface="Times New Roman" panose="02020603050405020304" pitchFamily="18" charset="0"/>
                        </a:rPr>
                        <a:t>BPTT</a:t>
                      </a:r>
                    </a:p>
                  </a:txBody>
                  <a:tcPr marL="137160" marR="137160" marT="68580" marB="68580">
                    <a:solidFill>
                      <a:schemeClr val="accent6">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Tác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dụng</a:t>
                      </a:r>
                      <a:endParaRPr lang="en-US" sz="4000" b="1" dirty="0">
                        <a:latin typeface="Times New Roman" panose="02020603050405020304" pitchFamily="18" charset="0"/>
                        <a:cs typeface="Times New Roman" panose="02020603050405020304" pitchFamily="18" charset="0"/>
                      </a:endParaRPr>
                    </a:p>
                  </a:txBody>
                  <a:tcPr marL="137160" marR="137160" marT="68580" marB="68580">
                    <a:solidFill>
                      <a:schemeClr val="accent6">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Nhận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xét</a:t>
                      </a:r>
                      <a:endParaRPr lang="en-US" sz="4000" b="1" dirty="0">
                        <a:latin typeface="Times New Roman" panose="02020603050405020304" pitchFamily="18" charset="0"/>
                        <a:cs typeface="Times New Roman" panose="02020603050405020304" pitchFamily="18" charset="0"/>
                      </a:endParaRPr>
                    </a:p>
                  </a:txBody>
                  <a:tcPr marL="137160" marR="137160" marT="68580" marB="68580">
                    <a:solidFill>
                      <a:schemeClr val="accent6">
                        <a:lumMod val="20000"/>
                        <a:lumOff val="80000"/>
                      </a:schemeClr>
                    </a:solidFill>
                  </a:tcPr>
                </a:tc>
                <a:extLst>
                  <a:ext uri="{0D108BD9-81ED-4DB2-BD59-A6C34878D82A}">
                    <a16:rowId xmlns:a16="http://schemas.microsoft.com/office/drawing/2014/main" val="734171146"/>
                  </a:ext>
                </a:extLst>
              </a:tr>
              <a:tr h="4347281">
                <a:tc>
                  <a:txBody>
                    <a:bodyPr/>
                    <a:lstStyle/>
                    <a:p>
                      <a:pPr marL="0" lvl="0" indent="0" algn="just">
                        <a:buClr>
                          <a:srgbClr val="666564"/>
                        </a:buClr>
                        <a:buSzPts val="450"/>
                        <a:buNone/>
                        <a:tabLst>
                          <a:tab pos="238125" algn="l"/>
                        </a:tabLst>
                      </a:pPr>
                      <a:r>
                        <a:rPr lang="en-US" sz="4000" b="1" i="1" dirty="0">
                          <a:latin typeface="Times New Roman" panose="02020603050405020304" pitchFamily="18" charset="0"/>
                          <a:cs typeface="Times New Roman" panose="02020603050405020304" pitchFamily="18" charset="0"/>
                        </a:rPr>
                        <a:t>a. </a:t>
                      </a:r>
                      <a:r>
                        <a:rPr lang="vi-VN" sz="4000" b="1" i="1" dirty="0">
                          <a:latin typeface="Times New Roman" panose="02020603050405020304" pitchFamily="18" charset="0"/>
                          <a:cs typeface="Times New Roman" panose="02020603050405020304" pitchFamily="18" charset="0"/>
                        </a:rPr>
                        <a:t>Súng bên súng, đầu sát bên đầu                         </a:t>
                      </a:r>
                      <a:endParaRPr lang="en-US" sz="4000" b="1" i="1" dirty="0">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just"/>
                      <a:endParaRPr lang="en-US" sz="4000" dirty="0">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just"/>
                      <a:endParaRPr lang="en-US" sz="4000" dirty="0">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rowSpan="2">
                  <a:txBody>
                    <a:bodyPr/>
                    <a:lstStyle/>
                    <a:p>
                      <a:pPr algn="just"/>
                      <a:endParaRPr lang="en-US" sz="4000" dirty="0">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2772871717"/>
                  </a:ext>
                </a:extLst>
              </a:tr>
              <a:tr h="2981460">
                <a:tc>
                  <a:txBody>
                    <a:bodyPr/>
                    <a:lstStyle/>
                    <a:p>
                      <a:pPr lvl="0" algn="just">
                        <a:buClr>
                          <a:srgbClr val="666564"/>
                        </a:buClr>
                        <a:buSzPts val="450"/>
                        <a:tabLst>
                          <a:tab pos="238125" algn="l"/>
                        </a:tabLst>
                      </a:pPr>
                      <a:r>
                        <a:rPr lang="vi-VN" sz="4000" b="1" i="1" dirty="0">
                          <a:latin typeface="Times New Roman" panose="02020603050405020304" pitchFamily="18" charset="0"/>
                          <a:cs typeface="Times New Roman" panose="02020603050405020304" pitchFamily="18" charset="0"/>
                        </a:rPr>
                        <a:t>b. Gian nhà không, mặc kệ gió lung lay</a:t>
                      </a:r>
                    </a:p>
                    <a:p>
                      <a:pPr lvl="0" algn="just">
                        <a:buClr>
                          <a:srgbClr val="666564"/>
                        </a:buClr>
                        <a:buSzPts val="450"/>
                        <a:tabLst>
                          <a:tab pos="238125" algn="l"/>
                        </a:tabLst>
                      </a:pPr>
                      <a:r>
                        <a:rPr lang="vi-VN" sz="4000" b="1" i="1" dirty="0">
                          <a:latin typeface="Times New Roman" panose="02020603050405020304" pitchFamily="18" charset="0"/>
                          <a:cs typeface="Times New Roman" panose="02020603050405020304" pitchFamily="18" charset="0"/>
                        </a:rPr>
                        <a:t>Giếng nước gốc đa nhớ người ra lính.                                 </a:t>
                      </a:r>
                      <a:endParaRPr lang="en-US" sz="4000" b="1" i="1" dirty="0">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just"/>
                      <a:endParaRPr lang="en-US" sz="4000" dirty="0">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just"/>
                      <a:endParaRPr lang="en-US" sz="4000" dirty="0">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vMerge="1">
                  <a:txBody>
                    <a:bodyPr/>
                    <a:lstStyle/>
                    <a:p>
                      <a:endParaRPr lang="en-US" dirty="0"/>
                    </a:p>
                  </a:txBody>
                  <a:tcPr/>
                </a:tc>
                <a:extLst>
                  <a:ext uri="{0D108BD9-81ED-4DB2-BD59-A6C34878D82A}">
                    <a16:rowId xmlns:a16="http://schemas.microsoft.com/office/drawing/2014/main" val="736533514"/>
                  </a:ext>
                </a:extLst>
              </a:tr>
            </a:tbl>
          </a:graphicData>
        </a:graphic>
      </p:graphicFrame>
    </p:spTree>
    <p:extLst>
      <p:ext uri="{BB962C8B-B14F-4D97-AF65-F5344CB8AC3E}">
        <p14:creationId xmlns:p14="http://schemas.microsoft.com/office/powerpoint/2010/main" val="4260291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55058829"/>
              </p:ext>
            </p:extLst>
          </p:nvPr>
        </p:nvGraphicFramePr>
        <p:xfrm>
          <a:off x="228599" y="266700"/>
          <a:ext cx="17830802" cy="9753600"/>
        </p:xfrm>
        <a:graphic>
          <a:graphicData uri="http://schemas.openxmlformats.org/drawingml/2006/table">
            <a:tbl>
              <a:tblPr firstRow="1" bandRow="1">
                <a:tableStyleId>{5940675A-B579-460E-94D1-54222C63F5DA}</a:tableStyleId>
              </a:tblPr>
              <a:tblGrid>
                <a:gridCol w="3505201">
                  <a:extLst>
                    <a:ext uri="{9D8B030D-6E8A-4147-A177-3AD203B41FA5}">
                      <a16:colId xmlns:a16="http://schemas.microsoft.com/office/drawing/2014/main" val="540190751"/>
                    </a:ext>
                  </a:extLst>
                </a:gridCol>
                <a:gridCol w="1981200">
                  <a:extLst>
                    <a:ext uri="{9D8B030D-6E8A-4147-A177-3AD203B41FA5}">
                      <a16:colId xmlns:a16="http://schemas.microsoft.com/office/drawing/2014/main" val="3756536620"/>
                    </a:ext>
                  </a:extLst>
                </a:gridCol>
                <a:gridCol w="5791200">
                  <a:extLst>
                    <a:ext uri="{9D8B030D-6E8A-4147-A177-3AD203B41FA5}">
                      <a16:colId xmlns:a16="http://schemas.microsoft.com/office/drawing/2014/main" val="3218414375"/>
                    </a:ext>
                  </a:extLst>
                </a:gridCol>
                <a:gridCol w="6553201">
                  <a:extLst>
                    <a:ext uri="{9D8B030D-6E8A-4147-A177-3AD203B41FA5}">
                      <a16:colId xmlns:a16="http://schemas.microsoft.com/office/drawing/2014/main" val="3032296533"/>
                    </a:ext>
                  </a:extLst>
                </a:gridCol>
              </a:tblGrid>
              <a:tr h="814185">
                <a:tc>
                  <a:txBody>
                    <a:bodyPr/>
                    <a:lstStyle/>
                    <a:p>
                      <a:pPr algn="ctr"/>
                      <a:endParaRPr lang="en-US" sz="4200" b="1" i="1" dirty="0">
                        <a:latin typeface="Times New Roman" panose="02020603050405020304" pitchFamily="18" charset="0"/>
                        <a:cs typeface="Times New Roman" panose="02020603050405020304" pitchFamily="18" charset="0"/>
                      </a:endParaRPr>
                    </a:p>
                  </a:txBody>
                  <a:tcPr marL="137160" marR="137160" marT="68580" marB="68580">
                    <a:solidFill>
                      <a:schemeClr val="accent6">
                        <a:lumMod val="20000"/>
                        <a:lumOff val="80000"/>
                      </a:schemeClr>
                    </a:solidFill>
                  </a:tcPr>
                </a:tc>
                <a:tc>
                  <a:txBody>
                    <a:bodyPr/>
                    <a:lstStyle/>
                    <a:p>
                      <a:pPr algn="ctr"/>
                      <a:r>
                        <a:rPr lang="en-US" sz="4200" b="1" dirty="0">
                          <a:latin typeface="Times New Roman" panose="02020603050405020304" pitchFamily="18" charset="0"/>
                          <a:cs typeface="Times New Roman" panose="02020603050405020304" pitchFamily="18" charset="0"/>
                        </a:rPr>
                        <a:t>BPTT</a:t>
                      </a:r>
                    </a:p>
                  </a:txBody>
                  <a:tcPr marL="137160" marR="137160" marT="68580" marB="68580">
                    <a:solidFill>
                      <a:schemeClr val="accent6">
                        <a:lumMod val="20000"/>
                        <a:lumOff val="8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Tác</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dụng</a:t>
                      </a:r>
                      <a:endParaRPr lang="en-US" sz="4200" b="1" dirty="0">
                        <a:latin typeface="Times New Roman" panose="02020603050405020304" pitchFamily="18" charset="0"/>
                        <a:cs typeface="Times New Roman" panose="02020603050405020304" pitchFamily="18" charset="0"/>
                      </a:endParaRPr>
                    </a:p>
                  </a:txBody>
                  <a:tcPr marL="137160" marR="137160" marT="68580" marB="68580">
                    <a:solidFill>
                      <a:schemeClr val="accent6">
                        <a:lumMod val="20000"/>
                        <a:lumOff val="80000"/>
                      </a:schemeClr>
                    </a:solidFill>
                  </a:tcPr>
                </a:tc>
                <a:tc>
                  <a:txBody>
                    <a:bodyPr/>
                    <a:lstStyle/>
                    <a:p>
                      <a:pPr algn="ctr"/>
                      <a:r>
                        <a:rPr lang="en-US" sz="4200" b="1" dirty="0" err="1">
                          <a:latin typeface="Times New Roman" panose="02020603050405020304" pitchFamily="18" charset="0"/>
                          <a:cs typeface="Times New Roman" panose="02020603050405020304" pitchFamily="18" charset="0"/>
                        </a:rPr>
                        <a:t>Nhận</a:t>
                      </a:r>
                      <a:r>
                        <a:rPr lang="en-US" sz="4200" b="1" baseline="0" dirty="0">
                          <a:latin typeface="Times New Roman" panose="02020603050405020304" pitchFamily="18" charset="0"/>
                          <a:cs typeface="Times New Roman" panose="02020603050405020304" pitchFamily="18" charset="0"/>
                        </a:rPr>
                        <a:t> </a:t>
                      </a:r>
                      <a:r>
                        <a:rPr lang="en-US" sz="4200" b="1" baseline="0" dirty="0" err="1">
                          <a:latin typeface="Times New Roman" panose="02020603050405020304" pitchFamily="18" charset="0"/>
                          <a:cs typeface="Times New Roman" panose="02020603050405020304" pitchFamily="18" charset="0"/>
                        </a:rPr>
                        <a:t>xét</a:t>
                      </a:r>
                      <a:endParaRPr lang="en-US" sz="4200" b="1" dirty="0">
                        <a:latin typeface="Times New Roman" panose="02020603050405020304" pitchFamily="18" charset="0"/>
                        <a:cs typeface="Times New Roman" panose="02020603050405020304" pitchFamily="18" charset="0"/>
                      </a:endParaRPr>
                    </a:p>
                  </a:txBody>
                  <a:tcPr marL="137160" marR="137160" marT="68580" marB="68580">
                    <a:solidFill>
                      <a:schemeClr val="accent6">
                        <a:lumMod val="20000"/>
                        <a:lumOff val="80000"/>
                      </a:schemeClr>
                    </a:solidFill>
                  </a:tcPr>
                </a:tc>
                <a:extLst>
                  <a:ext uri="{0D108BD9-81ED-4DB2-BD59-A6C34878D82A}">
                    <a16:rowId xmlns:a16="http://schemas.microsoft.com/office/drawing/2014/main" val="734171146"/>
                  </a:ext>
                </a:extLst>
              </a:tr>
              <a:tr h="4802028">
                <a:tc>
                  <a:txBody>
                    <a:bodyPr/>
                    <a:lstStyle/>
                    <a:p>
                      <a:pPr marL="0" lvl="0" indent="0" algn="just">
                        <a:buClr>
                          <a:srgbClr val="666564"/>
                        </a:buClr>
                        <a:buSzPts val="450"/>
                        <a:buNone/>
                        <a:tabLst>
                          <a:tab pos="238125" algn="l"/>
                        </a:tabLst>
                      </a:pPr>
                      <a:r>
                        <a:rPr lang="en-US" sz="4200" b="1" i="1" dirty="0">
                          <a:latin typeface="Times New Roman" panose="02020603050405020304" pitchFamily="18" charset="0"/>
                          <a:cs typeface="Times New Roman" panose="02020603050405020304" pitchFamily="18" charset="0"/>
                        </a:rPr>
                        <a:t>a. </a:t>
                      </a:r>
                      <a:r>
                        <a:rPr lang="vi-VN" sz="4200" b="1" i="1" dirty="0">
                          <a:latin typeface="Times New Roman" panose="02020603050405020304" pitchFamily="18" charset="0"/>
                          <a:cs typeface="Times New Roman" panose="02020603050405020304" pitchFamily="18" charset="0"/>
                        </a:rPr>
                        <a:t>Súng bên súng, đầu sát bên đầu                         </a:t>
                      </a:r>
                      <a:endParaRPr lang="en-US" sz="4200" b="1" i="1" dirty="0">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just"/>
                      <a:r>
                        <a:rPr lang="en-US" sz="4200" dirty="0" err="1">
                          <a:latin typeface="Times New Roman" panose="02020603050405020304" pitchFamily="18" charset="0"/>
                          <a:cs typeface="Times New Roman" panose="02020603050405020304" pitchFamily="18" charset="0"/>
                        </a:rPr>
                        <a:t>Điệp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ngữ</a:t>
                      </a:r>
                      <a:r>
                        <a:rPr lang="en-US" sz="4200" dirty="0">
                          <a:latin typeface="Times New Roman" panose="02020603050405020304" pitchFamily="18" charset="0"/>
                          <a:cs typeface="Times New Roman" panose="02020603050405020304" pitchFamily="18" charset="0"/>
                        </a:rPr>
                        <a: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hoán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dụ</a:t>
                      </a:r>
                      <a:endParaRPr lang="en-US" sz="4200" dirty="0">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just"/>
                      <a:r>
                        <a:rPr lang="en-US" sz="4200" dirty="0" err="1">
                          <a:latin typeface="Times New Roman" panose="02020603050405020304" pitchFamily="18" charset="0"/>
                          <a:cs typeface="Times New Roman" panose="02020603050405020304" pitchFamily="18" charset="0"/>
                        </a:rPr>
                        <a:t>Khắc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hoạ</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hình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ảnh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những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người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lính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kề</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vai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sát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cánh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bên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nhau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cùng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thực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hiện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nhiệm</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vụ</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chiến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đấu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Đây</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cũng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là</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biểu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tượng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tình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đồng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chí</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giữa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những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người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lính</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rowSpan="2">
                  <a:txBody>
                    <a:bodyPr/>
                    <a:lstStyle/>
                    <a:p>
                      <a:pPr algn="just"/>
                      <a:r>
                        <a:rPr lang="en-US" sz="4200" dirty="0">
                          <a:latin typeface="Times New Roman" panose="02020603050405020304" pitchFamily="18" charset="0"/>
                          <a:cs typeface="Times New Roman" panose="02020603050405020304" pitchFamily="18" charset="0"/>
                        </a:rPr>
                        <a:t>Hai </a:t>
                      </a:r>
                      <a:r>
                        <a:rPr lang="en-US" sz="4200" dirty="0" err="1">
                          <a:latin typeface="Times New Roman" panose="02020603050405020304" pitchFamily="18" charset="0"/>
                          <a:cs typeface="Times New Roman" panose="02020603050405020304" pitchFamily="18" charset="0"/>
                        </a:rPr>
                        <a:t>dòng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thơ</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làm</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nổi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bật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tâm</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người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lính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các</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anh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ra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với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một</a:t>
                      </a:r>
                      <a:r>
                        <a:rPr lang="en-US" sz="4200" baseline="0" dirty="0">
                          <a:latin typeface="Times New Roman" panose="02020603050405020304" pitchFamily="18" charset="0"/>
                          <a:cs typeface="Times New Roman" panose="02020603050405020304" pitchFamily="18" charset="0"/>
                        </a:rPr>
                        <a:t> ý </a:t>
                      </a:r>
                      <a:r>
                        <a:rPr lang="en-US" sz="4200" baseline="0" dirty="0" err="1">
                          <a:latin typeface="Times New Roman" panose="02020603050405020304" pitchFamily="18" charset="0"/>
                          <a:cs typeface="Times New Roman" panose="02020603050405020304" pitchFamily="18" charset="0"/>
                        </a:rPr>
                        <a:t>chí</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quyết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tâm</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mạnh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mẽ</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dứt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khoát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nhưng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trong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lòng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không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thôi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xót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xa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bởi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người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thân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vẫn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sống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trong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hoàn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cảnh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nghèo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khó</a:t>
                      </a:r>
                      <a:r>
                        <a:rPr lang="en-US" sz="4200" baseline="0" dirty="0">
                          <a:latin typeface="Times New Roman" panose="02020603050405020304" pitchFamily="18" charset="0"/>
                          <a:cs typeface="Times New Roman" panose="02020603050405020304" pitchFamily="18" charset="0"/>
                        </a:rPr>
                        <a:t>; day </a:t>
                      </a:r>
                      <a:r>
                        <a:rPr lang="en-US" sz="4200" baseline="0" dirty="0" err="1">
                          <a:latin typeface="Times New Roman" panose="02020603050405020304" pitchFamily="18" charset="0"/>
                          <a:cs typeface="Times New Roman" panose="02020603050405020304" pitchFamily="18" charset="0"/>
                        </a:rPr>
                        <a:t>dứt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bởi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biết</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họ</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nhớ</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mình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khôn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nguôi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Tâm</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tư</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thầm</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kín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đó</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chỉ</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có</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những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người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đồng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chí</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cùng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cảnh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ngộ</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mới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có</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thể</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thấu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hiểu</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cảm</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thông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và</a:t>
                      </a:r>
                      <a:r>
                        <a:rPr lang="en-US" sz="4200" baseline="0" dirty="0">
                          <a:latin typeface="Times New Roman" panose="02020603050405020304" pitchFamily="18" charset="0"/>
                          <a:cs typeface="Times New Roman" panose="02020603050405020304" pitchFamily="18" charset="0"/>
                        </a:rPr>
                        <a:t> chia </a:t>
                      </a:r>
                      <a:r>
                        <a:rPr lang="en-US" sz="4200" baseline="0" dirty="0" err="1">
                          <a:latin typeface="Times New Roman" panose="02020603050405020304" pitchFamily="18" charset="0"/>
                          <a:cs typeface="Times New Roman" panose="02020603050405020304" pitchFamily="18" charset="0"/>
                        </a:rPr>
                        <a:t>sẻ</a:t>
                      </a:r>
                      <a:endParaRPr lang="en-US" sz="4200" dirty="0">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extLst>
                  <a:ext uri="{0D108BD9-81ED-4DB2-BD59-A6C34878D82A}">
                    <a16:rowId xmlns:a16="http://schemas.microsoft.com/office/drawing/2014/main" val="2772871717"/>
                  </a:ext>
                </a:extLst>
              </a:tr>
              <a:tr h="4137387">
                <a:tc>
                  <a:txBody>
                    <a:bodyPr/>
                    <a:lstStyle/>
                    <a:p>
                      <a:pPr lvl="0" algn="just">
                        <a:buClr>
                          <a:srgbClr val="666564"/>
                        </a:buClr>
                        <a:buSzPts val="450"/>
                        <a:tabLst>
                          <a:tab pos="238125" algn="l"/>
                        </a:tabLst>
                      </a:pPr>
                      <a:r>
                        <a:rPr lang="vi-VN" sz="4200" b="1" i="1" dirty="0">
                          <a:latin typeface="Times New Roman" panose="02020603050405020304" pitchFamily="18" charset="0"/>
                          <a:cs typeface="Times New Roman" panose="02020603050405020304" pitchFamily="18" charset="0"/>
                        </a:rPr>
                        <a:t>b. Gian nhà không, mặc kệ gió lung lay</a:t>
                      </a:r>
                    </a:p>
                    <a:p>
                      <a:pPr lvl="0" algn="just">
                        <a:buClr>
                          <a:srgbClr val="666564"/>
                        </a:buClr>
                        <a:buSzPts val="450"/>
                        <a:tabLst>
                          <a:tab pos="238125" algn="l"/>
                        </a:tabLst>
                      </a:pPr>
                      <a:r>
                        <a:rPr lang="vi-VN" sz="4200" b="1" i="1" dirty="0">
                          <a:latin typeface="Times New Roman" panose="02020603050405020304" pitchFamily="18" charset="0"/>
                          <a:cs typeface="Times New Roman" panose="02020603050405020304" pitchFamily="18" charset="0"/>
                        </a:rPr>
                        <a:t>Giếng nước gốc đa nhớ người ra lính.                                 </a:t>
                      </a:r>
                      <a:endParaRPr lang="en-US" sz="4200" b="1" i="1" dirty="0">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just"/>
                      <a:r>
                        <a:rPr lang="en-US" sz="4200" dirty="0" err="1">
                          <a:latin typeface="Times New Roman" panose="02020603050405020304" pitchFamily="18" charset="0"/>
                          <a:cs typeface="Times New Roman" panose="02020603050405020304" pitchFamily="18" charset="0"/>
                        </a:rPr>
                        <a:t>Nhân</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hoá</a:t>
                      </a:r>
                      <a:endParaRPr lang="en-US" sz="4200" dirty="0">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a:txBody>
                    <a:bodyPr/>
                    <a:lstStyle/>
                    <a:p>
                      <a:pPr algn="just"/>
                      <a:r>
                        <a:rPr lang="en-US" sz="4200" dirty="0" err="1">
                          <a:latin typeface="Times New Roman" panose="02020603050405020304" pitchFamily="18" charset="0"/>
                          <a:cs typeface="Times New Roman" panose="02020603050405020304" pitchFamily="18" charset="0"/>
                        </a:rPr>
                        <a:t>Diễn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tả</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tình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thương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nỗi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nhớ</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của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quê</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hương</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gia</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đình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dành</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cho</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người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đi</a:t>
                      </a:r>
                      <a:r>
                        <a:rPr lang="en-US" sz="4200" baseline="0" dirty="0">
                          <a:latin typeface="Times New Roman" panose="02020603050405020304" pitchFamily="18" charset="0"/>
                          <a:cs typeface="Times New Roman" panose="02020603050405020304" pitchFamily="18" charset="0"/>
                        </a:rPr>
                        <a:t> </a:t>
                      </a:r>
                      <a:r>
                        <a:rPr lang="en-US" sz="4200" baseline="0" dirty="0" err="1">
                          <a:latin typeface="Times New Roman" panose="02020603050405020304" pitchFamily="18" charset="0"/>
                          <a:cs typeface="Times New Roman" panose="02020603050405020304" pitchFamily="18" charset="0"/>
                        </a:rPr>
                        <a:t>xa</a:t>
                      </a:r>
                      <a:r>
                        <a:rPr lang="en-US" sz="4200" baseline="0"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a:txBody>
                  <a:tcPr marL="137160" marR="137160" marT="68580" marB="68580">
                    <a:solidFill>
                      <a:schemeClr val="bg1"/>
                    </a:solidFill>
                  </a:tcPr>
                </a:tc>
                <a:tc vMerge="1">
                  <a:txBody>
                    <a:bodyPr/>
                    <a:lstStyle/>
                    <a:p>
                      <a:endParaRPr lang="en-US" dirty="0"/>
                    </a:p>
                  </a:txBody>
                  <a:tcPr/>
                </a:tc>
                <a:extLst>
                  <a:ext uri="{0D108BD9-81ED-4DB2-BD59-A6C34878D82A}">
                    <a16:rowId xmlns:a16="http://schemas.microsoft.com/office/drawing/2014/main" val="736533514"/>
                  </a:ext>
                </a:extLst>
              </a:tr>
            </a:tbl>
          </a:graphicData>
        </a:graphic>
      </p:graphicFrame>
    </p:spTree>
    <p:extLst>
      <p:ext uri="{BB962C8B-B14F-4D97-AF65-F5344CB8AC3E}">
        <p14:creationId xmlns:p14="http://schemas.microsoft.com/office/powerpoint/2010/main" val="159808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ưởng tượng gặp gỡ và trò chuyện với người lính trong bài thơ Đồng Chí">
            <a:extLst>
              <a:ext uri="{FF2B5EF4-FFF2-40B4-BE49-F238E27FC236}">
                <a16:creationId xmlns:a16="http://schemas.microsoft.com/office/drawing/2014/main" id="{CA8C8CE0-8902-A112-887A-AD3B0EE05E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91" b="93512" l="8618" r="94283">
                        <a14:foregroundMark x1="24915" y1="12271" x2="54778" y2="22285"/>
                        <a14:foregroundMark x1="26451" y1="23413" x2="16809" y2="49647"/>
                        <a14:foregroundMark x1="16809" y1="49647" x2="13055" y2="81382"/>
                        <a14:foregroundMark x1="13055" y1="81382" x2="8618" y2="90268"/>
                        <a14:foregroundMark x1="29778" y1="89140" x2="20222" y2="79549"/>
                        <a14:foregroundMark x1="20222" y1="79549" x2="12201" y2="63047"/>
                        <a14:foregroundMark x1="12201" y1="63047" x2="11007" y2="23836"/>
                        <a14:foregroundMark x1="11007" y1="23836" x2="19795" y2="16502"/>
                        <a14:foregroundMark x1="19795" y1="16502" x2="45478" y2="13963"/>
                        <a14:foregroundMark x1="45478" y1="13963" x2="96331" y2="31876"/>
                        <a14:foregroundMark x1="96331" y1="31876" x2="97782" y2="53032"/>
                        <a14:foregroundMark x1="97782" y1="53032" x2="82850" y2="88011"/>
                        <a14:foregroundMark x1="82850" y1="88011" x2="65700" y2="93512"/>
                        <a14:foregroundMark x1="65700" y1="93512" x2="40444" y2="88011"/>
                        <a14:foregroundMark x1="51536" y1="57405" x2="36860" y2="85190"/>
                        <a14:foregroundMark x1="36860" y1="85190" x2="40017" y2="65021"/>
                        <a14:foregroundMark x1="40017" y1="65021" x2="66041" y2="59097"/>
                        <a14:foregroundMark x1="66041" y1="59097" x2="82594" y2="40903"/>
                        <a14:foregroundMark x1="82594" y1="40903" x2="46416" y2="56417"/>
                        <a14:foregroundMark x1="46416" y1="56417" x2="22184" y2="36389"/>
                        <a14:foregroundMark x1="22184" y1="36389" x2="23635" y2="18054"/>
                        <a14:foregroundMark x1="23635" y1="18054" x2="24573" y2="18900"/>
                        <a14:foregroundMark x1="17491" y1="11707" x2="89846" y2="74330"/>
                        <a14:foregroundMark x1="89846" y1="74330" x2="92747" y2="55853"/>
                        <a14:foregroundMark x1="92747" y1="55853" x2="92321" y2="50635"/>
                        <a14:foregroundMark x1="95051" y1="35684" x2="94283" y2="71509"/>
                        <a14:foregroundMark x1="94283" y1="71509" x2="86263" y2="84908"/>
                        <a14:foregroundMark x1="11092" y1="56559" x2="10239" y2="40056"/>
                        <a14:foregroundMark x1="19198" y1="92807" x2="36945" y2="88858"/>
                        <a14:foregroundMark x1="36945" y1="88858" x2="59130" y2="89704"/>
                        <a14:foregroundMark x1="36177" y1="92243" x2="20392" y2="93371"/>
                      </a14:backgroundRemoval>
                    </a14:imgEffect>
                  </a14:imgLayer>
                </a14:imgProps>
              </a:ext>
              <a:ext uri="{28A0092B-C50C-407E-A947-70E740481C1C}">
                <a14:useLocalDpi xmlns:a14="http://schemas.microsoft.com/office/drawing/2010/main" val="0"/>
              </a:ext>
            </a:extLst>
          </a:blip>
          <a:srcRect r="14696" b="-1"/>
          <a:stretch/>
        </p:blipFill>
        <p:spPr bwMode="auto">
          <a:xfrm>
            <a:off x="-990600" y="26670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1297415" y="547687"/>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tabLst>
                <a:tab pos="3165158" algn="l"/>
              </a:tabLst>
              <a:defRPr/>
            </a:pPr>
            <a:r>
              <a:rPr lang="en-US" sz="4800" b="1" dirty="0" err="1">
                <a:latin typeface="Times New Roman" panose="02020603050405020304" pitchFamily="18" charset="0"/>
                <a:ea typeface="+mj-ea"/>
                <a:cs typeface="Times New Roman" panose="02020603050405020304" pitchFamily="18" charset="0"/>
              </a:rPr>
              <a:t>Bài</a:t>
            </a:r>
            <a:r>
              <a:rPr lang="en-US" sz="4800" b="1" dirty="0">
                <a:latin typeface="Times New Roman" panose="02020603050405020304" pitchFamily="18" charset="0"/>
                <a:ea typeface="+mj-ea"/>
                <a:cs typeface="Times New Roman" panose="02020603050405020304" pitchFamily="18" charset="0"/>
              </a:rPr>
              <a:t> </a:t>
            </a:r>
            <a:r>
              <a:rPr lang="en-US" sz="4800" b="1" dirty="0" err="1">
                <a:latin typeface="Times New Roman" panose="02020603050405020304" pitchFamily="18" charset="0"/>
                <a:ea typeface="+mj-ea"/>
                <a:cs typeface="Times New Roman" panose="02020603050405020304" pitchFamily="18" charset="0"/>
              </a:rPr>
              <a:t>tập</a:t>
            </a:r>
            <a:r>
              <a:rPr lang="en-US" sz="4800" b="1" dirty="0">
                <a:latin typeface="Times New Roman" panose="02020603050405020304" pitchFamily="18" charset="0"/>
                <a:ea typeface="+mj-ea"/>
                <a:cs typeface="Times New Roman" panose="02020603050405020304" pitchFamily="18" charset="0"/>
              </a:rPr>
              <a:t> 2</a:t>
            </a:r>
            <a:endParaRPr lang="en-US" sz="4800" dirty="0">
              <a:latin typeface="Times New Roman" panose="02020603050405020304" pitchFamily="18" charset="0"/>
              <a:ea typeface="+mj-ea"/>
              <a:cs typeface="Times New Roman" panose="02020603050405020304" pitchFamily="18" charset="0"/>
            </a:endParaRPr>
          </a:p>
        </p:txBody>
      </p:sp>
      <p:sp>
        <p:nvSpPr>
          <p:cNvPr id="2" name="TextBox 1">
            <a:extLst>
              <a:ext uri="{FF2B5EF4-FFF2-40B4-BE49-F238E27FC236}">
                <a16:creationId xmlns:a16="http://schemas.microsoft.com/office/drawing/2014/main" id="{A1B6785F-3FD4-716C-5BB5-896C8BC3C5DF}"/>
              </a:ext>
            </a:extLst>
          </p:cNvPr>
          <p:cNvSpPr txBox="1"/>
          <p:nvPr/>
        </p:nvSpPr>
        <p:spPr>
          <a:xfrm>
            <a:off x="11297415" y="3651301"/>
            <a:ext cx="6685785" cy="5614143"/>
          </a:xfrm>
          <a:prstGeom prst="rect">
            <a:avLst/>
          </a:prstGeom>
        </p:spPr>
        <p:txBody>
          <a:bodyPr vert="horz" lIns="91440" tIns="45720" rIns="91440" bIns="45720" rtlCol="0">
            <a:normAutofit/>
          </a:bodyPr>
          <a:lstStyle/>
          <a:p>
            <a:pPr algn="just">
              <a:lnSpc>
                <a:spcPct val="90000"/>
              </a:lnSpc>
              <a:spcAft>
                <a:spcPts val="600"/>
              </a:spcAft>
            </a:pP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“Anh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đôi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a:t>
            </a:r>
            <a:r>
              <a:rPr lang="en-US" sz="4400" dirty="0">
                <a:latin typeface="Times New Roman" panose="02020603050405020304" pitchFamily="18" charset="0"/>
                <a:cs typeface="Times New Roman" panose="02020603050405020304" pitchFamily="18" charset="0"/>
              </a:rPr>
              <a:t>”. Theo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0823732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580FBD-053E-442C-F30C-D2B89FB43272}"/>
              </a:ext>
            </a:extLst>
          </p:cNvPr>
          <p:cNvSpPr txBox="1"/>
          <p:nvPr/>
        </p:nvSpPr>
        <p:spPr>
          <a:xfrm>
            <a:off x="7239000" y="723901"/>
            <a:ext cx="10591800" cy="838200"/>
          </a:xfrm>
          <a:prstGeom prst="rect">
            <a:avLst/>
          </a:prstGeom>
        </p:spPr>
        <p:txBody>
          <a:bodyPr vert="horz" lIns="91440" tIns="45720" rIns="91440" bIns="45720" rtlCol="0">
            <a:norm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11D03FC0-FCA5-18E8-5FFB-CFC829E82267}"/>
              </a:ext>
            </a:extLst>
          </p:cNvPr>
          <p:cNvSpPr txBox="1"/>
          <p:nvPr/>
        </p:nvSpPr>
        <p:spPr>
          <a:xfrm>
            <a:off x="7239000" y="2095500"/>
            <a:ext cx="10591800" cy="5562600"/>
          </a:xfrm>
          <a:prstGeom prst="rect">
            <a:avLst/>
          </a:prstGeom>
        </p:spPr>
        <p:txBody>
          <a:bodyPr vert="horz" lIns="91440" tIns="45720" rIns="91440" bIns="45720" rtlCol="0">
            <a:norm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Trong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rời</a:t>
            </a:r>
            <a:r>
              <a:rPr lang="en-US" sz="4400" dirty="0">
                <a:latin typeface="Times New Roman" panose="02020603050405020304" pitchFamily="18" charset="0"/>
                <a:cs typeface="Times New Roman" panose="02020603050405020304" pitchFamily="18" charset="0"/>
              </a:rPr>
              <a:t>. Trong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a:t>
            </a:r>
          </a:p>
        </p:txBody>
      </p:sp>
      <p:pic>
        <p:nvPicPr>
          <p:cNvPr id="6" name="Picture 5" descr="A person in a garment holding a bow&#10;&#10;Description automatically generated">
            <a:extLst>
              <a:ext uri="{FF2B5EF4-FFF2-40B4-BE49-F238E27FC236}">
                <a16:creationId xmlns:a16="http://schemas.microsoft.com/office/drawing/2014/main" id="{5693D31A-61A7-33BF-4D8F-7C651E4A145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7542" l="1391" r="96999">
                        <a14:foregroundMark x1="9151" y1="26186" x2="86310" y2="86102"/>
                        <a14:foregroundMark x1="86310" y1="86102" x2="86676" y2="86102"/>
                        <a14:foregroundMark x1="6881" y1="18729" x2="7980" y2="91441"/>
                        <a14:foregroundMark x1="7980" y1="91441" x2="15300" y2="95678"/>
                        <a14:foregroundMark x1="15300" y1="95678" x2="51611" y2="95000"/>
                        <a14:foregroundMark x1="51611" y1="95000" x2="83821" y2="98814"/>
                        <a14:foregroundMark x1="83821" y1="98814" x2="90776" y2="95593"/>
                        <a14:foregroundMark x1="90776" y1="95593" x2="96340" y2="85424"/>
                        <a14:foregroundMark x1="96340" y1="85424" x2="94949" y2="76695"/>
                        <a14:foregroundMark x1="94949" y1="76695" x2="93558" y2="74237"/>
                        <a14:foregroundMark x1="4832" y1="15932" x2="4319" y2="93814"/>
                        <a14:foregroundMark x1="4319" y1="93814" x2="11420" y2="95339"/>
                        <a14:foregroundMark x1="11420" y1="95339" x2="34919" y2="91271"/>
                        <a14:foregroundMark x1="34919" y1="91271" x2="21157" y2="87712"/>
                        <a14:foregroundMark x1="21157" y1="87712" x2="16984" y2="90339"/>
                        <a14:foregroundMark x1="1537" y1="13051" x2="2562" y2="94746"/>
                        <a14:foregroundMark x1="96120" y1="94322" x2="96999" y2="77627"/>
                        <a14:foregroundMark x1="55124" y1="44492" x2="88141" y2="82542"/>
                        <a14:foregroundMark x1="88141" y1="82542" x2="86750" y2="86102"/>
                        <a14:foregroundMark x1="96999" y1="97542" x2="70425" y2="87712"/>
                        <a14:foregroundMark x1="70425" y1="87712" x2="67570" y2="85763"/>
                        <a14:foregroundMark x1="68668" y1="84237" x2="23060" y2="38390"/>
                        <a14:foregroundMark x1="23060" y1="38390" x2="15154" y2="36780"/>
                        <a14:foregroundMark x1="9663" y1="81356" x2="33821" y2="77797"/>
                        <a14:foregroundMark x1="33821" y1="77797" x2="58053" y2="77797"/>
                        <a14:foregroundMark x1="58053" y1="77797" x2="64348" y2="80763"/>
                        <a14:foregroundMark x1="64348" y1="80763" x2="64348" y2="80763"/>
                        <a14:foregroundMark x1="91288" y1="74237" x2="81186" y2="63051"/>
                        <a14:foregroundMark x1="81186" y1="63051" x2="74597" y2="61525"/>
                        <a14:foregroundMark x1="3441" y1="12797" x2="39751" y2="29068"/>
                        <a14:foregroundMark x1="39751" y1="29068" x2="39019" y2="36610"/>
                        <a14:foregroundMark x1="39019" y1="36610" x2="38726" y2="36525"/>
                        <a14:foregroundMark x1="29722" y1="30932" x2="42094" y2="35763"/>
                        <a14:foregroundMark x1="42094" y1="35763" x2="50952" y2="42881"/>
                        <a14:foregroundMark x1="53514" y1="43898" x2="72767" y2="54915"/>
                        <a14:foregroundMark x1="72767" y1="54915" x2="75256" y2="58814"/>
                      </a14:backgroundRemoval>
                    </a14:imgEffect>
                  </a14:imgLayer>
                </a14:imgProps>
              </a:ext>
              <a:ext uri="{28A0092B-C50C-407E-A947-70E740481C1C}">
                <a14:useLocalDpi xmlns:a14="http://schemas.microsoft.com/office/drawing/2010/main" val="0"/>
              </a:ext>
            </a:extLst>
          </a:blip>
          <a:stretch>
            <a:fillRect/>
          </a:stretch>
        </p:blipFill>
        <p:spPr>
          <a:xfrm>
            <a:off x="0" y="2388083"/>
            <a:ext cx="9144000" cy="7898917"/>
          </a:xfrm>
          <a:prstGeom prst="rect">
            <a:avLst/>
          </a:prstGeom>
        </p:spPr>
      </p:pic>
    </p:spTree>
    <p:extLst>
      <p:ext uri="{BB962C8B-B14F-4D97-AF65-F5344CB8AC3E}">
        <p14:creationId xmlns:p14="http://schemas.microsoft.com/office/powerpoint/2010/main" val="139970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1339</Words>
  <Application>Microsoft Office PowerPoint</Application>
  <PresentationFormat>Custom</PresentationFormat>
  <Paragraphs>113</Paragraphs>
  <Slides>15</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#9Slide04 SFU TimesTen Bold</vt:lpstr>
      <vt:lpstr>#9Slide05 SVNBeloved</vt:lpstr>
      <vt:lpstr>#9Slide03 AmpleSoft Bold</vt:lpstr>
      <vt:lpstr>Arial</vt:lpstr>
      <vt:lpstr>Calibri</vt:lpstr>
      <vt:lpstr>Times New Roman</vt:lpstr>
      <vt:lpstr>#9Slide05 IcielSanelma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Modern Corporate Infographic Slide Presentation</dc:title>
  <dc:creator>Dell Inspiron 5320</dc:creator>
  <cp:lastModifiedBy>hoa pham</cp:lastModifiedBy>
  <cp:revision>37</cp:revision>
  <dcterms:created xsi:type="dcterms:W3CDTF">2006-08-16T00:00:00Z</dcterms:created>
  <dcterms:modified xsi:type="dcterms:W3CDTF">2025-04-12T03:57:35Z</dcterms:modified>
  <dc:identifier>DAF5HYj-NjM</dc:identifier>
</cp:coreProperties>
</file>