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76"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9Slide03 AllRoundGothic" panose="020B0604020202020204" charset="0"/>
      <p:regular r:id="rId22"/>
    </p:embeddedFont>
    <p:embeddedFont>
      <p:font typeface="#9Slide03 Bebas Neue Bold" panose="020B0604020202020204" charset="0"/>
      <p:regular r:id="rId23"/>
      <p:bold r:id="rId24"/>
    </p:embeddedFont>
    <p:embeddedFont>
      <p:font typeface="#9Slide03 IcielPanton Black" panose="020B0604020202020204" charset="0"/>
      <p:regular r:id="rId25"/>
      <p:bold r:id="rId26"/>
    </p:embeddedFont>
    <p:embeddedFont>
      <p:font typeface="Fraunces Bold" panose="020B0604020202020204" charset="0"/>
      <p:regular r:id="rId27"/>
    </p:embeddedFont>
    <p:embeddedFont>
      <p:font typeface="Roboto Condensed" panose="02000000000000000000" pitchFamily="2" charset="0"/>
      <p:regular r:id="rId28"/>
      <p:bold r:id="rId29"/>
      <p:italic r:id="rId30"/>
    </p:embeddedFont>
    <p:embeddedFont>
      <p:font typeface="Roboto Condensed Bold" panose="02000000000000000000" charset="0"/>
      <p:regular r:id="rId31"/>
    </p:embeddedFont>
    <p:embeddedFont>
      <p:font typeface="Roboto Condensed Bold Italics" panose="020B0604020202020204" charset="0"/>
      <p:regular r:id="rId32"/>
    </p:embeddedFont>
    <p:embeddedFont>
      <p:font typeface="Roboto Condensed Italics"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868"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Thành ngữ là một phần rất quen thuộc trong lời ăn tiếng nói của người Việt. Vậy thành ngữ là gì và thành ngữ có đặc điểm như thế nào? Giờ học này chúng ta sẽ cùng tìm hiểu để nắm rõ hơn về thành ngữ cũng như vận dụng hiệu quả thành ngữ trong tạo lập văn bản và trong giao tiếp hàng ngày.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https://www.youtube.com/watch?v=CpkfoNoGlB0</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838989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B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750258"/>
            <a:ext cx="16723424" cy="8508042"/>
          </a:xfrm>
          <a:prstGeom prst="rect">
            <a:avLst/>
          </a:prstGeom>
        </p:spPr>
      </p:pic>
      <p:pic>
        <p:nvPicPr>
          <p:cNvPr id="3" name="Picture 3"/>
          <p:cNvPicPr>
            <a:picLocks noChangeAspect="1"/>
          </p:cNvPicPr>
          <p:nvPr/>
        </p:nvPicPr>
        <p:blipFill>
          <a:blip r:embed="rId3"/>
          <a:srcRect r="12"/>
          <a:stretch>
            <a:fillRect/>
          </a:stretch>
        </p:blipFill>
        <p:spPr>
          <a:xfrm>
            <a:off x="520957" y="1532384"/>
            <a:ext cx="14510413" cy="8754616"/>
          </a:xfrm>
          <a:prstGeom prst="rect">
            <a:avLst/>
          </a:prstGeom>
        </p:spPr>
      </p:pic>
      <p:pic>
        <p:nvPicPr>
          <p:cNvPr id="4" name="Picture 4"/>
          <p:cNvPicPr>
            <a:picLocks noChangeAspect="1"/>
          </p:cNvPicPr>
          <p:nvPr/>
        </p:nvPicPr>
        <p:blipFill>
          <a:blip r:embed="rId4"/>
          <a:srcRect b="38"/>
          <a:stretch>
            <a:fillRect/>
          </a:stretch>
        </p:blipFill>
        <p:spPr>
          <a:xfrm rot="-4055376">
            <a:off x="16144726" y="-1044351"/>
            <a:ext cx="2299555" cy="3947734"/>
          </a:xfrm>
          <a:prstGeom prst="rect">
            <a:avLst/>
          </a:prstGeom>
        </p:spPr>
      </p:pic>
      <p:pic>
        <p:nvPicPr>
          <p:cNvPr id="5" name="Picture 5"/>
          <p:cNvPicPr>
            <a:picLocks noChangeAspect="1"/>
          </p:cNvPicPr>
          <p:nvPr/>
        </p:nvPicPr>
        <p:blipFill>
          <a:blip r:embed="rId5"/>
          <a:srcRect b="10"/>
          <a:stretch>
            <a:fillRect/>
          </a:stretch>
        </p:blipFill>
        <p:spPr>
          <a:xfrm rot="-798751">
            <a:off x="15578578" y="7967022"/>
            <a:ext cx="4166886" cy="4114800"/>
          </a:xfrm>
          <a:prstGeom prst="rect">
            <a:avLst/>
          </a:prstGeom>
        </p:spPr>
      </p:pic>
      <p:pic>
        <p:nvPicPr>
          <p:cNvPr id="6" name="Picture 6"/>
          <p:cNvPicPr>
            <a:picLocks noChangeAspect="1"/>
          </p:cNvPicPr>
          <p:nvPr/>
        </p:nvPicPr>
        <p:blipFill>
          <a:blip r:embed="rId6"/>
          <a:srcRect b="10"/>
          <a:stretch>
            <a:fillRect/>
          </a:stretch>
        </p:blipFill>
        <p:spPr>
          <a:xfrm rot="-9872497">
            <a:off x="-1756291" y="-2382697"/>
            <a:ext cx="4166886" cy="4114800"/>
          </a:xfrm>
          <a:prstGeom prst="rect">
            <a:avLst/>
          </a:prstGeom>
        </p:spPr>
      </p:pic>
      <p:pic>
        <p:nvPicPr>
          <p:cNvPr id="7" name="Picture 7"/>
          <p:cNvPicPr>
            <a:picLocks noChangeAspect="1"/>
          </p:cNvPicPr>
          <p:nvPr/>
        </p:nvPicPr>
        <p:blipFill>
          <a:blip r:embed="rId7"/>
          <a:srcRect/>
          <a:stretch>
            <a:fillRect/>
          </a:stretch>
        </p:blipFill>
        <p:spPr>
          <a:xfrm>
            <a:off x="13530292" y="5405602"/>
            <a:ext cx="3729008" cy="4273935"/>
          </a:xfrm>
          <a:prstGeom prst="rect">
            <a:avLst/>
          </a:prstGeom>
        </p:spPr>
      </p:pic>
      <p:grpSp>
        <p:nvGrpSpPr>
          <p:cNvPr id="8" name="Group 8"/>
          <p:cNvGrpSpPr/>
          <p:nvPr/>
        </p:nvGrpSpPr>
        <p:grpSpPr>
          <a:xfrm>
            <a:off x="782288" y="3559351"/>
            <a:ext cx="12892324" cy="3161764"/>
            <a:chOff x="0" y="0"/>
            <a:chExt cx="17189765" cy="4215686"/>
          </a:xfrm>
        </p:grpSpPr>
        <p:sp>
          <p:nvSpPr>
            <p:cNvPr id="9" name="TextBox 9"/>
            <p:cNvSpPr txBox="1"/>
            <p:nvPr/>
          </p:nvSpPr>
          <p:spPr>
            <a:xfrm>
              <a:off x="0" y="-542925"/>
              <a:ext cx="17189765" cy="3382599"/>
            </a:xfrm>
            <a:prstGeom prst="rect">
              <a:avLst/>
            </a:prstGeom>
          </p:spPr>
          <p:txBody>
            <a:bodyPr lIns="0" tIns="0" rIns="0" bIns="0" rtlCol="0" anchor="t">
              <a:spAutoFit/>
            </a:bodyPr>
            <a:lstStyle/>
            <a:p>
              <a:pPr algn="ctr">
                <a:lnSpc>
                  <a:spcPts val="19636"/>
                </a:lnSpc>
                <a:spcBef>
                  <a:spcPct val="0"/>
                </a:spcBef>
              </a:pPr>
              <a:r>
                <a:rPr lang="en-US" sz="14026">
                  <a:solidFill>
                    <a:srgbClr val="5EC0DF"/>
                  </a:solidFill>
                  <a:latin typeface="#9Slide03 IcielPanton Black"/>
                </a:rPr>
                <a:t>ĐUỔI HÌNH</a:t>
              </a:r>
            </a:p>
          </p:txBody>
        </p:sp>
        <p:sp>
          <p:nvSpPr>
            <p:cNvPr id="10" name="TextBox 10"/>
            <p:cNvSpPr txBox="1"/>
            <p:nvPr/>
          </p:nvSpPr>
          <p:spPr>
            <a:xfrm>
              <a:off x="1254458" y="1088649"/>
              <a:ext cx="14680849" cy="3127037"/>
            </a:xfrm>
            <a:prstGeom prst="rect">
              <a:avLst/>
            </a:prstGeom>
          </p:spPr>
          <p:txBody>
            <a:bodyPr lIns="0" tIns="0" rIns="0" bIns="0" rtlCol="0" anchor="t">
              <a:spAutoFit/>
            </a:bodyPr>
            <a:lstStyle/>
            <a:p>
              <a:pPr algn="ctr">
                <a:lnSpc>
                  <a:spcPts val="18126"/>
                </a:lnSpc>
                <a:spcBef>
                  <a:spcPct val="0"/>
                </a:spcBef>
              </a:pPr>
              <a:r>
                <a:rPr lang="en-US" sz="12947">
                  <a:solidFill>
                    <a:srgbClr val="FF66C4"/>
                  </a:solidFill>
                  <a:latin typeface="#9Slide03 AllRoundGothic"/>
                </a:rPr>
                <a:t>bắt chữ</a:t>
              </a:r>
            </a:p>
          </p:txBody>
        </p:sp>
      </p:gr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47533" y="5717944"/>
            <a:ext cx="2073741" cy="100317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2288" y="5909692"/>
            <a:ext cx="4442429" cy="4114800"/>
          </a:xfrm>
          <a:prstGeom prst="rect">
            <a:avLst/>
          </a:prstGeom>
        </p:spPr>
      </p:pic>
      <p:sp>
        <p:nvSpPr>
          <p:cNvPr id="13" name="TextBox 13"/>
          <p:cNvSpPr txBox="1"/>
          <p:nvPr/>
        </p:nvSpPr>
        <p:spPr>
          <a:xfrm>
            <a:off x="2575299" y="1169358"/>
            <a:ext cx="10771403" cy="822543"/>
          </a:xfrm>
          <a:prstGeom prst="rect">
            <a:avLst/>
          </a:prstGeom>
        </p:spPr>
        <p:txBody>
          <a:bodyPr lIns="0" tIns="0" rIns="0" bIns="0" rtlCol="0" anchor="t">
            <a:spAutoFit/>
          </a:bodyPr>
          <a:lstStyle/>
          <a:p>
            <a:pPr algn="just">
              <a:lnSpc>
                <a:spcPts val="7690"/>
              </a:lnSpc>
            </a:pPr>
            <a:r>
              <a:rPr lang="en-US" sz="8181">
                <a:solidFill>
                  <a:srgbClr val="1B4262"/>
                </a:solidFill>
                <a:latin typeface="Fraunces Bold"/>
              </a:rPr>
              <a:t>KHỞI ĐỘNG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750258"/>
            <a:ext cx="16723424" cy="8508042"/>
          </a:xfrm>
          <a:prstGeom prst="rect">
            <a:avLst/>
          </a:prstGeom>
        </p:spPr>
      </p:pic>
      <p:pic>
        <p:nvPicPr>
          <p:cNvPr id="3" name="Picture 3"/>
          <p:cNvPicPr>
            <a:picLocks noChangeAspect="1"/>
          </p:cNvPicPr>
          <p:nvPr/>
        </p:nvPicPr>
        <p:blipFill>
          <a:blip r:embed="rId3"/>
          <a:srcRect r="12"/>
          <a:stretch>
            <a:fillRect/>
          </a:stretch>
        </p:blipFill>
        <p:spPr>
          <a:xfrm>
            <a:off x="0" y="-47553"/>
            <a:ext cx="16746403" cy="10103663"/>
          </a:xfrm>
          <a:prstGeom prst="rect">
            <a:avLst/>
          </a:prstGeom>
        </p:spPr>
      </p:pic>
      <p:pic>
        <p:nvPicPr>
          <p:cNvPr id="4" name="Picture 4"/>
          <p:cNvPicPr>
            <a:picLocks noChangeAspect="1"/>
          </p:cNvPicPr>
          <p:nvPr/>
        </p:nvPicPr>
        <p:blipFill>
          <a:blip r:embed="rId4"/>
          <a:srcRect/>
          <a:stretch>
            <a:fillRect/>
          </a:stretch>
        </p:blipFill>
        <p:spPr>
          <a:xfrm rot="-758707">
            <a:off x="13477549" y="-1156469"/>
            <a:ext cx="6294430" cy="4984851"/>
          </a:xfrm>
          <a:prstGeom prst="rect">
            <a:avLst/>
          </a:prstGeom>
        </p:spPr>
      </p:pic>
      <p:pic>
        <p:nvPicPr>
          <p:cNvPr id="5" name="Picture 5"/>
          <p:cNvPicPr>
            <a:picLocks noChangeAspect="1"/>
          </p:cNvPicPr>
          <p:nvPr/>
        </p:nvPicPr>
        <p:blipFill>
          <a:blip r:embed="rId5"/>
          <a:srcRect b="10"/>
          <a:stretch>
            <a:fillRect/>
          </a:stretch>
        </p:blipFill>
        <p:spPr>
          <a:xfrm rot="-3288139">
            <a:off x="15621188" y="8024218"/>
            <a:ext cx="4166886" cy="4114800"/>
          </a:xfrm>
          <a:prstGeom prst="rect">
            <a:avLst/>
          </a:prstGeom>
        </p:spPr>
      </p:pic>
      <p:pic>
        <p:nvPicPr>
          <p:cNvPr id="6" name="Picture 6"/>
          <p:cNvPicPr>
            <a:picLocks noChangeAspect="1"/>
          </p:cNvPicPr>
          <p:nvPr/>
        </p:nvPicPr>
        <p:blipFill>
          <a:blip r:embed="rId6"/>
          <a:srcRect b="10"/>
          <a:stretch>
            <a:fillRect/>
          </a:stretch>
        </p:blipFill>
        <p:spPr>
          <a:xfrm rot="-9872497">
            <a:off x="-2804502" y="-2459633"/>
            <a:ext cx="4166886" cy="4114800"/>
          </a:xfrm>
          <a:prstGeom prst="rect">
            <a:avLst/>
          </a:prstGeom>
        </p:spPr>
      </p:pic>
      <p:sp>
        <p:nvSpPr>
          <p:cNvPr id="7" name="TextBox 7"/>
          <p:cNvSpPr txBox="1"/>
          <p:nvPr/>
        </p:nvSpPr>
        <p:spPr>
          <a:xfrm>
            <a:off x="1835390" y="1040709"/>
            <a:ext cx="13766506" cy="1609725"/>
          </a:xfrm>
          <a:prstGeom prst="rect">
            <a:avLst/>
          </a:prstGeom>
        </p:spPr>
        <p:txBody>
          <a:bodyPr lIns="0" tIns="0" rIns="0" bIns="0" rtlCol="0" anchor="t">
            <a:spAutoFit/>
          </a:bodyPr>
          <a:lstStyle/>
          <a:p>
            <a:pPr algn="ctr">
              <a:lnSpc>
                <a:spcPts val="6360"/>
              </a:lnSpc>
            </a:pPr>
            <a:r>
              <a:rPr lang="en-US" sz="5300">
                <a:solidFill>
                  <a:srgbClr val="1B4262"/>
                </a:solidFill>
                <a:latin typeface="Roboto Condensed Bold"/>
              </a:rPr>
              <a:t>NHIỆM VỤ 2</a:t>
            </a:r>
          </a:p>
          <a:p>
            <a:pPr algn="ctr">
              <a:lnSpc>
                <a:spcPts val="6360"/>
              </a:lnSpc>
            </a:pPr>
            <a:r>
              <a:rPr lang="en-US" sz="5300">
                <a:solidFill>
                  <a:srgbClr val="1B4262"/>
                </a:solidFill>
                <a:latin typeface="Roboto Condensed"/>
              </a:rPr>
              <a:t>HS làm việc theo cặp trong thời gian 3 phút</a:t>
            </a:r>
          </a:p>
        </p:txBody>
      </p:sp>
      <p:sp>
        <p:nvSpPr>
          <p:cNvPr id="8" name="TextBox 8"/>
          <p:cNvSpPr txBox="1"/>
          <p:nvPr/>
        </p:nvSpPr>
        <p:spPr>
          <a:xfrm>
            <a:off x="1302099" y="3144450"/>
            <a:ext cx="14995446" cy="5581621"/>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a:rPr>
              <a:t>Đọc các câu sau, thử thay thành ngữ (in đậm) trong các câu sau bằng từ ngữ khác cùng nghĩa và cho thấy sự khác biệt về nghĩa:</a:t>
            </a:r>
          </a:p>
          <a:p>
            <a:pPr algn="just">
              <a:lnSpc>
                <a:spcPts val="6299"/>
              </a:lnSpc>
            </a:pPr>
            <a:r>
              <a:rPr lang="en-US" sz="4500">
                <a:solidFill>
                  <a:srgbClr val="000000"/>
                </a:solidFill>
                <a:latin typeface="Roboto Condensed"/>
              </a:rPr>
              <a:t>a. Thành ra có bao nhiêu gỗ hỏng bỏ hết và bao nhiêu vốn liếng </a:t>
            </a:r>
            <a:r>
              <a:rPr lang="en-US" sz="4500">
                <a:solidFill>
                  <a:srgbClr val="000000"/>
                </a:solidFill>
                <a:latin typeface="Roboto Condensed Bold"/>
              </a:rPr>
              <a:t>đi đời nhà ma</a:t>
            </a:r>
            <a:r>
              <a:rPr lang="en-US" sz="4500">
                <a:solidFill>
                  <a:srgbClr val="000000"/>
                </a:solidFill>
                <a:latin typeface="Roboto Condensed"/>
              </a:rPr>
              <a:t> sạch. (Đẽo cày giữa đường)</a:t>
            </a:r>
          </a:p>
          <a:p>
            <a:pPr algn="just">
              <a:lnSpc>
                <a:spcPts val="6299"/>
              </a:lnSpc>
            </a:pPr>
            <a:r>
              <a:rPr lang="en-US" sz="4500">
                <a:solidFill>
                  <a:srgbClr val="000000"/>
                </a:solidFill>
                <a:latin typeface="Roboto Condensed"/>
              </a:rPr>
              <a:t>b. Giờ đây, công chúa là một chị phụ bếp, thôi thì </a:t>
            </a:r>
            <a:r>
              <a:rPr lang="en-US" sz="4500">
                <a:solidFill>
                  <a:srgbClr val="000000"/>
                </a:solidFill>
                <a:latin typeface="Roboto Condensed Bold"/>
              </a:rPr>
              <a:t>thượng vàng hạ cám</a:t>
            </a:r>
            <a:r>
              <a:rPr lang="en-US" sz="4500">
                <a:solidFill>
                  <a:srgbClr val="000000"/>
                </a:solidFill>
                <a:latin typeface="Roboto Condensed"/>
              </a:rPr>
              <a:t>, việc gì cũng phải làm. (Vua chích chòe)</a:t>
            </a:r>
          </a:p>
          <a:p>
            <a:pPr algn="just">
              <a:lnSpc>
                <a:spcPts val="6300"/>
              </a:lnSpc>
            </a:pPr>
            <a:endParaRPr lang="en-US" sz="4500">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889479"/>
            <a:ext cx="16723424" cy="8508042"/>
          </a:xfrm>
          <a:prstGeom prst="rect">
            <a:avLst/>
          </a:prstGeom>
        </p:spPr>
      </p:pic>
      <p:pic>
        <p:nvPicPr>
          <p:cNvPr id="3" name="Picture 3"/>
          <p:cNvPicPr>
            <a:picLocks noChangeAspect="1"/>
          </p:cNvPicPr>
          <p:nvPr/>
        </p:nvPicPr>
        <p:blipFill>
          <a:blip r:embed="rId3"/>
          <a:srcRect l="852" r="851" b="13"/>
          <a:stretch>
            <a:fillRect/>
          </a:stretch>
        </p:blipFill>
        <p:spPr>
          <a:xfrm>
            <a:off x="-1362896" y="-922720"/>
            <a:ext cx="5455235" cy="7075577"/>
          </a:xfrm>
          <a:prstGeom prst="rect">
            <a:avLst/>
          </a:prstGeom>
        </p:spPr>
      </p:pic>
      <p:pic>
        <p:nvPicPr>
          <p:cNvPr id="4" name="Picture 4"/>
          <p:cNvPicPr>
            <a:picLocks noChangeAspect="1"/>
          </p:cNvPicPr>
          <p:nvPr/>
        </p:nvPicPr>
        <p:blipFill>
          <a:blip r:embed="rId4"/>
          <a:srcRect b="69"/>
          <a:stretch>
            <a:fillRect/>
          </a:stretch>
        </p:blipFill>
        <p:spPr>
          <a:xfrm>
            <a:off x="-554826" y="5897198"/>
            <a:ext cx="4770892" cy="4850259"/>
          </a:xfrm>
          <a:prstGeom prst="rect">
            <a:avLst/>
          </a:prstGeom>
        </p:spPr>
      </p:pic>
      <p:pic>
        <p:nvPicPr>
          <p:cNvPr id="5" name="Picture 5"/>
          <p:cNvPicPr>
            <a:picLocks noChangeAspect="1"/>
          </p:cNvPicPr>
          <p:nvPr/>
        </p:nvPicPr>
        <p:blipFill>
          <a:blip r:embed="rId5"/>
          <a:srcRect r="12"/>
          <a:stretch>
            <a:fillRect/>
          </a:stretch>
        </p:blipFill>
        <p:spPr>
          <a:xfrm>
            <a:off x="2351946" y="1317502"/>
            <a:ext cx="13584109" cy="8195746"/>
          </a:xfrm>
          <a:prstGeom prst="rect">
            <a:avLst/>
          </a:prstGeom>
        </p:spPr>
      </p:pic>
      <p:sp>
        <p:nvSpPr>
          <p:cNvPr id="6" name="TextBox 6"/>
          <p:cNvSpPr txBox="1"/>
          <p:nvPr/>
        </p:nvSpPr>
        <p:spPr>
          <a:xfrm>
            <a:off x="2808659" y="4488275"/>
            <a:ext cx="12670683" cy="1749425"/>
          </a:xfrm>
          <a:prstGeom prst="rect">
            <a:avLst/>
          </a:prstGeom>
        </p:spPr>
        <p:txBody>
          <a:bodyPr lIns="0" tIns="0" rIns="0" bIns="0" rtlCol="0" anchor="t">
            <a:spAutoFit/>
          </a:bodyPr>
          <a:lstStyle/>
          <a:p>
            <a:pPr algn="ctr">
              <a:lnSpc>
                <a:spcPts val="7000"/>
              </a:lnSpc>
            </a:pPr>
            <a:r>
              <a:rPr lang="en-US" sz="4999">
                <a:solidFill>
                  <a:srgbClr val="1B4262"/>
                </a:solidFill>
                <a:latin typeface="Roboto Condensed"/>
              </a:rPr>
              <a:t>Việc dùng thành ngữ giúp cho câu trở nên súc tích, bóng bẩy, gợi nhiều liên tưởng</a:t>
            </a:r>
          </a:p>
        </p:txBody>
      </p:sp>
      <p:pic>
        <p:nvPicPr>
          <p:cNvPr id="7" name="Picture 7"/>
          <p:cNvPicPr>
            <a:picLocks noChangeAspect="1"/>
          </p:cNvPicPr>
          <p:nvPr/>
        </p:nvPicPr>
        <p:blipFill>
          <a:blip r:embed="rId6"/>
          <a:srcRect b="53"/>
          <a:stretch>
            <a:fillRect/>
          </a:stretch>
        </p:blipFill>
        <p:spPr>
          <a:xfrm>
            <a:off x="12727473" y="6042855"/>
            <a:ext cx="6697025" cy="5418502"/>
          </a:xfrm>
          <a:prstGeom prst="rect">
            <a:avLst/>
          </a:prstGeom>
        </p:spPr>
      </p:pic>
      <p:sp>
        <p:nvSpPr>
          <p:cNvPr id="8" name="TextBox 8"/>
          <p:cNvSpPr txBox="1"/>
          <p:nvPr/>
        </p:nvSpPr>
        <p:spPr>
          <a:xfrm>
            <a:off x="3746879" y="2583810"/>
            <a:ext cx="10213450" cy="863600"/>
          </a:xfrm>
          <a:prstGeom prst="rect">
            <a:avLst/>
          </a:prstGeom>
        </p:spPr>
        <p:txBody>
          <a:bodyPr lIns="0" tIns="0" rIns="0" bIns="0" rtlCol="0" anchor="t">
            <a:spAutoFit/>
          </a:bodyPr>
          <a:lstStyle/>
          <a:p>
            <a:pPr algn="ctr">
              <a:lnSpc>
                <a:spcPts val="7000"/>
              </a:lnSpc>
            </a:pPr>
            <a:r>
              <a:rPr lang="en-US" sz="4999">
                <a:solidFill>
                  <a:srgbClr val="1B4262"/>
                </a:solidFill>
                <a:latin typeface="Roboto Condensed Bold"/>
              </a:rPr>
              <a:t>TÁC DỤNG CỦA THÀNH NGỮ</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750258"/>
            <a:ext cx="16723424" cy="8508042"/>
          </a:xfrm>
          <a:prstGeom prst="rect">
            <a:avLst/>
          </a:prstGeom>
        </p:spPr>
      </p:pic>
      <p:pic>
        <p:nvPicPr>
          <p:cNvPr id="3" name="Picture 3"/>
          <p:cNvPicPr>
            <a:picLocks noChangeAspect="1"/>
          </p:cNvPicPr>
          <p:nvPr/>
        </p:nvPicPr>
        <p:blipFill>
          <a:blip r:embed="rId3"/>
          <a:srcRect r="12"/>
          <a:stretch>
            <a:fillRect/>
          </a:stretch>
        </p:blipFill>
        <p:spPr>
          <a:xfrm>
            <a:off x="2453606" y="694152"/>
            <a:ext cx="14194720" cy="8564148"/>
          </a:xfrm>
          <a:prstGeom prst="rect">
            <a:avLst/>
          </a:prstGeom>
        </p:spPr>
      </p:pic>
      <p:pic>
        <p:nvPicPr>
          <p:cNvPr id="4" name="Picture 4"/>
          <p:cNvPicPr>
            <a:picLocks noChangeAspect="1"/>
          </p:cNvPicPr>
          <p:nvPr/>
        </p:nvPicPr>
        <p:blipFill>
          <a:blip r:embed="rId4"/>
          <a:srcRect b="181"/>
          <a:stretch>
            <a:fillRect/>
          </a:stretch>
        </p:blipFill>
        <p:spPr>
          <a:xfrm rot="-2873423">
            <a:off x="-1119594" y="5877288"/>
            <a:ext cx="3803764" cy="5243284"/>
          </a:xfrm>
          <a:prstGeom prst="rect">
            <a:avLst/>
          </a:prstGeom>
        </p:spPr>
      </p:pic>
      <p:pic>
        <p:nvPicPr>
          <p:cNvPr id="5" name="Picture 5"/>
          <p:cNvPicPr>
            <a:picLocks noChangeAspect="1"/>
          </p:cNvPicPr>
          <p:nvPr/>
        </p:nvPicPr>
        <p:blipFill>
          <a:blip r:embed="rId5"/>
          <a:srcRect b="38"/>
          <a:stretch>
            <a:fillRect/>
          </a:stretch>
        </p:blipFill>
        <p:spPr>
          <a:xfrm rot="-4055376">
            <a:off x="16144726" y="-1044351"/>
            <a:ext cx="2299555" cy="3947734"/>
          </a:xfrm>
          <a:prstGeom prst="rect">
            <a:avLst/>
          </a:prstGeom>
        </p:spPr>
      </p:pic>
      <p:pic>
        <p:nvPicPr>
          <p:cNvPr id="6" name="Picture 6"/>
          <p:cNvPicPr>
            <a:picLocks noChangeAspect="1"/>
          </p:cNvPicPr>
          <p:nvPr/>
        </p:nvPicPr>
        <p:blipFill>
          <a:blip r:embed="rId6"/>
          <a:srcRect b="10"/>
          <a:stretch>
            <a:fillRect/>
          </a:stretch>
        </p:blipFill>
        <p:spPr>
          <a:xfrm rot="-798751">
            <a:off x="15578578" y="7967022"/>
            <a:ext cx="4166886" cy="4114800"/>
          </a:xfrm>
          <a:prstGeom prst="rect">
            <a:avLst/>
          </a:prstGeom>
        </p:spPr>
      </p:pic>
      <p:pic>
        <p:nvPicPr>
          <p:cNvPr id="7" name="Picture 7"/>
          <p:cNvPicPr>
            <a:picLocks noChangeAspect="1"/>
          </p:cNvPicPr>
          <p:nvPr/>
        </p:nvPicPr>
        <p:blipFill>
          <a:blip r:embed="rId7"/>
          <a:srcRect b="10"/>
          <a:stretch>
            <a:fillRect/>
          </a:stretch>
        </p:blipFill>
        <p:spPr>
          <a:xfrm rot="-9872497">
            <a:off x="-1756291" y="-2382697"/>
            <a:ext cx="4166886" cy="4114800"/>
          </a:xfrm>
          <a:prstGeom prst="rect">
            <a:avLst/>
          </a:prstGeom>
        </p:spPr>
      </p:pic>
      <p:sp>
        <p:nvSpPr>
          <p:cNvPr id="8" name="TextBox 8"/>
          <p:cNvSpPr txBox="1"/>
          <p:nvPr/>
        </p:nvSpPr>
        <p:spPr>
          <a:xfrm>
            <a:off x="3044931" y="2402072"/>
            <a:ext cx="13012070" cy="3547440"/>
          </a:xfrm>
          <a:prstGeom prst="rect">
            <a:avLst/>
          </a:prstGeom>
        </p:spPr>
        <p:txBody>
          <a:bodyPr lIns="0" tIns="0" rIns="0" bIns="0" rtlCol="0" anchor="t">
            <a:spAutoFit/>
          </a:bodyPr>
          <a:lstStyle/>
          <a:p>
            <a:pPr algn="ctr">
              <a:lnSpc>
                <a:spcPts val="14245"/>
              </a:lnSpc>
            </a:pPr>
            <a:r>
              <a:rPr lang="en-US" sz="10397">
                <a:solidFill>
                  <a:srgbClr val="2B6B9F"/>
                </a:solidFill>
                <a:latin typeface="Fraunces Bold"/>
              </a:rPr>
              <a:t>II. THỰC HÀNH </a:t>
            </a:r>
          </a:p>
          <a:p>
            <a:pPr algn="ctr">
              <a:lnSpc>
                <a:spcPts val="14245"/>
              </a:lnSpc>
            </a:pPr>
            <a:r>
              <a:rPr lang="en-US" sz="10397">
                <a:solidFill>
                  <a:srgbClr val="2B6B9F"/>
                </a:solidFill>
                <a:latin typeface="Fraunces Bold"/>
              </a:rPr>
              <a:t>THÀNH NGỮ</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750258"/>
            <a:ext cx="16723424" cy="8508042"/>
          </a:xfrm>
          <a:prstGeom prst="rect">
            <a:avLst/>
          </a:prstGeom>
        </p:spPr>
      </p:pic>
      <p:pic>
        <p:nvPicPr>
          <p:cNvPr id="3" name="Picture 3"/>
          <p:cNvPicPr>
            <a:picLocks noChangeAspect="1"/>
          </p:cNvPicPr>
          <p:nvPr/>
        </p:nvPicPr>
        <p:blipFill>
          <a:blip r:embed="rId3"/>
          <a:srcRect r="12"/>
          <a:stretch>
            <a:fillRect/>
          </a:stretch>
        </p:blipFill>
        <p:spPr>
          <a:xfrm>
            <a:off x="1208371" y="0"/>
            <a:ext cx="16297342" cy="9832729"/>
          </a:xfrm>
          <a:prstGeom prst="rect">
            <a:avLst/>
          </a:prstGeom>
        </p:spPr>
      </p:pic>
      <p:pic>
        <p:nvPicPr>
          <p:cNvPr id="4" name="Picture 4"/>
          <p:cNvPicPr>
            <a:picLocks noChangeAspect="1"/>
          </p:cNvPicPr>
          <p:nvPr/>
        </p:nvPicPr>
        <p:blipFill>
          <a:blip r:embed="rId4"/>
          <a:srcRect b="181"/>
          <a:stretch>
            <a:fillRect/>
          </a:stretch>
        </p:blipFill>
        <p:spPr>
          <a:xfrm rot="-2873423">
            <a:off x="-1901882" y="6459919"/>
            <a:ext cx="3803764" cy="5243284"/>
          </a:xfrm>
          <a:prstGeom prst="rect">
            <a:avLst/>
          </a:prstGeom>
        </p:spPr>
      </p:pic>
      <p:pic>
        <p:nvPicPr>
          <p:cNvPr id="5" name="Picture 5"/>
          <p:cNvPicPr>
            <a:picLocks noChangeAspect="1"/>
          </p:cNvPicPr>
          <p:nvPr/>
        </p:nvPicPr>
        <p:blipFill>
          <a:blip r:embed="rId5"/>
          <a:srcRect b="38"/>
          <a:stretch>
            <a:fillRect/>
          </a:stretch>
        </p:blipFill>
        <p:spPr>
          <a:xfrm rot="-4055376">
            <a:off x="16512243" y="-1576330"/>
            <a:ext cx="2299555" cy="3947734"/>
          </a:xfrm>
          <a:prstGeom prst="rect">
            <a:avLst/>
          </a:prstGeom>
        </p:spPr>
      </p:pic>
      <p:pic>
        <p:nvPicPr>
          <p:cNvPr id="6" name="Picture 6"/>
          <p:cNvPicPr>
            <a:picLocks noChangeAspect="1"/>
          </p:cNvPicPr>
          <p:nvPr/>
        </p:nvPicPr>
        <p:blipFill>
          <a:blip r:embed="rId6"/>
          <a:srcRect b="10"/>
          <a:stretch>
            <a:fillRect/>
          </a:stretch>
        </p:blipFill>
        <p:spPr>
          <a:xfrm rot="-798751">
            <a:off x="15578578" y="7967022"/>
            <a:ext cx="4166886" cy="4114800"/>
          </a:xfrm>
          <a:prstGeom prst="rect">
            <a:avLst/>
          </a:prstGeom>
        </p:spPr>
      </p:pic>
      <p:pic>
        <p:nvPicPr>
          <p:cNvPr id="7" name="Picture 7"/>
          <p:cNvPicPr>
            <a:picLocks noChangeAspect="1"/>
          </p:cNvPicPr>
          <p:nvPr/>
        </p:nvPicPr>
        <p:blipFill>
          <a:blip r:embed="rId7"/>
          <a:srcRect b="10"/>
          <a:stretch>
            <a:fillRect/>
          </a:stretch>
        </p:blipFill>
        <p:spPr>
          <a:xfrm rot="-9872497">
            <a:off x="-1756291" y="-2382697"/>
            <a:ext cx="4166886" cy="4114800"/>
          </a:xfrm>
          <a:prstGeom prst="rect">
            <a:avLst/>
          </a:prstGeom>
        </p:spPr>
      </p:pic>
      <p:pic>
        <p:nvPicPr>
          <p:cNvPr id="8" name="Picture 8"/>
          <p:cNvPicPr>
            <a:picLocks noChangeAspect="1"/>
          </p:cNvPicPr>
          <p:nvPr/>
        </p:nvPicPr>
        <p:blipFill>
          <a:blip r:embed="rId8"/>
          <a:srcRect b="77"/>
          <a:stretch>
            <a:fillRect/>
          </a:stretch>
        </p:blipFill>
        <p:spPr>
          <a:xfrm>
            <a:off x="12995242" y="1627045"/>
            <a:ext cx="5292758" cy="8571268"/>
          </a:xfrm>
          <a:prstGeom prst="rect">
            <a:avLst/>
          </a:prstGeom>
        </p:spPr>
      </p:pic>
      <p:sp>
        <p:nvSpPr>
          <p:cNvPr id="9" name="TextBox 9"/>
          <p:cNvSpPr txBox="1"/>
          <p:nvPr/>
        </p:nvSpPr>
        <p:spPr>
          <a:xfrm>
            <a:off x="2883601" y="3011877"/>
            <a:ext cx="7636150" cy="708482"/>
          </a:xfrm>
          <a:prstGeom prst="rect">
            <a:avLst/>
          </a:prstGeom>
        </p:spPr>
        <p:txBody>
          <a:bodyPr lIns="0" tIns="0" rIns="0" bIns="0" rtlCol="0" anchor="t">
            <a:spAutoFit/>
          </a:bodyPr>
          <a:lstStyle/>
          <a:p>
            <a:pPr marL="975436" lvl="1" indent="-487718" algn="just">
              <a:lnSpc>
                <a:spcPts val="5692"/>
              </a:lnSpc>
              <a:buFont typeface="Arial"/>
              <a:buChar char="•"/>
            </a:pPr>
            <a:r>
              <a:rPr lang="en-US" sz="4517">
                <a:solidFill>
                  <a:srgbClr val="1B4262"/>
                </a:solidFill>
                <a:latin typeface="Roboto Condensed Bold"/>
              </a:rPr>
              <a:t>HS hoạt động cá nhân</a:t>
            </a:r>
          </a:p>
        </p:txBody>
      </p:sp>
      <p:sp>
        <p:nvSpPr>
          <p:cNvPr id="10" name="TextBox 10"/>
          <p:cNvSpPr txBox="1"/>
          <p:nvPr/>
        </p:nvSpPr>
        <p:spPr>
          <a:xfrm>
            <a:off x="2883601" y="4417784"/>
            <a:ext cx="10662894" cy="1422857"/>
          </a:xfrm>
          <a:prstGeom prst="rect">
            <a:avLst/>
          </a:prstGeom>
        </p:spPr>
        <p:txBody>
          <a:bodyPr lIns="0" tIns="0" rIns="0" bIns="0" rtlCol="0" anchor="t">
            <a:spAutoFit/>
          </a:bodyPr>
          <a:lstStyle/>
          <a:p>
            <a:pPr marL="975436" lvl="1" indent="-487718" algn="just">
              <a:lnSpc>
                <a:spcPts val="5692"/>
              </a:lnSpc>
              <a:buFont typeface="Arial"/>
              <a:buChar char="•"/>
            </a:pPr>
            <a:r>
              <a:rPr lang="en-US" sz="4517">
                <a:solidFill>
                  <a:srgbClr val="1B4262"/>
                </a:solidFill>
                <a:latin typeface="Roboto Condensed Bold"/>
              </a:rPr>
              <a:t>Hoàn thành PHT số 3 (bài tập 1 và 4 - SHS - Tr.11)</a:t>
            </a:r>
          </a:p>
        </p:txBody>
      </p:sp>
      <p:sp>
        <p:nvSpPr>
          <p:cNvPr id="11" name="TextBox 11"/>
          <p:cNvSpPr txBox="1"/>
          <p:nvPr/>
        </p:nvSpPr>
        <p:spPr>
          <a:xfrm>
            <a:off x="2883601" y="6002331"/>
            <a:ext cx="13492804" cy="708482"/>
          </a:xfrm>
          <a:prstGeom prst="rect">
            <a:avLst/>
          </a:prstGeom>
        </p:spPr>
        <p:txBody>
          <a:bodyPr lIns="0" tIns="0" rIns="0" bIns="0" rtlCol="0" anchor="t">
            <a:spAutoFit/>
          </a:bodyPr>
          <a:lstStyle/>
          <a:p>
            <a:pPr marL="975436" lvl="1" indent="-487718" algn="just">
              <a:lnSpc>
                <a:spcPts val="5692"/>
              </a:lnSpc>
              <a:buFont typeface="Arial"/>
              <a:buChar char="•"/>
            </a:pPr>
            <a:r>
              <a:rPr lang="en-US" sz="4517">
                <a:solidFill>
                  <a:srgbClr val="1B4262"/>
                </a:solidFill>
                <a:latin typeface="Roboto Condensed Bold"/>
              </a:rPr>
              <a:t>Thời gian: 7 phút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750258"/>
            <a:ext cx="16723424" cy="8508042"/>
          </a:xfrm>
          <a:prstGeom prst="rect">
            <a:avLst/>
          </a:prstGeom>
        </p:spPr>
      </p:pic>
      <p:pic>
        <p:nvPicPr>
          <p:cNvPr id="3" name="Picture 3"/>
          <p:cNvPicPr>
            <a:picLocks noChangeAspect="1"/>
          </p:cNvPicPr>
          <p:nvPr/>
        </p:nvPicPr>
        <p:blipFill>
          <a:blip r:embed="rId3"/>
          <a:srcRect/>
          <a:stretch>
            <a:fillRect/>
          </a:stretch>
        </p:blipFill>
        <p:spPr>
          <a:xfrm rot="-758707">
            <a:off x="14358497" y="-1602947"/>
            <a:ext cx="6294430" cy="4984851"/>
          </a:xfrm>
          <a:prstGeom prst="rect">
            <a:avLst/>
          </a:prstGeom>
        </p:spPr>
      </p:pic>
      <p:pic>
        <p:nvPicPr>
          <p:cNvPr id="4" name="Picture 4"/>
          <p:cNvPicPr>
            <a:picLocks noChangeAspect="1"/>
          </p:cNvPicPr>
          <p:nvPr/>
        </p:nvPicPr>
        <p:blipFill>
          <a:blip r:embed="rId4"/>
          <a:srcRect b="10"/>
          <a:stretch>
            <a:fillRect/>
          </a:stretch>
        </p:blipFill>
        <p:spPr>
          <a:xfrm rot="-3288139">
            <a:off x="15621188" y="8024218"/>
            <a:ext cx="4166886" cy="4114800"/>
          </a:xfrm>
          <a:prstGeom prst="rect">
            <a:avLst/>
          </a:prstGeom>
        </p:spPr>
      </p:pic>
      <p:pic>
        <p:nvPicPr>
          <p:cNvPr id="5" name="Picture 5"/>
          <p:cNvPicPr>
            <a:picLocks noChangeAspect="1"/>
          </p:cNvPicPr>
          <p:nvPr/>
        </p:nvPicPr>
        <p:blipFill>
          <a:blip r:embed="rId5"/>
          <a:srcRect b="10"/>
          <a:stretch>
            <a:fillRect/>
          </a:stretch>
        </p:blipFill>
        <p:spPr>
          <a:xfrm rot="-9872497">
            <a:off x="-2804502" y="-2459633"/>
            <a:ext cx="4166886" cy="4114800"/>
          </a:xfrm>
          <a:prstGeom prst="rect">
            <a:avLst/>
          </a:prstGeom>
        </p:spPr>
      </p:pic>
      <p:pic>
        <p:nvPicPr>
          <p:cNvPr id="6" name="Picture 6"/>
          <p:cNvPicPr>
            <a:picLocks noChangeAspect="1"/>
          </p:cNvPicPr>
          <p:nvPr/>
        </p:nvPicPr>
        <p:blipFill>
          <a:blip r:embed="rId6"/>
          <a:srcRect l="41083" t="37195" b="27089"/>
          <a:stretch>
            <a:fillRect/>
          </a:stretch>
        </p:blipFill>
        <p:spPr>
          <a:xfrm>
            <a:off x="560886" y="2882248"/>
            <a:ext cx="17489683" cy="7067925"/>
          </a:xfrm>
          <a:prstGeom prst="rect">
            <a:avLst/>
          </a:prstGeom>
        </p:spPr>
      </p:pic>
      <p:sp>
        <p:nvSpPr>
          <p:cNvPr id="7" name="TextBox 7"/>
          <p:cNvSpPr txBox="1"/>
          <p:nvPr/>
        </p:nvSpPr>
        <p:spPr>
          <a:xfrm>
            <a:off x="782288" y="1019175"/>
            <a:ext cx="16922343" cy="771493"/>
          </a:xfrm>
          <a:prstGeom prst="rect">
            <a:avLst/>
          </a:prstGeom>
        </p:spPr>
        <p:txBody>
          <a:bodyPr lIns="0" tIns="0" rIns="0" bIns="0" rtlCol="0" anchor="t">
            <a:spAutoFit/>
          </a:bodyPr>
          <a:lstStyle/>
          <a:p>
            <a:pPr algn="just">
              <a:lnSpc>
                <a:spcPts val="6000"/>
              </a:lnSpc>
            </a:pPr>
            <a:r>
              <a:rPr lang="en-US" sz="5000">
                <a:solidFill>
                  <a:srgbClr val="1B4262"/>
                </a:solidFill>
                <a:latin typeface="Roboto Condensed Bold"/>
              </a:rPr>
              <a:t>Bài 1 - SHS tr.10: Chỉ ra và giả nghĩa thành ngữ trong các câu sau:</a:t>
            </a:r>
          </a:p>
        </p:txBody>
      </p:sp>
      <p:sp>
        <p:nvSpPr>
          <p:cNvPr id="8" name="TextBox 8"/>
          <p:cNvSpPr txBox="1"/>
          <p:nvPr/>
        </p:nvSpPr>
        <p:spPr>
          <a:xfrm>
            <a:off x="782288" y="3401446"/>
            <a:ext cx="16922343" cy="5581650"/>
          </a:xfrm>
          <a:prstGeom prst="rect">
            <a:avLst/>
          </a:prstGeom>
        </p:spPr>
        <p:txBody>
          <a:bodyPr lIns="0" tIns="0" rIns="0" bIns="0" rtlCol="0" anchor="t">
            <a:spAutoFit/>
          </a:bodyPr>
          <a:lstStyle/>
          <a:p>
            <a:pPr algn="just">
              <a:lnSpc>
                <a:spcPts val="6299"/>
              </a:lnSpc>
            </a:pPr>
            <a:r>
              <a:rPr lang="en-US" sz="4500">
                <a:solidFill>
                  <a:srgbClr val="1B4262"/>
                </a:solidFill>
                <a:latin typeface="Roboto Condensed"/>
              </a:rPr>
              <a:t>a. </a:t>
            </a:r>
            <a:r>
              <a:rPr lang="en-US" sz="4500">
                <a:solidFill>
                  <a:srgbClr val="1B4262"/>
                </a:solidFill>
                <a:latin typeface="Roboto Condensed Italics"/>
              </a:rPr>
              <a:t>Tất cả những cái đó cám dỗ tôi hơn là quy tắc về phân từ; nhưng tôi cưỡng lại được, và ba chân bốn cẳng chạy đến trường.</a:t>
            </a:r>
          </a:p>
          <a:p>
            <a:pPr algn="just">
              <a:lnSpc>
                <a:spcPts val="6299"/>
              </a:lnSpc>
            </a:pPr>
            <a:r>
              <a:rPr lang="en-US" sz="4500">
                <a:solidFill>
                  <a:srgbClr val="1B4262"/>
                </a:solidFill>
                <a:latin typeface="Roboto Condensed Italics"/>
              </a:rPr>
              <a:t>                                                   (</a:t>
            </a:r>
            <a:r>
              <a:rPr lang="en-US" sz="4500">
                <a:solidFill>
                  <a:srgbClr val="1B4262"/>
                </a:solidFill>
                <a:latin typeface="Roboto Condensed"/>
              </a:rPr>
              <a:t>An-phông-xơ-đô-đê,</a:t>
            </a:r>
            <a:r>
              <a:rPr lang="en-US" sz="4500">
                <a:solidFill>
                  <a:srgbClr val="1B4262"/>
                </a:solidFill>
                <a:latin typeface="Roboto Condensed Italics"/>
              </a:rPr>
              <a:t> Buổi học cuối cùng)</a:t>
            </a:r>
          </a:p>
          <a:p>
            <a:pPr algn="just">
              <a:lnSpc>
                <a:spcPts val="6299"/>
              </a:lnSpc>
            </a:pPr>
            <a:endParaRPr lang="en-US" sz="4500">
              <a:solidFill>
                <a:srgbClr val="1B4262"/>
              </a:solidFill>
              <a:latin typeface="Roboto Condensed Italics"/>
            </a:endParaRPr>
          </a:p>
          <a:p>
            <a:pPr algn="just">
              <a:lnSpc>
                <a:spcPts val="6299"/>
              </a:lnSpc>
            </a:pPr>
            <a:r>
              <a:rPr lang="en-US" sz="4500">
                <a:solidFill>
                  <a:srgbClr val="1B4262"/>
                </a:solidFill>
                <a:latin typeface="Roboto Condensed Italics"/>
              </a:rPr>
              <a:t>b. Lại có khi tôi cảm thấy mình dũng mãnh đến nỗi dù có phải chuyển núi dời sông tôi cũng sẵn sàng.</a:t>
            </a:r>
          </a:p>
          <a:p>
            <a:pPr algn="just">
              <a:lnSpc>
                <a:spcPts val="6299"/>
              </a:lnSpc>
            </a:pPr>
            <a:r>
              <a:rPr lang="en-US" sz="4500">
                <a:solidFill>
                  <a:srgbClr val="1B4262"/>
                </a:solidFill>
                <a:latin typeface="Roboto Condensed Italics"/>
              </a:rPr>
              <a:t>                                         (</a:t>
            </a:r>
            <a:r>
              <a:rPr lang="en-US" sz="4500">
                <a:solidFill>
                  <a:srgbClr val="1B4262"/>
                </a:solidFill>
                <a:latin typeface="Roboto Condensed"/>
              </a:rPr>
              <a:t>Trin-ghi-đơ Ai-tơ-ma-tốp</a:t>
            </a:r>
            <a:r>
              <a:rPr lang="en-US" sz="4500">
                <a:solidFill>
                  <a:srgbClr val="1B4262"/>
                </a:solidFill>
                <a:latin typeface="Roboto Condensed Italics"/>
              </a:rPr>
              <a:t>, Người thầy đầu tiên)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750258"/>
            <a:ext cx="16723424" cy="8508042"/>
          </a:xfrm>
          <a:prstGeom prst="rect">
            <a:avLst/>
          </a:prstGeom>
        </p:spPr>
      </p:pic>
      <p:pic>
        <p:nvPicPr>
          <p:cNvPr id="3" name="Picture 3"/>
          <p:cNvPicPr>
            <a:picLocks noChangeAspect="1"/>
          </p:cNvPicPr>
          <p:nvPr/>
        </p:nvPicPr>
        <p:blipFill>
          <a:blip r:embed="rId3"/>
          <a:srcRect/>
          <a:stretch>
            <a:fillRect/>
          </a:stretch>
        </p:blipFill>
        <p:spPr>
          <a:xfrm rot="-758707">
            <a:off x="14358497" y="-1602947"/>
            <a:ext cx="6294430" cy="4984851"/>
          </a:xfrm>
          <a:prstGeom prst="rect">
            <a:avLst/>
          </a:prstGeom>
        </p:spPr>
      </p:pic>
      <p:pic>
        <p:nvPicPr>
          <p:cNvPr id="4" name="Picture 4"/>
          <p:cNvPicPr>
            <a:picLocks noChangeAspect="1"/>
          </p:cNvPicPr>
          <p:nvPr/>
        </p:nvPicPr>
        <p:blipFill>
          <a:blip r:embed="rId4"/>
          <a:srcRect b="10"/>
          <a:stretch>
            <a:fillRect/>
          </a:stretch>
        </p:blipFill>
        <p:spPr>
          <a:xfrm rot="-3288139">
            <a:off x="15621188" y="8024218"/>
            <a:ext cx="4166886" cy="4114800"/>
          </a:xfrm>
          <a:prstGeom prst="rect">
            <a:avLst/>
          </a:prstGeom>
        </p:spPr>
      </p:pic>
      <p:pic>
        <p:nvPicPr>
          <p:cNvPr id="5" name="Picture 5"/>
          <p:cNvPicPr>
            <a:picLocks noChangeAspect="1"/>
          </p:cNvPicPr>
          <p:nvPr/>
        </p:nvPicPr>
        <p:blipFill>
          <a:blip r:embed="rId5"/>
          <a:srcRect b="10"/>
          <a:stretch>
            <a:fillRect/>
          </a:stretch>
        </p:blipFill>
        <p:spPr>
          <a:xfrm rot="-9872497">
            <a:off x="-2804502" y="-2459633"/>
            <a:ext cx="4166886" cy="4114800"/>
          </a:xfrm>
          <a:prstGeom prst="rect">
            <a:avLst/>
          </a:prstGeom>
        </p:spPr>
      </p:pic>
      <p:pic>
        <p:nvPicPr>
          <p:cNvPr id="6" name="Picture 6"/>
          <p:cNvPicPr>
            <a:picLocks noChangeAspect="1"/>
          </p:cNvPicPr>
          <p:nvPr/>
        </p:nvPicPr>
        <p:blipFill>
          <a:blip r:embed="rId6"/>
          <a:srcRect l="41083" t="37195" b="27089"/>
          <a:stretch>
            <a:fillRect/>
          </a:stretch>
        </p:blipFill>
        <p:spPr>
          <a:xfrm>
            <a:off x="560886" y="2882248"/>
            <a:ext cx="17489683" cy="7067925"/>
          </a:xfrm>
          <a:prstGeom prst="rect">
            <a:avLst/>
          </a:prstGeom>
        </p:spPr>
      </p:pic>
      <p:sp>
        <p:nvSpPr>
          <p:cNvPr id="7" name="TextBox 7"/>
          <p:cNvSpPr txBox="1"/>
          <p:nvPr/>
        </p:nvSpPr>
        <p:spPr>
          <a:xfrm>
            <a:off x="782288" y="1019175"/>
            <a:ext cx="16922343" cy="771493"/>
          </a:xfrm>
          <a:prstGeom prst="rect">
            <a:avLst/>
          </a:prstGeom>
        </p:spPr>
        <p:txBody>
          <a:bodyPr lIns="0" tIns="0" rIns="0" bIns="0" rtlCol="0" anchor="t">
            <a:spAutoFit/>
          </a:bodyPr>
          <a:lstStyle/>
          <a:p>
            <a:pPr algn="just">
              <a:lnSpc>
                <a:spcPts val="6000"/>
              </a:lnSpc>
            </a:pPr>
            <a:r>
              <a:rPr lang="en-US" sz="5000">
                <a:solidFill>
                  <a:srgbClr val="1B4262"/>
                </a:solidFill>
                <a:latin typeface="Roboto Condensed Bold"/>
              </a:rPr>
              <a:t>Bài 1 - SHS tr.10: Chỉ ra và giả nghĩa thành ngữ trong các câu sau:</a:t>
            </a:r>
          </a:p>
        </p:txBody>
      </p:sp>
      <p:graphicFrame>
        <p:nvGraphicFramePr>
          <p:cNvPr id="9" name="Table 8">
            <a:extLst>
              <a:ext uri="{FF2B5EF4-FFF2-40B4-BE49-F238E27FC236}">
                <a16:creationId xmlns:a16="http://schemas.microsoft.com/office/drawing/2014/main" id="{5F1EE23F-FEBD-4127-399B-F70F78717820}"/>
              </a:ext>
            </a:extLst>
          </p:cNvPr>
          <p:cNvGraphicFramePr>
            <a:graphicFrameLocks noGrp="1"/>
          </p:cNvGraphicFramePr>
          <p:nvPr>
            <p:extLst>
              <p:ext uri="{D42A27DB-BD31-4B8C-83A1-F6EECF244321}">
                <p14:modId xmlns:p14="http://schemas.microsoft.com/office/powerpoint/2010/main" val="1458277909"/>
              </p:ext>
            </p:extLst>
          </p:nvPr>
        </p:nvGraphicFramePr>
        <p:xfrm>
          <a:off x="1623459" y="4010412"/>
          <a:ext cx="15239999" cy="4338556"/>
        </p:xfrm>
        <a:graphic>
          <a:graphicData uri="http://schemas.openxmlformats.org/drawingml/2006/table">
            <a:tbl>
              <a:tblPr bandRow="1">
                <a:tableStyleId>{5C22544A-7EE6-4342-B048-85BDC9FD1C3A}</a:tableStyleId>
              </a:tblPr>
              <a:tblGrid>
                <a:gridCol w="2142493">
                  <a:extLst>
                    <a:ext uri="{9D8B030D-6E8A-4147-A177-3AD203B41FA5}">
                      <a16:colId xmlns:a16="http://schemas.microsoft.com/office/drawing/2014/main" val="3897166093"/>
                    </a:ext>
                  </a:extLst>
                </a:gridCol>
                <a:gridCol w="5966640">
                  <a:extLst>
                    <a:ext uri="{9D8B030D-6E8A-4147-A177-3AD203B41FA5}">
                      <a16:colId xmlns:a16="http://schemas.microsoft.com/office/drawing/2014/main" val="2404106380"/>
                    </a:ext>
                  </a:extLst>
                </a:gridCol>
                <a:gridCol w="7130866">
                  <a:extLst>
                    <a:ext uri="{9D8B030D-6E8A-4147-A177-3AD203B41FA5}">
                      <a16:colId xmlns:a16="http://schemas.microsoft.com/office/drawing/2014/main" val="1043565940"/>
                    </a:ext>
                  </a:extLst>
                </a:gridCol>
              </a:tblGrid>
              <a:tr h="1077663">
                <a:tc>
                  <a:txBody>
                    <a:bodyPr/>
                    <a:lstStyle/>
                    <a:p>
                      <a:pPr algn="ctr">
                        <a:lnSpc>
                          <a:spcPct val="120000"/>
                        </a:lnSpc>
                        <a:spcAft>
                          <a:spcPts val="1000"/>
                        </a:spcAft>
                      </a:pPr>
                      <a:r>
                        <a:rPr lang="en-US" sz="4000" b="1" dirty="0" err="1">
                          <a:effectLst/>
                          <a:latin typeface="Roboto Condensed "/>
                        </a:rPr>
                        <a:t>Câu</a:t>
                      </a:r>
                      <a:endParaRPr lang="en-US" sz="4000" b="1" dirty="0">
                        <a:effectLst/>
                        <a:latin typeface="Roboto Condensed "/>
                        <a:ea typeface="Times New Roman" panose="02020603050405020304" pitchFamily="18" charset="0"/>
                      </a:endParaRPr>
                    </a:p>
                  </a:txBody>
                  <a:tcPr marL="68580" marR="68580" marT="0" marB="0"/>
                </a:tc>
                <a:tc>
                  <a:txBody>
                    <a:bodyPr/>
                    <a:lstStyle/>
                    <a:p>
                      <a:pPr algn="ctr">
                        <a:lnSpc>
                          <a:spcPct val="120000"/>
                        </a:lnSpc>
                        <a:spcAft>
                          <a:spcPts val="1000"/>
                        </a:spcAft>
                      </a:pPr>
                      <a:r>
                        <a:rPr lang="en-US" sz="4000" b="1" dirty="0" err="1">
                          <a:effectLst/>
                          <a:latin typeface="Roboto Condensed "/>
                        </a:rPr>
                        <a:t>Thành</a:t>
                      </a:r>
                      <a:r>
                        <a:rPr lang="en-US" sz="4000" b="1" dirty="0">
                          <a:effectLst/>
                          <a:latin typeface="Roboto Condensed "/>
                        </a:rPr>
                        <a:t> </a:t>
                      </a:r>
                      <a:r>
                        <a:rPr lang="en-US" sz="4000" b="1" dirty="0" err="1">
                          <a:effectLst/>
                          <a:latin typeface="Roboto Condensed "/>
                        </a:rPr>
                        <a:t>ngữ</a:t>
                      </a:r>
                      <a:endParaRPr lang="en-US" sz="4000" b="1" dirty="0">
                        <a:effectLst/>
                        <a:latin typeface="Roboto Condensed "/>
                        <a:ea typeface="Times New Roman" panose="02020603050405020304" pitchFamily="18" charset="0"/>
                      </a:endParaRPr>
                    </a:p>
                  </a:txBody>
                  <a:tcPr marL="68580" marR="68580" marT="0" marB="0"/>
                </a:tc>
                <a:tc>
                  <a:txBody>
                    <a:bodyPr/>
                    <a:lstStyle/>
                    <a:p>
                      <a:pPr algn="ctr">
                        <a:lnSpc>
                          <a:spcPct val="120000"/>
                        </a:lnSpc>
                        <a:spcAft>
                          <a:spcPts val="1000"/>
                        </a:spcAft>
                      </a:pPr>
                      <a:r>
                        <a:rPr lang="en-US" sz="4000" b="1" dirty="0" err="1">
                          <a:effectLst/>
                          <a:latin typeface="Roboto Condensed "/>
                        </a:rPr>
                        <a:t>Giải</a:t>
                      </a:r>
                      <a:r>
                        <a:rPr lang="en-US" sz="4000" b="1" dirty="0">
                          <a:effectLst/>
                          <a:latin typeface="Roboto Condensed "/>
                        </a:rPr>
                        <a:t> </a:t>
                      </a:r>
                      <a:r>
                        <a:rPr lang="en-US" sz="4000" b="1" dirty="0" err="1">
                          <a:effectLst/>
                          <a:latin typeface="Roboto Condensed "/>
                        </a:rPr>
                        <a:t>nghĩa</a:t>
                      </a:r>
                      <a:endParaRPr lang="en-US" sz="4000" b="1" dirty="0">
                        <a:effectLst/>
                        <a:latin typeface="Roboto Condensed "/>
                        <a:ea typeface="Times New Roman" panose="02020603050405020304" pitchFamily="18" charset="0"/>
                      </a:endParaRPr>
                    </a:p>
                  </a:txBody>
                  <a:tcPr marL="68580" marR="68580" marT="0" marB="0"/>
                </a:tc>
                <a:extLst>
                  <a:ext uri="{0D108BD9-81ED-4DB2-BD59-A6C34878D82A}">
                    <a16:rowId xmlns:a16="http://schemas.microsoft.com/office/drawing/2014/main" val="3015046413"/>
                  </a:ext>
                </a:extLst>
              </a:tr>
              <a:tr h="1295400">
                <a:tc>
                  <a:txBody>
                    <a:bodyPr/>
                    <a:lstStyle/>
                    <a:p>
                      <a:pPr algn="ctr">
                        <a:lnSpc>
                          <a:spcPct val="120000"/>
                        </a:lnSpc>
                        <a:spcAft>
                          <a:spcPts val="1000"/>
                        </a:spcAft>
                      </a:pPr>
                      <a:r>
                        <a:rPr lang="en-US" sz="4000" b="1" dirty="0">
                          <a:effectLst/>
                          <a:latin typeface="Roboto Condensed "/>
                        </a:rPr>
                        <a:t>a.</a:t>
                      </a:r>
                      <a:endParaRPr lang="en-US" sz="4000" b="1" dirty="0">
                        <a:effectLst/>
                        <a:latin typeface="Roboto Condensed "/>
                        <a:ea typeface="Times New Roman" panose="02020603050405020304" pitchFamily="18" charset="0"/>
                      </a:endParaRPr>
                    </a:p>
                  </a:txBody>
                  <a:tcPr marL="68580" marR="68580" marT="0" marB="0"/>
                </a:tc>
                <a:tc>
                  <a:txBody>
                    <a:bodyPr/>
                    <a:lstStyle/>
                    <a:p>
                      <a:pPr algn="just">
                        <a:lnSpc>
                          <a:spcPct val="120000"/>
                        </a:lnSpc>
                        <a:spcAft>
                          <a:spcPts val="1000"/>
                        </a:spcAft>
                      </a:pPr>
                      <a:r>
                        <a:rPr lang="en-US" sz="4000" dirty="0">
                          <a:effectLst/>
                          <a:latin typeface="Roboto Condensed "/>
                        </a:rPr>
                        <a:t> </a:t>
                      </a:r>
                      <a:endParaRPr lang="en-US" sz="4000" dirty="0">
                        <a:effectLst/>
                        <a:latin typeface="Roboto Condensed "/>
                        <a:ea typeface="Times New Roman" panose="02020603050405020304" pitchFamily="18" charset="0"/>
                      </a:endParaRPr>
                    </a:p>
                  </a:txBody>
                  <a:tcPr marL="68580" marR="68580" marT="0" marB="0"/>
                </a:tc>
                <a:tc>
                  <a:txBody>
                    <a:bodyPr/>
                    <a:lstStyle/>
                    <a:p>
                      <a:pPr algn="just">
                        <a:lnSpc>
                          <a:spcPct val="120000"/>
                        </a:lnSpc>
                        <a:spcAft>
                          <a:spcPts val="1000"/>
                        </a:spcAft>
                      </a:pPr>
                      <a:r>
                        <a:rPr lang="en-US" sz="4000" dirty="0">
                          <a:effectLst/>
                          <a:latin typeface="Roboto Condensed "/>
                        </a:rPr>
                        <a:t> </a:t>
                      </a:r>
                      <a:endParaRPr lang="en-US" sz="4000" dirty="0">
                        <a:effectLst/>
                        <a:latin typeface="Roboto Condensed "/>
                        <a:ea typeface="Times New Roman" panose="02020603050405020304" pitchFamily="18" charset="0"/>
                      </a:endParaRPr>
                    </a:p>
                  </a:txBody>
                  <a:tcPr marL="68580" marR="68580" marT="0" marB="0"/>
                </a:tc>
                <a:extLst>
                  <a:ext uri="{0D108BD9-81ED-4DB2-BD59-A6C34878D82A}">
                    <a16:rowId xmlns:a16="http://schemas.microsoft.com/office/drawing/2014/main" val="4131988049"/>
                  </a:ext>
                </a:extLst>
              </a:tr>
              <a:tr h="1965493">
                <a:tc>
                  <a:txBody>
                    <a:bodyPr/>
                    <a:lstStyle/>
                    <a:p>
                      <a:pPr algn="ctr">
                        <a:lnSpc>
                          <a:spcPct val="120000"/>
                        </a:lnSpc>
                        <a:spcAft>
                          <a:spcPts val="1000"/>
                        </a:spcAft>
                      </a:pPr>
                      <a:r>
                        <a:rPr lang="en-US" sz="4000" b="1">
                          <a:effectLst/>
                          <a:latin typeface="Roboto Condensed "/>
                        </a:rPr>
                        <a:t>b</a:t>
                      </a:r>
                      <a:r>
                        <a:rPr lang="en-US" sz="4000" b="1" dirty="0">
                          <a:effectLst/>
                          <a:latin typeface="Roboto Condensed "/>
                        </a:rPr>
                        <a:t>.</a:t>
                      </a:r>
                      <a:endParaRPr lang="en-US" sz="4000" b="1" dirty="0">
                        <a:effectLst/>
                        <a:latin typeface="Roboto Condensed "/>
                        <a:ea typeface="Times New Roman" panose="02020603050405020304" pitchFamily="18" charset="0"/>
                      </a:endParaRPr>
                    </a:p>
                  </a:txBody>
                  <a:tcPr marL="68580" marR="68580" marT="0" marB="0"/>
                </a:tc>
                <a:tc>
                  <a:txBody>
                    <a:bodyPr/>
                    <a:lstStyle/>
                    <a:p>
                      <a:pPr algn="just">
                        <a:lnSpc>
                          <a:spcPct val="120000"/>
                        </a:lnSpc>
                        <a:spcAft>
                          <a:spcPts val="1000"/>
                        </a:spcAft>
                      </a:pPr>
                      <a:r>
                        <a:rPr lang="en-US" sz="4000" dirty="0">
                          <a:effectLst/>
                          <a:latin typeface="Roboto Condensed "/>
                        </a:rPr>
                        <a:t> </a:t>
                      </a:r>
                      <a:endParaRPr lang="en-US" sz="4000" dirty="0">
                        <a:effectLst/>
                        <a:latin typeface="Roboto Condensed "/>
                        <a:ea typeface="Times New Roman" panose="02020603050405020304" pitchFamily="18" charset="0"/>
                      </a:endParaRPr>
                    </a:p>
                  </a:txBody>
                  <a:tcPr marL="68580" marR="68580" marT="0" marB="0"/>
                </a:tc>
                <a:tc>
                  <a:txBody>
                    <a:bodyPr/>
                    <a:lstStyle/>
                    <a:p>
                      <a:pPr algn="just">
                        <a:lnSpc>
                          <a:spcPct val="120000"/>
                        </a:lnSpc>
                        <a:spcAft>
                          <a:spcPts val="1000"/>
                        </a:spcAft>
                      </a:pPr>
                      <a:r>
                        <a:rPr lang="en-US" sz="4000" dirty="0">
                          <a:effectLst/>
                          <a:latin typeface="Roboto Condensed "/>
                        </a:rPr>
                        <a:t> </a:t>
                      </a:r>
                      <a:endParaRPr lang="en-US" sz="4000" dirty="0">
                        <a:effectLst/>
                        <a:latin typeface="Roboto Condensed "/>
                        <a:ea typeface="Times New Roman" panose="02020603050405020304" pitchFamily="18" charset="0"/>
                      </a:endParaRPr>
                    </a:p>
                  </a:txBody>
                  <a:tcPr marL="68580" marR="68580" marT="0" marB="0"/>
                </a:tc>
                <a:extLst>
                  <a:ext uri="{0D108BD9-81ED-4DB2-BD59-A6C34878D82A}">
                    <a16:rowId xmlns:a16="http://schemas.microsoft.com/office/drawing/2014/main" val="4203816876"/>
                  </a:ext>
                </a:extLst>
              </a:tr>
            </a:tbl>
          </a:graphicData>
        </a:graphic>
      </p:graphicFrame>
      <p:sp>
        <p:nvSpPr>
          <p:cNvPr id="10" name="TextBox 9">
            <a:extLst>
              <a:ext uri="{FF2B5EF4-FFF2-40B4-BE49-F238E27FC236}">
                <a16:creationId xmlns:a16="http://schemas.microsoft.com/office/drawing/2014/main" id="{631AADA9-B98B-11A0-5C8D-649A2AB41DCB}"/>
              </a:ext>
            </a:extLst>
          </p:cNvPr>
          <p:cNvSpPr txBox="1"/>
          <p:nvPr/>
        </p:nvSpPr>
        <p:spPr>
          <a:xfrm>
            <a:off x="4092870" y="5165267"/>
            <a:ext cx="5257800" cy="738664"/>
          </a:xfrm>
          <a:prstGeom prst="rect">
            <a:avLst/>
          </a:prstGeom>
          <a:noFill/>
        </p:spPr>
        <p:txBody>
          <a:bodyPr wrap="square" rtlCol="0">
            <a:spAutoFit/>
          </a:bodyPr>
          <a:lstStyle/>
          <a:p>
            <a:r>
              <a:rPr lang="en-US" sz="4200" i="1" dirty="0">
                <a:effectLst/>
                <a:latin typeface="Roboto Condensed "/>
                <a:ea typeface="Times New Roman" panose="02020603050405020304" pitchFamily="18" charset="0"/>
              </a:rPr>
              <a:t>Ba </a:t>
            </a:r>
            <a:r>
              <a:rPr lang="en-US" sz="4200" i="1" dirty="0" err="1">
                <a:effectLst/>
                <a:latin typeface="Roboto Condensed "/>
                <a:ea typeface="Times New Roman" panose="02020603050405020304" pitchFamily="18" charset="0"/>
              </a:rPr>
              <a:t>chân</a:t>
            </a:r>
            <a:r>
              <a:rPr lang="en-US" sz="4200" i="1" dirty="0">
                <a:effectLst/>
                <a:latin typeface="Roboto Condensed "/>
                <a:ea typeface="Times New Roman" panose="02020603050405020304" pitchFamily="18" charset="0"/>
              </a:rPr>
              <a:t> </a:t>
            </a:r>
            <a:r>
              <a:rPr lang="en-US" sz="4200" i="1" dirty="0" err="1">
                <a:effectLst/>
                <a:latin typeface="Roboto Condensed "/>
                <a:ea typeface="Times New Roman" panose="02020603050405020304" pitchFamily="18" charset="0"/>
              </a:rPr>
              <a:t>bốn</a:t>
            </a:r>
            <a:r>
              <a:rPr lang="en-US" sz="4200" i="1" dirty="0">
                <a:effectLst/>
                <a:latin typeface="Roboto Condensed "/>
                <a:ea typeface="Times New Roman" panose="02020603050405020304" pitchFamily="18" charset="0"/>
              </a:rPr>
              <a:t> </a:t>
            </a:r>
            <a:r>
              <a:rPr lang="en-US" sz="4200" i="1" dirty="0" err="1">
                <a:effectLst/>
                <a:latin typeface="Roboto Condensed "/>
                <a:ea typeface="Times New Roman" panose="02020603050405020304" pitchFamily="18" charset="0"/>
              </a:rPr>
              <a:t>cẳng</a:t>
            </a:r>
            <a:r>
              <a:rPr lang="en-US" sz="4200" dirty="0">
                <a:effectLst/>
                <a:latin typeface="Roboto Condensed "/>
                <a:ea typeface="Times New Roman" panose="02020603050405020304" pitchFamily="18" charset="0"/>
              </a:rPr>
              <a:t> </a:t>
            </a:r>
            <a:endParaRPr lang="en-US" sz="4200" dirty="0">
              <a:latin typeface="Roboto Condensed "/>
            </a:endParaRPr>
          </a:p>
        </p:txBody>
      </p:sp>
      <p:sp>
        <p:nvSpPr>
          <p:cNvPr id="11" name="TextBox 10">
            <a:extLst>
              <a:ext uri="{FF2B5EF4-FFF2-40B4-BE49-F238E27FC236}">
                <a16:creationId xmlns:a16="http://schemas.microsoft.com/office/drawing/2014/main" id="{0F25886A-2014-06DD-7ACB-FA94ED54AC5D}"/>
              </a:ext>
            </a:extLst>
          </p:cNvPr>
          <p:cNvSpPr txBox="1"/>
          <p:nvPr/>
        </p:nvSpPr>
        <p:spPr>
          <a:xfrm>
            <a:off x="11498859" y="5310900"/>
            <a:ext cx="5257800" cy="738664"/>
          </a:xfrm>
          <a:prstGeom prst="rect">
            <a:avLst/>
          </a:prstGeom>
          <a:noFill/>
        </p:spPr>
        <p:txBody>
          <a:bodyPr wrap="square" rtlCol="0">
            <a:spAutoFit/>
          </a:bodyPr>
          <a:lstStyle/>
          <a:p>
            <a:r>
              <a:rPr lang="en-US" sz="4200" dirty="0" err="1">
                <a:latin typeface="Roboto Condensed "/>
              </a:rPr>
              <a:t>vội</a:t>
            </a:r>
            <a:r>
              <a:rPr lang="en-US" sz="4200" dirty="0">
                <a:latin typeface="Roboto Condensed "/>
              </a:rPr>
              <a:t> </a:t>
            </a:r>
            <a:r>
              <a:rPr lang="en-US" sz="4200" dirty="0" err="1">
                <a:latin typeface="Roboto Condensed "/>
              </a:rPr>
              <a:t>vã</a:t>
            </a:r>
            <a:r>
              <a:rPr lang="en-US" sz="4200" dirty="0">
                <a:latin typeface="Roboto Condensed "/>
              </a:rPr>
              <a:t>, </a:t>
            </a:r>
            <a:r>
              <a:rPr lang="en-US" sz="4200" dirty="0" err="1">
                <a:latin typeface="Roboto Condensed "/>
              </a:rPr>
              <a:t>cuống</a:t>
            </a:r>
            <a:r>
              <a:rPr lang="en-US" sz="4200" dirty="0">
                <a:latin typeface="Roboto Condensed "/>
              </a:rPr>
              <a:t> </a:t>
            </a:r>
            <a:r>
              <a:rPr lang="en-US" sz="4200" dirty="0" err="1">
                <a:latin typeface="Roboto Condensed "/>
              </a:rPr>
              <a:t>lên</a:t>
            </a:r>
            <a:endParaRPr lang="en-US" sz="4200" dirty="0">
              <a:latin typeface="Roboto Condensed "/>
            </a:endParaRPr>
          </a:p>
        </p:txBody>
      </p:sp>
      <p:sp>
        <p:nvSpPr>
          <p:cNvPr id="12" name="TextBox 11">
            <a:extLst>
              <a:ext uri="{FF2B5EF4-FFF2-40B4-BE49-F238E27FC236}">
                <a16:creationId xmlns:a16="http://schemas.microsoft.com/office/drawing/2014/main" id="{2D407953-8A16-ED3F-02F2-E782D32B5817}"/>
              </a:ext>
            </a:extLst>
          </p:cNvPr>
          <p:cNvSpPr txBox="1"/>
          <p:nvPr/>
        </p:nvSpPr>
        <p:spPr>
          <a:xfrm>
            <a:off x="4092870" y="6823878"/>
            <a:ext cx="5257800" cy="738664"/>
          </a:xfrm>
          <a:prstGeom prst="rect">
            <a:avLst/>
          </a:prstGeom>
          <a:noFill/>
        </p:spPr>
        <p:txBody>
          <a:bodyPr wrap="square" rtlCol="0">
            <a:spAutoFit/>
          </a:bodyPr>
          <a:lstStyle/>
          <a:p>
            <a:r>
              <a:rPr lang="en-US" sz="4200" i="1" dirty="0" err="1">
                <a:latin typeface="Roboto Condensed "/>
              </a:rPr>
              <a:t>chuyển</a:t>
            </a:r>
            <a:r>
              <a:rPr lang="en-US" sz="4200" i="1" dirty="0">
                <a:latin typeface="Roboto Condensed "/>
              </a:rPr>
              <a:t> </a:t>
            </a:r>
            <a:r>
              <a:rPr lang="en-US" sz="4200" i="1" dirty="0" err="1">
                <a:latin typeface="Roboto Condensed "/>
              </a:rPr>
              <a:t>núi</a:t>
            </a:r>
            <a:r>
              <a:rPr lang="en-US" sz="4200" i="1" dirty="0">
                <a:latin typeface="Roboto Condensed "/>
              </a:rPr>
              <a:t> </a:t>
            </a:r>
            <a:r>
              <a:rPr lang="en-US" sz="4200" i="1" dirty="0" err="1">
                <a:latin typeface="Roboto Condensed "/>
              </a:rPr>
              <a:t>dời</a:t>
            </a:r>
            <a:r>
              <a:rPr lang="en-US" sz="4200" i="1" dirty="0">
                <a:latin typeface="Roboto Condensed "/>
              </a:rPr>
              <a:t> </a:t>
            </a:r>
            <a:r>
              <a:rPr lang="en-US" sz="4200" i="1" dirty="0" err="1">
                <a:latin typeface="Roboto Condensed "/>
              </a:rPr>
              <a:t>sông</a:t>
            </a:r>
            <a:r>
              <a:rPr lang="en-US" sz="4200" i="1" dirty="0">
                <a:latin typeface="Roboto Condensed "/>
              </a:rPr>
              <a:t> </a:t>
            </a:r>
            <a:endParaRPr lang="en-US" sz="4200" dirty="0">
              <a:latin typeface="Roboto Condensed "/>
            </a:endParaRPr>
          </a:p>
        </p:txBody>
      </p:sp>
      <p:sp>
        <p:nvSpPr>
          <p:cNvPr id="13" name="TextBox 12">
            <a:extLst>
              <a:ext uri="{FF2B5EF4-FFF2-40B4-BE49-F238E27FC236}">
                <a16:creationId xmlns:a16="http://schemas.microsoft.com/office/drawing/2014/main" id="{04818475-B177-1E83-BEDE-8E99A48D9D66}"/>
              </a:ext>
            </a:extLst>
          </p:cNvPr>
          <p:cNvSpPr txBox="1"/>
          <p:nvPr/>
        </p:nvSpPr>
        <p:spPr>
          <a:xfrm>
            <a:off x="9951780" y="6595354"/>
            <a:ext cx="6553200" cy="1384995"/>
          </a:xfrm>
          <a:prstGeom prst="rect">
            <a:avLst/>
          </a:prstGeom>
          <a:noFill/>
        </p:spPr>
        <p:txBody>
          <a:bodyPr wrap="square" rtlCol="0">
            <a:spAutoFit/>
          </a:bodyPr>
          <a:lstStyle/>
          <a:p>
            <a:pPr algn="ctr"/>
            <a:r>
              <a:rPr lang="en-US" sz="4200" dirty="0" err="1">
                <a:latin typeface="Roboto Condensed "/>
              </a:rPr>
              <a:t>làm</a:t>
            </a:r>
            <a:r>
              <a:rPr lang="en-US" sz="4200" dirty="0">
                <a:latin typeface="Roboto Condensed "/>
              </a:rPr>
              <a:t> </a:t>
            </a:r>
            <a:r>
              <a:rPr lang="en-US" sz="4200" dirty="0" err="1">
                <a:latin typeface="Roboto Condensed "/>
              </a:rPr>
              <a:t>những</a:t>
            </a:r>
            <a:r>
              <a:rPr lang="en-US" sz="4200" dirty="0">
                <a:latin typeface="Roboto Condensed "/>
              </a:rPr>
              <a:t> </a:t>
            </a:r>
            <a:r>
              <a:rPr lang="en-US" sz="4200" dirty="0" err="1">
                <a:latin typeface="Roboto Condensed "/>
              </a:rPr>
              <a:t>việc</a:t>
            </a:r>
            <a:r>
              <a:rPr lang="en-US" sz="4200" dirty="0">
                <a:latin typeface="Roboto Condensed "/>
              </a:rPr>
              <a:t> </a:t>
            </a:r>
            <a:r>
              <a:rPr lang="en-US" sz="4200" dirty="0" err="1">
                <a:latin typeface="Roboto Condensed "/>
              </a:rPr>
              <a:t>lớn</a:t>
            </a:r>
            <a:r>
              <a:rPr lang="en-US" sz="4200" dirty="0">
                <a:latin typeface="Roboto Condensed "/>
              </a:rPr>
              <a:t> </a:t>
            </a:r>
            <a:r>
              <a:rPr lang="en-US" sz="4200" dirty="0" err="1">
                <a:latin typeface="Roboto Condensed "/>
              </a:rPr>
              <a:t>lao</a:t>
            </a:r>
            <a:r>
              <a:rPr lang="en-US" sz="4200" dirty="0">
                <a:latin typeface="Roboto Condensed "/>
              </a:rPr>
              <a:t>, </a:t>
            </a:r>
          </a:p>
          <a:p>
            <a:pPr algn="ctr"/>
            <a:r>
              <a:rPr lang="en-US" sz="4200" dirty="0">
                <a:latin typeface="Roboto Condensed "/>
              </a:rPr>
              <a:t>phi </a:t>
            </a:r>
            <a:r>
              <a:rPr lang="en-US" sz="4200" dirty="0" err="1">
                <a:latin typeface="Roboto Condensed "/>
              </a:rPr>
              <a:t>thường</a:t>
            </a:r>
            <a:r>
              <a:rPr lang="en-US" sz="4200" dirty="0">
                <a:latin typeface="Roboto Condensed "/>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410613"/>
            <a:ext cx="16723424" cy="8508042"/>
          </a:xfrm>
          <a:prstGeom prst="rect">
            <a:avLst/>
          </a:prstGeom>
        </p:spPr>
      </p:pic>
      <p:pic>
        <p:nvPicPr>
          <p:cNvPr id="3" name="Picture 3"/>
          <p:cNvPicPr>
            <a:picLocks noChangeAspect="1"/>
          </p:cNvPicPr>
          <p:nvPr/>
        </p:nvPicPr>
        <p:blipFill>
          <a:blip r:embed="rId3"/>
          <a:srcRect/>
          <a:stretch>
            <a:fillRect/>
          </a:stretch>
        </p:blipFill>
        <p:spPr>
          <a:xfrm rot="-758707">
            <a:off x="14358497" y="-1602947"/>
            <a:ext cx="6294430" cy="4984851"/>
          </a:xfrm>
          <a:prstGeom prst="rect">
            <a:avLst/>
          </a:prstGeom>
        </p:spPr>
      </p:pic>
      <p:pic>
        <p:nvPicPr>
          <p:cNvPr id="4" name="Picture 4"/>
          <p:cNvPicPr>
            <a:picLocks noChangeAspect="1"/>
          </p:cNvPicPr>
          <p:nvPr/>
        </p:nvPicPr>
        <p:blipFill>
          <a:blip r:embed="rId4"/>
          <a:srcRect b="10"/>
          <a:stretch>
            <a:fillRect/>
          </a:stretch>
        </p:blipFill>
        <p:spPr>
          <a:xfrm rot="-3288139">
            <a:off x="15621188" y="8024218"/>
            <a:ext cx="4166886" cy="4114800"/>
          </a:xfrm>
          <a:prstGeom prst="rect">
            <a:avLst/>
          </a:prstGeom>
        </p:spPr>
      </p:pic>
      <p:pic>
        <p:nvPicPr>
          <p:cNvPr id="5" name="Picture 5"/>
          <p:cNvPicPr>
            <a:picLocks noChangeAspect="1"/>
          </p:cNvPicPr>
          <p:nvPr/>
        </p:nvPicPr>
        <p:blipFill>
          <a:blip r:embed="rId5"/>
          <a:srcRect b="10"/>
          <a:stretch>
            <a:fillRect/>
          </a:stretch>
        </p:blipFill>
        <p:spPr>
          <a:xfrm rot="-9872497">
            <a:off x="-2804502" y="-2459633"/>
            <a:ext cx="4166886" cy="4114800"/>
          </a:xfrm>
          <a:prstGeom prst="rect">
            <a:avLst/>
          </a:prstGeom>
        </p:spPr>
      </p:pic>
      <p:pic>
        <p:nvPicPr>
          <p:cNvPr id="6" name="Picture 6"/>
          <p:cNvPicPr>
            <a:picLocks noChangeAspect="1"/>
          </p:cNvPicPr>
          <p:nvPr/>
        </p:nvPicPr>
        <p:blipFill>
          <a:blip r:embed="rId6"/>
          <a:srcRect l="41083" t="46202" b="27089"/>
          <a:stretch>
            <a:fillRect/>
          </a:stretch>
        </p:blipFill>
        <p:spPr>
          <a:xfrm>
            <a:off x="560885" y="4742988"/>
            <a:ext cx="17489683" cy="5285539"/>
          </a:xfrm>
          <a:prstGeom prst="rect">
            <a:avLst/>
          </a:prstGeom>
        </p:spPr>
      </p:pic>
      <p:sp>
        <p:nvSpPr>
          <p:cNvPr id="7" name="TextBox 7"/>
          <p:cNvSpPr txBox="1"/>
          <p:nvPr/>
        </p:nvSpPr>
        <p:spPr>
          <a:xfrm>
            <a:off x="782288" y="1019175"/>
            <a:ext cx="16922343" cy="771493"/>
          </a:xfrm>
          <a:prstGeom prst="rect">
            <a:avLst/>
          </a:prstGeom>
        </p:spPr>
        <p:txBody>
          <a:bodyPr lIns="0" tIns="0" rIns="0" bIns="0" rtlCol="0" anchor="t">
            <a:spAutoFit/>
          </a:bodyPr>
          <a:lstStyle/>
          <a:p>
            <a:pPr algn="just">
              <a:lnSpc>
                <a:spcPts val="6000"/>
              </a:lnSpc>
            </a:pPr>
            <a:r>
              <a:rPr lang="en-US" sz="5000">
                <a:solidFill>
                  <a:srgbClr val="1B4262"/>
                </a:solidFill>
                <a:latin typeface="Roboto Condensed Bold"/>
              </a:rPr>
              <a:t>Bài 4 - SHS tr.11: Đặt câu với thành ngữ</a:t>
            </a:r>
          </a:p>
        </p:txBody>
      </p:sp>
      <p:sp>
        <p:nvSpPr>
          <p:cNvPr id="8" name="TextBox 8"/>
          <p:cNvSpPr txBox="1"/>
          <p:nvPr/>
        </p:nvSpPr>
        <p:spPr>
          <a:xfrm>
            <a:off x="1028700" y="2040807"/>
            <a:ext cx="16192500" cy="2380793"/>
          </a:xfrm>
          <a:prstGeom prst="rect">
            <a:avLst/>
          </a:prstGeom>
        </p:spPr>
        <p:txBody>
          <a:bodyPr wrap="square" lIns="0" tIns="0" rIns="0" bIns="0" rtlCol="0" anchor="t">
            <a:spAutoFit/>
          </a:bodyPr>
          <a:lstStyle/>
          <a:p>
            <a:pPr algn="just">
              <a:lnSpc>
                <a:spcPts val="6325"/>
              </a:lnSpc>
            </a:pPr>
            <a:r>
              <a:rPr lang="en-US" sz="4518" dirty="0">
                <a:solidFill>
                  <a:srgbClr val="1B4262"/>
                </a:solidFill>
                <a:latin typeface="Roboto Condensed"/>
              </a:rPr>
              <a:t>HS </a:t>
            </a:r>
            <a:r>
              <a:rPr lang="en-US" sz="4518" dirty="0" err="1">
                <a:solidFill>
                  <a:srgbClr val="1B4262"/>
                </a:solidFill>
                <a:latin typeface="Roboto Condensed"/>
              </a:rPr>
              <a:t>đặt</a:t>
            </a:r>
            <a:r>
              <a:rPr lang="en-US" sz="4518" dirty="0">
                <a:solidFill>
                  <a:srgbClr val="1B4262"/>
                </a:solidFill>
                <a:latin typeface="Roboto Condensed"/>
              </a:rPr>
              <a:t> </a:t>
            </a:r>
            <a:r>
              <a:rPr lang="en-US" sz="4518" dirty="0" err="1">
                <a:solidFill>
                  <a:srgbClr val="1B4262"/>
                </a:solidFill>
                <a:latin typeface="Roboto Condensed"/>
              </a:rPr>
              <a:t>câu</a:t>
            </a:r>
            <a:r>
              <a:rPr lang="en-US" sz="4518" dirty="0">
                <a:solidFill>
                  <a:srgbClr val="1B4262"/>
                </a:solidFill>
                <a:latin typeface="Roboto Condensed"/>
              </a:rPr>
              <a:t> </a:t>
            </a:r>
            <a:r>
              <a:rPr lang="en-US" sz="4518" dirty="0" err="1">
                <a:solidFill>
                  <a:srgbClr val="1B4262"/>
                </a:solidFill>
                <a:latin typeface="Roboto Condensed"/>
              </a:rPr>
              <a:t>sử</a:t>
            </a:r>
            <a:r>
              <a:rPr lang="en-US" sz="4518" dirty="0">
                <a:solidFill>
                  <a:srgbClr val="1B4262"/>
                </a:solidFill>
                <a:latin typeface="Roboto Condensed"/>
              </a:rPr>
              <a:t> </a:t>
            </a:r>
            <a:r>
              <a:rPr lang="en-US" sz="4518" dirty="0" err="1">
                <a:solidFill>
                  <a:srgbClr val="1B4262"/>
                </a:solidFill>
                <a:latin typeface="Roboto Condensed"/>
              </a:rPr>
              <a:t>dụng</a:t>
            </a:r>
            <a:r>
              <a:rPr lang="en-US" sz="4518" dirty="0">
                <a:solidFill>
                  <a:srgbClr val="1B4262"/>
                </a:solidFill>
                <a:latin typeface="Roboto Condensed"/>
              </a:rPr>
              <a:t> </a:t>
            </a:r>
            <a:r>
              <a:rPr lang="en-US" sz="4518" dirty="0" err="1">
                <a:solidFill>
                  <a:srgbClr val="1B4262"/>
                </a:solidFill>
                <a:latin typeface="Roboto Condensed"/>
              </a:rPr>
              <a:t>thành</a:t>
            </a:r>
            <a:r>
              <a:rPr lang="en-US" sz="4518" dirty="0">
                <a:solidFill>
                  <a:srgbClr val="1B4262"/>
                </a:solidFill>
                <a:latin typeface="Roboto Condensed"/>
              </a:rPr>
              <a:t> </a:t>
            </a:r>
            <a:r>
              <a:rPr lang="en-US" sz="4518" dirty="0" err="1">
                <a:solidFill>
                  <a:srgbClr val="1B4262"/>
                </a:solidFill>
                <a:latin typeface="Roboto Condensed"/>
              </a:rPr>
              <a:t>ngữ</a:t>
            </a:r>
            <a:r>
              <a:rPr lang="en-US" sz="4518" dirty="0">
                <a:solidFill>
                  <a:srgbClr val="1B4262"/>
                </a:solidFill>
                <a:latin typeface="Roboto Condensed"/>
              </a:rPr>
              <a:t> </a:t>
            </a:r>
            <a:r>
              <a:rPr lang="en-US" sz="4518" dirty="0" err="1">
                <a:solidFill>
                  <a:srgbClr val="1B4262"/>
                </a:solidFill>
                <a:latin typeface="Roboto Condensed"/>
              </a:rPr>
              <a:t>theo</a:t>
            </a:r>
            <a:r>
              <a:rPr lang="en-US" sz="4518" dirty="0">
                <a:solidFill>
                  <a:srgbClr val="1B4262"/>
                </a:solidFill>
                <a:latin typeface="Roboto Condensed"/>
              </a:rPr>
              <a:t> </a:t>
            </a:r>
            <a:r>
              <a:rPr lang="en-US" sz="4518" dirty="0" err="1">
                <a:solidFill>
                  <a:srgbClr val="1B4262"/>
                </a:solidFill>
                <a:latin typeface="Roboto Condensed"/>
              </a:rPr>
              <a:t>yêu</a:t>
            </a:r>
            <a:r>
              <a:rPr lang="en-US" sz="4518" dirty="0">
                <a:solidFill>
                  <a:srgbClr val="1B4262"/>
                </a:solidFill>
                <a:latin typeface="Roboto Condensed"/>
              </a:rPr>
              <a:t> </a:t>
            </a:r>
            <a:r>
              <a:rPr lang="en-US" sz="4518" dirty="0" err="1">
                <a:solidFill>
                  <a:srgbClr val="1B4262"/>
                </a:solidFill>
                <a:latin typeface="Roboto Condensed"/>
              </a:rPr>
              <a:t>cầu</a:t>
            </a:r>
            <a:r>
              <a:rPr lang="en-US" sz="4518" dirty="0">
                <a:solidFill>
                  <a:srgbClr val="1B4262"/>
                </a:solidFill>
                <a:latin typeface="Roboto Condensed"/>
              </a:rPr>
              <a:t>. </a:t>
            </a:r>
            <a:r>
              <a:rPr lang="en-US" sz="4518" dirty="0" err="1">
                <a:solidFill>
                  <a:srgbClr val="1B4262"/>
                </a:solidFill>
                <a:latin typeface="Roboto Condensed"/>
              </a:rPr>
              <a:t>Đảm</a:t>
            </a:r>
            <a:r>
              <a:rPr lang="en-US" sz="4518" dirty="0">
                <a:solidFill>
                  <a:srgbClr val="1B4262"/>
                </a:solidFill>
                <a:latin typeface="Roboto Condensed"/>
              </a:rPr>
              <a:t> </a:t>
            </a:r>
            <a:r>
              <a:rPr lang="en-US" sz="4518" dirty="0" err="1">
                <a:solidFill>
                  <a:srgbClr val="1B4262"/>
                </a:solidFill>
                <a:latin typeface="Roboto Condensed"/>
              </a:rPr>
              <a:t>bảo</a:t>
            </a:r>
            <a:r>
              <a:rPr lang="en-US" sz="4518" dirty="0">
                <a:solidFill>
                  <a:srgbClr val="1B4262"/>
                </a:solidFill>
                <a:latin typeface="Roboto Condensed"/>
              </a:rPr>
              <a:t> 2 </a:t>
            </a:r>
            <a:r>
              <a:rPr lang="en-US" sz="4518" dirty="0" err="1">
                <a:solidFill>
                  <a:srgbClr val="1B4262"/>
                </a:solidFill>
                <a:latin typeface="Roboto Condensed"/>
              </a:rPr>
              <a:t>tiêu</a:t>
            </a:r>
            <a:r>
              <a:rPr lang="en-US" sz="4518" dirty="0">
                <a:solidFill>
                  <a:srgbClr val="1B4262"/>
                </a:solidFill>
                <a:latin typeface="Roboto Condensed"/>
              </a:rPr>
              <a:t> </a:t>
            </a:r>
            <a:r>
              <a:rPr lang="en-US" sz="4518" dirty="0" err="1">
                <a:solidFill>
                  <a:srgbClr val="1B4262"/>
                </a:solidFill>
                <a:latin typeface="Roboto Condensed"/>
              </a:rPr>
              <a:t>chí</a:t>
            </a:r>
            <a:r>
              <a:rPr lang="en-US" sz="4518" dirty="0">
                <a:solidFill>
                  <a:srgbClr val="1B4262"/>
                </a:solidFill>
                <a:latin typeface="Roboto Condensed"/>
              </a:rPr>
              <a:t>:</a:t>
            </a:r>
          </a:p>
          <a:p>
            <a:pPr algn="just">
              <a:lnSpc>
                <a:spcPts val="6325"/>
              </a:lnSpc>
            </a:pPr>
            <a:r>
              <a:rPr lang="en-US" sz="4518" dirty="0">
                <a:solidFill>
                  <a:srgbClr val="1B4262"/>
                </a:solidFill>
                <a:latin typeface="Roboto Condensed"/>
              </a:rPr>
              <a:t>- </a:t>
            </a:r>
            <a:r>
              <a:rPr lang="en-US" sz="4518" dirty="0" err="1">
                <a:solidFill>
                  <a:srgbClr val="1B4262"/>
                </a:solidFill>
                <a:latin typeface="Roboto Condensed"/>
              </a:rPr>
              <a:t>Sự</a:t>
            </a:r>
            <a:r>
              <a:rPr lang="en-US" sz="4518" dirty="0">
                <a:solidFill>
                  <a:srgbClr val="1B4262"/>
                </a:solidFill>
                <a:latin typeface="Roboto Condensed"/>
              </a:rPr>
              <a:t> </a:t>
            </a:r>
            <a:r>
              <a:rPr lang="en-US" sz="4518" dirty="0" err="1">
                <a:solidFill>
                  <a:srgbClr val="1B4262"/>
                </a:solidFill>
                <a:latin typeface="Roboto Condensed"/>
              </a:rPr>
              <a:t>hợp</a:t>
            </a:r>
            <a:r>
              <a:rPr lang="en-US" sz="4518" dirty="0">
                <a:solidFill>
                  <a:srgbClr val="1B4262"/>
                </a:solidFill>
                <a:latin typeface="Roboto Condensed"/>
              </a:rPr>
              <a:t> </a:t>
            </a:r>
            <a:r>
              <a:rPr lang="en-US" sz="4518" dirty="0" err="1">
                <a:solidFill>
                  <a:srgbClr val="1B4262"/>
                </a:solidFill>
                <a:latin typeface="Roboto Condensed"/>
              </a:rPr>
              <a:t>lí</a:t>
            </a:r>
            <a:r>
              <a:rPr lang="en-US" sz="4518" dirty="0">
                <a:solidFill>
                  <a:srgbClr val="1B4262"/>
                </a:solidFill>
                <a:latin typeface="Roboto Condensed"/>
              </a:rPr>
              <a:t> </a:t>
            </a:r>
            <a:r>
              <a:rPr lang="en-US" sz="4518" dirty="0" err="1">
                <a:solidFill>
                  <a:srgbClr val="1B4262"/>
                </a:solidFill>
                <a:latin typeface="Roboto Condensed"/>
              </a:rPr>
              <a:t>của</a:t>
            </a:r>
            <a:r>
              <a:rPr lang="en-US" sz="4518" dirty="0">
                <a:solidFill>
                  <a:srgbClr val="1B4262"/>
                </a:solidFill>
                <a:latin typeface="Roboto Condensed"/>
              </a:rPr>
              <a:t> </a:t>
            </a:r>
            <a:r>
              <a:rPr lang="en-US" sz="4518" dirty="0" err="1">
                <a:solidFill>
                  <a:srgbClr val="1B4262"/>
                </a:solidFill>
                <a:latin typeface="Roboto Condensed"/>
              </a:rPr>
              <a:t>cách</a:t>
            </a:r>
            <a:r>
              <a:rPr lang="en-US" sz="4518" dirty="0">
                <a:solidFill>
                  <a:srgbClr val="1B4262"/>
                </a:solidFill>
                <a:latin typeface="Roboto Condensed"/>
              </a:rPr>
              <a:t> </a:t>
            </a:r>
            <a:r>
              <a:rPr lang="en-US" sz="4518" dirty="0" err="1">
                <a:solidFill>
                  <a:srgbClr val="1B4262"/>
                </a:solidFill>
                <a:latin typeface="Roboto Condensed"/>
              </a:rPr>
              <a:t>dùng</a:t>
            </a:r>
            <a:r>
              <a:rPr lang="en-US" sz="4518" dirty="0">
                <a:solidFill>
                  <a:srgbClr val="1B4262"/>
                </a:solidFill>
                <a:latin typeface="Roboto Condensed"/>
              </a:rPr>
              <a:t> </a:t>
            </a:r>
            <a:r>
              <a:rPr lang="en-US" sz="4518" dirty="0" err="1">
                <a:solidFill>
                  <a:srgbClr val="1B4262"/>
                </a:solidFill>
                <a:latin typeface="Roboto Condensed"/>
              </a:rPr>
              <a:t>thành</a:t>
            </a:r>
            <a:r>
              <a:rPr lang="en-US" sz="4518" dirty="0">
                <a:solidFill>
                  <a:srgbClr val="1B4262"/>
                </a:solidFill>
                <a:latin typeface="Roboto Condensed"/>
              </a:rPr>
              <a:t> </a:t>
            </a:r>
            <a:r>
              <a:rPr lang="en-US" sz="4518" dirty="0" err="1">
                <a:solidFill>
                  <a:srgbClr val="1B4262"/>
                </a:solidFill>
                <a:latin typeface="Roboto Condensed"/>
              </a:rPr>
              <a:t>ngữ</a:t>
            </a:r>
            <a:r>
              <a:rPr lang="en-US" sz="4518" dirty="0">
                <a:solidFill>
                  <a:srgbClr val="1B4262"/>
                </a:solidFill>
                <a:latin typeface="Roboto Condensed"/>
              </a:rPr>
              <a:t>.</a:t>
            </a:r>
          </a:p>
          <a:p>
            <a:pPr algn="just">
              <a:lnSpc>
                <a:spcPts val="6325"/>
              </a:lnSpc>
            </a:pPr>
            <a:r>
              <a:rPr lang="en-US" sz="4518" dirty="0">
                <a:solidFill>
                  <a:srgbClr val="1B4262"/>
                </a:solidFill>
                <a:latin typeface="Roboto Condensed"/>
              </a:rPr>
              <a:t> - </a:t>
            </a:r>
            <a:r>
              <a:rPr lang="en-US" sz="4518" dirty="0" err="1">
                <a:solidFill>
                  <a:srgbClr val="1B4262"/>
                </a:solidFill>
                <a:latin typeface="Roboto Condensed"/>
              </a:rPr>
              <a:t>Đảm</a:t>
            </a:r>
            <a:r>
              <a:rPr lang="en-US" sz="4518" dirty="0">
                <a:solidFill>
                  <a:srgbClr val="1B4262"/>
                </a:solidFill>
                <a:latin typeface="Roboto Condensed"/>
              </a:rPr>
              <a:t> </a:t>
            </a:r>
            <a:r>
              <a:rPr lang="en-US" sz="4518" dirty="0" err="1">
                <a:solidFill>
                  <a:srgbClr val="1B4262"/>
                </a:solidFill>
                <a:latin typeface="Roboto Condensed"/>
              </a:rPr>
              <a:t>bảo</a:t>
            </a:r>
            <a:r>
              <a:rPr lang="en-US" sz="4518" dirty="0">
                <a:solidFill>
                  <a:srgbClr val="1B4262"/>
                </a:solidFill>
                <a:latin typeface="Roboto Condensed"/>
              </a:rPr>
              <a:t> </a:t>
            </a:r>
            <a:r>
              <a:rPr lang="en-US" sz="4518" dirty="0" err="1">
                <a:solidFill>
                  <a:srgbClr val="1B4262"/>
                </a:solidFill>
                <a:latin typeface="Roboto Condensed"/>
              </a:rPr>
              <a:t>quy</a:t>
            </a:r>
            <a:r>
              <a:rPr lang="en-US" sz="4518" dirty="0">
                <a:solidFill>
                  <a:srgbClr val="1B4262"/>
                </a:solidFill>
                <a:latin typeface="Roboto Condensed"/>
              </a:rPr>
              <a:t> </a:t>
            </a:r>
            <a:r>
              <a:rPr lang="en-US" sz="4518" dirty="0" err="1">
                <a:solidFill>
                  <a:srgbClr val="1B4262"/>
                </a:solidFill>
                <a:latin typeface="Roboto Condensed"/>
              </a:rPr>
              <a:t>tác</a:t>
            </a:r>
            <a:r>
              <a:rPr lang="en-US" sz="4518" dirty="0">
                <a:solidFill>
                  <a:srgbClr val="1B4262"/>
                </a:solidFill>
                <a:latin typeface="Roboto Condensed"/>
              </a:rPr>
              <a:t> </a:t>
            </a:r>
            <a:r>
              <a:rPr lang="en-US" sz="4518" dirty="0" err="1">
                <a:solidFill>
                  <a:srgbClr val="1B4262"/>
                </a:solidFill>
                <a:latin typeface="Roboto Condensed"/>
              </a:rPr>
              <a:t>ngữ</a:t>
            </a:r>
            <a:r>
              <a:rPr lang="en-US" sz="4518" dirty="0">
                <a:solidFill>
                  <a:srgbClr val="1B4262"/>
                </a:solidFill>
                <a:latin typeface="Roboto Condensed"/>
              </a:rPr>
              <a:t> </a:t>
            </a:r>
            <a:r>
              <a:rPr lang="en-US" sz="4518" dirty="0" err="1">
                <a:solidFill>
                  <a:srgbClr val="1B4262"/>
                </a:solidFill>
                <a:latin typeface="Roboto Condensed"/>
              </a:rPr>
              <a:t>pháp</a:t>
            </a:r>
            <a:r>
              <a:rPr lang="en-US" sz="4518" dirty="0">
                <a:solidFill>
                  <a:srgbClr val="1B4262"/>
                </a:solidFill>
                <a:latin typeface="Roboto Condensed"/>
              </a:rPr>
              <a:t> </a:t>
            </a:r>
            <a:r>
              <a:rPr lang="en-US" sz="4518" dirty="0" err="1">
                <a:solidFill>
                  <a:srgbClr val="1B4262"/>
                </a:solidFill>
                <a:latin typeface="Roboto Condensed"/>
              </a:rPr>
              <a:t>của</a:t>
            </a:r>
            <a:r>
              <a:rPr lang="en-US" sz="4518" dirty="0">
                <a:solidFill>
                  <a:srgbClr val="1B4262"/>
                </a:solidFill>
                <a:latin typeface="Roboto Condensed"/>
              </a:rPr>
              <a:t> </a:t>
            </a:r>
            <a:r>
              <a:rPr lang="en-US" sz="4518" dirty="0" err="1">
                <a:solidFill>
                  <a:srgbClr val="1B4262"/>
                </a:solidFill>
                <a:latin typeface="Roboto Condensed"/>
              </a:rPr>
              <a:t>câu</a:t>
            </a:r>
            <a:r>
              <a:rPr lang="en-US" sz="4518" dirty="0">
                <a:solidFill>
                  <a:srgbClr val="1B4262"/>
                </a:solidFill>
                <a:latin typeface="Roboto Condensed"/>
              </a:rPr>
              <a:t>.</a:t>
            </a:r>
          </a:p>
        </p:txBody>
      </p:sp>
      <p:sp>
        <p:nvSpPr>
          <p:cNvPr id="9" name="TextBox 9"/>
          <p:cNvSpPr txBox="1"/>
          <p:nvPr/>
        </p:nvSpPr>
        <p:spPr>
          <a:xfrm>
            <a:off x="1143421" y="6781839"/>
            <a:ext cx="16324612" cy="1464945"/>
          </a:xfrm>
          <a:prstGeom prst="rect">
            <a:avLst/>
          </a:prstGeom>
        </p:spPr>
        <p:txBody>
          <a:bodyPr lIns="0" tIns="0" rIns="0" bIns="0" rtlCol="0" anchor="t">
            <a:spAutoFit/>
          </a:bodyPr>
          <a:lstStyle/>
          <a:p>
            <a:pPr algn="just">
              <a:lnSpc>
                <a:spcPts val="5880"/>
              </a:lnSpc>
            </a:pPr>
            <a:r>
              <a:rPr lang="en-US" sz="4200" dirty="0">
                <a:solidFill>
                  <a:srgbClr val="1B4262"/>
                </a:solidFill>
                <a:latin typeface="Roboto Condensed"/>
              </a:rPr>
              <a:t>2. </a:t>
            </a:r>
            <a:r>
              <a:rPr lang="en-US" sz="4200" dirty="0" err="1">
                <a:solidFill>
                  <a:srgbClr val="1B4262"/>
                </a:solidFill>
                <a:latin typeface="Roboto Condensed Italics"/>
              </a:rPr>
              <a:t>Mở</a:t>
            </a:r>
            <a:r>
              <a:rPr lang="en-US" sz="4200" dirty="0">
                <a:solidFill>
                  <a:srgbClr val="1B4262"/>
                </a:solidFill>
                <a:latin typeface="Roboto Condensed Italics"/>
              </a:rPr>
              <a:t> </a:t>
            </a:r>
            <a:r>
              <a:rPr lang="en-US" sz="4200" dirty="0" err="1">
                <a:solidFill>
                  <a:srgbClr val="1B4262"/>
                </a:solidFill>
                <a:latin typeface="Roboto Condensed Italics"/>
              </a:rPr>
              <a:t>mày</a:t>
            </a:r>
            <a:r>
              <a:rPr lang="en-US" sz="4200" dirty="0">
                <a:solidFill>
                  <a:srgbClr val="1B4262"/>
                </a:solidFill>
                <a:latin typeface="Roboto Condensed Italics"/>
              </a:rPr>
              <a:t> </a:t>
            </a:r>
            <a:r>
              <a:rPr lang="en-US" sz="4200" dirty="0" err="1">
                <a:solidFill>
                  <a:srgbClr val="1B4262"/>
                </a:solidFill>
                <a:latin typeface="Roboto Condensed Italics"/>
              </a:rPr>
              <a:t>mở</a:t>
            </a:r>
            <a:r>
              <a:rPr lang="en-US" sz="4200" dirty="0">
                <a:solidFill>
                  <a:srgbClr val="1B4262"/>
                </a:solidFill>
                <a:latin typeface="Roboto Condensed Italics"/>
              </a:rPr>
              <a:t> </a:t>
            </a:r>
            <a:r>
              <a:rPr lang="en-US" sz="4200" dirty="0" err="1">
                <a:solidFill>
                  <a:srgbClr val="1B4262"/>
                </a:solidFill>
                <a:latin typeface="Roboto Condensed Italics"/>
              </a:rPr>
              <a:t>mặt</a:t>
            </a:r>
            <a:r>
              <a:rPr lang="en-US" sz="4200" dirty="0">
                <a:solidFill>
                  <a:srgbClr val="1B4262"/>
                </a:solidFill>
                <a:latin typeface="Roboto Condensed Italics"/>
              </a:rPr>
              <a:t>:</a:t>
            </a:r>
            <a:r>
              <a:rPr lang="en-US" sz="4200" dirty="0">
                <a:solidFill>
                  <a:srgbClr val="1B4262"/>
                </a:solidFill>
                <a:latin typeface="Roboto Condensed"/>
              </a:rPr>
              <a:t> </a:t>
            </a:r>
            <a:r>
              <a:rPr lang="en-US" sz="4200" dirty="0" err="1">
                <a:solidFill>
                  <a:srgbClr val="1B4262"/>
                </a:solidFill>
                <a:latin typeface="Roboto Condensed"/>
              </a:rPr>
              <a:t>Thành</a:t>
            </a:r>
            <a:r>
              <a:rPr lang="en-US" sz="4200" dirty="0">
                <a:solidFill>
                  <a:srgbClr val="1B4262"/>
                </a:solidFill>
                <a:latin typeface="Roboto Condensed"/>
              </a:rPr>
              <a:t> </a:t>
            </a:r>
            <a:r>
              <a:rPr lang="en-US" sz="4200" dirty="0" err="1">
                <a:solidFill>
                  <a:srgbClr val="1B4262"/>
                </a:solidFill>
                <a:latin typeface="Roboto Condensed"/>
              </a:rPr>
              <a:t>tích</a:t>
            </a:r>
            <a:r>
              <a:rPr lang="en-US" sz="4200" dirty="0">
                <a:solidFill>
                  <a:srgbClr val="1B4262"/>
                </a:solidFill>
                <a:latin typeface="Roboto Condensed"/>
              </a:rPr>
              <a:t> </a:t>
            </a:r>
            <a:r>
              <a:rPr lang="en-US" sz="4200" dirty="0" err="1">
                <a:solidFill>
                  <a:srgbClr val="1B4262"/>
                </a:solidFill>
                <a:latin typeface="Roboto Condensed"/>
              </a:rPr>
              <a:t>học</a:t>
            </a:r>
            <a:r>
              <a:rPr lang="en-US" sz="4200" dirty="0">
                <a:solidFill>
                  <a:srgbClr val="1B4262"/>
                </a:solidFill>
                <a:latin typeface="Roboto Condensed"/>
              </a:rPr>
              <a:t> </a:t>
            </a:r>
            <a:r>
              <a:rPr lang="en-US" sz="4200" dirty="0" err="1">
                <a:solidFill>
                  <a:srgbClr val="1B4262"/>
                </a:solidFill>
                <a:latin typeface="Roboto Condensed"/>
              </a:rPr>
              <a:t>tập</a:t>
            </a:r>
            <a:r>
              <a:rPr lang="en-US" sz="4200" dirty="0">
                <a:solidFill>
                  <a:srgbClr val="1B4262"/>
                </a:solidFill>
                <a:latin typeface="Roboto Condensed"/>
              </a:rPr>
              <a:t> </a:t>
            </a:r>
            <a:r>
              <a:rPr lang="en-US" sz="4200" dirty="0" err="1">
                <a:solidFill>
                  <a:srgbClr val="1B4262"/>
                </a:solidFill>
                <a:latin typeface="Roboto Condensed"/>
              </a:rPr>
              <a:t>của</a:t>
            </a:r>
            <a:r>
              <a:rPr lang="en-US" sz="4200" dirty="0">
                <a:solidFill>
                  <a:srgbClr val="1B4262"/>
                </a:solidFill>
                <a:latin typeface="Roboto Condensed"/>
              </a:rPr>
              <a:t> Nam </a:t>
            </a:r>
            <a:r>
              <a:rPr lang="en-US" sz="4200" dirty="0" err="1">
                <a:solidFill>
                  <a:srgbClr val="1B4262"/>
                </a:solidFill>
                <a:latin typeface="Roboto Condensed"/>
              </a:rPr>
              <a:t>đã</a:t>
            </a:r>
            <a:r>
              <a:rPr lang="en-US" sz="4200" dirty="0">
                <a:solidFill>
                  <a:srgbClr val="1B4262"/>
                </a:solidFill>
                <a:latin typeface="Roboto Condensed"/>
              </a:rPr>
              <a:t> </a:t>
            </a:r>
            <a:r>
              <a:rPr lang="en-US" sz="4200" dirty="0" err="1">
                <a:solidFill>
                  <a:srgbClr val="1B4262"/>
                </a:solidFill>
                <a:latin typeface="Roboto Condensed"/>
              </a:rPr>
              <a:t>khiến</a:t>
            </a:r>
            <a:r>
              <a:rPr lang="en-US" sz="4200" dirty="0">
                <a:solidFill>
                  <a:srgbClr val="1B4262"/>
                </a:solidFill>
                <a:latin typeface="Roboto Condensed"/>
              </a:rPr>
              <a:t> </a:t>
            </a:r>
            <a:r>
              <a:rPr lang="en-US" sz="4200" dirty="0" err="1">
                <a:solidFill>
                  <a:srgbClr val="1B4262"/>
                </a:solidFill>
                <a:latin typeface="Roboto Condensed"/>
              </a:rPr>
              <a:t>bố</a:t>
            </a:r>
            <a:r>
              <a:rPr lang="en-US" sz="4200" dirty="0">
                <a:solidFill>
                  <a:srgbClr val="1B4262"/>
                </a:solidFill>
                <a:latin typeface="Roboto Condensed"/>
              </a:rPr>
              <a:t> </a:t>
            </a:r>
            <a:r>
              <a:rPr lang="en-US" sz="4200" dirty="0" err="1">
                <a:solidFill>
                  <a:srgbClr val="1B4262"/>
                </a:solidFill>
                <a:latin typeface="Roboto Condensed"/>
              </a:rPr>
              <a:t>mẹ</a:t>
            </a:r>
            <a:r>
              <a:rPr lang="en-US" sz="4200" dirty="0">
                <a:solidFill>
                  <a:srgbClr val="1B4262"/>
                </a:solidFill>
                <a:latin typeface="Roboto Condensed"/>
              </a:rPr>
              <a:t> </a:t>
            </a:r>
            <a:r>
              <a:rPr lang="en-US" sz="4200" dirty="0" err="1">
                <a:solidFill>
                  <a:srgbClr val="1B4262"/>
                </a:solidFill>
                <a:latin typeface="Roboto Condensed"/>
              </a:rPr>
              <a:t>em</a:t>
            </a:r>
            <a:r>
              <a:rPr lang="en-US" sz="4200" dirty="0">
                <a:solidFill>
                  <a:srgbClr val="1B4262"/>
                </a:solidFill>
                <a:latin typeface="Roboto Condensed"/>
              </a:rPr>
              <a:t> </a:t>
            </a:r>
            <a:r>
              <a:rPr lang="en-US" sz="4200" dirty="0" err="1">
                <a:solidFill>
                  <a:srgbClr val="1B4262"/>
                </a:solidFill>
                <a:latin typeface="Roboto Condensed"/>
              </a:rPr>
              <a:t>mở</a:t>
            </a:r>
            <a:r>
              <a:rPr lang="en-US" sz="4200" dirty="0">
                <a:solidFill>
                  <a:srgbClr val="1B4262"/>
                </a:solidFill>
                <a:latin typeface="Roboto Condensed"/>
              </a:rPr>
              <a:t> </a:t>
            </a:r>
            <a:r>
              <a:rPr lang="en-US" sz="4200" dirty="0" err="1">
                <a:solidFill>
                  <a:srgbClr val="1B4262"/>
                </a:solidFill>
                <a:latin typeface="Roboto Condensed"/>
              </a:rPr>
              <a:t>mày</a:t>
            </a:r>
            <a:r>
              <a:rPr lang="en-US" sz="4200" dirty="0">
                <a:solidFill>
                  <a:srgbClr val="1B4262"/>
                </a:solidFill>
                <a:latin typeface="Roboto Condensed"/>
              </a:rPr>
              <a:t> </a:t>
            </a:r>
            <a:r>
              <a:rPr lang="en-US" sz="4200" dirty="0" err="1">
                <a:solidFill>
                  <a:srgbClr val="1B4262"/>
                </a:solidFill>
                <a:latin typeface="Roboto Condensed"/>
              </a:rPr>
              <a:t>mở</a:t>
            </a:r>
            <a:r>
              <a:rPr lang="en-US" sz="4200" dirty="0">
                <a:solidFill>
                  <a:srgbClr val="1B4262"/>
                </a:solidFill>
                <a:latin typeface="Roboto Condensed"/>
              </a:rPr>
              <a:t> </a:t>
            </a:r>
            <a:r>
              <a:rPr lang="en-US" sz="4200" dirty="0" err="1">
                <a:solidFill>
                  <a:srgbClr val="1B4262"/>
                </a:solidFill>
                <a:latin typeface="Roboto Condensed"/>
              </a:rPr>
              <a:t>mặt</a:t>
            </a:r>
            <a:r>
              <a:rPr lang="en-US" sz="4200" dirty="0">
                <a:solidFill>
                  <a:srgbClr val="1B4262"/>
                </a:solidFill>
                <a:latin typeface="Roboto Condensed"/>
              </a:rPr>
              <a:t> </a:t>
            </a:r>
            <a:r>
              <a:rPr lang="en-US" sz="4200" dirty="0" err="1">
                <a:solidFill>
                  <a:srgbClr val="1B4262"/>
                </a:solidFill>
                <a:latin typeface="Roboto Condensed"/>
              </a:rPr>
              <a:t>với</a:t>
            </a:r>
            <a:r>
              <a:rPr lang="en-US" sz="4200" dirty="0">
                <a:solidFill>
                  <a:srgbClr val="1B4262"/>
                </a:solidFill>
                <a:latin typeface="Roboto Condensed"/>
              </a:rPr>
              <a:t> </a:t>
            </a:r>
            <a:r>
              <a:rPr lang="en-US" sz="4200" dirty="0" err="1">
                <a:solidFill>
                  <a:srgbClr val="1B4262"/>
                </a:solidFill>
                <a:latin typeface="Roboto Condensed"/>
              </a:rPr>
              <a:t>hàng</a:t>
            </a:r>
            <a:r>
              <a:rPr lang="en-US" sz="4200" dirty="0">
                <a:solidFill>
                  <a:srgbClr val="1B4262"/>
                </a:solidFill>
                <a:latin typeface="Roboto Condensed"/>
              </a:rPr>
              <a:t> </a:t>
            </a:r>
            <a:r>
              <a:rPr lang="en-US" sz="4200" dirty="0" err="1">
                <a:solidFill>
                  <a:srgbClr val="1B4262"/>
                </a:solidFill>
                <a:latin typeface="Roboto Condensed"/>
              </a:rPr>
              <a:t>xóm</a:t>
            </a:r>
            <a:r>
              <a:rPr lang="en-US" sz="4200" dirty="0">
                <a:solidFill>
                  <a:srgbClr val="1B4262"/>
                </a:solidFill>
                <a:latin typeface="Roboto Condensed"/>
              </a:rPr>
              <a:t> .</a:t>
            </a:r>
          </a:p>
        </p:txBody>
      </p:sp>
      <p:sp>
        <p:nvSpPr>
          <p:cNvPr id="10" name="TextBox 10"/>
          <p:cNvSpPr txBox="1"/>
          <p:nvPr/>
        </p:nvSpPr>
        <p:spPr>
          <a:xfrm>
            <a:off x="1171495" y="5787270"/>
            <a:ext cx="15260638" cy="721995"/>
          </a:xfrm>
          <a:prstGeom prst="rect">
            <a:avLst/>
          </a:prstGeom>
        </p:spPr>
        <p:txBody>
          <a:bodyPr lIns="0" tIns="0" rIns="0" bIns="0" rtlCol="0" anchor="t">
            <a:spAutoFit/>
          </a:bodyPr>
          <a:lstStyle/>
          <a:p>
            <a:pPr algn="just">
              <a:lnSpc>
                <a:spcPts val="5880"/>
              </a:lnSpc>
            </a:pPr>
            <a:r>
              <a:rPr lang="en-US" sz="4200" dirty="0">
                <a:solidFill>
                  <a:srgbClr val="1B4262"/>
                </a:solidFill>
                <a:latin typeface="Roboto Condensed"/>
              </a:rPr>
              <a:t>1. </a:t>
            </a:r>
            <a:r>
              <a:rPr lang="en-US" sz="4200" dirty="0" err="1">
                <a:solidFill>
                  <a:srgbClr val="1B4262"/>
                </a:solidFill>
                <a:latin typeface="Roboto Condensed Italics"/>
              </a:rPr>
              <a:t>Học</a:t>
            </a:r>
            <a:r>
              <a:rPr lang="en-US" sz="4200" dirty="0">
                <a:solidFill>
                  <a:srgbClr val="1B4262"/>
                </a:solidFill>
                <a:latin typeface="Roboto Condensed Italics"/>
              </a:rPr>
              <a:t> </a:t>
            </a:r>
            <a:r>
              <a:rPr lang="en-US" sz="4200" dirty="0" err="1">
                <a:solidFill>
                  <a:srgbClr val="1B4262"/>
                </a:solidFill>
                <a:latin typeface="Roboto Condensed Italics"/>
              </a:rPr>
              <a:t>một</a:t>
            </a:r>
            <a:r>
              <a:rPr lang="en-US" sz="4200" dirty="0">
                <a:solidFill>
                  <a:srgbClr val="1B4262"/>
                </a:solidFill>
                <a:latin typeface="Roboto Condensed Italics"/>
              </a:rPr>
              <a:t> </a:t>
            </a:r>
            <a:r>
              <a:rPr lang="en-US" sz="4200" dirty="0" err="1">
                <a:solidFill>
                  <a:srgbClr val="1B4262"/>
                </a:solidFill>
                <a:latin typeface="Roboto Condensed Italics"/>
              </a:rPr>
              <a:t>biết</a:t>
            </a:r>
            <a:r>
              <a:rPr lang="en-US" sz="4200" dirty="0">
                <a:solidFill>
                  <a:srgbClr val="1B4262"/>
                </a:solidFill>
                <a:latin typeface="Roboto Condensed Italics"/>
              </a:rPr>
              <a:t> </a:t>
            </a:r>
            <a:r>
              <a:rPr lang="en-US" sz="4200" dirty="0" err="1">
                <a:solidFill>
                  <a:srgbClr val="1B4262"/>
                </a:solidFill>
                <a:latin typeface="Roboto Condensed Italics"/>
              </a:rPr>
              <a:t>mười</a:t>
            </a:r>
            <a:r>
              <a:rPr lang="en-US" sz="4200" dirty="0">
                <a:solidFill>
                  <a:srgbClr val="1B4262"/>
                </a:solidFill>
                <a:latin typeface="Roboto Condensed Italics"/>
              </a:rPr>
              <a:t>:</a:t>
            </a:r>
            <a:r>
              <a:rPr lang="en-US" sz="4200" dirty="0">
                <a:solidFill>
                  <a:srgbClr val="1B4262"/>
                </a:solidFill>
                <a:latin typeface="Roboto Condensed"/>
              </a:rPr>
              <a:t> </a:t>
            </a:r>
            <a:r>
              <a:rPr lang="en-US" sz="4200" dirty="0" err="1">
                <a:solidFill>
                  <a:srgbClr val="1B4262"/>
                </a:solidFill>
                <a:latin typeface="Roboto Condensed"/>
              </a:rPr>
              <a:t>Câu</a:t>
            </a:r>
            <a:r>
              <a:rPr lang="en-US" sz="4200" dirty="0">
                <a:solidFill>
                  <a:srgbClr val="1B4262"/>
                </a:solidFill>
                <a:latin typeface="Roboto Condensed"/>
              </a:rPr>
              <a:t> </a:t>
            </a:r>
            <a:r>
              <a:rPr lang="en-US" sz="4200" dirty="0" err="1">
                <a:solidFill>
                  <a:srgbClr val="1B4262"/>
                </a:solidFill>
                <a:latin typeface="Roboto Condensed"/>
              </a:rPr>
              <a:t>bé</a:t>
            </a:r>
            <a:r>
              <a:rPr lang="en-US" sz="4200" dirty="0">
                <a:solidFill>
                  <a:srgbClr val="1B4262"/>
                </a:solidFill>
                <a:latin typeface="Roboto Condensed"/>
              </a:rPr>
              <a:t> </a:t>
            </a:r>
            <a:r>
              <a:rPr lang="en-US" sz="4200" dirty="0" err="1">
                <a:solidFill>
                  <a:srgbClr val="1B4262"/>
                </a:solidFill>
                <a:latin typeface="Roboto Condensed"/>
              </a:rPr>
              <a:t>đó</a:t>
            </a:r>
            <a:r>
              <a:rPr lang="en-US" sz="4200" dirty="0">
                <a:solidFill>
                  <a:srgbClr val="1B4262"/>
                </a:solidFill>
                <a:latin typeface="Roboto Condensed"/>
              </a:rPr>
              <a:t> </a:t>
            </a:r>
            <a:r>
              <a:rPr lang="en-US" sz="4200" dirty="0" err="1">
                <a:solidFill>
                  <a:srgbClr val="1B4262"/>
                </a:solidFill>
                <a:latin typeface="Roboto Condensed"/>
              </a:rPr>
              <a:t>thông</a:t>
            </a:r>
            <a:r>
              <a:rPr lang="en-US" sz="4200" dirty="0">
                <a:solidFill>
                  <a:srgbClr val="1B4262"/>
                </a:solidFill>
                <a:latin typeface="Roboto Condensed"/>
              </a:rPr>
              <a:t> </a:t>
            </a:r>
            <a:r>
              <a:rPr lang="en-US" sz="4200" dirty="0" err="1">
                <a:solidFill>
                  <a:srgbClr val="1B4262"/>
                </a:solidFill>
                <a:latin typeface="Roboto Condensed"/>
              </a:rPr>
              <a:t>minh</a:t>
            </a:r>
            <a:r>
              <a:rPr lang="en-US" sz="4200" dirty="0">
                <a:solidFill>
                  <a:srgbClr val="1B4262"/>
                </a:solidFill>
                <a:latin typeface="Roboto Condensed"/>
              </a:rPr>
              <a:t> </a:t>
            </a:r>
            <a:r>
              <a:rPr lang="en-US" sz="4200" dirty="0" err="1">
                <a:solidFill>
                  <a:srgbClr val="1B4262"/>
                </a:solidFill>
                <a:latin typeface="Roboto Condensed"/>
              </a:rPr>
              <a:t>nhất</a:t>
            </a:r>
            <a:r>
              <a:rPr lang="en-US" sz="4200" dirty="0">
                <a:solidFill>
                  <a:srgbClr val="1B4262"/>
                </a:solidFill>
                <a:latin typeface="Roboto Condensed"/>
              </a:rPr>
              <a:t> </a:t>
            </a:r>
            <a:r>
              <a:rPr lang="en-US" sz="4200" dirty="0" err="1">
                <a:solidFill>
                  <a:srgbClr val="1B4262"/>
                </a:solidFill>
                <a:latin typeface="Roboto Condensed"/>
              </a:rPr>
              <a:t>lớp</a:t>
            </a:r>
            <a:r>
              <a:rPr lang="en-US" sz="4200" dirty="0">
                <a:solidFill>
                  <a:srgbClr val="1B4262"/>
                </a:solidFill>
                <a:latin typeface="Roboto Condensed"/>
              </a:rPr>
              <a:t>, </a:t>
            </a:r>
            <a:r>
              <a:rPr lang="en-US" sz="4200" dirty="0" err="1">
                <a:solidFill>
                  <a:srgbClr val="1B4262"/>
                </a:solidFill>
                <a:latin typeface="Roboto Condensed"/>
              </a:rPr>
              <a:t>học</a:t>
            </a:r>
            <a:r>
              <a:rPr lang="en-US" sz="4200" dirty="0">
                <a:solidFill>
                  <a:srgbClr val="1B4262"/>
                </a:solidFill>
                <a:latin typeface="Roboto Condensed"/>
              </a:rPr>
              <a:t> </a:t>
            </a:r>
            <a:r>
              <a:rPr lang="en-US" sz="4200" dirty="0" err="1">
                <a:solidFill>
                  <a:srgbClr val="1B4262"/>
                </a:solidFill>
                <a:latin typeface="Roboto Condensed"/>
              </a:rPr>
              <a:t>một</a:t>
            </a:r>
            <a:r>
              <a:rPr lang="en-US" sz="4200" dirty="0">
                <a:solidFill>
                  <a:srgbClr val="1B4262"/>
                </a:solidFill>
                <a:latin typeface="Roboto Condensed"/>
              </a:rPr>
              <a:t> </a:t>
            </a:r>
            <a:r>
              <a:rPr lang="en-US" sz="4200" dirty="0" err="1">
                <a:solidFill>
                  <a:srgbClr val="1B4262"/>
                </a:solidFill>
                <a:latin typeface="Roboto Condensed"/>
              </a:rPr>
              <a:t>biết</a:t>
            </a:r>
            <a:r>
              <a:rPr lang="en-US" sz="4200" dirty="0">
                <a:solidFill>
                  <a:srgbClr val="1B4262"/>
                </a:solidFill>
                <a:latin typeface="Roboto Condensed"/>
              </a:rPr>
              <a:t> </a:t>
            </a:r>
            <a:r>
              <a:rPr lang="en-US" sz="4200" dirty="0" err="1">
                <a:solidFill>
                  <a:srgbClr val="1B4262"/>
                </a:solidFill>
                <a:latin typeface="Roboto Condensed"/>
              </a:rPr>
              <a:t>mười</a:t>
            </a:r>
            <a:r>
              <a:rPr lang="en-US" sz="4200" dirty="0">
                <a:solidFill>
                  <a:srgbClr val="1B4262"/>
                </a:solidFill>
                <a:latin typeface="Roboto Condensed"/>
              </a:rPr>
              <a:t>.</a:t>
            </a:r>
          </a:p>
        </p:txBody>
      </p:sp>
      <p:sp>
        <p:nvSpPr>
          <p:cNvPr id="11" name="TextBox 11"/>
          <p:cNvSpPr txBox="1"/>
          <p:nvPr/>
        </p:nvSpPr>
        <p:spPr>
          <a:xfrm>
            <a:off x="1081153" y="8545830"/>
            <a:ext cx="16324612" cy="721995"/>
          </a:xfrm>
          <a:prstGeom prst="rect">
            <a:avLst/>
          </a:prstGeom>
        </p:spPr>
        <p:txBody>
          <a:bodyPr lIns="0" tIns="0" rIns="0" bIns="0" rtlCol="0" anchor="t">
            <a:spAutoFit/>
          </a:bodyPr>
          <a:lstStyle/>
          <a:p>
            <a:pPr algn="just">
              <a:lnSpc>
                <a:spcPts val="5880"/>
              </a:lnSpc>
            </a:pPr>
            <a:r>
              <a:rPr lang="en-US" sz="4200" dirty="0">
                <a:solidFill>
                  <a:srgbClr val="1B4262"/>
                </a:solidFill>
                <a:latin typeface="Roboto Condensed"/>
              </a:rPr>
              <a:t>3. </a:t>
            </a:r>
            <a:r>
              <a:rPr lang="en-US" sz="4200" dirty="0" err="1">
                <a:solidFill>
                  <a:srgbClr val="1B4262"/>
                </a:solidFill>
                <a:latin typeface="Roboto Condensed Italics"/>
              </a:rPr>
              <a:t>Mở</a:t>
            </a:r>
            <a:r>
              <a:rPr lang="en-US" sz="4200" dirty="0">
                <a:solidFill>
                  <a:srgbClr val="1B4262"/>
                </a:solidFill>
                <a:latin typeface="Roboto Condensed Italics"/>
              </a:rPr>
              <a:t> </a:t>
            </a:r>
            <a:r>
              <a:rPr lang="en-US" sz="4200" dirty="0" err="1">
                <a:solidFill>
                  <a:srgbClr val="1B4262"/>
                </a:solidFill>
                <a:latin typeface="Roboto Condensed Italics"/>
              </a:rPr>
              <a:t>cờ</a:t>
            </a:r>
            <a:r>
              <a:rPr lang="en-US" sz="4200" dirty="0">
                <a:solidFill>
                  <a:srgbClr val="1B4262"/>
                </a:solidFill>
                <a:latin typeface="Roboto Condensed Italics"/>
              </a:rPr>
              <a:t> </a:t>
            </a:r>
            <a:r>
              <a:rPr lang="en-US" sz="4200" dirty="0" err="1">
                <a:solidFill>
                  <a:srgbClr val="1B4262"/>
                </a:solidFill>
                <a:latin typeface="Roboto Condensed Italics"/>
              </a:rPr>
              <a:t>trong</a:t>
            </a:r>
            <a:r>
              <a:rPr lang="en-US" sz="4200" dirty="0">
                <a:solidFill>
                  <a:srgbClr val="1B4262"/>
                </a:solidFill>
                <a:latin typeface="Roboto Condensed Italics"/>
              </a:rPr>
              <a:t> </a:t>
            </a:r>
            <a:r>
              <a:rPr lang="en-US" sz="4200" dirty="0" err="1">
                <a:solidFill>
                  <a:srgbClr val="1B4262"/>
                </a:solidFill>
                <a:latin typeface="Roboto Condensed Italics"/>
              </a:rPr>
              <a:t>bụng</a:t>
            </a:r>
            <a:r>
              <a:rPr lang="en-US" sz="4200" dirty="0">
                <a:solidFill>
                  <a:srgbClr val="1B4262"/>
                </a:solidFill>
                <a:latin typeface="Roboto Condensed Italics"/>
              </a:rPr>
              <a:t>:</a:t>
            </a:r>
            <a:r>
              <a:rPr lang="en-US" sz="4200" dirty="0">
                <a:solidFill>
                  <a:srgbClr val="1B4262"/>
                </a:solidFill>
                <a:latin typeface="Roboto Condensed"/>
              </a:rPr>
              <a:t> Nghe </a:t>
            </a:r>
            <a:r>
              <a:rPr lang="en-US" sz="4200" dirty="0" err="1">
                <a:solidFill>
                  <a:srgbClr val="1B4262"/>
                </a:solidFill>
                <a:latin typeface="Roboto Condensed"/>
              </a:rPr>
              <a:t>cô</a:t>
            </a:r>
            <a:r>
              <a:rPr lang="en-US" sz="4200" dirty="0">
                <a:solidFill>
                  <a:srgbClr val="1B4262"/>
                </a:solidFill>
                <a:latin typeface="Roboto Condensed"/>
              </a:rPr>
              <a:t> </a:t>
            </a:r>
            <a:r>
              <a:rPr lang="en-US" sz="4200" dirty="0" err="1">
                <a:solidFill>
                  <a:srgbClr val="1B4262"/>
                </a:solidFill>
                <a:latin typeface="Roboto Condensed"/>
              </a:rPr>
              <a:t>giáo</a:t>
            </a:r>
            <a:r>
              <a:rPr lang="en-US" sz="4200" dirty="0">
                <a:solidFill>
                  <a:srgbClr val="1B4262"/>
                </a:solidFill>
                <a:latin typeface="Roboto Condensed"/>
              </a:rPr>
              <a:t> </a:t>
            </a:r>
            <a:r>
              <a:rPr lang="en-US" sz="4200" dirty="0" err="1">
                <a:solidFill>
                  <a:srgbClr val="1B4262"/>
                </a:solidFill>
                <a:latin typeface="Roboto Condensed"/>
              </a:rPr>
              <a:t>khen</a:t>
            </a:r>
            <a:r>
              <a:rPr lang="en-US" sz="4200" dirty="0">
                <a:solidFill>
                  <a:srgbClr val="1B4262"/>
                </a:solidFill>
                <a:latin typeface="Roboto Condensed"/>
              </a:rPr>
              <a:t>, </a:t>
            </a:r>
            <a:r>
              <a:rPr lang="en-US" sz="4200" dirty="0" err="1">
                <a:solidFill>
                  <a:srgbClr val="1B4262"/>
                </a:solidFill>
                <a:latin typeface="Roboto Condensed"/>
              </a:rPr>
              <a:t>tôi</a:t>
            </a:r>
            <a:r>
              <a:rPr lang="en-US" sz="4200" dirty="0">
                <a:solidFill>
                  <a:srgbClr val="1B4262"/>
                </a:solidFill>
                <a:latin typeface="Roboto Condensed"/>
              </a:rPr>
              <a:t> </a:t>
            </a:r>
            <a:r>
              <a:rPr lang="en-US" sz="4200" dirty="0" err="1">
                <a:solidFill>
                  <a:srgbClr val="1B4262"/>
                </a:solidFill>
                <a:latin typeface="Roboto Condensed"/>
              </a:rPr>
              <a:t>như</a:t>
            </a:r>
            <a:r>
              <a:rPr lang="en-US" sz="4200" dirty="0">
                <a:solidFill>
                  <a:srgbClr val="1B4262"/>
                </a:solidFill>
                <a:latin typeface="Roboto Condensed"/>
              </a:rPr>
              <a:t> </a:t>
            </a:r>
            <a:r>
              <a:rPr lang="en-US" sz="4200" dirty="0" err="1">
                <a:solidFill>
                  <a:srgbClr val="1B4262"/>
                </a:solidFill>
                <a:latin typeface="Roboto Condensed"/>
              </a:rPr>
              <a:t>mở</a:t>
            </a:r>
            <a:r>
              <a:rPr lang="en-US" sz="4200" dirty="0">
                <a:solidFill>
                  <a:srgbClr val="1B4262"/>
                </a:solidFill>
                <a:latin typeface="Roboto Condensed"/>
              </a:rPr>
              <a:t> </a:t>
            </a:r>
            <a:r>
              <a:rPr lang="en-US" sz="4200" dirty="0" err="1">
                <a:solidFill>
                  <a:srgbClr val="1B4262"/>
                </a:solidFill>
                <a:latin typeface="Roboto Condensed"/>
              </a:rPr>
              <a:t>cờ</a:t>
            </a:r>
            <a:r>
              <a:rPr lang="en-US" sz="4200" dirty="0">
                <a:solidFill>
                  <a:srgbClr val="1B4262"/>
                </a:solidFill>
                <a:latin typeface="Roboto Condensed"/>
              </a:rPr>
              <a:t> </a:t>
            </a:r>
            <a:r>
              <a:rPr lang="en-US" sz="4200" dirty="0" err="1">
                <a:solidFill>
                  <a:srgbClr val="1B4262"/>
                </a:solidFill>
                <a:latin typeface="Roboto Condensed"/>
              </a:rPr>
              <a:t>trong</a:t>
            </a:r>
            <a:r>
              <a:rPr lang="en-US" sz="4200" dirty="0">
                <a:solidFill>
                  <a:srgbClr val="1B4262"/>
                </a:solidFill>
                <a:latin typeface="Roboto Condensed"/>
              </a:rPr>
              <a:t> </a:t>
            </a:r>
            <a:r>
              <a:rPr lang="en-US" sz="4200" dirty="0" err="1">
                <a:solidFill>
                  <a:srgbClr val="1B4262"/>
                </a:solidFill>
                <a:latin typeface="Roboto Condensed"/>
              </a:rPr>
              <a:t>bụng</a:t>
            </a:r>
            <a:r>
              <a:rPr lang="en-US" sz="4200" dirty="0">
                <a:solidFill>
                  <a:srgbClr val="1B4262"/>
                </a:solidFill>
                <a:latin typeface="Roboto Condensed"/>
              </a:rPr>
              <a:t>.</a:t>
            </a:r>
          </a:p>
        </p:txBody>
      </p:sp>
      <p:sp>
        <p:nvSpPr>
          <p:cNvPr id="12" name="TextBox 10">
            <a:extLst>
              <a:ext uri="{FF2B5EF4-FFF2-40B4-BE49-F238E27FC236}">
                <a16:creationId xmlns:a16="http://schemas.microsoft.com/office/drawing/2014/main" id="{B6665A11-999B-BD49-6D56-1CA315BC55B1}"/>
              </a:ext>
            </a:extLst>
          </p:cNvPr>
          <p:cNvSpPr txBox="1"/>
          <p:nvPr/>
        </p:nvSpPr>
        <p:spPr>
          <a:xfrm>
            <a:off x="7543800" y="4826297"/>
            <a:ext cx="2772569" cy="721995"/>
          </a:xfrm>
          <a:prstGeom prst="rect">
            <a:avLst/>
          </a:prstGeom>
        </p:spPr>
        <p:txBody>
          <a:bodyPr wrap="square" lIns="0" tIns="0" rIns="0" bIns="0" rtlCol="0" anchor="t">
            <a:spAutoFit/>
          </a:bodyPr>
          <a:lstStyle/>
          <a:p>
            <a:pPr algn="just">
              <a:lnSpc>
                <a:spcPts val="5880"/>
              </a:lnSpc>
            </a:pPr>
            <a:r>
              <a:rPr lang="en-US" sz="4200" b="1" dirty="0" err="1">
                <a:solidFill>
                  <a:srgbClr val="1B4262"/>
                </a:solidFill>
                <a:latin typeface="Roboto Condensed"/>
              </a:rPr>
              <a:t>Một</a:t>
            </a:r>
            <a:r>
              <a:rPr lang="en-US" sz="4200" b="1" dirty="0">
                <a:solidFill>
                  <a:srgbClr val="1B4262"/>
                </a:solidFill>
                <a:latin typeface="Roboto Condensed"/>
              </a:rPr>
              <a:t> </a:t>
            </a:r>
            <a:r>
              <a:rPr lang="en-US" sz="4200" b="1" dirty="0" err="1">
                <a:solidFill>
                  <a:srgbClr val="1B4262"/>
                </a:solidFill>
                <a:latin typeface="Roboto Condensed"/>
              </a:rPr>
              <a:t>số</a:t>
            </a:r>
            <a:r>
              <a:rPr lang="en-US" sz="4200" b="1" dirty="0">
                <a:solidFill>
                  <a:srgbClr val="1B4262"/>
                </a:solidFill>
                <a:latin typeface="Roboto Condensed"/>
              </a:rPr>
              <a:t> </a:t>
            </a:r>
            <a:r>
              <a:rPr lang="en-US" sz="4200" b="1" dirty="0" err="1">
                <a:solidFill>
                  <a:srgbClr val="1B4262"/>
                </a:solidFill>
                <a:latin typeface="Roboto Condensed"/>
              </a:rPr>
              <a:t>ví</a:t>
            </a:r>
            <a:r>
              <a:rPr lang="en-US" sz="4200" b="1" dirty="0">
                <a:solidFill>
                  <a:srgbClr val="1B4262"/>
                </a:solidFill>
                <a:latin typeface="Roboto Condensed"/>
              </a:rPr>
              <a:t> </a:t>
            </a:r>
            <a:r>
              <a:rPr lang="en-US" sz="4200" b="1" dirty="0" err="1">
                <a:solidFill>
                  <a:srgbClr val="1B4262"/>
                </a:solidFill>
                <a:latin typeface="Roboto Condensed"/>
              </a:rPr>
              <a:t>dụ</a:t>
            </a:r>
            <a:endParaRPr lang="en-US" sz="4200" b="1" dirty="0">
              <a:solidFill>
                <a:srgbClr val="1B4262"/>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down)">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wipe(down)">
                                      <p:cBhvr>
                                        <p:cTn id="2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889479"/>
            <a:ext cx="16723424" cy="8508042"/>
          </a:xfrm>
          <a:prstGeom prst="rect">
            <a:avLst/>
          </a:prstGeom>
        </p:spPr>
      </p:pic>
      <p:grpSp>
        <p:nvGrpSpPr>
          <p:cNvPr id="3" name="Group 3"/>
          <p:cNvGrpSpPr/>
          <p:nvPr/>
        </p:nvGrpSpPr>
        <p:grpSpPr>
          <a:xfrm>
            <a:off x="1028700" y="2530787"/>
            <a:ext cx="16230600" cy="7592168"/>
            <a:chOff x="0" y="0"/>
            <a:chExt cx="21640800" cy="10122891"/>
          </a:xfrm>
        </p:grpSpPr>
        <p:sp>
          <p:nvSpPr>
            <p:cNvPr id="4" name="Freeform 4"/>
            <p:cNvSpPr/>
            <p:nvPr/>
          </p:nvSpPr>
          <p:spPr>
            <a:xfrm>
              <a:off x="0" y="0"/>
              <a:ext cx="21640800" cy="10122916"/>
            </a:xfrm>
            <a:custGeom>
              <a:avLst/>
              <a:gdLst/>
              <a:ahLst/>
              <a:cxnLst/>
              <a:rect l="l" t="t" r="r" b="b"/>
              <a:pathLst>
                <a:path w="21640800" h="10122916">
                  <a:moveTo>
                    <a:pt x="123190" y="0"/>
                  </a:moveTo>
                  <a:lnTo>
                    <a:pt x="21517611" y="0"/>
                  </a:lnTo>
                  <a:cubicBezTo>
                    <a:pt x="21585682" y="0"/>
                    <a:pt x="21640800" y="55118"/>
                    <a:pt x="21640800" y="123190"/>
                  </a:cubicBezTo>
                  <a:lnTo>
                    <a:pt x="21640800" y="9999726"/>
                  </a:lnTo>
                  <a:cubicBezTo>
                    <a:pt x="21640800" y="10032365"/>
                    <a:pt x="21627847" y="10063734"/>
                    <a:pt x="21604732" y="10086848"/>
                  </a:cubicBezTo>
                  <a:cubicBezTo>
                    <a:pt x="21581619" y="10109962"/>
                    <a:pt x="21550249" y="10122916"/>
                    <a:pt x="21517611" y="10122916"/>
                  </a:cubicBezTo>
                  <a:lnTo>
                    <a:pt x="123190" y="10122916"/>
                  </a:lnTo>
                  <a:cubicBezTo>
                    <a:pt x="55118" y="10122916"/>
                    <a:pt x="0" y="10067798"/>
                    <a:pt x="0" y="9999726"/>
                  </a:cubicBezTo>
                  <a:lnTo>
                    <a:pt x="0" y="123190"/>
                  </a:lnTo>
                  <a:cubicBezTo>
                    <a:pt x="0" y="55118"/>
                    <a:pt x="55118" y="0"/>
                    <a:pt x="123190" y="0"/>
                  </a:cubicBezTo>
                  <a:close/>
                </a:path>
              </a:pathLst>
            </a:custGeom>
            <a:solidFill>
              <a:srgbClr val="CEDDE6"/>
            </a:solidFill>
          </p:spPr>
        </p:sp>
      </p:grpSp>
      <p:grpSp>
        <p:nvGrpSpPr>
          <p:cNvPr id="5" name="Group 5"/>
          <p:cNvGrpSpPr/>
          <p:nvPr/>
        </p:nvGrpSpPr>
        <p:grpSpPr>
          <a:xfrm>
            <a:off x="1854504" y="1290238"/>
            <a:ext cx="6017460" cy="975387"/>
            <a:chOff x="0" y="0"/>
            <a:chExt cx="8023280" cy="1300516"/>
          </a:xfrm>
        </p:grpSpPr>
        <p:sp>
          <p:nvSpPr>
            <p:cNvPr id="6" name="Freeform 6"/>
            <p:cNvSpPr/>
            <p:nvPr/>
          </p:nvSpPr>
          <p:spPr>
            <a:xfrm>
              <a:off x="0" y="0"/>
              <a:ext cx="8023225" cy="1300480"/>
            </a:xfrm>
            <a:custGeom>
              <a:avLst/>
              <a:gdLst/>
              <a:ahLst/>
              <a:cxnLst/>
              <a:rect l="l" t="t" r="r" b="b"/>
              <a:pathLst>
                <a:path w="8023225" h="1300480">
                  <a:moveTo>
                    <a:pt x="332232" y="0"/>
                  </a:moveTo>
                  <a:lnTo>
                    <a:pt x="7691120" y="0"/>
                  </a:lnTo>
                  <a:cubicBezTo>
                    <a:pt x="7779258" y="0"/>
                    <a:pt x="7863713" y="35052"/>
                    <a:pt x="7925943" y="97282"/>
                  </a:cubicBezTo>
                  <a:cubicBezTo>
                    <a:pt x="7988173" y="159512"/>
                    <a:pt x="8023225" y="244094"/>
                    <a:pt x="8023225" y="332105"/>
                  </a:cubicBezTo>
                  <a:lnTo>
                    <a:pt x="8023225" y="968375"/>
                  </a:lnTo>
                  <a:cubicBezTo>
                    <a:pt x="8023225" y="1056513"/>
                    <a:pt x="7988173" y="1140968"/>
                    <a:pt x="7925943" y="1203198"/>
                  </a:cubicBezTo>
                  <a:cubicBezTo>
                    <a:pt x="7863713" y="1265428"/>
                    <a:pt x="7779131" y="1300480"/>
                    <a:pt x="7691120" y="1300480"/>
                  </a:cubicBezTo>
                  <a:lnTo>
                    <a:pt x="332232" y="1300480"/>
                  </a:lnTo>
                  <a:cubicBezTo>
                    <a:pt x="148717" y="1300480"/>
                    <a:pt x="0" y="1151763"/>
                    <a:pt x="0" y="968375"/>
                  </a:cubicBezTo>
                  <a:lnTo>
                    <a:pt x="0" y="332232"/>
                  </a:lnTo>
                  <a:cubicBezTo>
                    <a:pt x="0" y="148717"/>
                    <a:pt x="148717" y="0"/>
                    <a:pt x="332232" y="0"/>
                  </a:cubicBezTo>
                  <a:close/>
                </a:path>
              </a:pathLst>
            </a:custGeom>
            <a:solidFill>
              <a:srgbClr val="FDC56C"/>
            </a:solidFill>
          </p:spPr>
        </p:sp>
      </p:grpSp>
      <p:sp>
        <p:nvSpPr>
          <p:cNvPr id="7" name="TextBox 7"/>
          <p:cNvSpPr txBox="1"/>
          <p:nvPr/>
        </p:nvSpPr>
        <p:spPr>
          <a:xfrm>
            <a:off x="2233058" y="1605058"/>
            <a:ext cx="7808956" cy="688670"/>
          </a:xfrm>
          <a:prstGeom prst="rect">
            <a:avLst/>
          </a:prstGeom>
        </p:spPr>
        <p:txBody>
          <a:bodyPr lIns="0" tIns="0" rIns="0" bIns="0" rtlCol="0" anchor="t">
            <a:spAutoFit/>
          </a:bodyPr>
          <a:lstStyle/>
          <a:p>
            <a:pPr algn="l">
              <a:lnSpc>
                <a:spcPts val="4960"/>
              </a:lnSpc>
            </a:pPr>
            <a:r>
              <a:rPr lang="en-US" sz="5278">
                <a:solidFill>
                  <a:srgbClr val="1B4262"/>
                </a:solidFill>
                <a:latin typeface="Roboto Condensed Bold"/>
              </a:rPr>
              <a:t>Bài tập 3 SHS tr.11</a:t>
            </a:r>
          </a:p>
        </p:txBody>
      </p:sp>
      <p:pic>
        <p:nvPicPr>
          <p:cNvPr id="8" name="Picture 8"/>
          <p:cNvPicPr>
            <a:picLocks noChangeAspect="1"/>
          </p:cNvPicPr>
          <p:nvPr/>
        </p:nvPicPr>
        <p:blipFill>
          <a:blip r:embed="rId3"/>
          <a:srcRect b="55"/>
          <a:stretch>
            <a:fillRect/>
          </a:stretch>
        </p:blipFill>
        <p:spPr>
          <a:xfrm rot="-9306546">
            <a:off x="-2126295" y="9335100"/>
            <a:ext cx="5817165" cy="1903800"/>
          </a:xfrm>
          <a:prstGeom prst="rect">
            <a:avLst/>
          </a:prstGeom>
        </p:spPr>
      </p:pic>
      <p:pic>
        <p:nvPicPr>
          <p:cNvPr id="9" name="Picture 9"/>
          <p:cNvPicPr>
            <a:picLocks noChangeAspect="1"/>
          </p:cNvPicPr>
          <p:nvPr/>
        </p:nvPicPr>
        <p:blipFill>
          <a:blip r:embed="rId4"/>
          <a:srcRect/>
          <a:stretch>
            <a:fillRect/>
          </a:stretch>
        </p:blipFill>
        <p:spPr>
          <a:xfrm rot="-869006">
            <a:off x="-1011957" y="-305101"/>
            <a:ext cx="4757791" cy="2854675"/>
          </a:xfrm>
          <a:prstGeom prst="rect">
            <a:avLst/>
          </a:prstGeom>
        </p:spPr>
      </p:pic>
      <p:pic>
        <p:nvPicPr>
          <p:cNvPr id="10" name="Picture 10"/>
          <p:cNvPicPr>
            <a:picLocks noChangeAspect="1"/>
          </p:cNvPicPr>
          <p:nvPr/>
        </p:nvPicPr>
        <p:blipFill>
          <a:blip r:embed="rId5"/>
          <a:srcRect b="47"/>
          <a:stretch>
            <a:fillRect/>
          </a:stretch>
        </p:blipFill>
        <p:spPr>
          <a:xfrm>
            <a:off x="14694810" y="473387"/>
            <a:ext cx="4080510" cy="4114800"/>
          </a:xfrm>
          <a:prstGeom prst="rect">
            <a:avLst/>
          </a:prstGeom>
        </p:spPr>
      </p:pic>
      <p:sp>
        <p:nvSpPr>
          <p:cNvPr id="11" name="TextBox 11"/>
          <p:cNvSpPr txBox="1"/>
          <p:nvPr/>
        </p:nvSpPr>
        <p:spPr>
          <a:xfrm>
            <a:off x="1511095" y="2731446"/>
            <a:ext cx="15223970" cy="6381750"/>
          </a:xfrm>
          <a:prstGeom prst="rect">
            <a:avLst/>
          </a:prstGeom>
        </p:spPr>
        <p:txBody>
          <a:bodyPr lIns="0" tIns="0" rIns="0" bIns="0" rtlCol="0" anchor="t">
            <a:spAutoFit/>
          </a:bodyPr>
          <a:lstStyle/>
          <a:p>
            <a:pPr marL="1028701" lvl="2" indent="-342900" algn="just">
              <a:lnSpc>
                <a:spcPts val="6299"/>
              </a:lnSpc>
              <a:buFont typeface="Arial"/>
              <a:buChar char="⚬"/>
            </a:pPr>
            <a:r>
              <a:rPr lang="en-US" sz="4500">
                <a:solidFill>
                  <a:srgbClr val="AD435A"/>
                </a:solidFill>
                <a:latin typeface="Roboto Condensed Bold"/>
              </a:rPr>
              <a:t>Hoạt động cá nhân</a:t>
            </a:r>
          </a:p>
          <a:p>
            <a:pPr marL="1028701" lvl="2" indent="-342900" algn="just">
              <a:lnSpc>
                <a:spcPts val="6299"/>
              </a:lnSpc>
              <a:buFont typeface="Arial"/>
              <a:buChar char="⚬"/>
            </a:pPr>
            <a:r>
              <a:rPr lang="en-US" sz="4500">
                <a:solidFill>
                  <a:srgbClr val="AD435A"/>
                </a:solidFill>
                <a:latin typeface="Roboto Condensed Bold"/>
              </a:rPr>
              <a:t>Hoàn thành bài tập 3 SHS tr.11: </a:t>
            </a:r>
          </a:p>
          <a:p>
            <a:pPr marL="1028701" lvl="2" indent="-342900" algn="just">
              <a:lnSpc>
                <a:spcPts val="6299"/>
              </a:lnSpc>
            </a:pPr>
            <a:r>
              <a:rPr lang="en-US" sz="4500">
                <a:solidFill>
                  <a:srgbClr val="1B4262"/>
                </a:solidFill>
                <a:latin typeface="Roboto Condensed Bold"/>
              </a:rPr>
              <a:t>Nhận xét về việc sử dụng thành ngữ đẽo cày giữa đường ở hai trường hợp sau:</a:t>
            </a:r>
          </a:p>
          <a:p>
            <a:pPr marL="1028701" lvl="2" indent="-342900" algn="just">
              <a:lnSpc>
                <a:spcPts val="6299"/>
              </a:lnSpc>
            </a:pPr>
            <a:r>
              <a:rPr lang="en-US" sz="4500">
                <a:solidFill>
                  <a:srgbClr val="1B4262"/>
                </a:solidFill>
                <a:latin typeface="Roboto Condensed Bold"/>
              </a:rPr>
              <a:t>a. </a:t>
            </a:r>
            <a:r>
              <a:rPr lang="en-US" sz="4500">
                <a:solidFill>
                  <a:srgbClr val="1B4262"/>
                </a:solidFill>
                <a:latin typeface="Roboto Condensed Bold Italics"/>
              </a:rPr>
              <a:t>Anh làm việc này chắc nhiều người góp cho những ý kiến hay, Khác gì đẽo cày giữa đường.</a:t>
            </a:r>
          </a:p>
          <a:p>
            <a:pPr marL="1028701" lvl="2" indent="-342900" algn="just">
              <a:lnSpc>
                <a:spcPts val="6299"/>
              </a:lnSpc>
            </a:pPr>
            <a:r>
              <a:rPr lang="en-US" sz="4500">
                <a:solidFill>
                  <a:srgbClr val="1B4262"/>
                </a:solidFill>
                <a:latin typeface="Roboto Condensed Bold"/>
              </a:rPr>
              <a:t>b. </a:t>
            </a:r>
            <a:r>
              <a:rPr lang="en-US" sz="4500">
                <a:solidFill>
                  <a:srgbClr val="1B4262"/>
                </a:solidFill>
                <a:latin typeface="Roboto Condensed Bold Italics"/>
              </a:rPr>
              <a:t>Chín người mười ý, tôi biết nghe theo ai bây giờ? Thật là đẽo cày giữa đường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889479"/>
            <a:ext cx="16723424" cy="8508042"/>
          </a:xfrm>
          <a:prstGeom prst="rect">
            <a:avLst/>
          </a:prstGeom>
        </p:spPr>
      </p:pic>
      <p:grpSp>
        <p:nvGrpSpPr>
          <p:cNvPr id="3" name="Group 3"/>
          <p:cNvGrpSpPr/>
          <p:nvPr/>
        </p:nvGrpSpPr>
        <p:grpSpPr>
          <a:xfrm>
            <a:off x="983468" y="2520932"/>
            <a:ext cx="16230600" cy="7592168"/>
            <a:chOff x="0" y="0"/>
            <a:chExt cx="21640800" cy="10122891"/>
          </a:xfrm>
        </p:grpSpPr>
        <p:sp>
          <p:nvSpPr>
            <p:cNvPr id="4" name="Freeform 4"/>
            <p:cNvSpPr/>
            <p:nvPr/>
          </p:nvSpPr>
          <p:spPr>
            <a:xfrm>
              <a:off x="0" y="0"/>
              <a:ext cx="21640800" cy="10122916"/>
            </a:xfrm>
            <a:custGeom>
              <a:avLst/>
              <a:gdLst/>
              <a:ahLst/>
              <a:cxnLst/>
              <a:rect l="l" t="t" r="r" b="b"/>
              <a:pathLst>
                <a:path w="21640800" h="10122916">
                  <a:moveTo>
                    <a:pt x="123190" y="0"/>
                  </a:moveTo>
                  <a:lnTo>
                    <a:pt x="21517611" y="0"/>
                  </a:lnTo>
                  <a:cubicBezTo>
                    <a:pt x="21585682" y="0"/>
                    <a:pt x="21640800" y="55118"/>
                    <a:pt x="21640800" y="123190"/>
                  </a:cubicBezTo>
                  <a:lnTo>
                    <a:pt x="21640800" y="9999726"/>
                  </a:lnTo>
                  <a:cubicBezTo>
                    <a:pt x="21640800" y="10032365"/>
                    <a:pt x="21627847" y="10063734"/>
                    <a:pt x="21604732" y="10086848"/>
                  </a:cubicBezTo>
                  <a:cubicBezTo>
                    <a:pt x="21581619" y="10109962"/>
                    <a:pt x="21550249" y="10122916"/>
                    <a:pt x="21517611" y="10122916"/>
                  </a:cubicBezTo>
                  <a:lnTo>
                    <a:pt x="123190" y="10122916"/>
                  </a:lnTo>
                  <a:cubicBezTo>
                    <a:pt x="55118" y="10122916"/>
                    <a:pt x="0" y="10067798"/>
                    <a:pt x="0" y="9999726"/>
                  </a:cubicBezTo>
                  <a:lnTo>
                    <a:pt x="0" y="123190"/>
                  </a:lnTo>
                  <a:cubicBezTo>
                    <a:pt x="0" y="55118"/>
                    <a:pt x="55118" y="0"/>
                    <a:pt x="123190" y="0"/>
                  </a:cubicBezTo>
                  <a:close/>
                </a:path>
              </a:pathLst>
            </a:custGeom>
            <a:solidFill>
              <a:srgbClr val="CEDDE6"/>
            </a:solidFill>
          </p:spPr>
        </p:sp>
      </p:grpSp>
      <p:grpSp>
        <p:nvGrpSpPr>
          <p:cNvPr id="5" name="Group 5"/>
          <p:cNvGrpSpPr/>
          <p:nvPr/>
        </p:nvGrpSpPr>
        <p:grpSpPr>
          <a:xfrm>
            <a:off x="1854504" y="1290238"/>
            <a:ext cx="6017460" cy="975387"/>
            <a:chOff x="0" y="0"/>
            <a:chExt cx="8023280" cy="1300516"/>
          </a:xfrm>
        </p:grpSpPr>
        <p:sp>
          <p:nvSpPr>
            <p:cNvPr id="6" name="Freeform 6"/>
            <p:cNvSpPr/>
            <p:nvPr/>
          </p:nvSpPr>
          <p:spPr>
            <a:xfrm>
              <a:off x="0" y="0"/>
              <a:ext cx="8023225" cy="1300480"/>
            </a:xfrm>
            <a:custGeom>
              <a:avLst/>
              <a:gdLst/>
              <a:ahLst/>
              <a:cxnLst/>
              <a:rect l="l" t="t" r="r" b="b"/>
              <a:pathLst>
                <a:path w="8023225" h="1300480">
                  <a:moveTo>
                    <a:pt x="332232" y="0"/>
                  </a:moveTo>
                  <a:lnTo>
                    <a:pt x="7691120" y="0"/>
                  </a:lnTo>
                  <a:cubicBezTo>
                    <a:pt x="7779258" y="0"/>
                    <a:pt x="7863713" y="35052"/>
                    <a:pt x="7925943" y="97282"/>
                  </a:cubicBezTo>
                  <a:cubicBezTo>
                    <a:pt x="7988173" y="159512"/>
                    <a:pt x="8023225" y="244094"/>
                    <a:pt x="8023225" y="332105"/>
                  </a:cubicBezTo>
                  <a:lnTo>
                    <a:pt x="8023225" y="968375"/>
                  </a:lnTo>
                  <a:cubicBezTo>
                    <a:pt x="8023225" y="1056513"/>
                    <a:pt x="7988173" y="1140968"/>
                    <a:pt x="7925943" y="1203198"/>
                  </a:cubicBezTo>
                  <a:cubicBezTo>
                    <a:pt x="7863713" y="1265428"/>
                    <a:pt x="7779131" y="1300480"/>
                    <a:pt x="7691120" y="1300480"/>
                  </a:cubicBezTo>
                  <a:lnTo>
                    <a:pt x="332232" y="1300480"/>
                  </a:lnTo>
                  <a:cubicBezTo>
                    <a:pt x="148717" y="1300480"/>
                    <a:pt x="0" y="1151763"/>
                    <a:pt x="0" y="968375"/>
                  </a:cubicBezTo>
                  <a:lnTo>
                    <a:pt x="0" y="332232"/>
                  </a:lnTo>
                  <a:cubicBezTo>
                    <a:pt x="0" y="148717"/>
                    <a:pt x="148717" y="0"/>
                    <a:pt x="332232" y="0"/>
                  </a:cubicBezTo>
                  <a:close/>
                </a:path>
              </a:pathLst>
            </a:custGeom>
            <a:solidFill>
              <a:srgbClr val="FDC56C"/>
            </a:solidFill>
          </p:spPr>
        </p:sp>
      </p:grpSp>
      <p:sp>
        <p:nvSpPr>
          <p:cNvPr id="7" name="TextBox 7"/>
          <p:cNvSpPr txBox="1"/>
          <p:nvPr/>
        </p:nvSpPr>
        <p:spPr>
          <a:xfrm>
            <a:off x="2233058" y="1605058"/>
            <a:ext cx="7808956" cy="688670"/>
          </a:xfrm>
          <a:prstGeom prst="rect">
            <a:avLst/>
          </a:prstGeom>
        </p:spPr>
        <p:txBody>
          <a:bodyPr lIns="0" tIns="0" rIns="0" bIns="0" rtlCol="0" anchor="t">
            <a:spAutoFit/>
          </a:bodyPr>
          <a:lstStyle/>
          <a:p>
            <a:pPr algn="l">
              <a:lnSpc>
                <a:spcPts val="4960"/>
              </a:lnSpc>
            </a:pPr>
            <a:r>
              <a:rPr lang="en-US" sz="5278">
                <a:solidFill>
                  <a:srgbClr val="1B4262"/>
                </a:solidFill>
                <a:latin typeface="Roboto Condensed Bold"/>
              </a:rPr>
              <a:t>Bài tập 3 SHS tr.11</a:t>
            </a:r>
          </a:p>
        </p:txBody>
      </p:sp>
      <p:pic>
        <p:nvPicPr>
          <p:cNvPr id="8" name="Picture 8"/>
          <p:cNvPicPr>
            <a:picLocks noChangeAspect="1"/>
          </p:cNvPicPr>
          <p:nvPr/>
        </p:nvPicPr>
        <p:blipFill>
          <a:blip r:embed="rId3"/>
          <a:srcRect b="55"/>
          <a:stretch>
            <a:fillRect/>
          </a:stretch>
        </p:blipFill>
        <p:spPr>
          <a:xfrm rot="-9306546">
            <a:off x="-2126295" y="9335100"/>
            <a:ext cx="5817165" cy="1903800"/>
          </a:xfrm>
          <a:prstGeom prst="rect">
            <a:avLst/>
          </a:prstGeom>
        </p:spPr>
      </p:pic>
      <p:pic>
        <p:nvPicPr>
          <p:cNvPr id="9" name="Picture 9"/>
          <p:cNvPicPr>
            <a:picLocks noChangeAspect="1"/>
          </p:cNvPicPr>
          <p:nvPr/>
        </p:nvPicPr>
        <p:blipFill>
          <a:blip r:embed="rId4"/>
          <a:srcRect/>
          <a:stretch>
            <a:fillRect/>
          </a:stretch>
        </p:blipFill>
        <p:spPr>
          <a:xfrm rot="-869006">
            <a:off x="-1011957" y="-305101"/>
            <a:ext cx="4757791" cy="2854675"/>
          </a:xfrm>
          <a:prstGeom prst="rect">
            <a:avLst/>
          </a:prstGeom>
        </p:spPr>
      </p:pic>
      <p:pic>
        <p:nvPicPr>
          <p:cNvPr id="10" name="Picture 10"/>
          <p:cNvPicPr>
            <a:picLocks noChangeAspect="1"/>
          </p:cNvPicPr>
          <p:nvPr/>
        </p:nvPicPr>
        <p:blipFill>
          <a:blip r:embed="rId5"/>
          <a:srcRect b="47"/>
          <a:stretch>
            <a:fillRect/>
          </a:stretch>
        </p:blipFill>
        <p:spPr>
          <a:xfrm>
            <a:off x="14694810" y="473387"/>
            <a:ext cx="4080510" cy="4114800"/>
          </a:xfrm>
          <a:prstGeom prst="rect">
            <a:avLst/>
          </a:prstGeom>
        </p:spPr>
      </p:pic>
      <p:grpSp>
        <p:nvGrpSpPr>
          <p:cNvPr id="11" name="Group 11"/>
          <p:cNvGrpSpPr/>
          <p:nvPr/>
        </p:nvGrpSpPr>
        <p:grpSpPr>
          <a:xfrm>
            <a:off x="11948981" y="5382626"/>
            <a:ext cx="4786084" cy="1832372"/>
            <a:chOff x="0" y="-45490"/>
            <a:chExt cx="1260533" cy="482600"/>
          </a:xfrm>
        </p:grpSpPr>
        <p:sp>
          <p:nvSpPr>
            <p:cNvPr id="12" name="Freeform 12"/>
            <p:cNvSpPr/>
            <p:nvPr/>
          </p:nvSpPr>
          <p:spPr>
            <a:xfrm>
              <a:off x="0" y="0"/>
              <a:ext cx="1260533" cy="406400"/>
            </a:xfrm>
            <a:custGeom>
              <a:avLst/>
              <a:gdLst/>
              <a:ahLst/>
              <a:cxnLst/>
              <a:rect l="l" t="t" r="r" b="b"/>
              <a:pathLst>
                <a:path w="1260533" h="406400">
                  <a:moveTo>
                    <a:pt x="0" y="0"/>
                  </a:moveTo>
                  <a:lnTo>
                    <a:pt x="1057333" y="0"/>
                  </a:lnTo>
                  <a:lnTo>
                    <a:pt x="1260533" y="203200"/>
                  </a:lnTo>
                  <a:lnTo>
                    <a:pt x="1057333" y="406400"/>
                  </a:lnTo>
                  <a:lnTo>
                    <a:pt x="0" y="406400"/>
                  </a:lnTo>
                  <a:lnTo>
                    <a:pt x="203200" y="203200"/>
                  </a:lnTo>
                  <a:lnTo>
                    <a:pt x="0" y="0"/>
                  </a:lnTo>
                  <a:close/>
                </a:path>
              </a:pathLst>
            </a:custGeom>
            <a:solidFill>
              <a:srgbClr val="FDC56C"/>
            </a:solidFill>
          </p:spPr>
        </p:sp>
        <p:sp>
          <p:nvSpPr>
            <p:cNvPr id="13" name="TextBox 13"/>
            <p:cNvSpPr txBox="1"/>
            <p:nvPr/>
          </p:nvSpPr>
          <p:spPr>
            <a:xfrm>
              <a:off x="177800" y="-45490"/>
              <a:ext cx="909731" cy="482600"/>
            </a:xfrm>
            <a:prstGeom prst="rect">
              <a:avLst/>
            </a:prstGeom>
          </p:spPr>
          <p:txBody>
            <a:bodyPr lIns="50800" tIns="50800" rIns="50800" bIns="50800" rtlCol="0" anchor="ctr"/>
            <a:lstStyle/>
            <a:p>
              <a:pPr algn="ctr">
                <a:lnSpc>
                  <a:spcPts val="5599"/>
                </a:lnSpc>
                <a:spcBef>
                  <a:spcPct val="0"/>
                </a:spcBef>
              </a:pPr>
              <a:r>
                <a:rPr lang="en-US" sz="3999" dirty="0" err="1">
                  <a:solidFill>
                    <a:srgbClr val="000000"/>
                  </a:solidFill>
                  <a:latin typeface="Roboto Condensed Bold"/>
                </a:rPr>
                <a:t>Không</a:t>
              </a:r>
              <a:r>
                <a:rPr lang="en-US" sz="3999" dirty="0">
                  <a:solidFill>
                    <a:srgbClr val="000000"/>
                  </a:solidFill>
                  <a:latin typeface="Roboto Condensed Bold"/>
                </a:rPr>
                <a:t> </a:t>
              </a:r>
              <a:r>
                <a:rPr lang="en-US" sz="3999" dirty="0" err="1">
                  <a:solidFill>
                    <a:srgbClr val="000000"/>
                  </a:solidFill>
                  <a:latin typeface="Roboto Condensed Bold"/>
                </a:rPr>
                <a:t>hợp</a:t>
              </a:r>
              <a:r>
                <a:rPr lang="en-US" sz="3999" dirty="0">
                  <a:solidFill>
                    <a:srgbClr val="000000"/>
                  </a:solidFill>
                  <a:latin typeface="Roboto Condensed Bold"/>
                </a:rPr>
                <a:t> </a:t>
              </a:r>
              <a:r>
                <a:rPr lang="en-US" sz="3999" dirty="0" err="1">
                  <a:solidFill>
                    <a:srgbClr val="000000"/>
                  </a:solidFill>
                  <a:latin typeface="Roboto Condensed Bold"/>
                </a:rPr>
                <a:t>lí</a:t>
              </a:r>
              <a:endParaRPr lang="en-US" sz="3999" dirty="0">
                <a:solidFill>
                  <a:srgbClr val="000000"/>
                </a:solidFill>
                <a:latin typeface="Roboto Condensed Bold"/>
              </a:endParaRPr>
            </a:p>
          </p:txBody>
        </p:sp>
      </p:grpSp>
      <p:sp>
        <p:nvSpPr>
          <p:cNvPr id="14" name="TextBox 14"/>
          <p:cNvSpPr txBox="1"/>
          <p:nvPr/>
        </p:nvSpPr>
        <p:spPr>
          <a:xfrm>
            <a:off x="1366939" y="8104073"/>
            <a:ext cx="9993249" cy="1581150"/>
          </a:xfrm>
          <a:prstGeom prst="rect">
            <a:avLst/>
          </a:prstGeom>
        </p:spPr>
        <p:txBody>
          <a:bodyPr lIns="0" tIns="0" rIns="0" bIns="0" rtlCol="0" anchor="t">
            <a:spAutoFit/>
          </a:bodyPr>
          <a:lstStyle/>
          <a:p>
            <a:pPr algn="just">
              <a:lnSpc>
                <a:spcPts val="6299"/>
              </a:lnSpc>
            </a:pPr>
            <a:r>
              <a:rPr lang="en-US" sz="4500" dirty="0">
                <a:solidFill>
                  <a:srgbClr val="1B4262"/>
                </a:solidFill>
                <a:latin typeface="Roboto Condensed Bold"/>
              </a:rPr>
              <a:t>b. </a:t>
            </a:r>
            <a:r>
              <a:rPr lang="en-US" sz="4500" dirty="0" err="1">
                <a:solidFill>
                  <a:srgbClr val="1B4262"/>
                </a:solidFill>
                <a:latin typeface="Roboto Condensed Bold Italics"/>
              </a:rPr>
              <a:t>Chín</a:t>
            </a:r>
            <a:r>
              <a:rPr lang="en-US" sz="4500" dirty="0">
                <a:solidFill>
                  <a:srgbClr val="1B4262"/>
                </a:solidFill>
                <a:latin typeface="Roboto Condensed Bold Italics"/>
              </a:rPr>
              <a:t> </a:t>
            </a:r>
            <a:r>
              <a:rPr lang="en-US" sz="4500" dirty="0" err="1">
                <a:solidFill>
                  <a:srgbClr val="1B4262"/>
                </a:solidFill>
                <a:latin typeface="Roboto Condensed Bold Italics"/>
              </a:rPr>
              <a:t>người</a:t>
            </a:r>
            <a:r>
              <a:rPr lang="en-US" sz="4500" dirty="0">
                <a:solidFill>
                  <a:srgbClr val="1B4262"/>
                </a:solidFill>
                <a:latin typeface="Roboto Condensed Bold Italics"/>
              </a:rPr>
              <a:t> </a:t>
            </a:r>
            <a:r>
              <a:rPr lang="en-US" sz="4500" dirty="0" err="1">
                <a:solidFill>
                  <a:srgbClr val="1B4262"/>
                </a:solidFill>
                <a:latin typeface="Roboto Condensed Bold Italics"/>
              </a:rPr>
              <a:t>mười</a:t>
            </a:r>
            <a:r>
              <a:rPr lang="en-US" sz="4500" dirty="0">
                <a:solidFill>
                  <a:srgbClr val="1B4262"/>
                </a:solidFill>
                <a:latin typeface="Roboto Condensed Bold Italics"/>
              </a:rPr>
              <a:t> ý, </a:t>
            </a:r>
            <a:r>
              <a:rPr lang="en-US" sz="4500" dirty="0" err="1">
                <a:solidFill>
                  <a:srgbClr val="1B4262"/>
                </a:solidFill>
                <a:latin typeface="Roboto Condensed Bold Italics"/>
              </a:rPr>
              <a:t>tôi</a:t>
            </a:r>
            <a:r>
              <a:rPr lang="en-US" sz="4500" dirty="0">
                <a:solidFill>
                  <a:srgbClr val="1B4262"/>
                </a:solidFill>
                <a:latin typeface="Roboto Condensed Bold Italics"/>
              </a:rPr>
              <a:t> </a:t>
            </a:r>
            <a:r>
              <a:rPr lang="en-US" sz="4500" dirty="0" err="1">
                <a:solidFill>
                  <a:srgbClr val="1B4262"/>
                </a:solidFill>
                <a:latin typeface="Roboto Condensed Bold Italics"/>
              </a:rPr>
              <a:t>biết</a:t>
            </a:r>
            <a:r>
              <a:rPr lang="en-US" sz="4500" dirty="0">
                <a:solidFill>
                  <a:srgbClr val="1B4262"/>
                </a:solidFill>
                <a:latin typeface="Roboto Condensed Bold Italics"/>
              </a:rPr>
              <a:t> </a:t>
            </a:r>
            <a:r>
              <a:rPr lang="en-US" sz="4500" dirty="0" err="1">
                <a:solidFill>
                  <a:srgbClr val="1B4262"/>
                </a:solidFill>
                <a:latin typeface="Roboto Condensed Bold Italics"/>
              </a:rPr>
              <a:t>nghe</a:t>
            </a:r>
            <a:r>
              <a:rPr lang="en-US" sz="4500" dirty="0">
                <a:solidFill>
                  <a:srgbClr val="1B4262"/>
                </a:solidFill>
                <a:latin typeface="Roboto Condensed Bold Italics"/>
              </a:rPr>
              <a:t> </a:t>
            </a:r>
            <a:r>
              <a:rPr lang="en-US" sz="4500" dirty="0" err="1">
                <a:solidFill>
                  <a:srgbClr val="1B4262"/>
                </a:solidFill>
                <a:latin typeface="Roboto Condensed Bold Italics"/>
              </a:rPr>
              <a:t>theo</a:t>
            </a:r>
            <a:r>
              <a:rPr lang="en-US" sz="4500" dirty="0">
                <a:solidFill>
                  <a:srgbClr val="1B4262"/>
                </a:solidFill>
                <a:latin typeface="Roboto Condensed Bold Italics"/>
              </a:rPr>
              <a:t> ai </a:t>
            </a:r>
            <a:r>
              <a:rPr lang="en-US" sz="4500" dirty="0" err="1">
                <a:solidFill>
                  <a:srgbClr val="1B4262"/>
                </a:solidFill>
                <a:latin typeface="Roboto Condensed Bold Italics"/>
              </a:rPr>
              <a:t>bây</a:t>
            </a:r>
            <a:r>
              <a:rPr lang="en-US" sz="4500" dirty="0">
                <a:solidFill>
                  <a:srgbClr val="1B4262"/>
                </a:solidFill>
                <a:latin typeface="Roboto Condensed Bold Italics"/>
              </a:rPr>
              <a:t> </a:t>
            </a:r>
            <a:r>
              <a:rPr lang="en-US" sz="4500" dirty="0" err="1">
                <a:solidFill>
                  <a:srgbClr val="1B4262"/>
                </a:solidFill>
                <a:latin typeface="Roboto Condensed Bold Italics"/>
              </a:rPr>
              <a:t>giờ</a:t>
            </a:r>
            <a:r>
              <a:rPr lang="en-US" sz="4500" dirty="0">
                <a:solidFill>
                  <a:srgbClr val="1B4262"/>
                </a:solidFill>
                <a:latin typeface="Roboto Condensed Bold Italics"/>
              </a:rPr>
              <a:t>? </a:t>
            </a:r>
            <a:r>
              <a:rPr lang="en-US" sz="4500" dirty="0" err="1">
                <a:solidFill>
                  <a:srgbClr val="1B4262"/>
                </a:solidFill>
                <a:latin typeface="Roboto Condensed Bold Italics"/>
              </a:rPr>
              <a:t>Thật</a:t>
            </a:r>
            <a:r>
              <a:rPr lang="en-US" sz="4500" dirty="0">
                <a:solidFill>
                  <a:srgbClr val="1B4262"/>
                </a:solidFill>
                <a:latin typeface="Roboto Condensed Bold Italics"/>
              </a:rPr>
              <a:t> </a:t>
            </a:r>
            <a:r>
              <a:rPr lang="en-US" sz="4500" dirty="0" err="1">
                <a:solidFill>
                  <a:srgbClr val="1B4262"/>
                </a:solidFill>
                <a:latin typeface="Roboto Condensed Bold Italics"/>
              </a:rPr>
              <a:t>là</a:t>
            </a:r>
            <a:r>
              <a:rPr lang="en-US" sz="4500" dirty="0">
                <a:solidFill>
                  <a:srgbClr val="1B4262"/>
                </a:solidFill>
                <a:latin typeface="Roboto Condensed Bold Italics"/>
              </a:rPr>
              <a:t> </a:t>
            </a:r>
            <a:r>
              <a:rPr lang="en-US" sz="4500" dirty="0" err="1">
                <a:solidFill>
                  <a:srgbClr val="1B4262"/>
                </a:solidFill>
                <a:latin typeface="Roboto Condensed Bold Italics"/>
              </a:rPr>
              <a:t>đẽo</a:t>
            </a:r>
            <a:r>
              <a:rPr lang="en-US" sz="4500" dirty="0">
                <a:solidFill>
                  <a:srgbClr val="1B4262"/>
                </a:solidFill>
                <a:latin typeface="Roboto Condensed Bold Italics"/>
              </a:rPr>
              <a:t> </a:t>
            </a:r>
            <a:r>
              <a:rPr lang="en-US" sz="4500" dirty="0" err="1">
                <a:solidFill>
                  <a:srgbClr val="1B4262"/>
                </a:solidFill>
                <a:latin typeface="Roboto Condensed Bold Italics"/>
              </a:rPr>
              <a:t>cày</a:t>
            </a:r>
            <a:r>
              <a:rPr lang="en-US" sz="4500" dirty="0">
                <a:solidFill>
                  <a:srgbClr val="1B4262"/>
                </a:solidFill>
                <a:latin typeface="Roboto Condensed Bold Italics"/>
              </a:rPr>
              <a:t> </a:t>
            </a:r>
            <a:r>
              <a:rPr lang="en-US" sz="4500" dirty="0" err="1">
                <a:solidFill>
                  <a:srgbClr val="1B4262"/>
                </a:solidFill>
                <a:latin typeface="Roboto Condensed Bold Italics"/>
              </a:rPr>
              <a:t>giữa</a:t>
            </a:r>
            <a:r>
              <a:rPr lang="en-US" sz="4500" dirty="0">
                <a:solidFill>
                  <a:srgbClr val="1B4262"/>
                </a:solidFill>
                <a:latin typeface="Roboto Condensed Bold Italics"/>
              </a:rPr>
              <a:t> </a:t>
            </a:r>
            <a:r>
              <a:rPr lang="en-US" sz="4500" dirty="0" err="1">
                <a:solidFill>
                  <a:srgbClr val="1B4262"/>
                </a:solidFill>
                <a:latin typeface="Roboto Condensed Bold Italics"/>
              </a:rPr>
              <a:t>đường</a:t>
            </a:r>
            <a:endParaRPr lang="en-US" sz="4500" dirty="0">
              <a:solidFill>
                <a:srgbClr val="1B4262"/>
              </a:solidFill>
              <a:latin typeface="Roboto Condensed Bold Italics"/>
            </a:endParaRPr>
          </a:p>
        </p:txBody>
      </p:sp>
      <p:sp>
        <p:nvSpPr>
          <p:cNvPr id="15" name="TextBox 15"/>
          <p:cNvSpPr txBox="1"/>
          <p:nvPr/>
        </p:nvSpPr>
        <p:spPr>
          <a:xfrm>
            <a:off x="1532015" y="2727056"/>
            <a:ext cx="15223970" cy="2207895"/>
          </a:xfrm>
          <a:prstGeom prst="rect">
            <a:avLst/>
          </a:prstGeom>
        </p:spPr>
        <p:txBody>
          <a:bodyPr lIns="0" tIns="0" rIns="0" bIns="0" rtlCol="0" anchor="t">
            <a:spAutoFit/>
          </a:bodyPr>
          <a:lstStyle/>
          <a:p>
            <a:pPr algn="just">
              <a:lnSpc>
                <a:spcPts val="5880"/>
              </a:lnSpc>
            </a:pPr>
            <a:r>
              <a:rPr lang="en-US" sz="4200" dirty="0" err="1">
                <a:solidFill>
                  <a:srgbClr val="1B4262"/>
                </a:solidFill>
                <a:latin typeface="Roboto Condensed Italics"/>
              </a:rPr>
              <a:t>Đẽo</a:t>
            </a:r>
            <a:r>
              <a:rPr lang="en-US" sz="4200" dirty="0">
                <a:solidFill>
                  <a:srgbClr val="1B4262"/>
                </a:solidFill>
                <a:latin typeface="Roboto Condensed Italics"/>
              </a:rPr>
              <a:t> </a:t>
            </a:r>
            <a:r>
              <a:rPr lang="en-US" sz="4200" dirty="0" err="1">
                <a:solidFill>
                  <a:srgbClr val="1B4262"/>
                </a:solidFill>
                <a:latin typeface="Roboto Condensed Italics"/>
              </a:rPr>
              <a:t>cày</a:t>
            </a:r>
            <a:r>
              <a:rPr lang="en-US" sz="4200" dirty="0">
                <a:solidFill>
                  <a:srgbClr val="1B4262"/>
                </a:solidFill>
                <a:latin typeface="Roboto Condensed Italics"/>
              </a:rPr>
              <a:t> </a:t>
            </a:r>
            <a:r>
              <a:rPr lang="en-US" sz="4200" dirty="0" err="1">
                <a:solidFill>
                  <a:srgbClr val="1B4262"/>
                </a:solidFill>
                <a:latin typeface="Roboto Condensed Italics"/>
              </a:rPr>
              <a:t>giữa</a:t>
            </a:r>
            <a:r>
              <a:rPr lang="en-US" sz="4200" dirty="0">
                <a:solidFill>
                  <a:srgbClr val="1B4262"/>
                </a:solidFill>
                <a:latin typeface="Roboto Condensed Italics"/>
              </a:rPr>
              <a:t> </a:t>
            </a:r>
            <a:r>
              <a:rPr lang="en-US" sz="4200" dirty="0" err="1">
                <a:solidFill>
                  <a:srgbClr val="1B4262"/>
                </a:solidFill>
                <a:latin typeface="Roboto Condensed Italics"/>
              </a:rPr>
              <a:t>đường</a:t>
            </a:r>
            <a:r>
              <a:rPr lang="en-US" sz="4200" dirty="0">
                <a:solidFill>
                  <a:srgbClr val="1B4262"/>
                </a:solidFill>
                <a:latin typeface="Roboto Condensed"/>
              </a:rPr>
              <a:t> </a:t>
            </a:r>
            <a:r>
              <a:rPr lang="en-US" sz="4200" dirty="0" err="1">
                <a:solidFill>
                  <a:srgbClr val="1B4262"/>
                </a:solidFill>
                <a:latin typeface="Roboto Condensed"/>
              </a:rPr>
              <a:t>là</a:t>
            </a:r>
            <a:r>
              <a:rPr lang="en-US" sz="4200" dirty="0">
                <a:solidFill>
                  <a:srgbClr val="1B4262"/>
                </a:solidFill>
                <a:latin typeface="Roboto Condensed"/>
              </a:rPr>
              <a:t> </a:t>
            </a:r>
            <a:r>
              <a:rPr lang="en-US" sz="4200" dirty="0" err="1">
                <a:solidFill>
                  <a:srgbClr val="1B4262"/>
                </a:solidFill>
                <a:latin typeface="Roboto Condensed"/>
              </a:rPr>
              <a:t>thành</a:t>
            </a:r>
            <a:r>
              <a:rPr lang="en-US" sz="4200" dirty="0">
                <a:solidFill>
                  <a:srgbClr val="1B4262"/>
                </a:solidFill>
                <a:latin typeface="Roboto Condensed"/>
              </a:rPr>
              <a:t> </a:t>
            </a:r>
            <a:r>
              <a:rPr lang="en-US" sz="4200" dirty="0" err="1">
                <a:solidFill>
                  <a:srgbClr val="1B4262"/>
                </a:solidFill>
                <a:latin typeface="Roboto Condensed"/>
              </a:rPr>
              <a:t>ngữ</a:t>
            </a:r>
            <a:r>
              <a:rPr lang="en-US" sz="4200" dirty="0">
                <a:solidFill>
                  <a:srgbClr val="1B4262"/>
                </a:solidFill>
                <a:latin typeface="Roboto Condensed"/>
              </a:rPr>
              <a:t> </a:t>
            </a:r>
            <a:r>
              <a:rPr lang="en-US" sz="4200" dirty="0" err="1">
                <a:solidFill>
                  <a:srgbClr val="1B4262"/>
                </a:solidFill>
                <a:latin typeface="Roboto Condensed"/>
              </a:rPr>
              <a:t>muốn</a:t>
            </a:r>
            <a:r>
              <a:rPr lang="en-US" sz="4200" dirty="0">
                <a:solidFill>
                  <a:srgbClr val="1B4262"/>
                </a:solidFill>
                <a:latin typeface="Roboto Condensed"/>
              </a:rPr>
              <a:t> </a:t>
            </a:r>
            <a:r>
              <a:rPr lang="en-US" sz="4200" dirty="0" err="1">
                <a:solidFill>
                  <a:srgbClr val="1B4262"/>
                </a:solidFill>
                <a:latin typeface="Roboto Condensed"/>
              </a:rPr>
              <a:t>nói</a:t>
            </a:r>
            <a:r>
              <a:rPr lang="en-US" sz="4200" dirty="0">
                <a:solidFill>
                  <a:srgbClr val="1B4262"/>
                </a:solidFill>
                <a:latin typeface="Roboto Condensed"/>
              </a:rPr>
              <a:t> </a:t>
            </a:r>
            <a:r>
              <a:rPr lang="en-US" sz="4200" dirty="0" err="1">
                <a:solidFill>
                  <a:srgbClr val="1B4262"/>
                </a:solidFill>
                <a:latin typeface="Roboto Condensed"/>
              </a:rPr>
              <a:t>về</a:t>
            </a:r>
            <a:r>
              <a:rPr lang="en-US" sz="4200" dirty="0">
                <a:solidFill>
                  <a:srgbClr val="1B4262"/>
                </a:solidFill>
                <a:latin typeface="Roboto Condensed"/>
              </a:rPr>
              <a:t> </a:t>
            </a:r>
            <a:r>
              <a:rPr lang="en-US" sz="4200" dirty="0" err="1">
                <a:solidFill>
                  <a:srgbClr val="1B4262"/>
                </a:solidFill>
                <a:latin typeface="Roboto Condensed"/>
              </a:rPr>
              <a:t>kiểu</a:t>
            </a:r>
            <a:r>
              <a:rPr lang="en-US" sz="4200" dirty="0">
                <a:solidFill>
                  <a:srgbClr val="1B4262"/>
                </a:solidFill>
                <a:latin typeface="Roboto Condensed"/>
              </a:rPr>
              <a:t> </a:t>
            </a:r>
            <a:r>
              <a:rPr lang="en-US" sz="4200" dirty="0" err="1">
                <a:solidFill>
                  <a:srgbClr val="1B4262"/>
                </a:solidFill>
                <a:latin typeface="Roboto Condensed"/>
              </a:rPr>
              <a:t>người</a:t>
            </a:r>
            <a:r>
              <a:rPr lang="en-US" sz="4200" dirty="0">
                <a:solidFill>
                  <a:srgbClr val="1B4262"/>
                </a:solidFill>
                <a:latin typeface="Roboto Condensed"/>
              </a:rPr>
              <a:t> ai </a:t>
            </a:r>
            <a:r>
              <a:rPr lang="en-US" sz="4200" dirty="0" err="1">
                <a:solidFill>
                  <a:srgbClr val="1B4262"/>
                </a:solidFill>
                <a:latin typeface="Roboto Condensed"/>
              </a:rPr>
              <a:t>bảo</a:t>
            </a:r>
            <a:r>
              <a:rPr lang="en-US" sz="4200" dirty="0">
                <a:solidFill>
                  <a:srgbClr val="1B4262"/>
                </a:solidFill>
                <a:latin typeface="Roboto Condensed"/>
              </a:rPr>
              <a:t> </a:t>
            </a:r>
            <a:r>
              <a:rPr lang="en-US" sz="4200" dirty="0" err="1">
                <a:solidFill>
                  <a:srgbClr val="1B4262"/>
                </a:solidFill>
                <a:latin typeface="Roboto Condensed"/>
              </a:rPr>
              <a:t>gì</a:t>
            </a:r>
            <a:r>
              <a:rPr lang="en-US" sz="4200" dirty="0">
                <a:solidFill>
                  <a:srgbClr val="1B4262"/>
                </a:solidFill>
                <a:latin typeface="Roboto Condensed"/>
              </a:rPr>
              <a:t> </a:t>
            </a:r>
            <a:r>
              <a:rPr lang="en-US" sz="4200" dirty="0" err="1">
                <a:solidFill>
                  <a:srgbClr val="1B4262"/>
                </a:solidFill>
                <a:latin typeface="Roboto Condensed"/>
              </a:rPr>
              <a:t>nghe</a:t>
            </a:r>
            <a:r>
              <a:rPr lang="en-US" sz="4200" dirty="0">
                <a:solidFill>
                  <a:srgbClr val="1B4262"/>
                </a:solidFill>
                <a:latin typeface="Roboto Condensed"/>
              </a:rPr>
              <a:t> </a:t>
            </a:r>
            <a:r>
              <a:rPr lang="en-US" sz="4200" dirty="0" err="1">
                <a:solidFill>
                  <a:srgbClr val="1B4262"/>
                </a:solidFill>
                <a:latin typeface="Roboto Condensed"/>
              </a:rPr>
              <a:t>nấy</a:t>
            </a:r>
            <a:r>
              <a:rPr lang="en-US" sz="4200" dirty="0">
                <a:solidFill>
                  <a:srgbClr val="1B4262"/>
                </a:solidFill>
                <a:latin typeface="Roboto Condensed"/>
              </a:rPr>
              <a:t> </a:t>
            </a:r>
            <a:r>
              <a:rPr lang="en-US" sz="4200" dirty="0" err="1">
                <a:solidFill>
                  <a:srgbClr val="1B4262"/>
                </a:solidFill>
                <a:latin typeface="Roboto Condensed"/>
              </a:rPr>
              <a:t>một</a:t>
            </a:r>
            <a:r>
              <a:rPr lang="en-US" sz="4200" dirty="0">
                <a:solidFill>
                  <a:srgbClr val="1B4262"/>
                </a:solidFill>
                <a:latin typeface="Roboto Condensed"/>
              </a:rPr>
              <a:t> </a:t>
            </a:r>
            <a:r>
              <a:rPr lang="en-US" sz="4200" dirty="0" err="1">
                <a:solidFill>
                  <a:srgbClr val="1B4262"/>
                </a:solidFill>
                <a:latin typeface="Roboto Condensed"/>
              </a:rPr>
              <a:t>cách</a:t>
            </a:r>
            <a:r>
              <a:rPr lang="en-US" sz="4200" dirty="0">
                <a:solidFill>
                  <a:srgbClr val="1B4262"/>
                </a:solidFill>
                <a:latin typeface="Roboto Condensed"/>
              </a:rPr>
              <a:t> </a:t>
            </a:r>
            <a:r>
              <a:rPr lang="en-US" sz="4200" dirty="0" err="1">
                <a:solidFill>
                  <a:srgbClr val="1B4262"/>
                </a:solidFill>
                <a:latin typeface="Roboto Condensed"/>
              </a:rPr>
              <a:t>thụ</a:t>
            </a:r>
            <a:r>
              <a:rPr lang="en-US" sz="4200" dirty="0">
                <a:solidFill>
                  <a:srgbClr val="1B4262"/>
                </a:solidFill>
                <a:latin typeface="Roboto Condensed"/>
              </a:rPr>
              <a:t> </a:t>
            </a:r>
            <a:r>
              <a:rPr lang="en-US" sz="4200" dirty="0" err="1">
                <a:solidFill>
                  <a:srgbClr val="1B4262"/>
                </a:solidFill>
                <a:latin typeface="Roboto Condensed"/>
              </a:rPr>
              <a:t>động</a:t>
            </a:r>
            <a:r>
              <a:rPr lang="en-US" sz="4200" dirty="0">
                <a:solidFill>
                  <a:srgbClr val="1B4262"/>
                </a:solidFill>
                <a:latin typeface="Roboto Condensed"/>
              </a:rPr>
              <a:t>, </a:t>
            </a:r>
            <a:r>
              <a:rPr lang="en-US" sz="4200" dirty="0" err="1">
                <a:solidFill>
                  <a:srgbClr val="1B4262"/>
                </a:solidFill>
                <a:latin typeface="Roboto Condensed"/>
              </a:rPr>
              <a:t>không</a:t>
            </a:r>
            <a:r>
              <a:rPr lang="en-US" sz="4200" dirty="0">
                <a:solidFill>
                  <a:srgbClr val="1B4262"/>
                </a:solidFill>
                <a:latin typeface="Roboto Condensed"/>
              </a:rPr>
              <a:t> </a:t>
            </a:r>
            <a:r>
              <a:rPr lang="en-US" sz="4200" dirty="0" err="1">
                <a:solidFill>
                  <a:srgbClr val="1B4262"/>
                </a:solidFill>
                <a:latin typeface="Roboto Condensed"/>
              </a:rPr>
              <a:t>biết</a:t>
            </a:r>
            <a:r>
              <a:rPr lang="en-US" sz="4200" dirty="0">
                <a:solidFill>
                  <a:srgbClr val="1B4262"/>
                </a:solidFill>
                <a:latin typeface="Roboto Condensed"/>
              </a:rPr>
              <a:t> </a:t>
            </a:r>
            <a:r>
              <a:rPr lang="en-US" sz="4200" dirty="0" err="1">
                <a:solidFill>
                  <a:srgbClr val="1B4262"/>
                </a:solidFill>
                <a:latin typeface="Roboto Condensed"/>
              </a:rPr>
              <a:t>suy</a:t>
            </a:r>
            <a:r>
              <a:rPr lang="en-US" sz="4200" dirty="0">
                <a:solidFill>
                  <a:srgbClr val="1B4262"/>
                </a:solidFill>
                <a:latin typeface="Roboto Condensed"/>
              </a:rPr>
              <a:t> </a:t>
            </a:r>
            <a:r>
              <a:rPr lang="en-US" sz="4200" dirty="0" err="1">
                <a:solidFill>
                  <a:srgbClr val="1B4262"/>
                </a:solidFill>
                <a:latin typeface="Roboto Condensed"/>
              </a:rPr>
              <a:t>nghĩ</a:t>
            </a:r>
            <a:r>
              <a:rPr lang="en-US" sz="4200" dirty="0">
                <a:solidFill>
                  <a:srgbClr val="1B4262"/>
                </a:solidFill>
                <a:latin typeface="Roboto Condensed"/>
              </a:rPr>
              <a:t>, </a:t>
            </a:r>
            <a:r>
              <a:rPr lang="en-US" sz="4200" dirty="0" err="1">
                <a:solidFill>
                  <a:srgbClr val="1B4262"/>
                </a:solidFill>
                <a:latin typeface="Roboto Condensed"/>
              </a:rPr>
              <a:t>xét</a:t>
            </a:r>
            <a:r>
              <a:rPr lang="en-US" sz="4200" dirty="0">
                <a:solidFill>
                  <a:srgbClr val="1B4262"/>
                </a:solidFill>
                <a:latin typeface="Roboto Condensed"/>
              </a:rPr>
              <a:t> </a:t>
            </a:r>
            <a:r>
              <a:rPr lang="en-US" sz="4200" dirty="0" err="1">
                <a:solidFill>
                  <a:srgbClr val="1B4262"/>
                </a:solidFill>
                <a:latin typeface="Roboto Condensed"/>
              </a:rPr>
              <a:t>đoán</a:t>
            </a:r>
            <a:r>
              <a:rPr lang="en-US" sz="4200" dirty="0">
                <a:solidFill>
                  <a:srgbClr val="1B4262"/>
                </a:solidFill>
                <a:latin typeface="Roboto Condensed"/>
              </a:rPr>
              <a:t> </a:t>
            </a:r>
            <a:r>
              <a:rPr lang="en-US" sz="4200" dirty="0" err="1">
                <a:solidFill>
                  <a:srgbClr val="1B4262"/>
                </a:solidFill>
                <a:latin typeface="Roboto Condensed"/>
              </a:rPr>
              <a:t>đúng</a:t>
            </a:r>
            <a:r>
              <a:rPr lang="en-US" sz="4200" dirty="0">
                <a:solidFill>
                  <a:srgbClr val="1B4262"/>
                </a:solidFill>
                <a:latin typeface="Roboto Condensed"/>
              </a:rPr>
              <a:t>/</a:t>
            </a:r>
            <a:r>
              <a:rPr lang="en-US" sz="4200" dirty="0" err="1">
                <a:solidFill>
                  <a:srgbClr val="1B4262"/>
                </a:solidFill>
                <a:latin typeface="Roboto Condensed"/>
              </a:rPr>
              <a:t>sai</a:t>
            </a:r>
            <a:r>
              <a:rPr lang="en-US" sz="4200" dirty="0">
                <a:solidFill>
                  <a:srgbClr val="1B4262"/>
                </a:solidFill>
                <a:latin typeface="Roboto Condensed"/>
              </a:rPr>
              <a:t> </a:t>
            </a:r>
            <a:r>
              <a:rPr lang="en-US" sz="4200" dirty="0" err="1">
                <a:solidFill>
                  <a:srgbClr val="1B4262"/>
                </a:solidFill>
                <a:latin typeface="Roboto Condensed"/>
              </a:rPr>
              <a:t>dẫn</a:t>
            </a:r>
            <a:r>
              <a:rPr lang="en-US" sz="4200" dirty="0">
                <a:solidFill>
                  <a:srgbClr val="1B4262"/>
                </a:solidFill>
                <a:latin typeface="Roboto Condensed"/>
              </a:rPr>
              <a:t> </a:t>
            </a:r>
            <a:r>
              <a:rPr lang="en-US" sz="4200" dirty="0" err="1">
                <a:solidFill>
                  <a:srgbClr val="1B4262"/>
                </a:solidFill>
                <a:latin typeface="Roboto Condensed"/>
              </a:rPr>
              <a:t>đến</a:t>
            </a:r>
            <a:r>
              <a:rPr lang="en-US" sz="4200" dirty="0">
                <a:solidFill>
                  <a:srgbClr val="1B4262"/>
                </a:solidFill>
                <a:latin typeface="Roboto Condensed"/>
              </a:rPr>
              <a:t> </a:t>
            </a:r>
            <a:r>
              <a:rPr lang="en-US" sz="4200" dirty="0" err="1">
                <a:solidFill>
                  <a:srgbClr val="1B4262"/>
                </a:solidFill>
                <a:latin typeface="Roboto Condensed"/>
              </a:rPr>
              <a:t>kết</a:t>
            </a:r>
            <a:r>
              <a:rPr lang="en-US" sz="4200" dirty="0">
                <a:solidFill>
                  <a:srgbClr val="1B4262"/>
                </a:solidFill>
                <a:latin typeface="Roboto Condensed"/>
              </a:rPr>
              <a:t> </a:t>
            </a:r>
            <a:r>
              <a:rPr lang="en-US" sz="4200" dirty="0" err="1">
                <a:solidFill>
                  <a:srgbClr val="1B4262"/>
                </a:solidFill>
                <a:latin typeface="Roboto Condensed"/>
              </a:rPr>
              <a:t>quả</a:t>
            </a:r>
            <a:r>
              <a:rPr lang="en-US" sz="4200" dirty="0">
                <a:solidFill>
                  <a:srgbClr val="1B4262"/>
                </a:solidFill>
                <a:latin typeface="Roboto Condensed"/>
              </a:rPr>
              <a:t> </a:t>
            </a:r>
            <a:r>
              <a:rPr lang="en-US" sz="4200" dirty="0" err="1">
                <a:solidFill>
                  <a:srgbClr val="1B4262"/>
                </a:solidFill>
                <a:latin typeface="Roboto Condensed"/>
              </a:rPr>
              <a:t>tồi</a:t>
            </a:r>
            <a:r>
              <a:rPr lang="en-US" sz="4200" dirty="0">
                <a:solidFill>
                  <a:srgbClr val="1B4262"/>
                </a:solidFill>
                <a:latin typeface="Roboto Condensed"/>
              </a:rPr>
              <a:t> </a:t>
            </a:r>
            <a:r>
              <a:rPr lang="en-US" sz="4200" dirty="0" err="1">
                <a:solidFill>
                  <a:srgbClr val="1B4262"/>
                </a:solidFill>
                <a:latin typeface="Roboto Condensed"/>
              </a:rPr>
              <a:t>tệ</a:t>
            </a:r>
            <a:r>
              <a:rPr lang="en-US" sz="4200" dirty="0">
                <a:solidFill>
                  <a:srgbClr val="1B4262"/>
                </a:solidFill>
                <a:latin typeface="Roboto Condensed"/>
              </a:rPr>
              <a:t>.</a:t>
            </a:r>
          </a:p>
        </p:txBody>
      </p:sp>
      <p:sp>
        <p:nvSpPr>
          <p:cNvPr id="16" name="TextBox 16"/>
          <p:cNvSpPr txBox="1"/>
          <p:nvPr/>
        </p:nvSpPr>
        <p:spPr>
          <a:xfrm>
            <a:off x="1366939" y="5382626"/>
            <a:ext cx="9993249" cy="2352675"/>
          </a:xfrm>
          <a:prstGeom prst="rect">
            <a:avLst/>
          </a:prstGeom>
        </p:spPr>
        <p:txBody>
          <a:bodyPr lIns="0" tIns="0" rIns="0" bIns="0" rtlCol="0" anchor="t">
            <a:spAutoFit/>
          </a:bodyPr>
          <a:lstStyle/>
          <a:p>
            <a:pPr algn="just">
              <a:lnSpc>
                <a:spcPts val="6299"/>
              </a:lnSpc>
            </a:pPr>
            <a:r>
              <a:rPr lang="en-US" sz="4499" dirty="0">
                <a:solidFill>
                  <a:srgbClr val="1B4262"/>
                </a:solidFill>
                <a:latin typeface="Roboto Condensed Bold Italics"/>
              </a:rPr>
              <a:t>a. Anh </a:t>
            </a:r>
            <a:r>
              <a:rPr lang="en-US" sz="4499" dirty="0" err="1">
                <a:solidFill>
                  <a:srgbClr val="1B4262"/>
                </a:solidFill>
                <a:latin typeface="Roboto Condensed Bold Italics"/>
              </a:rPr>
              <a:t>làm</a:t>
            </a:r>
            <a:r>
              <a:rPr lang="en-US" sz="4499" dirty="0">
                <a:solidFill>
                  <a:srgbClr val="1B4262"/>
                </a:solidFill>
                <a:latin typeface="Roboto Condensed Bold Italics"/>
              </a:rPr>
              <a:t> </a:t>
            </a:r>
            <a:r>
              <a:rPr lang="en-US" sz="4499" dirty="0" err="1">
                <a:solidFill>
                  <a:srgbClr val="1B4262"/>
                </a:solidFill>
                <a:latin typeface="Roboto Condensed Bold Italics"/>
              </a:rPr>
              <a:t>việc</a:t>
            </a:r>
            <a:r>
              <a:rPr lang="en-US" sz="4499" dirty="0">
                <a:solidFill>
                  <a:srgbClr val="1B4262"/>
                </a:solidFill>
                <a:latin typeface="Roboto Condensed Bold Italics"/>
              </a:rPr>
              <a:t> </a:t>
            </a:r>
            <a:r>
              <a:rPr lang="en-US" sz="4499" dirty="0" err="1">
                <a:solidFill>
                  <a:srgbClr val="1B4262"/>
                </a:solidFill>
                <a:latin typeface="Roboto Condensed Bold Italics"/>
              </a:rPr>
              <a:t>này</a:t>
            </a:r>
            <a:r>
              <a:rPr lang="en-US" sz="4499" dirty="0">
                <a:solidFill>
                  <a:srgbClr val="1B4262"/>
                </a:solidFill>
                <a:latin typeface="Roboto Condensed Bold Italics"/>
              </a:rPr>
              <a:t> </a:t>
            </a:r>
            <a:r>
              <a:rPr lang="en-US" sz="4499" dirty="0" err="1">
                <a:solidFill>
                  <a:srgbClr val="1B4262"/>
                </a:solidFill>
                <a:latin typeface="Roboto Condensed Bold Italics"/>
              </a:rPr>
              <a:t>chắc</a:t>
            </a:r>
            <a:r>
              <a:rPr lang="en-US" sz="4499" dirty="0">
                <a:solidFill>
                  <a:srgbClr val="1B4262"/>
                </a:solidFill>
                <a:latin typeface="Roboto Condensed Bold Italics"/>
              </a:rPr>
              <a:t> </a:t>
            </a:r>
            <a:r>
              <a:rPr lang="en-US" sz="4499" dirty="0" err="1">
                <a:solidFill>
                  <a:srgbClr val="1B4262"/>
                </a:solidFill>
                <a:latin typeface="Roboto Condensed Bold Italics"/>
              </a:rPr>
              <a:t>nhiều</a:t>
            </a:r>
            <a:r>
              <a:rPr lang="en-US" sz="4499" dirty="0">
                <a:solidFill>
                  <a:srgbClr val="1B4262"/>
                </a:solidFill>
                <a:latin typeface="Roboto Condensed Bold Italics"/>
              </a:rPr>
              <a:t> </a:t>
            </a:r>
            <a:r>
              <a:rPr lang="en-US" sz="4499" dirty="0" err="1">
                <a:solidFill>
                  <a:srgbClr val="1B4262"/>
                </a:solidFill>
                <a:latin typeface="Roboto Condensed Bold Italics"/>
              </a:rPr>
              <a:t>người</a:t>
            </a:r>
            <a:r>
              <a:rPr lang="en-US" sz="4499" dirty="0">
                <a:solidFill>
                  <a:srgbClr val="1B4262"/>
                </a:solidFill>
                <a:latin typeface="Roboto Condensed Bold Italics"/>
              </a:rPr>
              <a:t> </a:t>
            </a:r>
            <a:r>
              <a:rPr lang="en-US" sz="4499" dirty="0" err="1">
                <a:solidFill>
                  <a:srgbClr val="1B4262"/>
                </a:solidFill>
                <a:latin typeface="Roboto Condensed Bold Italics"/>
              </a:rPr>
              <a:t>góp</a:t>
            </a:r>
            <a:r>
              <a:rPr lang="en-US" sz="4499" dirty="0">
                <a:solidFill>
                  <a:srgbClr val="1B4262"/>
                </a:solidFill>
                <a:latin typeface="Roboto Condensed Bold Italics"/>
              </a:rPr>
              <a:t> </a:t>
            </a:r>
            <a:r>
              <a:rPr lang="en-US" sz="4499" dirty="0" err="1">
                <a:solidFill>
                  <a:srgbClr val="1B4262"/>
                </a:solidFill>
                <a:latin typeface="Roboto Condensed Bold Italics"/>
              </a:rPr>
              <a:t>cho</a:t>
            </a:r>
            <a:r>
              <a:rPr lang="en-US" sz="4499" dirty="0">
                <a:solidFill>
                  <a:srgbClr val="1B4262"/>
                </a:solidFill>
                <a:latin typeface="Roboto Condensed Bold Italics"/>
              </a:rPr>
              <a:t> </a:t>
            </a:r>
            <a:r>
              <a:rPr lang="en-US" sz="4499" dirty="0" err="1">
                <a:solidFill>
                  <a:srgbClr val="1B4262"/>
                </a:solidFill>
                <a:latin typeface="Roboto Condensed Bold Italics"/>
              </a:rPr>
              <a:t>những</a:t>
            </a:r>
            <a:r>
              <a:rPr lang="en-US" sz="4499" dirty="0">
                <a:solidFill>
                  <a:srgbClr val="1B4262"/>
                </a:solidFill>
                <a:latin typeface="Roboto Condensed Bold Italics"/>
              </a:rPr>
              <a:t> ý </a:t>
            </a:r>
            <a:r>
              <a:rPr lang="en-US" sz="4499" dirty="0" err="1">
                <a:solidFill>
                  <a:srgbClr val="1B4262"/>
                </a:solidFill>
                <a:latin typeface="Roboto Condensed Bold Italics"/>
              </a:rPr>
              <a:t>kiến</a:t>
            </a:r>
            <a:r>
              <a:rPr lang="en-US" sz="4499" dirty="0">
                <a:solidFill>
                  <a:srgbClr val="1B4262"/>
                </a:solidFill>
                <a:latin typeface="Roboto Condensed Bold Italics"/>
              </a:rPr>
              <a:t> hay, </a:t>
            </a:r>
            <a:r>
              <a:rPr lang="en-US" sz="4499" dirty="0" err="1">
                <a:solidFill>
                  <a:srgbClr val="1B4262"/>
                </a:solidFill>
                <a:latin typeface="Roboto Condensed Bold Italics"/>
              </a:rPr>
              <a:t>Khác</a:t>
            </a:r>
            <a:r>
              <a:rPr lang="en-US" sz="4499" dirty="0">
                <a:solidFill>
                  <a:srgbClr val="1B4262"/>
                </a:solidFill>
                <a:latin typeface="Roboto Condensed Bold Italics"/>
              </a:rPr>
              <a:t> </a:t>
            </a:r>
            <a:r>
              <a:rPr lang="en-US" sz="4499" dirty="0" err="1">
                <a:solidFill>
                  <a:srgbClr val="1B4262"/>
                </a:solidFill>
                <a:latin typeface="Roboto Condensed Bold Italics"/>
              </a:rPr>
              <a:t>gì</a:t>
            </a:r>
            <a:r>
              <a:rPr lang="en-US" sz="4499" dirty="0">
                <a:solidFill>
                  <a:srgbClr val="1B4262"/>
                </a:solidFill>
                <a:latin typeface="Roboto Condensed Bold Italics"/>
              </a:rPr>
              <a:t> </a:t>
            </a:r>
            <a:r>
              <a:rPr lang="en-US" sz="4499" dirty="0" err="1">
                <a:solidFill>
                  <a:srgbClr val="1B4262"/>
                </a:solidFill>
                <a:latin typeface="Roboto Condensed Bold Italics"/>
              </a:rPr>
              <a:t>đẽo</a:t>
            </a:r>
            <a:r>
              <a:rPr lang="en-US" sz="4499" dirty="0">
                <a:solidFill>
                  <a:srgbClr val="1B4262"/>
                </a:solidFill>
                <a:latin typeface="Roboto Condensed Bold Italics"/>
              </a:rPr>
              <a:t> </a:t>
            </a:r>
            <a:r>
              <a:rPr lang="en-US" sz="4499" dirty="0" err="1">
                <a:solidFill>
                  <a:srgbClr val="1B4262"/>
                </a:solidFill>
                <a:latin typeface="Roboto Condensed Bold Italics"/>
              </a:rPr>
              <a:t>cày</a:t>
            </a:r>
            <a:r>
              <a:rPr lang="en-US" sz="4499" dirty="0">
                <a:solidFill>
                  <a:srgbClr val="1B4262"/>
                </a:solidFill>
                <a:latin typeface="Roboto Condensed Bold Italics"/>
              </a:rPr>
              <a:t> </a:t>
            </a:r>
            <a:r>
              <a:rPr lang="en-US" sz="4499" dirty="0" err="1">
                <a:solidFill>
                  <a:srgbClr val="1B4262"/>
                </a:solidFill>
                <a:latin typeface="Roboto Condensed Bold Italics"/>
              </a:rPr>
              <a:t>giữa</a:t>
            </a:r>
            <a:r>
              <a:rPr lang="en-US" sz="4499" dirty="0">
                <a:solidFill>
                  <a:srgbClr val="1B4262"/>
                </a:solidFill>
                <a:latin typeface="Roboto Condensed Bold Italics"/>
              </a:rPr>
              <a:t> </a:t>
            </a:r>
            <a:r>
              <a:rPr lang="en-US" sz="4499" dirty="0" err="1">
                <a:solidFill>
                  <a:srgbClr val="1B4262"/>
                </a:solidFill>
                <a:latin typeface="Roboto Condensed Bold Italics"/>
              </a:rPr>
              <a:t>đường</a:t>
            </a:r>
            <a:r>
              <a:rPr lang="en-US" sz="4499" dirty="0">
                <a:solidFill>
                  <a:srgbClr val="1B4262"/>
                </a:solidFill>
                <a:latin typeface="Roboto Condensed Bold Italics"/>
              </a:rPr>
              <a:t>. </a:t>
            </a:r>
          </a:p>
        </p:txBody>
      </p:sp>
      <p:grpSp>
        <p:nvGrpSpPr>
          <p:cNvPr id="17" name="Group 17"/>
          <p:cNvGrpSpPr/>
          <p:nvPr/>
        </p:nvGrpSpPr>
        <p:grpSpPr>
          <a:xfrm>
            <a:off x="11948981" y="7930265"/>
            <a:ext cx="4786084" cy="1832372"/>
            <a:chOff x="0" y="-55811"/>
            <a:chExt cx="1260533" cy="482600"/>
          </a:xfrm>
        </p:grpSpPr>
        <p:sp>
          <p:nvSpPr>
            <p:cNvPr id="18" name="Freeform 18"/>
            <p:cNvSpPr/>
            <p:nvPr/>
          </p:nvSpPr>
          <p:spPr>
            <a:xfrm>
              <a:off x="0" y="0"/>
              <a:ext cx="1260533" cy="406400"/>
            </a:xfrm>
            <a:custGeom>
              <a:avLst/>
              <a:gdLst/>
              <a:ahLst/>
              <a:cxnLst/>
              <a:rect l="l" t="t" r="r" b="b"/>
              <a:pathLst>
                <a:path w="1260533" h="406400">
                  <a:moveTo>
                    <a:pt x="0" y="0"/>
                  </a:moveTo>
                  <a:lnTo>
                    <a:pt x="1057333" y="0"/>
                  </a:lnTo>
                  <a:lnTo>
                    <a:pt x="1260533" y="203200"/>
                  </a:lnTo>
                  <a:lnTo>
                    <a:pt x="1057333" y="406400"/>
                  </a:lnTo>
                  <a:lnTo>
                    <a:pt x="0" y="406400"/>
                  </a:lnTo>
                  <a:lnTo>
                    <a:pt x="203200" y="203200"/>
                  </a:lnTo>
                  <a:lnTo>
                    <a:pt x="0" y="0"/>
                  </a:lnTo>
                  <a:close/>
                </a:path>
              </a:pathLst>
            </a:custGeom>
            <a:solidFill>
              <a:srgbClr val="FDC56C"/>
            </a:solidFill>
          </p:spPr>
        </p:sp>
        <p:sp>
          <p:nvSpPr>
            <p:cNvPr id="19" name="TextBox 19"/>
            <p:cNvSpPr txBox="1"/>
            <p:nvPr/>
          </p:nvSpPr>
          <p:spPr>
            <a:xfrm>
              <a:off x="182486" y="-55811"/>
              <a:ext cx="829455" cy="482600"/>
            </a:xfrm>
            <a:prstGeom prst="rect">
              <a:avLst/>
            </a:prstGeom>
          </p:spPr>
          <p:txBody>
            <a:bodyPr lIns="50800" tIns="50800" rIns="50800" bIns="50800" rtlCol="0" anchor="ctr"/>
            <a:lstStyle/>
            <a:p>
              <a:pPr algn="ctr">
                <a:lnSpc>
                  <a:spcPts val="5599"/>
                </a:lnSpc>
                <a:spcBef>
                  <a:spcPct val="0"/>
                </a:spcBef>
              </a:pPr>
              <a:r>
                <a:rPr lang="en-US" sz="3999" dirty="0" err="1">
                  <a:solidFill>
                    <a:srgbClr val="000000"/>
                  </a:solidFill>
                  <a:latin typeface="Roboto Condensed Bold"/>
                </a:rPr>
                <a:t>Hợp</a:t>
              </a:r>
              <a:r>
                <a:rPr lang="en-US" sz="3999" dirty="0">
                  <a:solidFill>
                    <a:srgbClr val="000000"/>
                  </a:solidFill>
                  <a:latin typeface="Roboto Condensed Bold"/>
                </a:rPr>
                <a:t> </a:t>
              </a:r>
              <a:r>
                <a:rPr lang="en-US" sz="3999" dirty="0" err="1">
                  <a:solidFill>
                    <a:srgbClr val="000000"/>
                  </a:solidFill>
                  <a:latin typeface="Roboto Condensed Bold"/>
                </a:rPr>
                <a:t>lí</a:t>
              </a:r>
              <a:endParaRPr lang="en-US" sz="3999" dirty="0">
                <a:solidFill>
                  <a:srgbClr val="000000"/>
                </a:solidFill>
                <a:latin typeface="Roboto Condensed Bold"/>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heel(1)">
                                      <p:cBhvr>
                                        <p:cTn id="2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889479"/>
            <a:ext cx="16723424" cy="8508042"/>
          </a:xfrm>
          <a:prstGeom prst="rect">
            <a:avLst/>
          </a:prstGeom>
        </p:spPr>
      </p:pic>
      <p:pic>
        <p:nvPicPr>
          <p:cNvPr id="3" name="Picture 3"/>
          <p:cNvPicPr>
            <a:picLocks noChangeAspect="1"/>
          </p:cNvPicPr>
          <p:nvPr/>
        </p:nvPicPr>
        <p:blipFill>
          <a:blip r:embed="rId3"/>
          <a:srcRect r="93"/>
          <a:stretch>
            <a:fillRect/>
          </a:stretch>
        </p:blipFill>
        <p:spPr>
          <a:xfrm>
            <a:off x="14002652" y="7200900"/>
            <a:ext cx="5506423" cy="4114800"/>
          </a:xfrm>
          <a:prstGeom prst="rect">
            <a:avLst/>
          </a:prstGeom>
        </p:spPr>
      </p:pic>
      <p:grpSp>
        <p:nvGrpSpPr>
          <p:cNvPr id="4" name="Group 4"/>
          <p:cNvGrpSpPr/>
          <p:nvPr/>
        </p:nvGrpSpPr>
        <p:grpSpPr>
          <a:xfrm>
            <a:off x="1169262" y="1864806"/>
            <a:ext cx="15920996" cy="6747596"/>
            <a:chOff x="0" y="0"/>
            <a:chExt cx="21227995" cy="8996795"/>
          </a:xfrm>
        </p:grpSpPr>
        <p:sp>
          <p:nvSpPr>
            <p:cNvPr id="5" name="Freeform 5"/>
            <p:cNvSpPr/>
            <p:nvPr/>
          </p:nvSpPr>
          <p:spPr>
            <a:xfrm>
              <a:off x="0" y="0"/>
              <a:ext cx="21228050" cy="8996807"/>
            </a:xfrm>
            <a:custGeom>
              <a:avLst/>
              <a:gdLst/>
              <a:ahLst/>
              <a:cxnLst/>
              <a:rect l="l" t="t" r="r" b="b"/>
              <a:pathLst>
                <a:path w="21228050" h="8996807">
                  <a:moveTo>
                    <a:pt x="125603" y="0"/>
                  </a:moveTo>
                  <a:lnTo>
                    <a:pt x="21102447" y="0"/>
                  </a:lnTo>
                  <a:cubicBezTo>
                    <a:pt x="21135721" y="0"/>
                    <a:pt x="21167725" y="13208"/>
                    <a:pt x="21191220" y="36830"/>
                  </a:cubicBezTo>
                  <a:cubicBezTo>
                    <a:pt x="21214714" y="60452"/>
                    <a:pt x="21228050" y="92329"/>
                    <a:pt x="21228050" y="125603"/>
                  </a:cubicBezTo>
                  <a:lnTo>
                    <a:pt x="21228050" y="8871204"/>
                  </a:lnTo>
                  <a:cubicBezTo>
                    <a:pt x="21228050" y="8940547"/>
                    <a:pt x="21171788" y="8996807"/>
                    <a:pt x="21102447" y="8996807"/>
                  </a:cubicBezTo>
                  <a:lnTo>
                    <a:pt x="125603" y="8996807"/>
                  </a:lnTo>
                  <a:cubicBezTo>
                    <a:pt x="92329" y="8996807"/>
                    <a:pt x="60325" y="8983599"/>
                    <a:pt x="36830" y="8959977"/>
                  </a:cubicBezTo>
                  <a:cubicBezTo>
                    <a:pt x="13335" y="8936355"/>
                    <a:pt x="0" y="8904478"/>
                    <a:pt x="0" y="8871204"/>
                  </a:cubicBezTo>
                  <a:lnTo>
                    <a:pt x="0" y="125603"/>
                  </a:lnTo>
                  <a:cubicBezTo>
                    <a:pt x="0" y="92202"/>
                    <a:pt x="13208" y="60325"/>
                    <a:pt x="36830" y="36830"/>
                  </a:cubicBezTo>
                  <a:cubicBezTo>
                    <a:pt x="60452" y="13335"/>
                    <a:pt x="92202" y="0"/>
                    <a:pt x="125603" y="0"/>
                  </a:cubicBezTo>
                  <a:close/>
                </a:path>
              </a:pathLst>
            </a:custGeom>
            <a:solidFill>
              <a:srgbClr val="FDCD80"/>
            </a:solidFill>
          </p:spPr>
        </p:sp>
      </p:grpSp>
      <p:pic>
        <p:nvPicPr>
          <p:cNvPr id="6" name="Picture 6"/>
          <p:cNvPicPr>
            <a:picLocks noChangeAspect="1"/>
          </p:cNvPicPr>
          <p:nvPr/>
        </p:nvPicPr>
        <p:blipFill>
          <a:blip r:embed="rId4"/>
          <a:srcRect/>
          <a:stretch>
            <a:fillRect/>
          </a:stretch>
        </p:blipFill>
        <p:spPr>
          <a:xfrm rot="991647">
            <a:off x="13867597" y="-11605"/>
            <a:ext cx="4757791" cy="2854675"/>
          </a:xfrm>
          <a:prstGeom prst="rect">
            <a:avLst/>
          </a:prstGeom>
        </p:spPr>
      </p:pic>
      <p:pic>
        <p:nvPicPr>
          <p:cNvPr id="7" name="Picture 7"/>
          <p:cNvPicPr>
            <a:picLocks noChangeAspect="1"/>
          </p:cNvPicPr>
          <p:nvPr/>
        </p:nvPicPr>
        <p:blipFill>
          <a:blip r:embed="rId5"/>
          <a:srcRect b="47"/>
          <a:stretch>
            <a:fillRect/>
          </a:stretch>
        </p:blipFill>
        <p:spPr>
          <a:xfrm>
            <a:off x="-283990" y="7200900"/>
            <a:ext cx="4080510" cy="4114800"/>
          </a:xfrm>
          <a:prstGeom prst="rect">
            <a:avLst/>
          </a:prstGeom>
        </p:spPr>
      </p:pic>
      <p:sp>
        <p:nvSpPr>
          <p:cNvPr id="8" name="TextBox 8"/>
          <p:cNvSpPr txBox="1"/>
          <p:nvPr/>
        </p:nvSpPr>
        <p:spPr>
          <a:xfrm>
            <a:off x="3388135" y="2373926"/>
            <a:ext cx="10761882" cy="1108151"/>
          </a:xfrm>
          <a:prstGeom prst="rect">
            <a:avLst/>
          </a:prstGeom>
        </p:spPr>
        <p:txBody>
          <a:bodyPr lIns="0" tIns="0" rIns="0" bIns="0" rtlCol="0" anchor="t">
            <a:spAutoFit/>
          </a:bodyPr>
          <a:lstStyle/>
          <a:p>
            <a:pPr algn="ctr">
              <a:lnSpc>
                <a:spcPts val="8377"/>
              </a:lnSpc>
            </a:pPr>
            <a:r>
              <a:rPr lang="en-US" sz="8378">
                <a:solidFill>
                  <a:srgbClr val="1B4262"/>
                </a:solidFill>
                <a:latin typeface="Fraunces Bold"/>
              </a:rPr>
              <a:t>III. VẬN DỤNG</a:t>
            </a:r>
          </a:p>
        </p:txBody>
      </p:sp>
      <p:sp>
        <p:nvSpPr>
          <p:cNvPr id="9" name="TextBox 9"/>
          <p:cNvSpPr txBox="1"/>
          <p:nvPr/>
        </p:nvSpPr>
        <p:spPr>
          <a:xfrm>
            <a:off x="1169262" y="3404180"/>
            <a:ext cx="15610277" cy="4724527"/>
          </a:xfrm>
          <a:prstGeom prst="rect">
            <a:avLst/>
          </a:prstGeom>
        </p:spPr>
        <p:txBody>
          <a:bodyPr lIns="0" tIns="0" rIns="0" bIns="0" rtlCol="0" anchor="t">
            <a:spAutoFit/>
          </a:bodyPr>
          <a:lstStyle/>
          <a:p>
            <a:pPr marL="1028700" lvl="2" indent="-342900" algn="just">
              <a:lnSpc>
                <a:spcPts val="6298"/>
              </a:lnSpc>
              <a:buFont typeface="Arial"/>
              <a:buChar char="⚬"/>
            </a:pPr>
            <a:r>
              <a:rPr lang="en-US" sz="4500">
                <a:solidFill>
                  <a:srgbClr val="1B4262"/>
                </a:solidFill>
                <a:latin typeface="Roboto Condensed"/>
              </a:rPr>
              <a:t>HS làm việc cá nhân</a:t>
            </a:r>
          </a:p>
          <a:p>
            <a:pPr marL="1028700" lvl="2" indent="-342900" algn="just">
              <a:lnSpc>
                <a:spcPts val="6298"/>
              </a:lnSpc>
              <a:buFont typeface="Arial"/>
              <a:buChar char="⚬"/>
            </a:pPr>
            <a:r>
              <a:rPr lang="en-US" sz="4500">
                <a:solidFill>
                  <a:srgbClr val="1B4262"/>
                </a:solidFill>
                <a:latin typeface="Roboto Condensed"/>
              </a:rPr>
              <a:t>Thời gian: 2 tuần</a:t>
            </a:r>
          </a:p>
          <a:p>
            <a:pPr marL="1028700" lvl="2" indent="-342900" algn="just">
              <a:lnSpc>
                <a:spcPts val="6295"/>
              </a:lnSpc>
              <a:buFont typeface="Arial"/>
              <a:buChar char="⚬"/>
            </a:pPr>
            <a:r>
              <a:rPr lang="en-US" sz="4500">
                <a:solidFill>
                  <a:srgbClr val="1B4262"/>
                </a:solidFill>
                <a:latin typeface="Roboto Condensed"/>
              </a:rPr>
              <a:t>Sưu tầm và tạo một từ điển thành ngữ bỏ túi những câu thành ngữ hay, thông dụng</a:t>
            </a:r>
          </a:p>
          <a:p>
            <a:pPr marL="1028700" lvl="2" indent="-342900" algn="just">
              <a:lnSpc>
                <a:spcPts val="6298"/>
              </a:lnSpc>
              <a:buFont typeface="Arial"/>
              <a:buChar char="⚬"/>
            </a:pPr>
            <a:r>
              <a:rPr lang="en-US" sz="4500">
                <a:solidFill>
                  <a:srgbClr val="1B4262"/>
                </a:solidFill>
                <a:latin typeface="Roboto Condensed"/>
              </a:rPr>
              <a:t>Yêu cầu sản phẩm thể hiện đầy đủ thành ngữ và nghĩa của thành ngữ.</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B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750258"/>
            <a:ext cx="16723424" cy="8508042"/>
          </a:xfrm>
          <a:prstGeom prst="rect">
            <a:avLst/>
          </a:prstGeom>
        </p:spPr>
      </p:pic>
      <p:pic>
        <p:nvPicPr>
          <p:cNvPr id="3" name="Picture 3"/>
          <p:cNvPicPr>
            <a:picLocks noChangeAspect="1"/>
          </p:cNvPicPr>
          <p:nvPr/>
        </p:nvPicPr>
        <p:blipFill>
          <a:blip r:embed="rId3"/>
          <a:srcRect b="38"/>
          <a:stretch>
            <a:fillRect/>
          </a:stretch>
        </p:blipFill>
        <p:spPr>
          <a:xfrm rot="-4055376">
            <a:off x="16144726" y="-1044351"/>
            <a:ext cx="2299555" cy="3947734"/>
          </a:xfrm>
          <a:prstGeom prst="rect">
            <a:avLst/>
          </a:prstGeom>
        </p:spPr>
      </p:pic>
      <p:pic>
        <p:nvPicPr>
          <p:cNvPr id="4" name="Picture 4"/>
          <p:cNvPicPr>
            <a:picLocks noChangeAspect="1"/>
          </p:cNvPicPr>
          <p:nvPr/>
        </p:nvPicPr>
        <p:blipFill>
          <a:blip r:embed="rId4"/>
          <a:srcRect b="10"/>
          <a:stretch>
            <a:fillRect/>
          </a:stretch>
        </p:blipFill>
        <p:spPr>
          <a:xfrm rot="-798751">
            <a:off x="15578578" y="7967022"/>
            <a:ext cx="4166886" cy="4114800"/>
          </a:xfrm>
          <a:prstGeom prst="rect">
            <a:avLst/>
          </a:prstGeom>
        </p:spPr>
      </p:pic>
      <p:pic>
        <p:nvPicPr>
          <p:cNvPr id="5" name="Picture 5"/>
          <p:cNvPicPr>
            <a:picLocks noChangeAspect="1"/>
          </p:cNvPicPr>
          <p:nvPr/>
        </p:nvPicPr>
        <p:blipFill>
          <a:blip r:embed="rId5"/>
          <a:srcRect b="10"/>
          <a:stretch>
            <a:fillRect/>
          </a:stretch>
        </p:blipFill>
        <p:spPr>
          <a:xfrm rot="-9872497">
            <a:off x="-1756291" y="-2382697"/>
            <a:ext cx="4166886" cy="4114800"/>
          </a:xfrm>
          <a:prstGeom prst="rect">
            <a:avLst/>
          </a:prstGeom>
        </p:spPr>
      </p:pic>
      <p:pic>
        <p:nvPicPr>
          <p:cNvPr id="6" name="Picture 6"/>
          <p:cNvPicPr>
            <a:picLocks noChangeAspect="1"/>
          </p:cNvPicPr>
          <p:nvPr/>
        </p:nvPicPr>
        <p:blipFill>
          <a:blip r:embed="rId6"/>
          <a:srcRect/>
          <a:stretch>
            <a:fillRect/>
          </a:stretch>
        </p:blipFill>
        <p:spPr>
          <a:xfrm>
            <a:off x="676802" y="779027"/>
            <a:ext cx="12754220" cy="7000437"/>
          </a:xfrm>
          <a:prstGeom prst="rect">
            <a:avLst/>
          </a:prstGeom>
        </p:spPr>
      </p:pic>
      <p:sp>
        <p:nvSpPr>
          <p:cNvPr id="7" name="TextBox 7"/>
          <p:cNvSpPr txBox="1"/>
          <p:nvPr/>
        </p:nvSpPr>
        <p:spPr>
          <a:xfrm>
            <a:off x="4991233" y="8054975"/>
            <a:ext cx="12514479" cy="1203325"/>
          </a:xfrm>
          <a:prstGeom prst="rect">
            <a:avLst/>
          </a:prstGeom>
        </p:spPr>
        <p:txBody>
          <a:bodyPr lIns="0" tIns="0" rIns="0" bIns="0" rtlCol="0" anchor="t">
            <a:spAutoFit/>
          </a:bodyPr>
          <a:lstStyle/>
          <a:p>
            <a:pPr algn="ctr">
              <a:lnSpc>
                <a:spcPts val="9799"/>
              </a:lnSpc>
            </a:pPr>
            <a:r>
              <a:rPr lang="en-US" sz="6999" dirty="0" err="1">
                <a:solidFill>
                  <a:srgbClr val="2B6B9F"/>
                </a:solidFill>
                <a:latin typeface="Roboto Condensed Bold"/>
              </a:rPr>
              <a:t>Đẽo</a:t>
            </a:r>
            <a:r>
              <a:rPr lang="en-US" sz="6999" dirty="0">
                <a:solidFill>
                  <a:srgbClr val="2B6B9F"/>
                </a:solidFill>
                <a:latin typeface="Roboto Condensed Bold"/>
              </a:rPr>
              <a:t> </a:t>
            </a:r>
            <a:r>
              <a:rPr lang="en-US" sz="6999" dirty="0" err="1">
                <a:solidFill>
                  <a:srgbClr val="2B6B9F"/>
                </a:solidFill>
                <a:latin typeface="Roboto Condensed Bold"/>
              </a:rPr>
              <a:t>cày</a:t>
            </a:r>
            <a:r>
              <a:rPr lang="en-US" sz="6999" dirty="0">
                <a:solidFill>
                  <a:srgbClr val="2B6B9F"/>
                </a:solidFill>
                <a:latin typeface="Roboto Condensed Bold"/>
              </a:rPr>
              <a:t> </a:t>
            </a:r>
            <a:r>
              <a:rPr lang="en-US" sz="6999" dirty="0" err="1">
                <a:solidFill>
                  <a:srgbClr val="2B6B9F"/>
                </a:solidFill>
                <a:latin typeface="Roboto Condensed Bold"/>
              </a:rPr>
              <a:t>giữa</a:t>
            </a:r>
            <a:r>
              <a:rPr lang="en-US" sz="6999" dirty="0">
                <a:solidFill>
                  <a:srgbClr val="2B6B9F"/>
                </a:solidFill>
                <a:latin typeface="Roboto Condensed Bold"/>
              </a:rPr>
              <a:t> </a:t>
            </a:r>
            <a:r>
              <a:rPr lang="en-US" sz="6999" dirty="0" err="1">
                <a:solidFill>
                  <a:srgbClr val="2B6B9F"/>
                </a:solidFill>
                <a:latin typeface="Roboto Condensed Bold"/>
              </a:rPr>
              <a:t>đường</a:t>
            </a:r>
            <a:endParaRPr lang="en-US" sz="6999" dirty="0">
              <a:solidFill>
                <a:srgbClr val="2B6B9F"/>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B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750258"/>
            <a:ext cx="16723424" cy="8508042"/>
          </a:xfrm>
          <a:prstGeom prst="rect">
            <a:avLst/>
          </a:prstGeom>
        </p:spPr>
      </p:pic>
      <p:pic>
        <p:nvPicPr>
          <p:cNvPr id="3" name="Picture 3"/>
          <p:cNvPicPr>
            <a:picLocks noChangeAspect="1"/>
          </p:cNvPicPr>
          <p:nvPr/>
        </p:nvPicPr>
        <p:blipFill>
          <a:blip r:embed="rId3"/>
          <a:srcRect b="38"/>
          <a:stretch>
            <a:fillRect/>
          </a:stretch>
        </p:blipFill>
        <p:spPr>
          <a:xfrm rot="-4055376">
            <a:off x="16144726" y="-1044351"/>
            <a:ext cx="2299555" cy="3947734"/>
          </a:xfrm>
          <a:prstGeom prst="rect">
            <a:avLst/>
          </a:prstGeom>
        </p:spPr>
      </p:pic>
      <p:pic>
        <p:nvPicPr>
          <p:cNvPr id="4" name="Picture 4"/>
          <p:cNvPicPr>
            <a:picLocks noChangeAspect="1"/>
          </p:cNvPicPr>
          <p:nvPr/>
        </p:nvPicPr>
        <p:blipFill>
          <a:blip r:embed="rId4"/>
          <a:srcRect b="10"/>
          <a:stretch>
            <a:fillRect/>
          </a:stretch>
        </p:blipFill>
        <p:spPr>
          <a:xfrm rot="-798751">
            <a:off x="15578578" y="7967022"/>
            <a:ext cx="4166886" cy="4114800"/>
          </a:xfrm>
          <a:prstGeom prst="rect">
            <a:avLst/>
          </a:prstGeom>
        </p:spPr>
      </p:pic>
      <p:pic>
        <p:nvPicPr>
          <p:cNvPr id="5" name="Picture 5"/>
          <p:cNvPicPr>
            <a:picLocks noChangeAspect="1"/>
          </p:cNvPicPr>
          <p:nvPr/>
        </p:nvPicPr>
        <p:blipFill>
          <a:blip r:embed="rId5"/>
          <a:srcRect b="10"/>
          <a:stretch>
            <a:fillRect/>
          </a:stretch>
        </p:blipFill>
        <p:spPr>
          <a:xfrm rot="-9872497">
            <a:off x="-1756291" y="-2382697"/>
            <a:ext cx="4166886" cy="4114800"/>
          </a:xfrm>
          <a:prstGeom prst="rect">
            <a:avLst/>
          </a:prstGeom>
        </p:spPr>
      </p:pic>
      <p:pic>
        <p:nvPicPr>
          <p:cNvPr id="6" name="Picture 6"/>
          <p:cNvPicPr>
            <a:picLocks noChangeAspect="1"/>
          </p:cNvPicPr>
          <p:nvPr/>
        </p:nvPicPr>
        <p:blipFill>
          <a:blip r:embed="rId6"/>
          <a:srcRect/>
          <a:stretch>
            <a:fillRect/>
          </a:stretch>
        </p:blipFill>
        <p:spPr>
          <a:xfrm>
            <a:off x="1456271" y="750258"/>
            <a:ext cx="10574489" cy="7791729"/>
          </a:xfrm>
          <a:prstGeom prst="rect">
            <a:avLst/>
          </a:prstGeom>
        </p:spPr>
      </p:pic>
      <p:sp>
        <p:nvSpPr>
          <p:cNvPr id="7" name="TextBox 7"/>
          <p:cNvSpPr txBox="1"/>
          <p:nvPr/>
        </p:nvSpPr>
        <p:spPr>
          <a:xfrm>
            <a:off x="5773521" y="8391982"/>
            <a:ext cx="12514479" cy="1203325"/>
          </a:xfrm>
          <a:prstGeom prst="rect">
            <a:avLst/>
          </a:prstGeom>
        </p:spPr>
        <p:txBody>
          <a:bodyPr lIns="0" tIns="0" rIns="0" bIns="0" rtlCol="0" anchor="t">
            <a:spAutoFit/>
          </a:bodyPr>
          <a:lstStyle/>
          <a:p>
            <a:pPr algn="ctr">
              <a:lnSpc>
                <a:spcPts val="9799"/>
              </a:lnSpc>
            </a:pPr>
            <a:r>
              <a:rPr lang="en-US" sz="6999" dirty="0" err="1">
                <a:solidFill>
                  <a:srgbClr val="2B6B9F"/>
                </a:solidFill>
                <a:latin typeface="Roboto Condensed Bold"/>
              </a:rPr>
              <a:t>Ếch</a:t>
            </a:r>
            <a:r>
              <a:rPr lang="en-US" sz="6999" dirty="0">
                <a:solidFill>
                  <a:srgbClr val="2B6B9F"/>
                </a:solidFill>
                <a:latin typeface="Roboto Condensed Bold"/>
              </a:rPr>
              <a:t> </a:t>
            </a:r>
            <a:r>
              <a:rPr lang="en-US" sz="6999" dirty="0" err="1">
                <a:solidFill>
                  <a:srgbClr val="2B6B9F"/>
                </a:solidFill>
                <a:latin typeface="Roboto Condensed Bold"/>
              </a:rPr>
              <a:t>ngồi</a:t>
            </a:r>
            <a:r>
              <a:rPr lang="en-US" sz="6999" dirty="0">
                <a:solidFill>
                  <a:srgbClr val="2B6B9F"/>
                </a:solidFill>
                <a:latin typeface="Roboto Condensed Bold"/>
              </a:rPr>
              <a:t> </a:t>
            </a:r>
            <a:r>
              <a:rPr lang="en-US" sz="6999" dirty="0" err="1">
                <a:solidFill>
                  <a:srgbClr val="2B6B9F"/>
                </a:solidFill>
                <a:latin typeface="Roboto Condensed Bold"/>
              </a:rPr>
              <a:t>đáy</a:t>
            </a:r>
            <a:r>
              <a:rPr lang="en-US" sz="6999" dirty="0">
                <a:solidFill>
                  <a:srgbClr val="2B6B9F"/>
                </a:solidFill>
                <a:latin typeface="Roboto Condensed Bold"/>
              </a:rPr>
              <a:t> </a:t>
            </a:r>
            <a:r>
              <a:rPr lang="en-US" sz="6999" dirty="0" err="1">
                <a:solidFill>
                  <a:srgbClr val="2B6B9F"/>
                </a:solidFill>
                <a:latin typeface="Roboto Condensed Bold"/>
              </a:rPr>
              <a:t>giếng</a:t>
            </a:r>
            <a:endParaRPr lang="en-US" sz="6999" dirty="0">
              <a:solidFill>
                <a:srgbClr val="2B6B9F"/>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B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750258"/>
            <a:ext cx="16723424" cy="8508042"/>
          </a:xfrm>
          <a:prstGeom prst="rect">
            <a:avLst/>
          </a:prstGeom>
        </p:spPr>
      </p:pic>
      <p:pic>
        <p:nvPicPr>
          <p:cNvPr id="3" name="Picture 3"/>
          <p:cNvPicPr>
            <a:picLocks noChangeAspect="1"/>
          </p:cNvPicPr>
          <p:nvPr/>
        </p:nvPicPr>
        <p:blipFill>
          <a:blip r:embed="rId3"/>
          <a:srcRect b="38"/>
          <a:stretch>
            <a:fillRect/>
          </a:stretch>
        </p:blipFill>
        <p:spPr>
          <a:xfrm rot="-4055376">
            <a:off x="16144726" y="-1044351"/>
            <a:ext cx="2299555" cy="3947734"/>
          </a:xfrm>
          <a:prstGeom prst="rect">
            <a:avLst/>
          </a:prstGeom>
        </p:spPr>
      </p:pic>
      <p:pic>
        <p:nvPicPr>
          <p:cNvPr id="4" name="Picture 4"/>
          <p:cNvPicPr>
            <a:picLocks noChangeAspect="1"/>
          </p:cNvPicPr>
          <p:nvPr/>
        </p:nvPicPr>
        <p:blipFill>
          <a:blip r:embed="rId4"/>
          <a:srcRect b="10"/>
          <a:stretch>
            <a:fillRect/>
          </a:stretch>
        </p:blipFill>
        <p:spPr>
          <a:xfrm rot="-798751">
            <a:off x="15578578" y="7967022"/>
            <a:ext cx="4166886" cy="4114800"/>
          </a:xfrm>
          <a:prstGeom prst="rect">
            <a:avLst/>
          </a:prstGeom>
        </p:spPr>
      </p:pic>
      <p:pic>
        <p:nvPicPr>
          <p:cNvPr id="5" name="Picture 5"/>
          <p:cNvPicPr>
            <a:picLocks noChangeAspect="1"/>
          </p:cNvPicPr>
          <p:nvPr/>
        </p:nvPicPr>
        <p:blipFill>
          <a:blip r:embed="rId5"/>
          <a:srcRect b="10"/>
          <a:stretch>
            <a:fillRect/>
          </a:stretch>
        </p:blipFill>
        <p:spPr>
          <a:xfrm rot="-9872497">
            <a:off x="-1756291" y="-2382697"/>
            <a:ext cx="4166886" cy="4114800"/>
          </a:xfrm>
          <a:prstGeom prst="rect">
            <a:avLst/>
          </a:prstGeom>
        </p:spPr>
      </p:pic>
      <p:pic>
        <p:nvPicPr>
          <p:cNvPr id="6" name="Picture 6"/>
          <p:cNvPicPr>
            <a:picLocks noChangeAspect="1"/>
          </p:cNvPicPr>
          <p:nvPr/>
        </p:nvPicPr>
        <p:blipFill>
          <a:blip r:embed="rId6"/>
          <a:srcRect/>
          <a:stretch>
            <a:fillRect/>
          </a:stretch>
        </p:blipFill>
        <p:spPr>
          <a:xfrm>
            <a:off x="927513" y="947914"/>
            <a:ext cx="12234411" cy="8646877"/>
          </a:xfrm>
          <a:prstGeom prst="rect">
            <a:avLst/>
          </a:prstGeom>
        </p:spPr>
      </p:pic>
      <p:sp>
        <p:nvSpPr>
          <p:cNvPr id="7" name="TextBox 7"/>
          <p:cNvSpPr txBox="1"/>
          <p:nvPr/>
        </p:nvSpPr>
        <p:spPr>
          <a:xfrm>
            <a:off x="13730571" y="2602097"/>
            <a:ext cx="1998229" cy="4918075"/>
          </a:xfrm>
          <a:prstGeom prst="rect">
            <a:avLst/>
          </a:prstGeom>
        </p:spPr>
        <p:txBody>
          <a:bodyPr lIns="0" tIns="0" rIns="0" bIns="0" rtlCol="0" anchor="t">
            <a:spAutoFit/>
          </a:bodyPr>
          <a:lstStyle/>
          <a:p>
            <a:pPr algn="ctr">
              <a:lnSpc>
                <a:spcPts val="9799"/>
              </a:lnSpc>
            </a:pPr>
            <a:r>
              <a:rPr lang="en-US" sz="6999" dirty="0" err="1">
                <a:solidFill>
                  <a:srgbClr val="2B6B9F"/>
                </a:solidFill>
                <a:latin typeface="Roboto Condensed Bold"/>
              </a:rPr>
              <a:t>Cốc</a:t>
            </a:r>
            <a:r>
              <a:rPr lang="en-US" sz="6999" dirty="0">
                <a:solidFill>
                  <a:srgbClr val="2B6B9F"/>
                </a:solidFill>
                <a:latin typeface="Roboto Condensed Bold"/>
              </a:rPr>
              <a:t> </a:t>
            </a:r>
            <a:r>
              <a:rPr lang="en-US" sz="6999" dirty="0" err="1">
                <a:solidFill>
                  <a:srgbClr val="2B6B9F"/>
                </a:solidFill>
                <a:latin typeface="Roboto Condensed Bold"/>
              </a:rPr>
              <a:t>mò</a:t>
            </a:r>
            <a:r>
              <a:rPr lang="en-US" sz="6999" dirty="0">
                <a:solidFill>
                  <a:srgbClr val="2B6B9F"/>
                </a:solidFill>
                <a:latin typeface="Roboto Condensed Bold"/>
              </a:rPr>
              <a:t> </a:t>
            </a:r>
            <a:r>
              <a:rPr lang="en-US" sz="6999" dirty="0" err="1">
                <a:solidFill>
                  <a:srgbClr val="2B6B9F"/>
                </a:solidFill>
                <a:latin typeface="Roboto Condensed Bold"/>
              </a:rPr>
              <a:t>cò</a:t>
            </a:r>
            <a:r>
              <a:rPr lang="en-US" sz="6999" dirty="0">
                <a:solidFill>
                  <a:srgbClr val="2B6B9F"/>
                </a:solidFill>
                <a:latin typeface="Roboto Condensed Bold"/>
              </a:rPr>
              <a:t> </a:t>
            </a:r>
            <a:r>
              <a:rPr lang="en-US" sz="6999" dirty="0" err="1">
                <a:solidFill>
                  <a:srgbClr val="2B6B9F"/>
                </a:solidFill>
                <a:latin typeface="Roboto Condensed Bold"/>
              </a:rPr>
              <a:t>xơi</a:t>
            </a:r>
            <a:endParaRPr lang="en-US" sz="6999" dirty="0">
              <a:solidFill>
                <a:srgbClr val="2B6B9F"/>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B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750258"/>
            <a:ext cx="16723424" cy="8508042"/>
          </a:xfrm>
          <a:prstGeom prst="rect">
            <a:avLst/>
          </a:prstGeom>
        </p:spPr>
      </p:pic>
      <p:pic>
        <p:nvPicPr>
          <p:cNvPr id="3" name="Picture 3"/>
          <p:cNvPicPr>
            <a:picLocks noChangeAspect="1"/>
          </p:cNvPicPr>
          <p:nvPr/>
        </p:nvPicPr>
        <p:blipFill>
          <a:blip r:embed="rId3"/>
          <a:srcRect b="38"/>
          <a:stretch>
            <a:fillRect/>
          </a:stretch>
        </p:blipFill>
        <p:spPr>
          <a:xfrm rot="-4055376">
            <a:off x="16144726" y="-1044351"/>
            <a:ext cx="2299555" cy="3947734"/>
          </a:xfrm>
          <a:prstGeom prst="rect">
            <a:avLst/>
          </a:prstGeom>
        </p:spPr>
      </p:pic>
      <p:pic>
        <p:nvPicPr>
          <p:cNvPr id="4" name="Picture 4"/>
          <p:cNvPicPr>
            <a:picLocks noChangeAspect="1"/>
          </p:cNvPicPr>
          <p:nvPr/>
        </p:nvPicPr>
        <p:blipFill>
          <a:blip r:embed="rId4"/>
          <a:srcRect b="10"/>
          <a:stretch>
            <a:fillRect/>
          </a:stretch>
        </p:blipFill>
        <p:spPr>
          <a:xfrm rot="-798751">
            <a:off x="15578578" y="7967022"/>
            <a:ext cx="4166886" cy="4114800"/>
          </a:xfrm>
          <a:prstGeom prst="rect">
            <a:avLst/>
          </a:prstGeom>
        </p:spPr>
      </p:pic>
      <p:pic>
        <p:nvPicPr>
          <p:cNvPr id="5" name="Picture 5"/>
          <p:cNvPicPr>
            <a:picLocks noChangeAspect="1"/>
          </p:cNvPicPr>
          <p:nvPr/>
        </p:nvPicPr>
        <p:blipFill>
          <a:blip r:embed="rId5"/>
          <a:srcRect b="10"/>
          <a:stretch>
            <a:fillRect/>
          </a:stretch>
        </p:blipFill>
        <p:spPr>
          <a:xfrm rot="-9872497">
            <a:off x="-1756291" y="-2382697"/>
            <a:ext cx="4166886" cy="4114800"/>
          </a:xfrm>
          <a:prstGeom prst="rect">
            <a:avLst/>
          </a:prstGeom>
        </p:spPr>
      </p:pic>
      <p:pic>
        <p:nvPicPr>
          <p:cNvPr id="6" name="Picture 6"/>
          <p:cNvPicPr>
            <a:picLocks noChangeAspect="1"/>
          </p:cNvPicPr>
          <p:nvPr/>
        </p:nvPicPr>
        <p:blipFill>
          <a:blip r:embed="rId6"/>
          <a:srcRect/>
          <a:stretch>
            <a:fillRect/>
          </a:stretch>
        </p:blipFill>
        <p:spPr>
          <a:xfrm>
            <a:off x="5482164" y="1145345"/>
            <a:ext cx="11938003" cy="8437385"/>
          </a:xfrm>
          <a:prstGeom prst="rect">
            <a:avLst/>
          </a:prstGeom>
        </p:spPr>
      </p:pic>
      <p:sp>
        <p:nvSpPr>
          <p:cNvPr id="7" name="TextBox 7"/>
          <p:cNvSpPr txBox="1"/>
          <p:nvPr/>
        </p:nvSpPr>
        <p:spPr>
          <a:xfrm>
            <a:off x="2179395" y="2624494"/>
            <a:ext cx="1998229" cy="4918075"/>
          </a:xfrm>
          <a:prstGeom prst="rect">
            <a:avLst/>
          </a:prstGeom>
        </p:spPr>
        <p:txBody>
          <a:bodyPr lIns="0" tIns="0" rIns="0" bIns="0" rtlCol="0" anchor="t">
            <a:spAutoFit/>
          </a:bodyPr>
          <a:lstStyle/>
          <a:p>
            <a:pPr algn="ctr">
              <a:lnSpc>
                <a:spcPts val="9799"/>
              </a:lnSpc>
            </a:pPr>
            <a:r>
              <a:rPr lang="en-US" sz="6999" dirty="0" err="1">
                <a:solidFill>
                  <a:srgbClr val="2B6B9F"/>
                </a:solidFill>
                <a:latin typeface="Roboto Condensed Bold"/>
              </a:rPr>
              <a:t>Khỉ</a:t>
            </a:r>
            <a:endParaRPr lang="en-US" sz="6999" dirty="0">
              <a:solidFill>
                <a:srgbClr val="2B6B9F"/>
              </a:solidFill>
              <a:latin typeface="Roboto Condensed Bold"/>
            </a:endParaRPr>
          </a:p>
          <a:p>
            <a:pPr algn="ctr">
              <a:lnSpc>
                <a:spcPts val="9799"/>
              </a:lnSpc>
            </a:pPr>
            <a:r>
              <a:rPr lang="en-US" sz="6999" dirty="0">
                <a:solidFill>
                  <a:srgbClr val="2B6B9F"/>
                </a:solidFill>
                <a:latin typeface="Roboto Condensed Bold"/>
              </a:rPr>
              <a:t>ho</a:t>
            </a:r>
          </a:p>
          <a:p>
            <a:pPr algn="ctr">
              <a:lnSpc>
                <a:spcPts val="9799"/>
              </a:lnSpc>
            </a:pPr>
            <a:r>
              <a:rPr lang="en-US" sz="6999" dirty="0" err="1">
                <a:solidFill>
                  <a:srgbClr val="2B6B9F"/>
                </a:solidFill>
                <a:latin typeface="Roboto Condensed Bold"/>
              </a:rPr>
              <a:t>cò</a:t>
            </a:r>
            <a:endParaRPr lang="en-US" sz="6999" dirty="0">
              <a:solidFill>
                <a:srgbClr val="2B6B9F"/>
              </a:solidFill>
              <a:latin typeface="Roboto Condensed Bold"/>
            </a:endParaRPr>
          </a:p>
          <a:p>
            <a:pPr algn="ctr">
              <a:lnSpc>
                <a:spcPts val="9799"/>
              </a:lnSpc>
            </a:pPr>
            <a:r>
              <a:rPr lang="en-US" sz="6999" dirty="0" err="1">
                <a:solidFill>
                  <a:srgbClr val="2B6B9F"/>
                </a:solidFill>
                <a:latin typeface="Roboto Condensed Bold"/>
              </a:rPr>
              <a:t>gáy</a:t>
            </a:r>
            <a:endParaRPr lang="en-US" sz="6999" dirty="0">
              <a:solidFill>
                <a:srgbClr val="2B6B9F"/>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68"/>
          <a:stretch>
            <a:fillRect/>
          </a:stretch>
        </p:blipFill>
        <p:spPr>
          <a:xfrm>
            <a:off x="782288" y="750258"/>
            <a:ext cx="16723424" cy="8508042"/>
          </a:xfrm>
          <a:prstGeom prst="rect">
            <a:avLst/>
          </a:prstGeom>
        </p:spPr>
      </p:pic>
      <p:pic>
        <p:nvPicPr>
          <p:cNvPr id="3" name="Picture 3"/>
          <p:cNvPicPr>
            <a:picLocks noChangeAspect="1"/>
          </p:cNvPicPr>
          <p:nvPr/>
        </p:nvPicPr>
        <p:blipFill>
          <a:blip r:embed="rId4"/>
          <a:srcRect r="121"/>
          <a:stretch>
            <a:fillRect/>
          </a:stretch>
        </p:blipFill>
        <p:spPr>
          <a:xfrm rot="484309">
            <a:off x="2038383" y="-647009"/>
            <a:ext cx="16111536" cy="10580160"/>
          </a:xfrm>
          <a:prstGeom prst="rect">
            <a:avLst/>
          </a:prstGeom>
        </p:spPr>
      </p:pic>
      <p:pic>
        <p:nvPicPr>
          <p:cNvPr id="4" name="Picture 4"/>
          <p:cNvPicPr>
            <a:picLocks noChangeAspect="1"/>
          </p:cNvPicPr>
          <p:nvPr/>
        </p:nvPicPr>
        <p:blipFill>
          <a:blip r:embed="rId5"/>
          <a:srcRect r="17"/>
          <a:stretch>
            <a:fillRect/>
          </a:stretch>
        </p:blipFill>
        <p:spPr>
          <a:xfrm>
            <a:off x="12812819" y="6897086"/>
            <a:ext cx="5884004" cy="4114800"/>
          </a:xfrm>
          <a:prstGeom prst="rect">
            <a:avLst/>
          </a:prstGeom>
        </p:spPr>
      </p:pic>
      <p:pic>
        <p:nvPicPr>
          <p:cNvPr id="5" name="Picture 5"/>
          <p:cNvPicPr>
            <a:picLocks noChangeAspect="1"/>
          </p:cNvPicPr>
          <p:nvPr/>
        </p:nvPicPr>
        <p:blipFill>
          <a:blip r:embed="rId6"/>
          <a:srcRect r="143"/>
          <a:stretch>
            <a:fillRect/>
          </a:stretch>
        </p:blipFill>
        <p:spPr>
          <a:xfrm rot="2911692">
            <a:off x="14899375" y="47345"/>
            <a:ext cx="4216762" cy="1962711"/>
          </a:xfrm>
          <a:prstGeom prst="rect">
            <a:avLst/>
          </a:prstGeom>
        </p:spPr>
      </p:pic>
      <p:pic>
        <p:nvPicPr>
          <p:cNvPr id="6" name="Picture 6"/>
          <p:cNvPicPr>
            <a:picLocks noChangeAspect="1"/>
          </p:cNvPicPr>
          <p:nvPr/>
        </p:nvPicPr>
        <p:blipFill>
          <a:blip r:embed="rId7"/>
          <a:srcRect r="17"/>
          <a:stretch>
            <a:fillRect/>
          </a:stretch>
        </p:blipFill>
        <p:spPr>
          <a:xfrm>
            <a:off x="0" y="0"/>
            <a:ext cx="3443110" cy="2407835"/>
          </a:xfrm>
          <a:prstGeom prst="rect">
            <a:avLst/>
          </a:prstGeom>
        </p:spPr>
      </p:pic>
      <p:pic>
        <p:nvPicPr>
          <p:cNvPr id="7" name="Picture 7"/>
          <p:cNvPicPr>
            <a:picLocks noChangeAspect="1"/>
          </p:cNvPicPr>
          <p:nvPr/>
        </p:nvPicPr>
        <p:blipFill>
          <a:blip r:embed="rId8"/>
          <a:srcRect r="37"/>
          <a:stretch>
            <a:fillRect/>
          </a:stretch>
        </p:blipFill>
        <p:spPr>
          <a:xfrm>
            <a:off x="498648" y="354124"/>
            <a:ext cx="1652417" cy="1818341"/>
          </a:xfrm>
          <a:prstGeom prst="rect">
            <a:avLst/>
          </a:prstGeom>
        </p:spPr>
      </p:pic>
      <p:pic>
        <p:nvPicPr>
          <p:cNvPr id="8" name="Picture 8"/>
          <p:cNvPicPr>
            <a:picLocks noChangeAspect="1"/>
          </p:cNvPicPr>
          <p:nvPr/>
        </p:nvPicPr>
        <p:blipFill>
          <a:blip r:embed="rId9"/>
          <a:srcRect/>
          <a:stretch>
            <a:fillRect/>
          </a:stretch>
        </p:blipFill>
        <p:spPr>
          <a:xfrm rot="2009805">
            <a:off x="-463854" y="7799742"/>
            <a:ext cx="3244027" cy="2309489"/>
          </a:xfrm>
          <a:prstGeom prst="rect">
            <a:avLst/>
          </a:prstGeom>
        </p:spPr>
      </p:pic>
      <p:sp>
        <p:nvSpPr>
          <p:cNvPr id="9" name="TextBox 9"/>
          <p:cNvSpPr txBox="1"/>
          <p:nvPr/>
        </p:nvSpPr>
        <p:spPr>
          <a:xfrm>
            <a:off x="3056341" y="3865626"/>
            <a:ext cx="14733011" cy="2098010"/>
          </a:xfrm>
          <a:prstGeom prst="rect">
            <a:avLst/>
          </a:prstGeom>
        </p:spPr>
        <p:txBody>
          <a:bodyPr wrap="square" lIns="0" tIns="0" rIns="0" bIns="0" rtlCol="0" anchor="t">
            <a:spAutoFit/>
          </a:bodyPr>
          <a:lstStyle/>
          <a:p>
            <a:pPr algn="ctr">
              <a:lnSpc>
                <a:spcPts val="8441"/>
              </a:lnSpc>
            </a:pPr>
            <a:r>
              <a:rPr lang="en-US" sz="6000">
                <a:solidFill>
                  <a:srgbClr val="1B4262"/>
                </a:solidFill>
                <a:latin typeface="Fraunces Bold"/>
              </a:rPr>
              <a:t>TIẾT 76 - THỰC HÀNH TIẾNG VIỆT</a:t>
            </a:r>
          </a:p>
          <a:p>
            <a:pPr algn="ctr">
              <a:lnSpc>
                <a:spcPts val="8442"/>
              </a:lnSpc>
            </a:pPr>
            <a:r>
              <a:rPr lang="en-US" sz="6699">
                <a:solidFill>
                  <a:srgbClr val="1B4262"/>
                </a:solidFill>
                <a:latin typeface="Fraunces Bold"/>
              </a:rPr>
              <a:t>THÀNH NGỮ</a:t>
            </a:r>
          </a:p>
        </p:txBody>
      </p:sp>
      <p:sp>
        <p:nvSpPr>
          <p:cNvPr id="10" name="TextBox 10"/>
          <p:cNvSpPr txBox="1"/>
          <p:nvPr/>
        </p:nvSpPr>
        <p:spPr>
          <a:xfrm>
            <a:off x="6450731" y="2379260"/>
            <a:ext cx="9304090" cy="1000274"/>
          </a:xfrm>
          <a:prstGeom prst="rect">
            <a:avLst/>
          </a:prstGeom>
        </p:spPr>
        <p:txBody>
          <a:bodyPr lIns="0" tIns="0" rIns="0" bIns="0" rtlCol="0" anchor="t">
            <a:spAutoFit/>
          </a:bodyPr>
          <a:lstStyle/>
          <a:p>
            <a:pPr algn="ctr">
              <a:lnSpc>
                <a:spcPts val="7800"/>
              </a:lnSpc>
            </a:pPr>
            <a:r>
              <a:rPr lang="en-US" sz="6500">
                <a:solidFill>
                  <a:srgbClr val="CF4F6B"/>
                </a:solidFill>
                <a:latin typeface="#9Slide03 Bebas Neue Bold"/>
              </a:rPr>
              <a:t>Bài 6: BÀI HỌC CUỘC SỐNG</a:t>
            </a:r>
          </a:p>
        </p:txBody>
      </p:sp>
      <p:pic>
        <p:nvPicPr>
          <p:cNvPr id="11" name="Picture 11"/>
          <p:cNvPicPr>
            <a:picLocks noChangeAspect="1"/>
          </p:cNvPicPr>
          <p:nvPr/>
        </p:nvPicPr>
        <p:blipFill>
          <a:blip r:embed="rId10"/>
          <a:srcRect b="27"/>
          <a:stretch>
            <a:fillRect/>
          </a:stretch>
        </p:blipFill>
        <p:spPr>
          <a:xfrm>
            <a:off x="-524912" y="1866900"/>
            <a:ext cx="4561528" cy="131669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889479"/>
            <a:ext cx="16723424" cy="8508042"/>
          </a:xfrm>
          <a:prstGeom prst="rect">
            <a:avLst/>
          </a:prstGeom>
        </p:spPr>
      </p:pic>
      <p:pic>
        <p:nvPicPr>
          <p:cNvPr id="3" name="Picture 3"/>
          <p:cNvPicPr>
            <a:picLocks noChangeAspect="1"/>
          </p:cNvPicPr>
          <p:nvPr/>
        </p:nvPicPr>
        <p:blipFill>
          <a:blip r:embed="rId3"/>
          <a:srcRect r="121"/>
          <a:stretch>
            <a:fillRect/>
          </a:stretch>
        </p:blipFill>
        <p:spPr>
          <a:xfrm rot="620662">
            <a:off x="711406" y="-346517"/>
            <a:ext cx="15854284" cy="11905126"/>
          </a:xfrm>
          <a:prstGeom prst="rect">
            <a:avLst/>
          </a:prstGeom>
        </p:spPr>
      </p:pic>
      <p:pic>
        <p:nvPicPr>
          <p:cNvPr id="4" name="Picture 4"/>
          <p:cNvPicPr>
            <a:picLocks noChangeAspect="1"/>
          </p:cNvPicPr>
          <p:nvPr/>
        </p:nvPicPr>
        <p:blipFill>
          <a:blip r:embed="rId4"/>
          <a:srcRect b="69"/>
          <a:stretch>
            <a:fillRect/>
          </a:stretch>
        </p:blipFill>
        <p:spPr>
          <a:xfrm>
            <a:off x="-554826" y="7171542"/>
            <a:ext cx="3517400" cy="3575915"/>
          </a:xfrm>
          <a:prstGeom prst="rect">
            <a:avLst/>
          </a:prstGeom>
        </p:spPr>
      </p:pic>
      <p:pic>
        <p:nvPicPr>
          <p:cNvPr id="5" name="Picture 5"/>
          <p:cNvPicPr>
            <a:picLocks noChangeAspect="1"/>
          </p:cNvPicPr>
          <p:nvPr/>
        </p:nvPicPr>
        <p:blipFill>
          <a:blip r:embed="rId5"/>
          <a:srcRect b="69"/>
          <a:stretch>
            <a:fillRect/>
          </a:stretch>
        </p:blipFill>
        <p:spPr>
          <a:xfrm>
            <a:off x="15193451" y="7171542"/>
            <a:ext cx="3517400" cy="3575915"/>
          </a:xfrm>
          <a:prstGeom prst="rect">
            <a:avLst/>
          </a:prstGeom>
        </p:spPr>
      </p:pic>
      <p:sp>
        <p:nvSpPr>
          <p:cNvPr id="6" name="TextBox 6"/>
          <p:cNvSpPr txBox="1"/>
          <p:nvPr/>
        </p:nvSpPr>
        <p:spPr>
          <a:xfrm>
            <a:off x="2006524" y="2987937"/>
            <a:ext cx="12746357" cy="2484806"/>
          </a:xfrm>
          <a:prstGeom prst="rect">
            <a:avLst/>
          </a:prstGeom>
        </p:spPr>
        <p:txBody>
          <a:bodyPr lIns="0" tIns="0" rIns="0" bIns="0" rtlCol="0" anchor="t">
            <a:spAutoFit/>
          </a:bodyPr>
          <a:lstStyle/>
          <a:p>
            <a:pPr algn="ctr">
              <a:lnSpc>
                <a:spcPts val="10041"/>
              </a:lnSpc>
            </a:pPr>
            <a:r>
              <a:rPr lang="en-US" sz="7172">
                <a:solidFill>
                  <a:srgbClr val="1B4262"/>
                </a:solidFill>
                <a:latin typeface="Fraunces Bold"/>
              </a:rPr>
              <a:t>I. ĐẶC ĐIỂM VÀ TÁC DỤNG CỦA THÀNH NGỮ</a:t>
            </a:r>
          </a:p>
        </p:txBody>
      </p:sp>
      <p:sp>
        <p:nvSpPr>
          <p:cNvPr id="7" name="TextBox 7"/>
          <p:cNvSpPr txBox="1"/>
          <p:nvPr/>
        </p:nvSpPr>
        <p:spPr>
          <a:xfrm>
            <a:off x="2962574" y="6606475"/>
            <a:ext cx="12097633" cy="2353024"/>
          </a:xfrm>
          <a:prstGeom prst="rect">
            <a:avLst/>
          </a:prstGeom>
        </p:spPr>
        <p:txBody>
          <a:bodyPr lIns="0" tIns="0" rIns="0" bIns="0" rtlCol="0" anchor="t">
            <a:spAutoFit/>
          </a:bodyPr>
          <a:lstStyle/>
          <a:p>
            <a:pPr marL="1028700" lvl="2" indent="-342900">
              <a:lnSpc>
                <a:spcPts val="6295"/>
              </a:lnSpc>
              <a:buFont typeface="Arial"/>
              <a:buChar char="⚬"/>
            </a:pPr>
            <a:r>
              <a:rPr lang="en-US" sz="4500" spc="-135">
                <a:solidFill>
                  <a:srgbClr val="1B4262"/>
                </a:solidFill>
                <a:latin typeface="Roboto Condensed"/>
              </a:rPr>
              <a:t>Xem video</a:t>
            </a:r>
          </a:p>
          <a:p>
            <a:pPr marL="1028700" lvl="2" indent="-342900" algn="l">
              <a:lnSpc>
                <a:spcPts val="6298"/>
              </a:lnSpc>
              <a:buFont typeface="Arial"/>
              <a:buChar char="⚬"/>
            </a:pPr>
            <a:r>
              <a:rPr lang="en-US" sz="4500" spc="-135">
                <a:solidFill>
                  <a:srgbClr val="1B4262"/>
                </a:solidFill>
                <a:latin typeface="Roboto Condensed"/>
              </a:rPr>
              <a:t>HS làm việc cá nhân trong 3 phút</a:t>
            </a:r>
          </a:p>
          <a:p>
            <a:pPr marL="1028700" lvl="2" indent="-342900" algn="l">
              <a:lnSpc>
                <a:spcPts val="6298"/>
              </a:lnSpc>
              <a:buFont typeface="Arial"/>
              <a:buChar char="⚬"/>
            </a:pPr>
            <a:r>
              <a:rPr lang="en-US" sz="4500" spc="-135">
                <a:solidFill>
                  <a:srgbClr val="1B4262"/>
                </a:solidFill>
                <a:latin typeface="Roboto Condensed"/>
              </a:rPr>
              <a:t>Hoàn thành sơ đồ về đặc điểm của thành ngữ</a:t>
            </a:r>
          </a:p>
        </p:txBody>
      </p:sp>
      <p:sp>
        <p:nvSpPr>
          <p:cNvPr id="8" name="TextBox 8"/>
          <p:cNvSpPr txBox="1"/>
          <p:nvPr/>
        </p:nvSpPr>
        <p:spPr>
          <a:xfrm>
            <a:off x="6490978" y="5619557"/>
            <a:ext cx="4295141" cy="830580"/>
          </a:xfrm>
          <a:prstGeom prst="rect">
            <a:avLst/>
          </a:prstGeom>
        </p:spPr>
        <p:txBody>
          <a:bodyPr lIns="0" tIns="0" rIns="0" bIns="0" rtlCol="0" anchor="t">
            <a:spAutoFit/>
          </a:bodyPr>
          <a:lstStyle/>
          <a:p>
            <a:pPr algn="ctr">
              <a:lnSpc>
                <a:spcPts val="6720"/>
              </a:lnSpc>
            </a:pPr>
            <a:r>
              <a:rPr lang="en-US" sz="4800">
                <a:solidFill>
                  <a:srgbClr val="1B4262"/>
                </a:solidFill>
                <a:latin typeface="Roboto Condensed Bold"/>
              </a:rPr>
              <a:t>Nhiệm vụ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68"/>
          <a:stretch>
            <a:fillRect/>
          </a:stretch>
        </p:blipFill>
        <p:spPr>
          <a:xfrm>
            <a:off x="782288" y="889479"/>
            <a:ext cx="16723424" cy="8508042"/>
          </a:xfrm>
          <a:prstGeom prst="rect">
            <a:avLst/>
          </a:prstGeom>
        </p:spPr>
      </p:pic>
      <p:pic>
        <p:nvPicPr>
          <p:cNvPr id="3" name="Picture 3"/>
          <p:cNvPicPr>
            <a:picLocks noChangeAspect="1"/>
          </p:cNvPicPr>
          <p:nvPr/>
        </p:nvPicPr>
        <p:blipFill>
          <a:blip r:embed="rId4"/>
          <a:srcRect l="852" r="851" b="13"/>
          <a:stretch>
            <a:fillRect/>
          </a:stretch>
        </p:blipFill>
        <p:spPr>
          <a:xfrm>
            <a:off x="-1362896" y="-922720"/>
            <a:ext cx="5455235" cy="7075577"/>
          </a:xfrm>
          <a:prstGeom prst="rect">
            <a:avLst/>
          </a:prstGeom>
        </p:spPr>
      </p:pic>
      <p:pic>
        <p:nvPicPr>
          <p:cNvPr id="4" name="Picture 4"/>
          <p:cNvPicPr>
            <a:picLocks noChangeAspect="1"/>
          </p:cNvPicPr>
          <p:nvPr/>
        </p:nvPicPr>
        <p:blipFill>
          <a:blip r:embed="rId5"/>
          <a:srcRect b="69"/>
          <a:stretch>
            <a:fillRect/>
          </a:stretch>
        </p:blipFill>
        <p:spPr>
          <a:xfrm>
            <a:off x="-554826" y="5897198"/>
            <a:ext cx="4770892" cy="4850259"/>
          </a:xfrm>
          <a:prstGeom prst="rect">
            <a:avLst/>
          </a:prstGeom>
        </p:spPr>
      </p:pic>
      <p:pic>
        <p:nvPicPr>
          <p:cNvPr id="5" name="Picture 5"/>
          <p:cNvPicPr>
            <a:picLocks noChangeAspect="1"/>
          </p:cNvPicPr>
          <p:nvPr/>
        </p:nvPicPr>
        <p:blipFill>
          <a:blip r:embed="rId6"/>
          <a:srcRect r="12"/>
          <a:stretch>
            <a:fillRect/>
          </a:stretch>
        </p:blipFill>
        <p:spPr>
          <a:xfrm>
            <a:off x="2351946" y="1317502"/>
            <a:ext cx="13584109" cy="8195746"/>
          </a:xfrm>
          <a:prstGeom prst="rect">
            <a:avLst/>
          </a:prstGeom>
        </p:spPr>
      </p:pic>
      <p:pic>
        <p:nvPicPr>
          <p:cNvPr id="7" name="Picture 7"/>
          <p:cNvPicPr>
            <a:picLocks noChangeAspect="1"/>
          </p:cNvPicPr>
          <p:nvPr/>
        </p:nvPicPr>
        <p:blipFill>
          <a:blip r:embed="rId7"/>
          <a:srcRect b="53"/>
          <a:stretch>
            <a:fillRect/>
          </a:stretch>
        </p:blipFill>
        <p:spPr>
          <a:xfrm>
            <a:off x="12727473" y="6042855"/>
            <a:ext cx="6697025" cy="5418502"/>
          </a:xfrm>
          <a:prstGeom prst="rect">
            <a:avLst/>
          </a:prstGeom>
        </p:spPr>
      </p:pic>
      <p:sp>
        <p:nvSpPr>
          <p:cNvPr id="8" name="TextBox 8"/>
          <p:cNvSpPr txBox="1"/>
          <p:nvPr/>
        </p:nvSpPr>
        <p:spPr>
          <a:xfrm>
            <a:off x="3746879" y="2583810"/>
            <a:ext cx="10213450" cy="863600"/>
          </a:xfrm>
          <a:prstGeom prst="rect">
            <a:avLst/>
          </a:prstGeom>
        </p:spPr>
        <p:txBody>
          <a:bodyPr lIns="0" tIns="0" rIns="0" bIns="0" rtlCol="0" anchor="t">
            <a:spAutoFit/>
          </a:bodyPr>
          <a:lstStyle/>
          <a:p>
            <a:pPr algn="ctr">
              <a:lnSpc>
                <a:spcPts val="7000"/>
              </a:lnSpc>
            </a:pPr>
            <a:r>
              <a:rPr lang="en-US" sz="4999" dirty="0">
                <a:solidFill>
                  <a:srgbClr val="1B4262"/>
                </a:solidFill>
                <a:latin typeface="Roboto Condensed Bold"/>
              </a:rPr>
              <a:t>XEM VIDEO THÀNH NGỮ</a:t>
            </a:r>
          </a:p>
        </p:txBody>
      </p:sp>
      <p:sp>
        <p:nvSpPr>
          <p:cNvPr id="6" name="Rectangle 5"/>
          <p:cNvSpPr/>
          <p:nvPr/>
        </p:nvSpPr>
        <p:spPr>
          <a:xfrm>
            <a:off x="7478159" y="5005001"/>
            <a:ext cx="3331681" cy="276999"/>
          </a:xfrm>
          <a:prstGeom prst="rect">
            <a:avLst/>
          </a:prstGeom>
        </p:spPr>
        <p:txBody>
          <a:bodyPr wrap="none">
            <a:spAutoFit/>
          </a:bodyPr>
          <a:lstStyle/>
          <a:p>
            <a:pPr lvl="0">
              <a:defRPr/>
            </a:pPr>
            <a:r>
              <a:rPr lang="en-US" sz="1200">
                <a:solidFill>
                  <a:prstClr val="black"/>
                </a:solidFill>
              </a:rPr>
              <a:t>https://www.youtube.com/watch?v=CpkfoNoGlB0</a:t>
            </a:r>
            <a:endParaRPr lang="en-US" sz="1200" dirty="0">
              <a:solidFill>
                <a:prstClr val="black"/>
              </a:solidFill>
            </a:endParaRPr>
          </a:p>
        </p:txBody>
      </p:sp>
    </p:spTree>
    <p:extLst>
      <p:ext uri="{BB962C8B-B14F-4D97-AF65-F5344CB8AC3E}">
        <p14:creationId xmlns:p14="http://schemas.microsoft.com/office/powerpoint/2010/main" val="154664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68"/>
          <a:stretch>
            <a:fillRect/>
          </a:stretch>
        </p:blipFill>
        <p:spPr>
          <a:xfrm>
            <a:off x="782288" y="889479"/>
            <a:ext cx="16723424" cy="8508042"/>
          </a:xfrm>
          <a:prstGeom prst="rect">
            <a:avLst/>
          </a:prstGeom>
        </p:spPr>
      </p:pic>
      <p:pic>
        <p:nvPicPr>
          <p:cNvPr id="3" name="Picture 3"/>
          <p:cNvPicPr>
            <a:picLocks noChangeAspect="1"/>
          </p:cNvPicPr>
          <p:nvPr/>
        </p:nvPicPr>
        <p:blipFill>
          <a:blip r:embed="rId3"/>
          <a:srcRect l="852" r="851" b="13"/>
          <a:stretch>
            <a:fillRect/>
          </a:stretch>
        </p:blipFill>
        <p:spPr>
          <a:xfrm>
            <a:off x="-1362896" y="-922720"/>
            <a:ext cx="5455235" cy="7075577"/>
          </a:xfrm>
          <a:prstGeom prst="rect">
            <a:avLst/>
          </a:prstGeom>
        </p:spPr>
      </p:pic>
      <p:pic>
        <p:nvPicPr>
          <p:cNvPr id="4" name="Picture 4"/>
          <p:cNvPicPr>
            <a:picLocks noChangeAspect="1"/>
          </p:cNvPicPr>
          <p:nvPr/>
        </p:nvPicPr>
        <p:blipFill>
          <a:blip r:embed="rId4"/>
          <a:srcRect b="69"/>
          <a:stretch>
            <a:fillRect/>
          </a:stretch>
        </p:blipFill>
        <p:spPr>
          <a:xfrm>
            <a:off x="-554826" y="5897198"/>
            <a:ext cx="4770892" cy="4850259"/>
          </a:xfrm>
          <a:prstGeom prst="rect">
            <a:avLst/>
          </a:prstGeom>
        </p:spPr>
      </p:pic>
      <p:pic>
        <p:nvPicPr>
          <p:cNvPr id="5" name="Picture 5"/>
          <p:cNvPicPr>
            <a:picLocks noChangeAspect="1"/>
          </p:cNvPicPr>
          <p:nvPr/>
        </p:nvPicPr>
        <p:blipFill>
          <a:blip r:embed="rId5"/>
          <a:srcRect r="12"/>
          <a:stretch>
            <a:fillRect/>
          </a:stretch>
        </p:blipFill>
        <p:spPr>
          <a:xfrm>
            <a:off x="2351946" y="1317502"/>
            <a:ext cx="13584109" cy="8195746"/>
          </a:xfrm>
          <a:prstGeom prst="rect">
            <a:avLst/>
          </a:prstGeom>
        </p:spPr>
      </p:pic>
      <p:sp>
        <p:nvSpPr>
          <p:cNvPr id="6" name="TextBox 6"/>
          <p:cNvSpPr txBox="1"/>
          <p:nvPr/>
        </p:nvSpPr>
        <p:spPr>
          <a:xfrm>
            <a:off x="2808658" y="3580279"/>
            <a:ext cx="12670683" cy="4406900"/>
          </a:xfrm>
          <a:prstGeom prst="rect">
            <a:avLst/>
          </a:prstGeom>
        </p:spPr>
        <p:txBody>
          <a:bodyPr lIns="0" tIns="0" rIns="0" bIns="0" rtlCol="0" anchor="t">
            <a:spAutoFit/>
          </a:bodyPr>
          <a:lstStyle/>
          <a:p>
            <a:pPr marL="1079501" lvl="1" indent="-539750" algn="just">
              <a:lnSpc>
                <a:spcPts val="7000"/>
              </a:lnSpc>
              <a:buFont typeface="Arial"/>
              <a:buChar char="•"/>
            </a:pPr>
            <a:r>
              <a:rPr lang="en-US" sz="5000" dirty="0" err="1">
                <a:solidFill>
                  <a:srgbClr val="1B4262"/>
                </a:solidFill>
                <a:latin typeface="Roboto Condensed"/>
              </a:rPr>
              <a:t>Về</a:t>
            </a:r>
            <a:r>
              <a:rPr lang="en-US" sz="5000" dirty="0">
                <a:solidFill>
                  <a:srgbClr val="1B4262"/>
                </a:solidFill>
                <a:latin typeface="Roboto Condensed"/>
              </a:rPr>
              <a:t> </a:t>
            </a:r>
            <a:r>
              <a:rPr lang="en-US" sz="5000" dirty="0" err="1">
                <a:solidFill>
                  <a:srgbClr val="1B4262"/>
                </a:solidFill>
                <a:latin typeface="Roboto Condensed"/>
              </a:rPr>
              <a:t>cấu</a:t>
            </a:r>
            <a:r>
              <a:rPr lang="en-US" sz="5000" dirty="0">
                <a:solidFill>
                  <a:srgbClr val="1B4262"/>
                </a:solidFill>
                <a:latin typeface="Roboto Condensed"/>
              </a:rPr>
              <a:t> </a:t>
            </a:r>
            <a:r>
              <a:rPr lang="en-US" sz="5000" dirty="0" err="1">
                <a:solidFill>
                  <a:srgbClr val="1B4262"/>
                </a:solidFill>
                <a:latin typeface="Roboto Condensed"/>
              </a:rPr>
              <a:t>tạo</a:t>
            </a:r>
            <a:r>
              <a:rPr lang="en-US" sz="5000" dirty="0">
                <a:solidFill>
                  <a:srgbClr val="1B4262"/>
                </a:solidFill>
                <a:latin typeface="Roboto Condensed"/>
              </a:rPr>
              <a:t>, </a:t>
            </a:r>
            <a:r>
              <a:rPr lang="en-US" sz="5000" dirty="0" err="1">
                <a:solidFill>
                  <a:srgbClr val="1B4262"/>
                </a:solidFill>
                <a:latin typeface="Roboto Condensed"/>
              </a:rPr>
              <a:t>thành</a:t>
            </a:r>
            <a:r>
              <a:rPr lang="en-US" sz="5000" dirty="0">
                <a:solidFill>
                  <a:srgbClr val="1B4262"/>
                </a:solidFill>
                <a:latin typeface="Roboto Condensed"/>
              </a:rPr>
              <a:t> </a:t>
            </a:r>
            <a:r>
              <a:rPr lang="en-US" sz="5000" dirty="0" err="1">
                <a:solidFill>
                  <a:srgbClr val="1B4262"/>
                </a:solidFill>
                <a:latin typeface="Roboto Condensed"/>
              </a:rPr>
              <a:t>ngữ</a:t>
            </a:r>
            <a:r>
              <a:rPr lang="en-US" sz="5000" dirty="0">
                <a:solidFill>
                  <a:srgbClr val="1B4262"/>
                </a:solidFill>
                <a:latin typeface="Roboto Condensed"/>
              </a:rPr>
              <a:t> </a:t>
            </a:r>
            <a:r>
              <a:rPr lang="en-US" sz="5000" dirty="0" err="1">
                <a:solidFill>
                  <a:srgbClr val="1B4262"/>
                </a:solidFill>
                <a:latin typeface="Roboto Condensed"/>
              </a:rPr>
              <a:t>là</a:t>
            </a:r>
            <a:r>
              <a:rPr lang="en-US" sz="5000" dirty="0">
                <a:solidFill>
                  <a:srgbClr val="1B4262"/>
                </a:solidFill>
                <a:latin typeface="Roboto Condensed"/>
              </a:rPr>
              <a:t> </a:t>
            </a:r>
            <a:r>
              <a:rPr lang="en-US" sz="5000" dirty="0" err="1">
                <a:solidFill>
                  <a:srgbClr val="1B4262"/>
                </a:solidFill>
                <a:latin typeface="Roboto Condensed"/>
              </a:rPr>
              <a:t>một</a:t>
            </a:r>
            <a:r>
              <a:rPr lang="en-US" sz="5000" dirty="0">
                <a:solidFill>
                  <a:srgbClr val="1B4262"/>
                </a:solidFill>
                <a:latin typeface="Roboto Condensed"/>
              </a:rPr>
              <a:t> </a:t>
            </a:r>
            <a:r>
              <a:rPr lang="en-US" sz="5000" dirty="0" err="1">
                <a:solidFill>
                  <a:srgbClr val="1B4262"/>
                </a:solidFill>
                <a:latin typeface="Roboto Condensed"/>
              </a:rPr>
              <a:t>cụm</a:t>
            </a:r>
            <a:r>
              <a:rPr lang="en-US" sz="5000" dirty="0">
                <a:solidFill>
                  <a:srgbClr val="1B4262"/>
                </a:solidFill>
                <a:latin typeface="Roboto Condensed"/>
              </a:rPr>
              <a:t> </a:t>
            </a:r>
            <a:r>
              <a:rPr lang="en-US" sz="5000" dirty="0" err="1">
                <a:solidFill>
                  <a:srgbClr val="1B4262"/>
                </a:solidFill>
                <a:latin typeface="Roboto Condensed"/>
              </a:rPr>
              <a:t>từ</a:t>
            </a:r>
            <a:r>
              <a:rPr lang="en-US" sz="5000" dirty="0">
                <a:solidFill>
                  <a:srgbClr val="1B4262"/>
                </a:solidFill>
                <a:latin typeface="Roboto Condensed"/>
              </a:rPr>
              <a:t> </a:t>
            </a:r>
            <a:r>
              <a:rPr lang="en-US" sz="5000" dirty="0" err="1">
                <a:solidFill>
                  <a:srgbClr val="1B4262"/>
                </a:solidFill>
                <a:latin typeface="Roboto Condensed"/>
              </a:rPr>
              <a:t>cố</a:t>
            </a:r>
            <a:r>
              <a:rPr lang="en-US" sz="5000" dirty="0">
                <a:solidFill>
                  <a:srgbClr val="1B4262"/>
                </a:solidFill>
                <a:latin typeface="Roboto Condensed"/>
              </a:rPr>
              <a:t> </a:t>
            </a:r>
            <a:r>
              <a:rPr lang="en-US" sz="5000" dirty="0" err="1">
                <a:solidFill>
                  <a:srgbClr val="1B4262"/>
                </a:solidFill>
                <a:latin typeface="Roboto Condensed"/>
              </a:rPr>
              <a:t>định</a:t>
            </a:r>
            <a:r>
              <a:rPr lang="en-US" sz="5000" dirty="0">
                <a:solidFill>
                  <a:srgbClr val="1B4262"/>
                </a:solidFill>
                <a:latin typeface="Roboto Condensed"/>
              </a:rPr>
              <a:t>.</a:t>
            </a:r>
          </a:p>
          <a:p>
            <a:pPr marL="1079501" lvl="1" indent="-539750" algn="just">
              <a:lnSpc>
                <a:spcPts val="7000"/>
              </a:lnSpc>
              <a:buFont typeface="Arial"/>
              <a:buChar char="•"/>
            </a:pPr>
            <a:r>
              <a:rPr lang="en-US" sz="5000" dirty="0" err="1">
                <a:solidFill>
                  <a:srgbClr val="1B4262"/>
                </a:solidFill>
                <a:latin typeface="Roboto Condensed"/>
              </a:rPr>
              <a:t>Về</a:t>
            </a:r>
            <a:r>
              <a:rPr lang="en-US" sz="5000" dirty="0">
                <a:solidFill>
                  <a:srgbClr val="1B4262"/>
                </a:solidFill>
                <a:latin typeface="Roboto Condensed"/>
              </a:rPr>
              <a:t> </a:t>
            </a:r>
            <a:r>
              <a:rPr lang="en-US" sz="5000" dirty="0" err="1">
                <a:solidFill>
                  <a:srgbClr val="1B4262"/>
                </a:solidFill>
                <a:latin typeface="Roboto Condensed"/>
              </a:rPr>
              <a:t>nghĩa</a:t>
            </a:r>
            <a:r>
              <a:rPr lang="en-US" sz="5000" dirty="0">
                <a:solidFill>
                  <a:srgbClr val="1B4262"/>
                </a:solidFill>
                <a:latin typeface="Roboto Condensed"/>
              </a:rPr>
              <a:t>, </a:t>
            </a:r>
            <a:r>
              <a:rPr lang="en-US" sz="5000" dirty="0" err="1">
                <a:solidFill>
                  <a:srgbClr val="1B4262"/>
                </a:solidFill>
                <a:latin typeface="Roboto Condensed"/>
              </a:rPr>
              <a:t>nghĩa</a:t>
            </a:r>
            <a:r>
              <a:rPr lang="en-US" sz="5000" dirty="0">
                <a:solidFill>
                  <a:srgbClr val="1B4262"/>
                </a:solidFill>
                <a:latin typeface="Roboto Condensed"/>
              </a:rPr>
              <a:t> </a:t>
            </a:r>
            <a:r>
              <a:rPr lang="en-US" sz="5000" dirty="0" err="1">
                <a:solidFill>
                  <a:srgbClr val="1B4262"/>
                </a:solidFill>
                <a:latin typeface="Roboto Condensed"/>
              </a:rPr>
              <a:t>của</a:t>
            </a:r>
            <a:r>
              <a:rPr lang="en-US" sz="5000" dirty="0">
                <a:solidFill>
                  <a:srgbClr val="1B4262"/>
                </a:solidFill>
                <a:latin typeface="Roboto Condensed"/>
              </a:rPr>
              <a:t> </a:t>
            </a:r>
            <a:r>
              <a:rPr lang="en-US" sz="5000" dirty="0" err="1">
                <a:solidFill>
                  <a:srgbClr val="1B4262"/>
                </a:solidFill>
                <a:latin typeface="Roboto Condensed"/>
              </a:rPr>
              <a:t>thành</a:t>
            </a:r>
            <a:r>
              <a:rPr lang="en-US" sz="5000" dirty="0">
                <a:solidFill>
                  <a:srgbClr val="1B4262"/>
                </a:solidFill>
                <a:latin typeface="Roboto Condensed"/>
              </a:rPr>
              <a:t> </a:t>
            </a:r>
            <a:r>
              <a:rPr lang="en-US" sz="5000" dirty="0" err="1">
                <a:solidFill>
                  <a:srgbClr val="1B4262"/>
                </a:solidFill>
                <a:latin typeface="Roboto Condensed"/>
              </a:rPr>
              <a:t>ngữ</a:t>
            </a:r>
            <a:r>
              <a:rPr lang="en-US" sz="5000" dirty="0">
                <a:solidFill>
                  <a:srgbClr val="1B4262"/>
                </a:solidFill>
                <a:latin typeface="Roboto Condensed"/>
              </a:rPr>
              <a:t> </a:t>
            </a:r>
            <a:r>
              <a:rPr lang="en-US" sz="5000" dirty="0" err="1">
                <a:solidFill>
                  <a:srgbClr val="1B4262"/>
                </a:solidFill>
                <a:latin typeface="Roboto Condensed"/>
              </a:rPr>
              <a:t>là</a:t>
            </a:r>
            <a:r>
              <a:rPr lang="en-US" sz="5000" dirty="0">
                <a:solidFill>
                  <a:srgbClr val="1B4262"/>
                </a:solidFill>
                <a:latin typeface="Roboto Condensed"/>
              </a:rPr>
              <a:t> </a:t>
            </a:r>
            <a:r>
              <a:rPr lang="en-US" sz="5000" dirty="0" err="1">
                <a:solidFill>
                  <a:srgbClr val="1B4262"/>
                </a:solidFill>
                <a:latin typeface="Roboto Condensed"/>
              </a:rPr>
              <a:t>nghĩa</a:t>
            </a:r>
            <a:r>
              <a:rPr lang="en-US" sz="5000" dirty="0">
                <a:solidFill>
                  <a:srgbClr val="1B4262"/>
                </a:solidFill>
                <a:latin typeface="Roboto Condensed"/>
              </a:rPr>
              <a:t> </a:t>
            </a:r>
            <a:r>
              <a:rPr lang="en-US" sz="5000" dirty="0" err="1">
                <a:solidFill>
                  <a:srgbClr val="1B4262"/>
                </a:solidFill>
                <a:latin typeface="Roboto Condensed"/>
              </a:rPr>
              <a:t>của</a:t>
            </a:r>
            <a:r>
              <a:rPr lang="en-US" sz="5000" dirty="0">
                <a:solidFill>
                  <a:srgbClr val="1B4262"/>
                </a:solidFill>
                <a:latin typeface="Roboto Condensed"/>
              </a:rPr>
              <a:t> </a:t>
            </a:r>
            <a:r>
              <a:rPr lang="en-US" sz="5000" dirty="0" err="1">
                <a:solidFill>
                  <a:srgbClr val="1B4262"/>
                </a:solidFill>
                <a:latin typeface="Roboto Condensed"/>
              </a:rPr>
              <a:t>toàn</a:t>
            </a:r>
            <a:r>
              <a:rPr lang="en-US" sz="5000" dirty="0">
                <a:solidFill>
                  <a:srgbClr val="1B4262"/>
                </a:solidFill>
                <a:latin typeface="Roboto Condensed"/>
              </a:rPr>
              <a:t> </a:t>
            </a:r>
            <a:r>
              <a:rPr lang="en-US" sz="5000" dirty="0" err="1">
                <a:solidFill>
                  <a:srgbClr val="1B4262"/>
                </a:solidFill>
                <a:latin typeface="Roboto Condensed"/>
              </a:rPr>
              <a:t>khối</a:t>
            </a:r>
            <a:r>
              <a:rPr lang="en-US" sz="5000" dirty="0">
                <a:solidFill>
                  <a:srgbClr val="1B4262"/>
                </a:solidFill>
                <a:latin typeface="Roboto Condensed"/>
              </a:rPr>
              <a:t> </a:t>
            </a:r>
            <a:r>
              <a:rPr lang="en-US" sz="5000" dirty="0" err="1">
                <a:solidFill>
                  <a:srgbClr val="1B4262"/>
                </a:solidFill>
                <a:latin typeface="Roboto Condensed"/>
              </a:rPr>
              <a:t>chứ</a:t>
            </a:r>
            <a:r>
              <a:rPr lang="en-US" sz="5000" dirty="0">
                <a:solidFill>
                  <a:srgbClr val="1B4262"/>
                </a:solidFill>
                <a:latin typeface="Roboto Condensed"/>
              </a:rPr>
              <a:t> </a:t>
            </a:r>
            <a:r>
              <a:rPr lang="en-US" sz="5000" dirty="0" err="1">
                <a:solidFill>
                  <a:srgbClr val="1B4262"/>
                </a:solidFill>
                <a:latin typeface="Roboto Condensed"/>
              </a:rPr>
              <a:t>không</a:t>
            </a:r>
            <a:r>
              <a:rPr lang="en-US" sz="5000" dirty="0">
                <a:solidFill>
                  <a:srgbClr val="1B4262"/>
                </a:solidFill>
                <a:latin typeface="Roboto Condensed"/>
              </a:rPr>
              <a:t> </a:t>
            </a:r>
            <a:r>
              <a:rPr lang="en-US" sz="5000" dirty="0" err="1">
                <a:solidFill>
                  <a:srgbClr val="1B4262"/>
                </a:solidFill>
                <a:latin typeface="Roboto Condensed"/>
              </a:rPr>
              <a:t>phải</a:t>
            </a:r>
            <a:r>
              <a:rPr lang="en-US" sz="5000" dirty="0">
                <a:solidFill>
                  <a:srgbClr val="1B4262"/>
                </a:solidFill>
                <a:latin typeface="Roboto Condensed"/>
              </a:rPr>
              <a:t> </a:t>
            </a:r>
            <a:r>
              <a:rPr lang="en-US" sz="5000" dirty="0" err="1">
                <a:solidFill>
                  <a:srgbClr val="1B4262"/>
                </a:solidFill>
                <a:latin typeface="Roboto Condensed"/>
              </a:rPr>
              <a:t>nghĩa</a:t>
            </a:r>
            <a:r>
              <a:rPr lang="en-US" sz="5000" dirty="0">
                <a:solidFill>
                  <a:srgbClr val="1B4262"/>
                </a:solidFill>
                <a:latin typeface="Roboto Condensed"/>
              </a:rPr>
              <a:t> </a:t>
            </a:r>
            <a:r>
              <a:rPr lang="en-US" sz="5000" dirty="0" err="1">
                <a:solidFill>
                  <a:srgbClr val="1B4262"/>
                </a:solidFill>
                <a:latin typeface="Roboto Condensed"/>
              </a:rPr>
              <a:t>cộng</a:t>
            </a:r>
            <a:r>
              <a:rPr lang="en-US" sz="5000" dirty="0">
                <a:solidFill>
                  <a:srgbClr val="1B4262"/>
                </a:solidFill>
                <a:latin typeface="Roboto Condensed"/>
              </a:rPr>
              <a:t> </a:t>
            </a:r>
            <a:r>
              <a:rPr lang="en-US" sz="5000" dirty="0" err="1">
                <a:solidFill>
                  <a:srgbClr val="1B4262"/>
                </a:solidFill>
                <a:latin typeface="Roboto Condensed"/>
              </a:rPr>
              <a:t>gộp</a:t>
            </a:r>
            <a:r>
              <a:rPr lang="en-US" sz="5000" dirty="0">
                <a:solidFill>
                  <a:srgbClr val="1B4262"/>
                </a:solidFill>
                <a:latin typeface="Roboto Condensed"/>
              </a:rPr>
              <a:t> </a:t>
            </a:r>
            <a:r>
              <a:rPr lang="en-US" sz="5000" dirty="0" err="1">
                <a:solidFill>
                  <a:srgbClr val="1B4262"/>
                </a:solidFill>
                <a:latin typeface="Roboto Condensed"/>
              </a:rPr>
              <a:t>từ</a:t>
            </a:r>
            <a:r>
              <a:rPr lang="en-US" sz="5000" dirty="0">
                <a:solidFill>
                  <a:srgbClr val="1B4262"/>
                </a:solidFill>
                <a:latin typeface="Roboto Condensed"/>
              </a:rPr>
              <a:t> </a:t>
            </a:r>
            <a:r>
              <a:rPr lang="en-US" sz="5000" dirty="0" err="1">
                <a:solidFill>
                  <a:srgbClr val="1B4262"/>
                </a:solidFill>
                <a:latin typeface="Roboto Condensed"/>
              </a:rPr>
              <a:t>các</a:t>
            </a:r>
            <a:r>
              <a:rPr lang="en-US" sz="5000" dirty="0">
                <a:solidFill>
                  <a:srgbClr val="1B4262"/>
                </a:solidFill>
                <a:latin typeface="Roboto Condensed"/>
              </a:rPr>
              <a:t> </a:t>
            </a:r>
            <a:r>
              <a:rPr lang="en-US" sz="5000" dirty="0" err="1">
                <a:solidFill>
                  <a:srgbClr val="1B4262"/>
                </a:solidFill>
                <a:latin typeface="Roboto Condensed"/>
              </a:rPr>
              <a:t>thành</a:t>
            </a:r>
            <a:r>
              <a:rPr lang="en-US" sz="5000" dirty="0">
                <a:solidFill>
                  <a:srgbClr val="1B4262"/>
                </a:solidFill>
                <a:latin typeface="Roboto Condensed"/>
              </a:rPr>
              <a:t> </a:t>
            </a:r>
            <a:r>
              <a:rPr lang="en-US" sz="5000" dirty="0" err="1">
                <a:solidFill>
                  <a:srgbClr val="1B4262"/>
                </a:solidFill>
                <a:latin typeface="Roboto Condensed"/>
              </a:rPr>
              <a:t>tố</a:t>
            </a:r>
            <a:r>
              <a:rPr lang="en-US" sz="5000" dirty="0">
                <a:solidFill>
                  <a:srgbClr val="1B4262"/>
                </a:solidFill>
                <a:latin typeface="Roboto Condensed"/>
              </a:rPr>
              <a:t>.</a:t>
            </a:r>
          </a:p>
          <a:p>
            <a:pPr algn="just">
              <a:lnSpc>
                <a:spcPts val="7000"/>
              </a:lnSpc>
            </a:pPr>
            <a:endParaRPr lang="en-US" sz="5000" dirty="0">
              <a:solidFill>
                <a:srgbClr val="1B4262"/>
              </a:solidFill>
              <a:latin typeface="Roboto Condensed"/>
            </a:endParaRPr>
          </a:p>
        </p:txBody>
      </p:sp>
      <p:pic>
        <p:nvPicPr>
          <p:cNvPr id="7" name="Picture 7"/>
          <p:cNvPicPr>
            <a:picLocks noChangeAspect="1"/>
          </p:cNvPicPr>
          <p:nvPr/>
        </p:nvPicPr>
        <p:blipFill>
          <a:blip r:embed="rId6"/>
          <a:srcRect b="53"/>
          <a:stretch>
            <a:fillRect/>
          </a:stretch>
        </p:blipFill>
        <p:spPr>
          <a:xfrm>
            <a:off x="12727473" y="6042855"/>
            <a:ext cx="6697025" cy="5418502"/>
          </a:xfrm>
          <a:prstGeom prst="rect">
            <a:avLst/>
          </a:prstGeom>
        </p:spPr>
      </p:pic>
      <p:sp>
        <p:nvSpPr>
          <p:cNvPr id="8" name="TextBox 8"/>
          <p:cNvSpPr txBox="1"/>
          <p:nvPr/>
        </p:nvSpPr>
        <p:spPr>
          <a:xfrm>
            <a:off x="3746879" y="2583810"/>
            <a:ext cx="10213450" cy="863600"/>
          </a:xfrm>
          <a:prstGeom prst="rect">
            <a:avLst/>
          </a:prstGeom>
        </p:spPr>
        <p:txBody>
          <a:bodyPr lIns="0" tIns="0" rIns="0" bIns="0" rtlCol="0" anchor="t">
            <a:spAutoFit/>
          </a:bodyPr>
          <a:lstStyle/>
          <a:p>
            <a:pPr algn="ctr">
              <a:lnSpc>
                <a:spcPts val="7000"/>
              </a:lnSpc>
            </a:pPr>
            <a:r>
              <a:rPr lang="en-US" sz="4999" dirty="0">
                <a:solidFill>
                  <a:srgbClr val="1B4262"/>
                </a:solidFill>
                <a:latin typeface="Roboto Condensed Bold"/>
              </a:rPr>
              <a:t>ĐẶC ĐIỂM CỦA THÀNH NGỮ</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874</Words>
  <Application>Microsoft Office PowerPoint</Application>
  <PresentationFormat>Custom</PresentationFormat>
  <Paragraphs>86</Paragraphs>
  <Slides>19</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#9Slide03 IcielPanton Black</vt:lpstr>
      <vt:lpstr>Arial</vt:lpstr>
      <vt:lpstr>Calibri</vt:lpstr>
      <vt:lpstr>Fraunces Bold</vt:lpstr>
      <vt:lpstr>#9Slide03 Bebas Neue Bold</vt:lpstr>
      <vt:lpstr>Roboto Condensed</vt:lpstr>
      <vt:lpstr>Roboto Condensed Italics</vt:lpstr>
      <vt:lpstr>Roboto Condensed Bold Italics</vt:lpstr>
      <vt:lpstr>Roboto Condensed </vt:lpstr>
      <vt:lpstr>#9Slide03 AllRoundGothic</vt:lpstr>
      <vt:lpstr>Roboto Condensed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7KN - B6 - thanh ngu.pptx</dc:title>
  <dc:creator>hoa pham</dc:creator>
  <cp:lastModifiedBy>hoa pham</cp:lastModifiedBy>
  <cp:revision>4</cp:revision>
  <dcterms:created xsi:type="dcterms:W3CDTF">2006-08-16T00:00:00Z</dcterms:created>
  <dcterms:modified xsi:type="dcterms:W3CDTF">2025-01-23T16:55:14Z</dcterms:modified>
  <dc:identifier>DAFVwqA9SCw</dc:identifier>
</cp:coreProperties>
</file>