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61" r:id="rId2"/>
    <p:sldId id="256" r:id="rId3"/>
    <p:sldId id="476" r:id="rId4"/>
    <p:sldId id="348" r:id="rId5"/>
    <p:sldId id="486" r:id="rId6"/>
    <p:sldId id="487" r:id="rId7"/>
    <p:sldId id="477" r:id="rId8"/>
    <p:sldId id="494" r:id="rId9"/>
    <p:sldId id="467" r:id="rId10"/>
    <p:sldId id="488" r:id="rId11"/>
    <p:sldId id="489" r:id="rId12"/>
    <p:sldId id="490" r:id="rId13"/>
    <p:sldId id="491" r:id="rId14"/>
    <p:sldId id="493" r:id="rId15"/>
    <p:sldId id="492" r:id="rId16"/>
    <p:sldId id="297" r:id="rId17"/>
    <p:sldId id="34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7" autoAdjust="0"/>
    <p:restoredTop sz="94364" autoAdjust="0"/>
  </p:normalViewPr>
  <p:slideViewPr>
    <p:cSldViewPr snapToGrid="0">
      <p:cViewPr varScale="1">
        <p:scale>
          <a:sx n="62" d="100"/>
          <a:sy n="62" d="100"/>
        </p:scale>
        <p:origin x="8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a:t>
            </a:fld>
            <a:endParaRPr lang="en-US"/>
          </a:p>
        </p:txBody>
      </p:sp>
    </p:spTree>
    <p:extLst>
      <p:ext uri="{BB962C8B-B14F-4D97-AF65-F5344CB8AC3E}">
        <p14:creationId xmlns:p14="http://schemas.microsoft.com/office/powerpoint/2010/main" val="1275400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12</a:t>
            </a:fld>
            <a:endParaRPr lang="en-US"/>
          </a:p>
        </p:txBody>
      </p:sp>
    </p:spTree>
    <p:extLst>
      <p:ext uri="{BB962C8B-B14F-4D97-AF65-F5344CB8AC3E}">
        <p14:creationId xmlns:p14="http://schemas.microsoft.com/office/powerpoint/2010/main" val="3970571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các</a:t>
            </a:r>
            <a:r>
              <a:rPr lang="en-US" baseline="0" dirty="0"/>
              <a:t> </a:t>
            </a:r>
            <a:r>
              <a:rPr lang="en-US" baseline="0" dirty="0" err="1"/>
              <a:t>thẻ</a:t>
            </a:r>
            <a:r>
              <a:rPr lang="en-US" baseline="0" dirty="0"/>
              <a:t>, </a:t>
            </a:r>
            <a:r>
              <a:rPr lang="en-US" baseline="0" dirty="0" err="1"/>
              <a:t>trong</a:t>
            </a:r>
            <a:r>
              <a:rPr lang="en-US" baseline="0" dirty="0"/>
              <a:t> </a:t>
            </a:r>
            <a:r>
              <a:rPr lang="en-US" baseline="0" dirty="0" err="1"/>
              <a:t>thời</a:t>
            </a:r>
            <a:r>
              <a:rPr lang="en-US" baseline="0" dirty="0"/>
              <a:t> </a:t>
            </a:r>
            <a:r>
              <a:rPr lang="en-US" baseline="0" dirty="0" err="1"/>
              <a:t>gian</a:t>
            </a:r>
            <a:r>
              <a:rPr lang="en-US" baseline="0" dirty="0"/>
              <a:t> 1 </a:t>
            </a:r>
            <a:r>
              <a:rPr lang="en-US" baseline="0" dirty="0" err="1"/>
              <a:t>phút</a:t>
            </a:r>
            <a:r>
              <a:rPr lang="en-US" baseline="0" dirty="0"/>
              <a:t>, </a:t>
            </a:r>
            <a:r>
              <a:rPr lang="en-US" baseline="0" dirty="0" err="1"/>
              <a:t>hs</a:t>
            </a:r>
            <a:r>
              <a:rPr lang="en-US" baseline="0" dirty="0"/>
              <a:t> </a:t>
            </a:r>
            <a:r>
              <a:rPr lang="en-US" baseline="0" dirty="0" err="1"/>
              <a:t>nào</a:t>
            </a:r>
            <a:r>
              <a:rPr lang="en-US" baseline="0" dirty="0"/>
              <a:t> </a:t>
            </a:r>
            <a:r>
              <a:rPr lang="en-US" baseline="0" dirty="0" err="1"/>
              <a:t>viết</a:t>
            </a:r>
            <a:r>
              <a:rPr lang="en-US" baseline="0" dirty="0"/>
              <a:t> </a:t>
            </a:r>
            <a:r>
              <a:rPr lang="en-US" baseline="0" dirty="0" err="1"/>
              <a:t>được</a:t>
            </a:r>
            <a:r>
              <a:rPr lang="en-US" baseline="0" dirty="0"/>
              <a:t> </a:t>
            </a:r>
            <a:r>
              <a:rPr lang="en-US" baseline="0" dirty="0" err="1"/>
              <a:t>nhiều</a:t>
            </a:r>
            <a:r>
              <a:rPr lang="en-US" baseline="0" dirty="0"/>
              <a:t> </a:t>
            </a:r>
            <a:r>
              <a:rPr lang="en-US" baseline="0" dirty="0" err="1"/>
              <a:t>thẻ</a:t>
            </a:r>
            <a:r>
              <a:rPr lang="en-US" baseline="0" dirty="0"/>
              <a:t>, </a:t>
            </a:r>
            <a:r>
              <a:rPr lang="en-US" baseline="0" dirty="0" err="1"/>
              <a:t>nhiều</a:t>
            </a:r>
            <a:r>
              <a:rPr lang="en-US" baseline="0" dirty="0"/>
              <a:t> </a:t>
            </a:r>
            <a:r>
              <a:rPr lang="en-US" baseline="0" dirty="0" err="1"/>
              <a:t>kinh</a:t>
            </a:r>
            <a:r>
              <a:rPr lang="en-US" baseline="0" dirty="0"/>
              <a:t> </a:t>
            </a:r>
            <a:r>
              <a:rPr lang="en-US" baseline="0" dirty="0" err="1"/>
              <a:t>nghiệm</a:t>
            </a:r>
            <a:r>
              <a:rPr lang="en-US" baseline="0" dirty="0"/>
              <a:t> hay </a:t>
            </a:r>
            <a:r>
              <a:rPr lang="en-US" baseline="0" dirty="0" err="1"/>
              <a:t>sẽ</a:t>
            </a:r>
            <a:r>
              <a:rPr lang="en-US" baseline="0" dirty="0"/>
              <a:t> </a:t>
            </a:r>
            <a:r>
              <a:rPr lang="en-US" baseline="0" dirty="0" err="1"/>
              <a:t>chiến</a:t>
            </a:r>
            <a:r>
              <a:rPr lang="en-US" baseline="0" dirty="0"/>
              <a:t> </a:t>
            </a:r>
            <a:r>
              <a:rPr lang="en-US" baseline="0" dirty="0" err="1"/>
              <a:t>thắng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F6755-E250-4529-81B2-D27EF6FDE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776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17</a:t>
            </a:fld>
            <a:endParaRPr lang="en-US"/>
          </a:p>
        </p:txBody>
      </p:sp>
    </p:spTree>
    <p:extLst>
      <p:ext uri="{BB962C8B-B14F-4D97-AF65-F5344CB8AC3E}">
        <p14:creationId xmlns:p14="http://schemas.microsoft.com/office/powerpoint/2010/main" val="901032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130655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Vì</a:t>
            </a:r>
            <a:r>
              <a:rPr lang="en-US" dirty="0"/>
              <a:t> </a:t>
            </a:r>
            <a:r>
              <a:rPr lang="en-US" dirty="0" err="1"/>
              <a:t>sao</a:t>
            </a:r>
            <a:r>
              <a:rPr lang="en-US" dirty="0"/>
              <a:t> </a:t>
            </a:r>
            <a:r>
              <a:rPr lang="en-US" dirty="0" err="1"/>
              <a:t>khi</a:t>
            </a:r>
            <a:r>
              <a:rPr lang="en-US" dirty="0"/>
              <a:t> </a:t>
            </a:r>
            <a:r>
              <a:rPr lang="en-US" dirty="0" err="1"/>
              <a:t>viết</a:t>
            </a:r>
            <a:r>
              <a:rPr lang="en-US" dirty="0"/>
              <a:t>, ta </a:t>
            </a:r>
            <a:r>
              <a:rPr lang="en-US" dirty="0" err="1"/>
              <a:t>cần</a:t>
            </a:r>
            <a:r>
              <a:rPr lang="en-US" dirty="0"/>
              <a:t> </a:t>
            </a:r>
            <a:r>
              <a:rPr lang="en-US" dirty="0" err="1"/>
              <a:t>tham</a:t>
            </a:r>
            <a:r>
              <a:rPr lang="en-US" dirty="0"/>
              <a:t> </a:t>
            </a:r>
            <a:r>
              <a:rPr lang="en-US" dirty="0" err="1"/>
              <a:t>khảo</a:t>
            </a:r>
            <a:r>
              <a:rPr lang="en-US" dirty="0"/>
              <a:t> </a:t>
            </a:r>
            <a:r>
              <a:rPr lang="en-US" dirty="0" err="1"/>
              <a:t>tài</a:t>
            </a:r>
            <a:r>
              <a:rPr lang="en-US" dirty="0"/>
              <a:t> </a:t>
            </a:r>
            <a:r>
              <a:rPr lang="en-US" dirty="0" err="1"/>
              <a:t>liệu</a:t>
            </a:r>
            <a:r>
              <a:rPr lang="en-US" dirty="0"/>
              <a:t> </a:t>
            </a:r>
            <a:r>
              <a:rPr lang="en-US" dirty="0" err="1"/>
              <a:t>từ</a:t>
            </a:r>
            <a:r>
              <a:rPr lang="en-US" dirty="0"/>
              <a:t> </a:t>
            </a:r>
            <a:r>
              <a:rPr lang="en-US" dirty="0" err="1"/>
              <a:t>các</a:t>
            </a:r>
            <a:r>
              <a:rPr lang="en-US" dirty="0"/>
              <a:t> </a:t>
            </a:r>
            <a:r>
              <a:rPr lang="en-US" dirty="0" err="1"/>
              <a:t>nguồn</a:t>
            </a:r>
            <a:r>
              <a:rPr lang="en-US" dirty="0"/>
              <a:t> </a:t>
            </a:r>
            <a:r>
              <a:rPr lang="en-US" dirty="0" err="1"/>
              <a:t>khác</a:t>
            </a:r>
            <a:r>
              <a:rPr lang="en-US" dirty="0"/>
              <a:t> </a:t>
            </a:r>
            <a:r>
              <a:rPr lang="en-US" dirty="0" err="1"/>
              <a:t>nhau</a:t>
            </a:r>
            <a:r>
              <a:rPr lang="en-US" dirty="0"/>
              <a:t>? </a:t>
            </a:r>
            <a:r>
              <a:rPr lang="en-US" dirty="0" err="1"/>
              <a:t>Tài</a:t>
            </a:r>
            <a:r>
              <a:rPr lang="en-US" dirty="0"/>
              <a:t> </a:t>
            </a:r>
            <a:r>
              <a:rPr lang="en-US" dirty="0" err="1"/>
              <a:t>liệu</a:t>
            </a:r>
            <a:r>
              <a:rPr lang="en-US" dirty="0"/>
              <a:t> </a:t>
            </a:r>
            <a:r>
              <a:rPr lang="en-US" dirty="0" err="1"/>
              <a:t>tham</a:t>
            </a:r>
            <a:r>
              <a:rPr lang="en-US" dirty="0"/>
              <a:t> </a:t>
            </a:r>
            <a:r>
              <a:rPr lang="en-US" dirty="0" err="1"/>
              <a:t>khảo</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trích</a:t>
            </a:r>
            <a:r>
              <a:rPr lang="en-US" dirty="0"/>
              <a:t> </a:t>
            </a:r>
            <a:r>
              <a:rPr lang="en-US" dirty="0" err="1"/>
              <a:t>dẫn</a:t>
            </a:r>
            <a:r>
              <a:rPr lang="en-US" dirty="0"/>
              <a:t> </a:t>
            </a:r>
            <a:r>
              <a:rPr lang="en-US" dirty="0" err="1"/>
              <a:t>theo</a:t>
            </a:r>
            <a:r>
              <a:rPr lang="en-US" dirty="0"/>
              <a:t> </a:t>
            </a:r>
            <a:r>
              <a:rPr lang="en-US" dirty="0" err="1"/>
              <a:t>những</a:t>
            </a:r>
            <a:r>
              <a:rPr lang="en-US" dirty="0"/>
              <a:t> </a:t>
            </a:r>
            <a:r>
              <a:rPr lang="en-US" dirty="0" err="1"/>
              <a:t>cách</a:t>
            </a:r>
            <a:r>
              <a:rPr lang="en-US" dirty="0"/>
              <a:t> </a:t>
            </a:r>
            <a:r>
              <a:rPr lang="en-US" dirty="0" err="1"/>
              <a:t>nào</a:t>
            </a:r>
            <a:r>
              <a:rPr lang="en-US" dirty="0"/>
              <a:t>? Khi </a:t>
            </a:r>
            <a:r>
              <a:rPr lang="en-US" dirty="0" err="1"/>
              <a:t>trích</a:t>
            </a:r>
            <a:r>
              <a:rPr lang="en-US" dirty="0"/>
              <a:t> </a:t>
            </a:r>
            <a:r>
              <a:rPr lang="en-US" dirty="0" err="1"/>
              <a:t>dẫn</a:t>
            </a:r>
            <a:r>
              <a:rPr lang="en-US" dirty="0"/>
              <a:t> </a:t>
            </a:r>
            <a:r>
              <a:rPr lang="en-US" dirty="0" err="1"/>
              <a:t>tài</a:t>
            </a:r>
            <a:r>
              <a:rPr lang="en-US" dirty="0"/>
              <a:t> </a:t>
            </a:r>
            <a:r>
              <a:rPr lang="en-US" dirty="0" err="1"/>
              <a:t>liệu</a:t>
            </a:r>
            <a:r>
              <a:rPr lang="en-US" dirty="0"/>
              <a:t>, </a:t>
            </a:r>
            <a:r>
              <a:rPr lang="en-US" dirty="0" err="1"/>
              <a:t>cần</a:t>
            </a:r>
            <a:r>
              <a:rPr lang="en-US" dirty="0"/>
              <a:t> </a:t>
            </a:r>
            <a:r>
              <a:rPr lang="en-US" dirty="0" err="1"/>
              <a:t>lưu</a:t>
            </a:r>
            <a:r>
              <a:rPr lang="en-US" dirty="0"/>
              <a:t> ý </a:t>
            </a:r>
            <a:r>
              <a:rPr lang="en-US" dirty="0" err="1"/>
              <a:t>điều</a:t>
            </a:r>
            <a:r>
              <a:rPr lang="en-US" dirty="0"/>
              <a:t> </a:t>
            </a:r>
            <a:r>
              <a:rPr lang="en-US" dirty="0" err="1"/>
              <a:t>gì</a:t>
            </a:r>
            <a:r>
              <a:rPr lang="en-US" dirty="0"/>
              <a:t>?</a:t>
            </a:r>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4</a:t>
            </a:fld>
            <a:endParaRPr lang="en-US"/>
          </a:p>
        </p:txBody>
      </p:sp>
    </p:spTree>
    <p:extLst>
      <p:ext uri="{BB962C8B-B14F-4D97-AF65-F5344CB8AC3E}">
        <p14:creationId xmlns:p14="http://schemas.microsoft.com/office/powerpoint/2010/main" val="246753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1832847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6</a:t>
            </a:fld>
            <a:endParaRPr lang="en-US"/>
          </a:p>
        </p:txBody>
      </p:sp>
    </p:spTree>
    <p:extLst>
      <p:ext uri="{BB962C8B-B14F-4D97-AF65-F5344CB8AC3E}">
        <p14:creationId xmlns:p14="http://schemas.microsoft.com/office/powerpoint/2010/main" val="944419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1601243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3538149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10</a:t>
            </a:fld>
            <a:endParaRPr lang="en-US"/>
          </a:p>
        </p:txBody>
      </p:sp>
    </p:spTree>
    <p:extLst>
      <p:ext uri="{BB962C8B-B14F-4D97-AF65-F5344CB8AC3E}">
        <p14:creationId xmlns:p14="http://schemas.microsoft.com/office/powerpoint/2010/main" val="112962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12/4/2024</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12/4/2024</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12/4/2024</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12/4/2024</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12/4/2024</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12/4/2024</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12/4/2024</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12/4/2024</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12/4/2024</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12/4/2024</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12/4/2024</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12/4/2024</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8371" y="2870200"/>
            <a:ext cx="3225800" cy="2494619"/>
          </a:xfrm>
          <a:prstGeom prst="rect">
            <a:avLst/>
          </a:prstGeom>
        </p:spPr>
      </p:pic>
      <p:pic>
        <p:nvPicPr>
          <p:cNvPr id="3" name="Picture 2"/>
          <p:cNvPicPr>
            <a:picLocks noChangeAspect="1"/>
          </p:cNvPicPr>
          <p:nvPr/>
        </p:nvPicPr>
        <p:blipFill>
          <a:blip r:embed="rId4"/>
          <a:stretch>
            <a:fillRect/>
          </a:stretch>
        </p:blipFill>
        <p:spPr>
          <a:xfrm>
            <a:off x="4202771" y="2870200"/>
            <a:ext cx="3505200" cy="2494619"/>
          </a:xfrm>
          <a:prstGeom prst="rect">
            <a:avLst/>
          </a:prstGeom>
        </p:spPr>
      </p:pic>
      <p:pic>
        <p:nvPicPr>
          <p:cNvPr id="4" name="Picture 3"/>
          <p:cNvPicPr>
            <a:picLocks noChangeAspect="1"/>
          </p:cNvPicPr>
          <p:nvPr/>
        </p:nvPicPr>
        <p:blipFill>
          <a:blip r:embed="rId5"/>
          <a:stretch>
            <a:fillRect/>
          </a:stretch>
        </p:blipFill>
        <p:spPr>
          <a:xfrm>
            <a:off x="7936571" y="2870200"/>
            <a:ext cx="3378200" cy="2494619"/>
          </a:xfrm>
          <a:prstGeom prst="rect">
            <a:avLst/>
          </a:prstGeom>
        </p:spPr>
      </p:pic>
      <p:sp>
        <p:nvSpPr>
          <p:cNvPr id="5" name="Rectangle 4"/>
          <p:cNvSpPr/>
          <p:nvPr/>
        </p:nvSpPr>
        <p:spPr>
          <a:xfrm>
            <a:off x="762000" y="1397000"/>
            <a:ext cx="10566400" cy="1446358"/>
          </a:xfrm>
          <a:prstGeom prst="rect">
            <a:avLst/>
          </a:prstGeom>
        </p:spPr>
        <p:txBody>
          <a:bodyPr wrap="square">
            <a:spAutoFit/>
          </a:bodyPr>
          <a:lstStyle/>
          <a:p>
            <a:pPr algn="just"/>
            <a:r>
              <a:rPr lang="en-US" sz="2933"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933"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b="1"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933" b="1" dirty="0">
                <a:solidFill>
                  <a:schemeClr val="tx1">
                    <a:lumMod val="95000"/>
                    <a:lumOff val="5000"/>
                  </a:schemeClr>
                </a:solidFill>
                <a:latin typeface="Times New Roman" panose="02020603050405020304" pitchFamily="18" charset="0"/>
                <a:cs typeface="Times New Roman" panose="02020603050405020304" pitchFamily="18" charset="0"/>
              </a:rPr>
              <a:t> 6 </a:t>
            </a:r>
            <a:r>
              <a:rPr lang="en-US" sz="2933"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2933"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b="1" dirty="0" err="1">
                <a:solidFill>
                  <a:schemeClr val="tx1">
                    <a:lumMod val="95000"/>
                    <a:lumOff val="5000"/>
                  </a:schemeClr>
                </a:solidFill>
                <a:latin typeface="Times New Roman" panose="02020603050405020304" pitchFamily="18" charset="0"/>
                <a:cs typeface="Times New Roman" panose="02020603050405020304" pitchFamily="18" charset="0"/>
              </a:rPr>
              <a:t>cái</a:t>
            </a:r>
            <a:r>
              <a:rPr lang="en-US" sz="2933"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hành</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vi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sao</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chép</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tưởng</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coi</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nó</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riêng</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mình</a:t>
            </a:r>
            <a:endParaRPr lang="en-US" sz="2933" dirty="0"/>
          </a:p>
        </p:txBody>
      </p:sp>
      <p:sp>
        <p:nvSpPr>
          <p:cNvPr id="6" name="Rounded Rectangle 5"/>
          <p:cNvSpPr/>
          <p:nvPr/>
        </p:nvSpPr>
        <p:spPr>
          <a:xfrm>
            <a:off x="3149600" y="5867400"/>
            <a:ext cx="71120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Đ</a:t>
            </a:r>
          </a:p>
        </p:txBody>
      </p:sp>
      <p:sp>
        <p:nvSpPr>
          <p:cNvPr id="7" name="Rounded Rectangle 6"/>
          <p:cNvSpPr/>
          <p:nvPr/>
        </p:nvSpPr>
        <p:spPr>
          <a:xfrm>
            <a:off x="4064000" y="5867400"/>
            <a:ext cx="71120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Ạ</a:t>
            </a:r>
          </a:p>
        </p:txBody>
      </p:sp>
      <p:sp>
        <p:nvSpPr>
          <p:cNvPr id="8" name="Rounded Rectangle 7"/>
          <p:cNvSpPr/>
          <p:nvPr/>
        </p:nvSpPr>
        <p:spPr>
          <a:xfrm>
            <a:off x="4978400" y="5867400"/>
            <a:ext cx="71120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O</a:t>
            </a:r>
          </a:p>
        </p:txBody>
      </p:sp>
      <p:sp>
        <p:nvSpPr>
          <p:cNvPr id="9" name="Rounded Rectangle 8"/>
          <p:cNvSpPr/>
          <p:nvPr/>
        </p:nvSpPr>
        <p:spPr>
          <a:xfrm>
            <a:off x="6337300" y="5867400"/>
            <a:ext cx="71120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V</a:t>
            </a:r>
          </a:p>
        </p:txBody>
      </p:sp>
      <p:sp>
        <p:nvSpPr>
          <p:cNvPr id="10" name="Rounded Rectangle 9"/>
          <p:cNvSpPr/>
          <p:nvPr/>
        </p:nvSpPr>
        <p:spPr>
          <a:xfrm>
            <a:off x="7251700" y="5867400"/>
            <a:ext cx="71120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Ă</a:t>
            </a:r>
          </a:p>
        </p:txBody>
      </p:sp>
      <p:sp>
        <p:nvSpPr>
          <p:cNvPr id="11" name="Rounded Rectangle 10"/>
          <p:cNvSpPr/>
          <p:nvPr/>
        </p:nvSpPr>
        <p:spPr>
          <a:xfrm>
            <a:off x="8166100" y="5867400"/>
            <a:ext cx="71120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N</a:t>
            </a:r>
          </a:p>
        </p:txBody>
      </p:sp>
      <p:sp>
        <p:nvSpPr>
          <p:cNvPr id="18" name="TextBox 40"/>
          <p:cNvSpPr txBox="1"/>
          <p:nvPr/>
        </p:nvSpPr>
        <p:spPr>
          <a:xfrm>
            <a:off x="1662447" y="311290"/>
            <a:ext cx="8765507" cy="902876"/>
          </a:xfrm>
          <a:prstGeom prst="rect">
            <a:avLst/>
          </a:prstGeom>
        </p:spPr>
        <p:txBody>
          <a:bodyPr wrap="square" lIns="0" tIns="0" rIns="0" bIns="0" rtlCol="0" anchor="t">
            <a:spAutoFit/>
          </a:bodyPr>
          <a:lstStyle/>
          <a:p>
            <a:pPr algn="ctr"/>
            <a:r>
              <a:rPr lang="en-US" sz="5867" dirty="0">
                <a:solidFill>
                  <a:srgbClr val="FF0000"/>
                </a:solidFill>
                <a:latin typeface="#9Slide07 SVNGuerrilla" panose="00000500000000000000" pitchFamily="2" charset="0"/>
              </a:rPr>
              <a:t>AI NHANH NHẤT?</a:t>
            </a:r>
          </a:p>
        </p:txBody>
      </p:sp>
    </p:spTree>
    <p:extLst>
      <p:ext uri="{BB962C8B-B14F-4D97-AF65-F5344CB8AC3E}">
        <p14:creationId xmlns:p14="http://schemas.microsoft.com/office/powerpoint/2010/main" val="372404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11459811" cy="4401205"/>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1: </a:t>
            </a:r>
            <a:r>
              <a:rPr lang="en-US" sz="2800" b="1" dirty="0">
                <a:latin typeface="Times New Roman" panose="02020603050405020304" pitchFamily="18" charset="0"/>
                <a:cs typeface="Times New Roman" panose="02020603050405020304" pitchFamily="18" charset="0"/>
              </a:rPr>
              <a:t>Trong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vậy</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1: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trải</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cs typeface="Times New Roman" panose="02020603050405020304" pitchFamily="18" charset="0"/>
              </a:rPr>
              <a:t> nan.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e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Bá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a:t>
            </a:r>
          </a:p>
          <a:p>
            <a:pPr algn="r"/>
            <a:r>
              <a:rPr lang="en-US" sz="2800" i="1"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Lê Huy,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p>
          <a:p>
            <a:pPr algn="just"/>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2: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trải</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cs typeface="Times New Roman" panose="02020603050405020304" pitchFamily="18" charset="0"/>
              </a:rPr>
              <a:t> nan.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e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E0DA1C2B-4007-38E7-DE2D-575542F59D61}"/>
              </a:ext>
            </a:extLst>
          </p:cNvPr>
          <p:cNvSpPr txBox="1"/>
          <p:nvPr/>
        </p:nvSpPr>
        <p:spPr>
          <a:xfrm>
            <a:off x="366093" y="5229790"/>
            <a:ext cx="11459811" cy="954107"/>
          </a:xfrm>
          <a:prstGeom prst="rect">
            <a:avLst/>
          </a:prstGeom>
          <a:solidFill>
            <a:schemeClr val="bg1"/>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619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3" y="423853"/>
            <a:ext cx="11459811" cy="3539430"/>
          </a:xfrm>
          <a:prstGeom prst="rect">
            <a:avLst/>
          </a:prstGeom>
          <a:solidFill>
            <a:schemeClr val="bg1"/>
          </a:solid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a:t>
            </a: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 </a:t>
            </a:r>
            <a:r>
              <a:rPr lang="en-US" sz="2800" i="1" dirty="0">
                <a:latin typeface="Times New Roman" panose="02020603050405020304" pitchFamily="18" charset="0"/>
                <a:cs typeface="Times New Roman" panose="02020603050405020304" pitchFamily="18" charset="0"/>
              </a:rPr>
              <a:t>Vũ </a:t>
            </a:r>
            <a:r>
              <a:rPr lang="en-US" sz="2800" i="1" dirty="0" err="1">
                <a:latin typeface="Times New Roman" panose="02020603050405020304" pitchFamily="18" charset="0"/>
                <a:cs typeface="Times New Roman" panose="02020603050405020304" pitchFamily="18" charset="0"/>
              </a:rPr>
              <a:t>Nương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giữa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thiếp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nữa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chờn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chóng</a:t>
            </a:r>
            <a:r>
              <a:rPr lang="en-US" sz="2800" i="1" dirty="0">
                <a:latin typeface="Times New Roman" panose="02020603050405020304" pitchFamily="18" charset="0"/>
                <a:cs typeface="Times New Roman" panose="02020603050405020304" pitchFamily="18" charset="0"/>
              </a:rPr>
              <a:t> tan </a:t>
            </a:r>
            <a:r>
              <a:rPr lang="en-US" sz="2800" i="1" dirty="0" err="1">
                <a:latin typeface="Times New Roman" panose="02020603050405020304" pitchFamily="18" charset="0"/>
                <a:cs typeface="Times New Roman" panose="02020603050405020304" pitchFamily="18" charset="0"/>
              </a:rPr>
              <a:t>biến</a:t>
            </a:r>
            <a:r>
              <a:rPr lang="en-US" sz="2800" i="1" dirty="0">
                <a:latin typeface="Times New Roman" panose="02020603050405020304" pitchFamily="18" charset="0"/>
                <a:cs typeface="Times New Roman" panose="02020603050405020304" pitchFamily="18" charset="0"/>
              </a:rPr>
              <a:t>. Chia li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vĩnh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mất</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Na,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Nam </a:t>
            </a:r>
            <a:r>
              <a:rPr lang="en-US" sz="2800" i="1" dirty="0" err="1">
                <a:latin typeface="Times New Roman" panose="02020603050405020304" pitchFamily="18" charset="0"/>
                <a:cs typeface="Times New Roman" panose="02020603050405020304" pitchFamily="18" charset="0"/>
              </a:rPr>
              <a:t>Xương</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bi </a:t>
            </a:r>
            <a:r>
              <a:rPr lang="en-US" sz="2800" i="1" dirty="0" err="1">
                <a:latin typeface="Times New Roman" panose="02020603050405020304" pitchFamily="18" charset="0"/>
                <a:cs typeface="Times New Roman" panose="02020603050405020304" pitchFamily="18" charset="0"/>
              </a:rPr>
              <a:t>kịch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2"/>
            <a:stretch>
              <a:fillRect/>
            </a:stretch>
          </a:blipFill>
        </p:spPr>
        <p:txBody>
          <a:bodyPr/>
          <a:lstStyle/>
          <a:p>
            <a:endParaRPr lang="en-US"/>
          </a:p>
        </p:txBody>
      </p:sp>
      <p:sp>
        <p:nvSpPr>
          <p:cNvPr id="3" name="TextBox 2">
            <a:extLst>
              <a:ext uri="{FF2B5EF4-FFF2-40B4-BE49-F238E27FC236}">
                <a16:creationId xmlns:a16="http://schemas.microsoft.com/office/drawing/2014/main" id="{5688DD40-B56E-026D-01C9-FB453AC47CAA}"/>
              </a:ext>
            </a:extLst>
          </p:cNvPr>
          <p:cNvSpPr txBox="1"/>
          <p:nvPr/>
        </p:nvSpPr>
        <p:spPr>
          <a:xfrm>
            <a:off x="366093" y="4351484"/>
            <a:ext cx="11459811" cy="954107"/>
          </a:xfrm>
          <a:prstGeom prst="rect">
            <a:avLst/>
          </a:prstGeom>
          <a:solidFill>
            <a:schemeClr val="bg2"/>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430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11459811" cy="4401205"/>
          </a:xfrm>
          <a:prstGeom prst="rect">
            <a:avLst/>
          </a:prstGeom>
          <a:solidFill>
            <a:schemeClr val="bg1"/>
          </a:solid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a:t>
            </a: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b. </a:t>
            </a:r>
            <a:r>
              <a:rPr lang="en-US" sz="2800" i="1" dirty="0">
                <a:latin typeface="Times New Roman" panose="02020603050405020304" pitchFamily="18" charset="0"/>
                <a:cs typeface="Times New Roman" panose="02020603050405020304" pitchFamily="18" charset="0"/>
              </a:rPr>
              <a:t>Sau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a:t>
            </a:r>
            <a:r>
              <a:rPr lang="en-US" sz="2800" i="1" dirty="0">
                <a:latin typeface="Times New Roman" panose="02020603050405020304" pitchFamily="18" charset="0"/>
                <a:cs typeface="Times New Roman" panose="02020603050405020304" pitchFamily="18" charset="0"/>
              </a:rPr>
              <a:t> ĩ, </a:t>
            </a:r>
            <a:r>
              <a:rPr lang="en-US" sz="2800" i="1" dirty="0" err="1">
                <a:latin typeface="Times New Roman" panose="02020603050405020304" pitchFamily="18" charset="0"/>
                <a:cs typeface="Times New Roman" panose="02020603050405020304" pitchFamily="18" charset="0"/>
              </a:rPr>
              <a:t>ngòi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Hoàng </a:t>
            </a:r>
            <a:r>
              <a:rPr lang="en-US" sz="2800" i="1" dirty="0" err="1">
                <a:latin typeface="Times New Roman" panose="02020603050405020304" pitchFamily="18" charset="0"/>
                <a:cs typeface="Times New Roman" panose="02020603050405020304" pitchFamily="18" charset="0"/>
              </a:rPr>
              <a:t>cầm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khiến</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Bắc</a:t>
            </a:r>
            <a:r>
              <a:rPr lang="en-US" sz="2800" i="1" dirty="0">
                <a:latin typeface="Times New Roman" panose="02020603050405020304" pitchFamily="18" charset="0"/>
                <a:cs typeface="Times New Roman" panose="02020603050405020304" pitchFamily="18" charset="0"/>
              </a:rPr>
              <a:t>:</a:t>
            </a:r>
          </a:p>
          <a:p>
            <a:pPr algn="ct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xén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đen</a:t>
            </a:r>
            <a:endParaRPr lang="en-US" sz="2800" i="1" dirty="0">
              <a:latin typeface="Times New Roman" panose="02020603050405020304" pitchFamily="18" charset="0"/>
              <a:cs typeface="Times New Roman" panose="02020603050405020304" pitchFamily="18" charset="0"/>
            </a:endParaRPr>
          </a:p>
          <a:p>
            <a:pPr algn="ctr"/>
            <a:r>
              <a:rPr lang="en-US" sz="2800" i="1" dirty="0" err="1">
                <a:latin typeface="Times New Roman" panose="02020603050405020304" pitchFamily="18" charset="0"/>
                <a:cs typeface="Times New Roman" panose="02020603050405020304" pitchFamily="18" charset="0"/>
              </a:rPr>
              <a:t>Cười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nắng</a:t>
            </a:r>
            <a:r>
              <a:rPr lang="en-US" sz="2800" i="1" dirty="0">
                <a:latin typeface="Times New Roman" panose="02020603050405020304" pitchFamily="18" charset="0"/>
                <a:cs typeface="Times New Roman" panose="02020603050405020304" pitchFamily="18" charset="0"/>
              </a:rPr>
              <a:t>.</a:t>
            </a:r>
          </a:p>
          <a:p>
            <a:pPr algn="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cs typeface="Times New Roman" panose="02020603050405020304" pitchFamily="18" charset="0"/>
              </a:rPr>
              <a:t> kia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Đuống</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(Lê Quang </a:t>
            </a:r>
            <a:r>
              <a:rPr lang="en-US" sz="2800" dirty="0" err="1">
                <a:latin typeface="Times New Roman" panose="02020603050405020304" pitchFamily="18" charset="0"/>
                <a:cs typeface="Times New Roman" panose="02020603050405020304" pitchFamily="18" charset="0"/>
              </a:rPr>
              <a:t>Hưng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Nắng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mộng</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39651253-E653-FF81-22D6-6AE7F26F771B}"/>
              </a:ext>
            </a:extLst>
          </p:cNvPr>
          <p:cNvSpPr txBox="1"/>
          <p:nvPr/>
        </p:nvSpPr>
        <p:spPr>
          <a:xfrm>
            <a:off x="462346" y="4956577"/>
            <a:ext cx="11459811" cy="1815882"/>
          </a:xfrm>
          <a:prstGeom prst="rect">
            <a:avLst/>
          </a:prstGeom>
          <a:solidFill>
            <a:schemeClr val="bg2"/>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đen</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(Trong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kia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Hoàng </a:t>
            </a:r>
            <a:r>
              <a:rPr lang="en-US" sz="2800" dirty="0" err="1">
                <a:latin typeface="Times New Roman" panose="02020603050405020304" pitchFamily="18" charset="0"/>
                <a:cs typeface="Times New Roman" panose="02020603050405020304" pitchFamily="18" charset="0"/>
              </a:rPr>
              <a:t>Cầm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7065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11459811" cy="3970318"/>
          </a:xfrm>
          <a:prstGeom prst="rect">
            <a:avLst/>
          </a:prstGeom>
          <a:solidFill>
            <a:schemeClr val="bg1"/>
          </a:solid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a:t>
            </a: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c.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sớm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truyền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cưỡng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Thạch</a:t>
            </a:r>
            <a:r>
              <a:rPr lang="en-US" sz="2800" i="1" dirty="0">
                <a:latin typeface="Times New Roman" panose="02020603050405020304" pitchFamily="18" charset="0"/>
                <a:cs typeface="Times New Roman" panose="02020603050405020304" pitchFamily="18" charset="0"/>
              </a:rPr>
              <a:t> Lam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đẹp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“Hai </a:t>
            </a:r>
            <a:r>
              <a:rPr lang="en-US" sz="2800" i="1" dirty="0" err="1">
                <a:latin typeface="Times New Roman" panose="02020603050405020304" pitchFamily="18" charset="0"/>
                <a:cs typeface="Times New Roman" panose="02020603050405020304" pitchFamily="18" charset="0"/>
              </a:rPr>
              <a:t>đứa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trẻ</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bịu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êm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Thạch</a:t>
            </a:r>
            <a:r>
              <a:rPr lang="en-US" sz="2800" i="1" dirty="0">
                <a:latin typeface="Times New Roman" panose="02020603050405020304" pitchFamily="18" charset="0"/>
                <a:cs typeface="Times New Roman" panose="02020603050405020304" pitchFamily="18" charset="0"/>
              </a:rPr>
              <a:t> Lam”, </a:t>
            </a:r>
            <a:r>
              <a:rPr lang="en-US" sz="2800" i="1" dirty="0" err="1">
                <a:latin typeface="Times New Roman" panose="02020603050405020304" pitchFamily="18" charset="0"/>
                <a:cs typeface="Times New Roman" panose="02020603050405020304" pitchFamily="18" charset="0"/>
              </a:rPr>
              <a:t>trích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Thạch</a:t>
            </a:r>
            <a:r>
              <a:rPr lang="en-US" sz="2800" i="1" dirty="0">
                <a:latin typeface="Times New Roman" panose="02020603050405020304" pitchFamily="18" charset="0"/>
                <a:cs typeface="Times New Roman" panose="02020603050405020304" pitchFamily="18" charset="0"/>
              </a:rPr>
              <a:t> Lam,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Đỗ</a:t>
            </a:r>
            <a:r>
              <a:rPr lang="en-US" sz="2800" dirty="0">
                <a:latin typeface="Times New Roman" panose="02020603050405020304" pitchFamily="18" charset="0"/>
                <a:cs typeface="Times New Roman" panose="02020603050405020304" pitchFamily="18" charset="0"/>
              </a:rPr>
              <a:t> Kim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Thạch</a:t>
            </a:r>
            <a:r>
              <a:rPr lang="en-US" sz="2800" i="1" dirty="0">
                <a:latin typeface="Times New Roman" panose="02020603050405020304" pitchFamily="18" charset="0"/>
                <a:cs typeface="Times New Roman" panose="02020603050405020304" pitchFamily="18" charset="0"/>
              </a:rPr>
              <a:t> Lam – </a:t>
            </a:r>
            <a:r>
              <a:rPr lang="en-US" sz="2800" i="1" dirty="0" err="1">
                <a:latin typeface="Times New Roman" panose="02020603050405020304" pitchFamily="18" charset="0"/>
                <a:cs typeface="Times New Roman" panose="02020603050405020304" pitchFamily="18" charset="0"/>
              </a:rPr>
              <a:t>Đôi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2"/>
            <a:stretch>
              <a:fillRect/>
            </a:stretch>
          </a:blipFill>
        </p:spPr>
        <p:txBody>
          <a:bodyPr/>
          <a:lstStyle/>
          <a:p>
            <a:endParaRPr lang="en-US"/>
          </a:p>
        </p:txBody>
      </p:sp>
      <p:sp>
        <p:nvSpPr>
          <p:cNvPr id="3" name="TextBox 2">
            <a:extLst>
              <a:ext uri="{FF2B5EF4-FFF2-40B4-BE49-F238E27FC236}">
                <a16:creationId xmlns:a16="http://schemas.microsoft.com/office/drawing/2014/main" id="{C70AF03A-EF40-9445-B639-C75E31B9A016}"/>
              </a:ext>
            </a:extLst>
          </p:cNvPr>
          <p:cNvSpPr txBox="1"/>
          <p:nvPr/>
        </p:nvSpPr>
        <p:spPr>
          <a:xfrm>
            <a:off x="462346" y="4956577"/>
            <a:ext cx="11459811" cy="1384995"/>
          </a:xfrm>
          <a:prstGeom prst="rect">
            <a:avLst/>
          </a:prstGeom>
          <a:solidFill>
            <a:schemeClr val="bg2"/>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346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9D1853-3C5B-D6E3-CE7B-9C898DB624B0}"/>
              </a:ext>
            </a:extLst>
          </p:cNvPr>
          <p:cNvSpPr txBox="1"/>
          <p:nvPr/>
        </p:nvSpPr>
        <p:spPr>
          <a:xfrm>
            <a:off x="474377" y="649272"/>
            <a:ext cx="11459811" cy="954107"/>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BDCADC3-E506-D4C7-25DA-0BD1A2AAAF3A}"/>
              </a:ext>
            </a:extLst>
          </p:cNvPr>
          <p:cNvSpPr txBox="1"/>
          <p:nvPr/>
        </p:nvSpPr>
        <p:spPr>
          <a:xfrm>
            <a:off x="636623" y="2096809"/>
            <a:ext cx="6909684" cy="353943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ý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9D3E26B3-BB7E-F1A2-26A4-FD9BAE31A919}"/>
              </a:ext>
            </a:extLst>
          </p:cNvPr>
          <p:cNvSpPr/>
          <p:nvPr/>
        </p:nvSpPr>
        <p:spPr>
          <a:xfrm>
            <a:off x="9838067" y="463052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2"/>
            <a:stretch>
              <a:fillRect/>
            </a:stretch>
          </a:blipFill>
        </p:spPr>
        <p:txBody>
          <a:bodyPr/>
          <a:lstStyle/>
          <a:p>
            <a:endParaRPr lang="en-US"/>
          </a:p>
        </p:txBody>
      </p:sp>
      <p:sp>
        <p:nvSpPr>
          <p:cNvPr id="7" name="Freeform 5">
            <a:extLst>
              <a:ext uri="{FF2B5EF4-FFF2-40B4-BE49-F238E27FC236}">
                <a16:creationId xmlns:a16="http://schemas.microsoft.com/office/drawing/2014/main" id="{4288FA5D-609E-7198-2E9F-63944435DE63}"/>
              </a:ext>
            </a:extLst>
          </p:cNvPr>
          <p:cNvSpPr/>
          <p:nvPr/>
        </p:nvSpPr>
        <p:spPr>
          <a:xfrm rot="704523">
            <a:off x="7665964" y="3841816"/>
            <a:ext cx="4940789" cy="2254235"/>
          </a:xfrm>
          <a:custGeom>
            <a:avLst/>
            <a:gdLst/>
            <a:ahLst/>
            <a:cxnLst/>
            <a:rect l="l" t="t" r="r" b="b"/>
            <a:pathLst>
              <a:path w="7411184" h="3381353">
                <a:moveTo>
                  <a:pt x="0" y="0"/>
                </a:moveTo>
                <a:lnTo>
                  <a:pt x="7411184" y="0"/>
                </a:lnTo>
                <a:lnTo>
                  <a:pt x="7411184" y="3381353"/>
                </a:lnTo>
                <a:lnTo>
                  <a:pt x="0" y="3381353"/>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37257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11459811" cy="1384995"/>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a:t>
            </a:r>
            <a:r>
              <a:rPr lang="en-US" sz="2800" b="1" dirty="0">
                <a:latin typeface="Times New Roman" panose="02020603050405020304" pitchFamily="18" charset="0"/>
                <a:cs typeface="Times New Roman" panose="02020603050405020304" pitchFamily="18" charset="0"/>
              </a:rPr>
              <a:t>3: Trong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DCACFFBB-FCC6-3EFF-CD2B-72CD85035D0F}"/>
              </a:ext>
            </a:extLst>
          </p:cNvPr>
          <p:cNvSpPr txBox="1"/>
          <p:nvPr/>
        </p:nvSpPr>
        <p:spPr>
          <a:xfrm>
            <a:off x="5057030" y="2345724"/>
            <a:ext cx="6768875" cy="3108543"/>
          </a:xfrm>
          <a:prstGeom prst="rect">
            <a:avLst/>
          </a:prstGeom>
          <a:solidFill>
            <a:schemeClr val="bg2"/>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id="{BA8A8512-8C07-DDFC-044F-681039997953}"/>
              </a:ext>
            </a:extLst>
          </p:cNvPr>
          <p:cNvGrpSpPr/>
          <p:nvPr/>
        </p:nvGrpSpPr>
        <p:grpSpPr>
          <a:xfrm>
            <a:off x="660401" y="2733228"/>
            <a:ext cx="3981683" cy="4129971"/>
            <a:chOff x="660401" y="2733228"/>
            <a:chExt cx="3981683" cy="4129971"/>
          </a:xfrm>
        </p:grpSpPr>
        <p:sp>
          <p:nvSpPr>
            <p:cNvPr id="6" name="Freeform 3">
              <a:extLst>
                <a:ext uri="{FF2B5EF4-FFF2-40B4-BE49-F238E27FC236}">
                  <a16:creationId xmlns:a16="http://schemas.microsoft.com/office/drawing/2014/main" id="{9719CA92-A831-9E4B-244C-9728221162EC}"/>
                </a:ext>
              </a:extLst>
            </p:cNvPr>
            <p:cNvSpPr/>
            <p:nvPr/>
          </p:nvSpPr>
          <p:spPr>
            <a:xfrm>
              <a:off x="660401" y="2733228"/>
              <a:ext cx="3981683" cy="3553653"/>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7" name="Freeform 6">
              <a:extLst>
                <a:ext uri="{FF2B5EF4-FFF2-40B4-BE49-F238E27FC236}">
                  <a16:creationId xmlns:a16="http://schemas.microsoft.com/office/drawing/2014/main" id="{15DB11B4-8E41-F62D-CD81-5D032478AAE9}"/>
                </a:ext>
              </a:extLst>
            </p:cNvPr>
            <p:cNvSpPr/>
            <p:nvPr/>
          </p:nvSpPr>
          <p:spPr>
            <a:xfrm>
              <a:off x="1320800" y="4119999"/>
              <a:ext cx="2335149" cy="2743200"/>
            </a:xfrm>
            <a:custGeom>
              <a:avLst/>
              <a:gdLst/>
              <a:ahLst/>
              <a:cxnLst/>
              <a:rect l="l" t="t" r="r" b="b"/>
              <a:pathLst>
                <a:path w="3502724" h="4114800">
                  <a:moveTo>
                    <a:pt x="0" y="0"/>
                  </a:moveTo>
                  <a:lnTo>
                    <a:pt x="3502723" y="0"/>
                  </a:lnTo>
                  <a:lnTo>
                    <a:pt x="35027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spTree>
    <p:extLst>
      <p:ext uri="{BB962C8B-B14F-4D97-AF65-F5344CB8AC3E}">
        <p14:creationId xmlns:p14="http://schemas.microsoft.com/office/powerpoint/2010/main" val="325439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0" y="2413000"/>
            <a:ext cx="6367670" cy="2677656"/>
          </a:xfrm>
          <a:prstGeom prst="rect">
            <a:avLst/>
          </a:prstGeom>
        </p:spPr>
        <p:txBody>
          <a:bodyPr wrap="square">
            <a:spAutoFit/>
          </a:bodyPr>
          <a:lstStyle/>
          <a:p>
            <a:pPr algn="just"/>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Trình bày kinh nghiệm của em về việc sử dụng lời nói, ý tưởng, quan điểm,... của người khác khi viết văn bản nghị luận phân tích một tác phẩm văn học.</a:t>
            </a:r>
          </a:p>
          <a:p>
            <a:pPr algn="just"/>
            <a:br>
              <a:rPr lang="vi-VN" sz="2800" dirty="0">
                <a:solidFill>
                  <a:schemeClr val="tx1">
                    <a:lumMod val="95000"/>
                    <a:lumOff val="5000"/>
                  </a:schemeClr>
                </a:solidFill>
                <a:latin typeface="Times New Roman" panose="02020603050405020304" pitchFamily="18" charset="0"/>
                <a:cs typeface="Times New Roman" panose="02020603050405020304" pitchFamily="18" charset="0"/>
              </a:rPr>
            </a:b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文本框 17">
            <a:extLst>
              <a:ext uri="{FF2B5EF4-FFF2-40B4-BE49-F238E27FC236}">
                <a16:creationId xmlns:a16="http://schemas.microsoft.com/office/drawing/2014/main" id="{069AB095-F8D2-4BC8-A6FB-89AEAB009398}"/>
              </a:ext>
            </a:extLst>
          </p:cNvPr>
          <p:cNvSpPr txBox="1"/>
          <p:nvPr/>
        </p:nvSpPr>
        <p:spPr>
          <a:xfrm>
            <a:off x="2895600" y="787400"/>
            <a:ext cx="7924800" cy="830997"/>
          </a:xfrm>
          <a:prstGeom prst="rect">
            <a:avLst/>
          </a:prstGeom>
          <a:noFill/>
        </p:spPr>
        <p:txBody>
          <a:bodyPr wrap="square" rtlCol="0">
            <a:spAutoFit/>
          </a:bodyPr>
          <a:lstStyle/>
          <a:p>
            <a:pPr algn="ctr" defTabSz="914446">
              <a:defRPr/>
            </a:pPr>
            <a:r>
              <a:rPr lang="en-US" altLang="zh-CN" sz="4800" dirty="0">
                <a:solidFill>
                  <a:srgbClr val="FF0000"/>
                </a:solidFill>
                <a:latin typeface="#9Slide07 SVNBango" panose="02000000000000000000" pitchFamily="2" charset="0"/>
                <a:cs typeface="Times New Roman" panose="02020603050405020304" pitchFamily="18" charset="0"/>
              </a:rPr>
              <a:t>THẺ RÚT KINH NGHIỆM</a:t>
            </a:r>
            <a:endParaRPr lang="zh-CN" altLang="en-US" sz="4800" dirty="0">
              <a:solidFill>
                <a:srgbClr val="FF0000"/>
              </a:solidFill>
              <a:latin typeface="#9Slide07 SVNBango" panose="02000000000000000000" pitchFamily="2" charset="0"/>
              <a:ea typeface="黑体"/>
              <a:cs typeface="Times New Roman" panose="02020603050405020304" pitchFamily="18" charset="0"/>
            </a:endParaRPr>
          </a:p>
        </p:txBody>
      </p:sp>
      <p:grpSp>
        <p:nvGrpSpPr>
          <p:cNvPr id="2" name="Group 2">
            <a:extLst>
              <a:ext uri="{FF2B5EF4-FFF2-40B4-BE49-F238E27FC236}">
                <a16:creationId xmlns:a16="http://schemas.microsoft.com/office/drawing/2014/main" id="{A2584E7B-8DA3-7799-C1DA-744ADD691895}"/>
              </a:ext>
            </a:extLst>
          </p:cNvPr>
          <p:cNvGrpSpPr/>
          <p:nvPr/>
        </p:nvGrpSpPr>
        <p:grpSpPr>
          <a:xfrm>
            <a:off x="230546" y="2160177"/>
            <a:ext cx="3151995" cy="4757728"/>
            <a:chOff x="0" y="0"/>
            <a:chExt cx="6303990" cy="9515456"/>
          </a:xfrm>
        </p:grpSpPr>
        <p:sp>
          <p:nvSpPr>
            <p:cNvPr id="3" name="Freeform 3">
              <a:extLst>
                <a:ext uri="{FF2B5EF4-FFF2-40B4-BE49-F238E27FC236}">
                  <a16:creationId xmlns:a16="http://schemas.microsoft.com/office/drawing/2014/main" id="{2E165EF0-C2B5-44BF-8301-7FDF85DFCC44}"/>
                </a:ext>
              </a:extLst>
            </p:cNvPr>
            <p:cNvSpPr/>
            <p:nvPr/>
          </p:nvSpPr>
          <p:spPr>
            <a:xfrm>
              <a:off x="0" y="0"/>
              <a:ext cx="6303990" cy="9515456"/>
            </a:xfrm>
            <a:custGeom>
              <a:avLst/>
              <a:gdLst/>
              <a:ahLst/>
              <a:cxnLst/>
              <a:rect l="l" t="t" r="r" b="b"/>
              <a:pathLst>
                <a:path w="6303990" h="9515456">
                  <a:moveTo>
                    <a:pt x="0" y="0"/>
                  </a:moveTo>
                  <a:lnTo>
                    <a:pt x="6303990" y="0"/>
                  </a:lnTo>
                  <a:lnTo>
                    <a:pt x="6303990" y="9515456"/>
                  </a:lnTo>
                  <a:lnTo>
                    <a:pt x="0" y="9515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a:extLst>
                <a:ext uri="{FF2B5EF4-FFF2-40B4-BE49-F238E27FC236}">
                  <a16:creationId xmlns:a16="http://schemas.microsoft.com/office/drawing/2014/main" id="{E6CF3316-DD2D-6B26-FFCF-14D57233E807}"/>
                </a:ext>
              </a:extLst>
            </p:cNvPr>
            <p:cNvSpPr/>
            <p:nvPr/>
          </p:nvSpPr>
          <p:spPr>
            <a:xfrm rot="-2049269">
              <a:off x="2080025" y="1089397"/>
              <a:ext cx="3022399" cy="2818387"/>
            </a:xfrm>
            <a:custGeom>
              <a:avLst/>
              <a:gdLst/>
              <a:ahLst/>
              <a:cxnLst/>
              <a:rect l="l" t="t" r="r" b="b"/>
              <a:pathLst>
                <a:path w="3022399" h="2818387">
                  <a:moveTo>
                    <a:pt x="0" y="0"/>
                  </a:moveTo>
                  <a:lnTo>
                    <a:pt x="3022398" y="0"/>
                  </a:lnTo>
                  <a:lnTo>
                    <a:pt x="3022398" y="2818387"/>
                  </a:lnTo>
                  <a:lnTo>
                    <a:pt x="0" y="28183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spTree>
    <p:extLst>
      <p:ext uri="{BB962C8B-B14F-4D97-AF65-F5344CB8AC3E}">
        <p14:creationId xmlns:p14="http://schemas.microsoft.com/office/powerpoint/2010/main" val="1941886710"/>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7528B833-EB1E-810C-B765-D1F34DF222A4}"/>
              </a:ext>
            </a:extLst>
          </p:cNvPr>
          <p:cNvSpPr/>
          <p:nvPr/>
        </p:nvSpPr>
        <p:spPr>
          <a:xfrm>
            <a:off x="2844800" y="352503"/>
            <a:ext cx="5486400" cy="6152995"/>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650"/>
          </a:p>
        </p:txBody>
      </p:sp>
      <p:sp>
        <p:nvSpPr>
          <p:cNvPr id="4" name="Rectangle 3"/>
          <p:cNvSpPr/>
          <p:nvPr/>
        </p:nvSpPr>
        <p:spPr>
          <a:xfrm>
            <a:off x="381000" y="3872003"/>
            <a:ext cx="3556000" cy="1323632"/>
          </a:xfrm>
          <a:prstGeom prst="rect">
            <a:avLst/>
          </a:prstGeom>
        </p:spPr>
        <p:txBody>
          <a:bodyPr wrap="square">
            <a:spAutoFit/>
          </a:bodyPr>
          <a:lstStyle/>
          <a:p>
            <a:pPr algn="just"/>
            <a:r>
              <a:rPr lang="vi-VN" sz="2650" dirty="0">
                <a:solidFill>
                  <a:srgbClr val="333333"/>
                </a:solidFill>
                <a:latin typeface="+mj-lt"/>
              </a:rPr>
              <a:t>+ Trích dẫn thơ, văn bản,… cần sử dụng dấu ngoặc kép</a:t>
            </a:r>
          </a:p>
        </p:txBody>
      </p:sp>
      <p:sp>
        <p:nvSpPr>
          <p:cNvPr id="3" name="Rectangle 2">
            <a:extLst>
              <a:ext uri="{FF2B5EF4-FFF2-40B4-BE49-F238E27FC236}">
                <a16:creationId xmlns:a16="http://schemas.microsoft.com/office/drawing/2014/main" id="{859E0438-86E6-EF23-567D-89F0DED8B91E}"/>
              </a:ext>
            </a:extLst>
          </p:cNvPr>
          <p:cNvSpPr/>
          <p:nvPr/>
        </p:nvSpPr>
        <p:spPr>
          <a:xfrm>
            <a:off x="5791200" y="57508"/>
            <a:ext cx="5892800" cy="913199"/>
          </a:xfrm>
          <a:prstGeom prst="rect">
            <a:avLst/>
          </a:prstGeom>
        </p:spPr>
        <p:txBody>
          <a:bodyPr wrap="square">
            <a:spAutoFit/>
          </a:bodyPr>
          <a:lstStyle/>
          <a:p>
            <a:pPr algn="just"/>
            <a:r>
              <a:rPr lang="vi-VN" sz="2650" dirty="0">
                <a:solidFill>
                  <a:srgbClr val="333333"/>
                </a:solidFill>
                <a:latin typeface="+mj-lt"/>
              </a:rPr>
              <a:t>+ Sử dụng dấu ngoặc kép đối với các câu nói của tác giả</a:t>
            </a:r>
          </a:p>
        </p:txBody>
      </p:sp>
      <p:sp>
        <p:nvSpPr>
          <p:cNvPr id="5" name="Rectangle 4">
            <a:extLst>
              <a:ext uri="{FF2B5EF4-FFF2-40B4-BE49-F238E27FC236}">
                <a16:creationId xmlns:a16="http://schemas.microsoft.com/office/drawing/2014/main" id="{8EFF9924-594E-1862-AD52-4AFE30614683}"/>
              </a:ext>
            </a:extLst>
          </p:cNvPr>
          <p:cNvSpPr/>
          <p:nvPr/>
        </p:nvSpPr>
        <p:spPr>
          <a:xfrm>
            <a:off x="254000" y="736601"/>
            <a:ext cx="3810000" cy="913199"/>
          </a:xfrm>
          <a:prstGeom prst="rect">
            <a:avLst/>
          </a:prstGeom>
        </p:spPr>
        <p:txBody>
          <a:bodyPr wrap="square">
            <a:spAutoFit/>
          </a:bodyPr>
          <a:lstStyle/>
          <a:p>
            <a:pPr algn="just"/>
            <a:r>
              <a:rPr lang="vi-VN" sz="2650" dirty="0">
                <a:solidFill>
                  <a:srgbClr val="333333"/>
                </a:solidFill>
                <a:latin typeface="+mj-lt"/>
              </a:rPr>
              <a:t>+ Sử dụng dấu ngoặc tròn để trích dẫn tên tác giả.</a:t>
            </a:r>
          </a:p>
        </p:txBody>
      </p:sp>
      <p:sp>
        <p:nvSpPr>
          <p:cNvPr id="6" name="Rectangle 5">
            <a:extLst>
              <a:ext uri="{FF2B5EF4-FFF2-40B4-BE49-F238E27FC236}">
                <a16:creationId xmlns:a16="http://schemas.microsoft.com/office/drawing/2014/main" id="{D54CF028-0799-555D-C4F4-26E26CB29CD9}"/>
              </a:ext>
            </a:extLst>
          </p:cNvPr>
          <p:cNvSpPr/>
          <p:nvPr/>
        </p:nvSpPr>
        <p:spPr>
          <a:xfrm>
            <a:off x="7151077" y="1449605"/>
            <a:ext cx="4775200" cy="913199"/>
          </a:xfrm>
          <a:prstGeom prst="rect">
            <a:avLst/>
          </a:prstGeom>
        </p:spPr>
        <p:txBody>
          <a:bodyPr wrap="square">
            <a:spAutoFit/>
          </a:bodyPr>
          <a:lstStyle/>
          <a:p>
            <a:pPr algn="just"/>
            <a:r>
              <a:rPr lang="vi-VN" sz="2650" dirty="0">
                <a:solidFill>
                  <a:srgbClr val="333333"/>
                </a:solidFill>
                <a:latin typeface="+mj-lt"/>
              </a:rPr>
              <a:t>+ Trích dẫn chính xác câu nói, quan điểm, ý tưởng của tác giả.</a:t>
            </a:r>
          </a:p>
        </p:txBody>
      </p:sp>
      <p:sp>
        <p:nvSpPr>
          <p:cNvPr id="7" name="Rectangle 6">
            <a:extLst>
              <a:ext uri="{FF2B5EF4-FFF2-40B4-BE49-F238E27FC236}">
                <a16:creationId xmlns:a16="http://schemas.microsoft.com/office/drawing/2014/main" id="{921A6796-69F9-8623-8F80-F547B5821D10}"/>
              </a:ext>
            </a:extLst>
          </p:cNvPr>
          <p:cNvSpPr/>
          <p:nvPr/>
        </p:nvSpPr>
        <p:spPr>
          <a:xfrm>
            <a:off x="279401" y="2006600"/>
            <a:ext cx="3821723" cy="1734064"/>
          </a:xfrm>
          <a:prstGeom prst="rect">
            <a:avLst/>
          </a:prstGeom>
        </p:spPr>
        <p:txBody>
          <a:bodyPr wrap="square">
            <a:spAutoFit/>
          </a:bodyPr>
          <a:lstStyle/>
          <a:p>
            <a:pPr algn="just"/>
            <a:r>
              <a:rPr lang="vi-VN" sz="2650" dirty="0">
                <a:solidFill>
                  <a:srgbClr val="333333"/>
                </a:solidFill>
                <a:latin typeface="+mj-lt"/>
              </a:rPr>
              <a:t>+ Không thay đổi từ, vị trí bố cục một số câu nói của tác giả để biến thành</a:t>
            </a:r>
            <a:r>
              <a:rPr lang="en-US" sz="2650" dirty="0">
                <a:solidFill>
                  <a:srgbClr val="333333"/>
                </a:solidFill>
                <a:latin typeface="+mj-lt"/>
              </a:rPr>
              <a:t> </a:t>
            </a:r>
            <a:r>
              <a:rPr lang="vi-VN" sz="2650" dirty="0">
                <a:solidFill>
                  <a:srgbClr val="333333"/>
                </a:solidFill>
                <a:latin typeface="+mj-lt"/>
              </a:rPr>
              <a:t>của mình.</a:t>
            </a:r>
          </a:p>
        </p:txBody>
      </p:sp>
      <p:sp>
        <p:nvSpPr>
          <p:cNvPr id="8" name="Rectangle 7">
            <a:extLst>
              <a:ext uri="{FF2B5EF4-FFF2-40B4-BE49-F238E27FC236}">
                <a16:creationId xmlns:a16="http://schemas.microsoft.com/office/drawing/2014/main" id="{92601025-381E-FC7A-26C7-578BEC890DF4}"/>
              </a:ext>
            </a:extLst>
          </p:cNvPr>
          <p:cNvSpPr/>
          <p:nvPr/>
        </p:nvSpPr>
        <p:spPr>
          <a:xfrm>
            <a:off x="7068608" y="2644542"/>
            <a:ext cx="5013571" cy="1315745"/>
          </a:xfrm>
          <a:prstGeom prst="rect">
            <a:avLst/>
          </a:prstGeom>
        </p:spPr>
        <p:txBody>
          <a:bodyPr wrap="square">
            <a:spAutoFit/>
          </a:bodyPr>
          <a:lstStyle/>
          <a:p>
            <a:pPr algn="just"/>
            <a:r>
              <a:rPr lang="vi-VN" sz="2650" dirty="0">
                <a:solidFill>
                  <a:srgbClr val="333333"/>
                </a:solidFill>
                <a:latin typeface="+mj-lt"/>
              </a:rPr>
              <a:t>+ Không nên lắp ráp nhiều nội dung từ nhiều nguồn khác nhau thành bài viết hoàn chỉnh của mình</a:t>
            </a:r>
          </a:p>
        </p:txBody>
      </p:sp>
      <p:sp>
        <p:nvSpPr>
          <p:cNvPr id="9" name="Rectangle 8">
            <a:extLst>
              <a:ext uri="{FF2B5EF4-FFF2-40B4-BE49-F238E27FC236}">
                <a16:creationId xmlns:a16="http://schemas.microsoft.com/office/drawing/2014/main" id="{F58B2F1F-1D42-A009-EBD6-D48BEAFBDE16}"/>
              </a:ext>
            </a:extLst>
          </p:cNvPr>
          <p:cNvSpPr/>
          <p:nvPr/>
        </p:nvSpPr>
        <p:spPr>
          <a:xfrm>
            <a:off x="7213601" y="4526103"/>
            <a:ext cx="4892431" cy="1323632"/>
          </a:xfrm>
          <a:prstGeom prst="rect">
            <a:avLst/>
          </a:prstGeom>
        </p:spPr>
        <p:txBody>
          <a:bodyPr wrap="square">
            <a:spAutoFit/>
          </a:bodyPr>
          <a:lstStyle/>
          <a:p>
            <a:pPr algn="just"/>
            <a:r>
              <a:rPr lang="vi-VN" sz="2650" dirty="0">
                <a:solidFill>
                  <a:srgbClr val="333333"/>
                </a:solidFill>
                <a:latin typeface="+mj-lt"/>
              </a:rPr>
              <a:t>+ Nên sử dụng trích dẫn trực tiếp trong khi viết văn để tránh bị đạo văn.</a:t>
            </a:r>
          </a:p>
        </p:txBody>
      </p:sp>
    </p:spTree>
    <p:extLst>
      <p:ext uri="{BB962C8B-B14F-4D97-AF65-F5344CB8AC3E}">
        <p14:creationId xmlns:p14="http://schemas.microsoft.com/office/powerpoint/2010/main" val="80309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526432" y="394902"/>
            <a:ext cx="10995008" cy="5775310"/>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a:p>
        </p:txBody>
      </p:sp>
      <p:sp>
        <p:nvSpPr>
          <p:cNvPr id="6" name="TextBox 5">
            <a:extLst>
              <a:ext uri="{FF2B5EF4-FFF2-40B4-BE49-F238E27FC236}">
                <a16:creationId xmlns:a16="http://schemas.microsoft.com/office/drawing/2014/main" id="{0A55E294-B04B-252D-45C5-EEFF1CFE2801}"/>
              </a:ext>
            </a:extLst>
          </p:cNvPr>
          <p:cNvSpPr txBox="1"/>
          <p:nvPr/>
        </p:nvSpPr>
        <p:spPr>
          <a:xfrm>
            <a:off x="1636170" y="687788"/>
            <a:ext cx="9091749" cy="1446550"/>
          </a:xfrm>
          <a:prstGeom prst="rect">
            <a:avLst/>
          </a:prstGeom>
          <a:noFill/>
        </p:spPr>
        <p:txBody>
          <a:bodyPr wrap="square" rtlCol="0">
            <a:spAutoFit/>
          </a:bodyPr>
          <a:lstStyle/>
          <a:p>
            <a:pPr algn="ctr"/>
            <a:r>
              <a:rPr lang="en-US" sz="4400" dirty="0" err="1">
                <a:latin typeface="#9Slide07 SVNA Love Of Thunder" panose="02040603050506020204" pitchFamily="18" charset="0"/>
                <a:cs typeface="Times New Roman" panose="02020603050405020304" pitchFamily="18" charset="0"/>
              </a:rPr>
              <a:t>Bài</a:t>
            </a:r>
            <a:r>
              <a:rPr lang="en-US" sz="4400" dirty="0">
                <a:latin typeface="#9Slide07 SVNA Love Of Thunder" panose="02040603050506020204" pitchFamily="18" charset="0"/>
                <a:cs typeface="Times New Roman" panose="02020603050405020304" pitchFamily="18" charset="0"/>
              </a:rPr>
              <a:t> 4: </a:t>
            </a:r>
          </a:p>
          <a:p>
            <a:pPr algn="ctr"/>
            <a:r>
              <a:rPr lang="en-US" sz="4400" dirty="0" err="1">
                <a:latin typeface="#9Slide07 SVNA Love Of Thunder" panose="02040603050506020204" pitchFamily="18" charset="0"/>
                <a:cs typeface="Times New Roman" panose="02020603050405020304" pitchFamily="18" charset="0"/>
              </a:rPr>
              <a:t>Khám</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phá</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vẻ</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đẹp</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văn</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chương</a:t>
            </a:r>
            <a:endParaRPr lang="en-US" sz="44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2311420" y="2909583"/>
            <a:ext cx="7569160" cy="707886"/>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2" name="TextBox 1">
            <a:extLst>
              <a:ext uri="{FF2B5EF4-FFF2-40B4-BE49-F238E27FC236}">
                <a16:creationId xmlns:a16="http://schemas.microsoft.com/office/drawing/2014/main" id="{FC52B750-4474-FD6E-3098-BF8B01F67E88}"/>
              </a:ext>
            </a:extLst>
          </p:cNvPr>
          <p:cNvSpPr txBox="1"/>
          <p:nvPr/>
        </p:nvSpPr>
        <p:spPr>
          <a:xfrm>
            <a:off x="1979789" y="4213713"/>
            <a:ext cx="8088294" cy="523220"/>
          </a:xfrm>
          <a:prstGeom prst="rect">
            <a:avLst/>
          </a:prstGeom>
          <a:noFill/>
        </p:spPr>
        <p:txBody>
          <a:bodyPr wrap="square" rtlCol="0">
            <a:spAutoFit/>
          </a:bodyPr>
          <a:lstStyle/>
          <a:p>
            <a:pPr algn="just"/>
            <a:r>
              <a:rPr lang="en-US" sz="2800" dirty="0" err="1">
                <a:latin typeface="#9Slide07 Pangolin" panose="00000500000000000000" pitchFamily="2" charset="0"/>
                <a:cs typeface="Times New Roman" panose="02020603050405020304" pitchFamily="18" charset="0"/>
              </a:rPr>
              <a:t>Cách</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sử</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dụng</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tài</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liệu</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tham</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khảo</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và</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trích</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dẫn</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tài</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liệu</a:t>
            </a:r>
            <a:endParaRPr lang="en-US" sz="2800" dirty="0">
              <a:latin typeface="#9Slide07 Pangolin" panose="00000500000000000000" pitchFamily="2" charset="0"/>
              <a:cs typeface="Times New Roman" panose="02020603050405020304" pitchFamily="18" charset="0"/>
            </a:endParaRPr>
          </a:p>
        </p:txBody>
      </p:sp>
      <p:sp>
        <p:nvSpPr>
          <p:cNvPr id="10" name="Freeform 3">
            <a:extLst>
              <a:ext uri="{FF2B5EF4-FFF2-40B4-BE49-F238E27FC236}">
                <a16:creationId xmlns:a16="http://schemas.microsoft.com/office/drawing/2014/main" id="{2B6F860D-6E0A-4C90-5610-B78CD1C8C131}"/>
              </a:ext>
            </a:extLst>
          </p:cNvPr>
          <p:cNvSpPr/>
          <p:nvPr/>
        </p:nvSpPr>
        <p:spPr>
          <a:xfrm>
            <a:off x="-432155" y="5615653"/>
            <a:ext cx="6614200" cy="1694889"/>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4286675" y="2308718"/>
            <a:ext cx="7569160" cy="1323439"/>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HÌNH THÀNH KIẾN THỨC</a:t>
            </a:r>
          </a:p>
        </p:txBody>
      </p:sp>
      <p:sp>
        <p:nvSpPr>
          <p:cNvPr id="2" name="Freeform 3">
            <a:extLst>
              <a:ext uri="{FF2B5EF4-FFF2-40B4-BE49-F238E27FC236}">
                <a16:creationId xmlns:a16="http://schemas.microsoft.com/office/drawing/2014/main" id="{68DFF2C2-DD3A-6778-93EA-3F9D62F82512}"/>
              </a:ext>
            </a:extLst>
          </p:cNvPr>
          <p:cNvSpPr/>
          <p:nvPr/>
        </p:nvSpPr>
        <p:spPr>
          <a:xfrm>
            <a:off x="751567" y="792035"/>
            <a:ext cx="4074875" cy="4867944"/>
          </a:xfrm>
          <a:custGeom>
            <a:avLst/>
            <a:gdLst/>
            <a:ahLst/>
            <a:cxnLst/>
            <a:rect l="l" t="t" r="r" b="b"/>
            <a:pathLst>
              <a:path w="2794575" h="3338467">
                <a:moveTo>
                  <a:pt x="0" y="0"/>
                </a:moveTo>
                <a:lnTo>
                  <a:pt x="2794575" y="0"/>
                </a:lnTo>
                <a:lnTo>
                  <a:pt x="2794575" y="3338467"/>
                </a:lnTo>
                <a:lnTo>
                  <a:pt x="0" y="333846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89097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6794118-E4F1-ED77-5A03-45F88CD9BFC6}"/>
              </a:ext>
            </a:extLst>
          </p:cNvPr>
          <p:cNvGrpSpPr/>
          <p:nvPr/>
        </p:nvGrpSpPr>
        <p:grpSpPr>
          <a:xfrm>
            <a:off x="1918208" y="88779"/>
            <a:ext cx="7670800" cy="1522141"/>
            <a:chOff x="1714500" y="909251"/>
            <a:chExt cx="11506200" cy="2283212"/>
          </a:xfrm>
        </p:grpSpPr>
        <p:sp>
          <p:nvSpPr>
            <p:cNvPr id="2" name="Freeform 2">
              <a:extLst>
                <a:ext uri="{FF2B5EF4-FFF2-40B4-BE49-F238E27FC236}">
                  <a16:creationId xmlns:a16="http://schemas.microsoft.com/office/drawing/2014/main" id="{A6DBACFA-6F58-944D-DABF-F0D4111D0398}"/>
                </a:ext>
              </a:extLst>
            </p:cNvPr>
            <p:cNvSpPr/>
            <p:nvPr/>
          </p:nvSpPr>
          <p:spPr>
            <a:xfrm>
              <a:off x="1714500" y="909251"/>
              <a:ext cx="11506200" cy="2283212"/>
            </a:xfrm>
            <a:custGeom>
              <a:avLst/>
              <a:gdLst/>
              <a:ahLst/>
              <a:cxnLst/>
              <a:rect l="l" t="t" r="r" b="b"/>
              <a:pathLst>
                <a:path w="11794409" h="2845401">
                  <a:moveTo>
                    <a:pt x="0" y="0"/>
                  </a:moveTo>
                  <a:lnTo>
                    <a:pt x="11794408" y="0"/>
                  </a:lnTo>
                  <a:lnTo>
                    <a:pt x="11794408" y="2845401"/>
                  </a:lnTo>
                  <a:lnTo>
                    <a:pt x="0" y="28454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Rectangle 5"/>
            <p:cNvSpPr/>
            <p:nvPr/>
          </p:nvSpPr>
          <p:spPr>
            <a:xfrm>
              <a:off x="2338280" y="1375583"/>
              <a:ext cx="10080887" cy="1492524"/>
            </a:xfrm>
            <a:prstGeom prst="rect">
              <a:avLst/>
            </a:prstGeom>
          </p:spPr>
          <p:txBody>
            <a:bodyPr wrap="square">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rPr>
                <a:t>Một</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số</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lưu</a:t>
              </a:r>
              <a:r>
                <a:rPr lang="en-US" sz="2933" b="1" dirty="0">
                  <a:solidFill>
                    <a:srgbClr val="FF0000"/>
                  </a:solidFill>
                  <a:latin typeface="Times New Roman" panose="02020603050405020304" pitchFamily="18" charset="0"/>
                  <a:cs typeface="Times New Roman" panose="02020603050405020304" pitchFamily="18" charset="0"/>
                </a:rPr>
                <a:t> ý </a:t>
              </a:r>
              <a:r>
                <a:rPr lang="en-US" sz="2933" b="1" dirty="0" err="1">
                  <a:solidFill>
                    <a:srgbClr val="FF0000"/>
                  </a:solidFill>
                  <a:latin typeface="Times New Roman" panose="02020603050405020304" pitchFamily="18" charset="0"/>
                  <a:cs typeface="Times New Roman" panose="02020603050405020304" pitchFamily="18" charset="0"/>
                </a:rPr>
                <a:t>về</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cách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tham</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khảo</a:t>
              </a:r>
              <a:r>
                <a:rPr lang="en-US" sz="2933" b="1" dirty="0">
                  <a:solidFill>
                    <a:srgbClr val="FF0000"/>
                  </a:solidFill>
                  <a:latin typeface="Times New Roman" panose="02020603050405020304" pitchFamily="18" charset="0"/>
                  <a:cs typeface="Times New Roman" panose="02020603050405020304" pitchFamily="18" charset="0"/>
                </a:rPr>
                <a:t>, </a:t>
              </a:r>
            </a:p>
            <a:p>
              <a:pPr algn="ctr"/>
              <a:r>
                <a:rPr lang="en-US" sz="2933" b="1" dirty="0" err="1">
                  <a:solidFill>
                    <a:srgbClr val="FF0000"/>
                  </a:solidFill>
                  <a:latin typeface="Times New Roman" panose="02020603050405020304" pitchFamily="18" charset="0"/>
                  <a:cs typeface="Times New Roman" panose="02020603050405020304" pitchFamily="18" charset="0"/>
                </a:rPr>
                <a:t>trích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dẫn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tài</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liệu</a:t>
              </a:r>
              <a:endParaRPr lang="vi-VN" sz="2933" b="1" dirty="0">
                <a:solidFill>
                  <a:srgbClr val="FF0000"/>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53916" y="3004291"/>
            <a:ext cx="4093553" cy="2800382"/>
          </a:xfrm>
          <a:prstGeom prst="rect">
            <a:avLst/>
          </a:prstGeom>
        </p:spPr>
        <p:txBody>
          <a:bodyPr wrap="square">
            <a:spAutoFit/>
          </a:bodyPr>
          <a:lstStyle/>
          <a:p>
            <a:pPr algn="just"/>
            <a:r>
              <a:rPr lang="vi-VN" sz="2933" dirty="0">
                <a:solidFill>
                  <a:schemeClr val="tx1">
                    <a:lumMod val="95000"/>
                    <a:lumOff val="5000"/>
                  </a:schemeClr>
                </a:solidFill>
                <a:latin typeface="Times New Roman" panose="02020603050405020304" pitchFamily="18" charset="0"/>
                <a:cs typeface="Times New Roman" panose="02020603050405020304" pitchFamily="18" charset="0"/>
              </a:rPr>
              <a:t>Tài liệu tham khảo có thể được trích dẫn theo nhiều cách. Có thể chọn cách dẫn trực tiếp hoặc cách dẫn gián tiếp tùy vào mục đích của người viết. </a:t>
            </a:r>
          </a:p>
        </p:txBody>
      </p:sp>
      <p:sp>
        <p:nvSpPr>
          <p:cNvPr id="3" name="Freeform 3">
            <a:extLst>
              <a:ext uri="{FF2B5EF4-FFF2-40B4-BE49-F238E27FC236}">
                <a16:creationId xmlns:a16="http://schemas.microsoft.com/office/drawing/2014/main" id="{B682EBE8-4E31-C707-F92F-E4EAD5481B89}"/>
              </a:ext>
            </a:extLst>
          </p:cNvPr>
          <p:cNvSpPr/>
          <p:nvPr/>
        </p:nvSpPr>
        <p:spPr>
          <a:xfrm rot="5400000">
            <a:off x="2968089" y="3212867"/>
            <a:ext cx="4876800" cy="1956816"/>
          </a:xfrm>
          <a:custGeom>
            <a:avLst/>
            <a:gdLst/>
            <a:ahLst/>
            <a:cxnLst/>
            <a:rect l="l" t="t" r="r" b="b"/>
            <a:pathLst>
              <a:path w="7315200" h="2935224">
                <a:moveTo>
                  <a:pt x="0" y="0"/>
                </a:moveTo>
                <a:lnTo>
                  <a:pt x="7315200" y="0"/>
                </a:lnTo>
                <a:lnTo>
                  <a:pt x="7315200" y="2935224"/>
                </a:lnTo>
                <a:lnTo>
                  <a:pt x="0" y="29352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4" name="Rectangle 3">
            <a:extLst>
              <a:ext uri="{FF2B5EF4-FFF2-40B4-BE49-F238E27FC236}">
                <a16:creationId xmlns:a16="http://schemas.microsoft.com/office/drawing/2014/main" id="{F10B0B35-7029-5379-D608-B506038147E8}"/>
              </a:ext>
            </a:extLst>
          </p:cNvPr>
          <p:cNvSpPr/>
          <p:nvPr/>
        </p:nvSpPr>
        <p:spPr>
          <a:xfrm>
            <a:off x="6475203" y="4871522"/>
            <a:ext cx="5292426" cy="1897699"/>
          </a:xfrm>
          <a:prstGeom prst="rect">
            <a:avLst/>
          </a:prstGeom>
        </p:spPr>
        <p:txBody>
          <a:bodyPr wrap="square">
            <a:spAutoFit/>
          </a:bodyPr>
          <a:lstStyle/>
          <a:p>
            <a:pPr algn="just"/>
            <a:r>
              <a:rPr lang="vi-VN" sz="2933" dirty="0">
                <a:solidFill>
                  <a:schemeClr val="tx1">
                    <a:lumMod val="95000"/>
                    <a:lumOff val="5000"/>
                  </a:schemeClr>
                </a:solidFill>
                <a:latin typeface="Times New Roman" panose="02020603050405020304" pitchFamily="18" charset="0"/>
                <a:cs typeface="Times New Roman" panose="02020603050405020304" pitchFamily="18" charset="0"/>
              </a:rPr>
              <a:t>Khi viết, ta thường tham khảo tài liệu từ các nguồn khác nhau để có thể tiếp cận vấn đề một cách toàn diện, sâu sắc hơn.</a:t>
            </a:r>
          </a:p>
        </p:txBody>
      </p:sp>
      <p:sp>
        <p:nvSpPr>
          <p:cNvPr id="9" name="Rectangle 8">
            <a:extLst>
              <a:ext uri="{FF2B5EF4-FFF2-40B4-BE49-F238E27FC236}">
                <a16:creationId xmlns:a16="http://schemas.microsoft.com/office/drawing/2014/main" id="{D9B8160E-95EE-D38A-16F4-6A519736C8A7}"/>
              </a:ext>
            </a:extLst>
          </p:cNvPr>
          <p:cNvSpPr/>
          <p:nvPr/>
        </p:nvSpPr>
        <p:spPr>
          <a:xfrm>
            <a:off x="6430050" y="1610920"/>
            <a:ext cx="5382732" cy="3251724"/>
          </a:xfrm>
          <a:prstGeom prst="rect">
            <a:avLst/>
          </a:prstGeom>
        </p:spPr>
        <p:txBody>
          <a:bodyPr wrap="square">
            <a:spAutoFit/>
          </a:bodyPr>
          <a:lstStyle/>
          <a:p>
            <a:pPr algn="just"/>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N</a:t>
            </a:r>
            <a:r>
              <a:rPr lang="vi-VN" sz="2933" dirty="0">
                <a:solidFill>
                  <a:schemeClr val="tx1">
                    <a:lumMod val="95000"/>
                    <a:lumOff val="5000"/>
                  </a:schemeClr>
                </a:solidFill>
                <a:latin typeface="Times New Roman" panose="02020603050405020304" pitchFamily="18" charset="0"/>
                <a:cs typeface="Times New Roman" panose="02020603050405020304" pitchFamily="18" charset="0"/>
              </a:rPr>
              <a:t>gười viết cần nêu rõ tác giả được trích dẫn và xuất xứ của tài liệu, đồng thời truyền tải trung thực nội dung ý tưởng, thông tin được trích dẫn để thể hiện sự tôn trọng đối với công sức lao động của người khác và tránh đạo văn</a:t>
            </a:r>
          </a:p>
        </p:txBody>
      </p:sp>
      <p:sp>
        <p:nvSpPr>
          <p:cNvPr id="10" name="Freeform 4">
            <a:extLst>
              <a:ext uri="{FF2B5EF4-FFF2-40B4-BE49-F238E27FC236}">
                <a16:creationId xmlns:a16="http://schemas.microsoft.com/office/drawing/2014/main" id="{5AF50A4A-133A-B6DF-2E3E-0544609854EA}"/>
              </a:ext>
            </a:extLst>
          </p:cNvPr>
          <p:cNvSpPr/>
          <p:nvPr/>
        </p:nvSpPr>
        <p:spPr>
          <a:xfrm>
            <a:off x="0" y="740316"/>
            <a:ext cx="2036769" cy="2025117"/>
          </a:xfrm>
          <a:custGeom>
            <a:avLst/>
            <a:gdLst/>
            <a:ahLst/>
            <a:cxnLst/>
            <a:rect l="l" t="t" r="r" b="b"/>
            <a:pathLst>
              <a:path w="3914204" h="4114800">
                <a:moveTo>
                  <a:pt x="0" y="0"/>
                </a:moveTo>
                <a:lnTo>
                  <a:pt x="3914203" y="0"/>
                </a:lnTo>
                <a:lnTo>
                  <a:pt x="391420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Tree>
    <p:extLst>
      <p:ext uri="{BB962C8B-B14F-4D97-AF65-F5344CB8AC3E}">
        <p14:creationId xmlns:p14="http://schemas.microsoft.com/office/powerpoint/2010/main" val="28222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51BC3-3D92-0B3A-AE4D-606B924DCA84}"/>
              </a:ext>
            </a:extLst>
          </p:cNvPr>
          <p:cNvSpPr txBox="1"/>
          <p:nvPr/>
        </p:nvSpPr>
        <p:spPr>
          <a:xfrm>
            <a:off x="466147" y="320457"/>
            <a:ext cx="11259705" cy="3108543"/>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(1) Trong </a:t>
            </a:r>
            <a:r>
              <a:rPr lang="en-US" sz="2800" i="1" dirty="0" err="1">
                <a:latin typeface="Times New Roman" panose="02020603050405020304" pitchFamily="18" charset="0"/>
                <a:cs typeface="Times New Roman" panose="02020603050405020304" pitchFamily="18" charset="0"/>
              </a:rPr>
              <a:t>mắt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Quỳnh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vui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khiển</a:t>
            </a:r>
            <a:r>
              <a:rPr lang="en-US" sz="2800" i="1" dirty="0">
                <a:latin typeface="Times New Roman" panose="02020603050405020304" pitchFamily="18" charset="0"/>
                <a:cs typeface="Times New Roman" panose="02020603050405020304" pitchFamily="18" charset="0"/>
              </a:rPr>
              <a:t>. Anh </a:t>
            </a:r>
            <a:r>
              <a:rPr lang="en-US" sz="2800" i="1" dirty="0" err="1">
                <a:latin typeface="Times New Roman" panose="02020603050405020304" pitchFamily="18" charset="0"/>
                <a:cs typeface="Times New Roman" panose="02020603050405020304" pitchFamily="18" charset="0"/>
              </a:rPr>
              <a:t>giúp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thỏa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rỗi</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Văn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quỷ</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a:t>
            </a:r>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1EF986B-DFC4-CD57-1A29-2FF448AD893A}"/>
              </a:ext>
            </a:extLst>
          </p:cNvPr>
          <p:cNvSpPr txBox="1"/>
          <p:nvPr/>
        </p:nvSpPr>
        <p:spPr>
          <a:xfrm>
            <a:off x="3013544" y="4066675"/>
            <a:ext cx="8712308"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Ở </a:t>
            </a: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quỷ</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kép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a:t>
            </a:r>
          </a:p>
        </p:txBody>
      </p:sp>
      <p:sp>
        <p:nvSpPr>
          <p:cNvPr id="4" name="Freeform 4">
            <a:extLst>
              <a:ext uri="{FF2B5EF4-FFF2-40B4-BE49-F238E27FC236}">
                <a16:creationId xmlns:a16="http://schemas.microsoft.com/office/drawing/2014/main" id="{D09E92EB-D6AD-AD51-CEE6-8CFCD40F31B0}"/>
              </a:ext>
            </a:extLst>
          </p:cNvPr>
          <p:cNvSpPr/>
          <p:nvPr/>
        </p:nvSpPr>
        <p:spPr>
          <a:xfrm>
            <a:off x="254442" y="3085106"/>
            <a:ext cx="2547999" cy="3772894"/>
          </a:xfrm>
          <a:custGeom>
            <a:avLst/>
            <a:gdLst/>
            <a:ahLst/>
            <a:cxnLst/>
            <a:rect l="l" t="t" r="r" b="b"/>
            <a:pathLst>
              <a:path w="3897796" h="5771576">
                <a:moveTo>
                  <a:pt x="0" y="0"/>
                </a:moveTo>
                <a:lnTo>
                  <a:pt x="3897796" y="0"/>
                </a:lnTo>
                <a:lnTo>
                  <a:pt x="3897796" y="5771577"/>
                </a:lnTo>
                <a:lnTo>
                  <a:pt x="0" y="57715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28901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51BC3-3D92-0B3A-AE4D-606B924DCA84}"/>
              </a:ext>
            </a:extLst>
          </p:cNvPr>
          <p:cNvSpPr txBox="1"/>
          <p:nvPr/>
        </p:nvSpPr>
        <p:spPr>
          <a:xfrm>
            <a:off x="547982" y="958132"/>
            <a:ext cx="11259705"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(2) </a:t>
            </a:r>
            <a:r>
              <a:rPr lang="en-US" sz="2800" i="1" dirty="0" err="1">
                <a:latin typeface="Times New Roman" panose="02020603050405020304" pitchFamily="18" charset="0"/>
                <a:cs typeface="Times New Roman" panose="02020603050405020304" pitchFamily="18" charset="0"/>
              </a:rPr>
              <a:t>Trần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thú</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bởi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hấp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tìm</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81EF986B-DFC4-CD57-1A29-2FF448AD893A}"/>
              </a:ext>
            </a:extLst>
          </p:cNvPr>
          <p:cNvSpPr txBox="1"/>
          <p:nvPr/>
        </p:nvSpPr>
        <p:spPr>
          <a:xfrm>
            <a:off x="466148" y="4066675"/>
            <a:ext cx="6626416"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Ở </a:t>
            </a: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a:t>
            </a:r>
          </a:p>
        </p:txBody>
      </p:sp>
      <p:sp>
        <p:nvSpPr>
          <p:cNvPr id="4" name="Freeform 2">
            <a:extLst>
              <a:ext uri="{FF2B5EF4-FFF2-40B4-BE49-F238E27FC236}">
                <a16:creationId xmlns:a16="http://schemas.microsoft.com/office/drawing/2014/main" id="{2F29782E-BA51-4076-DE2E-B7667C15F993}"/>
              </a:ext>
            </a:extLst>
          </p:cNvPr>
          <p:cNvSpPr/>
          <p:nvPr/>
        </p:nvSpPr>
        <p:spPr>
          <a:xfrm>
            <a:off x="7575802" y="3653100"/>
            <a:ext cx="4984032" cy="3414061"/>
          </a:xfrm>
          <a:custGeom>
            <a:avLst/>
            <a:gdLst/>
            <a:ahLst/>
            <a:cxnLst/>
            <a:rect l="l" t="t" r="r" b="b"/>
            <a:pathLst>
              <a:path w="7088605" h="4855694">
                <a:moveTo>
                  <a:pt x="0" y="0"/>
                </a:moveTo>
                <a:lnTo>
                  <a:pt x="7088605" y="0"/>
                </a:lnTo>
                <a:lnTo>
                  <a:pt x="7088605" y="4855694"/>
                </a:lnTo>
                <a:lnTo>
                  <a:pt x="0" y="485569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1238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190831" y="2423613"/>
            <a:ext cx="7569160" cy="1754326"/>
          </a:xfrm>
          <a:prstGeom prst="rect">
            <a:avLst/>
          </a:prstGeom>
          <a:noFill/>
        </p:spPr>
        <p:txBody>
          <a:bodyPr wrap="square" rtlCol="0">
            <a:spAutoFit/>
          </a:bodyPr>
          <a:lstStyle/>
          <a:p>
            <a:pPr algn="ctr"/>
            <a:r>
              <a:rPr lang="en-US" sz="5400" b="1" dirty="0">
                <a:solidFill>
                  <a:srgbClr val="C00000"/>
                </a:solidFill>
                <a:latin typeface="#9Slide07 Pangolin" panose="00000500000000000000" pitchFamily="2" charset="0"/>
                <a:cs typeface="Times New Roman" panose="02020603050405020304" pitchFamily="18" charset="0"/>
              </a:rPr>
              <a:t>II.</a:t>
            </a:r>
          </a:p>
          <a:p>
            <a:pPr algn="ctr"/>
            <a:r>
              <a:rPr lang="en-US" sz="5400" b="1" dirty="0">
                <a:solidFill>
                  <a:srgbClr val="C00000"/>
                </a:solidFill>
                <a:latin typeface="#9Slide07 Pangolin" panose="00000500000000000000" pitchFamily="2" charset="0"/>
                <a:cs typeface="Times New Roman" panose="02020603050405020304" pitchFamily="18" charset="0"/>
              </a:rPr>
              <a:t>LUYỆN TẬP</a:t>
            </a:r>
          </a:p>
        </p:txBody>
      </p:sp>
      <p:sp>
        <p:nvSpPr>
          <p:cNvPr id="2" name="Freeform 7">
            <a:extLst>
              <a:ext uri="{FF2B5EF4-FFF2-40B4-BE49-F238E27FC236}">
                <a16:creationId xmlns:a16="http://schemas.microsoft.com/office/drawing/2014/main" id="{D30ADF0C-51E7-303C-2ABC-9214353004B4}"/>
              </a:ext>
            </a:extLst>
          </p:cNvPr>
          <p:cNvSpPr/>
          <p:nvPr/>
        </p:nvSpPr>
        <p:spPr>
          <a:xfrm>
            <a:off x="6608679" y="1558120"/>
            <a:ext cx="5339929" cy="5299880"/>
          </a:xfrm>
          <a:custGeom>
            <a:avLst/>
            <a:gdLst/>
            <a:ahLst/>
            <a:cxnLst/>
            <a:rect l="l" t="t" r="r" b="b"/>
            <a:pathLst>
              <a:path w="8291788" h="8229600">
                <a:moveTo>
                  <a:pt x="0" y="0"/>
                </a:moveTo>
                <a:lnTo>
                  <a:pt x="8291788" y="0"/>
                </a:lnTo>
                <a:lnTo>
                  <a:pt x="8291788"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9418763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2C80D6-608C-CA21-66F8-A0E3E0163192}"/>
              </a:ext>
            </a:extLst>
          </p:cNvPr>
          <p:cNvGrpSpPr/>
          <p:nvPr/>
        </p:nvGrpSpPr>
        <p:grpSpPr>
          <a:xfrm>
            <a:off x="736253" y="2514269"/>
            <a:ext cx="3258284" cy="1224833"/>
            <a:chOff x="4495800" y="2247900"/>
            <a:chExt cx="3258284" cy="1224833"/>
          </a:xfrm>
        </p:grpSpPr>
        <p:grpSp>
          <p:nvGrpSpPr>
            <p:cNvPr id="5" name="Group 19">
              <a:extLst>
                <a:ext uri="{FF2B5EF4-FFF2-40B4-BE49-F238E27FC236}">
                  <a16:creationId xmlns:a16="http://schemas.microsoft.com/office/drawing/2014/main" id="{E1D4C552-CDAD-64EC-E211-3BC7244AF031}"/>
                </a:ext>
              </a:extLst>
            </p:cNvPr>
            <p:cNvGrpSpPr/>
            <p:nvPr/>
          </p:nvGrpSpPr>
          <p:grpSpPr>
            <a:xfrm>
              <a:off x="4495800" y="2247900"/>
              <a:ext cx="3258284" cy="1224833"/>
              <a:chOff x="0" y="0"/>
              <a:chExt cx="1937678" cy="593864"/>
            </a:xfrm>
          </p:grpSpPr>
          <p:sp>
            <p:nvSpPr>
              <p:cNvPr id="7" name="Freeform 20">
                <a:extLst>
                  <a:ext uri="{FF2B5EF4-FFF2-40B4-BE49-F238E27FC236}">
                    <a16:creationId xmlns:a16="http://schemas.microsoft.com/office/drawing/2014/main" id="{41133288-7174-F408-ED51-3CF796C53ADD}"/>
                  </a:ext>
                </a:extLst>
              </p:cNvPr>
              <p:cNvSpPr/>
              <p:nvPr/>
            </p:nvSpPr>
            <p:spPr>
              <a:xfrm>
                <a:off x="0" y="0"/>
                <a:ext cx="1937678" cy="593864"/>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solidFill>
                <a:srgbClr val="7E7853"/>
              </a:solidFill>
            </p:spPr>
            <p:txBody>
              <a:bodyPr/>
              <a:lstStyle/>
              <a:p>
                <a:endParaRPr lang="en-US"/>
              </a:p>
            </p:txBody>
          </p:sp>
          <p:sp>
            <p:nvSpPr>
              <p:cNvPr id="8" name="TextBox 21">
                <a:extLst>
                  <a:ext uri="{FF2B5EF4-FFF2-40B4-BE49-F238E27FC236}">
                    <a16:creationId xmlns:a16="http://schemas.microsoft.com/office/drawing/2014/main" id="{ACACBC42-5BC4-6712-7C60-52B7D951AF8B}"/>
                  </a:ext>
                </a:extLst>
              </p:cNvPr>
              <p:cNvSpPr txBox="1"/>
              <p:nvPr/>
            </p:nvSpPr>
            <p:spPr>
              <a:xfrm>
                <a:off x="0" y="-57150"/>
                <a:ext cx="1937678" cy="651014"/>
              </a:xfrm>
              <a:prstGeom prst="rect">
                <a:avLst/>
              </a:prstGeom>
            </p:spPr>
            <p:txBody>
              <a:bodyPr lIns="50800" tIns="50800" rIns="50800" bIns="50800" rtlCol="0" anchor="ctr"/>
              <a:lstStyle/>
              <a:p>
                <a:pPr algn="ctr">
                  <a:lnSpc>
                    <a:spcPts val="2659"/>
                  </a:lnSpc>
                  <a:spcBef>
                    <a:spcPct val="0"/>
                  </a:spcBef>
                </a:pPr>
                <a:endParaRPr/>
              </a:p>
            </p:txBody>
          </p:sp>
        </p:grpSp>
        <p:sp>
          <p:nvSpPr>
            <p:cNvPr id="6" name="文本框 17">
              <a:extLst>
                <a:ext uri="{FF2B5EF4-FFF2-40B4-BE49-F238E27FC236}">
                  <a16:creationId xmlns:a16="http://schemas.microsoft.com/office/drawing/2014/main" id="{898AD8D6-BF00-DAF1-3051-A4ECA6C42152}"/>
                </a:ext>
              </a:extLst>
            </p:cNvPr>
            <p:cNvSpPr txBox="1"/>
            <p:nvPr/>
          </p:nvSpPr>
          <p:spPr>
            <a:xfrm>
              <a:off x="4578532" y="2339716"/>
              <a:ext cx="3175552" cy="1015663"/>
            </a:xfrm>
            <a:prstGeom prst="rect">
              <a:avLst/>
            </a:prstGeom>
            <a:noFill/>
          </p:spPr>
          <p:txBody>
            <a:bodyPr wrap="square" rtlCol="0">
              <a:spAutoFit/>
            </a:bodyPr>
            <a:lstStyle/>
            <a:p>
              <a:pPr algn="ctr" defTabSz="1371600">
                <a:defRPr/>
              </a:pPr>
              <a:r>
                <a:rPr lang="en-US" altLang="zh-CN" sz="3000" b="1" dirty="0" err="1">
                  <a:solidFill>
                    <a:schemeClr val="bg1"/>
                  </a:solidFill>
                  <a:latin typeface="Times New Roman" panose="02020603050405020304" pitchFamily="18" charset="0"/>
                  <a:cs typeface="Times New Roman" panose="02020603050405020304" pitchFamily="18" charset="0"/>
                </a:rPr>
                <a:t>Nhóm</a:t>
              </a:r>
              <a:r>
                <a:rPr lang="en-US" altLang="zh-CN" sz="3000" b="1" dirty="0">
                  <a:solidFill>
                    <a:schemeClr val="bg1"/>
                  </a:solidFill>
                  <a:latin typeface="Times New Roman" panose="02020603050405020304" pitchFamily="18" charset="0"/>
                  <a:cs typeface="Times New Roman" panose="02020603050405020304" pitchFamily="18" charset="0"/>
                </a:rPr>
                <a:t> 1:</a:t>
              </a:r>
            </a:p>
            <a:p>
              <a:pPr algn="ctr" defTabSz="1371600">
                <a:defRPr/>
              </a:pPr>
              <a:r>
                <a:rPr lang="en-US" altLang="zh-CN" sz="3000" b="1" dirty="0" err="1">
                  <a:solidFill>
                    <a:schemeClr val="bg1"/>
                  </a:solidFill>
                  <a:latin typeface="Times New Roman" panose="02020603050405020304" pitchFamily="18" charset="0"/>
                  <a:ea typeface="黑体"/>
                  <a:cs typeface="Times New Roman" panose="02020603050405020304" pitchFamily="18" charset="0"/>
                </a:rPr>
                <a:t>Trích</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dẫn</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chuẩn</a:t>
              </a:r>
              <a:endParaRPr lang="zh-CN" altLang="en-US" sz="3000" b="1" dirty="0">
                <a:solidFill>
                  <a:schemeClr val="bg1"/>
                </a:solidFill>
                <a:latin typeface="Times New Roman" panose="02020603050405020304" pitchFamily="18" charset="0"/>
                <a:ea typeface="黑体"/>
                <a:cs typeface="Times New Roman" panose="02020603050405020304" pitchFamily="18" charset="0"/>
              </a:endParaRPr>
            </a:p>
          </p:txBody>
        </p:sp>
      </p:grpSp>
      <p:sp>
        <p:nvSpPr>
          <p:cNvPr id="9" name="Freeform 7">
            <a:extLst>
              <a:ext uri="{FF2B5EF4-FFF2-40B4-BE49-F238E27FC236}">
                <a16:creationId xmlns:a16="http://schemas.microsoft.com/office/drawing/2014/main" id="{AEE5385E-2B82-87D4-431B-389A35E5452C}"/>
              </a:ext>
            </a:extLst>
          </p:cNvPr>
          <p:cNvSpPr/>
          <p:nvPr/>
        </p:nvSpPr>
        <p:spPr>
          <a:xfrm>
            <a:off x="1381551" y="339329"/>
            <a:ext cx="1624042" cy="1679687"/>
          </a:xfrm>
          <a:custGeom>
            <a:avLst/>
            <a:gdLst/>
            <a:ahLst/>
            <a:cxnLst/>
            <a:rect l="l" t="t" r="r" b="b"/>
            <a:pathLst>
              <a:path w="3840865" h="4016591">
                <a:moveTo>
                  <a:pt x="0" y="0"/>
                </a:moveTo>
                <a:lnTo>
                  <a:pt x="3840865" y="0"/>
                </a:lnTo>
                <a:lnTo>
                  <a:pt x="3840865" y="4016591"/>
                </a:lnTo>
                <a:lnTo>
                  <a:pt x="0" y="4016591"/>
                </a:lnTo>
                <a:lnTo>
                  <a:pt x="0" y="0"/>
                </a:lnTo>
                <a:close/>
              </a:path>
            </a:pathLst>
          </a:custGeom>
          <a:blipFill>
            <a:blip r:embed="rId3"/>
            <a:stretch>
              <a:fillRect/>
            </a:stretch>
          </a:blipFill>
        </p:spPr>
        <p:txBody>
          <a:bodyPr/>
          <a:lstStyle/>
          <a:p>
            <a:endParaRPr lang="en-US"/>
          </a:p>
        </p:txBody>
      </p:sp>
      <p:grpSp>
        <p:nvGrpSpPr>
          <p:cNvPr id="10" name="Group 9">
            <a:extLst>
              <a:ext uri="{FF2B5EF4-FFF2-40B4-BE49-F238E27FC236}">
                <a16:creationId xmlns:a16="http://schemas.microsoft.com/office/drawing/2014/main" id="{213EAD16-3B89-3F9B-EFF7-32F2A5533B37}"/>
              </a:ext>
            </a:extLst>
          </p:cNvPr>
          <p:cNvGrpSpPr/>
          <p:nvPr/>
        </p:nvGrpSpPr>
        <p:grpSpPr>
          <a:xfrm>
            <a:off x="3870535" y="4494533"/>
            <a:ext cx="4160427" cy="1224833"/>
            <a:chOff x="4495799" y="2247900"/>
            <a:chExt cx="5277541" cy="1224833"/>
          </a:xfrm>
        </p:grpSpPr>
        <p:sp>
          <p:nvSpPr>
            <p:cNvPr id="13" name="Freeform 20">
              <a:extLst>
                <a:ext uri="{FF2B5EF4-FFF2-40B4-BE49-F238E27FC236}">
                  <a16:creationId xmlns:a16="http://schemas.microsoft.com/office/drawing/2014/main" id="{EE9BEB20-E8FC-FC83-392B-58A65B887349}"/>
                </a:ext>
              </a:extLst>
            </p:cNvPr>
            <p:cNvSpPr/>
            <p:nvPr/>
          </p:nvSpPr>
          <p:spPr>
            <a:xfrm>
              <a:off x="4495799" y="2247900"/>
              <a:ext cx="5194808" cy="1224833"/>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solidFill>
              <a:srgbClr val="7E7853"/>
            </a:solidFill>
          </p:spPr>
          <p:txBody>
            <a:bodyPr/>
            <a:lstStyle/>
            <a:p>
              <a:endParaRPr lang="en-US"/>
            </a:p>
          </p:txBody>
        </p:sp>
        <p:sp>
          <p:nvSpPr>
            <p:cNvPr id="12" name="文本框 17">
              <a:extLst>
                <a:ext uri="{FF2B5EF4-FFF2-40B4-BE49-F238E27FC236}">
                  <a16:creationId xmlns:a16="http://schemas.microsoft.com/office/drawing/2014/main" id="{1DFE7752-3D18-7E15-F670-71171422B2C3}"/>
                </a:ext>
              </a:extLst>
            </p:cNvPr>
            <p:cNvSpPr txBox="1"/>
            <p:nvPr/>
          </p:nvSpPr>
          <p:spPr>
            <a:xfrm>
              <a:off x="4578532" y="2339716"/>
              <a:ext cx="5194808" cy="1015663"/>
            </a:xfrm>
            <a:prstGeom prst="rect">
              <a:avLst/>
            </a:prstGeom>
            <a:noFill/>
          </p:spPr>
          <p:txBody>
            <a:bodyPr wrap="square" rtlCol="0">
              <a:spAutoFit/>
            </a:bodyPr>
            <a:lstStyle/>
            <a:p>
              <a:pPr algn="ctr" defTabSz="1371600">
                <a:defRPr/>
              </a:pPr>
              <a:r>
                <a:rPr lang="en-US" altLang="zh-CN" sz="3000" b="1" dirty="0" err="1">
                  <a:solidFill>
                    <a:schemeClr val="bg1"/>
                  </a:solidFill>
                  <a:latin typeface="Times New Roman" panose="02020603050405020304" pitchFamily="18" charset="0"/>
                  <a:cs typeface="Times New Roman" panose="02020603050405020304" pitchFamily="18" charset="0"/>
                </a:rPr>
                <a:t>Nhóm</a:t>
              </a:r>
              <a:r>
                <a:rPr lang="en-US" altLang="zh-CN" sz="3000" b="1" dirty="0">
                  <a:solidFill>
                    <a:schemeClr val="bg1"/>
                  </a:solidFill>
                  <a:latin typeface="Times New Roman" panose="02020603050405020304" pitchFamily="18" charset="0"/>
                  <a:cs typeface="Times New Roman" panose="02020603050405020304" pitchFamily="18" charset="0"/>
                </a:rPr>
                <a:t> 2:</a:t>
              </a:r>
            </a:p>
            <a:p>
              <a:pPr algn="ctr" defTabSz="1371600">
                <a:defRPr/>
              </a:pPr>
              <a:r>
                <a:rPr lang="en-US" altLang="zh-CN" sz="3000" b="1" dirty="0" err="1">
                  <a:solidFill>
                    <a:schemeClr val="bg1"/>
                  </a:solidFill>
                  <a:latin typeface="Times New Roman" panose="02020603050405020304" pitchFamily="18" charset="0"/>
                  <a:ea typeface="黑体"/>
                  <a:cs typeface="Times New Roman" panose="02020603050405020304" pitchFamily="18" charset="0"/>
                </a:rPr>
                <a:t>Thẩm</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định</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tham</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khảo</a:t>
              </a:r>
              <a:endParaRPr lang="zh-CN" altLang="en-US" sz="3000" b="1" dirty="0">
                <a:solidFill>
                  <a:schemeClr val="bg1"/>
                </a:solidFill>
                <a:latin typeface="Times New Roman" panose="02020603050405020304" pitchFamily="18" charset="0"/>
                <a:ea typeface="黑体"/>
                <a:cs typeface="Times New Roman" panose="02020603050405020304" pitchFamily="18" charset="0"/>
              </a:endParaRPr>
            </a:p>
          </p:txBody>
        </p:sp>
      </p:grpSp>
      <p:sp>
        <p:nvSpPr>
          <p:cNvPr id="15" name="Freeform 7">
            <a:extLst>
              <a:ext uri="{FF2B5EF4-FFF2-40B4-BE49-F238E27FC236}">
                <a16:creationId xmlns:a16="http://schemas.microsoft.com/office/drawing/2014/main" id="{90AA9864-82FE-D22C-2C78-1F428C6E2BA5}"/>
              </a:ext>
            </a:extLst>
          </p:cNvPr>
          <p:cNvSpPr/>
          <p:nvPr/>
        </p:nvSpPr>
        <p:spPr>
          <a:xfrm>
            <a:off x="5094361" y="2396398"/>
            <a:ext cx="1624042" cy="1679687"/>
          </a:xfrm>
          <a:custGeom>
            <a:avLst/>
            <a:gdLst/>
            <a:ahLst/>
            <a:cxnLst/>
            <a:rect l="l" t="t" r="r" b="b"/>
            <a:pathLst>
              <a:path w="3840865" h="4016591">
                <a:moveTo>
                  <a:pt x="0" y="0"/>
                </a:moveTo>
                <a:lnTo>
                  <a:pt x="3840865" y="0"/>
                </a:lnTo>
                <a:lnTo>
                  <a:pt x="3840865" y="4016591"/>
                </a:lnTo>
                <a:lnTo>
                  <a:pt x="0" y="4016591"/>
                </a:lnTo>
                <a:lnTo>
                  <a:pt x="0" y="0"/>
                </a:lnTo>
                <a:close/>
              </a:path>
            </a:pathLst>
          </a:custGeom>
          <a:blipFill>
            <a:blip r:embed="rId3"/>
            <a:stretch>
              <a:fillRect/>
            </a:stretch>
          </a:blipFill>
        </p:spPr>
        <p:txBody>
          <a:bodyPr/>
          <a:lstStyle/>
          <a:p>
            <a:endParaRPr lang="en-US"/>
          </a:p>
        </p:txBody>
      </p:sp>
      <p:grpSp>
        <p:nvGrpSpPr>
          <p:cNvPr id="16" name="Group 15">
            <a:extLst>
              <a:ext uri="{FF2B5EF4-FFF2-40B4-BE49-F238E27FC236}">
                <a16:creationId xmlns:a16="http://schemas.microsoft.com/office/drawing/2014/main" id="{81C457AE-9093-5A76-D9B3-46BB2BC5EF44}"/>
              </a:ext>
            </a:extLst>
          </p:cNvPr>
          <p:cNvGrpSpPr/>
          <p:nvPr/>
        </p:nvGrpSpPr>
        <p:grpSpPr>
          <a:xfrm>
            <a:off x="7640778" y="2357257"/>
            <a:ext cx="4160427" cy="1224833"/>
            <a:chOff x="4495799" y="2247900"/>
            <a:chExt cx="5277541" cy="1224833"/>
          </a:xfrm>
        </p:grpSpPr>
        <p:sp>
          <p:nvSpPr>
            <p:cNvPr id="17" name="Freeform 20">
              <a:extLst>
                <a:ext uri="{FF2B5EF4-FFF2-40B4-BE49-F238E27FC236}">
                  <a16:creationId xmlns:a16="http://schemas.microsoft.com/office/drawing/2014/main" id="{7DBFC6E0-5F8D-5A62-50EE-780F96063882}"/>
                </a:ext>
              </a:extLst>
            </p:cNvPr>
            <p:cNvSpPr/>
            <p:nvPr/>
          </p:nvSpPr>
          <p:spPr>
            <a:xfrm>
              <a:off x="4495799" y="2247900"/>
              <a:ext cx="5194808" cy="1224833"/>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solidFill>
              <a:srgbClr val="7E7853"/>
            </a:solidFill>
          </p:spPr>
          <p:txBody>
            <a:bodyPr/>
            <a:lstStyle/>
            <a:p>
              <a:endParaRPr lang="en-US"/>
            </a:p>
          </p:txBody>
        </p:sp>
        <p:sp>
          <p:nvSpPr>
            <p:cNvPr id="18" name="文本框 17">
              <a:extLst>
                <a:ext uri="{FF2B5EF4-FFF2-40B4-BE49-F238E27FC236}">
                  <a16:creationId xmlns:a16="http://schemas.microsoft.com/office/drawing/2014/main" id="{59D89E8C-26F0-E887-079D-D2D8FBF73BDA}"/>
                </a:ext>
              </a:extLst>
            </p:cNvPr>
            <p:cNvSpPr txBox="1"/>
            <p:nvPr/>
          </p:nvSpPr>
          <p:spPr>
            <a:xfrm>
              <a:off x="4578532" y="2339716"/>
              <a:ext cx="5194808" cy="1015663"/>
            </a:xfrm>
            <a:prstGeom prst="rect">
              <a:avLst/>
            </a:prstGeom>
            <a:noFill/>
          </p:spPr>
          <p:txBody>
            <a:bodyPr wrap="square" rtlCol="0">
              <a:spAutoFit/>
            </a:bodyPr>
            <a:lstStyle/>
            <a:p>
              <a:pPr algn="ctr" defTabSz="1371600">
                <a:defRPr/>
              </a:pPr>
              <a:r>
                <a:rPr lang="en-US" altLang="zh-CN" sz="3000" b="1" dirty="0" err="1">
                  <a:solidFill>
                    <a:schemeClr val="bg1"/>
                  </a:solidFill>
                  <a:latin typeface="Times New Roman" panose="02020603050405020304" pitchFamily="18" charset="0"/>
                  <a:cs typeface="Times New Roman" panose="02020603050405020304" pitchFamily="18" charset="0"/>
                </a:rPr>
                <a:t>Nhóm</a:t>
              </a:r>
              <a:r>
                <a:rPr lang="en-US" altLang="zh-CN" sz="3000" b="1" dirty="0">
                  <a:solidFill>
                    <a:schemeClr val="bg1"/>
                  </a:solidFill>
                  <a:latin typeface="Times New Roman" panose="02020603050405020304" pitchFamily="18" charset="0"/>
                  <a:cs typeface="Times New Roman" panose="02020603050405020304" pitchFamily="18" charset="0"/>
                </a:rPr>
                <a:t> 3:</a:t>
              </a:r>
            </a:p>
            <a:p>
              <a:pPr algn="ctr" defTabSz="1371600">
                <a:defRPr/>
              </a:pPr>
              <a:r>
                <a:rPr lang="en-US" altLang="zh-CN" sz="3000" b="1" dirty="0" err="1">
                  <a:solidFill>
                    <a:schemeClr val="bg1"/>
                  </a:solidFill>
                  <a:latin typeface="Times New Roman" panose="02020603050405020304" pitchFamily="18" charset="0"/>
                  <a:ea typeface="黑体"/>
                  <a:cs typeface="Times New Roman" panose="02020603050405020304" pitchFamily="18" charset="0"/>
                </a:rPr>
                <a:t>Trích</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dẫn</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và</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đạo</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văn</a:t>
              </a:r>
              <a:endParaRPr lang="zh-CN" altLang="en-US" sz="3000" b="1" dirty="0">
                <a:solidFill>
                  <a:schemeClr val="bg1"/>
                </a:solidFill>
                <a:latin typeface="Times New Roman" panose="02020603050405020304" pitchFamily="18" charset="0"/>
                <a:ea typeface="黑体"/>
                <a:cs typeface="Times New Roman" panose="02020603050405020304" pitchFamily="18" charset="0"/>
              </a:endParaRPr>
            </a:p>
          </p:txBody>
        </p:sp>
      </p:grpSp>
      <p:sp>
        <p:nvSpPr>
          <p:cNvPr id="19" name="Freeform 7">
            <a:extLst>
              <a:ext uri="{FF2B5EF4-FFF2-40B4-BE49-F238E27FC236}">
                <a16:creationId xmlns:a16="http://schemas.microsoft.com/office/drawing/2014/main" id="{83FF70C7-81FA-101E-A3F6-250874CFFAEE}"/>
              </a:ext>
            </a:extLst>
          </p:cNvPr>
          <p:cNvSpPr/>
          <p:nvPr/>
        </p:nvSpPr>
        <p:spPr>
          <a:xfrm>
            <a:off x="8864604" y="259122"/>
            <a:ext cx="1624042" cy="1679687"/>
          </a:xfrm>
          <a:custGeom>
            <a:avLst/>
            <a:gdLst/>
            <a:ahLst/>
            <a:cxnLst/>
            <a:rect l="l" t="t" r="r" b="b"/>
            <a:pathLst>
              <a:path w="3840865" h="4016591">
                <a:moveTo>
                  <a:pt x="0" y="0"/>
                </a:moveTo>
                <a:lnTo>
                  <a:pt x="3840865" y="0"/>
                </a:lnTo>
                <a:lnTo>
                  <a:pt x="3840865" y="4016591"/>
                </a:lnTo>
                <a:lnTo>
                  <a:pt x="0" y="4016591"/>
                </a:lnTo>
                <a:lnTo>
                  <a:pt x="0" y="0"/>
                </a:lnTo>
                <a:close/>
              </a:path>
            </a:pathLst>
          </a:custGeom>
          <a:blipFill>
            <a:blip r:embed="rId3"/>
            <a:stretch>
              <a:fillRect/>
            </a:stretch>
          </a:blipFill>
        </p:spPr>
        <p:txBody>
          <a:bodyPr/>
          <a:lstStyle/>
          <a:p>
            <a:endParaRPr lang="en-US"/>
          </a:p>
        </p:txBody>
      </p:sp>
      <p:sp>
        <p:nvSpPr>
          <p:cNvPr id="20" name="TextBox 19">
            <a:extLst>
              <a:ext uri="{FF2B5EF4-FFF2-40B4-BE49-F238E27FC236}">
                <a16:creationId xmlns:a16="http://schemas.microsoft.com/office/drawing/2014/main" id="{D686E7DD-84F3-9B7B-6B19-6BD6BAF3714D}"/>
              </a:ext>
            </a:extLst>
          </p:cNvPr>
          <p:cNvSpPr txBox="1"/>
          <p:nvPr/>
        </p:nvSpPr>
        <p:spPr>
          <a:xfrm>
            <a:off x="589121" y="4043786"/>
            <a:ext cx="3474387"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1</a:t>
            </a:r>
          </a:p>
        </p:txBody>
      </p:sp>
      <p:sp>
        <p:nvSpPr>
          <p:cNvPr id="21" name="TextBox 20">
            <a:extLst>
              <a:ext uri="{FF2B5EF4-FFF2-40B4-BE49-F238E27FC236}">
                <a16:creationId xmlns:a16="http://schemas.microsoft.com/office/drawing/2014/main" id="{78A6439A-67E8-39FA-F978-FFE120E38277}"/>
              </a:ext>
            </a:extLst>
          </p:cNvPr>
          <p:cNvSpPr txBox="1"/>
          <p:nvPr/>
        </p:nvSpPr>
        <p:spPr>
          <a:xfrm>
            <a:off x="4166391" y="5876204"/>
            <a:ext cx="3474387"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a:t>
            </a:r>
          </a:p>
        </p:txBody>
      </p:sp>
      <p:sp>
        <p:nvSpPr>
          <p:cNvPr id="22" name="TextBox 21">
            <a:extLst>
              <a:ext uri="{FF2B5EF4-FFF2-40B4-BE49-F238E27FC236}">
                <a16:creationId xmlns:a16="http://schemas.microsoft.com/office/drawing/2014/main" id="{6175A894-85E5-EE1E-B7F3-AFCCB59F9109}"/>
              </a:ext>
            </a:extLst>
          </p:cNvPr>
          <p:cNvSpPr txBox="1"/>
          <p:nvPr/>
        </p:nvSpPr>
        <p:spPr>
          <a:xfrm>
            <a:off x="8016408" y="3776701"/>
            <a:ext cx="3474387"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840137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3" y="521357"/>
            <a:ext cx="11459811" cy="3970318"/>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1: </a:t>
            </a:r>
            <a:r>
              <a:rPr lang="en-US" sz="2800" b="1" dirty="0">
                <a:latin typeface="Times New Roman" panose="02020603050405020304" pitchFamily="18" charset="0"/>
                <a:cs typeface="Times New Roman" panose="02020603050405020304" pitchFamily="18" charset="0"/>
              </a:rPr>
              <a:t>Trong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vậy</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1: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kích</a:t>
            </a:r>
            <a:r>
              <a:rPr lang="en-US" sz="2800" i="1" dirty="0">
                <a:latin typeface="Times New Roman" panose="02020603050405020304" pitchFamily="18" charset="0"/>
                <a:cs typeface="Times New Roman" panose="02020603050405020304" pitchFamily="18" charset="0"/>
              </a:rPr>
              <a:t>.</a:t>
            </a:r>
          </a:p>
          <a:p>
            <a:pPr algn="just"/>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2: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Hơ-bớt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Mác-kiu-dơ</a:t>
            </a:r>
            <a:r>
              <a:rPr lang="en-US" sz="2800" i="1" dirty="0">
                <a:latin typeface="Times New Roman" panose="02020603050405020304" pitchFamily="18" charset="0"/>
                <a:cs typeface="Times New Roman" panose="02020603050405020304" pitchFamily="18" charset="0"/>
              </a:rPr>
              <a:t> (Herbert Marcuse)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Huỳnh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cầm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77960D5A-7309-49C9-2E8C-35FAF6E80692}"/>
              </a:ext>
            </a:extLst>
          </p:cNvPr>
          <p:cNvSpPr txBox="1"/>
          <p:nvPr/>
        </p:nvSpPr>
        <p:spPr>
          <a:xfrm>
            <a:off x="366093" y="4351484"/>
            <a:ext cx="11459811" cy="954107"/>
          </a:xfrm>
          <a:prstGeom prst="rect">
            <a:avLst/>
          </a:prstGeom>
          <a:solidFill>
            <a:schemeClr val="bg1"/>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5525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1164</TotalTime>
  <Words>1848</Words>
  <Application>Microsoft Office PowerPoint</Application>
  <PresentationFormat>Widescreen</PresentationFormat>
  <Paragraphs>103</Paragraphs>
  <Slides>17</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#9Slide07 Pangolin</vt:lpstr>
      <vt:lpstr>#9Slide07 SVNA Love Of Thunder</vt:lpstr>
      <vt:lpstr>#9Slide07 SVNBango</vt:lpstr>
      <vt:lpstr>#9Slide07 SVNGuerrilla</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Hi Windows10</cp:lastModifiedBy>
  <cp:revision>173</cp:revision>
  <dcterms:created xsi:type="dcterms:W3CDTF">2024-08-05T10:19:49Z</dcterms:created>
  <dcterms:modified xsi:type="dcterms:W3CDTF">2024-12-04T00:53:05Z</dcterms:modified>
</cp:coreProperties>
</file>