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364" r:id="rId2"/>
    <p:sldId id="256" r:id="rId3"/>
    <p:sldId id="302" r:id="rId4"/>
    <p:sldId id="279" r:id="rId5"/>
    <p:sldId id="311" r:id="rId6"/>
    <p:sldId id="361" r:id="rId7"/>
    <p:sldId id="300" r:id="rId8"/>
    <p:sldId id="301" r:id="rId9"/>
    <p:sldId id="310" r:id="rId10"/>
    <p:sldId id="362" r:id="rId11"/>
    <p:sldId id="303" r:id="rId12"/>
    <p:sldId id="304" r:id="rId13"/>
    <p:sldId id="307" r:id="rId14"/>
    <p:sldId id="308" r:id="rId15"/>
    <p:sldId id="309" r:id="rId16"/>
    <p:sldId id="316" r:id="rId17"/>
    <p:sldId id="355" r:id="rId18"/>
    <p:sldId id="286" r:id="rId19"/>
    <p:sldId id="315" r:id="rId20"/>
    <p:sldId id="317" r:id="rId21"/>
    <p:sldId id="258" r:id="rId22"/>
    <p:sldId id="363" r:id="rId23"/>
    <p:sldId id="287" r:id="rId24"/>
    <p:sldId id="288" r:id="rId25"/>
    <p:sldId id="289" r:id="rId26"/>
    <p:sldId id="290" r:id="rId27"/>
    <p:sldId id="291" r:id="rId28"/>
    <p:sldId id="318" r:id="rId29"/>
    <p:sldId id="319" r:id="rId30"/>
    <p:sldId id="320" r:id="rId31"/>
    <p:sldId id="260" r:id="rId32"/>
    <p:sldId id="261" r:id="rId33"/>
    <p:sldId id="262" r:id="rId34"/>
    <p:sldId id="314" r:id="rId35"/>
    <p:sldId id="330" r:id="rId36"/>
    <p:sldId id="2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1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tif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24.xml"/><Relationship Id="rId18" Type="http://schemas.openxmlformats.org/officeDocument/2006/relationships/slide" Target="slide30.xml"/><Relationship Id="rId3" Type="http://schemas.openxmlformats.org/officeDocument/2006/relationships/audio" Target="../media/audio2.wav"/><Relationship Id="rId21" Type="http://schemas.openxmlformats.org/officeDocument/2006/relationships/image" Target="../media/image25.gif"/><Relationship Id="rId7" Type="http://schemas.openxmlformats.org/officeDocument/2006/relationships/audio" Target="../media/audio6.wav"/><Relationship Id="rId12" Type="http://schemas.openxmlformats.org/officeDocument/2006/relationships/slide" Target="slide23.xml"/><Relationship Id="rId17" Type="http://schemas.openxmlformats.org/officeDocument/2006/relationships/slide" Target="slide27.xml"/><Relationship Id="rId2" Type="http://schemas.openxmlformats.org/officeDocument/2006/relationships/audio" Target="../media/audio1.wav"/><Relationship Id="rId16" Type="http://schemas.openxmlformats.org/officeDocument/2006/relationships/slide" Target="slide26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openxmlformats.org/officeDocument/2006/relationships/slide" Target="slide29.xml"/><Relationship Id="rId23" Type="http://schemas.openxmlformats.org/officeDocument/2006/relationships/image" Target="../media/image27.png"/><Relationship Id="rId10" Type="http://schemas.openxmlformats.org/officeDocument/2006/relationships/audio" Target="../media/audio9.wav"/><Relationship Id="rId19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slide" Target="slide25.xml"/><Relationship Id="rId2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00658" y="569460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26476" y="3305575"/>
            <a:ext cx="33963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CATHEDRAL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262744" y="1993927"/>
            <a:ext cx="43238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+mn-lt"/>
              </a:rPr>
              <a:t>5. What is this?</a:t>
            </a:r>
            <a:endParaRPr lang="en-GB" sz="48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195008D6-393A-486E-878E-C803104973C6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DA30ED03-3726-3390-D3F2-6C37576D2F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8">
              <a:extLst>
                <a:ext uri="{FF2B5EF4-FFF2-40B4-BE49-F238E27FC236}">
                  <a16:creationId xmlns:a16="http://schemas.microsoft.com/office/drawing/2014/main" id="{29068E98-35CA-F50C-74FE-91325A738B8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9">
              <a:extLst>
                <a:ext uri="{FF2B5EF4-FFF2-40B4-BE49-F238E27FC236}">
                  <a16:creationId xmlns:a16="http://schemas.microsoft.com/office/drawing/2014/main" id="{D2736C0B-43AD-A599-17D8-E2480DD2969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4A100858-7300-894C-33B9-7949D04A71D6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9B7954-701B-2B92-DC35-907F9CBDE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550" y="1799866"/>
            <a:ext cx="5956688" cy="37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921930" y="569827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95444" y="3371627"/>
            <a:ext cx="23223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SQUARE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933835" y="1927875"/>
            <a:ext cx="42317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+mn-lt"/>
              </a:rPr>
              <a:t>6. What is this?</a:t>
            </a:r>
            <a:endParaRPr lang="en-GB" sz="48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EFD182EF-3140-E1E9-AF92-96AB8A26661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972543AF-1093-40F7-8CEE-B6389DE2A40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8">
              <a:extLst>
                <a:ext uri="{FF2B5EF4-FFF2-40B4-BE49-F238E27FC236}">
                  <a16:creationId xmlns:a16="http://schemas.microsoft.com/office/drawing/2014/main" id="{4DF34417-2FA4-3415-24BF-C74CDD5BA4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9">
              <a:extLst>
                <a:ext uri="{FF2B5EF4-FFF2-40B4-BE49-F238E27FC236}">
                  <a16:creationId xmlns:a16="http://schemas.microsoft.com/office/drawing/2014/main" id="{CC301705-183E-8762-2068-048EA99DA3A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52EF3A3F-778E-5EF3-E00C-EE95CE32E8FB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FC2E3-4B05-3800-0093-BAD115DC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40" y="1675447"/>
            <a:ext cx="5618525" cy="35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19339" y="556446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73470" y="2179584"/>
            <a:ext cx="10458410" cy="1081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+mn-lt"/>
              </a:rPr>
              <a:t>7. The city is crowed. It is ______.</a:t>
            </a:r>
            <a:endParaRPr lang="en-GB" sz="5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9269" y="3951139"/>
            <a:ext cx="224681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NOISY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6055587D-13D2-25FB-A206-681FD1F06B86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EB33AFB9-B978-4772-4B78-C32E537C7E2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8">
              <a:extLst>
                <a:ext uri="{FF2B5EF4-FFF2-40B4-BE49-F238E27FC236}">
                  <a16:creationId xmlns:a16="http://schemas.microsoft.com/office/drawing/2014/main" id="{B2EA8740-916D-A817-A3BC-0D7FC597A3B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82C395AB-9A94-C986-9D2E-59E06741110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0C7BEADC-7813-5FA2-A333-89287B0B766F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679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518256" y="555330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94360" y="2471765"/>
            <a:ext cx="11018520" cy="1448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8. ______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cheap</a:t>
            </a:r>
            <a:r>
              <a:rPr lang="en-US" sz="5400" dirty="0">
                <a:solidFill>
                  <a:srgbClr val="0070C0"/>
                </a:solidFill>
                <a:latin typeface="+mn-lt"/>
              </a:rPr>
              <a:t>.</a:t>
            </a:r>
            <a:endParaRPr lang="en-GB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559" y="4454709"/>
            <a:ext cx="3392122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EXPENSIVE</a:t>
            </a:r>
            <a:endParaRPr lang="en-GB" sz="50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F78C2313-29E0-8951-BF4C-45E1C51B1D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F83C218D-C568-A615-7905-0961CD85C08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96A77F3B-44CD-69B5-B15C-680847288E6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CA7DFCB2-D0D4-AACC-9527-BDEDA6C2EFB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9D7A03DA-002D-7DC7-F6A6-53BC54F8B82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834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904" y="1934529"/>
            <a:ext cx="10758696" cy="235331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9. I don’t like living in the countryside because it is ______.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31881" y="5675972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56116" y="4463746"/>
            <a:ext cx="27172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BORING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663C4409-6069-9978-C04A-D21AFFCDDBE8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33C2D426-9930-5123-EFE2-CC9A22C3125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8">
              <a:extLst>
                <a:ext uri="{FF2B5EF4-FFF2-40B4-BE49-F238E27FC236}">
                  <a16:creationId xmlns:a16="http://schemas.microsoft.com/office/drawing/2014/main" id="{7A033FA4-879F-DBFA-D4CE-5366E9ED09B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A601216A-5BBB-26F6-B431-D403046774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7A9639F6-D59E-23AA-005E-6E480C5D6B0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3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399" y="1343872"/>
            <a:ext cx="10926442" cy="283653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5400" dirty="0">
                <a:latin typeface="+mn-lt"/>
              </a:rPr>
              <a:t>10. ______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traditional</a:t>
            </a:r>
            <a:r>
              <a:rPr lang="en-US" sz="5400" dirty="0">
                <a:latin typeface="+mn-lt"/>
              </a:rPr>
              <a:t>.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07827" y="5687123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41005" y="4180410"/>
            <a:ext cx="2909989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MODERN</a:t>
            </a:r>
            <a:endParaRPr lang="en-GB" sz="5000" b="1" dirty="0">
              <a:solidFill>
                <a:srgbClr val="C00000"/>
              </a:solidFill>
            </a:endParaRP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32D6F3A8-1145-ABB6-C489-E7B8039CEF3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501FFBCA-A9C2-CCF9-629C-45755A526C9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8">
              <a:extLst>
                <a:ext uri="{FF2B5EF4-FFF2-40B4-BE49-F238E27FC236}">
                  <a16:creationId xmlns:a16="http://schemas.microsoft.com/office/drawing/2014/main" id="{16885C0D-A84C-743C-4C14-1322197095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23A2B41A-6A78-FD0C-55BA-48FB332BA10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945E9356-ACF5-7ADB-24DE-D703AE9139F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247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033964" y="1981200"/>
            <a:ext cx="9961512" cy="3272394"/>
            <a:chOff x="140171" y="2452435"/>
            <a:chExt cx="8760993" cy="2372954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250054CE-ED0C-6294-6C12-0048A1682FF9}"/>
                </a:ext>
              </a:extLst>
            </p:cNvPr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7009F19E-C32B-1BB7-C66A-EB9BD6AC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16CE0E32-B813-ABD3-2C06-D5B38332F1A5}"/>
                </a:ext>
              </a:extLst>
            </p:cNvPr>
            <p:cNvSpPr txBox="1"/>
            <p:nvPr/>
          </p:nvSpPr>
          <p:spPr>
            <a:xfrm>
              <a:off x="1096795" y="3500992"/>
              <a:ext cx="7784944" cy="1048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dirty="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207BE1C-7F2A-CEAD-DBD8-A12903133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79" y="1602224"/>
            <a:ext cx="3831039" cy="4650888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26CE4000-5EF3-1802-F3C3-E77DDA1886EF}"/>
              </a:ext>
            </a:extLst>
          </p:cNvPr>
          <p:cNvSpPr txBox="1"/>
          <p:nvPr/>
        </p:nvSpPr>
        <p:spPr>
          <a:xfrm>
            <a:off x="1005019" y="2813545"/>
            <a:ext cx="250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Example: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95EA3E2-4401-FD72-3DC7-0FC4EB173654}"/>
              </a:ext>
            </a:extLst>
          </p:cNvPr>
          <p:cNvSpPr txBox="1"/>
          <p:nvPr/>
        </p:nvSpPr>
        <p:spPr>
          <a:xfrm>
            <a:off x="1005019" y="3724800"/>
            <a:ext cx="6576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Tom is </a:t>
            </a:r>
            <a:r>
              <a:rPr lang="en-US" sz="4400" b="1" dirty="0"/>
              <a:t>taller than </a:t>
            </a:r>
            <a:r>
              <a:rPr lang="en-US" sz="4400" dirty="0"/>
              <a:t>Mary.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6134805" y="150154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3412" y="2541401"/>
            <a:ext cx="2370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Example: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412" y="3635648"/>
            <a:ext cx="5608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house in a city is normally </a:t>
            </a:r>
            <a:r>
              <a:rPr lang="en-US" sz="4400" b="1" dirty="0"/>
              <a:t>more expensive than</a:t>
            </a:r>
            <a:r>
              <a:rPr lang="en-US" sz="4400" dirty="0"/>
              <a:t> a house in the countryside.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09" y="40841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9DFDA248-30FC-181E-EDB0-57B2C8B6EB9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8C6D4115-7F48-A287-60BB-56445D1EBA3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3">
              <a:extLst>
                <a:ext uri="{FF2B5EF4-FFF2-40B4-BE49-F238E27FC236}">
                  <a16:creationId xmlns:a16="http://schemas.microsoft.com/office/drawing/2014/main" id="{51572080-C4E4-3575-10A3-68BA36EBFB0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196E08BC-7A17-93CD-3C54-21E71AED347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ABA9AE33-8B93-814B-5A07-539E5E018E53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79" y="2805654"/>
            <a:ext cx="103631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Short </a:t>
            </a:r>
            <a:r>
              <a:rPr lang="en-GB" sz="4400" b="1" dirty="0" err="1">
                <a:solidFill>
                  <a:srgbClr val="C00000"/>
                </a:solidFill>
              </a:rPr>
              <a:t>adj</a:t>
            </a:r>
            <a:r>
              <a:rPr lang="en-GB" sz="4400" b="1" dirty="0">
                <a:solidFill>
                  <a:srgbClr val="C00000"/>
                </a:solidFill>
              </a:rPr>
              <a:t>:</a:t>
            </a:r>
          </a:p>
          <a:p>
            <a:r>
              <a:rPr lang="en-GB" sz="4400" dirty="0"/>
              <a:t>               S + be </a:t>
            </a:r>
            <a:r>
              <a:rPr lang="en-GB" sz="4400"/>
              <a:t>+ </a:t>
            </a:r>
            <a:r>
              <a:rPr lang="en-GB" sz="4400" smtClean="0"/>
              <a:t>adj-ER  </a:t>
            </a:r>
            <a:r>
              <a:rPr lang="en-GB" sz="4400" dirty="0"/>
              <a:t>+ than + S’.</a:t>
            </a:r>
          </a:p>
          <a:p>
            <a:r>
              <a:rPr lang="en-GB" sz="4400" b="1" dirty="0">
                <a:solidFill>
                  <a:srgbClr val="C00000"/>
                </a:solidFill>
              </a:rPr>
              <a:t>Long </a:t>
            </a:r>
            <a:r>
              <a:rPr lang="en-GB" sz="4400" b="1" dirty="0" err="1">
                <a:solidFill>
                  <a:srgbClr val="C00000"/>
                </a:solidFill>
              </a:rPr>
              <a:t>adj</a:t>
            </a:r>
            <a:r>
              <a:rPr lang="en-GB" sz="4400" b="1" dirty="0">
                <a:solidFill>
                  <a:srgbClr val="C00000"/>
                </a:solidFill>
              </a:rPr>
              <a:t>: </a:t>
            </a:r>
          </a:p>
          <a:p>
            <a:r>
              <a:rPr lang="en-GB" sz="4400" dirty="0"/>
              <a:t>               S + be + MORE + </a:t>
            </a:r>
            <a:r>
              <a:rPr lang="en-GB" sz="4400" dirty="0" err="1"/>
              <a:t>adj</a:t>
            </a:r>
            <a:r>
              <a:rPr lang="en-GB" sz="4400" dirty="0"/>
              <a:t> + than + S’.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6279" y="1481222"/>
            <a:ext cx="5645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/>
              <a:t>Comparative adjectives</a:t>
            </a:r>
            <a:endParaRPr lang="en-GB" sz="3200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4798400C-1F5D-39A7-C3B9-FAEE1A456DC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AFD04A5-9007-CF61-79E1-543C3414674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3">
              <a:extLst>
                <a:ext uri="{FF2B5EF4-FFF2-40B4-BE49-F238E27FC236}">
                  <a16:creationId xmlns:a16="http://schemas.microsoft.com/office/drawing/2014/main" id="{0CC9A091-E9CF-BFC0-A5C4-830541E4C2E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4">
              <a:extLst>
                <a:ext uri="{FF2B5EF4-FFF2-40B4-BE49-F238E27FC236}">
                  <a16:creationId xmlns:a16="http://schemas.microsoft.com/office/drawing/2014/main" id="{7BA6E405-FDFF-50AB-4293-76FEA852C92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C658A61A-FA1E-F40C-77D3-E6F7CA3E8F9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1A0580-DDCD-1F7C-17E9-992650ABE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23" y="2579056"/>
            <a:ext cx="3982844" cy="39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8968073" y="2318278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Rectangle 60"/>
          <p:cNvSpPr>
            <a:spLocks noChangeArrowheads="1"/>
          </p:cNvSpPr>
          <p:nvPr/>
        </p:nvSpPr>
        <p:spPr bwMode="auto">
          <a:xfrm>
            <a:off x="9196673" y="567107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8" y="1327677"/>
            <a:ext cx="1752601" cy="523220"/>
          </a:xfrm>
          <a:prstGeom prst="rect">
            <a:avLst/>
          </a:prstGeom>
          <a:solidFill>
            <a:srgbClr val="00A1DA">
              <a:alpha val="72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* Note: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9D3DF050-3CEE-9116-6CDC-EF998C9D0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1BDFF973-C5FA-DA8A-A086-2CD3E3A22A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ABEF30DE-A796-CB33-1B2D-C16E58C618B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55FC0D54-4AF4-6430-D892-44D88755CF2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D165FDFD-44F9-DDDF-5C13-52A25C78F95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DCE7053C-3F8D-4166-A4CE-F521F4AF0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00792"/>
              </p:ext>
            </p:extLst>
          </p:nvPr>
        </p:nvGraphicFramePr>
        <p:xfrm>
          <a:off x="1007878" y="1972582"/>
          <a:ext cx="10467844" cy="44891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6961">
                  <a:extLst>
                    <a:ext uri="{9D8B030D-6E8A-4147-A177-3AD203B41FA5}">
                      <a16:colId xmlns:a16="http://schemas.microsoft.com/office/drawing/2014/main" val="2333124402"/>
                    </a:ext>
                  </a:extLst>
                </a:gridCol>
                <a:gridCol w="2616961">
                  <a:extLst>
                    <a:ext uri="{9D8B030D-6E8A-4147-A177-3AD203B41FA5}">
                      <a16:colId xmlns:a16="http://schemas.microsoft.com/office/drawing/2014/main" val="3947691026"/>
                    </a:ext>
                  </a:extLst>
                </a:gridCol>
                <a:gridCol w="2749800">
                  <a:extLst>
                    <a:ext uri="{9D8B030D-6E8A-4147-A177-3AD203B41FA5}">
                      <a16:colId xmlns:a16="http://schemas.microsoft.com/office/drawing/2014/main" val="9669090"/>
                    </a:ext>
                  </a:extLst>
                </a:gridCol>
                <a:gridCol w="2484122">
                  <a:extLst>
                    <a:ext uri="{9D8B030D-6E8A-4147-A177-3AD203B41FA5}">
                      <a16:colId xmlns:a16="http://schemas.microsoft.com/office/drawing/2014/main" val="2725194595"/>
                    </a:ext>
                  </a:extLst>
                </a:gridCol>
              </a:tblGrid>
              <a:tr h="641200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Positive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Comparative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Rule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66164"/>
                  </a:ext>
                </a:extLst>
              </a:tr>
              <a:tr h="6781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syllable</a:t>
                      </a:r>
                      <a:endParaRPr lang="en-US" sz="3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fast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faster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er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003971"/>
                  </a:ext>
                </a:extLst>
              </a:tr>
              <a:tr h="678127">
                <a:tc v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large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646213"/>
                  </a:ext>
                </a:extLst>
              </a:tr>
              <a:tr h="6781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two syllables</a:t>
                      </a:r>
                      <a:endParaRPr lang="en-US" sz="3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noisy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noisier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 →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415484"/>
                  </a:ext>
                </a:extLst>
              </a:tr>
              <a:tr h="678127">
                <a:tc v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modern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modern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+ adj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620854"/>
                  </a:ext>
                </a:extLst>
              </a:tr>
              <a:tr h="1135469">
                <a:tc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three or more syllables</a:t>
                      </a:r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expensive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expensive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+ adj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372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1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55809" y="1168021"/>
            <a:ext cx="9703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 dirty="0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2012949" y="2441072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5015207" y="2201271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2274847" y="4882047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8152662" y="2335291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6189733" y="4998946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FD8AE0DC-1834-CA3F-1270-FC8AC4F9EB4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22">
              <a:extLst>
                <a:ext uri="{FF2B5EF4-FFF2-40B4-BE49-F238E27FC236}">
                  <a16:creationId xmlns:a16="http://schemas.microsoft.com/office/drawing/2014/main" id="{323388EC-3C58-5A22-4657-DF7406BCD29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23">
              <a:extLst>
                <a:ext uri="{FF2B5EF4-FFF2-40B4-BE49-F238E27FC236}">
                  <a16:creationId xmlns:a16="http://schemas.microsoft.com/office/drawing/2014/main" id="{470415B8-C5D5-0488-206C-593EEAED9CD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4">
              <a:extLst>
                <a:ext uri="{FF2B5EF4-FFF2-40B4-BE49-F238E27FC236}">
                  <a16:creationId xmlns:a16="http://schemas.microsoft.com/office/drawing/2014/main" id="{3BCA190E-026C-75BE-05B2-87550671874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4">
            <a:extLst>
              <a:ext uri="{FF2B5EF4-FFF2-40B4-BE49-F238E27FC236}">
                <a16:creationId xmlns:a16="http://schemas.microsoft.com/office/drawing/2014/main" id="{7C5D2542-1100-C2DC-F5AA-62B2F2ACA834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778620" y="13335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834375" y="1217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971800" y="2127660"/>
            <a:ext cx="1371600" cy="132715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30723" name="Rectangle 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728139" y="2127660"/>
            <a:ext cx="1371600" cy="1371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30724" name="Rectangle 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297613" y="2057400"/>
            <a:ext cx="1371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FFFF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0725" name="Rectangle 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999413" y="2057400"/>
            <a:ext cx="1371600" cy="1371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4</a:t>
            </a:r>
          </a:p>
        </p:txBody>
      </p:sp>
      <p:sp>
        <p:nvSpPr>
          <p:cNvPr id="30726" name="Rectangle 6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2932113" y="3848100"/>
            <a:ext cx="1371600" cy="1371600"/>
          </a:xfrm>
          <a:prstGeom prst="rect">
            <a:avLst/>
          </a:prstGeom>
          <a:solidFill>
            <a:srgbClr val="B0EE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990033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30727" name="Rectangle 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659313" y="3848100"/>
            <a:ext cx="1371600" cy="1371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6</a:t>
            </a:r>
          </a:p>
        </p:txBody>
      </p:sp>
      <p:sp>
        <p:nvSpPr>
          <p:cNvPr id="30728" name="Rectangle 8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348413" y="3848100"/>
            <a:ext cx="1371600" cy="1371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7</a:t>
            </a:r>
          </a:p>
        </p:txBody>
      </p:sp>
      <p:sp>
        <p:nvSpPr>
          <p:cNvPr id="30729" name="Rectangle 9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8050213" y="3848100"/>
            <a:ext cx="1371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8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1905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2286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2819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3200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32004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27432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3581400" y="5867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3124200" y="304800"/>
            <a:ext cx="5791200" cy="1219200"/>
          </a:xfrm>
          <a:prstGeom prst="ribbon">
            <a:avLst>
              <a:gd name="adj1" fmla="val 12500"/>
              <a:gd name="adj2" fmla="val 71491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rgbClr val="990033"/>
              </a:solidFill>
              <a:latin typeface=".VnBodoniH" pitchFamily="34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1676400" y="304800"/>
            <a:ext cx="1371600" cy="13716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014538" y="760414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20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30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090738" y="6842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2133600" y="7620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50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60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193563" name="WordArt 27"/>
          <p:cNvSpPr>
            <a:spLocks noChangeArrowheads="1" noChangeShapeType="1" noTextEdit="1"/>
          </p:cNvSpPr>
          <p:nvPr/>
        </p:nvSpPr>
        <p:spPr bwMode="auto">
          <a:xfrm>
            <a:off x="1981200" y="1524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664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Tom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8988561" y="234950"/>
            <a:ext cx="1524000" cy="15240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9269413" y="76835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9498013" y="76835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9498013" y="76835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30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9421813" y="7683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40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9498013" y="8445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50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9566275" y="782639"/>
            <a:ext cx="998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60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9498013" y="762000"/>
            <a:ext cx="712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.VnTime" pitchFamily="34" charset="0"/>
              </a:rPr>
              <a:t>70</a:t>
            </a:r>
          </a:p>
        </p:txBody>
      </p:sp>
      <p:sp>
        <p:nvSpPr>
          <p:cNvPr id="193572" name="WordArt 36"/>
          <p:cNvSpPr>
            <a:spLocks noChangeArrowheads="1" noChangeShapeType="1" noTextEdit="1"/>
          </p:cNvSpPr>
          <p:nvPr/>
        </p:nvSpPr>
        <p:spPr bwMode="auto">
          <a:xfrm>
            <a:off x="9296400" y="152400"/>
            <a:ext cx="106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Jerry</a:t>
            </a:r>
          </a:p>
        </p:txBody>
      </p:sp>
      <p:sp>
        <p:nvSpPr>
          <p:cNvPr id="193573" name="WordArt 37"/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 Narrow"/>
              </a:rPr>
              <a:t>Lucky Numbers</a:t>
            </a:r>
          </a:p>
        </p:txBody>
      </p:sp>
      <p:pic>
        <p:nvPicPr>
          <p:cNvPr id="193574" name="Picture 39" descr="smilefem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5" name="Picture 41" descr="smile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261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6" name="Picture 44" descr="Picture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348414"/>
            <a:ext cx="85915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7" name="Picture 45" descr="Picture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384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8" name="Picture 46" descr="Picture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0"/>
            <a:ext cx="228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5730468" y="6137366"/>
            <a:ext cx="1134291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3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8"/>
                  </p:tgtEl>
                </p:cond>
              </p:nextCondLst>
            </p:seq>
          </p:childTnLst>
        </p:cTn>
      </p:par>
    </p:tnLst>
    <p:bldLst>
      <p:bldP spid="30722" grpId="0" animBg="1"/>
      <p:bldP spid="30722" grpId="1" animBg="1"/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  <p:bldP spid="30729" grpId="0" animBg="1"/>
      <p:bldP spid="30729" grpId="1" animBg="1"/>
      <p:bldP spid="30739" grpId="0"/>
      <p:bldP spid="30739" grpId="1"/>
      <p:bldP spid="30740" grpId="0"/>
      <p:bldP spid="30740" grpId="1"/>
      <p:bldP spid="30741" grpId="0"/>
      <p:bldP spid="30741" grpId="1"/>
      <p:bldP spid="30742" grpId="0"/>
      <p:bldP spid="30742" grpId="1"/>
      <p:bldP spid="30743" grpId="0"/>
      <p:bldP spid="30743" grpId="1"/>
      <p:bldP spid="30744" grpId="0"/>
      <p:bldP spid="30744" grpId="1"/>
      <p:bldP spid="30745" grpId="0"/>
      <p:bldP spid="30745" grpId="1"/>
      <p:bldP spid="30746" grpId="0"/>
      <p:bldP spid="30746" grpId="1"/>
      <p:bldP spid="30749" grpId="0"/>
      <p:bldP spid="30749" grpId="1"/>
      <p:bldP spid="30750" grpId="0" build="allAtOnce"/>
      <p:bldP spid="30751" grpId="0"/>
      <p:bldP spid="30751" grpId="1"/>
      <p:bldP spid="30752" grpId="0" build="allAtOnce"/>
      <p:bldP spid="30753" grpId="0" build="allAtOnce"/>
      <p:bldP spid="30754" grpId="0" build="allAtOnce"/>
      <p:bldP spid="3075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3980" y="1506262"/>
            <a:ext cx="684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9831" y="1522747"/>
            <a:ext cx="715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This building is __________ than that building. (tall)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0287" y="1706236"/>
            <a:ext cx="5836269" cy="454852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Rectangle 1"/>
          <p:cNvSpPr/>
          <p:nvPr/>
        </p:nvSpPr>
        <p:spPr>
          <a:xfrm>
            <a:off x="8490095" y="1549326"/>
            <a:ext cx="1420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taller</a:t>
            </a:r>
            <a:r>
              <a:rPr lang="en-US" sz="4000" dirty="0"/>
              <a:t> </a:t>
            </a:r>
            <a:endParaRPr lang="en-GB" sz="4000" dirty="0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6829859" y="5666930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BFCE20E8-50FA-B5F9-8F53-C58F62965108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FFB8296E-BA54-2AB2-0CEF-46CE46D3487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3">
              <a:extLst>
                <a:ext uri="{FF2B5EF4-FFF2-40B4-BE49-F238E27FC236}">
                  <a16:creationId xmlns:a16="http://schemas.microsoft.com/office/drawing/2014/main" id="{DBBE6BA7-149B-DC66-B58E-2A755E9DB6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4">
              <a:extLst>
                <a:ext uri="{FF2B5EF4-FFF2-40B4-BE49-F238E27FC236}">
                  <a16:creationId xmlns:a16="http://schemas.microsoft.com/office/drawing/2014/main" id="{71FB41A1-F2C4-539A-AE06-BCFA436282C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4A3DC321-4488-11CF-4DB5-F88470F2D80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1257" y="1332342"/>
            <a:ext cx="731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797" y="1315278"/>
            <a:ext cx="7243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My </a:t>
            </a:r>
            <a:r>
              <a:rPr lang="en-US" sz="4000" dirty="0" err="1"/>
              <a:t>neighbourhood</a:t>
            </a:r>
            <a:r>
              <a:rPr lang="en-US" sz="4000" dirty="0"/>
              <a:t> is _______ than your </a:t>
            </a:r>
            <a:r>
              <a:rPr lang="en-US" sz="4000" dirty="0" err="1"/>
              <a:t>neighbourhood</a:t>
            </a:r>
            <a:r>
              <a:rPr lang="en-US" sz="4000" dirty="0"/>
              <a:t>. (noisy)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8256" y="1410971"/>
            <a:ext cx="6989177" cy="5020800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9561114" y="1332342"/>
            <a:ext cx="1713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8103526" y="5753074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8B0CB7F3-BE36-4787-FC53-E8ED469380E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22">
              <a:extLst>
                <a:ext uri="{FF2B5EF4-FFF2-40B4-BE49-F238E27FC236}">
                  <a16:creationId xmlns:a16="http://schemas.microsoft.com/office/drawing/2014/main" id="{0192D763-B5AF-7A47-5C0B-A0EBD520686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3">
              <a:extLst>
                <a:ext uri="{FF2B5EF4-FFF2-40B4-BE49-F238E27FC236}">
                  <a16:creationId xmlns:a16="http://schemas.microsoft.com/office/drawing/2014/main" id="{3F290793-858F-1821-8F68-866ECAC4A29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24">
              <a:extLst>
                <a:ext uri="{FF2B5EF4-FFF2-40B4-BE49-F238E27FC236}">
                  <a16:creationId xmlns:a16="http://schemas.microsoft.com/office/drawing/2014/main" id="{2E4BD450-F370-492A-0CF2-FBB027AA340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9C30E042-2B6A-A880-90D8-F514D58F75BA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9428" y="5180926"/>
            <a:ext cx="66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2987" y="5180926"/>
            <a:ext cx="8336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square in Ha Noi is _________ than the square in Hoi An. (big)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7297828" y="5200517"/>
            <a:ext cx="1881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bigger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1156762" y="5916537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BB590439-5DAB-0F9F-0D7A-28FBA30194E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02C13539-BAAE-1CB1-DB9C-C86B4994184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E9EEAA6E-D17A-1D9F-1BD1-DEB181DD31F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CB5E9E62-CA54-56B4-9355-F85E6370B99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06E0A917-C261-2C63-BDF5-7816AA59B61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8B5FB2-3C46-7492-4036-C905912E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93" y="1251645"/>
            <a:ext cx="7682054" cy="35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615" y="5070151"/>
            <a:ext cx="73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2379" y="5068496"/>
            <a:ext cx="1005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Living in the countryside is _______________ than living in a city. (peaceful)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8303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6875395" y="5095129"/>
            <a:ext cx="3815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more peaceful</a:t>
            </a: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1176147" y="6085411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5D97BC8-6EDC-B7D9-F128-8C51C450168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89ED2218-702F-3BA1-DDAE-5167A117DAC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018680B4-12EA-8EF2-8AF9-6C018EAE0EC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F91973AC-13A0-ABB9-E991-E7A04A2072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BC255AAA-A1B0-A0D2-9316-2FE94EE65182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5125" y="5176841"/>
            <a:ext cx="85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3048" y="5176841"/>
            <a:ext cx="963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Is living in a city _______________ than living</a:t>
            </a:r>
          </a:p>
          <a:p>
            <a:r>
              <a:rPr lang="en-US" sz="4000" dirty="0"/>
              <a:t>in the countryside? (exciting)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7194" y="1690100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5069812" y="5194597"/>
            <a:ext cx="3790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more exciting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11238048" y="6131980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E2699F3-F397-07DA-4B6F-1FA7E0B920F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ABF32CD7-C591-AD8D-0FB5-E5D22230B90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1E11A112-5E00-B3C8-58F5-007BD6DFD9B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6E7A3441-341A-F556-499C-0E46FE1DE6B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995818B-0DF2-0C2C-1493-F149B46B9A0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4131793" y="4851148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098A0-5750-27C2-8B4C-2486C301828F}"/>
              </a:ext>
            </a:extLst>
          </p:cNvPr>
          <p:cNvSpPr txBox="1"/>
          <p:nvPr/>
        </p:nvSpPr>
        <p:spPr>
          <a:xfrm>
            <a:off x="635638" y="2679781"/>
            <a:ext cx="6289269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FAADC-BE5A-B0FC-F966-87B9BE12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98" y="1712937"/>
            <a:ext cx="3711793" cy="34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EF34EF26-1F31-FD82-42D9-DA30912A93F4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E11C5600-EDCD-B108-8BC0-CC18DC30943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3">
              <a:extLst>
                <a:ext uri="{FF2B5EF4-FFF2-40B4-BE49-F238E27FC236}">
                  <a16:creationId xmlns:a16="http://schemas.microsoft.com/office/drawing/2014/main" id="{6883C5B6-1B1B-1946-60A9-5BCBC0FDEF2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4">
              <a:extLst>
                <a:ext uri="{FF2B5EF4-FFF2-40B4-BE49-F238E27FC236}">
                  <a16:creationId xmlns:a16="http://schemas.microsoft.com/office/drawing/2014/main" id="{C1290457-FBFF-F5BC-7BC2-ACB9E1130CF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F5FAA372-6D4C-D229-C961-39FF072791F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16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638" y="2679781"/>
            <a:ext cx="6289269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98" y="1712937"/>
            <a:ext cx="3711793" cy="34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3273150" y="4682557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84D7D18C-E53E-3BB9-8CAC-18A3755B4CB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2">
              <a:extLst>
                <a:ext uri="{FF2B5EF4-FFF2-40B4-BE49-F238E27FC236}">
                  <a16:creationId xmlns:a16="http://schemas.microsoft.com/office/drawing/2014/main" id="{6184952A-6C91-9236-FE06-8291878ADB6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3">
              <a:extLst>
                <a:ext uri="{FF2B5EF4-FFF2-40B4-BE49-F238E27FC236}">
                  <a16:creationId xmlns:a16="http://schemas.microsoft.com/office/drawing/2014/main" id="{3CD7A400-AE83-8335-08E4-08C5C959CCD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4">
              <a:extLst>
                <a:ext uri="{FF2B5EF4-FFF2-40B4-BE49-F238E27FC236}">
                  <a16:creationId xmlns:a16="http://schemas.microsoft.com/office/drawing/2014/main" id="{CF1E00D0-1190-EA50-699B-B89D524A950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47555B88-C8E1-D9A6-7571-68B884B108D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41167" y="218572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51027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41167" y="482385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46543" y="1153944"/>
            <a:ext cx="6315826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Game: Crossword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66807" y="2136458"/>
            <a:ext cx="631582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Grammar focus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6807" y="3146742"/>
            <a:ext cx="6315827" cy="13690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Complete the sentences.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Complete the letter.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Compare two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46543" y="4841595"/>
            <a:ext cx="6336091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Ask and answer about two </a:t>
            </a:r>
            <a:r>
              <a:rPr lang="en-US" sz="2000" dirty="0" err="1">
                <a:solidFill>
                  <a:schemeClr val="tx1"/>
                </a:solidFill>
                <a:cs typeface="Calibri" panose="020F0502020204030204" pitchFamily="34" charset="0"/>
              </a:rPr>
              <a:t>neighbourhoods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554049" cy="7765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7" y="2494531"/>
            <a:ext cx="554050" cy="101574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07493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22907" y="5124574"/>
            <a:ext cx="418260" cy="8017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6090" y="5819512"/>
            <a:ext cx="633609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4" y="3811003"/>
            <a:ext cx="554050" cy="101284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909" y="2285601"/>
            <a:ext cx="6098788" cy="115415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23" y="1597075"/>
            <a:ext cx="3820332" cy="353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3195090" y="4392626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B596F557-36FF-C00B-A18B-01AEDA35EB2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2">
              <a:extLst>
                <a:ext uri="{FF2B5EF4-FFF2-40B4-BE49-F238E27FC236}">
                  <a16:creationId xmlns:a16="http://schemas.microsoft.com/office/drawing/2014/main" id="{6AE58ED3-2BF1-4284-85AD-C77F31D7923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3">
              <a:extLst>
                <a:ext uri="{FF2B5EF4-FFF2-40B4-BE49-F238E27FC236}">
                  <a16:creationId xmlns:a16="http://schemas.microsoft.com/office/drawing/2014/main" id="{FB1F5BBD-58A2-940B-5EDC-B77C54C0504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4">
              <a:extLst>
                <a:ext uri="{FF2B5EF4-FFF2-40B4-BE49-F238E27FC236}">
                  <a16:creationId xmlns:a16="http://schemas.microsoft.com/office/drawing/2014/main" id="{14FC6120-2605-70B2-129C-A1973A5BAFC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6DBD5D8-B3B7-2FBE-D0F8-F00464655E7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705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1071" y="1165281"/>
            <a:ext cx="1020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8" y="1429550"/>
            <a:ext cx="11472318" cy="5428449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9B994C68-35A5-F1E4-6B52-26C8B8D46911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9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350113" y="114461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405868" y="10285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C387D-91AF-49DC-F5E4-D4D978A2F724}"/>
              </a:ext>
            </a:extLst>
          </p:cNvPr>
          <p:cNvSpPr txBox="1"/>
          <p:nvPr/>
        </p:nvSpPr>
        <p:spPr>
          <a:xfrm>
            <a:off x="1151560" y="1564138"/>
            <a:ext cx="998032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D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ear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ick,</a:t>
            </a:r>
          </a:p>
          <a:p>
            <a:r>
              <a:rPr lang="en-US" sz="3000" dirty="0">
                <a:solidFill>
                  <a:srgbClr val="242021"/>
                </a:solidFill>
              </a:rPr>
              <a:t>H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ow are you?</a:t>
            </a:r>
          </a:p>
          <a:p>
            <a:r>
              <a:rPr lang="en-US" sz="3000" dirty="0">
                <a:solidFill>
                  <a:srgbClr val="242021"/>
                </a:solidFill>
              </a:rPr>
              <a:t>H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 is beautiful but it’s too busy for me. </a:t>
            </a:r>
            <a:r>
              <a:rPr lang="en-US" sz="3000" dirty="0">
                <a:solidFill>
                  <a:srgbClr val="242021"/>
                </a:solidFill>
              </a:rPr>
              <a:t>I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’m having a great time at </a:t>
            </a:r>
            <a:r>
              <a:rPr lang="en-US" sz="3000" dirty="0">
                <a:solidFill>
                  <a:srgbClr val="242021"/>
                </a:solidFill>
              </a:rPr>
              <a:t>C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ua lo Beach now. The weather is (1. hot) </a:t>
            </a:r>
            <a:r>
              <a:rPr lang="en-US" sz="3000" b="0" i="0" dirty="0">
                <a:solidFill>
                  <a:srgbClr val="F26548"/>
                </a:solidFill>
                <a:effectLst/>
              </a:rPr>
              <a:t>hotter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that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The houses and buildings are (2. small)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and (3. old)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those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</a:t>
            </a:r>
          </a:p>
          <a:p>
            <a:r>
              <a:rPr lang="en-US" sz="3000" dirty="0">
                <a:solidFill>
                  <a:srgbClr val="242021"/>
                </a:solidFill>
              </a:rPr>
              <a:t>T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he streets are (4. wide)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with less traffic. the seafood here is (5. delicious)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and (6. cheap)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the seafood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</a:t>
            </a:r>
          </a:p>
          <a:p>
            <a:r>
              <a:rPr lang="en-US" sz="3000" dirty="0">
                <a:solidFill>
                  <a:srgbClr val="242021"/>
                </a:solidFill>
              </a:rPr>
              <a:t>S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ee you soon,</a:t>
            </a:r>
          </a:p>
          <a:p>
            <a:r>
              <a:rPr lang="en-US" sz="3000" b="0" i="1" dirty="0" err="1">
                <a:solidFill>
                  <a:srgbClr val="242021"/>
                </a:solidFill>
                <a:effectLst/>
              </a:rPr>
              <a:t>Vy</a:t>
            </a:r>
            <a:r>
              <a:rPr lang="en-US" sz="3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63168-0626-57EF-F8EB-9C4ADDFB9D51}"/>
              </a:ext>
            </a:extLst>
          </p:cNvPr>
          <p:cNvSpPr txBox="1"/>
          <p:nvPr/>
        </p:nvSpPr>
        <p:spPr>
          <a:xfrm>
            <a:off x="9620947" y="3408570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smaller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92A2A4-A95E-98EC-6368-B036A92AF990}"/>
              </a:ext>
            </a:extLst>
          </p:cNvPr>
          <p:cNvSpPr txBox="1"/>
          <p:nvPr/>
        </p:nvSpPr>
        <p:spPr>
          <a:xfrm>
            <a:off x="3174297" y="3852235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EEE7-B7CA-CBC2-E6A4-CB37F39A49DC}"/>
              </a:ext>
            </a:extLst>
          </p:cNvPr>
          <p:cNvSpPr txBox="1"/>
          <p:nvPr/>
        </p:nvSpPr>
        <p:spPr>
          <a:xfrm>
            <a:off x="5204705" y="4320131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21A253-69C2-76DB-82B1-7BA4DADC4EB2}"/>
              </a:ext>
            </a:extLst>
          </p:cNvPr>
          <p:cNvSpPr txBox="1"/>
          <p:nvPr/>
        </p:nvSpPr>
        <p:spPr>
          <a:xfrm>
            <a:off x="4456630" y="4764573"/>
            <a:ext cx="3203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more delicious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8F683-AB79-230D-E75E-96BA5D3E7FAC}"/>
              </a:ext>
            </a:extLst>
          </p:cNvPr>
          <p:cNvSpPr txBox="1"/>
          <p:nvPr/>
        </p:nvSpPr>
        <p:spPr>
          <a:xfrm>
            <a:off x="9454489" y="4759307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cheaper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5428" y="1161802"/>
            <a:ext cx="1067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Compare two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569" y="3503277"/>
            <a:ext cx="3333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Example: </a:t>
            </a:r>
          </a:p>
          <a:p>
            <a:r>
              <a:rPr lang="en-US" sz="3600" dirty="0"/>
              <a:t>Binh Minh is noisier than Long Son.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43" y="2948403"/>
            <a:ext cx="4459246" cy="3418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4" y="2928518"/>
            <a:ext cx="4440127" cy="34218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7247" y="6350395"/>
            <a:ext cx="20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48496" y="6366475"/>
            <a:ext cx="20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Long Son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C01192E3-5E18-CF62-F9AD-FC7EB8CB065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026AF74F-50E8-A832-633C-A82D22EDC03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336EE1CC-627C-F81C-54D3-470EB25C35F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4">
              <a:extLst>
                <a:ext uri="{FF2B5EF4-FFF2-40B4-BE49-F238E27FC236}">
                  <a16:creationId xmlns:a16="http://schemas.microsoft.com/office/drawing/2014/main" id="{7ED38B09-BC70-D240-8B14-307D05E7FA6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59524F11-767C-F299-E3E9-3222F84C63D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487067" y="116464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42822" y="10485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5B0FDD-FD31-826B-E9BC-D55DE2A26F8F}"/>
              </a:ext>
            </a:extLst>
          </p:cNvPr>
          <p:cNvSpPr/>
          <p:nvPr/>
        </p:nvSpPr>
        <p:spPr>
          <a:xfrm>
            <a:off x="1188720" y="1756482"/>
            <a:ext cx="10195560" cy="118318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</a:rPr>
              <a:t>noisy 		crowded 		quiet 		peaceful modern 		busy 		boring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36744" y="1294200"/>
            <a:ext cx="1030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and Long Son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using the pictures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8322" y="2362924"/>
            <a:ext cx="201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8322" y="2801056"/>
            <a:ext cx="5867425" cy="284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87067" y="2886144"/>
            <a:ext cx="54866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1. Binh Minh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crowded </a:t>
            </a:r>
            <a:r>
              <a:rPr lang="en-US" sz="2800" dirty="0">
                <a:latin typeface="+mn-lt"/>
              </a:rPr>
              <a:t>/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2.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quiet </a:t>
            </a:r>
            <a:r>
              <a:rPr lang="en-US" sz="2800" dirty="0">
                <a:latin typeface="+mn-lt"/>
              </a:rPr>
              <a:t>/ Binh Minh 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3. Binh Minh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boring /</a:t>
            </a:r>
            <a:r>
              <a:rPr lang="en-US" sz="2800" dirty="0">
                <a:latin typeface="+mn-lt"/>
              </a:rPr>
              <a:t>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4.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busy </a:t>
            </a:r>
            <a:r>
              <a:rPr lang="en-US" sz="2800" dirty="0">
                <a:latin typeface="+mn-lt"/>
              </a:rPr>
              <a:t>/ Binh Minh?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5.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 peaceful </a:t>
            </a:r>
            <a:r>
              <a:rPr lang="en-US" sz="2800" dirty="0">
                <a:latin typeface="+mn-lt"/>
              </a:rPr>
              <a:t>/ Binh Minh?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587EC9E5-F2A0-FE9F-8B5E-659BBB11AB1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D3935ED9-43E1-4F7F-92DA-24E89C50A2F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3">
              <a:extLst>
                <a:ext uri="{FF2B5EF4-FFF2-40B4-BE49-F238E27FC236}">
                  <a16:creationId xmlns:a16="http://schemas.microsoft.com/office/drawing/2014/main" id="{937AA683-D1EA-B8E1-0504-5FDBEF7BD7E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4">
              <a:extLst>
                <a:ext uri="{FF2B5EF4-FFF2-40B4-BE49-F238E27FC236}">
                  <a16:creationId xmlns:a16="http://schemas.microsoft.com/office/drawing/2014/main" id="{F907B8CE-8141-6429-D095-4BC6E40BBA5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BCA21251-C4A5-8422-6318-AD56E789505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778383" y="133293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834138" y="12168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784150"/>
            <a:ext cx="815512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Comparative adjectives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75328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Make sentences to compare people and things in their classroom, using comparative adjectives.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767313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3259" y="3972735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CROSSWORD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31DBB64-BF3A-EB2C-0C8F-2A9FA215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25" y="1402673"/>
            <a:ext cx="3492526" cy="53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48263"/>
              </p:ext>
            </p:extLst>
          </p:nvPr>
        </p:nvGraphicFramePr>
        <p:xfrm>
          <a:off x="5120148" y="12991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06077"/>
              </p:ext>
            </p:extLst>
          </p:nvPr>
        </p:nvGraphicFramePr>
        <p:xfrm>
          <a:off x="3048000" y="18325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27155"/>
              </p:ext>
            </p:extLst>
          </p:nvPr>
        </p:nvGraphicFramePr>
        <p:xfrm>
          <a:off x="4082844" y="23659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236266"/>
              </p:ext>
            </p:extLst>
          </p:nvPr>
        </p:nvGraphicFramePr>
        <p:xfrm>
          <a:off x="5122608" y="2899314"/>
          <a:ext cx="414528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822984"/>
              </p:ext>
            </p:extLst>
          </p:nvPr>
        </p:nvGraphicFramePr>
        <p:xfrm>
          <a:off x="4603956" y="3433206"/>
          <a:ext cx="46924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86304"/>
              </p:ext>
            </p:extLst>
          </p:nvPr>
        </p:nvGraphicFramePr>
        <p:xfrm>
          <a:off x="3048000" y="3904662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Q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U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591758"/>
              </p:ext>
            </p:extLst>
          </p:nvPr>
        </p:nvGraphicFramePr>
        <p:xfrm>
          <a:off x="4085304" y="4438554"/>
          <a:ext cx="2590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717649"/>
              </p:ext>
            </p:extLst>
          </p:nvPr>
        </p:nvGraphicFramePr>
        <p:xfrm>
          <a:off x="2531820" y="4910502"/>
          <a:ext cx="46634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82188"/>
              </p:ext>
            </p:extLst>
          </p:nvPr>
        </p:nvGraphicFramePr>
        <p:xfrm>
          <a:off x="2529348" y="596255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1481"/>
              </p:ext>
            </p:extLst>
          </p:nvPr>
        </p:nvGraphicFramePr>
        <p:xfrm>
          <a:off x="4603956" y="542915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14">
            <a:hlinkClick r:id="rId2" action="ppaction://hlinksldjump"/>
          </p:cNvPr>
          <p:cNvSpPr/>
          <p:nvPr/>
        </p:nvSpPr>
        <p:spPr>
          <a:xfrm>
            <a:off x="1752600" y="1238155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84387"/>
              </p:ext>
            </p:extLst>
          </p:nvPr>
        </p:nvGraphicFramePr>
        <p:xfrm>
          <a:off x="5115794" y="1326224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94772"/>
              </p:ext>
            </p:extLst>
          </p:nvPr>
        </p:nvGraphicFramePr>
        <p:xfrm>
          <a:off x="3045823" y="1847262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55603"/>
              </p:ext>
            </p:extLst>
          </p:nvPr>
        </p:nvGraphicFramePr>
        <p:xfrm>
          <a:off x="4071258" y="238284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4724"/>
              </p:ext>
            </p:extLst>
          </p:nvPr>
        </p:nvGraphicFramePr>
        <p:xfrm>
          <a:off x="5118254" y="2918207"/>
          <a:ext cx="41452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29407"/>
              </p:ext>
            </p:extLst>
          </p:nvPr>
        </p:nvGraphicFramePr>
        <p:xfrm>
          <a:off x="4612665" y="3460314"/>
          <a:ext cx="46924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64207"/>
              </p:ext>
            </p:extLst>
          </p:nvPr>
        </p:nvGraphicFramePr>
        <p:xfrm>
          <a:off x="3056709" y="3953544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54963"/>
              </p:ext>
            </p:extLst>
          </p:nvPr>
        </p:nvGraphicFramePr>
        <p:xfrm>
          <a:off x="4107076" y="4461310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56114"/>
              </p:ext>
            </p:extLst>
          </p:nvPr>
        </p:nvGraphicFramePr>
        <p:xfrm>
          <a:off x="2542902" y="4943651"/>
          <a:ext cx="466344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941501"/>
              </p:ext>
            </p:extLst>
          </p:nvPr>
        </p:nvGraphicFramePr>
        <p:xfrm>
          <a:off x="2538057" y="598531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819686"/>
              </p:ext>
            </p:extLst>
          </p:nvPr>
        </p:nvGraphicFramePr>
        <p:xfrm>
          <a:off x="4612665" y="5464974"/>
          <a:ext cx="3181506" cy="450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3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Oval 50">
            <a:hlinkClick r:id="rId3" action="ppaction://hlinksldjump"/>
          </p:cNvPr>
          <p:cNvSpPr/>
          <p:nvPr/>
        </p:nvSpPr>
        <p:spPr>
          <a:xfrm>
            <a:off x="1787433" y="1795508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2" name="Oval 51">
            <a:hlinkClick r:id="rId4" action="ppaction://hlinksldjump"/>
          </p:cNvPr>
          <p:cNvSpPr/>
          <p:nvPr/>
        </p:nvSpPr>
        <p:spPr>
          <a:xfrm>
            <a:off x="1783077" y="235286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3" name="Oval 52">
            <a:hlinkClick r:id="rId5" action="ppaction://hlinksldjump"/>
          </p:cNvPr>
          <p:cNvSpPr/>
          <p:nvPr/>
        </p:nvSpPr>
        <p:spPr>
          <a:xfrm>
            <a:off x="1800496" y="2905863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4" name="Oval 53">
            <a:hlinkClick r:id="rId6" action="ppaction://hlinksldjump"/>
          </p:cNvPr>
          <p:cNvSpPr/>
          <p:nvPr/>
        </p:nvSpPr>
        <p:spPr>
          <a:xfrm>
            <a:off x="1835329" y="3437090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5" name="Oval 54">
            <a:hlinkClick r:id="rId7" action="ppaction://hlinksldjump"/>
          </p:cNvPr>
          <p:cNvSpPr/>
          <p:nvPr/>
        </p:nvSpPr>
        <p:spPr>
          <a:xfrm>
            <a:off x="1830973" y="394219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6" name="Oval 55">
            <a:hlinkClick r:id="rId8" action="ppaction://hlinksldjump"/>
          </p:cNvPr>
          <p:cNvSpPr/>
          <p:nvPr/>
        </p:nvSpPr>
        <p:spPr>
          <a:xfrm>
            <a:off x="1830973" y="446471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7" name="Oval 56">
            <a:hlinkClick r:id="rId9" action="ppaction://hlinksldjump"/>
          </p:cNvPr>
          <p:cNvSpPr/>
          <p:nvPr/>
        </p:nvSpPr>
        <p:spPr>
          <a:xfrm>
            <a:off x="1848392" y="499158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8" name="Oval 57">
            <a:hlinkClick r:id="rId10" action="ppaction://hlinksldjump"/>
          </p:cNvPr>
          <p:cNvSpPr/>
          <p:nvPr/>
        </p:nvSpPr>
        <p:spPr>
          <a:xfrm>
            <a:off x="1883225" y="5496688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9" name="Oval 58">
            <a:hlinkClick r:id="rId11" action="ppaction://hlinksldjump"/>
          </p:cNvPr>
          <p:cNvSpPr/>
          <p:nvPr/>
        </p:nvSpPr>
        <p:spPr>
          <a:xfrm>
            <a:off x="1644828" y="5953888"/>
            <a:ext cx="907868" cy="646658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0204109" y="6010451"/>
            <a:ext cx="107115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32D3FE7D-DE8B-22A4-76DA-8783D480D194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27">
              <a:extLst>
                <a:ext uri="{FF2B5EF4-FFF2-40B4-BE49-F238E27FC236}">
                  <a16:creationId xmlns:a16="http://schemas.microsoft.com/office/drawing/2014/main" id="{CAA1F8CB-5709-F9BB-C5B4-6A79F5EFE32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28">
              <a:extLst>
                <a:ext uri="{FF2B5EF4-FFF2-40B4-BE49-F238E27FC236}">
                  <a16:creationId xmlns:a16="http://schemas.microsoft.com/office/drawing/2014/main" id="{E3E52F1D-30C8-5B36-5B94-CF0DCC29573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9">
              <a:extLst>
                <a:ext uri="{FF2B5EF4-FFF2-40B4-BE49-F238E27FC236}">
                  <a16:creationId xmlns:a16="http://schemas.microsoft.com/office/drawing/2014/main" id="{4AE8EC67-57CD-351D-01B9-ADBF068C743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4">
            <a:extLst>
              <a:ext uri="{FF2B5EF4-FFF2-40B4-BE49-F238E27FC236}">
                <a16:creationId xmlns:a16="http://schemas.microsoft.com/office/drawing/2014/main" id="{33105F1B-BED3-1A5E-0391-165A1CB7D2A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7890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232" y="2248588"/>
            <a:ext cx="11186773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1. He always get good marks. He does exercises at school very quickly. He is ____.</a:t>
            </a:r>
            <a:endParaRPr lang="en-GB" sz="48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581976" y="569827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980214" y="4575591"/>
            <a:ext cx="22468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CLEVER</a:t>
            </a:r>
            <a:endParaRPr lang="en-GB" sz="4800" b="1" dirty="0">
              <a:solidFill>
                <a:srgbClr val="C00000"/>
              </a:solidFill>
            </a:endParaRP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067" y="2152306"/>
            <a:ext cx="4983480" cy="132556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2. What is this?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41641" y="565366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9456" y="3782175"/>
            <a:ext cx="31987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BUS STOP</a:t>
            </a:r>
            <a:endParaRPr lang="en-GB" sz="48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C8FDFEDE-DB5A-792D-8CC6-A996505A9B8B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7">
              <a:extLst>
                <a:ext uri="{FF2B5EF4-FFF2-40B4-BE49-F238E27FC236}">
                  <a16:creationId xmlns:a16="http://schemas.microsoft.com/office/drawing/2014/main" id="{D4B61D59-0CAA-A8F3-B4A7-6D06A28100D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C9FD6CD7-4B2A-25E2-B664-A67589D102A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B67E53F0-F3CF-8401-2265-111DE49B0B5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5694DC80-ADE9-105C-31B2-FC4FFA79865C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C1243-2BD4-07F3-698D-3A749F081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1545404"/>
            <a:ext cx="6096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86247" y="560906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34895" y="3250988"/>
            <a:ext cx="22468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TEMPLE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90739" y="1785310"/>
            <a:ext cx="52222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3. What is this?</a:t>
            </a:r>
            <a:endParaRPr lang="en-GB" sz="54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D0DB3213-2681-CFE8-F37E-360F89C2D71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721AA3E2-89F1-AFA1-D437-6EB8044D81A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8">
              <a:extLst>
                <a:ext uri="{FF2B5EF4-FFF2-40B4-BE49-F238E27FC236}">
                  <a16:creationId xmlns:a16="http://schemas.microsoft.com/office/drawing/2014/main" id="{7B6CE669-F96F-B6A2-DE14-E84C2AB3B39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9">
              <a:extLst>
                <a:ext uri="{FF2B5EF4-FFF2-40B4-BE49-F238E27FC236}">
                  <a16:creationId xmlns:a16="http://schemas.microsoft.com/office/drawing/2014/main" id="{2EA9B701-F725-7839-5D96-26016CA94EA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839765D9-D22C-B6B4-A057-0EA49D2E790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388C6-973B-4247-91B6-22F9774EF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262" y="1866819"/>
            <a:ext cx="5710276" cy="35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703" y="174949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4. 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NOISY.</a:t>
            </a:r>
            <a:endParaRPr lang="en-GB" sz="5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86247" y="5553308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34114" y="3782944"/>
            <a:ext cx="315540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PEACEFUL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8B6CB0AB-32E4-F5EB-5803-22DE22108D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2513735B-1A83-5347-E42A-0D6D9A61D8C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8C5FE216-CA09-49A7-2A0E-08B18B009F0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B2EB16C1-DB96-60BA-2EC3-82A95E53B97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BBD1FD3C-10E2-D11F-9082-A479B7B11FD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834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</TotalTime>
  <Words>844</Words>
  <Application>Microsoft Office PowerPoint</Application>
  <PresentationFormat>Widescreen</PresentationFormat>
  <Paragraphs>281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.VnArial Narrow</vt:lpstr>
      <vt:lpstr>.VnBodoniH</vt:lpstr>
      <vt:lpstr>Adobe Gothic Std B</vt:lpstr>
      <vt:lpstr>.VnTime</vt:lpstr>
      <vt:lpstr>Arial</vt:lpstr>
      <vt:lpstr>Calibri</vt:lpstr>
      <vt:lpstr>Calibri Light</vt:lpstr>
      <vt:lpstr>Impact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He always get good marks. He does exercises at school very quickly. He is ____.</vt:lpstr>
      <vt:lpstr>2. What is this?</vt:lpstr>
      <vt:lpstr>PowerPoint Presentation</vt:lpstr>
      <vt:lpstr>4. _____ is opposite to NOISY.</vt:lpstr>
      <vt:lpstr>PowerPoint Presentation</vt:lpstr>
      <vt:lpstr>PowerPoint Presentation</vt:lpstr>
      <vt:lpstr>PowerPoint Presentation</vt:lpstr>
      <vt:lpstr>PowerPoint Presentation</vt:lpstr>
      <vt:lpstr>9. I don’t like living in the countryside because it is ______.</vt:lpstr>
      <vt:lpstr>10. ______ is opposite to traditional.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228</cp:revision>
  <dcterms:created xsi:type="dcterms:W3CDTF">2020-12-09T02:04:09Z</dcterms:created>
  <dcterms:modified xsi:type="dcterms:W3CDTF">2023-11-03T02:08:08Z</dcterms:modified>
</cp:coreProperties>
</file>