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271" r:id="rId2"/>
    <p:sldId id="790" r:id="rId3"/>
    <p:sldId id="531" r:id="rId4"/>
    <p:sldId id="791" r:id="rId5"/>
    <p:sldId id="792" r:id="rId6"/>
    <p:sldId id="793" r:id="rId7"/>
    <p:sldId id="794" r:id="rId8"/>
    <p:sldId id="749" r:id="rId9"/>
    <p:sldId id="599" r:id="rId10"/>
    <p:sldId id="837" r:id="rId11"/>
    <p:sldId id="627" r:id="rId12"/>
    <p:sldId id="838" r:id="rId13"/>
    <p:sldId id="839" r:id="rId14"/>
    <p:sldId id="840" r:id="rId15"/>
    <p:sldId id="456" r:id="rId16"/>
    <p:sldId id="719" r:id="rId17"/>
    <p:sldId id="827" r:id="rId18"/>
    <p:sldId id="857" r:id="rId19"/>
    <p:sldId id="858" r:id="rId20"/>
    <p:sldId id="605" r:id="rId21"/>
    <p:sldId id="859" r:id="rId22"/>
    <p:sldId id="860" r:id="rId23"/>
    <p:sldId id="861" r:id="rId24"/>
    <p:sldId id="314" r:id="rId25"/>
    <p:sldId id="330" r:id="rId26"/>
    <p:sldId id="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3B3"/>
    <a:srgbClr val="C7BCA1"/>
    <a:srgbClr val="8B7E74"/>
    <a:srgbClr val="FFFFFF"/>
    <a:srgbClr val="FBC200"/>
    <a:srgbClr val="FFA6CA"/>
    <a:srgbClr val="89CFF0"/>
    <a:srgbClr val="43474B"/>
    <a:srgbClr val="9EEB53"/>
    <a:srgbClr val="A0C3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86467" autoAdjust="0"/>
  </p:normalViewPr>
  <p:slideViewPr>
    <p:cSldViewPr snapToGrid="0" showGuides="1">
      <p:cViewPr varScale="1">
        <p:scale>
          <a:sx n="95" d="100"/>
          <a:sy n="95" d="100"/>
        </p:scale>
        <p:origin x="1518" y="90"/>
      </p:cViewPr>
      <p:guideLst>
        <p:guide orient="horz" pos="1920"/>
        <p:guide pos="4005"/>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 Khoa To Nguyen" userId="5d3dbb68a482bd50" providerId="LiveId" clId="{5CF09F1F-B49B-408B-8121-3D2C70802B8B}"/>
    <pc:docChg chg="undo custSel delSld modSld">
      <pc:chgData name="Gia Khoa To Nguyen" userId="5d3dbb68a482bd50" providerId="LiveId" clId="{5CF09F1F-B49B-408B-8121-3D2C70802B8B}" dt="2024-08-09T03:16:03.411" v="125"/>
      <pc:docMkLst>
        <pc:docMk/>
      </pc:docMkLst>
      <pc:sldChg chg="modSp mod">
        <pc:chgData name="Gia Khoa To Nguyen" userId="5d3dbb68a482bd50" providerId="LiveId" clId="{5CF09F1F-B49B-408B-8121-3D2C70802B8B}" dt="2024-08-09T03:16:03.411" v="125"/>
        <pc:sldMkLst>
          <pc:docMk/>
          <pc:sldMk cId="0" sldId="350"/>
        </pc:sldMkLst>
        <pc:spChg chg="mod">
          <ac:chgData name="Gia Khoa To Nguyen" userId="5d3dbb68a482bd50" providerId="LiveId" clId="{5CF09F1F-B49B-408B-8121-3D2C70802B8B}" dt="2024-08-09T03:16:03.411" v="125"/>
          <ac:spMkLst>
            <pc:docMk/>
            <pc:sldMk cId="0" sldId="350"/>
            <ac:spMk id="3" creationId="{00000000-0000-0000-0000-000000000000}"/>
          </ac:spMkLst>
        </pc:spChg>
      </pc:sldChg>
      <pc:sldChg chg="addSp delSp modSp mod">
        <pc:chgData name="Gia Khoa To Nguyen" userId="5d3dbb68a482bd50" providerId="LiveId" clId="{5CF09F1F-B49B-408B-8121-3D2C70802B8B}" dt="2024-08-09T02:42:11.903" v="50" actId="1076"/>
        <pc:sldMkLst>
          <pc:docMk/>
          <pc:sldMk cId="0" sldId="456"/>
        </pc:sldMkLst>
        <pc:spChg chg="mod">
          <ac:chgData name="Gia Khoa To Nguyen" userId="5d3dbb68a482bd50" providerId="LiveId" clId="{5CF09F1F-B49B-408B-8121-3D2C70802B8B}" dt="2024-08-09T02:41:24.288" v="39" actId="1076"/>
          <ac:spMkLst>
            <pc:docMk/>
            <pc:sldMk cId="0" sldId="456"/>
            <ac:spMk id="7" creationId="{1D26616A-D68C-C80B-CDFC-C2B86EADD0E9}"/>
          </ac:spMkLst>
        </pc:spChg>
        <pc:grpChg chg="add del mod">
          <ac:chgData name="Gia Khoa To Nguyen" userId="5d3dbb68a482bd50" providerId="LiveId" clId="{5CF09F1F-B49B-408B-8121-3D2C70802B8B}" dt="2024-08-09T02:42:11.903" v="50" actId="1076"/>
          <ac:grpSpMkLst>
            <pc:docMk/>
            <pc:sldMk cId="0" sldId="456"/>
            <ac:grpSpMk id="2" creationId="{F53C0E5E-6879-E24F-1829-BEEF27B3FD3B}"/>
          </ac:grpSpMkLst>
        </pc:grpChg>
      </pc:sldChg>
      <pc:sldChg chg="modSp mod">
        <pc:chgData name="Gia Khoa To Nguyen" userId="5d3dbb68a482bd50" providerId="LiveId" clId="{5CF09F1F-B49B-408B-8121-3D2C70802B8B}" dt="2024-08-09T02:35:36.088" v="4" actId="20577"/>
        <pc:sldMkLst>
          <pc:docMk/>
          <pc:sldMk cId="0" sldId="531"/>
        </pc:sldMkLst>
        <pc:spChg chg="mod">
          <ac:chgData name="Gia Khoa To Nguyen" userId="5d3dbb68a482bd50" providerId="LiveId" clId="{5CF09F1F-B49B-408B-8121-3D2C70802B8B}" dt="2024-08-09T02:35:36.088" v="4" actId="20577"/>
          <ac:spMkLst>
            <pc:docMk/>
            <pc:sldMk cId="0" sldId="531"/>
            <ac:spMk id="21" creationId="{00000000-0000-0000-0000-000000000000}"/>
          </ac:spMkLst>
        </pc:spChg>
        <pc:spChg chg="mod">
          <ac:chgData name="Gia Khoa To Nguyen" userId="5d3dbb68a482bd50" providerId="LiveId" clId="{5CF09F1F-B49B-408B-8121-3D2C70802B8B}" dt="2024-08-09T02:35:34.378" v="3" actId="20577"/>
          <ac:spMkLst>
            <pc:docMk/>
            <pc:sldMk cId="0" sldId="531"/>
            <ac:spMk id="22" creationId="{00000000-0000-0000-0000-000000000000}"/>
          </ac:spMkLst>
        </pc:spChg>
      </pc:sldChg>
      <pc:sldChg chg="modSp mod">
        <pc:chgData name="Gia Khoa To Nguyen" userId="5d3dbb68a482bd50" providerId="LiveId" clId="{5CF09F1F-B49B-408B-8121-3D2C70802B8B}" dt="2024-08-09T02:37:46.558" v="13" actId="1076"/>
        <pc:sldMkLst>
          <pc:docMk/>
          <pc:sldMk cId="0" sldId="599"/>
        </pc:sldMkLst>
        <pc:spChg chg="mod">
          <ac:chgData name="Gia Khoa To Nguyen" userId="5d3dbb68a482bd50" providerId="LiveId" clId="{5CF09F1F-B49B-408B-8121-3D2C70802B8B}" dt="2024-08-09T02:37:46.558" v="13" actId="1076"/>
          <ac:spMkLst>
            <pc:docMk/>
            <pc:sldMk cId="0" sldId="599"/>
            <ac:spMk id="8" creationId="{00000000-0000-0000-0000-000000000000}"/>
          </ac:spMkLst>
        </pc:spChg>
      </pc:sldChg>
      <pc:sldChg chg="modSp mod">
        <pc:chgData name="Gia Khoa To Nguyen" userId="5d3dbb68a482bd50" providerId="LiveId" clId="{5CF09F1F-B49B-408B-8121-3D2C70802B8B}" dt="2024-08-09T02:38:38.363" v="23" actId="1076"/>
        <pc:sldMkLst>
          <pc:docMk/>
          <pc:sldMk cId="0" sldId="627"/>
        </pc:sldMkLst>
        <pc:spChg chg="mod">
          <ac:chgData name="Gia Khoa To Nguyen" userId="5d3dbb68a482bd50" providerId="LiveId" clId="{5CF09F1F-B49B-408B-8121-3D2C70802B8B}" dt="2024-08-09T02:38:38.363" v="23" actId="1076"/>
          <ac:spMkLst>
            <pc:docMk/>
            <pc:sldMk cId="0" sldId="627"/>
            <ac:spMk id="10" creationId="{91BABCFF-9DA8-2C0F-D07E-1C9DBB153556}"/>
          </ac:spMkLst>
        </pc:spChg>
      </pc:sldChg>
      <pc:sldChg chg="addSp delSp modSp mod">
        <pc:chgData name="Gia Khoa To Nguyen" userId="5d3dbb68a482bd50" providerId="LiveId" clId="{5CF09F1F-B49B-408B-8121-3D2C70802B8B}" dt="2024-08-09T02:43:27.562" v="115" actId="207"/>
        <pc:sldMkLst>
          <pc:docMk/>
          <pc:sldMk cId="0" sldId="719"/>
        </pc:sldMkLst>
        <pc:spChg chg="mod">
          <ac:chgData name="Gia Khoa To Nguyen" userId="5d3dbb68a482bd50" providerId="LiveId" clId="{5CF09F1F-B49B-408B-8121-3D2C70802B8B}" dt="2024-08-09T02:41:51.344" v="45"/>
          <ac:spMkLst>
            <pc:docMk/>
            <pc:sldMk cId="0" sldId="719"/>
            <ac:spMk id="4" creationId="{EA47972D-942C-E881-2F55-71B0C7E81B57}"/>
          </ac:spMkLst>
        </pc:spChg>
        <pc:spChg chg="mod">
          <ac:chgData name="Gia Khoa To Nguyen" userId="5d3dbb68a482bd50" providerId="LiveId" clId="{5CF09F1F-B49B-408B-8121-3D2C70802B8B}" dt="2024-08-09T02:41:51.344" v="45"/>
          <ac:spMkLst>
            <pc:docMk/>
            <pc:sldMk cId="0" sldId="719"/>
            <ac:spMk id="5" creationId="{96240907-261D-F3D1-098B-3330C0B77E27}"/>
          </ac:spMkLst>
        </pc:spChg>
        <pc:spChg chg="mod">
          <ac:chgData name="Gia Khoa To Nguyen" userId="5d3dbb68a482bd50" providerId="LiveId" clId="{5CF09F1F-B49B-408B-8121-3D2C70802B8B}" dt="2024-08-09T02:42:20.824" v="54"/>
          <ac:spMkLst>
            <pc:docMk/>
            <pc:sldMk cId="0" sldId="719"/>
            <ac:spMk id="6" creationId="{8555A56A-C3C2-6C8B-6499-4035ACC2A84D}"/>
          </ac:spMkLst>
        </pc:spChg>
        <pc:spChg chg="mod">
          <ac:chgData name="Gia Khoa To Nguyen" userId="5d3dbb68a482bd50" providerId="LiveId" clId="{5CF09F1F-B49B-408B-8121-3D2C70802B8B}" dt="2024-08-09T02:42:03.046" v="48" actId="20577"/>
          <ac:spMkLst>
            <pc:docMk/>
            <pc:sldMk cId="0" sldId="719"/>
            <ac:spMk id="8" creationId="{00000000-0000-0000-0000-000000000000}"/>
          </ac:spMkLst>
        </pc:spChg>
        <pc:spChg chg="mod">
          <ac:chgData name="Gia Khoa To Nguyen" userId="5d3dbb68a482bd50" providerId="LiveId" clId="{5CF09F1F-B49B-408B-8121-3D2C70802B8B}" dt="2024-08-09T02:43:27.562" v="115" actId="207"/>
          <ac:spMkLst>
            <pc:docMk/>
            <pc:sldMk cId="0" sldId="719"/>
            <ac:spMk id="10" creationId="{00000000-0000-0000-0000-000000000000}"/>
          </ac:spMkLst>
        </pc:spChg>
        <pc:spChg chg="add del">
          <ac:chgData name="Gia Khoa To Nguyen" userId="5d3dbb68a482bd50" providerId="LiveId" clId="{5CF09F1F-B49B-408B-8121-3D2C70802B8B}" dt="2024-08-09T02:42:17.559" v="52" actId="22"/>
          <ac:spMkLst>
            <pc:docMk/>
            <pc:sldMk cId="0" sldId="719"/>
            <ac:spMk id="13" creationId="{5BA5ED1A-1FBD-5AB7-54C2-D62FB4E5E024}"/>
          </ac:spMkLst>
        </pc:spChg>
        <pc:spChg chg="add mod">
          <ac:chgData name="Gia Khoa To Nguyen" userId="5d3dbb68a482bd50" providerId="LiveId" clId="{5CF09F1F-B49B-408B-8121-3D2C70802B8B}" dt="2024-08-09T02:43:02.834" v="114" actId="1076"/>
          <ac:spMkLst>
            <pc:docMk/>
            <pc:sldMk cId="0" sldId="719"/>
            <ac:spMk id="16" creationId="{3A20C58B-E1DB-3B39-0B87-259940556ED6}"/>
          </ac:spMkLst>
        </pc:spChg>
        <pc:grpChg chg="add mod">
          <ac:chgData name="Gia Khoa To Nguyen" userId="5d3dbb68a482bd50" providerId="LiveId" clId="{5CF09F1F-B49B-408B-8121-3D2C70802B8B}" dt="2024-08-09T02:42:07.686" v="49" actId="1076"/>
          <ac:grpSpMkLst>
            <pc:docMk/>
            <pc:sldMk cId="0" sldId="719"/>
            <ac:grpSpMk id="2" creationId="{F400BFE7-A46B-F74A-7AAB-A9C79E95B360}"/>
          </ac:grpSpMkLst>
        </pc:grpChg>
        <pc:grpChg chg="del mod">
          <ac:chgData name="Gia Khoa To Nguyen" userId="5d3dbb68a482bd50" providerId="LiveId" clId="{5CF09F1F-B49B-408B-8121-3D2C70802B8B}" dt="2024-08-09T02:41:42.737" v="42" actId="478"/>
          <ac:grpSpMkLst>
            <pc:docMk/>
            <pc:sldMk cId="0" sldId="719"/>
            <ac:grpSpMk id="15" creationId="{00000000-0000-0000-0000-000000000000}"/>
          </ac:grpSpMkLst>
        </pc:grpChg>
      </pc:sldChg>
      <pc:sldChg chg="modSp mod">
        <pc:chgData name="Gia Khoa To Nguyen" userId="5d3dbb68a482bd50" providerId="LiveId" clId="{5CF09F1F-B49B-408B-8121-3D2C70802B8B}" dt="2024-08-09T02:38:01.482" v="15" actId="1076"/>
        <pc:sldMkLst>
          <pc:docMk/>
          <pc:sldMk cId="0" sldId="749"/>
        </pc:sldMkLst>
        <pc:spChg chg="mod">
          <ac:chgData name="Gia Khoa To Nguyen" userId="5d3dbb68a482bd50" providerId="LiveId" clId="{5CF09F1F-B49B-408B-8121-3D2C70802B8B}" dt="2024-08-09T02:38:01.482" v="15" actId="1076"/>
          <ac:spMkLst>
            <pc:docMk/>
            <pc:sldMk cId="0" sldId="749"/>
            <ac:spMk id="6" creationId="{0E296CAB-8D97-14F5-3F4E-3496F0DC4742}"/>
          </ac:spMkLst>
        </pc:spChg>
      </pc:sldChg>
      <pc:sldChg chg="modSp mod">
        <pc:chgData name="Gia Khoa To Nguyen" userId="5d3dbb68a482bd50" providerId="LiveId" clId="{5CF09F1F-B49B-408B-8121-3D2C70802B8B}" dt="2024-08-09T02:39:40.094" v="27" actId="1076"/>
        <pc:sldMkLst>
          <pc:docMk/>
          <pc:sldMk cId="0" sldId="751"/>
        </pc:sldMkLst>
        <pc:spChg chg="mod">
          <ac:chgData name="Gia Khoa To Nguyen" userId="5d3dbb68a482bd50" providerId="LiveId" clId="{5CF09F1F-B49B-408B-8121-3D2C70802B8B}" dt="2024-08-09T02:39:40.094" v="27" actId="1076"/>
          <ac:spMkLst>
            <pc:docMk/>
            <pc:sldMk cId="0" sldId="751"/>
            <ac:spMk id="17" creationId="{CEBFE965-9361-B418-506C-70D10B4BEDF5}"/>
          </ac:spMkLst>
        </pc:spChg>
      </pc:sldChg>
      <pc:sldChg chg="modSp mod">
        <pc:chgData name="Gia Khoa To Nguyen" userId="5d3dbb68a482bd50" providerId="LiveId" clId="{5CF09F1F-B49B-408B-8121-3D2C70802B8B}" dt="2024-08-09T02:30:27.523" v="0" actId="1076"/>
        <pc:sldMkLst>
          <pc:docMk/>
          <pc:sldMk cId="0" sldId="790"/>
        </pc:sldMkLst>
        <pc:spChg chg="mod">
          <ac:chgData name="Gia Khoa To Nguyen" userId="5d3dbb68a482bd50" providerId="LiveId" clId="{5CF09F1F-B49B-408B-8121-3D2C70802B8B}" dt="2024-08-09T02:30:27.523" v="0" actId="1076"/>
          <ac:spMkLst>
            <pc:docMk/>
            <pc:sldMk cId="0" sldId="790"/>
            <ac:spMk id="48" creationId="{00000000-0000-0000-0000-000000000000}"/>
          </ac:spMkLst>
        </pc:spChg>
      </pc:sldChg>
      <pc:sldChg chg="modSp mod">
        <pc:chgData name="Gia Khoa To Nguyen" userId="5d3dbb68a482bd50" providerId="LiveId" clId="{5CF09F1F-B49B-408B-8121-3D2C70802B8B}" dt="2024-08-09T02:38:14.058" v="19" actId="1076"/>
        <pc:sldMkLst>
          <pc:docMk/>
          <pc:sldMk cId="0" sldId="837"/>
        </pc:sldMkLst>
        <pc:spChg chg="mod">
          <ac:chgData name="Gia Khoa To Nguyen" userId="5d3dbb68a482bd50" providerId="LiveId" clId="{5CF09F1F-B49B-408B-8121-3D2C70802B8B}" dt="2024-08-09T02:38:14.058" v="19" actId="1076"/>
          <ac:spMkLst>
            <pc:docMk/>
            <pc:sldMk cId="0" sldId="837"/>
            <ac:spMk id="21" creationId="{5688455C-EDD2-B176-AEE5-FF94E7F90851}"/>
          </ac:spMkLst>
        </pc:spChg>
      </pc:sldChg>
      <pc:sldChg chg="modSp mod">
        <pc:chgData name="Gia Khoa To Nguyen" userId="5d3dbb68a482bd50" providerId="LiveId" clId="{5CF09F1F-B49B-408B-8121-3D2C70802B8B}" dt="2024-08-09T02:39:16.043" v="25" actId="1076"/>
        <pc:sldMkLst>
          <pc:docMk/>
          <pc:sldMk cId="0" sldId="838"/>
        </pc:sldMkLst>
        <pc:spChg chg="mod">
          <ac:chgData name="Gia Khoa To Nguyen" userId="5d3dbb68a482bd50" providerId="LiveId" clId="{5CF09F1F-B49B-408B-8121-3D2C70802B8B}" dt="2024-08-09T02:39:16.043" v="25" actId="1076"/>
          <ac:spMkLst>
            <pc:docMk/>
            <pc:sldMk cId="0" sldId="838"/>
            <ac:spMk id="7" creationId="{E8D3E3AC-A986-B34B-8529-C1A5FB229B96}"/>
          </ac:spMkLst>
        </pc:spChg>
      </pc:sldChg>
      <pc:sldChg chg="modSp mod">
        <pc:chgData name="Gia Khoa To Nguyen" userId="5d3dbb68a482bd50" providerId="LiveId" clId="{5CF09F1F-B49B-408B-8121-3D2C70802B8B}" dt="2024-08-09T02:40:40.278" v="32" actId="122"/>
        <pc:sldMkLst>
          <pc:docMk/>
          <pc:sldMk cId="0" sldId="839"/>
        </pc:sldMkLst>
        <pc:spChg chg="mod">
          <ac:chgData name="Gia Khoa To Nguyen" userId="5d3dbb68a482bd50" providerId="LiveId" clId="{5CF09F1F-B49B-408B-8121-3D2C70802B8B}" dt="2024-08-09T02:40:26.312" v="29" actId="1076"/>
          <ac:spMkLst>
            <pc:docMk/>
            <pc:sldMk cId="0" sldId="839"/>
            <ac:spMk id="15" creationId="{1F5EF5E7-4070-930D-1630-445F1BE786AB}"/>
          </ac:spMkLst>
        </pc:spChg>
        <pc:graphicFrameChg chg="modGraphic">
          <ac:chgData name="Gia Khoa To Nguyen" userId="5d3dbb68a482bd50" providerId="LiveId" clId="{5CF09F1F-B49B-408B-8121-3D2C70802B8B}" dt="2024-08-09T02:40:40.278" v="32" actId="122"/>
          <ac:graphicFrameMkLst>
            <pc:docMk/>
            <pc:sldMk cId="0" sldId="839"/>
            <ac:graphicFrameMk id="2" creationId="{00000000-0000-0000-0000-000000000000}"/>
          </ac:graphicFrameMkLst>
        </pc:graphicFrameChg>
      </pc:sldChg>
      <pc:sldChg chg="modSp mod">
        <pc:chgData name="Gia Khoa To Nguyen" userId="5d3dbb68a482bd50" providerId="LiveId" clId="{5CF09F1F-B49B-408B-8121-3D2C70802B8B}" dt="2024-08-09T02:41:14.806" v="37" actId="1076"/>
        <pc:sldMkLst>
          <pc:docMk/>
          <pc:sldMk cId="0" sldId="840"/>
        </pc:sldMkLst>
        <pc:spChg chg="mod">
          <ac:chgData name="Gia Khoa To Nguyen" userId="5d3dbb68a482bd50" providerId="LiveId" clId="{5CF09F1F-B49B-408B-8121-3D2C70802B8B}" dt="2024-08-09T02:41:14.806" v="37" actId="1076"/>
          <ac:spMkLst>
            <pc:docMk/>
            <pc:sldMk cId="0" sldId="840"/>
            <ac:spMk id="11" creationId="{6C14EF62-A391-ECC7-9B5B-7BDDE18E0CF8}"/>
          </ac:spMkLst>
        </pc:spChg>
      </pc:sldChg>
      <pc:sldChg chg="modSp mod">
        <pc:chgData name="Gia Khoa To Nguyen" userId="5d3dbb68a482bd50" providerId="LiveId" clId="{5CF09F1F-B49B-408B-8121-3D2C70802B8B}" dt="2024-08-09T02:46:21.538" v="123" actId="14100"/>
        <pc:sldMkLst>
          <pc:docMk/>
          <pc:sldMk cId="0" sldId="858"/>
        </pc:sldMkLst>
        <pc:spChg chg="mod">
          <ac:chgData name="Gia Khoa To Nguyen" userId="5d3dbb68a482bd50" providerId="LiveId" clId="{5CF09F1F-B49B-408B-8121-3D2C70802B8B}" dt="2024-08-09T02:45:49.758" v="119" actId="1076"/>
          <ac:spMkLst>
            <pc:docMk/>
            <pc:sldMk cId="0" sldId="858"/>
            <ac:spMk id="3" creationId="{00000000-0000-0000-0000-000000000000}"/>
          </ac:spMkLst>
        </pc:spChg>
        <pc:spChg chg="mod">
          <ac:chgData name="Gia Khoa To Nguyen" userId="5d3dbb68a482bd50" providerId="LiveId" clId="{5CF09F1F-B49B-408B-8121-3D2C70802B8B}" dt="2024-08-09T02:46:21.538" v="123" actId="14100"/>
          <ac:spMkLst>
            <pc:docMk/>
            <pc:sldMk cId="0" sldId="858"/>
            <ac:spMk id="7" creationId="{00000000-0000-0000-0000-000000000000}"/>
          </ac:spMkLst>
        </pc:spChg>
        <pc:spChg chg="mod">
          <ac:chgData name="Gia Khoa To Nguyen" userId="5d3dbb68a482bd50" providerId="LiveId" clId="{5CF09F1F-B49B-408B-8121-3D2C70802B8B}" dt="2024-08-09T02:45:58.071" v="120" actId="1076"/>
          <ac:spMkLst>
            <pc:docMk/>
            <pc:sldMk cId="0" sldId="858"/>
            <ac:spMk id="8" creationId="{00000000-0000-0000-0000-000000000000}"/>
          </ac:spMkLst>
        </pc:spChg>
        <pc:spChg chg="mod">
          <ac:chgData name="Gia Khoa To Nguyen" userId="5d3dbb68a482bd50" providerId="LiveId" clId="{5CF09F1F-B49B-408B-8121-3D2C70802B8B}" dt="2024-08-09T02:46:06.790" v="121" actId="1076"/>
          <ac:spMkLst>
            <pc:docMk/>
            <pc:sldMk cId="0" sldId="858"/>
            <ac:spMk id="9" creationId="{00000000-0000-0000-0000-000000000000}"/>
          </ac:spMkLst>
        </pc:spChg>
        <pc:spChg chg="mod">
          <ac:chgData name="Gia Khoa To Nguyen" userId="5d3dbb68a482bd50" providerId="LiveId" clId="{5CF09F1F-B49B-408B-8121-3D2C70802B8B}" dt="2024-08-09T02:45:37.870" v="117" actId="1076"/>
          <ac:spMkLst>
            <pc:docMk/>
            <pc:sldMk cId="0" sldId="858"/>
            <ac:spMk id="12" creationId="{8342F401-98E3-E233-A34B-D7C268605811}"/>
          </ac:spMkLst>
        </pc:spChg>
      </pc:sldChg>
      <pc:sldChg chg="del">
        <pc:chgData name="Gia Khoa To Nguyen" userId="5d3dbb68a482bd50" providerId="LiveId" clId="{5CF09F1F-B49B-408B-8121-3D2C70802B8B}" dt="2024-08-09T02:44:27.507" v="116" actId="47"/>
        <pc:sldMkLst>
          <pc:docMk/>
          <pc:sldMk cId="3501593884" sldId="865"/>
        </pc:sldMkLst>
      </pc:sldChg>
      <pc:sldChg chg="del">
        <pc:chgData name="Gia Khoa To Nguyen" userId="5d3dbb68a482bd50" providerId="LiveId" clId="{5CF09F1F-B49B-408B-8121-3D2C70802B8B}" dt="2024-08-09T02:46:40.949" v="124" actId="47"/>
        <pc:sldMkLst>
          <pc:docMk/>
          <pc:sldMk cId="1932664642" sldId="8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10570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92478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4865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76353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46135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24432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8702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92048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342156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293713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35441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31567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00772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444428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800590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259675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47523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05535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408531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424824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64803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54182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18475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50601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ext Box 10"/>
          <p:cNvSpPr txBox="1"/>
          <p:nvPr/>
        </p:nvSpPr>
        <p:spPr>
          <a:xfrm>
            <a:off x="919077" y="1407780"/>
            <a:ext cx="3349625" cy="784830"/>
          </a:xfrm>
          <a:prstGeom prst="rect">
            <a:avLst/>
          </a:prstGeom>
          <a:noFill/>
        </p:spPr>
        <p:txBody>
          <a:bodyPr wrap="square" rtlCol="0" anchor="t">
            <a:spAutoFit/>
          </a:bodyPr>
          <a:lstStyle/>
          <a:p>
            <a:pPr algn="just"/>
            <a:r>
              <a:rPr lang="en-US" sz="4000" i="1" dirty="0">
                <a:solidFill>
                  <a:srgbClr val="C00000"/>
                </a:solidFill>
                <a:latin typeface="Calibri" panose="020F0502020204030204" pitchFamily="34" charset="0"/>
                <a:cs typeface="Calibri" panose="020F0502020204030204" pitchFamily="34" charset="0"/>
              </a:rPr>
              <a:t>Questions</a:t>
            </a:r>
            <a:r>
              <a:rPr lang="en-US" sz="4500" i="1" dirty="0">
                <a:solidFill>
                  <a:srgbClr val="FF0000"/>
                </a:solidFill>
                <a:latin typeface="Calibri" panose="020F0502020204030204" pitchFamily="34" charset="0"/>
                <a:cs typeface="Calibri" panose="020F0502020204030204" pitchFamily="34" charset="0"/>
              </a:rPr>
              <a:t>:</a:t>
            </a:r>
          </a:p>
        </p:txBody>
      </p:sp>
      <p:sp>
        <p:nvSpPr>
          <p:cNvPr id="3" name="Text Box 2"/>
          <p:cNvSpPr txBox="1"/>
          <p:nvPr/>
        </p:nvSpPr>
        <p:spPr>
          <a:xfrm>
            <a:off x="870817" y="2161903"/>
            <a:ext cx="11012805" cy="784830"/>
          </a:xfrm>
          <a:prstGeom prst="rect">
            <a:avLst/>
          </a:prstGeom>
          <a:noFill/>
        </p:spPr>
        <p:txBody>
          <a:bodyPr wrap="square" rtlCol="0" anchor="t">
            <a:spAutoFit/>
          </a:bodyPr>
          <a:lstStyle/>
          <a:p>
            <a:pPr algn="just"/>
            <a:r>
              <a:rPr lang="en-US" sz="4500" b="1" dirty="0">
                <a:solidFill>
                  <a:schemeClr val="tx1"/>
                </a:solidFill>
                <a:latin typeface="Calibri" panose="020F0502020204030204" pitchFamily="34" charset="0"/>
                <a:cs typeface="Calibri" panose="020F0502020204030204" pitchFamily="34" charset="0"/>
              </a:rPr>
              <a:t>1. </a:t>
            </a:r>
            <a:r>
              <a:rPr lang="en-US" sz="4500" dirty="0">
                <a:solidFill>
                  <a:schemeClr val="tx1"/>
                </a:solidFill>
                <a:latin typeface="Calibri" panose="020F0502020204030204" pitchFamily="34" charset="0"/>
                <a:cs typeface="Calibri" panose="020F0502020204030204" pitchFamily="34" charset="0"/>
              </a:rPr>
              <a:t>Which job is most repetitive?</a:t>
            </a:r>
          </a:p>
        </p:txBody>
      </p:sp>
      <p:sp>
        <p:nvSpPr>
          <p:cNvPr id="7" name="Text Box 6"/>
          <p:cNvSpPr txBox="1"/>
          <p:nvPr/>
        </p:nvSpPr>
        <p:spPr>
          <a:xfrm>
            <a:off x="527050" y="3397885"/>
            <a:ext cx="11012805" cy="143510"/>
          </a:xfrm>
          <a:prstGeom prst="rect">
            <a:avLst/>
          </a:prstGeom>
          <a:noFill/>
        </p:spPr>
        <p:txBody>
          <a:bodyPr wrap="square" rtlCol="0" anchor="t">
            <a:noAutofit/>
          </a:bodyPr>
          <a:lstStyle/>
          <a:p>
            <a:pPr algn="just"/>
            <a:endParaRPr lang="en-US" sz="3200">
              <a:solidFill>
                <a:schemeClr val="tx1"/>
              </a:solidFill>
              <a:latin typeface="Calibri" panose="020F0502020204030204" pitchFamily="34" charset="0"/>
              <a:cs typeface="Calibri" panose="020F0502020204030204" pitchFamily="34" charset="0"/>
            </a:endParaRPr>
          </a:p>
        </p:txBody>
      </p:sp>
      <p:sp>
        <p:nvSpPr>
          <p:cNvPr id="24" name="Text Box 23"/>
          <p:cNvSpPr txBox="1"/>
          <p:nvPr/>
        </p:nvSpPr>
        <p:spPr>
          <a:xfrm>
            <a:off x="919077" y="3481122"/>
            <a:ext cx="11012805" cy="784830"/>
          </a:xfrm>
          <a:prstGeom prst="rect">
            <a:avLst/>
          </a:prstGeom>
          <a:noFill/>
        </p:spPr>
        <p:txBody>
          <a:bodyPr wrap="square" rtlCol="0" anchor="t">
            <a:spAutoFit/>
          </a:bodyPr>
          <a:lstStyle/>
          <a:p>
            <a:pPr algn="just"/>
            <a:r>
              <a:rPr lang="en-US" sz="4500" b="1" dirty="0">
                <a:latin typeface="Calibri" panose="020F0502020204030204" pitchFamily="34" charset="0"/>
                <a:cs typeface="Calibri" panose="020F0502020204030204" pitchFamily="34" charset="0"/>
                <a:sym typeface="+mn-ea"/>
              </a:rPr>
              <a:t>2.</a:t>
            </a:r>
            <a:r>
              <a:rPr lang="en-US" sz="4500" dirty="0">
                <a:latin typeface="Calibri" panose="020F0502020204030204" pitchFamily="34" charset="0"/>
                <a:cs typeface="Calibri" panose="020F0502020204030204" pitchFamily="34" charset="0"/>
                <a:sym typeface="+mn-ea"/>
              </a:rPr>
              <a:t> Which job relates to beauty?</a:t>
            </a:r>
          </a:p>
        </p:txBody>
      </p:sp>
      <p:sp>
        <p:nvSpPr>
          <p:cNvPr id="4" name="Text Box 3"/>
          <p:cNvSpPr txBox="1"/>
          <p:nvPr/>
        </p:nvSpPr>
        <p:spPr>
          <a:xfrm>
            <a:off x="919077" y="4800341"/>
            <a:ext cx="11012805" cy="784830"/>
          </a:xfrm>
          <a:prstGeom prst="rect">
            <a:avLst/>
          </a:prstGeom>
          <a:noFill/>
        </p:spPr>
        <p:txBody>
          <a:bodyPr wrap="square" rtlCol="0" anchor="t">
            <a:spAutoFit/>
          </a:bodyPr>
          <a:lstStyle/>
          <a:p>
            <a:pPr algn="just"/>
            <a:r>
              <a:rPr lang="en-US" sz="4500" b="1" dirty="0">
                <a:latin typeface="Calibri" panose="020F0502020204030204" pitchFamily="34" charset="0"/>
                <a:cs typeface="Calibri" panose="020F0502020204030204" pitchFamily="34" charset="0"/>
                <a:sym typeface="+mn-ea"/>
              </a:rPr>
              <a:t>3.</a:t>
            </a:r>
            <a:r>
              <a:rPr lang="en-US" sz="4500" dirty="0">
                <a:latin typeface="Calibri" panose="020F0502020204030204" pitchFamily="34" charset="0"/>
                <a:cs typeface="Calibri" panose="020F0502020204030204" pitchFamily="34" charset="0"/>
                <a:sym typeface="+mn-ea"/>
              </a:rPr>
              <a:t> Which job depends heavily on technology?</a:t>
            </a:r>
          </a:p>
        </p:txBody>
      </p:sp>
      <p:sp>
        <p:nvSpPr>
          <p:cNvPr id="10" name="Text Box 9"/>
          <p:cNvSpPr txBox="1"/>
          <p:nvPr/>
        </p:nvSpPr>
        <p:spPr>
          <a:xfrm>
            <a:off x="1629092" y="2770379"/>
            <a:ext cx="4344035" cy="861774"/>
          </a:xfrm>
          <a:prstGeom prst="rect">
            <a:avLst/>
          </a:prstGeom>
          <a:noFill/>
          <a:ln w="9525">
            <a:noFill/>
          </a:ln>
        </p:spPr>
        <p:txBody>
          <a:bodyPr wrap="square">
            <a:spAutoFit/>
          </a:bodyPr>
          <a:lstStyle/>
          <a:p>
            <a:pPr marL="635" indent="-635" algn="just"/>
            <a:r>
              <a:rPr lang="en-US" sz="5000" b="1" dirty="0">
                <a:solidFill>
                  <a:srgbClr val="7030A0"/>
                </a:solidFill>
                <a:latin typeface="Calibri" panose="020F0502020204030204" pitchFamily="34" charset="0"/>
                <a:cs typeface="Calibri" panose="020F0502020204030204" pitchFamily="34" charset="0"/>
              </a:rPr>
              <a:t>c. ticket seller</a:t>
            </a:r>
          </a:p>
        </p:txBody>
      </p:sp>
      <p:sp>
        <p:nvSpPr>
          <p:cNvPr id="5" name="Text Box 4"/>
          <p:cNvSpPr txBox="1"/>
          <p:nvPr/>
        </p:nvSpPr>
        <p:spPr>
          <a:xfrm>
            <a:off x="1629092" y="4083305"/>
            <a:ext cx="4344035" cy="861774"/>
          </a:xfrm>
          <a:prstGeom prst="rect">
            <a:avLst/>
          </a:prstGeom>
          <a:noFill/>
          <a:ln w="9525">
            <a:noFill/>
          </a:ln>
        </p:spPr>
        <p:txBody>
          <a:bodyPr wrap="square">
            <a:spAutoFit/>
          </a:bodyPr>
          <a:lstStyle/>
          <a:p>
            <a:pPr marL="635" indent="-635" algn="just"/>
            <a:r>
              <a:rPr lang="en-US" sz="5000" b="1" dirty="0">
                <a:solidFill>
                  <a:srgbClr val="7030A0"/>
                </a:solidFill>
                <a:latin typeface="Calibri" panose="020F0502020204030204" pitchFamily="34" charset="0"/>
                <a:cs typeface="Calibri" panose="020F0502020204030204" pitchFamily="34" charset="0"/>
              </a:rPr>
              <a:t>a. nail artist</a:t>
            </a:r>
          </a:p>
        </p:txBody>
      </p:sp>
      <p:sp>
        <p:nvSpPr>
          <p:cNvPr id="15" name="Text Box 14"/>
          <p:cNvSpPr txBox="1"/>
          <p:nvPr/>
        </p:nvSpPr>
        <p:spPr>
          <a:xfrm>
            <a:off x="1629091" y="5440893"/>
            <a:ext cx="5260223" cy="861774"/>
          </a:xfrm>
          <a:prstGeom prst="rect">
            <a:avLst/>
          </a:prstGeom>
          <a:noFill/>
          <a:ln w="9525">
            <a:noFill/>
          </a:ln>
        </p:spPr>
        <p:txBody>
          <a:bodyPr wrap="square">
            <a:spAutoFit/>
          </a:bodyPr>
          <a:lstStyle/>
          <a:p>
            <a:pPr marL="635" indent="-635" algn="just"/>
            <a:r>
              <a:rPr lang="en-US" sz="5000" b="1" dirty="0">
                <a:solidFill>
                  <a:srgbClr val="7030A0"/>
                </a:solidFill>
                <a:latin typeface="Calibri" panose="020F0502020204030204" pitchFamily="34" charset="0"/>
                <a:cs typeface="Calibri" panose="020F0502020204030204" pitchFamily="34" charset="0"/>
              </a:rPr>
              <a:t>b. online teacher</a:t>
            </a:r>
          </a:p>
        </p:txBody>
      </p:sp>
      <p:grpSp>
        <p:nvGrpSpPr>
          <p:cNvPr id="2" name="Group 1">
            <a:extLst>
              <a:ext uri="{FF2B5EF4-FFF2-40B4-BE49-F238E27FC236}">
                <a16:creationId xmlns:a16="http://schemas.microsoft.com/office/drawing/2014/main" id="{719F19E5-E7CF-EA86-91E6-558CDEB2A3AA}"/>
              </a:ext>
            </a:extLst>
          </p:cNvPr>
          <p:cNvGrpSpPr/>
          <p:nvPr/>
        </p:nvGrpSpPr>
        <p:grpSpPr>
          <a:xfrm>
            <a:off x="0" y="-10650"/>
            <a:ext cx="12192000" cy="731624"/>
            <a:chOff x="7620" y="-7620"/>
            <a:chExt cx="12192000" cy="1083309"/>
          </a:xfrm>
        </p:grpSpPr>
        <p:sp>
          <p:nvSpPr>
            <p:cNvPr id="6" name="Round Single Corner Rectangle 17">
              <a:extLst>
                <a:ext uri="{FF2B5EF4-FFF2-40B4-BE49-F238E27FC236}">
                  <a16:creationId xmlns:a16="http://schemas.microsoft.com/office/drawing/2014/main" id="{392DDE28-0135-4670-A614-903F3431B52B}"/>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8">
              <a:extLst>
                <a:ext uri="{FF2B5EF4-FFF2-40B4-BE49-F238E27FC236}">
                  <a16:creationId xmlns:a16="http://schemas.microsoft.com/office/drawing/2014/main" id="{C464DDC8-C0A1-C330-789C-380BFC950516}"/>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9">
              <a:extLst>
                <a:ext uri="{FF2B5EF4-FFF2-40B4-BE49-F238E27FC236}">
                  <a16:creationId xmlns:a16="http://schemas.microsoft.com/office/drawing/2014/main" id="{0A4567E7-FEC8-575D-D175-3415B15A14B5}"/>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5688455C-EDD2-B176-AEE5-FF94E7F90851}"/>
              </a:ext>
            </a:extLst>
          </p:cNvPr>
          <p:cNvSpPr txBox="1"/>
          <p:nvPr/>
        </p:nvSpPr>
        <p:spPr>
          <a:xfrm>
            <a:off x="416473" y="-58483"/>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
        <p:nvSpPr>
          <p:cNvPr id="22" name="TextBox 21">
            <a:extLst>
              <a:ext uri="{FF2B5EF4-FFF2-40B4-BE49-F238E27FC236}">
                <a16:creationId xmlns:a16="http://schemas.microsoft.com/office/drawing/2014/main" id="{C01C9370-FFE8-3EA2-53E2-AEF5044C6AF6}"/>
              </a:ext>
            </a:extLst>
          </p:cNvPr>
          <p:cNvSpPr txBox="1"/>
          <p:nvPr/>
        </p:nvSpPr>
        <p:spPr>
          <a:xfrm>
            <a:off x="1015597" y="830011"/>
            <a:ext cx="10916285" cy="615553"/>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400" b="1" dirty="0">
                <a:effectLst>
                  <a:glow rad="88900">
                    <a:schemeClr val="bg1"/>
                  </a:glow>
                </a:effectLst>
                <a:cs typeface="Arial" panose="020B0604020202020204" pitchFamily="34" charset="0"/>
              </a:rPr>
              <a:t>Look at the jobs below and answer the questions.</a:t>
            </a:r>
          </a:p>
        </p:txBody>
      </p:sp>
      <p:sp>
        <p:nvSpPr>
          <p:cNvPr id="23" name="Rounded Rectangle 15">
            <a:extLst>
              <a:ext uri="{FF2B5EF4-FFF2-40B4-BE49-F238E27FC236}">
                <a16:creationId xmlns:a16="http://schemas.microsoft.com/office/drawing/2014/main" id="{7B22848A-929A-4A14-4438-8779F544B6F4}"/>
              </a:ext>
            </a:extLst>
          </p:cNvPr>
          <p:cNvSpPr/>
          <p:nvPr/>
        </p:nvSpPr>
        <p:spPr>
          <a:xfrm>
            <a:off x="416473" y="85805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5" name="TextBox 24">
            <a:extLst>
              <a:ext uri="{FF2B5EF4-FFF2-40B4-BE49-F238E27FC236}">
                <a16:creationId xmlns:a16="http://schemas.microsoft.com/office/drawing/2014/main" id="{5277FA2C-B26F-218A-8037-533A7E490C89}"/>
              </a:ext>
            </a:extLst>
          </p:cNvPr>
          <p:cNvSpPr txBox="1"/>
          <p:nvPr/>
        </p:nvSpPr>
        <p:spPr>
          <a:xfrm>
            <a:off x="469258" y="7554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7" grpId="0"/>
      <p:bldP spid="7" grpId="1"/>
      <p:bldP spid="24" grpId="0"/>
      <p:bldP spid="24" grpId="1"/>
      <p:bldP spid="4" grpId="0"/>
      <p:bldP spid="4" grpId="1"/>
      <p:bldP spid="10" grpId="0"/>
      <p:bldP spid="10" grpId="1"/>
      <p:bldP spid="5" grpId="0"/>
      <p:bldP spid="5"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020725" y="774809"/>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article and do the tasks that follow.</a:t>
            </a:r>
          </a:p>
        </p:txBody>
      </p:sp>
      <p:grpSp>
        <p:nvGrpSpPr>
          <p:cNvPr id="6" name="Group 5"/>
          <p:cNvGrpSpPr/>
          <p:nvPr/>
        </p:nvGrpSpPr>
        <p:grpSpPr>
          <a:xfrm>
            <a:off x="351570" y="731311"/>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sp>
        <p:nvSpPr>
          <p:cNvPr id="3" name="Text Box 2"/>
          <p:cNvSpPr txBox="1"/>
          <p:nvPr/>
        </p:nvSpPr>
        <p:spPr>
          <a:xfrm>
            <a:off x="0" y="1517568"/>
            <a:ext cx="12192000" cy="5078313"/>
          </a:xfrm>
          <a:prstGeom prst="rect">
            <a:avLst/>
          </a:prstGeom>
          <a:solidFill>
            <a:srgbClr val="E3ECF0"/>
          </a:solidFill>
        </p:spPr>
        <p:txBody>
          <a:bodyPr wrap="square" rtlCol="0" anchor="t">
            <a:spAutoFit/>
          </a:bodyPr>
          <a:lstStyle/>
          <a:p>
            <a:r>
              <a:rPr lang="en-US" sz="3600" dirty="0"/>
              <a:t>When you turn 15, you should start thinking seriously about your career. However, making career choices can be challenging, especially in this changing world.</a:t>
            </a:r>
          </a:p>
          <a:p>
            <a:r>
              <a:rPr lang="en-US" sz="3600" dirty="0">
                <a:solidFill>
                  <a:schemeClr val="bg1"/>
                </a:solidFill>
                <a:highlight>
                  <a:srgbClr val="FF0000"/>
                </a:highlight>
              </a:rPr>
              <a:t>1.</a:t>
            </a:r>
            <a:r>
              <a:rPr lang="en-US" sz="3600" dirty="0">
                <a:solidFill>
                  <a:schemeClr val="tx1"/>
                </a:solidFill>
              </a:rPr>
              <a:t>Assembly workers and ticket sellers, </a:t>
            </a:r>
            <a:r>
              <a:rPr lang="en-US" sz="3600" dirty="0"/>
              <a:t>whose jobs are repetitive, are being replaced by machines. However, technology has also created new jobs, such as software engineers and online teachers. Besides, beauty jobs like nail artists and hairdressers are becoming popular because people want to take better care of themselves.</a:t>
            </a:r>
          </a:p>
        </p:txBody>
      </p:sp>
      <p:grpSp>
        <p:nvGrpSpPr>
          <p:cNvPr id="2" name="Group 1">
            <a:extLst>
              <a:ext uri="{FF2B5EF4-FFF2-40B4-BE49-F238E27FC236}">
                <a16:creationId xmlns:a16="http://schemas.microsoft.com/office/drawing/2014/main" id="{F56B8718-A037-3F00-7FB3-E611D73F1021}"/>
              </a:ext>
            </a:extLst>
          </p:cNvPr>
          <p:cNvGrpSpPr/>
          <p:nvPr/>
        </p:nvGrpSpPr>
        <p:grpSpPr>
          <a:xfrm>
            <a:off x="0" y="-17775"/>
            <a:ext cx="12192000" cy="731624"/>
            <a:chOff x="7620" y="-7620"/>
            <a:chExt cx="12192000" cy="1083309"/>
          </a:xfrm>
        </p:grpSpPr>
        <p:sp>
          <p:nvSpPr>
            <p:cNvPr id="4" name="Round Single Corner Rectangle 17">
              <a:extLst>
                <a:ext uri="{FF2B5EF4-FFF2-40B4-BE49-F238E27FC236}">
                  <a16:creationId xmlns:a16="http://schemas.microsoft.com/office/drawing/2014/main" id="{AA1072C6-A00E-2240-E12E-6652D2964524}"/>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D303FB52-5893-C11C-7126-683F758AD3C0}"/>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9">
              <a:extLst>
                <a:ext uri="{FF2B5EF4-FFF2-40B4-BE49-F238E27FC236}">
                  <a16:creationId xmlns:a16="http://schemas.microsoft.com/office/drawing/2014/main" id="{057F3EB1-472B-6A1A-0076-C5A4555F4D6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91BABCFF-9DA8-2C0F-D07E-1C9DBB153556}"/>
              </a:ext>
            </a:extLst>
          </p:cNvPr>
          <p:cNvSpPr txBox="1"/>
          <p:nvPr/>
        </p:nvSpPr>
        <p:spPr>
          <a:xfrm>
            <a:off x="351570" y="-1388"/>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sp>
        <p:nvSpPr>
          <p:cNvPr id="3" name="Text Box 2"/>
          <p:cNvSpPr txBox="1"/>
          <p:nvPr/>
        </p:nvSpPr>
        <p:spPr>
          <a:xfrm>
            <a:off x="17879" y="710036"/>
            <a:ext cx="12174121" cy="6186309"/>
          </a:xfrm>
          <a:prstGeom prst="rect">
            <a:avLst/>
          </a:prstGeom>
          <a:solidFill>
            <a:srgbClr val="E3ECF0"/>
          </a:solidFill>
        </p:spPr>
        <p:txBody>
          <a:bodyPr wrap="square" rtlCol="0" anchor="t">
            <a:spAutoFit/>
          </a:bodyPr>
          <a:lstStyle/>
          <a:p>
            <a:r>
              <a:rPr lang="en-US" sz="3300" dirty="0">
                <a:solidFill>
                  <a:schemeClr val="bg1"/>
                </a:solidFill>
                <a:highlight>
                  <a:srgbClr val="FF0000"/>
                </a:highlight>
              </a:rPr>
              <a:t>2.</a:t>
            </a:r>
            <a:r>
              <a:rPr lang="en-US" sz="3300" dirty="0"/>
              <a:t>Computer skills have become a must for many jobs. For example, doctors need to keep digital medical records of their patients. People also collaborate with each other so often that teamwork and communication skills are now increasingly important. </a:t>
            </a:r>
          </a:p>
          <a:p>
            <a:endParaRPr lang="en-US" sz="3300" dirty="0"/>
          </a:p>
          <a:p>
            <a:r>
              <a:rPr lang="en-US" sz="3300" dirty="0">
                <a:solidFill>
                  <a:schemeClr val="bg1"/>
                </a:solidFill>
                <a:highlight>
                  <a:srgbClr val="FF0000"/>
                </a:highlight>
              </a:rPr>
              <a:t>3.</a:t>
            </a:r>
            <a:r>
              <a:rPr lang="en-US" sz="3300" dirty="0"/>
              <a:t> Many teenagers are willing to take vocational courses instead of going to university. Training can be both face-to-face and online. Opportunities to learn new skills are open to everyone provided that they have inquiring minds. In the future, there may be even more changes in the world of work. It’s a good idea for you to work well in teams, keep on learning and have good computer skills. By doing so, you can move confidently on your career path.</a:t>
            </a:r>
          </a:p>
        </p:txBody>
      </p:sp>
      <p:grpSp>
        <p:nvGrpSpPr>
          <p:cNvPr id="2" name="Group 1">
            <a:extLst>
              <a:ext uri="{FF2B5EF4-FFF2-40B4-BE49-F238E27FC236}">
                <a16:creationId xmlns:a16="http://schemas.microsoft.com/office/drawing/2014/main" id="{58ACB40D-8520-E7DC-94C9-976A8EF94CCB}"/>
              </a:ext>
            </a:extLst>
          </p:cNvPr>
          <p:cNvGrpSpPr/>
          <p:nvPr/>
        </p:nvGrpSpPr>
        <p:grpSpPr>
          <a:xfrm>
            <a:off x="0" y="-21588"/>
            <a:ext cx="12192000" cy="731624"/>
            <a:chOff x="7620" y="-7620"/>
            <a:chExt cx="12192000" cy="1083309"/>
          </a:xfrm>
        </p:grpSpPr>
        <p:sp>
          <p:nvSpPr>
            <p:cNvPr id="4" name="Round Single Corner Rectangle 17">
              <a:extLst>
                <a:ext uri="{FF2B5EF4-FFF2-40B4-BE49-F238E27FC236}">
                  <a16:creationId xmlns:a16="http://schemas.microsoft.com/office/drawing/2014/main" id="{4C21D858-883A-45E9-5B3E-201FF58A1E4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36218506-2DA0-4870-E724-C6F455F9544A}"/>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9">
              <a:extLst>
                <a:ext uri="{FF2B5EF4-FFF2-40B4-BE49-F238E27FC236}">
                  <a16:creationId xmlns:a16="http://schemas.microsoft.com/office/drawing/2014/main" id="{B67234A4-6C7E-BC47-CDD3-A4D1075EA2D0}"/>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E8D3E3AC-A986-B34B-8529-C1A5FB229B96}"/>
              </a:ext>
            </a:extLst>
          </p:cNvPr>
          <p:cNvSpPr txBox="1"/>
          <p:nvPr/>
        </p:nvSpPr>
        <p:spPr>
          <a:xfrm>
            <a:off x="351790" y="-5201"/>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271242" y="734172"/>
            <a:ext cx="11860240"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marL="514350" indent="-514350">
              <a:buAutoNum type="alphaLcPeriod"/>
            </a:pPr>
            <a:r>
              <a:rPr lang="en-US" sz="3200" b="1" dirty="0">
                <a:effectLst>
                  <a:glow rad="88900">
                    <a:schemeClr val="bg1"/>
                  </a:glow>
                </a:effectLst>
                <a:cs typeface="Arial" panose="020B0604020202020204" pitchFamily="34" charset="0"/>
              </a:rPr>
              <a:t>Which number (1 – 3) does each sentence (A – C) below fit in?            </a:t>
            </a:r>
          </a:p>
          <a:p>
            <a:r>
              <a:rPr lang="en-US" sz="3200" b="1" dirty="0">
                <a:effectLst>
                  <a:glow rad="88900">
                    <a:schemeClr val="bg1"/>
                  </a:glow>
                </a:effectLst>
                <a:cs typeface="Arial" panose="020B0604020202020204" pitchFamily="34" charset="0"/>
              </a:rPr>
              <a:t>     Tick (√) the correct number for each sentence.</a:t>
            </a:r>
          </a:p>
        </p:txBody>
      </p:sp>
      <p:graphicFrame>
        <p:nvGraphicFramePr>
          <p:cNvPr id="2" name="Table 1"/>
          <p:cNvGraphicFramePr/>
          <p:nvPr>
            <p:extLst>
              <p:ext uri="{D42A27DB-BD31-4B8C-83A1-F6EECF244321}">
                <p14:modId xmlns:p14="http://schemas.microsoft.com/office/powerpoint/2010/main" val="2064382574"/>
              </p:ext>
            </p:extLst>
          </p:nvPr>
        </p:nvGraphicFramePr>
        <p:xfrm>
          <a:off x="271242" y="1837055"/>
          <a:ext cx="11760836" cy="3082290"/>
        </p:xfrm>
        <a:graphic>
          <a:graphicData uri="http://schemas.openxmlformats.org/drawingml/2006/table">
            <a:tbl>
              <a:tblPr firstRow="1" bandRow="1">
                <a:tableStyleId>{21E4AEA4-8DFA-4A89-87EB-49C32662AFE0}</a:tableStyleId>
              </a:tblPr>
              <a:tblGrid>
                <a:gridCol w="10012789">
                  <a:extLst>
                    <a:ext uri="{9D8B030D-6E8A-4147-A177-3AD203B41FA5}">
                      <a16:colId xmlns:a16="http://schemas.microsoft.com/office/drawing/2014/main" val="20000"/>
                    </a:ext>
                  </a:extLst>
                </a:gridCol>
                <a:gridCol w="546265">
                  <a:extLst>
                    <a:ext uri="{9D8B030D-6E8A-4147-A177-3AD203B41FA5}">
                      <a16:colId xmlns:a16="http://schemas.microsoft.com/office/drawing/2014/main" val="20001"/>
                    </a:ext>
                  </a:extLst>
                </a:gridCol>
                <a:gridCol w="605642">
                  <a:extLst>
                    <a:ext uri="{9D8B030D-6E8A-4147-A177-3AD203B41FA5}">
                      <a16:colId xmlns:a16="http://schemas.microsoft.com/office/drawing/2014/main" val="20002"/>
                    </a:ext>
                  </a:extLst>
                </a:gridCol>
                <a:gridCol w="596140">
                  <a:extLst>
                    <a:ext uri="{9D8B030D-6E8A-4147-A177-3AD203B41FA5}">
                      <a16:colId xmlns:a16="http://schemas.microsoft.com/office/drawing/2014/main" val="20003"/>
                    </a:ext>
                  </a:extLst>
                </a:gridCol>
              </a:tblGrid>
              <a:tr h="579120">
                <a:tc>
                  <a:txBody>
                    <a:bodyPr/>
                    <a:lstStyle/>
                    <a:p>
                      <a:pPr algn="l">
                        <a:buNone/>
                      </a:pP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3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5960">
                <a:tc>
                  <a:txBody>
                    <a:bodyPr/>
                    <a:lstStyle/>
                    <a:p>
                      <a:pPr algn="l">
                        <a:buNone/>
                      </a:pPr>
                      <a:r>
                        <a:rPr lang="en-US" sz="3600" dirty="0"/>
                        <a:t>A. The skills needed for the jobs are changing, too.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1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a:t>B. The preferred type of training is also changing.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44575">
                <a:tc>
                  <a:txBody>
                    <a:bodyPr/>
                    <a:lstStyle/>
                    <a:p>
                      <a:pPr algn="l">
                        <a:buNone/>
                      </a:pPr>
                      <a:r>
                        <a:rPr lang="en-US" sz="3600" dirty="0"/>
                        <a:t>C. The kinds of jobs people are doing are changing.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Text Box 9"/>
          <p:cNvSpPr txBox="1"/>
          <p:nvPr/>
        </p:nvSpPr>
        <p:spPr>
          <a:xfrm>
            <a:off x="815340" y="7814310"/>
            <a:ext cx="8851265" cy="2861310"/>
          </a:xfrm>
          <a:prstGeom prst="rect">
            <a:avLst/>
          </a:prstGeom>
          <a:solidFill>
            <a:srgbClr val="F9BCAE"/>
          </a:solidFill>
        </p:spPr>
        <p:txBody>
          <a:bodyPr wrap="square" rtlCol="0" anchor="t">
            <a:spAutoFit/>
          </a:bodyPr>
          <a:lstStyle/>
          <a:p>
            <a:pPr>
              <a:lnSpc>
                <a:spcPct val="150000"/>
              </a:lnSpc>
            </a:pPr>
            <a:r>
              <a:rPr lang="en-US" sz="4000" b="1"/>
              <a:t>A.</a:t>
            </a:r>
            <a:r>
              <a:rPr lang="en-US" sz="4000"/>
              <a:t> The changing world of work</a:t>
            </a:r>
          </a:p>
          <a:p>
            <a:pPr>
              <a:lnSpc>
                <a:spcPct val="150000"/>
              </a:lnSpc>
            </a:pPr>
            <a:r>
              <a:rPr lang="en-US" sz="4000" b="1"/>
              <a:t>B.</a:t>
            </a:r>
            <a:r>
              <a:rPr lang="en-US" sz="4000"/>
              <a:t> How to choose your career path</a:t>
            </a:r>
          </a:p>
          <a:p>
            <a:pPr>
              <a:lnSpc>
                <a:spcPct val="150000"/>
              </a:lnSpc>
            </a:pPr>
            <a:r>
              <a:rPr lang="en-US" sz="4000" b="1"/>
              <a:t>C.</a:t>
            </a:r>
            <a:r>
              <a:rPr lang="en-US" sz="4000"/>
              <a:t> Making good job decisions</a:t>
            </a:r>
          </a:p>
        </p:txBody>
      </p:sp>
      <p:grpSp>
        <p:nvGrpSpPr>
          <p:cNvPr id="7" name="Group 6">
            <a:extLst>
              <a:ext uri="{FF2B5EF4-FFF2-40B4-BE49-F238E27FC236}">
                <a16:creationId xmlns:a16="http://schemas.microsoft.com/office/drawing/2014/main" id="{0F6F3E97-A22F-7F1E-2D7F-8FA57A2B6F8A}"/>
              </a:ext>
            </a:extLst>
          </p:cNvPr>
          <p:cNvGrpSpPr/>
          <p:nvPr/>
        </p:nvGrpSpPr>
        <p:grpSpPr>
          <a:xfrm>
            <a:off x="0" y="2548"/>
            <a:ext cx="12192000" cy="731624"/>
            <a:chOff x="7620" y="-7620"/>
            <a:chExt cx="12192000" cy="1083309"/>
          </a:xfrm>
        </p:grpSpPr>
        <p:sp>
          <p:nvSpPr>
            <p:cNvPr id="11" name="Round Single Corner Rectangle 17">
              <a:extLst>
                <a:ext uri="{FF2B5EF4-FFF2-40B4-BE49-F238E27FC236}">
                  <a16:creationId xmlns:a16="http://schemas.microsoft.com/office/drawing/2014/main" id="{42CC89CB-145B-FB01-F06C-0508FE20233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18">
              <a:extLst>
                <a:ext uri="{FF2B5EF4-FFF2-40B4-BE49-F238E27FC236}">
                  <a16:creationId xmlns:a16="http://schemas.microsoft.com/office/drawing/2014/main" id="{9BE1D127-9606-F2B1-9A1B-4E59CAF05E31}"/>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9">
              <a:extLst>
                <a:ext uri="{FF2B5EF4-FFF2-40B4-BE49-F238E27FC236}">
                  <a16:creationId xmlns:a16="http://schemas.microsoft.com/office/drawing/2014/main" id="{EB7F6476-6D0C-AA11-7B33-AE36A1A10CE0}"/>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1F5EF5E7-4070-930D-1630-445F1BE786AB}"/>
              </a:ext>
            </a:extLst>
          </p:cNvPr>
          <p:cNvSpPr txBox="1"/>
          <p:nvPr/>
        </p:nvSpPr>
        <p:spPr>
          <a:xfrm>
            <a:off x="378781" y="6809"/>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pic>
        <p:nvPicPr>
          <p:cNvPr id="8" name="Picture 7">
            <a:extLst>
              <a:ext uri="{FF2B5EF4-FFF2-40B4-BE49-F238E27FC236}">
                <a16:creationId xmlns:a16="http://schemas.microsoft.com/office/drawing/2014/main" id="{788452DD-B5E8-F74C-F457-09AD0C0E1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0235" y="2501630"/>
            <a:ext cx="554740" cy="554740"/>
          </a:xfrm>
          <a:prstGeom prst="rect">
            <a:avLst/>
          </a:prstGeom>
        </p:spPr>
      </p:pic>
      <p:pic>
        <p:nvPicPr>
          <p:cNvPr id="13" name="Picture 12">
            <a:extLst>
              <a:ext uri="{FF2B5EF4-FFF2-40B4-BE49-F238E27FC236}">
                <a16:creationId xmlns:a16="http://schemas.microsoft.com/office/drawing/2014/main" id="{B6A812EA-EDC0-08C8-69A0-A498706C4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006" y="3151630"/>
            <a:ext cx="554740" cy="554740"/>
          </a:xfrm>
          <a:prstGeom prst="rect">
            <a:avLst/>
          </a:prstGeom>
        </p:spPr>
      </p:pic>
      <p:pic>
        <p:nvPicPr>
          <p:cNvPr id="16" name="Picture 15">
            <a:extLst>
              <a:ext uri="{FF2B5EF4-FFF2-40B4-BE49-F238E27FC236}">
                <a16:creationId xmlns:a16="http://schemas.microsoft.com/office/drawing/2014/main" id="{4EE2C66F-C490-A959-FD12-457929BDF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3252" y="4066030"/>
            <a:ext cx="554740" cy="5547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5" name="TextBox 11"/>
          <p:cNvSpPr txBox="1"/>
          <p:nvPr/>
        </p:nvSpPr>
        <p:spPr>
          <a:xfrm>
            <a:off x="310713" y="639550"/>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600" b="1" dirty="0">
                <a:effectLst>
                  <a:glow rad="88900">
                    <a:schemeClr val="bg1"/>
                  </a:glow>
                </a:effectLst>
                <a:cs typeface="Arial" panose="020B0604020202020204" pitchFamily="34" charset="0"/>
              </a:rPr>
              <a:t>b. Which of the following is the best title for the article?</a:t>
            </a:r>
          </a:p>
        </p:txBody>
      </p:sp>
      <p:sp>
        <p:nvSpPr>
          <p:cNvPr id="7" name="Text Box 6"/>
          <p:cNvSpPr txBox="1"/>
          <p:nvPr/>
        </p:nvSpPr>
        <p:spPr>
          <a:xfrm>
            <a:off x="974725" y="1711222"/>
            <a:ext cx="9885993" cy="3435556"/>
          </a:xfrm>
          <a:prstGeom prst="rect">
            <a:avLst/>
          </a:prstGeom>
          <a:solidFill>
            <a:srgbClr val="F9BCAE"/>
          </a:solidFill>
        </p:spPr>
        <p:txBody>
          <a:bodyPr wrap="square" rtlCol="0" anchor="t">
            <a:spAutoFit/>
          </a:bodyPr>
          <a:lstStyle/>
          <a:p>
            <a:pPr>
              <a:lnSpc>
                <a:spcPct val="150000"/>
              </a:lnSpc>
            </a:pPr>
            <a:r>
              <a:rPr lang="en-US" sz="5000" b="1" dirty="0"/>
              <a:t>A.</a:t>
            </a:r>
            <a:r>
              <a:rPr lang="en-US" sz="5000" dirty="0"/>
              <a:t> The changing world of work.</a:t>
            </a:r>
          </a:p>
          <a:p>
            <a:pPr>
              <a:lnSpc>
                <a:spcPct val="150000"/>
              </a:lnSpc>
            </a:pPr>
            <a:r>
              <a:rPr lang="en-US" sz="5000" b="1" dirty="0"/>
              <a:t>B.</a:t>
            </a:r>
            <a:r>
              <a:rPr lang="en-US" sz="5000" dirty="0"/>
              <a:t> How to choose your career path.</a:t>
            </a:r>
          </a:p>
          <a:p>
            <a:pPr>
              <a:lnSpc>
                <a:spcPct val="150000"/>
              </a:lnSpc>
            </a:pPr>
            <a:r>
              <a:rPr lang="en-US" sz="5000" b="1" dirty="0"/>
              <a:t>C.</a:t>
            </a:r>
            <a:r>
              <a:rPr lang="en-US" sz="5000" dirty="0"/>
              <a:t> Making good job decisions.</a:t>
            </a:r>
          </a:p>
        </p:txBody>
      </p:sp>
      <p:sp>
        <p:nvSpPr>
          <p:cNvPr id="14" name="Oval 13"/>
          <p:cNvSpPr/>
          <p:nvPr/>
        </p:nvSpPr>
        <p:spPr>
          <a:xfrm>
            <a:off x="892370" y="2090057"/>
            <a:ext cx="782823" cy="718903"/>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3" name="Table 2"/>
          <p:cNvGraphicFramePr/>
          <p:nvPr/>
        </p:nvGraphicFramePr>
        <p:xfrm>
          <a:off x="524510" y="7679690"/>
          <a:ext cx="11391265" cy="5166360"/>
        </p:xfrm>
        <a:graphic>
          <a:graphicData uri="http://schemas.openxmlformats.org/drawingml/2006/table">
            <a:tbl>
              <a:tblPr firstRow="1" bandRow="1">
                <a:tableStyleId>{21E4AEA4-8DFA-4A89-87EB-49C32662AFE0}</a:tableStyleId>
              </a:tblPr>
              <a:tblGrid>
                <a:gridCol w="9775825">
                  <a:extLst>
                    <a:ext uri="{9D8B030D-6E8A-4147-A177-3AD203B41FA5}">
                      <a16:colId xmlns:a16="http://schemas.microsoft.com/office/drawing/2014/main" val="20000"/>
                    </a:ext>
                  </a:extLst>
                </a:gridCol>
                <a:gridCol w="92964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579120">
                <a:tc>
                  <a:txBody>
                    <a:bodyPr/>
                    <a:lstStyle/>
                    <a:p>
                      <a:pPr>
                        <a:buNone/>
                      </a:pPr>
                      <a:endParaRPr lang="en-US" sz="3000"/>
                    </a:p>
                  </a:txBody>
                  <a:tcPr>
                    <a:solidFill>
                      <a:srgbClr val="F6FFDE"/>
                    </a:solidFill>
                  </a:tcPr>
                </a:tc>
                <a:tc>
                  <a:txBody>
                    <a:bodyPr/>
                    <a:lstStyle/>
                    <a:p>
                      <a:pPr algn="ctr">
                        <a:buNone/>
                      </a:pPr>
                      <a:r>
                        <a:rPr lang="en-US" sz="3000">
                          <a:solidFill>
                            <a:schemeClr val="tx1"/>
                          </a:solidFill>
                        </a:rPr>
                        <a:t>T</a:t>
                      </a:r>
                    </a:p>
                  </a:txBody>
                  <a:tcPr>
                    <a:solidFill>
                      <a:srgbClr val="F6FFDE"/>
                    </a:solidFill>
                  </a:tcPr>
                </a:tc>
                <a:tc>
                  <a:txBody>
                    <a:bodyPr/>
                    <a:lstStyle/>
                    <a:p>
                      <a:pPr algn="ctr">
                        <a:buNone/>
                      </a:pPr>
                      <a:r>
                        <a:rPr lang="en-US" sz="3000">
                          <a:solidFill>
                            <a:schemeClr val="tx1"/>
                          </a:solidFill>
                        </a:rPr>
                        <a:t>F</a:t>
                      </a:r>
                    </a:p>
                  </a:txBody>
                  <a:tcPr>
                    <a:solidFill>
                      <a:srgbClr val="F6FFDE"/>
                    </a:solidFill>
                  </a:tcPr>
                </a:tc>
                <a:extLst>
                  <a:ext uri="{0D108BD9-81ED-4DB2-BD59-A6C34878D82A}">
                    <a16:rowId xmlns:a16="http://schemas.microsoft.com/office/drawing/2014/main" val="10000"/>
                  </a:ext>
                </a:extLst>
              </a:tr>
              <a:tr h="650875">
                <a:tc>
                  <a:txBody>
                    <a:bodyPr/>
                    <a:lstStyle/>
                    <a:p>
                      <a:pPr algn="just">
                        <a:buNone/>
                      </a:pPr>
                      <a:r>
                        <a:rPr lang="en-US" sz="3000" b="1">
                          <a:solidFill>
                            <a:schemeClr val="accent2"/>
                          </a:solidFill>
                        </a:rPr>
                        <a:t>1. </a:t>
                      </a:r>
                      <a:r>
                        <a:rPr lang="en-US" sz="3000"/>
                        <a:t>Teenagers should consider their career paths as soon as they reach 18.</a:t>
                      </a:r>
                    </a:p>
                  </a:txBody>
                  <a:tcPr>
                    <a:solidFill>
                      <a:srgbClr val="E3F2C1"/>
                    </a:solidFill>
                  </a:tcPr>
                </a:tc>
                <a:tc>
                  <a:txBody>
                    <a:bodyPr/>
                    <a:lstStyle/>
                    <a:p>
                      <a:pPr>
                        <a:buNone/>
                      </a:pPr>
                      <a:endParaRPr lang="en-US" sz="3000"/>
                    </a:p>
                  </a:txBody>
                  <a:tcPr>
                    <a:solidFill>
                      <a:srgbClr val="E3F2C1"/>
                    </a:solidFill>
                  </a:tcPr>
                </a:tc>
                <a:tc>
                  <a:txBody>
                    <a:bodyPr/>
                    <a:lstStyle/>
                    <a:p>
                      <a:pPr>
                        <a:buNone/>
                      </a:pPr>
                      <a:endParaRPr lang="en-US" sz="3000"/>
                    </a:p>
                  </a:txBody>
                  <a:tcPr>
                    <a:solidFill>
                      <a:srgbClr val="E3F2C1"/>
                    </a:solidFill>
                  </a:tcPr>
                </a:tc>
                <a:extLst>
                  <a:ext uri="{0D108BD9-81ED-4DB2-BD59-A6C34878D82A}">
                    <a16:rowId xmlns:a16="http://schemas.microsoft.com/office/drawing/2014/main" val="10001"/>
                  </a:ext>
                </a:extLst>
              </a:tr>
              <a:tr h="0">
                <a:tc>
                  <a:txBody>
                    <a:bodyPr/>
                    <a:lstStyle/>
                    <a:p>
                      <a:pPr>
                        <a:buNone/>
                      </a:pPr>
                      <a:r>
                        <a:rPr lang="en-US" sz="3000" b="1">
                          <a:solidFill>
                            <a:schemeClr val="accent2"/>
                          </a:solidFill>
                        </a:rPr>
                        <a:t>2. </a:t>
                      </a:r>
                      <a:r>
                        <a:rPr lang="en-US" sz="3000"/>
                        <a:t>A nail artist is an example of a job created by technology.</a:t>
                      </a:r>
                    </a:p>
                  </a:txBody>
                  <a:tcPr>
                    <a:solidFill>
                      <a:srgbClr val="E3F2C1"/>
                    </a:solidFill>
                  </a:tcPr>
                </a:tc>
                <a:tc>
                  <a:txBody>
                    <a:bodyPr/>
                    <a:lstStyle/>
                    <a:p>
                      <a:pPr>
                        <a:buNone/>
                      </a:pPr>
                      <a:endParaRPr lang="en-US" sz="3000"/>
                    </a:p>
                  </a:txBody>
                  <a:tcPr>
                    <a:solidFill>
                      <a:srgbClr val="E3F2C1"/>
                    </a:solidFill>
                  </a:tcPr>
                </a:tc>
                <a:tc>
                  <a:txBody>
                    <a:bodyPr/>
                    <a:lstStyle/>
                    <a:p>
                      <a:pPr>
                        <a:buNone/>
                      </a:pPr>
                      <a:endParaRPr lang="en-US" sz="3000"/>
                    </a:p>
                  </a:txBody>
                  <a:tcPr>
                    <a:solidFill>
                      <a:srgbClr val="E3F2C1"/>
                    </a:solidFill>
                  </a:tcPr>
                </a:tc>
                <a:extLst>
                  <a:ext uri="{0D108BD9-81ED-4DB2-BD59-A6C34878D82A}">
                    <a16:rowId xmlns:a16="http://schemas.microsoft.com/office/drawing/2014/main" val="10002"/>
                  </a:ext>
                </a:extLst>
              </a:tr>
              <a:tr h="648335">
                <a:tc>
                  <a:txBody>
                    <a:bodyPr/>
                    <a:lstStyle/>
                    <a:p>
                      <a:pPr algn="just">
                        <a:buNone/>
                      </a:pPr>
                      <a:r>
                        <a:rPr lang="en-US" sz="3000" b="1">
                          <a:solidFill>
                            <a:schemeClr val="accent2"/>
                          </a:solidFill>
                        </a:rPr>
                        <a:t>3.</a:t>
                      </a:r>
                      <a:r>
                        <a:rPr lang="en-US" sz="3000"/>
                        <a:t> In many jobs, people need to be able to use computers well.</a:t>
                      </a:r>
                    </a:p>
                  </a:txBody>
                  <a:tcPr>
                    <a:solidFill>
                      <a:srgbClr val="E3F2C1"/>
                    </a:solidFill>
                  </a:tcPr>
                </a:tc>
                <a:tc>
                  <a:txBody>
                    <a:bodyPr/>
                    <a:lstStyle/>
                    <a:p>
                      <a:pPr>
                        <a:buNone/>
                      </a:pPr>
                      <a:endParaRPr lang="en-US" sz="3000"/>
                    </a:p>
                  </a:txBody>
                  <a:tcPr>
                    <a:solidFill>
                      <a:srgbClr val="E3F2C1"/>
                    </a:solidFill>
                  </a:tcPr>
                </a:tc>
                <a:tc>
                  <a:txBody>
                    <a:bodyPr/>
                    <a:lstStyle/>
                    <a:p>
                      <a:pPr>
                        <a:buNone/>
                      </a:pPr>
                      <a:endParaRPr lang="en-US" sz="3000"/>
                    </a:p>
                  </a:txBody>
                  <a:tcPr>
                    <a:solidFill>
                      <a:srgbClr val="E3F2C1"/>
                    </a:solidFill>
                  </a:tcPr>
                </a:tc>
                <a:extLst>
                  <a:ext uri="{0D108BD9-81ED-4DB2-BD59-A6C34878D82A}">
                    <a16:rowId xmlns:a16="http://schemas.microsoft.com/office/drawing/2014/main" val="10003"/>
                  </a:ext>
                </a:extLst>
              </a:tr>
              <a:tr h="1013460">
                <a:tc>
                  <a:txBody>
                    <a:bodyPr/>
                    <a:lstStyle/>
                    <a:p>
                      <a:pPr algn="just">
                        <a:buNone/>
                      </a:pPr>
                      <a:r>
                        <a:rPr lang="en-US" sz="3000" b="1">
                          <a:solidFill>
                            <a:schemeClr val="accent2"/>
                          </a:solidFill>
                        </a:rPr>
                        <a:t>4.</a:t>
                      </a:r>
                      <a:r>
                        <a:rPr lang="en-US" sz="3000"/>
                        <a:t> People can get job training in more ways than they could in the past.</a:t>
                      </a:r>
                    </a:p>
                  </a:txBody>
                  <a:tcPr>
                    <a:solidFill>
                      <a:srgbClr val="E3F2C1"/>
                    </a:solidFill>
                  </a:tcPr>
                </a:tc>
                <a:tc>
                  <a:txBody>
                    <a:bodyPr/>
                    <a:lstStyle/>
                    <a:p>
                      <a:pPr>
                        <a:buNone/>
                      </a:pPr>
                      <a:endParaRPr lang="en-US" sz="3000"/>
                    </a:p>
                  </a:txBody>
                  <a:tcPr>
                    <a:solidFill>
                      <a:srgbClr val="E3F2C1"/>
                    </a:solidFill>
                  </a:tcPr>
                </a:tc>
                <a:tc>
                  <a:txBody>
                    <a:bodyPr/>
                    <a:lstStyle/>
                    <a:p>
                      <a:pPr>
                        <a:buNone/>
                      </a:pPr>
                      <a:endParaRPr lang="en-US" sz="3000"/>
                    </a:p>
                  </a:txBody>
                  <a:tcPr>
                    <a:solidFill>
                      <a:srgbClr val="E3F2C1"/>
                    </a:solidFill>
                  </a:tcPr>
                </a:tc>
                <a:extLst>
                  <a:ext uri="{0D108BD9-81ED-4DB2-BD59-A6C34878D82A}">
                    <a16:rowId xmlns:a16="http://schemas.microsoft.com/office/drawing/2014/main" val="10004"/>
                  </a:ext>
                </a:extLst>
              </a:tr>
              <a:tr h="1013460">
                <a:tc>
                  <a:txBody>
                    <a:bodyPr/>
                    <a:lstStyle/>
                    <a:p>
                      <a:pPr algn="just">
                        <a:buNone/>
                      </a:pPr>
                      <a:r>
                        <a:rPr lang="en-US" sz="3000" b="1">
                          <a:solidFill>
                            <a:schemeClr val="accent2"/>
                          </a:solidFill>
                        </a:rPr>
                        <a:t>5.</a:t>
                      </a:r>
                      <a:r>
                        <a:rPr lang="en-US" sz="3000"/>
                        <a:t> There will be fewer changes in the world of work in the future.</a:t>
                      </a:r>
                    </a:p>
                  </a:txBody>
                  <a:tcPr>
                    <a:solidFill>
                      <a:srgbClr val="E3F2C1"/>
                    </a:solidFill>
                  </a:tcPr>
                </a:tc>
                <a:tc>
                  <a:txBody>
                    <a:bodyPr/>
                    <a:lstStyle/>
                    <a:p>
                      <a:pPr>
                        <a:buNone/>
                      </a:pPr>
                      <a:endParaRPr lang="en-US" sz="3000"/>
                    </a:p>
                  </a:txBody>
                  <a:tcPr>
                    <a:solidFill>
                      <a:srgbClr val="E3F2C1"/>
                    </a:solidFill>
                  </a:tcPr>
                </a:tc>
                <a:tc>
                  <a:txBody>
                    <a:bodyPr/>
                    <a:lstStyle/>
                    <a:p>
                      <a:pPr>
                        <a:buNone/>
                      </a:pPr>
                      <a:endParaRPr lang="en-US" sz="3000"/>
                    </a:p>
                  </a:txBody>
                  <a:tcPr>
                    <a:solidFill>
                      <a:srgbClr val="E3F2C1"/>
                    </a:solid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D7064050-7AD7-81EC-8DBE-82F30108210D}"/>
              </a:ext>
            </a:extLst>
          </p:cNvPr>
          <p:cNvGrpSpPr/>
          <p:nvPr/>
        </p:nvGrpSpPr>
        <p:grpSpPr>
          <a:xfrm>
            <a:off x="0" y="-13526"/>
            <a:ext cx="12192000" cy="731624"/>
            <a:chOff x="7620" y="-7620"/>
            <a:chExt cx="12192000" cy="1083309"/>
          </a:xfrm>
        </p:grpSpPr>
        <p:sp>
          <p:nvSpPr>
            <p:cNvPr id="4" name="Round Single Corner Rectangle 17">
              <a:extLst>
                <a:ext uri="{FF2B5EF4-FFF2-40B4-BE49-F238E27FC236}">
                  <a16:creationId xmlns:a16="http://schemas.microsoft.com/office/drawing/2014/main" id="{CE85AC33-421E-A22D-52E4-E85EDADBAE9B}"/>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8">
              <a:extLst>
                <a:ext uri="{FF2B5EF4-FFF2-40B4-BE49-F238E27FC236}">
                  <a16:creationId xmlns:a16="http://schemas.microsoft.com/office/drawing/2014/main" id="{90235573-5DAB-7B8C-E56E-92C56596A39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19">
              <a:extLst>
                <a:ext uri="{FF2B5EF4-FFF2-40B4-BE49-F238E27FC236}">
                  <a16:creationId xmlns:a16="http://schemas.microsoft.com/office/drawing/2014/main" id="{820150A4-A52A-E084-D848-A63B6C91A88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6C14EF62-A391-ECC7-9B5B-7BDDE18E0CF8}"/>
              </a:ext>
            </a:extLst>
          </p:cNvPr>
          <p:cNvSpPr txBox="1"/>
          <p:nvPr/>
        </p:nvSpPr>
        <p:spPr>
          <a:xfrm>
            <a:off x="310713" y="-21248"/>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37575" y="747888"/>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article again and tick (√) T (True) or F (False). </a:t>
            </a:r>
          </a:p>
        </p:txBody>
      </p:sp>
      <p:sp>
        <p:nvSpPr>
          <p:cNvPr id="16" name="Rounded Rectangle 15"/>
          <p:cNvSpPr/>
          <p:nvPr/>
        </p:nvSpPr>
        <p:spPr>
          <a:xfrm>
            <a:off x="427990" y="74991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0775" y="64727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3" name="Table 2"/>
          <p:cNvGraphicFramePr/>
          <p:nvPr>
            <p:extLst>
              <p:ext uri="{D42A27DB-BD31-4B8C-83A1-F6EECF244321}">
                <p14:modId xmlns:p14="http://schemas.microsoft.com/office/powerpoint/2010/main" val="1151514421"/>
              </p:ext>
            </p:extLst>
          </p:nvPr>
        </p:nvGraphicFramePr>
        <p:xfrm>
          <a:off x="17879" y="1294646"/>
          <a:ext cx="12109450" cy="5477358"/>
        </p:xfrm>
        <a:graphic>
          <a:graphicData uri="http://schemas.openxmlformats.org/drawingml/2006/table">
            <a:tbl>
              <a:tblPr firstRow="1" bandRow="1">
                <a:tableStyleId>{21E4AEA4-8DFA-4A89-87EB-49C32662AFE0}</a:tableStyleId>
              </a:tblPr>
              <a:tblGrid>
                <a:gridCol w="10550187">
                  <a:extLst>
                    <a:ext uri="{9D8B030D-6E8A-4147-A177-3AD203B41FA5}">
                      <a16:colId xmlns:a16="http://schemas.microsoft.com/office/drawing/2014/main" val="20000"/>
                    </a:ext>
                  </a:extLst>
                </a:gridCol>
                <a:gridCol w="809468">
                  <a:extLst>
                    <a:ext uri="{9D8B030D-6E8A-4147-A177-3AD203B41FA5}">
                      <a16:colId xmlns:a16="http://schemas.microsoft.com/office/drawing/2014/main" val="20001"/>
                    </a:ext>
                  </a:extLst>
                </a:gridCol>
                <a:gridCol w="749795">
                  <a:extLst>
                    <a:ext uri="{9D8B030D-6E8A-4147-A177-3AD203B41FA5}">
                      <a16:colId xmlns:a16="http://schemas.microsoft.com/office/drawing/2014/main" val="20002"/>
                    </a:ext>
                  </a:extLst>
                </a:gridCol>
              </a:tblGrid>
              <a:tr h="571761">
                <a:tc>
                  <a:txBody>
                    <a:bodyPr/>
                    <a:lstStyle/>
                    <a:p>
                      <a:pPr algn="l">
                        <a:buNone/>
                      </a:pP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FDE"/>
                    </a:solidFill>
                  </a:tcPr>
                </a:tc>
                <a:tc>
                  <a:txBody>
                    <a:bodyPr/>
                    <a:lstStyle/>
                    <a:p>
                      <a:pPr algn="ctr">
                        <a:buNone/>
                      </a:pPr>
                      <a:r>
                        <a:rPr lang="en-US" sz="360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FDE"/>
                    </a:solidFill>
                  </a:tcPr>
                </a:tc>
                <a:tc>
                  <a:txBody>
                    <a:bodyPr/>
                    <a:lstStyle/>
                    <a:p>
                      <a:pPr algn="ctr">
                        <a:buNone/>
                      </a:pPr>
                      <a:r>
                        <a:rPr lang="en-US" sz="360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FDE"/>
                    </a:solidFill>
                  </a:tcPr>
                </a:tc>
                <a:extLst>
                  <a:ext uri="{0D108BD9-81ED-4DB2-BD59-A6C34878D82A}">
                    <a16:rowId xmlns:a16="http://schemas.microsoft.com/office/drawing/2014/main" val="10000"/>
                  </a:ext>
                </a:extLst>
              </a:tr>
              <a:tr h="1057758">
                <a:tc>
                  <a:txBody>
                    <a:bodyPr/>
                    <a:lstStyle/>
                    <a:p>
                      <a:pPr algn="l">
                        <a:buNone/>
                      </a:pPr>
                      <a:r>
                        <a:rPr lang="en-US" sz="3200" b="1" dirty="0">
                          <a:solidFill>
                            <a:schemeClr val="accent2"/>
                          </a:solidFill>
                        </a:rPr>
                        <a:t>1. </a:t>
                      </a:r>
                      <a:r>
                        <a:rPr lang="en-US" sz="3200" dirty="0"/>
                        <a:t>Teenagers should consider their career paths as soon as  </a:t>
                      </a:r>
                    </a:p>
                    <a:p>
                      <a:pPr algn="l">
                        <a:buNone/>
                      </a:pPr>
                      <a:r>
                        <a:rPr lang="en-US" sz="3200" dirty="0"/>
                        <a:t>     they reach 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extLst>
                  <a:ext uri="{0D108BD9-81ED-4DB2-BD59-A6C34878D82A}">
                    <a16:rowId xmlns:a16="http://schemas.microsoft.com/office/drawing/2014/main" val="10001"/>
                  </a:ext>
                </a:extLst>
              </a:tr>
              <a:tr h="571761">
                <a:tc>
                  <a:txBody>
                    <a:bodyPr/>
                    <a:lstStyle/>
                    <a:p>
                      <a:pPr algn="l">
                        <a:buNone/>
                      </a:pPr>
                      <a:r>
                        <a:rPr lang="en-US" sz="3200" b="1" dirty="0">
                          <a:solidFill>
                            <a:schemeClr val="accent2"/>
                          </a:solidFill>
                        </a:rPr>
                        <a:t>2. </a:t>
                      </a:r>
                      <a:r>
                        <a:rPr lang="en-US" sz="3200" dirty="0"/>
                        <a:t>A nail artist is an example of a job created by technology.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extLst>
                  <a:ext uri="{0D108BD9-81ED-4DB2-BD59-A6C34878D82A}">
                    <a16:rowId xmlns:a16="http://schemas.microsoft.com/office/drawing/2014/main" val="10002"/>
                  </a:ext>
                </a:extLst>
              </a:tr>
              <a:tr h="1057758">
                <a:tc>
                  <a:txBody>
                    <a:bodyPr/>
                    <a:lstStyle/>
                    <a:p>
                      <a:pPr algn="l">
                        <a:buNone/>
                      </a:pPr>
                      <a:r>
                        <a:rPr lang="en-US" sz="3200" b="1" dirty="0">
                          <a:solidFill>
                            <a:schemeClr val="accent2"/>
                          </a:solidFill>
                        </a:rPr>
                        <a:t>3.</a:t>
                      </a:r>
                      <a:r>
                        <a:rPr lang="en-US" sz="3200" dirty="0"/>
                        <a:t> In many jobs, people need to be able to use computers well.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extLst>
                  <a:ext uri="{0D108BD9-81ED-4DB2-BD59-A6C34878D82A}">
                    <a16:rowId xmlns:a16="http://schemas.microsoft.com/office/drawing/2014/main" val="10003"/>
                  </a:ext>
                </a:extLst>
              </a:tr>
              <a:tr h="1057758">
                <a:tc>
                  <a:txBody>
                    <a:bodyPr/>
                    <a:lstStyle/>
                    <a:p>
                      <a:pPr algn="l">
                        <a:buNone/>
                      </a:pPr>
                      <a:r>
                        <a:rPr lang="en-US" sz="3200" b="1" dirty="0">
                          <a:solidFill>
                            <a:schemeClr val="accent2"/>
                          </a:solidFill>
                        </a:rPr>
                        <a:t>4.</a:t>
                      </a:r>
                      <a:r>
                        <a:rPr lang="en-US" sz="3200" dirty="0"/>
                        <a:t> People can get job training in more ways than they could in  </a:t>
                      </a:r>
                    </a:p>
                    <a:p>
                      <a:pPr algn="l">
                        <a:buNone/>
                      </a:pPr>
                      <a:r>
                        <a:rPr lang="en-US" sz="3200" dirty="0"/>
                        <a:t>    the past.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extLst>
                  <a:ext uri="{0D108BD9-81ED-4DB2-BD59-A6C34878D82A}">
                    <a16:rowId xmlns:a16="http://schemas.microsoft.com/office/drawing/2014/main" val="10004"/>
                  </a:ext>
                </a:extLst>
              </a:tr>
              <a:tr h="1057758">
                <a:tc>
                  <a:txBody>
                    <a:bodyPr/>
                    <a:lstStyle/>
                    <a:p>
                      <a:pPr algn="l">
                        <a:buNone/>
                      </a:pPr>
                      <a:r>
                        <a:rPr lang="en-US" sz="3200" b="1" dirty="0">
                          <a:solidFill>
                            <a:schemeClr val="accent2"/>
                          </a:solidFill>
                        </a:rPr>
                        <a:t>5.</a:t>
                      </a:r>
                      <a:r>
                        <a:rPr lang="en-US" sz="3200" dirty="0"/>
                        <a:t> There will be fewer changes in the world of work in the  </a:t>
                      </a:r>
                    </a:p>
                    <a:p>
                      <a:pPr algn="l">
                        <a:buNone/>
                      </a:pPr>
                      <a:r>
                        <a:rPr lang="en-US" sz="3200" dirty="0"/>
                        <a:t>    future.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tc>
                  <a:txBody>
                    <a:bodyPr/>
                    <a:lstStyle/>
                    <a:p>
                      <a:pPr algn="l">
                        <a:buNone/>
                      </a:pP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F2C1"/>
                    </a:solidFill>
                  </a:tcPr>
                </a:tc>
                <a:extLst>
                  <a:ext uri="{0D108BD9-81ED-4DB2-BD59-A6C34878D82A}">
                    <a16:rowId xmlns:a16="http://schemas.microsoft.com/office/drawing/2014/main" val="10005"/>
                  </a:ext>
                </a:extLst>
              </a:tr>
            </a:tbl>
          </a:graphicData>
        </a:graphic>
      </p:graphicFrame>
      <p:graphicFrame>
        <p:nvGraphicFramePr>
          <p:cNvPr id="24" name="Content Placeholder 23"/>
          <p:cNvGraphicFramePr>
            <a:graphicFrameLocks noGrp="1"/>
          </p:cNvGraphicFramePr>
          <p:nvPr>
            <p:ph idx="1"/>
          </p:nvPr>
        </p:nvGraphicFramePr>
        <p:xfrm>
          <a:off x="1080770" y="7366000"/>
          <a:ext cx="10515600" cy="4106545"/>
        </p:xfrm>
        <a:graphic>
          <a:graphicData uri="http://schemas.openxmlformats.org/drawingml/2006/table">
            <a:tbl>
              <a:tblPr firstRow="1" bandRow="1">
                <a:tableStyleId>{5C22544A-7EE6-4342-B048-85BDC9FD1C3A}</a:tableStyleId>
              </a:tblPr>
              <a:tblGrid>
                <a:gridCol w="3793490">
                  <a:extLst>
                    <a:ext uri="{9D8B030D-6E8A-4147-A177-3AD203B41FA5}">
                      <a16:colId xmlns:a16="http://schemas.microsoft.com/office/drawing/2014/main" val="20000"/>
                    </a:ext>
                  </a:extLst>
                </a:gridCol>
                <a:gridCol w="3152140">
                  <a:extLst>
                    <a:ext uri="{9D8B030D-6E8A-4147-A177-3AD203B41FA5}">
                      <a16:colId xmlns:a16="http://schemas.microsoft.com/office/drawing/2014/main" val="20001"/>
                    </a:ext>
                  </a:extLst>
                </a:gridCol>
                <a:gridCol w="3569970">
                  <a:extLst>
                    <a:ext uri="{9D8B030D-6E8A-4147-A177-3AD203B41FA5}">
                      <a16:colId xmlns:a16="http://schemas.microsoft.com/office/drawing/2014/main" val="20002"/>
                    </a:ext>
                  </a:extLst>
                </a:gridCol>
              </a:tblGrid>
              <a:tr h="723265">
                <a:tc>
                  <a:txBody>
                    <a:bodyPr/>
                    <a:lstStyle/>
                    <a:p>
                      <a:pPr indent="0" algn="ctr">
                        <a:buNone/>
                      </a:pPr>
                      <a:r>
                        <a:rPr lang="en-US" sz="3200" b="1">
                          <a:latin typeface="Calibri" panose="020F0502020204030204" pitchFamily="34" charset="0"/>
                          <a:cs typeface="Calibri" panose="020F0502020204030204" pitchFamily="34" charset="0"/>
                        </a:rPr>
                        <a:t>List of jobs</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a:solidFill>
                      <a:srgbClr val="867070"/>
                    </a:solidFill>
                  </a:tcPr>
                </a:tc>
                <a:tc>
                  <a:txBody>
                    <a:bodyPr/>
                    <a:lstStyle/>
                    <a:p>
                      <a:pPr indent="0" algn="ctr">
                        <a:buNone/>
                      </a:pPr>
                      <a:r>
                        <a:rPr lang="en-US" sz="3200" b="1">
                          <a:latin typeface="Calibri" panose="020F0502020204030204" pitchFamily="34" charset="0"/>
                          <a:cs typeface="Calibri" panose="020F0502020204030204" pitchFamily="34" charset="0"/>
                        </a:rPr>
                        <a:t>Skills </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a:solidFill>
                      <a:srgbClr val="867070"/>
                    </a:solidFill>
                  </a:tcPr>
                </a:tc>
                <a:tc>
                  <a:txBody>
                    <a:bodyPr/>
                    <a:lstStyle/>
                    <a:p>
                      <a:pPr indent="0" algn="ctr">
                        <a:buNone/>
                      </a:pPr>
                      <a:r>
                        <a:rPr lang="en-US" sz="3200" b="1">
                          <a:latin typeface="Calibri" panose="020F0502020204030204" pitchFamily="34" charset="0"/>
                          <a:cs typeface="Calibri" panose="020F0502020204030204" pitchFamily="34" charset="0"/>
                        </a:rPr>
                        <a:t>Types of training</a:t>
                      </a:r>
                      <a:endParaRPr lang="en-US" sz="3200" b="1">
                        <a:latin typeface="Calibri" panose="020F0502020204030204" pitchFamily="34" charset="0"/>
                        <a:ea typeface="Times New Roman" panose="02020603050405020304" charset="0"/>
                        <a:cs typeface="Calibri" panose="020F0502020204030204" pitchFamily="34" charset="0"/>
                      </a:endParaRPr>
                    </a:p>
                  </a:txBody>
                  <a:tcPr marL="68580" marR="68580" marT="0" marB="0">
                    <a:solidFill>
                      <a:srgbClr val="867070"/>
                    </a:solidFill>
                  </a:tcPr>
                </a:tc>
                <a:extLst>
                  <a:ext uri="{0D108BD9-81ED-4DB2-BD59-A6C34878D82A}">
                    <a16:rowId xmlns:a16="http://schemas.microsoft.com/office/drawing/2014/main" val="10000"/>
                  </a:ext>
                </a:extLst>
              </a:tr>
              <a:tr h="3383280">
                <a:tc>
                  <a:txBody>
                    <a:bodyPr/>
                    <a:lstStyle/>
                    <a:p>
                      <a:pPr>
                        <a:buNone/>
                      </a:pPr>
                      <a:endParaRPr lang="en-US"/>
                    </a:p>
                  </a:txBody>
                  <a:tcPr>
                    <a:solidFill>
                      <a:srgbClr val="D5B4B4"/>
                    </a:solidFill>
                  </a:tcPr>
                </a:tc>
                <a:tc>
                  <a:txBody>
                    <a:bodyPr/>
                    <a:lstStyle/>
                    <a:p>
                      <a:pPr>
                        <a:buNone/>
                      </a:pPr>
                      <a:endParaRPr lang="en-US"/>
                    </a:p>
                  </a:txBody>
                  <a:tcPr>
                    <a:solidFill>
                      <a:srgbClr val="D5B4B4"/>
                    </a:solidFill>
                  </a:tcPr>
                </a:tc>
                <a:tc>
                  <a:txBody>
                    <a:bodyPr/>
                    <a:lstStyle/>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D5B4B4"/>
                    </a:solidFill>
                  </a:tcPr>
                </a:tc>
                <a:extLst>
                  <a:ext uri="{0D108BD9-81ED-4DB2-BD59-A6C34878D82A}">
                    <a16:rowId xmlns:a16="http://schemas.microsoft.com/office/drawing/2014/main" val="10001"/>
                  </a:ext>
                </a:extLst>
              </a:tr>
            </a:tbl>
          </a:graphicData>
        </a:graphic>
      </p:graphicFrame>
      <p:grpSp>
        <p:nvGrpSpPr>
          <p:cNvPr id="2" name="Group 1">
            <a:extLst>
              <a:ext uri="{FF2B5EF4-FFF2-40B4-BE49-F238E27FC236}">
                <a16:creationId xmlns:a16="http://schemas.microsoft.com/office/drawing/2014/main" id="{F53C0E5E-6879-E24F-1829-BEEF27B3FD3B}"/>
              </a:ext>
            </a:extLst>
          </p:cNvPr>
          <p:cNvGrpSpPr/>
          <p:nvPr/>
        </p:nvGrpSpPr>
        <p:grpSpPr>
          <a:xfrm>
            <a:off x="0" y="3435"/>
            <a:ext cx="12192000" cy="731624"/>
            <a:chOff x="7620" y="-7620"/>
            <a:chExt cx="12192000" cy="1083309"/>
          </a:xfrm>
        </p:grpSpPr>
        <p:sp>
          <p:nvSpPr>
            <p:cNvPr id="4" name="Round Single Corner Rectangle 17">
              <a:extLst>
                <a:ext uri="{FF2B5EF4-FFF2-40B4-BE49-F238E27FC236}">
                  <a16:creationId xmlns:a16="http://schemas.microsoft.com/office/drawing/2014/main" id="{99FA244A-9DBC-B4AE-585B-F66C096AC55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EAD585C9-723B-C6B0-ACCD-CD69D72B77E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9">
              <a:extLst>
                <a:ext uri="{FF2B5EF4-FFF2-40B4-BE49-F238E27FC236}">
                  <a16:creationId xmlns:a16="http://schemas.microsoft.com/office/drawing/2014/main" id="{294F7441-AB9B-3D21-A1F3-2891F66D72D1}"/>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1D26616A-D68C-C80B-CDFC-C2B86EADD0E9}"/>
              </a:ext>
            </a:extLst>
          </p:cNvPr>
          <p:cNvSpPr txBox="1"/>
          <p:nvPr/>
        </p:nvSpPr>
        <p:spPr>
          <a:xfrm>
            <a:off x="342606" y="20383"/>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pic>
        <p:nvPicPr>
          <p:cNvPr id="9" name="Picture 8">
            <a:extLst>
              <a:ext uri="{FF2B5EF4-FFF2-40B4-BE49-F238E27FC236}">
                <a16:creationId xmlns:a16="http://schemas.microsoft.com/office/drawing/2014/main" id="{0AFFE879-4595-9643-B93E-0704AC485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4444" y="2139237"/>
            <a:ext cx="665006" cy="665006"/>
          </a:xfrm>
          <a:prstGeom prst="rect">
            <a:avLst/>
          </a:prstGeom>
        </p:spPr>
      </p:pic>
      <p:pic>
        <p:nvPicPr>
          <p:cNvPr id="10" name="Picture 9">
            <a:extLst>
              <a:ext uri="{FF2B5EF4-FFF2-40B4-BE49-F238E27FC236}">
                <a16:creationId xmlns:a16="http://schemas.microsoft.com/office/drawing/2014/main" id="{DEEEF949-44AB-12EE-481C-8E721BA29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4444" y="2846364"/>
            <a:ext cx="665006" cy="665006"/>
          </a:xfrm>
          <a:prstGeom prst="rect">
            <a:avLst/>
          </a:prstGeom>
        </p:spPr>
      </p:pic>
      <p:pic>
        <p:nvPicPr>
          <p:cNvPr id="11" name="Picture 10">
            <a:extLst>
              <a:ext uri="{FF2B5EF4-FFF2-40B4-BE49-F238E27FC236}">
                <a16:creationId xmlns:a16="http://schemas.microsoft.com/office/drawing/2014/main" id="{93F054C7-6351-D487-16F1-3B8A05FB0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0431" y="3700822"/>
            <a:ext cx="665006" cy="665006"/>
          </a:xfrm>
          <a:prstGeom prst="rect">
            <a:avLst/>
          </a:prstGeom>
        </p:spPr>
      </p:pic>
      <p:pic>
        <p:nvPicPr>
          <p:cNvPr id="13" name="Picture 12">
            <a:extLst>
              <a:ext uri="{FF2B5EF4-FFF2-40B4-BE49-F238E27FC236}">
                <a16:creationId xmlns:a16="http://schemas.microsoft.com/office/drawing/2014/main" id="{51FB856D-4E29-DD3E-AAB9-1C4A6CE494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0431" y="4796093"/>
            <a:ext cx="665006" cy="665006"/>
          </a:xfrm>
          <a:prstGeom prst="rect">
            <a:avLst/>
          </a:prstGeom>
        </p:spPr>
      </p:pic>
      <p:pic>
        <p:nvPicPr>
          <p:cNvPr id="14" name="Picture 13">
            <a:extLst>
              <a:ext uri="{FF2B5EF4-FFF2-40B4-BE49-F238E27FC236}">
                <a16:creationId xmlns:a16="http://schemas.microsoft.com/office/drawing/2014/main" id="{0CF919CD-3A71-1858-BE40-2BDC44872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4444" y="5795556"/>
            <a:ext cx="665006" cy="6650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6060" y="1104746"/>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Fill in the table.</a:t>
            </a:r>
          </a:p>
        </p:txBody>
      </p:sp>
      <p:sp>
        <p:nvSpPr>
          <p:cNvPr id="8" name="TextBox 7"/>
          <p:cNvSpPr txBox="1"/>
          <p:nvPr/>
        </p:nvSpPr>
        <p:spPr>
          <a:xfrm>
            <a:off x="226060" y="-318622"/>
            <a:ext cx="11566525" cy="584775"/>
          </a:xfrm>
          <a:prstGeom prst="rect">
            <a:avLst/>
          </a:prstGeom>
          <a:noFill/>
          <a:effectLst/>
        </p:spPr>
        <p:txBody>
          <a:bodyPr wrap="square" rtlCol="0">
            <a:spAutoFit/>
          </a:bodyPr>
          <a:lstStyle/>
          <a:p>
            <a:pPr algn="ctr"/>
            <a:r>
              <a:rPr lang="en-US" sz="3200" b="1" dirty="0">
                <a:sym typeface="+mn-ea"/>
              </a:rPr>
              <a:t> </a:t>
            </a:r>
          </a:p>
        </p:txBody>
      </p:sp>
      <p:graphicFrame>
        <p:nvGraphicFramePr>
          <p:cNvPr id="3" name="Table 2"/>
          <p:cNvGraphicFramePr/>
          <p:nvPr>
            <p:extLst>
              <p:ext uri="{D42A27DB-BD31-4B8C-83A1-F6EECF244321}">
                <p14:modId xmlns:p14="http://schemas.microsoft.com/office/powerpoint/2010/main" val="275420060"/>
              </p:ext>
            </p:extLst>
          </p:nvPr>
        </p:nvGraphicFramePr>
        <p:xfrm>
          <a:off x="226060" y="1987974"/>
          <a:ext cx="11457305" cy="4622588"/>
        </p:xfrm>
        <a:graphic>
          <a:graphicData uri="http://schemas.openxmlformats.org/drawingml/2006/table">
            <a:tbl>
              <a:tblPr firstRow="1" bandRow="1">
                <a:tableStyleId>{5C22544A-7EE6-4342-B048-85BDC9FD1C3A}</a:tableStyleId>
              </a:tblPr>
              <a:tblGrid>
                <a:gridCol w="4133215">
                  <a:extLst>
                    <a:ext uri="{9D8B030D-6E8A-4147-A177-3AD203B41FA5}">
                      <a16:colId xmlns:a16="http://schemas.microsoft.com/office/drawing/2014/main" val="20000"/>
                    </a:ext>
                  </a:extLst>
                </a:gridCol>
                <a:gridCol w="3434080">
                  <a:extLst>
                    <a:ext uri="{9D8B030D-6E8A-4147-A177-3AD203B41FA5}">
                      <a16:colId xmlns:a16="http://schemas.microsoft.com/office/drawing/2014/main" val="20001"/>
                    </a:ext>
                  </a:extLst>
                </a:gridCol>
                <a:gridCol w="3890010">
                  <a:extLst>
                    <a:ext uri="{9D8B030D-6E8A-4147-A177-3AD203B41FA5}">
                      <a16:colId xmlns:a16="http://schemas.microsoft.com/office/drawing/2014/main" val="20002"/>
                    </a:ext>
                  </a:extLst>
                </a:gridCol>
              </a:tblGrid>
              <a:tr h="439027">
                <a:tc>
                  <a:txBody>
                    <a:bodyPr/>
                    <a:lstStyle/>
                    <a:p>
                      <a:pPr indent="0" algn="ctr">
                        <a:buNone/>
                      </a:pPr>
                      <a:r>
                        <a:rPr lang="en-US" sz="3400" b="1" dirty="0">
                          <a:latin typeface="Calibri" panose="020F0502020204030204" pitchFamily="34" charset="0"/>
                          <a:cs typeface="Calibri" panose="020F0502020204030204" pitchFamily="34" charset="0"/>
                        </a:rPr>
                        <a:t>List of jobs</a:t>
                      </a:r>
                      <a:endParaRPr lang="en-US" sz="3400" b="1" dirty="0">
                        <a:latin typeface="Calibri" panose="020F0502020204030204" pitchFamily="34" charset="0"/>
                        <a:ea typeface="Times New Roman" panose="0202060305040502030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070"/>
                    </a:solidFill>
                  </a:tcPr>
                </a:tc>
                <a:tc>
                  <a:txBody>
                    <a:bodyPr/>
                    <a:lstStyle/>
                    <a:p>
                      <a:pPr indent="0" algn="ctr">
                        <a:buNone/>
                      </a:pPr>
                      <a:r>
                        <a:rPr lang="en-US" sz="3400" b="1">
                          <a:latin typeface="Calibri" panose="020F0502020204030204" pitchFamily="34" charset="0"/>
                          <a:cs typeface="Calibri" panose="020F0502020204030204" pitchFamily="34" charset="0"/>
                        </a:rPr>
                        <a:t>Skills </a:t>
                      </a:r>
                      <a:endParaRPr lang="en-US" sz="3400" b="1">
                        <a:latin typeface="Calibri" panose="020F0502020204030204" pitchFamily="34" charset="0"/>
                        <a:ea typeface="Times New Roman" panose="0202060305040502030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070"/>
                    </a:solidFill>
                  </a:tcPr>
                </a:tc>
                <a:tc>
                  <a:txBody>
                    <a:bodyPr/>
                    <a:lstStyle/>
                    <a:p>
                      <a:pPr indent="0" algn="ctr">
                        <a:buNone/>
                      </a:pPr>
                      <a:r>
                        <a:rPr lang="en-US" sz="3400" b="1">
                          <a:latin typeface="Calibri" panose="020F0502020204030204" pitchFamily="34" charset="0"/>
                          <a:cs typeface="Calibri" panose="020F0502020204030204" pitchFamily="34" charset="0"/>
                        </a:rPr>
                        <a:t>Types of training</a:t>
                      </a:r>
                      <a:endParaRPr lang="en-US" sz="3400" b="1">
                        <a:latin typeface="Calibri" panose="020F0502020204030204" pitchFamily="34" charset="0"/>
                        <a:ea typeface="Times New Roman" panose="0202060305040502030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7070"/>
                    </a:solidFill>
                  </a:tcPr>
                </a:tc>
                <a:extLst>
                  <a:ext uri="{0D108BD9-81ED-4DB2-BD59-A6C34878D82A}">
                    <a16:rowId xmlns:a16="http://schemas.microsoft.com/office/drawing/2014/main" val="10000"/>
                  </a:ext>
                </a:extLst>
              </a:tr>
              <a:tr h="4104428">
                <a:tc>
                  <a:txBody>
                    <a:bodyPr/>
                    <a:lstStyle/>
                    <a:p>
                      <a:pPr algn="ctr">
                        <a:buNone/>
                      </a:pPr>
                      <a:endParaRPr lang="en-US" sz="3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B4B4"/>
                    </a:solidFill>
                  </a:tcPr>
                </a:tc>
                <a:tc>
                  <a:txBody>
                    <a:bodyPr/>
                    <a:lstStyle/>
                    <a:p>
                      <a:pPr algn="ctr">
                        <a:buNone/>
                      </a:pPr>
                      <a:endParaRPr lang="en-US" sz="3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B4B4"/>
                    </a:solidFill>
                  </a:tcPr>
                </a:tc>
                <a:tc>
                  <a:txBody>
                    <a:bodyPr/>
                    <a:lstStyle/>
                    <a:p>
                      <a:pPr algn="ctr">
                        <a:buNone/>
                      </a:pPr>
                      <a:endParaRPr lang="en-US" sz="3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B4B4"/>
                    </a:solidFill>
                  </a:tcPr>
                </a:tc>
                <a:extLst>
                  <a:ext uri="{0D108BD9-81ED-4DB2-BD59-A6C34878D82A}">
                    <a16:rowId xmlns:a16="http://schemas.microsoft.com/office/drawing/2014/main" val="10001"/>
                  </a:ext>
                </a:extLst>
              </a:tr>
            </a:tbl>
          </a:graphicData>
        </a:graphic>
      </p:graphicFrame>
      <p:sp>
        <p:nvSpPr>
          <p:cNvPr id="10" name="Text Box 9"/>
          <p:cNvSpPr txBox="1"/>
          <p:nvPr/>
        </p:nvSpPr>
        <p:spPr>
          <a:xfrm>
            <a:off x="253521" y="2249530"/>
            <a:ext cx="4180796" cy="3323987"/>
          </a:xfrm>
          <a:prstGeom prst="rect">
            <a:avLst/>
          </a:prstGeom>
          <a:noFill/>
          <a:ln w="9525">
            <a:noFill/>
          </a:ln>
        </p:spPr>
        <p:txBody>
          <a:bodyPr wrap="square">
            <a:spAutoFit/>
          </a:bodyPr>
          <a:lstStyle/>
          <a:p>
            <a:pPr marL="635" indent="-635"/>
            <a:endParaRPr lang="en-US" sz="3500" dirty="0">
              <a:solidFill>
                <a:schemeClr val="bg1"/>
              </a:solidFill>
              <a:latin typeface="Calibri" panose="020F0502020204030204" pitchFamily="34" charset="0"/>
              <a:cs typeface="Calibri" panose="020F0502020204030204" pitchFamily="34" charset="0"/>
            </a:endParaRPr>
          </a:p>
          <a:p>
            <a:pPr marL="635" indent="-635"/>
            <a:r>
              <a:rPr lang="en-US" sz="3500" dirty="0">
                <a:solidFill>
                  <a:schemeClr val="bg1"/>
                </a:solidFill>
                <a:latin typeface="Calibri" panose="020F0502020204030204" pitchFamily="34" charset="0"/>
                <a:cs typeface="Calibri" panose="020F0502020204030204" pitchFamily="34" charset="0"/>
              </a:rPr>
              <a:t>assembly worker, ticket seller, software engineer, online teacher, nail artist, hairdresser</a:t>
            </a:r>
          </a:p>
        </p:txBody>
      </p:sp>
      <p:sp>
        <p:nvSpPr>
          <p:cNvPr id="9" name="Text Box 8"/>
          <p:cNvSpPr txBox="1"/>
          <p:nvPr/>
        </p:nvSpPr>
        <p:spPr>
          <a:xfrm>
            <a:off x="4434317" y="2249530"/>
            <a:ext cx="3281976" cy="2785378"/>
          </a:xfrm>
          <a:prstGeom prst="rect">
            <a:avLst/>
          </a:prstGeom>
          <a:noFill/>
          <a:ln w="9525">
            <a:noFill/>
          </a:ln>
        </p:spPr>
        <p:txBody>
          <a:bodyPr wrap="square">
            <a:spAutoFit/>
          </a:bodyPr>
          <a:lstStyle/>
          <a:p>
            <a:pPr marL="635" indent="-635"/>
            <a:endParaRPr lang="en-US" sz="3500" dirty="0">
              <a:solidFill>
                <a:schemeClr val="bg1"/>
              </a:solidFill>
              <a:latin typeface="Calibri" panose="020F0502020204030204" pitchFamily="34" charset="0"/>
              <a:cs typeface="Calibri" panose="020F0502020204030204" pitchFamily="34" charset="0"/>
            </a:endParaRPr>
          </a:p>
          <a:p>
            <a:pPr marL="635" indent="-635"/>
            <a:r>
              <a:rPr lang="en-US" sz="3500" dirty="0">
                <a:solidFill>
                  <a:schemeClr val="bg1"/>
                </a:solidFill>
                <a:latin typeface="Calibri" panose="020F0502020204030204" pitchFamily="34" charset="0"/>
                <a:cs typeface="Calibri" panose="020F0502020204030204" pitchFamily="34" charset="0"/>
              </a:rPr>
              <a:t>computer skills, teamwork skills, communication skills</a:t>
            </a:r>
          </a:p>
        </p:txBody>
      </p:sp>
      <p:sp>
        <p:nvSpPr>
          <p:cNvPr id="11" name="Text Box 10"/>
          <p:cNvSpPr txBox="1"/>
          <p:nvPr/>
        </p:nvSpPr>
        <p:spPr>
          <a:xfrm>
            <a:off x="7878879" y="2230651"/>
            <a:ext cx="4098262" cy="2785378"/>
          </a:xfrm>
          <a:prstGeom prst="rect">
            <a:avLst/>
          </a:prstGeom>
          <a:noFill/>
          <a:ln w="9525">
            <a:noFill/>
          </a:ln>
        </p:spPr>
        <p:txBody>
          <a:bodyPr wrap="square">
            <a:spAutoFit/>
          </a:bodyPr>
          <a:lstStyle/>
          <a:p>
            <a:pPr marL="635" indent="-635"/>
            <a:endParaRPr lang="en-US" sz="3500" dirty="0">
              <a:solidFill>
                <a:schemeClr val="bg1"/>
              </a:solidFill>
              <a:latin typeface="Calibri" panose="020F0502020204030204" pitchFamily="34" charset="0"/>
              <a:cs typeface="Calibri" panose="020F0502020204030204" pitchFamily="34" charset="0"/>
            </a:endParaRPr>
          </a:p>
          <a:p>
            <a:pPr marL="635" indent="-635"/>
            <a:r>
              <a:rPr lang="en-US" sz="3500" dirty="0">
                <a:solidFill>
                  <a:schemeClr val="bg1"/>
                </a:solidFill>
                <a:latin typeface="Calibri" panose="020F0502020204030204" pitchFamily="34" charset="0"/>
                <a:cs typeface="Calibri" panose="020F0502020204030204" pitchFamily="34" charset="0"/>
              </a:rPr>
              <a:t>vocational training, </a:t>
            </a:r>
          </a:p>
          <a:p>
            <a:pPr marL="635" indent="-635"/>
            <a:r>
              <a:rPr lang="en-US" sz="3500" dirty="0">
                <a:solidFill>
                  <a:schemeClr val="bg1"/>
                </a:solidFill>
                <a:latin typeface="Calibri" panose="020F0502020204030204" pitchFamily="34" charset="0"/>
                <a:cs typeface="Calibri" panose="020F0502020204030204" pitchFamily="34" charset="0"/>
              </a:rPr>
              <a:t>university degree,</a:t>
            </a:r>
          </a:p>
          <a:p>
            <a:pPr marL="635" indent="-635"/>
            <a:r>
              <a:rPr lang="en-US" sz="3500" dirty="0">
                <a:solidFill>
                  <a:schemeClr val="bg1"/>
                </a:solidFill>
                <a:latin typeface="Calibri" panose="020F0502020204030204" pitchFamily="34" charset="0"/>
                <a:cs typeface="Calibri" panose="020F0502020204030204" pitchFamily="34" charset="0"/>
              </a:rPr>
              <a:t>online training,</a:t>
            </a:r>
          </a:p>
          <a:p>
            <a:pPr marL="635" indent="-635"/>
            <a:r>
              <a:rPr lang="en-US" sz="3500" dirty="0">
                <a:solidFill>
                  <a:schemeClr val="bg1"/>
                </a:solidFill>
                <a:latin typeface="Calibri" panose="020F0502020204030204" pitchFamily="34" charset="0"/>
                <a:cs typeface="Calibri" panose="020F0502020204030204" pitchFamily="34" charset="0"/>
              </a:rPr>
              <a:t>face-to-face training</a:t>
            </a:r>
          </a:p>
        </p:txBody>
      </p:sp>
      <p:grpSp>
        <p:nvGrpSpPr>
          <p:cNvPr id="2" name="Group 1">
            <a:extLst>
              <a:ext uri="{FF2B5EF4-FFF2-40B4-BE49-F238E27FC236}">
                <a16:creationId xmlns:a16="http://schemas.microsoft.com/office/drawing/2014/main" id="{F400BFE7-A46B-F74A-7AAB-A9C79E95B360}"/>
              </a:ext>
            </a:extLst>
          </p:cNvPr>
          <p:cNvGrpSpPr/>
          <p:nvPr/>
        </p:nvGrpSpPr>
        <p:grpSpPr>
          <a:xfrm>
            <a:off x="0" y="0"/>
            <a:ext cx="12192000" cy="1024932"/>
            <a:chOff x="7620" y="-7620"/>
            <a:chExt cx="12192000" cy="1083309"/>
          </a:xfrm>
        </p:grpSpPr>
        <p:sp>
          <p:nvSpPr>
            <p:cNvPr id="4" name="Round Single Corner Rectangle 17">
              <a:extLst>
                <a:ext uri="{FF2B5EF4-FFF2-40B4-BE49-F238E27FC236}">
                  <a16:creationId xmlns:a16="http://schemas.microsoft.com/office/drawing/2014/main" id="{EA47972D-942C-E881-2F55-71B0C7E81B5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ound Single Corner Rectangle 18">
              <a:extLst>
                <a:ext uri="{FF2B5EF4-FFF2-40B4-BE49-F238E27FC236}">
                  <a16:creationId xmlns:a16="http://schemas.microsoft.com/office/drawing/2014/main" id="{96240907-261D-F3D1-098B-3330C0B77E27}"/>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9">
              <a:extLst>
                <a:ext uri="{FF2B5EF4-FFF2-40B4-BE49-F238E27FC236}">
                  <a16:creationId xmlns:a16="http://schemas.microsoft.com/office/drawing/2014/main" id="{8555A56A-C3C2-6C8B-6499-4035ACC2A84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TextBox 15">
            <a:extLst>
              <a:ext uri="{FF2B5EF4-FFF2-40B4-BE49-F238E27FC236}">
                <a16:creationId xmlns:a16="http://schemas.microsoft.com/office/drawing/2014/main" id="{3A20C58B-E1DB-3B39-0B87-259940556ED6}"/>
              </a:ext>
            </a:extLst>
          </p:cNvPr>
          <p:cNvSpPr txBox="1"/>
          <p:nvPr/>
        </p:nvSpPr>
        <p:spPr>
          <a:xfrm>
            <a:off x="253521" y="196404"/>
            <a:ext cx="8518690" cy="584775"/>
          </a:xfrm>
          <a:prstGeom prst="rect">
            <a:avLst/>
          </a:prstGeom>
          <a:noFill/>
        </p:spPr>
        <p:txBody>
          <a:bodyPr wrap="square">
            <a:spAutoFit/>
          </a:bodyPr>
          <a:lstStyle/>
          <a:p>
            <a:r>
              <a:rPr lang="en-US" sz="3200" b="1" dirty="0">
                <a:effectLst>
                  <a:glow rad="88900">
                    <a:schemeClr val="bg1"/>
                  </a:glow>
                </a:effectLst>
                <a:latin typeface="Arial" panose="020B0604020202020204" pitchFamily="34" charset="0"/>
                <a:cs typeface="Arial" panose="020B0604020202020204" pitchFamily="34" charset="0"/>
              </a:rPr>
              <a:t>Transition from Reading to 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6365" y="3481637"/>
            <a:ext cx="11761470" cy="3314543"/>
          </a:xfrm>
          <a:prstGeom prst="rect">
            <a:avLst/>
          </a:prstGeom>
          <a:solidFill>
            <a:srgbClr val="A0C3D2"/>
          </a:solidFill>
          <a:ln w="9525">
            <a:noFill/>
          </a:ln>
        </p:spPr>
        <p:txBody>
          <a:bodyPr wrap="square">
            <a:noAutofit/>
          </a:bodyPr>
          <a:lstStyle/>
          <a:p>
            <a:pPr marL="635" indent="-635"/>
            <a:r>
              <a:rPr lang="en-US" sz="3400" b="1" dirty="0">
                <a:solidFill>
                  <a:srgbClr val="000000"/>
                </a:solidFill>
                <a:latin typeface="Calibri" panose="020F0502020204030204" pitchFamily="34" charset="0"/>
                <a:cs typeface="Calibri" panose="020F0502020204030204" pitchFamily="34" charset="0"/>
              </a:rPr>
              <a:t>Ben:</a:t>
            </a:r>
            <a:r>
              <a:rPr lang="en-US" sz="3400" dirty="0">
                <a:solidFill>
                  <a:srgbClr val="000000"/>
                </a:solidFill>
                <a:latin typeface="Calibri" panose="020F0502020204030204" pitchFamily="34" charset="0"/>
                <a:cs typeface="Calibri" panose="020F0502020204030204" pitchFamily="34" charset="0"/>
              </a:rPr>
              <a:t> </a:t>
            </a:r>
            <a:r>
              <a:rPr lang="en-US" sz="3400" b="1" dirty="0">
                <a:solidFill>
                  <a:srgbClr val="000000"/>
                </a:solidFill>
                <a:latin typeface="Calibri" panose="020F0502020204030204" pitchFamily="34" charset="0"/>
                <a:cs typeface="Calibri" panose="020F0502020204030204" pitchFamily="34" charset="0"/>
              </a:rPr>
              <a:t>(1)</a:t>
            </a:r>
            <a:r>
              <a:rPr lang="en-US" sz="3400" dirty="0">
                <a:solidFill>
                  <a:srgbClr val="000000"/>
                </a:solidFill>
                <a:latin typeface="Calibri" panose="020F0502020204030204" pitchFamily="34" charset="0"/>
                <a:cs typeface="Calibri" panose="020F0502020204030204" pitchFamily="34" charset="0"/>
              </a:rPr>
              <a:t> ______</a:t>
            </a:r>
          </a:p>
          <a:p>
            <a:pPr marL="635" indent="-635"/>
            <a:r>
              <a:rPr lang="en-US" sz="3400" b="1" dirty="0">
                <a:solidFill>
                  <a:srgbClr val="000000"/>
                </a:solidFill>
                <a:latin typeface="Calibri" panose="020F0502020204030204" pitchFamily="34" charset="0"/>
                <a:cs typeface="Calibri" panose="020F0502020204030204" pitchFamily="34" charset="0"/>
              </a:rPr>
              <a:t>Hoa:</a:t>
            </a:r>
            <a:r>
              <a:rPr lang="en-US" sz="3400" dirty="0">
                <a:solidFill>
                  <a:srgbClr val="000000"/>
                </a:solidFill>
                <a:latin typeface="Calibri" panose="020F0502020204030204" pitchFamily="34" charset="0"/>
                <a:cs typeface="Calibri" panose="020F0502020204030204" pitchFamily="34" charset="0"/>
              </a:rPr>
              <a:t> I want to be a hairdresser.</a:t>
            </a:r>
          </a:p>
          <a:p>
            <a:pPr marL="635" indent="-635"/>
            <a:r>
              <a:rPr lang="en-US" sz="3400" b="1" dirty="0">
                <a:solidFill>
                  <a:srgbClr val="000000"/>
                </a:solidFill>
                <a:latin typeface="Calibri" panose="020F0502020204030204" pitchFamily="34" charset="0"/>
                <a:cs typeface="Calibri" panose="020F0502020204030204" pitchFamily="34" charset="0"/>
              </a:rPr>
              <a:t>Ben:</a:t>
            </a:r>
            <a:r>
              <a:rPr lang="en-US" sz="3400" dirty="0">
                <a:solidFill>
                  <a:srgbClr val="000000"/>
                </a:solidFill>
                <a:latin typeface="Calibri" panose="020F0502020204030204" pitchFamily="34" charset="0"/>
                <a:cs typeface="Calibri" panose="020F0502020204030204" pitchFamily="34" charset="0"/>
              </a:rPr>
              <a:t> Interesting! </a:t>
            </a:r>
            <a:r>
              <a:rPr lang="en-US" sz="3400" b="1" dirty="0">
                <a:solidFill>
                  <a:srgbClr val="000000"/>
                </a:solidFill>
                <a:latin typeface="Calibri" panose="020F0502020204030204" pitchFamily="34" charset="0"/>
                <a:cs typeface="Calibri" panose="020F0502020204030204" pitchFamily="34" charset="0"/>
              </a:rPr>
              <a:t>(2)</a:t>
            </a:r>
            <a:r>
              <a:rPr lang="en-US" sz="3400" dirty="0">
                <a:solidFill>
                  <a:srgbClr val="000000"/>
                </a:solidFill>
                <a:latin typeface="Calibri" panose="020F0502020204030204" pitchFamily="34" charset="0"/>
                <a:cs typeface="Calibri" panose="020F0502020204030204" pitchFamily="34" charset="0"/>
              </a:rPr>
              <a:t> ______</a:t>
            </a:r>
          </a:p>
          <a:p>
            <a:pPr marL="635" indent="-635"/>
            <a:r>
              <a:rPr lang="en-US" sz="3400" b="1" dirty="0">
                <a:solidFill>
                  <a:srgbClr val="000000"/>
                </a:solidFill>
                <a:latin typeface="Calibri" panose="020F0502020204030204" pitchFamily="34" charset="0"/>
                <a:cs typeface="Calibri" panose="020F0502020204030204" pitchFamily="34" charset="0"/>
              </a:rPr>
              <a:t>Hoa:</a:t>
            </a:r>
            <a:r>
              <a:rPr lang="en-US" sz="3400" dirty="0">
                <a:solidFill>
                  <a:srgbClr val="000000"/>
                </a:solidFill>
                <a:latin typeface="Calibri" panose="020F0502020204030204" pitchFamily="34" charset="0"/>
                <a:cs typeface="Calibri" panose="020F0502020204030204" pitchFamily="34" charset="0"/>
              </a:rPr>
              <a:t> Well, I’m keen on creating new hairstyles. I can also earn a </a:t>
            </a:r>
          </a:p>
          <a:p>
            <a:pPr marL="635" indent="-635"/>
            <a:r>
              <a:rPr lang="en-US" sz="3400" dirty="0">
                <a:solidFill>
                  <a:srgbClr val="000000"/>
                </a:solidFill>
                <a:latin typeface="Calibri" panose="020F0502020204030204" pitchFamily="34" charset="0"/>
                <a:cs typeface="Calibri" panose="020F0502020204030204" pitchFamily="34" charset="0"/>
              </a:rPr>
              <a:t>          good living because it’s a well-paid job.</a:t>
            </a:r>
          </a:p>
          <a:p>
            <a:pPr marL="635" indent="-635"/>
            <a:r>
              <a:rPr lang="en-US" sz="3400" b="1" dirty="0">
                <a:solidFill>
                  <a:srgbClr val="000000"/>
                </a:solidFill>
                <a:latin typeface="Calibri" panose="020F0502020204030204" pitchFamily="34" charset="0"/>
                <a:cs typeface="Calibri" panose="020F0502020204030204" pitchFamily="34" charset="0"/>
                <a:sym typeface="+mn-ea"/>
              </a:rPr>
              <a:t>Ben: (3)</a:t>
            </a:r>
            <a:r>
              <a:rPr lang="en-US" sz="3400" dirty="0">
                <a:solidFill>
                  <a:srgbClr val="000000"/>
                </a:solidFill>
                <a:latin typeface="Calibri" panose="020F0502020204030204" pitchFamily="34" charset="0"/>
                <a:cs typeface="Calibri" panose="020F0502020204030204" pitchFamily="34" charset="0"/>
                <a:sym typeface="+mn-ea"/>
              </a:rPr>
              <a:t> ______</a:t>
            </a:r>
            <a:endParaRPr lang="en-US" sz="3400" dirty="0">
              <a:solidFill>
                <a:srgbClr val="000000"/>
              </a:solidFill>
              <a:latin typeface="Calibri" panose="020F0502020204030204" pitchFamily="34" charset="0"/>
              <a:cs typeface="Calibri" panose="020F0502020204030204" pitchFamily="34" charset="0"/>
            </a:endParaRPr>
          </a:p>
          <a:p>
            <a:pPr marL="635" indent="-635"/>
            <a:endParaRPr lang="en-US" sz="3400" dirty="0">
              <a:solidFill>
                <a:srgbClr val="000000"/>
              </a:solidFill>
              <a:latin typeface="Calibri" panose="020F0502020204030204" pitchFamily="34" charset="0"/>
              <a:cs typeface="Calibri" panose="020F0502020204030204" pitchFamily="34" charset="0"/>
            </a:endParaRPr>
          </a:p>
          <a:p>
            <a:pPr marL="635" indent="-635"/>
            <a:endParaRPr lang="en-US" sz="3400" dirty="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1928364" y="3376363"/>
            <a:ext cx="855980" cy="769441"/>
          </a:xfrm>
          <a:prstGeom prst="rect">
            <a:avLst/>
          </a:prstGeom>
          <a:noFill/>
          <a:ln w="9525">
            <a:noFill/>
          </a:ln>
        </p:spPr>
        <p:txBody>
          <a:bodyPr wrap="square">
            <a:spAutoFit/>
          </a:bodyPr>
          <a:lstStyle/>
          <a:p>
            <a:pPr marL="635" indent="-635" algn="just"/>
            <a:r>
              <a:rPr lang="en-US" sz="4400" b="1" dirty="0">
                <a:solidFill>
                  <a:srgbClr val="7030A0"/>
                </a:solidFill>
                <a:latin typeface="Calibri" panose="020F0502020204030204" pitchFamily="34" charset="0"/>
                <a:cs typeface="Calibri" panose="020F0502020204030204" pitchFamily="34" charset="0"/>
              </a:rPr>
              <a:t>C</a:t>
            </a:r>
          </a:p>
        </p:txBody>
      </p:sp>
      <p:sp>
        <p:nvSpPr>
          <p:cNvPr id="12" name="Text Box 11"/>
          <p:cNvSpPr txBox="1"/>
          <p:nvPr/>
        </p:nvSpPr>
        <p:spPr>
          <a:xfrm>
            <a:off x="4117592" y="4386267"/>
            <a:ext cx="855980" cy="769441"/>
          </a:xfrm>
          <a:prstGeom prst="rect">
            <a:avLst/>
          </a:prstGeom>
          <a:noFill/>
          <a:ln w="9525">
            <a:noFill/>
          </a:ln>
        </p:spPr>
        <p:txBody>
          <a:bodyPr wrap="square">
            <a:spAutoFit/>
          </a:bodyPr>
          <a:lstStyle/>
          <a:p>
            <a:pPr marL="635" indent="-635" algn="just"/>
            <a:r>
              <a:rPr lang="en-US" sz="4400" b="1" dirty="0">
                <a:solidFill>
                  <a:srgbClr val="7030A0"/>
                </a:solidFill>
                <a:latin typeface="Calibri" panose="020F0502020204030204" pitchFamily="34" charset="0"/>
                <a:cs typeface="Calibri" panose="020F0502020204030204" pitchFamily="34" charset="0"/>
              </a:rPr>
              <a:t>D</a:t>
            </a:r>
          </a:p>
        </p:txBody>
      </p:sp>
      <p:sp>
        <p:nvSpPr>
          <p:cNvPr id="13" name="Text Box 12"/>
          <p:cNvSpPr txBox="1"/>
          <p:nvPr/>
        </p:nvSpPr>
        <p:spPr>
          <a:xfrm>
            <a:off x="2027111" y="5934406"/>
            <a:ext cx="855980" cy="769441"/>
          </a:xfrm>
          <a:prstGeom prst="rect">
            <a:avLst/>
          </a:prstGeom>
          <a:noFill/>
          <a:ln w="9525">
            <a:noFill/>
          </a:ln>
        </p:spPr>
        <p:txBody>
          <a:bodyPr wrap="square">
            <a:spAutoFit/>
          </a:bodyPr>
          <a:lstStyle/>
          <a:p>
            <a:pPr marL="635" indent="-635" algn="just"/>
            <a:r>
              <a:rPr lang="en-US" sz="4400" b="1" dirty="0">
                <a:solidFill>
                  <a:srgbClr val="7030A0"/>
                </a:solidFill>
                <a:latin typeface="Calibri" panose="020F0502020204030204" pitchFamily="34" charset="0"/>
                <a:cs typeface="Calibri" panose="020F0502020204030204" pitchFamily="34" charset="0"/>
              </a:rPr>
              <a:t>B</a:t>
            </a:r>
          </a:p>
        </p:txBody>
      </p:sp>
      <p:grpSp>
        <p:nvGrpSpPr>
          <p:cNvPr id="3" name="Group 2">
            <a:extLst>
              <a:ext uri="{FF2B5EF4-FFF2-40B4-BE49-F238E27FC236}">
                <a16:creationId xmlns:a16="http://schemas.microsoft.com/office/drawing/2014/main" id="{D4FBF52A-808C-9E78-DB53-2BF94E423B10}"/>
              </a:ext>
            </a:extLst>
          </p:cNvPr>
          <p:cNvGrpSpPr/>
          <p:nvPr/>
        </p:nvGrpSpPr>
        <p:grpSpPr>
          <a:xfrm>
            <a:off x="0" y="-22605"/>
            <a:ext cx="12192000" cy="706755"/>
            <a:chOff x="7620" y="-7620"/>
            <a:chExt cx="12192000" cy="1083309"/>
          </a:xfrm>
        </p:grpSpPr>
        <p:sp>
          <p:nvSpPr>
            <p:cNvPr id="4" name="Round Single Corner Rectangle 25">
              <a:extLst>
                <a:ext uri="{FF2B5EF4-FFF2-40B4-BE49-F238E27FC236}">
                  <a16:creationId xmlns:a16="http://schemas.microsoft.com/office/drawing/2014/main" id="{D1A8808D-E365-88D7-CAFA-5EF90BDB2CE4}"/>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26">
              <a:extLst>
                <a:ext uri="{FF2B5EF4-FFF2-40B4-BE49-F238E27FC236}">
                  <a16:creationId xmlns:a16="http://schemas.microsoft.com/office/drawing/2014/main" id="{F9F2937D-73FD-9EC6-670D-EB85D46F4CC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27">
              <a:extLst>
                <a:ext uri="{FF2B5EF4-FFF2-40B4-BE49-F238E27FC236}">
                  <a16:creationId xmlns:a16="http://schemas.microsoft.com/office/drawing/2014/main" id="{1DD5C643-49A9-0BC5-19A2-D437EAFD629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C29B9A1B-BB8D-FCD8-041F-3015D2621CF4}"/>
              </a:ext>
            </a:extLst>
          </p:cNvPr>
          <p:cNvSpPr txBox="1"/>
          <p:nvPr/>
        </p:nvSpPr>
        <p:spPr>
          <a:xfrm>
            <a:off x="82550" y="18568"/>
            <a:ext cx="2372551"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sp>
        <p:nvSpPr>
          <p:cNvPr id="11" name="Text Box 18"/>
          <p:cNvSpPr txBox="1"/>
          <p:nvPr/>
        </p:nvSpPr>
        <p:spPr>
          <a:xfrm>
            <a:off x="126365" y="1585077"/>
            <a:ext cx="11761470" cy="1840220"/>
          </a:xfrm>
          <a:prstGeom prst="rect">
            <a:avLst/>
          </a:prstGeom>
          <a:solidFill>
            <a:srgbClr val="EAC7C7"/>
          </a:solidFill>
          <a:ln w="9525">
            <a:noFill/>
          </a:ln>
        </p:spPr>
        <p:txBody>
          <a:bodyPr wrap="square">
            <a:noAutofit/>
          </a:bodyPr>
          <a:lstStyle/>
          <a:p>
            <a:pPr marL="635" indent="-635"/>
            <a:r>
              <a:rPr lang="en-US" sz="2800" b="1" dirty="0">
                <a:solidFill>
                  <a:srgbClr val="000000"/>
                </a:solidFill>
                <a:latin typeface="Calibri" panose="020F0502020204030204" pitchFamily="34" charset="0"/>
                <a:cs typeface="Calibri" panose="020F0502020204030204" pitchFamily="34" charset="0"/>
              </a:rPr>
              <a:t>A. </a:t>
            </a:r>
            <a:r>
              <a:rPr lang="en-US" sz="2800" dirty="0">
                <a:solidFill>
                  <a:srgbClr val="000000"/>
                </a:solidFill>
                <a:latin typeface="Calibri" panose="020F0502020204030204" pitchFamily="34" charset="0"/>
                <a:cs typeface="Calibri" panose="020F0502020204030204" pitchFamily="34" charset="0"/>
              </a:rPr>
              <a:t>You’re creative and fashionable. You’re good at persuading other people, too.</a:t>
            </a:r>
          </a:p>
          <a:p>
            <a:pPr marL="635" indent="-635"/>
            <a:r>
              <a:rPr lang="en-US" sz="2800" b="1" dirty="0">
                <a:solidFill>
                  <a:srgbClr val="000000"/>
                </a:solidFill>
                <a:latin typeface="Calibri" panose="020F0502020204030204" pitchFamily="34" charset="0"/>
                <a:cs typeface="Calibri" panose="020F0502020204030204" pitchFamily="34" charset="0"/>
              </a:rPr>
              <a:t>B.</a:t>
            </a:r>
            <a:r>
              <a:rPr lang="en-US" sz="2800" dirty="0">
                <a:solidFill>
                  <a:srgbClr val="000000"/>
                </a:solidFill>
                <a:latin typeface="Calibri" panose="020F0502020204030204" pitchFamily="34" charset="0"/>
                <a:cs typeface="Calibri" panose="020F0502020204030204" pitchFamily="34" charset="0"/>
              </a:rPr>
              <a:t> What skills do you need for the job?</a:t>
            </a:r>
          </a:p>
          <a:p>
            <a:pPr marL="635" indent="-635"/>
            <a:r>
              <a:rPr lang="en-US" sz="2800" b="1" dirty="0">
                <a:solidFill>
                  <a:srgbClr val="000000"/>
                </a:solidFill>
                <a:latin typeface="Calibri" panose="020F0502020204030204" pitchFamily="34" charset="0"/>
                <a:cs typeface="Calibri" panose="020F0502020204030204" pitchFamily="34" charset="0"/>
              </a:rPr>
              <a:t>C.</a:t>
            </a:r>
            <a:r>
              <a:rPr lang="en-US" sz="2800" dirty="0">
                <a:solidFill>
                  <a:srgbClr val="000000"/>
                </a:solidFill>
                <a:latin typeface="Calibri" panose="020F0502020204030204" pitchFamily="34" charset="0"/>
                <a:cs typeface="Calibri" panose="020F0502020204030204" pitchFamily="34" charset="0"/>
              </a:rPr>
              <a:t> What job do you think you’ll do in the future?</a:t>
            </a:r>
          </a:p>
          <a:p>
            <a:pPr marL="635" indent="-635"/>
            <a:r>
              <a:rPr lang="en-US" sz="2800" b="1" dirty="0">
                <a:solidFill>
                  <a:srgbClr val="000000"/>
                </a:solidFill>
                <a:latin typeface="Calibri" panose="020F0502020204030204" pitchFamily="34" charset="0"/>
                <a:cs typeface="Calibri" panose="020F0502020204030204" pitchFamily="34" charset="0"/>
              </a:rPr>
              <a:t>D.</a:t>
            </a:r>
            <a:r>
              <a:rPr lang="en-US" sz="2800" dirty="0">
                <a:solidFill>
                  <a:srgbClr val="000000"/>
                </a:solidFill>
                <a:latin typeface="Calibri" panose="020F0502020204030204" pitchFamily="34" charset="0"/>
                <a:cs typeface="Calibri" panose="020F0502020204030204" pitchFamily="34" charset="0"/>
              </a:rPr>
              <a:t> Why do you like this job?</a:t>
            </a:r>
          </a:p>
        </p:txBody>
      </p:sp>
      <p:sp>
        <p:nvSpPr>
          <p:cNvPr id="8" name="TextBox 7">
            <a:extLst>
              <a:ext uri="{FF2B5EF4-FFF2-40B4-BE49-F238E27FC236}">
                <a16:creationId xmlns:a16="http://schemas.microsoft.com/office/drawing/2014/main" id="{566200C6-2D71-8BA3-D09B-9DDED2CAA2AB}"/>
              </a:ext>
            </a:extLst>
          </p:cNvPr>
          <p:cNvSpPr txBox="1"/>
          <p:nvPr/>
        </p:nvSpPr>
        <p:spPr>
          <a:xfrm>
            <a:off x="1125855" y="667845"/>
            <a:ext cx="10888345" cy="954107"/>
          </a:xfrm>
          <a:prstGeom prst="rect">
            <a:avLst/>
          </a:prstGeom>
          <a:noFill/>
          <a:effectLst/>
        </p:spPr>
        <p:txBody>
          <a:bodyPr wrap="square" rtlCol="0">
            <a:spAutoFit/>
          </a:bodyPr>
          <a:lstStyle/>
          <a:p>
            <a:r>
              <a:rPr sz="2800" b="1" dirty="0">
                <a:effectLst/>
                <a:latin typeface="Calibri" panose="020F0502020204030204" pitchFamily="34" charset="0"/>
                <a:ea typeface="Calibri" panose="020F0502020204030204" pitchFamily="34" charset="0"/>
                <a:cs typeface="Calibri" panose="020F0502020204030204" pitchFamily="34" charset="0"/>
                <a:sym typeface="+mn-ea"/>
              </a:rPr>
              <a:t>Complete the conversation with the sentences from the box. Then practise it with a partner.</a:t>
            </a:r>
          </a:p>
        </p:txBody>
      </p:sp>
      <p:sp>
        <p:nvSpPr>
          <p:cNvPr id="9" name="Rounded Rectangle 15">
            <a:extLst>
              <a:ext uri="{FF2B5EF4-FFF2-40B4-BE49-F238E27FC236}">
                <a16:creationId xmlns:a16="http://schemas.microsoft.com/office/drawing/2014/main" id="{A74EEB2D-82F9-A494-F466-623E1AEC03A5}"/>
              </a:ext>
            </a:extLst>
          </p:cNvPr>
          <p:cNvSpPr/>
          <p:nvPr/>
        </p:nvSpPr>
        <p:spPr>
          <a:xfrm>
            <a:off x="487045" y="92267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a:extLst>
              <a:ext uri="{FF2B5EF4-FFF2-40B4-BE49-F238E27FC236}">
                <a16:creationId xmlns:a16="http://schemas.microsoft.com/office/drawing/2014/main" id="{642D2F41-0B70-0A87-6283-6FF81145DB63}"/>
              </a:ext>
            </a:extLst>
          </p:cNvPr>
          <p:cNvSpPr txBox="1"/>
          <p:nvPr/>
        </p:nvSpPr>
        <p:spPr>
          <a:xfrm>
            <a:off x="539830" y="82003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 grpId="0"/>
      <p:bldP spid="10" grpId="1"/>
      <p:bldP spid="12" grpId="0"/>
      <p:bldP spid="12" grpId="1"/>
      <p:bldP spid="13" grpId="0"/>
      <p:bldP spid="13" grpId="1"/>
      <p:bldP spid="11" grpId="0" bldLvl="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0014" y="3583560"/>
            <a:ext cx="11796395" cy="2779662"/>
          </a:xfrm>
          <a:prstGeom prst="rect">
            <a:avLst/>
          </a:prstGeom>
          <a:solidFill>
            <a:srgbClr val="A0C3D2"/>
          </a:solidFill>
          <a:ln w="9525">
            <a:noFill/>
          </a:ln>
        </p:spPr>
        <p:txBody>
          <a:bodyPr wrap="square">
            <a:noAutofit/>
          </a:bodyPr>
          <a:lstStyle/>
          <a:p>
            <a:pPr marL="635" indent="-635"/>
            <a:r>
              <a:rPr lang="en-US" sz="3400" b="1" dirty="0">
                <a:solidFill>
                  <a:srgbClr val="000000"/>
                </a:solidFill>
                <a:latin typeface="Calibri" panose="020F0502020204030204" pitchFamily="34" charset="0"/>
                <a:cs typeface="Calibri" panose="020F0502020204030204" pitchFamily="34" charset="0"/>
                <a:sym typeface="+mn-ea"/>
              </a:rPr>
              <a:t>Hoa: </a:t>
            </a:r>
            <a:r>
              <a:rPr lang="en-US" sz="3400" dirty="0">
                <a:solidFill>
                  <a:srgbClr val="000000"/>
                </a:solidFill>
                <a:latin typeface="Calibri" panose="020F0502020204030204" pitchFamily="34" charset="0"/>
                <a:cs typeface="Calibri" panose="020F0502020204030204" pitchFamily="34" charset="0"/>
                <a:sym typeface="+mn-ea"/>
              </a:rPr>
              <a:t>Though there are many skills, I think hair cutting and </a:t>
            </a:r>
          </a:p>
          <a:p>
            <a:pPr marL="635" indent="-635"/>
            <a:r>
              <a:rPr lang="en-US" sz="3400" dirty="0">
                <a:solidFill>
                  <a:srgbClr val="000000"/>
                </a:solidFill>
                <a:latin typeface="Calibri" panose="020F0502020204030204" pitchFamily="34" charset="0"/>
                <a:cs typeface="Calibri" panose="020F0502020204030204" pitchFamily="34" charset="0"/>
                <a:sym typeface="+mn-ea"/>
              </a:rPr>
              <a:t>          colouring are the most important.</a:t>
            </a:r>
            <a:endParaRPr lang="en-US" sz="3400" dirty="0">
              <a:solidFill>
                <a:srgbClr val="000000"/>
              </a:solidFill>
              <a:latin typeface="Calibri" panose="020F0502020204030204" pitchFamily="34" charset="0"/>
              <a:cs typeface="Calibri" panose="020F0502020204030204" pitchFamily="34" charset="0"/>
            </a:endParaRPr>
          </a:p>
          <a:p>
            <a:pPr marL="635" indent="-635"/>
            <a:r>
              <a:rPr lang="en-US" sz="3400" b="1" dirty="0">
                <a:solidFill>
                  <a:srgbClr val="000000"/>
                </a:solidFill>
                <a:latin typeface="Calibri" panose="020F0502020204030204" pitchFamily="34" charset="0"/>
                <a:cs typeface="Calibri" panose="020F0502020204030204" pitchFamily="34" charset="0"/>
                <a:sym typeface="+mn-ea"/>
              </a:rPr>
              <a:t>Ben:</a:t>
            </a:r>
            <a:r>
              <a:rPr lang="en-US" sz="3400" dirty="0">
                <a:solidFill>
                  <a:srgbClr val="000000"/>
                </a:solidFill>
                <a:latin typeface="Calibri" panose="020F0502020204030204" pitchFamily="34" charset="0"/>
                <a:cs typeface="Calibri" panose="020F0502020204030204" pitchFamily="34" charset="0"/>
                <a:sym typeface="+mn-ea"/>
              </a:rPr>
              <a:t> You’ll do that job well. </a:t>
            </a:r>
            <a:r>
              <a:rPr lang="en-US" sz="3400" b="1" dirty="0">
                <a:solidFill>
                  <a:srgbClr val="000000"/>
                </a:solidFill>
                <a:latin typeface="Calibri" panose="020F0502020204030204" pitchFamily="34" charset="0"/>
                <a:cs typeface="Calibri" panose="020F0502020204030204" pitchFamily="34" charset="0"/>
                <a:sym typeface="+mn-ea"/>
              </a:rPr>
              <a:t>(4)</a:t>
            </a:r>
            <a:r>
              <a:rPr lang="en-US" sz="3400" dirty="0">
                <a:solidFill>
                  <a:srgbClr val="000000"/>
                </a:solidFill>
                <a:latin typeface="Calibri" panose="020F0502020204030204" pitchFamily="34" charset="0"/>
                <a:cs typeface="Calibri" panose="020F0502020204030204" pitchFamily="34" charset="0"/>
                <a:sym typeface="+mn-ea"/>
              </a:rPr>
              <a:t> ______</a:t>
            </a:r>
            <a:endParaRPr lang="en-US" sz="3400" dirty="0">
              <a:solidFill>
                <a:srgbClr val="000000"/>
              </a:solidFill>
              <a:latin typeface="Calibri" panose="020F0502020204030204" pitchFamily="34" charset="0"/>
              <a:cs typeface="Calibri" panose="020F0502020204030204" pitchFamily="34" charset="0"/>
            </a:endParaRPr>
          </a:p>
          <a:p>
            <a:pPr marL="635" indent="-635"/>
            <a:r>
              <a:rPr lang="en-US" sz="3400" b="1" dirty="0">
                <a:solidFill>
                  <a:srgbClr val="000000"/>
                </a:solidFill>
                <a:latin typeface="Calibri" panose="020F0502020204030204" pitchFamily="34" charset="0"/>
                <a:cs typeface="Calibri" panose="020F0502020204030204" pitchFamily="34" charset="0"/>
                <a:sym typeface="+mn-ea"/>
              </a:rPr>
              <a:t>Hoa:</a:t>
            </a:r>
            <a:r>
              <a:rPr lang="en-US" sz="3400" dirty="0">
                <a:solidFill>
                  <a:srgbClr val="000000"/>
                </a:solidFill>
                <a:latin typeface="Calibri" panose="020F0502020204030204" pitchFamily="34" charset="0"/>
                <a:cs typeface="Calibri" panose="020F0502020204030204" pitchFamily="34" charset="0"/>
                <a:sym typeface="+mn-ea"/>
              </a:rPr>
              <a:t> Thanks. I hope I’ll be such a successful hairdresser that I’ll 	have my own hair salon some day.</a:t>
            </a:r>
            <a:endParaRPr lang="en-US" sz="3400" dirty="0">
              <a:solidFill>
                <a:srgbClr val="000000"/>
              </a:solidFill>
              <a:latin typeface="Calibri" panose="020F0502020204030204" pitchFamily="34" charset="0"/>
              <a:cs typeface="Calibri" panose="020F0502020204030204" pitchFamily="34" charset="0"/>
            </a:endParaRPr>
          </a:p>
        </p:txBody>
      </p:sp>
      <p:sp>
        <p:nvSpPr>
          <p:cNvPr id="10" name="Text Box 9"/>
          <p:cNvSpPr txBox="1"/>
          <p:nvPr/>
        </p:nvSpPr>
        <p:spPr>
          <a:xfrm>
            <a:off x="5854405" y="4450289"/>
            <a:ext cx="855980" cy="861774"/>
          </a:xfrm>
          <a:prstGeom prst="rect">
            <a:avLst/>
          </a:prstGeom>
          <a:noFill/>
          <a:ln w="9525">
            <a:noFill/>
          </a:ln>
        </p:spPr>
        <p:txBody>
          <a:bodyPr wrap="square">
            <a:spAutoFit/>
          </a:bodyPr>
          <a:lstStyle/>
          <a:p>
            <a:pPr marL="635" indent="-635" algn="just"/>
            <a:r>
              <a:rPr lang="en-US" sz="5000" b="1" dirty="0">
                <a:solidFill>
                  <a:srgbClr val="7030A0"/>
                </a:solidFill>
                <a:latin typeface="Calibri" panose="020F0502020204030204" pitchFamily="34" charset="0"/>
                <a:cs typeface="Calibri" panose="020F0502020204030204" pitchFamily="34" charset="0"/>
              </a:rPr>
              <a:t>A</a:t>
            </a:r>
          </a:p>
        </p:txBody>
      </p:sp>
      <p:sp>
        <p:nvSpPr>
          <p:cNvPr id="5" name="Oval 4"/>
          <p:cNvSpPr/>
          <p:nvPr/>
        </p:nvSpPr>
        <p:spPr>
          <a:xfrm>
            <a:off x="6837045" y="11614150"/>
            <a:ext cx="1577975"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 Job</a:t>
            </a:r>
          </a:p>
        </p:txBody>
      </p:sp>
      <p:sp>
        <p:nvSpPr>
          <p:cNvPr id="6" name="Oval 5"/>
          <p:cNvSpPr/>
          <p:nvPr/>
        </p:nvSpPr>
        <p:spPr>
          <a:xfrm>
            <a:off x="7146925" y="11614150"/>
            <a:ext cx="2225040" cy="1251585"/>
          </a:xfrm>
          <a:prstGeom prst="ellipse">
            <a:avLst/>
          </a:prstGeom>
          <a:solidFill>
            <a:srgbClr val="4347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Name</a:t>
            </a:r>
          </a:p>
        </p:txBody>
      </p:sp>
      <p:sp>
        <p:nvSpPr>
          <p:cNvPr id="7" name="Oval 6"/>
          <p:cNvSpPr/>
          <p:nvPr/>
        </p:nvSpPr>
        <p:spPr>
          <a:xfrm>
            <a:off x="6837045" y="11614150"/>
            <a:ext cx="2619375"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Reason</a:t>
            </a:r>
          </a:p>
        </p:txBody>
      </p:sp>
      <p:sp>
        <p:nvSpPr>
          <p:cNvPr id="8" name="Oval 7"/>
          <p:cNvSpPr/>
          <p:nvPr/>
        </p:nvSpPr>
        <p:spPr>
          <a:xfrm>
            <a:off x="6096000" y="11614150"/>
            <a:ext cx="3696970"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Expectation</a:t>
            </a:r>
          </a:p>
        </p:txBody>
      </p:sp>
      <p:sp>
        <p:nvSpPr>
          <p:cNvPr id="9" name="Oval 8"/>
          <p:cNvSpPr/>
          <p:nvPr/>
        </p:nvSpPr>
        <p:spPr>
          <a:xfrm>
            <a:off x="6438265" y="11614150"/>
            <a:ext cx="3354705"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a:t>Skills</a:t>
            </a:r>
          </a:p>
        </p:txBody>
      </p:sp>
      <p:grpSp>
        <p:nvGrpSpPr>
          <p:cNvPr id="3" name="Group 2">
            <a:extLst>
              <a:ext uri="{FF2B5EF4-FFF2-40B4-BE49-F238E27FC236}">
                <a16:creationId xmlns:a16="http://schemas.microsoft.com/office/drawing/2014/main" id="{BA651DC3-A8B4-1460-7FD3-A5B5EF8828BB}"/>
              </a:ext>
            </a:extLst>
          </p:cNvPr>
          <p:cNvGrpSpPr/>
          <p:nvPr/>
        </p:nvGrpSpPr>
        <p:grpSpPr>
          <a:xfrm>
            <a:off x="0" y="-22605"/>
            <a:ext cx="12192000" cy="706755"/>
            <a:chOff x="7620" y="-7620"/>
            <a:chExt cx="12192000" cy="1083309"/>
          </a:xfrm>
        </p:grpSpPr>
        <p:sp>
          <p:nvSpPr>
            <p:cNvPr id="4" name="Round Single Corner Rectangle 25">
              <a:extLst>
                <a:ext uri="{FF2B5EF4-FFF2-40B4-BE49-F238E27FC236}">
                  <a16:creationId xmlns:a16="http://schemas.microsoft.com/office/drawing/2014/main" id="{AE01208D-711E-0FA2-0E71-D0076969A810}"/>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26">
              <a:extLst>
                <a:ext uri="{FF2B5EF4-FFF2-40B4-BE49-F238E27FC236}">
                  <a16:creationId xmlns:a16="http://schemas.microsoft.com/office/drawing/2014/main" id="{83025D87-B1E1-FC44-2AC8-E9096919D57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27">
              <a:extLst>
                <a:ext uri="{FF2B5EF4-FFF2-40B4-BE49-F238E27FC236}">
                  <a16:creationId xmlns:a16="http://schemas.microsoft.com/office/drawing/2014/main" id="{27EEA7F6-D5B0-6EA2-0853-F388CB7B1DE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29F9D540-AD4B-61B8-07F6-9170B8E368BF}"/>
              </a:ext>
            </a:extLst>
          </p:cNvPr>
          <p:cNvSpPr txBox="1"/>
          <p:nvPr/>
        </p:nvSpPr>
        <p:spPr>
          <a:xfrm>
            <a:off x="82550" y="18568"/>
            <a:ext cx="2372551"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sp>
        <p:nvSpPr>
          <p:cNvPr id="11" name="Text Box 18">
            <a:extLst>
              <a:ext uri="{FF2B5EF4-FFF2-40B4-BE49-F238E27FC236}">
                <a16:creationId xmlns:a16="http://schemas.microsoft.com/office/drawing/2014/main" id="{F07896C2-D58C-12AD-7E5F-415C021A8D65}"/>
              </a:ext>
            </a:extLst>
          </p:cNvPr>
          <p:cNvSpPr txBox="1"/>
          <p:nvPr/>
        </p:nvSpPr>
        <p:spPr>
          <a:xfrm>
            <a:off x="126365" y="1585077"/>
            <a:ext cx="11761470" cy="1840220"/>
          </a:xfrm>
          <a:prstGeom prst="rect">
            <a:avLst/>
          </a:prstGeom>
          <a:solidFill>
            <a:srgbClr val="EAC7C7"/>
          </a:solidFill>
          <a:ln w="9525">
            <a:noFill/>
          </a:ln>
        </p:spPr>
        <p:txBody>
          <a:bodyPr wrap="square">
            <a:noAutofit/>
          </a:bodyPr>
          <a:lstStyle/>
          <a:p>
            <a:pPr marL="635" indent="-635"/>
            <a:r>
              <a:rPr lang="en-US" sz="2800" b="1" dirty="0">
                <a:solidFill>
                  <a:srgbClr val="000000"/>
                </a:solidFill>
                <a:latin typeface="Calibri" panose="020F0502020204030204" pitchFamily="34" charset="0"/>
                <a:cs typeface="Calibri" panose="020F0502020204030204" pitchFamily="34" charset="0"/>
              </a:rPr>
              <a:t>A. </a:t>
            </a:r>
            <a:r>
              <a:rPr lang="en-US" sz="2800" dirty="0">
                <a:solidFill>
                  <a:srgbClr val="000000"/>
                </a:solidFill>
                <a:latin typeface="Calibri" panose="020F0502020204030204" pitchFamily="34" charset="0"/>
                <a:cs typeface="Calibri" panose="020F0502020204030204" pitchFamily="34" charset="0"/>
              </a:rPr>
              <a:t>You’re creative and fashionable. You’re good at persuading other people, too.</a:t>
            </a:r>
          </a:p>
          <a:p>
            <a:pPr marL="635" indent="-635"/>
            <a:r>
              <a:rPr lang="en-US" sz="2800" b="1" dirty="0">
                <a:solidFill>
                  <a:srgbClr val="000000"/>
                </a:solidFill>
                <a:latin typeface="Calibri" panose="020F0502020204030204" pitchFamily="34" charset="0"/>
                <a:cs typeface="Calibri" panose="020F0502020204030204" pitchFamily="34" charset="0"/>
              </a:rPr>
              <a:t>B.</a:t>
            </a:r>
            <a:r>
              <a:rPr lang="en-US" sz="2800" dirty="0">
                <a:solidFill>
                  <a:srgbClr val="000000"/>
                </a:solidFill>
                <a:latin typeface="Calibri" panose="020F0502020204030204" pitchFamily="34" charset="0"/>
                <a:cs typeface="Calibri" panose="020F0502020204030204" pitchFamily="34" charset="0"/>
              </a:rPr>
              <a:t> What skills do you need for the job?</a:t>
            </a:r>
          </a:p>
          <a:p>
            <a:pPr marL="635" indent="-635"/>
            <a:r>
              <a:rPr lang="en-US" sz="2800" b="1" dirty="0">
                <a:solidFill>
                  <a:srgbClr val="000000"/>
                </a:solidFill>
                <a:latin typeface="Calibri" panose="020F0502020204030204" pitchFamily="34" charset="0"/>
                <a:cs typeface="Calibri" panose="020F0502020204030204" pitchFamily="34" charset="0"/>
              </a:rPr>
              <a:t>C.</a:t>
            </a:r>
            <a:r>
              <a:rPr lang="en-US" sz="2800" dirty="0">
                <a:solidFill>
                  <a:srgbClr val="000000"/>
                </a:solidFill>
                <a:latin typeface="Calibri" panose="020F0502020204030204" pitchFamily="34" charset="0"/>
                <a:cs typeface="Calibri" panose="020F0502020204030204" pitchFamily="34" charset="0"/>
              </a:rPr>
              <a:t> What job do you think you’ll do in the future?</a:t>
            </a:r>
          </a:p>
          <a:p>
            <a:pPr marL="635" indent="-635"/>
            <a:r>
              <a:rPr lang="en-US" sz="2800" b="1" dirty="0">
                <a:solidFill>
                  <a:srgbClr val="000000"/>
                </a:solidFill>
                <a:latin typeface="Calibri" panose="020F0502020204030204" pitchFamily="34" charset="0"/>
                <a:cs typeface="Calibri" panose="020F0502020204030204" pitchFamily="34" charset="0"/>
              </a:rPr>
              <a:t>D.</a:t>
            </a:r>
            <a:r>
              <a:rPr lang="en-US" sz="2800" dirty="0">
                <a:solidFill>
                  <a:srgbClr val="000000"/>
                </a:solidFill>
                <a:latin typeface="Calibri" panose="020F0502020204030204" pitchFamily="34" charset="0"/>
                <a:cs typeface="Calibri" panose="020F0502020204030204" pitchFamily="34" charset="0"/>
              </a:rPr>
              <a:t> Why do you like this job?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 grpId="0"/>
      <p:bldP spid="10" grpId="1"/>
      <p:bldP spid="11" grpId="0" bldLvl="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19561" y="2840990"/>
            <a:ext cx="1752878" cy="1251585"/>
          </a:xfrm>
          <a:prstGeom prst="ellipse">
            <a:avLst/>
          </a:prstGeom>
          <a:solidFill>
            <a:srgbClr val="9EEB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5000" dirty="0"/>
              <a:t> Job</a:t>
            </a:r>
          </a:p>
        </p:txBody>
      </p:sp>
      <p:sp>
        <p:nvSpPr>
          <p:cNvPr id="7" name="Oval 6"/>
          <p:cNvSpPr/>
          <p:nvPr/>
        </p:nvSpPr>
        <p:spPr>
          <a:xfrm>
            <a:off x="7646991" y="1545922"/>
            <a:ext cx="3404186" cy="1251585"/>
          </a:xfrm>
          <a:prstGeom prst="ellipse">
            <a:avLst/>
          </a:prstGeom>
          <a:solidFill>
            <a:srgbClr val="89CFF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5000" dirty="0"/>
              <a:t>Reasons</a:t>
            </a:r>
          </a:p>
        </p:txBody>
      </p:sp>
      <p:sp>
        <p:nvSpPr>
          <p:cNvPr id="8" name="Oval 7"/>
          <p:cNvSpPr/>
          <p:nvPr/>
        </p:nvSpPr>
        <p:spPr>
          <a:xfrm>
            <a:off x="3639278" y="5131258"/>
            <a:ext cx="4913444" cy="1251585"/>
          </a:xfrm>
          <a:prstGeom prst="ellipse">
            <a:avLst/>
          </a:prstGeom>
          <a:solidFill>
            <a:srgbClr val="FFA6C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5000" dirty="0"/>
              <a:t>Expectations</a:t>
            </a:r>
          </a:p>
        </p:txBody>
      </p:sp>
      <p:sp>
        <p:nvSpPr>
          <p:cNvPr id="9" name="Oval 8"/>
          <p:cNvSpPr/>
          <p:nvPr/>
        </p:nvSpPr>
        <p:spPr>
          <a:xfrm>
            <a:off x="818470" y="1561815"/>
            <a:ext cx="3726541" cy="1251585"/>
          </a:xfrm>
          <a:prstGeom prst="ellipse">
            <a:avLst/>
          </a:prstGeom>
          <a:solidFill>
            <a:srgbClr val="FBC2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5000"/>
              <a:t>Skills</a:t>
            </a:r>
          </a:p>
        </p:txBody>
      </p:sp>
      <p:grpSp>
        <p:nvGrpSpPr>
          <p:cNvPr id="2" name="Group 1">
            <a:extLst>
              <a:ext uri="{FF2B5EF4-FFF2-40B4-BE49-F238E27FC236}">
                <a16:creationId xmlns:a16="http://schemas.microsoft.com/office/drawing/2014/main" id="{BB41513E-4107-CCC6-08AD-F09C39205A2C}"/>
              </a:ext>
            </a:extLst>
          </p:cNvPr>
          <p:cNvGrpSpPr/>
          <p:nvPr/>
        </p:nvGrpSpPr>
        <p:grpSpPr>
          <a:xfrm>
            <a:off x="0" y="-22605"/>
            <a:ext cx="12192000" cy="987247"/>
            <a:chOff x="7620" y="-7620"/>
            <a:chExt cx="12192000" cy="1083309"/>
          </a:xfrm>
        </p:grpSpPr>
        <p:sp>
          <p:nvSpPr>
            <p:cNvPr id="4" name="Round Single Corner Rectangle 25">
              <a:extLst>
                <a:ext uri="{FF2B5EF4-FFF2-40B4-BE49-F238E27FC236}">
                  <a16:creationId xmlns:a16="http://schemas.microsoft.com/office/drawing/2014/main" id="{52F5092B-5809-A002-B4E4-4028E4F9764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26">
              <a:extLst>
                <a:ext uri="{FF2B5EF4-FFF2-40B4-BE49-F238E27FC236}">
                  <a16:creationId xmlns:a16="http://schemas.microsoft.com/office/drawing/2014/main" id="{B796F825-2F41-052C-C98D-9095A1B1D7DA}"/>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27">
              <a:extLst>
                <a:ext uri="{FF2B5EF4-FFF2-40B4-BE49-F238E27FC236}">
                  <a16:creationId xmlns:a16="http://schemas.microsoft.com/office/drawing/2014/main" id="{2D68BE4F-FB00-D47D-EFD7-0452459CEA2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8342F401-98E3-E233-A34B-D7C268605811}"/>
              </a:ext>
            </a:extLst>
          </p:cNvPr>
          <p:cNvSpPr txBox="1"/>
          <p:nvPr/>
        </p:nvSpPr>
        <p:spPr>
          <a:xfrm>
            <a:off x="309189" y="101665"/>
            <a:ext cx="2372551"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laptop_-_61037 (540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635" y="0"/>
            <a:ext cx="12192635" cy="7240905"/>
          </a:xfrm>
          <a:prstGeom prst="rect">
            <a:avLst/>
          </a:prstGeom>
        </p:spPr>
      </p:pic>
      <p:sp>
        <p:nvSpPr>
          <p:cNvPr id="2" name="Rectangle 1"/>
          <p:cNvSpPr/>
          <p:nvPr/>
        </p:nvSpPr>
        <p:spPr>
          <a:xfrm>
            <a:off x="5955760" y="-61868"/>
            <a:ext cx="6236043" cy="7240905"/>
          </a:xfrm>
          <a:prstGeom prst="rect">
            <a:avLst/>
          </a:prstGeom>
          <a:solidFill>
            <a:schemeClr val="bg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1"/>
          <p:cNvSpPr txBox="1"/>
          <p:nvPr/>
        </p:nvSpPr>
        <p:spPr>
          <a:xfrm>
            <a:off x="1346835" y="2571750"/>
            <a:ext cx="10845165"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dirty="0">
                <a:solidFill>
                  <a:schemeClr val="tx1"/>
                </a:solidFill>
                <a:latin typeface="Cooper Black" panose="0208090404030B020404" charset="0"/>
                <a:cs typeface="Cooper Black" panose="0208090404030B020404" charset="0"/>
              </a:rPr>
              <a:t>CAREER CHOICES</a:t>
            </a:r>
          </a:p>
        </p:txBody>
      </p:sp>
      <p:grpSp>
        <p:nvGrpSpPr>
          <p:cNvPr id="34" name="Group 33"/>
          <p:cNvGrpSpPr/>
          <p:nvPr/>
        </p:nvGrpSpPr>
        <p:grpSpPr>
          <a:xfrm>
            <a:off x="3417570" y="3886835"/>
            <a:ext cx="5799455" cy="941705"/>
            <a:chOff x="-12680" y="1993"/>
            <a:chExt cx="9133" cy="1483"/>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969" y="2182"/>
              <a:ext cx="7422" cy="1115"/>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sp>
        <p:nvSpPr>
          <p:cNvPr id="45" name="Oval 44"/>
          <p:cNvSpPr/>
          <p:nvPr/>
        </p:nvSpPr>
        <p:spPr>
          <a:xfrm>
            <a:off x="6452235" y="1579881"/>
            <a:ext cx="870585" cy="797560"/>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chemeClr val="tx1"/>
                </a:solidFill>
                <a:latin typeface="Myriad Pro" pitchFamily="34" charset="0"/>
              </a:rPr>
              <a:t>Unit</a:t>
            </a:r>
          </a:p>
        </p:txBody>
      </p:sp>
      <p:sp>
        <p:nvSpPr>
          <p:cNvPr id="48" name="TextBox 16"/>
          <p:cNvSpPr txBox="1"/>
          <p:nvPr/>
        </p:nvSpPr>
        <p:spPr>
          <a:xfrm>
            <a:off x="6339523" y="1588769"/>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3740" y="689948"/>
            <a:ext cx="11478260" cy="1077218"/>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Make similar conversations about the job you want to do in the future. Then report your conversation to the class.</a:t>
            </a:r>
          </a:p>
        </p:txBody>
      </p:sp>
      <p:sp>
        <p:nvSpPr>
          <p:cNvPr id="16" name="Rounded Rectangle 15"/>
          <p:cNvSpPr/>
          <p:nvPr/>
        </p:nvSpPr>
        <p:spPr>
          <a:xfrm>
            <a:off x="128523" y="81483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181308" y="71219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788035" y="2012558"/>
            <a:ext cx="11321415" cy="1323439"/>
          </a:xfrm>
          <a:prstGeom prst="rect">
            <a:avLst/>
          </a:prstGeom>
          <a:noFill/>
          <a:ln w="9525">
            <a:noFill/>
          </a:ln>
        </p:spPr>
        <p:txBody>
          <a:bodyPr wrap="square">
            <a:spAutoFit/>
          </a:bodyPr>
          <a:lstStyle/>
          <a:p>
            <a:pPr marL="1270" indent="-1270"/>
            <a:r>
              <a:rPr lang="en-US" sz="4000" b="0" dirty="0">
                <a:solidFill>
                  <a:srgbClr val="000000"/>
                </a:solidFill>
                <a:latin typeface="Calibri" panose="020F0502020204030204" pitchFamily="34" charset="0"/>
                <a:cs typeface="Calibri" panose="020F0502020204030204" pitchFamily="34" charset="0"/>
              </a:rPr>
              <a:t>- Brainstorm ideas by noting down: </a:t>
            </a:r>
            <a:r>
              <a:rPr lang="en-US" sz="4000" b="1" i="1" dirty="0">
                <a:solidFill>
                  <a:srgbClr val="000000"/>
                </a:solidFill>
                <a:highlight>
                  <a:srgbClr val="00FF00"/>
                </a:highlight>
                <a:latin typeface="Calibri" panose="020F0502020204030204" pitchFamily="34" charset="0"/>
                <a:cs typeface="Calibri" panose="020F0502020204030204" pitchFamily="34" charset="0"/>
              </a:rPr>
              <a:t>the name of job,  </a:t>
            </a:r>
          </a:p>
          <a:p>
            <a:pPr marL="1270" indent="-1270"/>
            <a:r>
              <a:rPr lang="en-US" sz="4000" b="1" i="1" dirty="0">
                <a:solidFill>
                  <a:srgbClr val="000000"/>
                </a:solidFill>
                <a:latin typeface="Calibri" panose="020F0502020204030204" pitchFamily="34" charset="0"/>
                <a:cs typeface="Calibri" panose="020F0502020204030204" pitchFamily="34" charset="0"/>
              </a:rPr>
              <a:t>   </a:t>
            </a:r>
            <a:r>
              <a:rPr lang="en-US" sz="4000" b="1" i="1" dirty="0">
                <a:solidFill>
                  <a:srgbClr val="000000"/>
                </a:solidFill>
                <a:highlight>
                  <a:srgbClr val="00FF00"/>
                </a:highlight>
                <a:latin typeface="Calibri" panose="020F0502020204030204" pitchFamily="34" charset="0"/>
                <a:cs typeface="Calibri" panose="020F0502020204030204" pitchFamily="34" charset="0"/>
              </a:rPr>
              <a:t>reasons to do it, skills needed, job expectations.</a:t>
            </a:r>
          </a:p>
        </p:txBody>
      </p:sp>
      <p:sp>
        <p:nvSpPr>
          <p:cNvPr id="6" name="Text Box 5"/>
          <p:cNvSpPr txBox="1"/>
          <p:nvPr/>
        </p:nvSpPr>
        <p:spPr>
          <a:xfrm>
            <a:off x="788035" y="3581389"/>
            <a:ext cx="11747268" cy="1323439"/>
          </a:xfrm>
          <a:prstGeom prst="rect">
            <a:avLst/>
          </a:prstGeom>
          <a:noFill/>
          <a:ln w="9525">
            <a:noFill/>
          </a:ln>
        </p:spPr>
        <p:txBody>
          <a:bodyPr wrap="square">
            <a:spAutoFit/>
          </a:bodyPr>
          <a:lstStyle/>
          <a:p>
            <a:pPr marL="1270" indent="-1270"/>
            <a:r>
              <a:rPr lang="en-US" sz="4000" b="0" dirty="0">
                <a:solidFill>
                  <a:srgbClr val="000000"/>
                </a:solidFill>
                <a:latin typeface="Calibri" panose="020F0502020204030204" pitchFamily="34" charset="0"/>
                <a:cs typeface="Calibri" panose="020F0502020204030204" pitchFamily="34" charset="0"/>
              </a:rPr>
              <a:t>- Make conversations similar to the conversation in</a:t>
            </a:r>
            <a:r>
              <a:rPr lang="en-US" sz="4000" b="1" dirty="0">
                <a:solidFill>
                  <a:srgbClr val="000000"/>
                </a:solidFill>
                <a:latin typeface="Calibri" panose="020F0502020204030204" pitchFamily="34" charset="0"/>
                <a:cs typeface="Calibri" panose="020F0502020204030204" pitchFamily="34" charset="0"/>
              </a:rPr>
              <a:t> </a:t>
            </a:r>
          </a:p>
          <a:p>
            <a:pPr marL="1270" indent="-1270"/>
            <a:r>
              <a:rPr lang="en-US" sz="4000" b="1" dirty="0">
                <a:solidFill>
                  <a:srgbClr val="000000"/>
                </a:solidFill>
                <a:latin typeface="Calibri" panose="020F0502020204030204" pitchFamily="34" charset="0"/>
                <a:cs typeface="Calibri" panose="020F0502020204030204" pitchFamily="34" charset="0"/>
              </a:rPr>
              <a:t>  Activity 4.</a:t>
            </a:r>
          </a:p>
        </p:txBody>
      </p:sp>
      <p:grpSp>
        <p:nvGrpSpPr>
          <p:cNvPr id="2" name="Group 1">
            <a:extLst>
              <a:ext uri="{FF2B5EF4-FFF2-40B4-BE49-F238E27FC236}">
                <a16:creationId xmlns:a16="http://schemas.microsoft.com/office/drawing/2014/main" id="{EA80EB31-FBF7-C4EB-ED22-9D80D785F1D4}"/>
              </a:ext>
            </a:extLst>
          </p:cNvPr>
          <p:cNvGrpSpPr/>
          <p:nvPr/>
        </p:nvGrpSpPr>
        <p:grpSpPr>
          <a:xfrm>
            <a:off x="0" y="-22605"/>
            <a:ext cx="12192000" cy="706755"/>
            <a:chOff x="7620" y="-7620"/>
            <a:chExt cx="12192000" cy="1083309"/>
          </a:xfrm>
        </p:grpSpPr>
        <p:sp>
          <p:nvSpPr>
            <p:cNvPr id="3" name="Round Single Corner Rectangle 25">
              <a:extLst>
                <a:ext uri="{FF2B5EF4-FFF2-40B4-BE49-F238E27FC236}">
                  <a16:creationId xmlns:a16="http://schemas.microsoft.com/office/drawing/2014/main" id="{EE483E5C-FAD3-2912-831B-B60D0D241C96}"/>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26">
              <a:extLst>
                <a:ext uri="{FF2B5EF4-FFF2-40B4-BE49-F238E27FC236}">
                  <a16:creationId xmlns:a16="http://schemas.microsoft.com/office/drawing/2014/main" id="{A06870E6-C792-3C5C-745F-02BAFF72C759}"/>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27">
              <a:extLst>
                <a:ext uri="{FF2B5EF4-FFF2-40B4-BE49-F238E27FC236}">
                  <a16:creationId xmlns:a16="http://schemas.microsoft.com/office/drawing/2014/main" id="{880DEE3E-48EC-9731-AB26-F464BB384A7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13FAA61C-39FE-7A72-2EE0-8D5D5915005D}"/>
              </a:ext>
            </a:extLst>
          </p:cNvPr>
          <p:cNvSpPr txBox="1"/>
          <p:nvPr/>
        </p:nvSpPr>
        <p:spPr>
          <a:xfrm>
            <a:off x="82550" y="18568"/>
            <a:ext cx="2372551"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550" y="667845"/>
            <a:ext cx="4335145" cy="707886"/>
          </a:xfrm>
          <a:prstGeom prst="rect">
            <a:avLst/>
          </a:prstGeom>
          <a:noFill/>
          <a:effectLst/>
        </p:spPr>
        <p:txBody>
          <a:bodyPr wrap="square" rtlCol="0">
            <a:spAutoFit/>
          </a:bodyPr>
          <a:lstStyle/>
          <a:p>
            <a:r>
              <a:rPr lang="en-US" sz="4000" b="1" i="1" dirty="0">
                <a:effectLst>
                  <a:glow rad="88900">
                    <a:schemeClr val="bg1"/>
                  </a:glow>
                </a:effectLst>
                <a:cs typeface="Arial" panose="020B0604020202020204" pitchFamily="34" charset="0"/>
              </a:rPr>
              <a:t>Sample report</a:t>
            </a:r>
          </a:p>
        </p:txBody>
      </p:sp>
      <p:sp>
        <p:nvSpPr>
          <p:cNvPr id="5" name="Text Box 4"/>
          <p:cNvSpPr txBox="1"/>
          <p:nvPr/>
        </p:nvSpPr>
        <p:spPr>
          <a:xfrm>
            <a:off x="536888" y="1650722"/>
            <a:ext cx="11118224" cy="4401205"/>
          </a:xfrm>
          <a:prstGeom prst="rect">
            <a:avLst/>
          </a:prstGeom>
          <a:solidFill>
            <a:srgbClr val="89CFF0"/>
          </a:solidFill>
          <a:ln w="9525">
            <a:noFill/>
          </a:ln>
        </p:spPr>
        <p:txBody>
          <a:bodyPr wrap="square">
            <a:spAutoFit/>
          </a:bodyPr>
          <a:lstStyle/>
          <a:p>
            <a:pPr marL="1270" indent="-1270"/>
            <a:r>
              <a:rPr lang="en-US" sz="4000" dirty="0">
                <a:solidFill>
                  <a:srgbClr val="000000"/>
                </a:solidFill>
                <a:latin typeface="Calibri" panose="020F0502020204030204" pitchFamily="34" charset="0"/>
                <a:cs typeface="Calibri" panose="020F0502020204030204" pitchFamily="34" charset="0"/>
              </a:rPr>
              <a:t>My partner is Hoa. She wants to be a police officer because she wants to keep our city safe. She’ll need to gain knowledge about law and many skills, such as martial arts, negotiation and communication skills. She’ll do the job well since she is brave and calm. She hopes that one day, she’ll be an excellent police officer.</a:t>
            </a:r>
          </a:p>
        </p:txBody>
      </p:sp>
      <p:grpSp>
        <p:nvGrpSpPr>
          <p:cNvPr id="2" name="Group 1">
            <a:extLst>
              <a:ext uri="{FF2B5EF4-FFF2-40B4-BE49-F238E27FC236}">
                <a16:creationId xmlns:a16="http://schemas.microsoft.com/office/drawing/2014/main" id="{8F7DFCD0-8545-0885-95E3-B26BA67E0D23}"/>
              </a:ext>
            </a:extLst>
          </p:cNvPr>
          <p:cNvGrpSpPr/>
          <p:nvPr/>
        </p:nvGrpSpPr>
        <p:grpSpPr>
          <a:xfrm>
            <a:off x="0" y="-22605"/>
            <a:ext cx="12192000" cy="706755"/>
            <a:chOff x="7620" y="-7620"/>
            <a:chExt cx="12192000" cy="1083309"/>
          </a:xfrm>
        </p:grpSpPr>
        <p:sp>
          <p:nvSpPr>
            <p:cNvPr id="3" name="Round Single Corner Rectangle 25">
              <a:extLst>
                <a:ext uri="{FF2B5EF4-FFF2-40B4-BE49-F238E27FC236}">
                  <a16:creationId xmlns:a16="http://schemas.microsoft.com/office/drawing/2014/main" id="{285D4B62-5C45-CA86-3304-992E95CD3523}"/>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26">
              <a:extLst>
                <a:ext uri="{FF2B5EF4-FFF2-40B4-BE49-F238E27FC236}">
                  <a16:creationId xmlns:a16="http://schemas.microsoft.com/office/drawing/2014/main" id="{7A427EEE-B484-C943-AB1D-2E4C33A9C36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27">
              <a:extLst>
                <a:ext uri="{FF2B5EF4-FFF2-40B4-BE49-F238E27FC236}">
                  <a16:creationId xmlns:a16="http://schemas.microsoft.com/office/drawing/2014/main" id="{8FC6FEE9-F0A4-9F17-63F4-EB5AB0CBC219}"/>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DD2428D2-5AF8-113C-E094-E075814D9B92}"/>
              </a:ext>
            </a:extLst>
          </p:cNvPr>
          <p:cNvSpPr txBox="1"/>
          <p:nvPr/>
        </p:nvSpPr>
        <p:spPr>
          <a:xfrm>
            <a:off x="82550" y="18568"/>
            <a:ext cx="2372551"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SPEAKING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607060" y="1745028"/>
            <a:ext cx="10849610" cy="1754326"/>
          </a:xfrm>
          <a:prstGeom prst="rect">
            <a:avLst/>
          </a:prstGeom>
          <a:noFill/>
          <a:effectLst/>
        </p:spPr>
        <p:txBody>
          <a:bodyPr wrap="square" rtlCol="0">
            <a:spAutoFit/>
          </a:bodyPr>
          <a:lstStyle/>
          <a:p>
            <a:r>
              <a:rPr lang="en-US" sz="3600" dirty="0">
                <a:effectLst>
                  <a:glow rad="88900">
                    <a:schemeClr val="bg1"/>
                  </a:glow>
                </a:effectLst>
                <a:cs typeface="Arial" panose="020B0604020202020204" pitchFamily="34" charset="0"/>
              </a:rPr>
              <a:t>- Work in groups. Take turns to act as a student who wants to seek for career advice while the others play the role of students’ career counsellors.</a:t>
            </a:r>
          </a:p>
        </p:txBody>
      </p:sp>
      <p:sp>
        <p:nvSpPr>
          <p:cNvPr id="3" name="TextBox 11"/>
          <p:cNvSpPr txBox="1"/>
          <p:nvPr/>
        </p:nvSpPr>
        <p:spPr>
          <a:xfrm>
            <a:off x="607060" y="3456270"/>
            <a:ext cx="10849610" cy="2308324"/>
          </a:xfrm>
          <a:prstGeom prst="rect">
            <a:avLst/>
          </a:prstGeom>
          <a:noFill/>
          <a:effectLst/>
        </p:spPr>
        <p:txBody>
          <a:bodyPr wrap="square" rtlCol="0">
            <a:spAutoFit/>
          </a:bodyPr>
          <a:lstStyle/>
          <a:p>
            <a:r>
              <a:rPr lang="en-US" sz="3600" dirty="0">
                <a:effectLst>
                  <a:glow rad="88900">
                    <a:schemeClr val="bg1"/>
                  </a:glow>
                </a:effectLst>
                <a:cs typeface="Arial" panose="020B0604020202020204" pitchFamily="34" charset="0"/>
              </a:rPr>
              <a:t>- The counsellors and the students ask and answer about the students’ profile and discuss the appropriate job for the students. The counsellors also suggest the type of training, knowledge and skills needed to the student.</a:t>
            </a:r>
          </a:p>
        </p:txBody>
      </p:sp>
      <p:graphicFrame>
        <p:nvGraphicFramePr>
          <p:cNvPr id="4" name="Table 3"/>
          <p:cNvGraphicFramePr/>
          <p:nvPr/>
        </p:nvGraphicFramePr>
        <p:xfrm>
          <a:off x="1866900" y="7180580"/>
          <a:ext cx="8533130" cy="2895600"/>
        </p:xfrm>
        <a:graphic>
          <a:graphicData uri="http://schemas.openxmlformats.org/drawingml/2006/table">
            <a:tbl>
              <a:tblPr firstRow="1" bandRow="1">
                <a:tableStyleId>{5C22544A-7EE6-4342-B048-85BDC9FD1C3A}</a:tableStyleId>
              </a:tblPr>
              <a:tblGrid>
                <a:gridCol w="4850765">
                  <a:extLst>
                    <a:ext uri="{9D8B030D-6E8A-4147-A177-3AD203B41FA5}">
                      <a16:colId xmlns:a16="http://schemas.microsoft.com/office/drawing/2014/main" val="20000"/>
                    </a:ext>
                  </a:extLst>
                </a:gridCol>
                <a:gridCol w="3682365">
                  <a:extLst>
                    <a:ext uri="{9D8B030D-6E8A-4147-A177-3AD203B41FA5}">
                      <a16:colId xmlns:a16="http://schemas.microsoft.com/office/drawing/2014/main" val="20001"/>
                    </a:ext>
                  </a:extLst>
                </a:gridCol>
              </a:tblGrid>
              <a:tr h="560070">
                <a:tc gridSpan="2">
                  <a:txBody>
                    <a:bodyPr/>
                    <a:lstStyle/>
                    <a:p>
                      <a:pPr algn="ctr">
                        <a:buNone/>
                      </a:pPr>
                      <a:r>
                        <a:rPr lang="en-US" sz="3200"/>
                        <a:t>STUDENT’S PROFILE</a:t>
                      </a:r>
                    </a:p>
                  </a:txBody>
                  <a:tcPr>
                    <a:solidFill>
                      <a:srgbClr val="8B7E74"/>
                    </a:solidFill>
                  </a:tcPr>
                </a:tc>
                <a:tc hMerge="1">
                  <a:txBody>
                    <a:bodyPr/>
                    <a:lstStyle/>
                    <a:p>
                      <a:endParaRPr lang="vi-VN"/>
                    </a:p>
                  </a:txBody>
                  <a:tcPr/>
                </a:tc>
                <a:extLst>
                  <a:ext uri="{0D108BD9-81ED-4DB2-BD59-A6C34878D82A}">
                    <a16:rowId xmlns:a16="http://schemas.microsoft.com/office/drawing/2014/main" val="10000"/>
                  </a:ext>
                </a:extLst>
              </a:tr>
              <a:tr h="381000">
                <a:tc>
                  <a:txBody>
                    <a:bodyPr/>
                    <a:lstStyle/>
                    <a:p>
                      <a:pPr>
                        <a:buNone/>
                      </a:pPr>
                      <a:r>
                        <a:rPr lang="en-US" sz="3200" b="1"/>
                        <a:t>Name:</a:t>
                      </a:r>
                    </a:p>
                  </a:txBody>
                  <a:tcPr>
                    <a:solidFill>
                      <a:srgbClr val="C7BCA1"/>
                    </a:solidFill>
                  </a:tcPr>
                </a:tc>
                <a:tc>
                  <a:txBody>
                    <a:bodyPr/>
                    <a:lstStyle/>
                    <a:p>
                      <a:pPr>
                        <a:buNone/>
                      </a:pPr>
                      <a:endParaRPr lang="en-US" sz="3200"/>
                    </a:p>
                  </a:txBody>
                  <a:tcPr>
                    <a:solidFill>
                      <a:srgbClr val="F1D3B3"/>
                    </a:solidFill>
                  </a:tcPr>
                </a:tc>
                <a:extLst>
                  <a:ext uri="{0D108BD9-81ED-4DB2-BD59-A6C34878D82A}">
                    <a16:rowId xmlns:a16="http://schemas.microsoft.com/office/drawing/2014/main" val="10001"/>
                  </a:ext>
                </a:extLst>
              </a:tr>
              <a:tr h="381000">
                <a:tc>
                  <a:txBody>
                    <a:bodyPr/>
                    <a:lstStyle/>
                    <a:p>
                      <a:pPr>
                        <a:buNone/>
                      </a:pPr>
                      <a:r>
                        <a:rPr lang="en-US" sz="3200" b="1"/>
                        <a:t>Age:</a:t>
                      </a:r>
                    </a:p>
                  </a:txBody>
                  <a:tcPr>
                    <a:solidFill>
                      <a:srgbClr val="C7BCA1"/>
                    </a:solidFill>
                  </a:tcPr>
                </a:tc>
                <a:tc>
                  <a:txBody>
                    <a:bodyPr/>
                    <a:lstStyle/>
                    <a:p>
                      <a:pPr>
                        <a:buNone/>
                      </a:pPr>
                      <a:endParaRPr lang="en-US" sz="3200"/>
                    </a:p>
                  </a:txBody>
                  <a:tcPr>
                    <a:solidFill>
                      <a:srgbClr val="F1D3B3"/>
                    </a:solidFill>
                  </a:tcPr>
                </a:tc>
                <a:extLst>
                  <a:ext uri="{0D108BD9-81ED-4DB2-BD59-A6C34878D82A}">
                    <a16:rowId xmlns:a16="http://schemas.microsoft.com/office/drawing/2014/main" val="10002"/>
                  </a:ext>
                </a:extLst>
              </a:tr>
              <a:tr h="381000">
                <a:tc>
                  <a:txBody>
                    <a:bodyPr/>
                    <a:lstStyle/>
                    <a:p>
                      <a:pPr>
                        <a:buNone/>
                      </a:pPr>
                      <a:r>
                        <a:rPr lang="en-US" sz="3200" b="1"/>
                        <a:t>Pesonality:</a:t>
                      </a:r>
                    </a:p>
                  </a:txBody>
                  <a:tcPr>
                    <a:solidFill>
                      <a:srgbClr val="C7BCA1"/>
                    </a:solidFill>
                  </a:tcPr>
                </a:tc>
                <a:tc>
                  <a:txBody>
                    <a:bodyPr/>
                    <a:lstStyle/>
                    <a:p>
                      <a:pPr>
                        <a:buNone/>
                      </a:pPr>
                      <a:endParaRPr lang="en-US" sz="3200"/>
                    </a:p>
                  </a:txBody>
                  <a:tcPr>
                    <a:solidFill>
                      <a:srgbClr val="F1D3B3"/>
                    </a:solidFill>
                  </a:tcPr>
                </a:tc>
                <a:extLst>
                  <a:ext uri="{0D108BD9-81ED-4DB2-BD59-A6C34878D82A}">
                    <a16:rowId xmlns:a16="http://schemas.microsoft.com/office/drawing/2014/main" val="10003"/>
                  </a:ext>
                </a:extLst>
              </a:tr>
              <a:tr h="381000">
                <a:tc>
                  <a:txBody>
                    <a:bodyPr/>
                    <a:lstStyle/>
                    <a:p>
                      <a:pPr>
                        <a:buNone/>
                      </a:pPr>
                      <a:r>
                        <a:rPr lang="en-US" sz="3200" b="1"/>
                        <a:t>Special ability (if there is):</a:t>
                      </a:r>
                    </a:p>
                  </a:txBody>
                  <a:tcPr>
                    <a:solidFill>
                      <a:srgbClr val="C7BCA1"/>
                    </a:solidFill>
                  </a:tcPr>
                </a:tc>
                <a:tc>
                  <a:txBody>
                    <a:bodyPr/>
                    <a:lstStyle/>
                    <a:p>
                      <a:pPr>
                        <a:buNone/>
                      </a:pPr>
                      <a:endParaRPr lang="en-US" sz="3200"/>
                    </a:p>
                  </a:txBody>
                  <a:tcPr>
                    <a:solidFill>
                      <a:srgbClr val="F1D3B3"/>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425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extLst>
              <p:ext uri="{D42A27DB-BD31-4B8C-83A1-F6EECF244321}">
                <p14:modId xmlns:p14="http://schemas.microsoft.com/office/powerpoint/2010/main" val="3053304042"/>
              </p:ext>
            </p:extLst>
          </p:nvPr>
        </p:nvGraphicFramePr>
        <p:xfrm>
          <a:off x="487045" y="1600200"/>
          <a:ext cx="11527155" cy="4663440"/>
        </p:xfrm>
        <a:graphic>
          <a:graphicData uri="http://schemas.openxmlformats.org/drawingml/2006/table">
            <a:tbl>
              <a:tblPr firstRow="1" bandRow="1">
                <a:tableStyleId>{5C22544A-7EE6-4342-B048-85BDC9FD1C3A}</a:tableStyleId>
              </a:tblPr>
              <a:tblGrid>
                <a:gridCol w="6552756">
                  <a:extLst>
                    <a:ext uri="{9D8B030D-6E8A-4147-A177-3AD203B41FA5}">
                      <a16:colId xmlns:a16="http://schemas.microsoft.com/office/drawing/2014/main" val="20000"/>
                    </a:ext>
                  </a:extLst>
                </a:gridCol>
                <a:gridCol w="4974399">
                  <a:extLst>
                    <a:ext uri="{9D8B030D-6E8A-4147-A177-3AD203B41FA5}">
                      <a16:colId xmlns:a16="http://schemas.microsoft.com/office/drawing/2014/main" val="20001"/>
                    </a:ext>
                  </a:extLst>
                </a:gridCol>
              </a:tblGrid>
              <a:tr h="381000">
                <a:tc gridSpan="2">
                  <a:txBody>
                    <a:bodyPr/>
                    <a:lstStyle/>
                    <a:p>
                      <a:pPr algn="ctr">
                        <a:buNone/>
                      </a:pPr>
                      <a:r>
                        <a:rPr lang="en-US" sz="4500" dirty="0"/>
                        <a:t>STUDENT’S PROFILE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7E74"/>
                    </a:solidFill>
                  </a:tcPr>
                </a:tc>
                <a:tc hMerge="1">
                  <a:txBody>
                    <a:bodyPr/>
                    <a:lstStyle/>
                    <a:p>
                      <a:endParaRPr lang="vi-VN"/>
                    </a:p>
                  </a:txBody>
                  <a:tcPr/>
                </a:tc>
                <a:extLst>
                  <a:ext uri="{0D108BD9-81ED-4DB2-BD59-A6C34878D82A}">
                    <a16:rowId xmlns:a16="http://schemas.microsoft.com/office/drawing/2014/main" val="10000"/>
                  </a:ext>
                </a:extLst>
              </a:tr>
              <a:tr h="381000">
                <a:tc>
                  <a:txBody>
                    <a:bodyPr/>
                    <a:lstStyle/>
                    <a:p>
                      <a:pPr>
                        <a:buNone/>
                      </a:pPr>
                      <a:r>
                        <a:rPr lang="en-US" sz="4500" b="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BCA1"/>
                    </a:solidFill>
                  </a:tcPr>
                </a:tc>
                <a:tc>
                  <a:txBody>
                    <a:bodyPr/>
                    <a:lstStyle/>
                    <a:p>
                      <a:pPr>
                        <a:buNone/>
                      </a:pPr>
                      <a:endParaRPr lang="en-US" sz="4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3B3"/>
                    </a:solidFill>
                  </a:tcPr>
                </a:tc>
                <a:extLst>
                  <a:ext uri="{0D108BD9-81ED-4DB2-BD59-A6C34878D82A}">
                    <a16:rowId xmlns:a16="http://schemas.microsoft.com/office/drawing/2014/main" val="10001"/>
                  </a:ext>
                </a:extLst>
              </a:tr>
              <a:tr h="381000">
                <a:tc>
                  <a:txBody>
                    <a:bodyPr/>
                    <a:lstStyle/>
                    <a:p>
                      <a:pPr>
                        <a:buNone/>
                      </a:pPr>
                      <a:r>
                        <a:rPr lang="en-US" sz="4500" b="0" dirty="0"/>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BCA1"/>
                    </a:solidFill>
                  </a:tcPr>
                </a:tc>
                <a:tc>
                  <a:txBody>
                    <a:bodyPr/>
                    <a:lstStyle/>
                    <a:p>
                      <a:pPr>
                        <a:buNone/>
                      </a:pPr>
                      <a:endParaRPr lang="en-US" sz="4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3B3"/>
                    </a:solidFill>
                  </a:tcPr>
                </a:tc>
                <a:extLst>
                  <a:ext uri="{0D108BD9-81ED-4DB2-BD59-A6C34878D82A}">
                    <a16:rowId xmlns:a16="http://schemas.microsoft.com/office/drawing/2014/main" val="10002"/>
                  </a:ext>
                </a:extLst>
              </a:tr>
              <a:tr h="381000">
                <a:tc>
                  <a:txBody>
                    <a:bodyPr/>
                    <a:lstStyle/>
                    <a:p>
                      <a:pPr>
                        <a:buNone/>
                      </a:pPr>
                      <a:r>
                        <a:rPr lang="en-US" sz="4500" b="0" dirty="0"/>
                        <a:t>Pesonality: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BCA1"/>
                    </a:solidFill>
                  </a:tcPr>
                </a:tc>
                <a:tc>
                  <a:txBody>
                    <a:bodyPr/>
                    <a:lstStyle/>
                    <a:p>
                      <a:pPr>
                        <a:buNone/>
                      </a:pPr>
                      <a:endParaRPr lang="en-US" sz="4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3B3"/>
                    </a:solidFill>
                  </a:tcPr>
                </a:tc>
                <a:extLst>
                  <a:ext uri="{0D108BD9-81ED-4DB2-BD59-A6C34878D82A}">
                    <a16:rowId xmlns:a16="http://schemas.microsoft.com/office/drawing/2014/main" val="10003"/>
                  </a:ext>
                </a:extLst>
              </a:tr>
              <a:tr h="381000">
                <a:tc>
                  <a:txBody>
                    <a:bodyPr/>
                    <a:lstStyle/>
                    <a:p>
                      <a:pPr>
                        <a:buNone/>
                      </a:pPr>
                      <a:r>
                        <a:rPr lang="en-US" sz="4500" b="0"/>
                        <a:t>Special ability (if there 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BCA1"/>
                    </a:solidFill>
                  </a:tcPr>
                </a:tc>
                <a:tc>
                  <a:txBody>
                    <a:bodyPr/>
                    <a:lstStyle/>
                    <a:p>
                      <a:pPr>
                        <a:buNone/>
                      </a:pPr>
                      <a:endParaRPr lang="en-US" sz="4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3B3"/>
                    </a:solidFill>
                  </a:tcPr>
                </a:tc>
                <a:extLst>
                  <a:ext uri="{0D108BD9-81ED-4DB2-BD59-A6C34878D82A}">
                    <a16:rowId xmlns:a16="http://schemas.microsoft.com/office/drawing/2014/main" val="10004"/>
                  </a:ext>
                </a:extLst>
              </a:tr>
              <a:tr h="381000">
                <a:tc>
                  <a:txBody>
                    <a:bodyPr/>
                    <a:lstStyle/>
                    <a:p>
                      <a:pPr>
                        <a:buNone/>
                      </a:pPr>
                      <a:r>
                        <a:rPr lang="en-US" sz="4500" b="0" dirty="0"/>
                        <a:t>Dream job (if 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BCA1"/>
                    </a:solidFill>
                  </a:tcPr>
                </a:tc>
                <a:tc>
                  <a:txBody>
                    <a:bodyPr/>
                    <a:lstStyle/>
                    <a:p>
                      <a:pPr>
                        <a:buNone/>
                      </a:pPr>
                      <a:endParaRPr lang="en-US" sz="4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3B3"/>
                    </a:solidFill>
                  </a:tcPr>
                </a:tc>
                <a:extLst>
                  <a:ext uri="{0D108BD9-81ED-4DB2-BD59-A6C34878D82A}">
                    <a16:rowId xmlns:a16="http://schemas.microsoft.com/office/drawing/2014/main" val="1747568162"/>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09577"/>
            <a:ext cx="275970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415849"/>
            <a:ext cx="11445622" cy="3330464"/>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main idea and specific information in an article about the future world of work. </a:t>
            </a:r>
          </a:p>
          <a:p>
            <a:pPr marL="457200" indent="-457200">
              <a:lnSpc>
                <a:spcPct val="150000"/>
              </a:lnSpc>
              <a:buFont typeface="Wingdings" panose="05000000000000000000" pitchFamily="2" charset="2"/>
              <a:buChar char="ü"/>
            </a:pPr>
            <a:r>
              <a:rPr lang="en-US" sz="3600" dirty="0">
                <a:sym typeface="+mn-ea"/>
              </a:rPr>
              <a:t>Talk about the job they want to do in the future.</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210" y="1111687"/>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1279" y="1192410"/>
            <a:ext cx="354095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49849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58438"/>
            <a:ext cx="11184255" cy="1003031"/>
          </a:xfrm>
          <a:prstGeom prst="rect">
            <a:avLst/>
          </a:prstGeom>
          <a:noFill/>
        </p:spPr>
        <p:txBody>
          <a:bodyPr wrap="square" rtlCol="0">
            <a:spAutoFit/>
          </a:bodyPr>
          <a:lstStyle/>
          <a:p>
            <a:pPr>
              <a:lnSpc>
                <a:spcPct val="150000"/>
              </a:lnSpc>
            </a:pPr>
            <a:r>
              <a:rPr lang="en-US" sz="44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www.facebook.com/tienganhglobalsuccess.vn/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0" name="Rectangle 19"/>
          <p:cNvSpPr/>
          <p:nvPr/>
        </p:nvSpPr>
        <p:spPr>
          <a:xfrm>
            <a:off x="5588711" y="1128518"/>
            <a:ext cx="5839912" cy="739891"/>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Option 1: </a:t>
            </a:r>
            <a:r>
              <a:rPr dirty="0">
                <a:solidFill>
                  <a:schemeClr val="tx1"/>
                </a:solidFill>
              </a:rPr>
              <a:t>Brainstorm</a:t>
            </a:r>
            <a:r>
              <a:rPr lang="en-US" dirty="0">
                <a:solidFill>
                  <a:schemeClr val="tx1"/>
                </a:solidFill>
              </a:rPr>
              <a:t>ing</a:t>
            </a:r>
            <a:endParaRPr dirty="0">
              <a:solidFill>
                <a:schemeClr val="tx1"/>
              </a:solidFill>
            </a:endParaRPr>
          </a:p>
          <a:p>
            <a:pPr marL="285750" indent="-285750">
              <a:buFont typeface="Arial" panose="020B0604020202020204" pitchFamily="34" charset="0"/>
              <a:buChar char="•"/>
            </a:pPr>
            <a:r>
              <a:rPr lang="en-US" dirty="0">
                <a:solidFill>
                  <a:schemeClr val="tx1"/>
                </a:solidFill>
              </a:rPr>
              <a:t>Option 2: “Work in 2040” headlines</a:t>
            </a:r>
          </a:p>
        </p:txBody>
      </p:sp>
      <p:sp>
        <p:nvSpPr>
          <p:cNvPr id="21" name="Rectangle 20"/>
          <p:cNvSpPr/>
          <p:nvPr/>
        </p:nvSpPr>
        <p:spPr>
          <a:xfrm>
            <a:off x="5588710" y="2278649"/>
            <a:ext cx="5856363" cy="129585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Look at the jobs below and answer the questions.</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Read the article and do the tasks that follow.</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Read the article again and tick (√) T (True) or F (False).</a:t>
            </a:r>
          </a:p>
        </p:txBody>
      </p:sp>
      <p:sp>
        <p:nvSpPr>
          <p:cNvPr id="22" name="Rectangle 21"/>
          <p:cNvSpPr/>
          <p:nvPr/>
        </p:nvSpPr>
        <p:spPr>
          <a:xfrm>
            <a:off x="5588710" y="4109336"/>
            <a:ext cx="5854600" cy="148853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4: Complete the conversation with the sentences from the box. Then practise it with a partner.</a:t>
            </a:r>
          </a:p>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5: Work in pairs</a:t>
            </a:r>
            <a:r>
              <a:rPr lang="en-US" dirty="0">
                <a:solidFill>
                  <a:schemeClr val="tx1"/>
                </a:solidFill>
                <a:effectLst/>
                <a:ea typeface="Calibri" panose="020F0502020204030204" pitchFamily="34" charset="0"/>
                <a:cs typeface="Calibri" panose="020F0502020204030204" pitchFamily="34" charset="0"/>
              </a:rPr>
              <a:t>.</a:t>
            </a:r>
            <a:r>
              <a:rPr dirty="0">
                <a:solidFill>
                  <a:schemeClr val="tx1"/>
                </a:solidFill>
                <a:effectLst/>
                <a:ea typeface="Calibri" panose="020F0502020204030204" pitchFamily="34" charset="0"/>
                <a:cs typeface="Calibri" panose="020F0502020204030204" pitchFamily="34" charset="0"/>
              </a:rPr>
              <a:t> </a:t>
            </a:r>
            <a:r>
              <a:rPr lang="en-US" dirty="0">
                <a:solidFill>
                  <a:schemeClr val="tx1"/>
                </a:solidFill>
                <a:effectLst/>
                <a:ea typeface="Calibri" panose="020F0502020204030204" pitchFamily="34" charset="0"/>
                <a:cs typeface="Calibri" panose="020F0502020204030204" pitchFamily="34" charset="0"/>
              </a:rPr>
              <a:t>M</a:t>
            </a:r>
            <a:r>
              <a:rPr dirty="0">
                <a:solidFill>
                  <a:schemeClr val="tx1"/>
                </a:solidFill>
                <a:effectLst/>
                <a:ea typeface="Calibri" panose="020F0502020204030204" pitchFamily="34" charset="0"/>
                <a:cs typeface="Calibri" panose="020F0502020204030204" pitchFamily="34" charset="0"/>
              </a:rPr>
              <a:t>ake similar conversation</a:t>
            </a:r>
            <a:r>
              <a:rPr lang="en-US" dirty="0">
                <a:solidFill>
                  <a:schemeClr val="tx1"/>
                </a:solidFill>
                <a:effectLst/>
                <a:ea typeface="Calibri" panose="020F0502020204030204" pitchFamily="34" charset="0"/>
                <a:cs typeface="Calibri" panose="020F0502020204030204" pitchFamily="34" charset="0"/>
              </a:rPr>
              <a:t>s</a:t>
            </a:r>
            <a:r>
              <a:rPr dirty="0">
                <a:solidFill>
                  <a:schemeClr val="tx1"/>
                </a:solidFill>
                <a:effectLst/>
                <a:ea typeface="Calibri" panose="020F0502020204030204" pitchFamily="34" charset="0"/>
                <a:cs typeface="Calibri" panose="020F0502020204030204" pitchFamily="34" charset="0"/>
              </a:rPr>
              <a:t> about the job you want to do in the future. Then report your conversation to the class.</a:t>
            </a:r>
          </a:p>
        </p:txBody>
      </p: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88710" y="5917926"/>
            <a:ext cx="5839912"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ounded Rectangle 15">
            <a:extLst>
              <a:ext uri="{FF2B5EF4-FFF2-40B4-BE49-F238E27FC236}">
                <a16:creationId xmlns:a16="http://schemas.microsoft.com/office/drawing/2014/main" id="{BFC4E926-63AB-795B-B973-E09C33A0951F}"/>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9" name="Rounded Rectangle 16">
            <a:extLst>
              <a:ext uri="{FF2B5EF4-FFF2-40B4-BE49-F238E27FC236}">
                <a16:creationId xmlns:a16="http://schemas.microsoft.com/office/drawing/2014/main" id="{51BD38D1-716F-7501-BFB2-8C861A879C6B}"/>
              </a:ext>
            </a:extLst>
          </p:cNvPr>
          <p:cNvSpPr/>
          <p:nvPr/>
        </p:nvSpPr>
        <p:spPr>
          <a:xfrm>
            <a:off x="2951351" y="2634285"/>
            <a:ext cx="18359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2" name="Rounded Rectangle 17">
            <a:extLst>
              <a:ext uri="{FF2B5EF4-FFF2-40B4-BE49-F238E27FC236}">
                <a16:creationId xmlns:a16="http://schemas.microsoft.com/office/drawing/2014/main" id="{122998BB-0F8F-8408-05F5-5B071D49C877}"/>
              </a:ext>
            </a:extLst>
          </p:cNvPr>
          <p:cNvSpPr/>
          <p:nvPr/>
        </p:nvSpPr>
        <p:spPr>
          <a:xfrm>
            <a:off x="669161" y="4264856"/>
            <a:ext cx="183591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cxnSp>
        <p:nvCxnSpPr>
          <p:cNvPr id="13" name="Curved Connector 23">
            <a:extLst>
              <a:ext uri="{FF2B5EF4-FFF2-40B4-BE49-F238E27FC236}">
                <a16:creationId xmlns:a16="http://schemas.microsoft.com/office/drawing/2014/main" id="{447E3B20-A770-159D-89F3-D83016EFFF10}"/>
              </a:ext>
            </a:extLst>
          </p:cNvPr>
          <p:cNvCxnSpPr>
            <a:cxnSpLocks/>
            <a:stCxn id="8" idx="3"/>
            <a:endCxn id="9" idx="0"/>
          </p:cNvCxnSpPr>
          <p:nvPr/>
        </p:nvCxnSpPr>
        <p:spPr>
          <a:xfrm>
            <a:off x="2505075" y="1409153"/>
            <a:ext cx="1364234" cy="122513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14" name="Curved Connector 24">
            <a:extLst>
              <a:ext uri="{FF2B5EF4-FFF2-40B4-BE49-F238E27FC236}">
                <a16:creationId xmlns:a16="http://schemas.microsoft.com/office/drawing/2014/main" id="{C2A1667B-C594-B0D6-E16C-50F65880548E}"/>
              </a:ext>
            </a:extLst>
          </p:cNvPr>
          <p:cNvCxnSpPr>
            <a:cxnSpLocks/>
            <a:stCxn id="9" idx="1"/>
            <a:endCxn id="12" idx="0"/>
          </p:cNvCxnSpPr>
          <p:nvPr/>
        </p:nvCxnSpPr>
        <p:spPr>
          <a:xfrm rot="10800000" flipV="1">
            <a:off x="1587119" y="2943212"/>
            <a:ext cx="1364232" cy="132164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15" name="Rounded Rectangle 26">
            <a:extLst>
              <a:ext uri="{FF2B5EF4-FFF2-40B4-BE49-F238E27FC236}">
                <a16:creationId xmlns:a16="http://schemas.microsoft.com/office/drawing/2014/main" id="{F22AACA9-9479-2E77-95A6-1241906C096D}"/>
              </a:ext>
            </a:extLst>
          </p:cNvPr>
          <p:cNvSpPr/>
          <p:nvPr/>
        </p:nvSpPr>
        <p:spPr>
          <a:xfrm>
            <a:off x="2951352" y="5971061"/>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19" name="Curved Connector 27">
            <a:extLst>
              <a:ext uri="{FF2B5EF4-FFF2-40B4-BE49-F238E27FC236}">
                <a16:creationId xmlns:a16="http://schemas.microsoft.com/office/drawing/2014/main" id="{58146720-A714-8CFA-08D6-0F45ED7B3690}"/>
              </a:ext>
            </a:extLst>
          </p:cNvPr>
          <p:cNvCxnSpPr>
            <a:cxnSpLocks/>
            <a:stCxn id="12" idx="3"/>
            <a:endCxn id="15" idx="0"/>
          </p:cNvCxnSpPr>
          <p:nvPr/>
        </p:nvCxnSpPr>
        <p:spPr>
          <a:xfrm>
            <a:off x="2505076" y="4565529"/>
            <a:ext cx="1364233" cy="140553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633676" y="3510317"/>
            <a:ext cx="4744503"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1808714"/>
            <a:ext cx="5153025" cy="3752637"/>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5379522" y="2377362"/>
            <a:ext cx="3349625" cy="645160"/>
          </a:xfrm>
          <a:prstGeom prst="rect">
            <a:avLst/>
          </a:prstGeom>
          <a:noFill/>
        </p:spPr>
        <p:txBody>
          <a:bodyPr wrap="square" rtlCol="0" anchor="t">
            <a:spAutoFit/>
          </a:bodyPr>
          <a:lstStyle/>
          <a:p>
            <a:pPr algn="just"/>
            <a:r>
              <a:rPr lang="en-US" sz="3600" i="1" dirty="0">
                <a:solidFill>
                  <a:srgbClr val="FF0000"/>
                </a:solidFill>
                <a:latin typeface="Calibri" panose="020F0502020204030204" pitchFamily="34" charset="0"/>
                <a:cs typeface="Calibri" panose="020F0502020204030204" pitchFamily="34" charset="0"/>
              </a:rPr>
              <a:t>Questions:</a:t>
            </a:r>
          </a:p>
        </p:txBody>
      </p:sp>
      <p:sp>
        <p:nvSpPr>
          <p:cNvPr id="2" name="Text Box 1"/>
          <p:cNvSpPr txBox="1"/>
          <p:nvPr/>
        </p:nvSpPr>
        <p:spPr>
          <a:xfrm>
            <a:off x="5245735" y="2943704"/>
            <a:ext cx="6954520" cy="1198880"/>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Which of these jobs have been  </a:t>
            </a:r>
          </a:p>
          <a:p>
            <a:r>
              <a:rPr lang="en-US" sz="3600" dirty="0">
                <a:latin typeface="Calibri" panose="020F0502020204030204" pitchFamily="34" charset="0"/>
                <a:cs typeface="Calibri" panose="020F0502020204030204" pitchFamily="34" charset="0"/>
              </a:rPr>
              <a:t>  </a:t>
            </a:r>
            <a:r>
              <a:rPr lang="en-US" sz="3600" dirty="0">
                <a:solidFill>
                  <a:schemeClr val="tx1"/>
                </a:solidFill>
                <a:latin typeface="Calibri" panose="020F0502020204030204" pitchFamily="34" charset="0"/>
                <a:cs typeface="Calibri" panose="020F0502020204030204" pitchFamily="34" charset="0"/>
              </a:rPr>
              <a:t>known for a long time?</a:t>
            </a:r>
          </a:p>
        </p:txBody>
      </p:sp>
      <p:sp>
        <p:nvSpPr>
          <p:cNvPr id="6" name="Text Box 5"/>
          <p:cNvSpPr txBox="1"/>
          <p:nvPr/>
        </p:nvSpPr>
        <p:spPr>
          <a:xfrm>
            <a:off x="5245735" y="4253395"/>
            <a:ext cx="6954520" cy="1198880"/>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Which one(s) has recently become  </a:t>
            </a:r>
          </a:p>
          <a:p>
            <a:r>
              <a:rPr lang="en-US" sz="3600" dirty="0">
                <a:solidFill>
                  <a:schemeClr val="tx1"/>
                </a:solidFill>
                <a:latin typeface="Calibri" panose="020F0502020204030204" pitchFamily="34" charset="0"/>
                <a:cs typeface="Calibri" panose="020F0502020204030204" pitchFamily="34" charset="0"/>
              </a:rPr>
              <a:t>  popular?</a:t>
            </a:r>
          </a:p>
        </p:txBody>
      </p:sp>
      <p:sp>
        <p:nvSpPr>
          <p:cNvPr id="3" name="Text Box 2"/>
          <p:cNvSpPr txBox="1"/>
          <p:nvPr/>
        </p:nvSpPr>
        <p:spPr>
          <a:xfrm>
            <a:off x="5379522" y="1257300"/>
            <a:ext cx="6632773" cy="1200329"/>
          </a:xfrm>
          <a:prstGeom prst="rect">
            <a:avLst/>
          </a:prstGeom>
          <a:solidFill>
            <a:srgbClr val="85DFFB"/>
          </a:solidFill>
          <a:ln>
            <a:noFill/>
          </a:ln>
        </p:spPr>
        <p:txBody>
          <a:bodyPr wrap="square" rtlCol="0">
            <a:spAutoFit/>
          </a:bodyPr>
          <a:lstStyle/>
          <a:p>
            <a:r>
              <a:rPr lang="en-US" sz="3600" b="1" dirty="0"/>
              <a:t>Job:</a:t>
            </a:r>
            <a:r>
              <a:rPr lang="en-US" sz="3600" dirty="0"/>
              <a:t> nail artist, ticket seller, online teacher.</a:t>
            </a:r>
          </a:p>
        </p:txBody>
      </p:sp>
      <p:sp>
        <p:nvSpPr>
          <p:cNvPr id="7" name="Text Box 6"/>
          <p:cNvSpPr txBox="1"/>
          <p:nvPr/>
        </p:nvSpPr>
        <p:spPr>
          <a:xfrm>
            <a:off x="5245735" y="5452275"/>
            <a:ext cx="6954520" cy="1198880"/>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What leads to the popularity of the  </a:t>
            </a:r>
          </a:p>
          <a:p>
            <a:r>
              <a:rPr lang="en-US" sz="3600" dirty="0">
                <a:solidFill>
                  <a:schemeClr val="tx1"/>
                </a:solidFill>
                <a:latin typeface="Calibri" panose="020F0502020204030204" pitchFamily="34" charset="0"/>
                <a:cs typeface="Calibri" panose="020F0502020204030204" pitchFamily="34" charset="0"/>
              </a:rPr>
              <a:t>  new job?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26feca0c824dd1d57052af8_7"/>
          <p:cNvPicPr>
            <a:picLocks noGrp="1" noChangeAspect="1"/>
          </p:cNvPicPr>
          <p:nvPr>
            <p:ph idx="1"/>
          </p:nvPr>
        </p:nvPicPr>
        <p:blipFill>
          <a:blip r:embed="rId3"/>
          <a:stretch>
            <a:fillRect/>
          </a:stretch>
        </p:blipFill>
        <p:spPr>
          <a:xfrm>
            <a:off x="-1270" y="62865"/>
            <a:ext cx="11969115" cy="664908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1" name="TextBox 11"/>
          <p:cNvSpPr txBox="1"/>
          <p:nvPr/>
        </p:nvSpPr>
        <p:spPr>
          <a:xfrm>
            <a:off x="0" y="2372416"/>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3156377" y="2481483"/>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“Work in 2040” headlines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36" descr="6020105"/>
          <p:cNvPicPr>
            <a:picLocks noGrp="1" noChangeAspect="1"/>
          </p:cNvPicPr>
          <p:nvPr>
            <p:ph idx="1"/>
          </p:nvPr>
        </p:nvPicPr>
        <p:blipFill>
          <a:blip r:embed="rId3">
            <a:alphaModFix amt="70000"/>
            <a:duotone>
              <a:prstClr val="black"/>
              <a:schemeClr val="accent5">
                <a:tint val="45000"/>
                <a:satMod val="400000"/>
              </a:schemeClr>
            </a:duotone>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270" y="-7620"/>
            <a:ext cx="12192000" cy="812863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Text Box 5"/>
          <p:cNvSpPr txBox="1"/>
          <p:nvPr/>
        </p:nvSpPr>
        <p:spPr>
          <a:xfrm>
            <a:off x="867410" y="1219835"/>
            <a:ext cx="11018520" cy="707886"/>
          </a:xfrm>
          <a:prstGeom prst="rect">
            <a:avLst/>
          </a:prstGeom>
          <a:noFill/>
        </p:spPr>
        <p:txBody>
          <a:bodyPr wrap="square" rtlCol="0" anchor="t">
            <a:spAutoFit/>
          </a:bodyPr>
          <a:lstStyle/>
          <a:p>
            <a:pPr algn="ctr"/>
            <a:r>
              <a:rPr lang="en-US" sz="4000" b="1" dirty="0">
                <a:solidFill>
                  <a:srgbClr val="FFC000"/>
                </a:solidFill>
                <a:latin typeface="Calibri" panose="020F0502020204030204" pitchFamily="34" charset="0"/>
                <a:cs typeface="Calibri" panose="020F0502020204030204" pitchFamily="34" charset="0"/>
              </a:rPr>
              <a:t>Project: 2040 Newspaper Headlines</a:t>
            </a:r>
          </a:p>
        </p:txBody>
      </p:sp>
      <p:sp>
        <p:nvSpPr>
          <p:cNvPr id="3" name="Text Box 2"/>
          <p:cNvSpPr txBox="1"/>
          <p:nvPr/>
        </p:nvSpPr>
        <p:spPr>
          <a:xfrm>
            <a:off x="638175" y="2095500"/>
            <a:ext cx="11374853" cy="707886"/>
          </a:xfrm>
          <a:prstGeom prst="rect">
            <a:avLst/>
          </a:prstGeom>
          <a:noFill/>
        </p:spPr>
        <p:txBody>
          <a:bodyPr wrap="square" rtlCol="0" anchor="t">
            <a:spAutoFit/>
          </a:bodyPr>
          <a:lstStyle/>
          <a:p>
            <a:r>
              <a:rPr lang="en-US" sz="4000" dirty="0">
                <a:solidFill>
                  <a:schemeClr val="bg1"/>
                </a:solidFill>
                <a:latin typeface="Calibri" panose="020F0502020204030204" pitchFamily="34" charset="0"/>
                <a:cs typeface="Calibri" panose="020F0502020204030204" pitchFamily="34" charset="0"/>
              </a:rPr>
              <a:t>Work in pairs to create your own futuristic headlines.</a:t>
            </a:r>
          </a:p>
        </p:txBody>
      </p:sp>
      <p:sp>
        <p:nvSpPr>
          <p:cNvPr id="12" name="Text Box 11"/>
          <p:cNvSpPr txBox="1"/>
          <p:nvPr/>
        </p:nvSpPr>
        <p:spPr>
          <a:xfrm>
            <a:off x="638077" y="2765007"/>
            <a:ext cx="10396220" cy="1938992"/>
          </a:xfrm>
          <a:prstGeom prst="rect">
            <a:avLst/>
          </a:prstGeom>
          <a:noFill/>
        </p:spPr>
        <p:txBody>
          <a:bodyPr wrap="square" rtlCol="0" anchor="t">
            <a:spAutoFit/>
          </a:bodyPr>
          <a:lstStyle/>
          <a:p>
            <a:r>
              <a:rPr lang="en-US" sz="4000" b="1" i="1" dirty="0">
                <a:solidFill>
                  <a:schemeClr val="bg1"/>
                </a:solidFill>
                <a:latin typeface="Calibri" panose="020F0502020204030204" pitchFamily="34" charset="0"/>
                <a:cs typeface="Calibri" panose="020F0502020204030204" pitchFamily="34" charset="0"/>
              </a:rPr>
              <a:t>Examples:</a:t>
            </a:r>
          </a:p>
          <a:p>
            <a:r>
              <a:rPr lang="en-US" sz="4000" dirty="0">
                <a:solidFill>
                  <a:schemeClr val="bg1"/>
                </a:solidFill>
                <a:latin typeface="Calibri" panose="020F0502020204030204" pitchFamily="34" charset="0"/>
                <a:cs typeface="Calibri" panose="020F0502020204030204" pitchFamily="34" charset="0"/>
              </a:rPr>
              <a:t>“AI Lawyer wins Landmark Case”</a:t>
            </a:r>
          </a:p>
          <a:p>
            <a:r>
              <a:rPr lang="en-US" sz="4000" dirty="0">
                <a:solidFill>
                  <a:schemeClr val="bg1"/>
                </a:solidFill>
                <a:latin typeface="Calibri" panose="020F0502020204030204" pitchFamily="34" charset="0"/>
                <a:cs typeface="Calibri" panose="020F0502020204030204" pitchFamily="34" charset="0"/>
              </a:rPr>
              <a:t>“3D-Printed Food Revolutionizes Dining”</a:t>
            </a:r>
          </a:p>
        </p:txBody>
      </p:sp>
      <p:sp>
        <p:nvSpPr>
          <p:cNvPr id="14" name="Text Box 13"/>
          <p:cNvSpPr txBox="1"/>
          <p:nvPr/>
        </p:nvSpPr>
        <p:spPr>
          <a:xfrm>
            <a:off x="638175" y="4747479"/>
            <a:ext cx="11374852" cy="1938992"/>
          </a:xfrm>
          <a:prstGeom prst="rect">
            <a:avLst/>
          </a:prstGeom>
          <a:noFill/>
        </p:spPr>
        <p:txBody>
          <a:bodyPr wrap="square" rtlCol="0" anchor="t">
            <a:spAutoFit/>
          </a:bodyPr>
          <a:lstStyle/>
          <a:p>
            <a:r>
              <a:rPr lang="en-US" sz="4000" b="1" i="1" dirty="0">
                <a:solidFill>
                  <a:schemeClr val="bg1"/>
                </a:solidFill>
                <a:latin typeface="Calibri" panose="020F0502020204030204" pitchFamily="34" charset="0"/>
                <a:cs typeface="Calibri" panose="020F0502020204030204" pitchFamily="34" charset="0"/>
              </a:rPr>
              <a:t>Question:</a:t>
            </a:r>
          </a:p>
          <a:p>
            <a:r>
              <a:rPr lang="en-US" sz="4000" b="1" dirty="0">
                <a:solidFill>
                  <a:schemeClr val="bg1"/>
                </a:solidFill>
                <a:latin typeface="Calibri" panose="020F0502020204030204" pitchFamily="34" charset="0"/>
                <a:cs typeface="Calibri" panose="020F0502020204030204" pitchFamily="34" charset="0"/>
              </a:rPr>
              <a:t>- </a:t>
            </a:r>
            <a:r>
              <a:rPr lang="en-US" sz="4000" dirty="0">
                <a:solidFill>
                  <a:schemeClr val="bg1"/>
                </a:solidFill>
                <a:latin typeface="Calibri" panose="020F0502020204030204" pitchFamily="34" charset="0"/>
                <a:cs typeface="Calibri" panose="020F0502020204030204" pitchFamily="34" charset="0"/>
              </a:rPr>
              <a:t>What trends do these headlines represent the future workplace?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6773996" y="1632970"/>
            <a:ext cx="3657600" cy="22111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p:blipFill>
        <p:spPr>
          <a:xfrm>
            <a:off x="833224" y="1583690"/>
            <a:ext cx="3657600" cy="2488236"/>
          </a:xfrm>
          <a:prstGeom prst="rect">
            <a:avLst/>
          </a:prstGeom>
        </p:spPr>
      </p:pic>
      <p:pic>
        <p:nvPicPr>
          <p:cNvPr id="22" name="Content Placeholder 21"/>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060429" y="4149349"/>
            <a:ext cx="3657600" cy="2616225"/>
          </a:xfrm>
          <a:prstGeom prst="rect">
            <a:avLst/>
          </a:prstGeom>
        </p:spPr>
      </p:pic>
      <p:grpSp>
        <p:nvGrpSpPr>
          <p:cNvPr id="2" name="Group 1">
            <a:extLst>
              <a:ext uri="{FF2B5EF4-FFF2-40B4-BE49-F238E27FC236}">
                <a16:creationId xmlns:a16="http://schemas.microsoft.com/office/drawing/2014/main" id="{1436D601-8CFC-EE86-425B-0B450A16D631}"/>
              </a:ext>
            </a:extLst>
          </p:cNvPr>
          <p:cNvGrpSpPr/>
          <p:nvPr/>
        </p:nvGrpSpPr>
        <p:grpSpPr>
          <a:xfrm>
            <a:off x="17878" y="-74294"/>
            <a:ext cx="12192000" cy="731624"/>
            <a:chOff x="7620" y="-7620"/>
            <a:chExt cx="12192000" cy="1083309"/>
          </a:xfrm>
        </p:grpSpPr>
        <p:sp>
          <p:nvSpPr>
            <p:cNvPr id="3" name="Round Single Corner Rectangle 17">
              <a:extLst>
                <a:ext uri="{FF2B5EF4-FFF2-40B4-BE49-F238E27FC236}">
                  <a16:creationId xmlns:a16="http://schemas.microsoft.com/office/drawing/2014/main" id="{67D6692E-F3C8-B51E-9CB2-1C6EC21A31FC}"/>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18">
              <a:extLst>
                <a:ext uri="{FF2B5EF4-FFF2-40B4-BE49-F238E27FC236}">
                  <a16:creationId xmlns:a16="http://schemas.microsoft.com/office/drawing/2014/main" id="{6B64A30C-BAD2-F4D2-EC99-D75A2AEE8AA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9">
              <a:extLst>
                <a:ext uri="{FF2B5EF4-FFF2-40B4-BE49-F238E27FC236}">
                  <a16:creationId xmlns:a16="http://schemas.microsoft.com/office/drawing/2014/main" id="{0D1F3F15-5D3B-66E9-0A27-33890A64F016}"/>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0E296CAB-8D97-14F5-3F4E-3496F0DC4742}"/>
              </a:ext>
            </a:extLst>
          </p:cNvPr>
          <p:cNvSpPr txBox="1"/>
          <p:nvPr/>
        </p:nvSpPr>
        <p:spPr>
          <a:xfrm>
            <a:off x="416473" y="-57907"/>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a:extLst>
              <a:ext uri="{FF2B5EF4-FFF2-40B4-BE49-F238E27FC236}">
                <a16:creationId xmlns:a16="http://schemas.microsoft.com/office/drawing/2014/main" id="{6E9A6A3F-AC25-2FFE-DFB6-4B6EE3914193}"/>
              </a:ext>
            </a:extLst>
          </p:cNvPr>
          <p:cNvSpPr txBox="1"/>
          <p:nvPr/>
        </p:nvSpPr>
        <p:spPr>
          <a:xfrm>
            <a:off x="919078" y="650253"/>
            <a:ext cx="10916285" cy="615553"/>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400" b="1" dirty="0">
                <a:effectLst>
                  <a:glow rad="88900">
                    <a:schemeClr val="bg1"/>
                  </a:glow>
                </a:effectLst>
                <a:cs typeface="Arial" panose="020B0604020202020204" pitchFamily="34" charset="0"/>
              </a:rPr>
              <a:t>Look at the jobs below and answer the questions.</a:t>
            </a:r>
          </a:p>
        </p:txBody>
      </p:sp>
      <p:sp>
        <p:nvSpPr>
          <p:cNvPr id="11" name="Rounded Rectangle 15">
            <a:extLst>
              <a:ext uri="{FF2B5EF4-FFF2-40B4-BE49-F238E27FC236}">
                <a16:creationId xmlns:a16="http://schemas.microsoft.com/office/drawing/2014/main" id="{1788111A-3706-6D1A-D352-E44A032096F7}"/>
              </a:ext>
            </a:extLst>
          </p:cNvPr>
          <p:cNvSpPr/>
          <p:nvPr/>
        </p:nvSpPr>
        <p:spPr>
          <a:xfrm>
            <a:off x="416473" y="71390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a:extLst>
              <a:ext uri="{FF2B5EF4-FFF2-40B4-BE49-F238E27FC236}">
                <a16:creationId xmlns:a16="http://schemas.microsoft.com/office/drawing/2014/main" id="{CDD6A33F-0A79-8F18-078E-084AF94E1506}"/>
              </a:ext>
            </a:extLst>
          </p:cNvPr>
          <p:cNvSpPr txBox="1"/>
          <p:nvPr/>
        </p:nvSpPr>
        <p:spPr>
          <a:xfrm>
            <a:off x="469258" y="61126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0" y="0"/>
            <a:ext cx="12192000" cy="731624"/>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06433" y="-88036"/>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sp>
        <p:nvSpPr>
          <p:cNvPr id="12" name="TextBox 11"/>
          <p:cNvSpPr txBox="1"/>
          <p:nvPr/>
        </p:nvSpPr>
        <p:spPr>
          <a:xfrm>
            <a:off x="1097915" y="829780"/>
            <a:ext cx="10916285" cy="58477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jobs below and answer the questions.</a:t>
            </a:r>
          </a:p>
        </p:txBody>
      </p:sp>
      <p:sp>
        <p:nvSpPr>
          <p:cNvPr id="16" name="Rounded Rectangle 15"/>
          <p:cNvSpPr/>
          <p:nvPr/>
        </p:nvSpPr>
        <p:spPr>
          <a:xfrm>
            <a:off x="496857" y="87468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9642" y="77204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 Box 10"/>
          <p:cNvSpPr txBox="1"/>
          <p:nvPr/>
        </p:nvSpPr>
        <p:spPr>
          <a:xfrm>
            <a:off x="306433" y="1371719"/>
            <a:ext cx="3349625" cy="646331"/>
          </a:xfrm>
          <a:prstGeom prst="rect">
            <a:avLst/>
          </a:prstGeom>
          <a:noFill/>
        </p:spPr>
        <p:txBody>
          <a:bodyPr wrap="square" rtlCol="0" anchor="t">
            <a:spAutoFit/>
          </a:bodyPr>
          <a:lstStyle/>
          <a:p>
            <a:r>
              <a:rPr lang="en-US" sz="3600" b="1" i="1" dirty="0">
                <a:solidFill>
                  <a:srgbClr val="FF0000"/>
                </a:solidFill>
                <a:latin typeface="Calibri" panose="020F0502020204030204" pitchFamily="34" charset="0"/>
                <a:cs typeface="Calibri" panose="020F0502020204030204" pitchFamily="34" charset="0"/>
              </a:rPr>
              <a:t>Questions:</a:t>
            </a:r>
          </a:p>
        </p:txBody>
      </p:sp>
      <p:sp>
        <p:nvSpPr>
          <p:cNvPr id="3" name="Text Box 2"/>
          <p:cNvSpPr txBox="1"/>
          <p:nvPr/>
        </p:nvSpPr>
        <p:spPr>
          <a:xfrm>
            <a:off x="416473" y="1937944"/>
            <a:ext cx="11505028" cy="1200329"/>
          </a:xfrm>
          <a:prstGeom prst="rect">
            <a:avLst/>
          </a:prstGeom>
          <a:noFill/>
        </p:spPr>
        <p:txBody>
          <a:bodyPr wrap="square" rtlCol="0" anchor="t">
            <a:spAutoFit/>
          </a:bodyPr>
          <a:lstStyle/>
          <a:p>
            <a:r>
              <a:rPr lang="en-US" sz="3600" b="1" dirty="0">
                <a:solidFill>
                  <a:schemeClr val="tx1"/>
                </a:solidFill>
                <a:latin typeface="Calibri" panose="020F0502020204030204" pitchFamily="34" charset="0"/>
                <a:cs typeface="Calibri" panose="020F0502020204030204" pitchFamily="34" charset="0"/>
              </a:rPr>
              <a:t>1. </a:t>
            </a:r>
            <a:r>
              <a:rPr lang="en-US" sz="3600" dirty="0">
                <a:solidFill>
                  <a:schemeClr val="tx1"/>
                </a:solidFill>
                <a:latin typeface="Calibri" panose="020F0502020204030204" pitchFamily="34" charset="0"/>
                <a:cs typeface="Calibri" panose="020F0502020204030204" pitchFamily="34" charset="0"/>
              </a:rPr>
              <a:t>Why jobs like nail artist and online teachers are becoming  </a:t>
            </a:r>
          </a:p>
          <a:p>
            <a:r>
              <a:rPr lang="en-US" sz="3600" dirty="0">
                <a:latin typeface="Calibri" panose="020F0502020204030204" pitchFamily="34" charset="0"/>
                <a:cs typeface="Calibri" panose="020F0502020204030204" pitchFamily="34" charset="0"/>
              </a:rPr>
              <a:t>     </a:t>
            </a:r>
            <a:r>
              <a:rPr lang="en-US" sz="3600" dirty="0">
                <a:solidFill>
                  <a:schemeClr val="tx1"/>
                </a:solidFill>
                <a:latin typeface="Calibri" panose="020F0502020204030204" pitchFamily="34" charset="0"/>
                <a:cs typeface="Calibri" panose="020F0502020204030204" pitchFamily="34" charset="0"/>
              </a:rPr>
              <a:t>more and more popular?</a:t>
            </a:r>
          </a:p>
        </p:txBody>
      </p:sp>
      <p:sp>
        <p:nvSpPr>
          <p:cNvPr id="7" name="Text Box 6"/>
          <p:cNvSpPr txBox="1"/>
          <p:nvPr/>
        </p:nvSpPr>
        <p:spPr>
          <a:xfrm>
            <a:off x="527050" y="3283585"/>
            <a:ext cx="11012805" cy="143510"/>
          </a:xfrm>
          <a:prstGeom prst="rect">
            <a:avLst/>
          </a:prstGeom>
          <a:noFill/>
        </p:spPr>
        <p:txBody>
          <a:bodyPr wrap="square" rtlCol="0" anchor="t">
            <a:noAutofit/>
          </a:bodyPr>
          <a:lstStyle/>
          <a:p>
            <a:pPr algn="just"/>
            <a:endParaRPr lang="en-US" sz="3200">
              <a:solidFill>
                <a:schemeClr val="tx1"/>
              </a:solidFill>
              <a:latin typeface="Calibri" panose="020F0502020204030204" pitchFamily="34" charset="0"/>
              <a:cs typeface="Calibri" panose="020F0502020204030204" pitchFamily="34" charset="0"/>
            </a:endParaRPr>
          </a:p>
        </p:txBody>
      </p:sp>
      <p:graphicFrame>
        <p:nvGraphicFramePr>
          <p:cNvPr id="9" name="Table 8"/>
          <p:cNvGraphicFramePr/>
          <p:nvPr>
            <p:extLst>
              <p:ext uri="{D42A27DB-BD31-4B8C-83A1-F6EECF244321}">
                <p14:modId xmlns:p14="http://schemas.microsoft.com/office/powerpoint/2010/main" val="892328605"/>
              </p:ext>
            </p:extLst>
          </p:nvPr>
        </p:nvGraphicFramePr>
        <p:xfrm>
          <a:off x="866293" y="4674068"/>
          <a:ext cx="10610717" cy="1853523"/>
        </p:xfrm>
        <a:graphic>
          <a:graphicData uri="http://schemas.openxmlformats.org/drawingml/2006/table">
            <a:tbl>
              <a:tblPr firstRow="1" bandRow="1">
                <a:tableStyleId>{5C22544A-7EE6-4342-B048-85BDC9FD1C3A}</a:tableStyleId>
              </a:tblPr>
              <a:tblGrid>
                <a:gridCol w="2081314">
                  <a:extLst>
                    <a:ext uri="{9D8B030D-6E8A-4147-A177-3AD203B41FA5}">
                      <a16:colId xmlns:a16="http://schemas.microsoft.com/office/drawing/2014/main" val="20000"/>
                    </a:ext>
                  </a:extLst>
                </a:gridCol>
                <a:gridCol w="4461726">
                  <a:extLst>
                    <a:ext uri="{9D8B030D-6E8A-4147-A177-3AD203B41FA5}">
                      <a16:colId xmlns:a16="http://schemas.microsoft.com/office/drawing/2014/main" val="20001"/>
                    </a:ext>
                  </a:extLst>
                </a:gridCol>
                <a:gridCol w="4067677">
                  <a:extLst>
                    <a:ext uri="{9D8B030D-6E8A-4147-A177-3AD203B41FA5}">
                      <a16:colId xmlns:a16="http://schemas.microsoft.com/office/drawing/2014/main" val="20002"/>
                    </a:ext>
                  </a:extLst>
                </a:gridCol>
              </a:tblGrid>
              <a:tr h="1083574">
                <a:tc>
                  <a:txBody>
                    <a:bodyPr/>
                    <a:lstStyle/>
                    <a:p>
                      <a:pPr>
                        <a:buNone/>
                      </a:pPr>
                      <a:endParaRPr lang="en-US" sz="3600" dirty="0"/>
                    </a:p>
                  </a:txBody>
                  <a:tcPr>
                    <a:solidFill>
                      <a:srgbClr val="EBE6E6"/>
                    </a:solidFill>
                  </a:tcPr>
                </a:tc>
                <a:tc>
                  <a:txBody>
                    <a:bodyPr/>
                    <a:lstStyle/>
                    <a:p>
                      <a:pPr algn="ctr">
                        <a:buNone/>
                      </a:pPr>
                      <a:r>
                        <a:rPr lang="en-US" sz="3600" dirty="0"/>
                        <a:t>SCHOOL TEACHER</a:t>
                      </a:r>
                    </a:p>
                  </a:txBody>
                  <a:tcPr>
                    <a:solidFill>
                      <a:srgbClr val="FF896B"/>
                    </a:solidFill>
                  </a:tcPr>
                </a:tc>
                <a:tc>
                  <a:txBody>
                    <a:bodyPr/>
                    <a:lstStyle/>
                    <a:p>
                      <a:pPr algn="ctr">
                        <a:buNone/>
                      </a:pPr>
                      <a:r>
                        <a:rPr lang="en-US" sz="3600" dirty="0">
                          <a:solidFill>
                            <a:schemeClr val="tx1"/>
                          </a:solidFill>
                        </a:rPr>
                        <a:t>ONLINE TEACHER</a:t>
                      </a:r>
                    </a:p>
                  </a:txBody>
                  <a:tcPr>
                    <a:solidFill>
                      <a:srgbClr val="E8D4B4"/>
                    </a:solidFill>
                  </a:tcPr>
                </a:tc>
                <a:extLst>
                  <a:ext uri="{0D108BD9-81ED-4DB2-BD59-A6C34878D82A}">
                    <a16:rowId xmlns:a16="http://schemas.microsoft.com/office/drawing/2014/main" val="10000"/>
                  </a:ext>
                </a:extLst>
              </a:tr>
              <a:tr h="769949">
                <a:tc>
                  <a:txBody>
                    <a:bodyPr/>
                    <a:lstStyle/>
                    <a:p>
                      <a:pPr algn="ctr">
                        <a:buNone/>
                      </a:pPr>
                      <a:r>
                        <a:rPr lang="en-US" sz="3600" b="1" dirty="0"/>
                        <a:t>SKILLS</a:t>
                      </a:r>
                    </a:p>
                  </a:txBody>
                  <a:tcPr>
                    <a:solidFill>
                      <a:srgbClr val="EBE6E6"/>
                    </a:solidFill>
                  </a:tcPr>
                </a:tc>
                <a:tc>
                  <a:txBody>
                    <a:bodyPr/>
                    <a:lstStyle/>
                    <a:p>
                      <a:pPr algn="ctr">
                        <a:buNone/>
                      </a:pPr>
                      <a:endParaRPr lang="en-US" sz="3600" dirty="0"/>
                    </a:p>
                  </a:txBody>
                  <a:tcPr>
                    <a:solidFill>
                      <a:srgbClr val="FF896B"/>
                    </a:solidFill>
                  </a:tcPr>
                </a:tc>
                <a:tc>
                  <a:txBody>
                    <a:bodyPr/>
                    <a:lstStyle/>
                    <a:p>
                      <a:pPr algn="ctr">
                        <a:buNone/>
                      </a:pPr>
                      <a:endParaRPr lang="en-US" sz="3600" dirty="0"/>
                    </a:p>
                  </a:txBody>
                  <a:tcPr>
                    <a:solidFill>
                      <a:srgbClr val="E8D4B4"/>
                    </a:solidFill>
                  </a:tcPr>
                </a:tc>
                <a:extLst>
                  <a:ext uri="{0D108BD9-81ED-4DB2-BD59-A6C34878D82A}">
                    <a16:rowId xmlns:a16="http://schemas.microsoft.com/office/drawing/2014/main" val="10001"/>
                  </a:ext>
                </a:extLst>
              </a:tr>
            </a:tbl>
          </a:graphicData>
        </a:graphic>
      </p:graphicFrame>
      <p:sp>
        <p:nvSpPr>
          <p:cNvPr id="24" name="Text Box 23"/>
          <p:cNvSpPr txBox="1"/>
          <p:nvPr/>
        </p:nvSpPr>
        <p:spPr>
          <a:xfrm>
            <a:off x="416473" y="3236429"/>
            <a:ext cx="11418890" cy="1200329"/>
          </a:xfrm>
          <a:prstGeom prst="rect">
            <a:avLst/>
          </a:prstGeom>
          <a:noFill/>
        </p:spPr>
        <p:txBody>
          <a:bodyPr wrap="square" rtlCol="0" anchor="t">
            <a:spAutoFit/>
          </a:bodyPr>
          <a:lstStyle/>
          <a:p>
            <a:r>
              <a:rPr lang="en-US" sz="3600" b="1" dirty="0">
                <a:latin typeface="Calibri" panose="020F0502020204030204" pitchFamily="34" charset="0"/>
                <a:cs typeface="Calibri" panose="020F0502020204030204" pitchFamily="34" charset="0"/>
                <a:sym typeface="+mn-ea"/>
              </a:rPr>
              <a:t>2.</a:t>
            </a:r>
            <a:r>
              <a:rPr lang="en-US" sz="3600" dirty="0">
                <a:latin typeface="Calibri" panose="020F0502020204030204" pitchFamily="34" charset="0"/>
                <a:cs typeface="Calibri" panose="020F0502020204030204" pitchFamily="34" charset="0"/>
                <a:sym typeface="+mn-ea"/>
              </a:rPr>
              <a:t> Compare “School teacher” and “Online teacher” in terms  </a:t>
            </a:r>
          </a:p>
          <a:p>
            <a:r>
              <a:rPr lang="en-US" sz="3600" dirty="0">
                <a:latin typeface="Calibri" panose="020F0502020204030204" pitchFamily="34" charset="0"/>
                <a:cs typeface="Calibri" panose="020F0502020204030204" pitchFamily="34" charset="0"/>
                <a:sym typeface="+mn-ea"/>
              </a:rPr>
              <a:t>     of the skills that each teacher will need.</a:t>
            </a:r>
            <a:endParaRPr lang="en-US" sz="36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TotalTime>
  <Words>1870</Words>
  <Application>Microsoft Office PowerPoint</Application>
  <PresentationFormat>Widescreen</PresentationFormat>
  <Paragraphs>252</Paragraphs>
  <Slides>26</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Adobe Gothic Std B</vt:lpstr>
      <vt:lpstr>Arial</vt:lpstr>
      <vt:lpstr>Calibri</vt:lpstr>
      <vt:lpstr>Calibri Light</vt:lpstr>
      <vt:lpstr>Cooper Black</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362</cp:revision>
  <dcterms:created xsi:type="dcterms:W3CDTF">2020-12-09T02:04:00Z</dcterms:created>
  <dcterms:modified xsi:type="dcterms:W3CDTF">2024-08-22T07:47:30Z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