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Cre Happiness" panose="020B0604020202020204" charset="-127"/>
      <p:regular r:id="rId43"/>
    </p:embeddedFont>
    <p:embeddedFont>
      <p:font typeface="Baloo Bhai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stoga" panose="020B0604020202020204" charset="0"/>
      <p:regular r:id="rId49"/>
    </p:embeddedFont>
    <p:embeddedFont>
      <p:font typeface="Cardo" panose="020B0604020202020204" charset="-79"/>
      <p:regular r:id="rId50"/>
    </p:embeddedFont>
    <p:embeddedFont>
      <p:font typeface="Cardo Bold" panose="020B0604020202020204" charset="-79"/>
      <p:regular r:id="rId51"/>
    </p:embeddedFont>
    <p:embeddedFont>
      <p:font typeface="Cardo Italics" panose="020B0604020202020204" charset="-79"/>
      <p:regular r:id="rId52"/>
    </p:embeddedFont>
    <p:embeddedFont>
      <p:font typeface="Crimson Pro" panose="020B0604020202020204" charset="0"/>
      <p:regular r:id="rId53"/>
    </p:embeddedFont>
    <p:embeddedFont>
      <p:font typeface="Crimson Roman" panose="020B0604020202020204" charset="0"/>
      <p:regular r:id="rId54"/>
    </p:embeddedFont>
    <p:embeddedFont>
      <p:font typeface="Crimson Roman Bold" panose="020B0604020202020204" charset="0"/>
      <p:regular r:id="rId55"/>
    </p:embeddedFont>
    <p:embeddedFont>
      <p:font typeface="Crimson Roman Bold Italics" panose="020B0604020202020204" charset="0"/>
      <p:regular r:id="rId56"/>
    </p:embeddedFont>
    <p:embeddedFont>
      <p:font typeface="Crimson Roman Italics" panose="020B0604020202020204" charset="0"/>
      <p:regular r:id="rId57"/>
    </p:embeddedFont>
    <p:embeddedFont>
      <p:font typeface="Doulos" panose="020B0604020202020204" charset="0"/>
      <p:regular r:id="rId58"/>
    </p:embeddedFont>
    <p:embeddedFont>
      <p:font typeface="Gagalin" panose="020B0604020202020204" charset="0"/>
      <p:regular r:id="rId59"/>
    </p:embeddedFont>
    <p:embeddedFont>
      <p:font typeface="Noto Serif Display" panose="020B0604020202020204"/>
      <p:regular r:id="rId60"/>
    </p:embeddedFont>
    <p:embeddedFont>
      <p:font typeface="Roca One" panose="020B0604020202020204" charset="0"/>
      <p:regular r:id="rId61"/>
    </p:embeddedFont>
    <p:embeddedFont>
      <p:font typeface="Roca One Bold" panose="020B0604020202020204" charset="0"/>
      <p:regular r:id="rId62"/>
    </p:embeddedFont>
    <p:embeddedFont>
      <p:font typeface="Roca One Italics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https://www.baamboozle.com/game/2216059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svg"/><Relationship Id="rId9" Type="http://schemas.openxmlformats.org/officeDocument/2006/relationships/image" Target="../media/image6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67.svg"/><Relationship Id="rId4" Type="http://schemas.openxmlformats.org/officeDocument/2006/relationships/image" Target="../media/image24.sv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1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27816" y="17411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24851" y="830319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63273">
            <a:off x="15552482" y="4026415"/>
            <a:ext cx="649022" cy="4056386"/>
          </a:xfrm>
          <a:custGeom>
            <a:avLst/>
            <a:gdLst/>
            <a:ahLst/>
            <a:cxnLst/>
            <a:rect l="l" t="t" r="r" b="b"/>
            <a:pathLst>
              <a:path w="649022" h="4056386">
                <a:moveTo>
                  <a:pt x="0" y="0"/>
                </a:moveTo>
                <a:lnTo>
                  <a:pt x="649022" y="0"/>
                </a:lnTo>
                <a:lnTo>
                  <a:pt x="649022" y="4056386"/>
                </a:lnTo>
                <a:lnTo>
                  <a:pt x="0" y="40563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79244" y="3073774"/>
            <a:ext cx="11329512" cy="270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  <a:ea typeface="Gagalin"/>
                <a:cs typeface="Gagalin"/>
                <a:sym typeface="Gagalin"/>
              </a:rPr>
              <a:t>UNIT 10: OUR HOUSES IN THE FUTURE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07090" y="6403389"/>
            <a:ext cx="600052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2E2C7F"/>
                </a:solidFill>
                <a:latin typeface="Roca One Bold"/>
                <a:ea typeface="Roca One Bold"/>
                <a:cs typeface="Roca One Bold"/>
                <a:sym typeface="Roca One Bold"/>
              </a:rPr>
              <a:t>A CLOSER LOOK 2</a:t>
            </a:r>
          </a:p>
        </p:txBody>
      </p:sp>
      <p:sp>
        <p:nvSpPr>
          <p:cNvPr id="9" name="Freeform 9"/>
          <p:cNvSpPr/>
          <p:nvPr/>
        </p:nvSpPr>
        <p:spPr>
          <a:xfrm>
            <a:off x="96807" y="-993840"/>
            <a:ext cx="5262041" cy="2183747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2" y="0"/>
                </a:lnTo>
                <a:lnTo>
                  <a:pt x="5262042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531345" y="-2235847"/>
            <a:ext cx="4078795" cy="4114800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6" y="0"/>
                </a:lnTo>
                <a:lnTo>
                  <a:pt x="4078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28571">
            <a:off x="1794982" y="1646932"/>
            <a:ext cx="434983" cy="3025969"/>
          </a:xfrm>
          <a:custGeom>
            <a:avLst/>
            <a:gdLst/>
            <a:ahLst/>
            <a:cxnLst/>
            <a:rect l="l" t="t" r="r" b="b"/>
            <a:pathLst>
              <a:path w="434983" h="3025969">
                <a:moveTo>
                  <a:pt x="0" y="0"/>
                </a:moveTo>
                <a:lnTo>
                  <a:pt x="434983" y="0"/>
                </a:lnTo>
                <a:lnTo>
                  <a:pt x="434983" y="3025969"/>
                </a:lnTo>
                <a:lnTo>
                  <a:pt x="0" y="30259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08756" y="82296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76212" y="279860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7"/>
                </a:lnTo>
                <a:lnTo>
                  <a:pt x="0" y="7226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89079" y="854456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6"/>
                </a:lnTo>
                <a:lnTo>
                  <a:pt x="0" y="7226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675258" y="7722852"/>
            <a:ext cx="7233183" cy="5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E2C7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Teacher: Luong Thi Phuong Thao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6263015" cy="2767114"/>
          </a:xfrm>
          <a:custGeom>
            <a:avLst/>
            <a:gdLst/>
            <a:ahLst/>
            <a:cxnLst/>
            <a:rect l="l" t="t" r="r" b="b"/>
            <a:pathLst>
              <a:path w="6263015" h="2767114">
                <a:moveTo>
                  <a:pt x="0" y="0"/>
                </a:moveTo>
                <a:lnTo>
                  <a:pt x="6263015" y="0"/>
                </a:lnTo>
                <a:lnTo>
                  <a:pt x="6263015" y="2767114"/>
                </a:lnTo>
                <a:lnTo>
                  <a:pt x="0" y="2767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2644" y="2140251"/>
            <a:ext cx="13157650" cy="2224839"/>
          </a:xfrm>
          <a:custGeom>
            <a:avLst/>
            <a:gdLst/>
            <a:ahLst/>
            <a:cxnLst/>
            <a:rect l="l" t="t" r="r" b="b"/>
            <a:pathLst>
              <a:path w="13157650" h="2224839">
                <a:moveTo>
                  <a:pt x="0" y="0"/>
                </a:moveTo>
                <a:lnTo>
                  <a:pt x="13157650" y="0"/>
                </a:lnTo>
                <a:lnTo>
                  <a:pt x="13157650" y="2224839"/>
                </a:lnTo>
                <a:lnTo>
                  <a:pt x="0" y="2224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2890" y="4365090"/>
            <a:ext cx="10354155" cy="5731764"/>
          </a:xfrm>
          <a:custGeom>
            <a:avLst/>
            <a:gdLst/>
            <a:ahLst/>
            <a:cxnLst/>
            <a:rect l="l" t="t" r="r" b="b"/>
            <a:pathLst>
              <a:path w="10354155" h="5731764">
                <a:moveTo>
                  <a:pt x="0" y="0"/>
                </a:moveTo>
                <a:lnTo>
                  <a:pt x="10354155" y="0"/>
                </a:lnTo>
                <a:lnTo>
                  <a:pt x="10354155" y="5731764"/>
                </a:lnTo>
                <a:lnTo>
                  <a:pt x="0" y="57317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444843" y="5139311"/>
            <a:ext cx="7091913" cy="236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2"/>
              </a:lnSpc>
            </a:pPr>
            <a:r>
              <a:rPr lang="en-US" sz="63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I </a:t>
            </a:r>
            <a:r>
              <a:rPr lang="en-US" sz="6301" b="1">
                <a:solidFill>
                  <a:srgbClr val="ED1C24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will have</a:t>
            </a:r>
            <a:r>
              <a:rPr lang="en-US" sz="63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a hamburger.</a:t>
            </a:r>
          </a:p>
        </p:txBody>
      </p:sp>
      <p:sp>
        <p:nvSpPr>
          <p:cNvPr id="7" name="TextBox 7"/>
          <p:cNvSpPr txBox="1"/>
          <p:nvPr/>
        </p:nvSpPr>
        <p:spPr>
          <a:xfrm rot="-224683">
            <a:off x="5602878" y="111336"/>
            <a:ext cx="6210467" cy="92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15"/>
              </a:lnSpc>
              <a:spcBef>
                <a:spcPct val="0"/>
              </a:spcBef>
            </a:pPr>
            <a:r>
              <a:rPr lang="en-US" sz="536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03995" y="891423"/>
            <a:ext cx="395540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 dirty="0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Positive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32138" y="2322381"/>
            <a:ext cx="13458661" cy="166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6"/>
              </a:lnSpc>
            </a:pPr>
            <a:r>
              <a:rPr lang="en-US" sz="5353" b="1" spc="-128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will + V</a:t>
            </a:r>
          </a:p>
          <a:p>
            <a:pPr algn="ctr">
              <a:lnSpc>
                <a:spcPts val="5152"/>
              </a:lnSpc>
            </a:pPr>
            <a:r>
              <a:rPr lang="en-US" sz="3994" spc="-95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51498" y="6760664"/>
            <a:ext cx="2122686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have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7374688" cy="3258271"/>
          </a:xfrm>
          <a:custGeom>
            <a:avLst/>
            <a:gdLst/>
            <a:ahLst/>
            <a:cxnLst/>
            <a:rect l="l" t="t" r="r" b="b"/>
            <a:pathLst>
              <a:path w="7374688" h="3258271">
                <a:moveTo>
                  <a:pt x="0" y="0"/>
                </a:moveTo>
                <a:lnTo>
                  <a:pt x="7374688" y="0"/>
                </a:lnTo>
                <a:lnTo>
                  <a:pt x="7374688" y="3258271"/>
                </a:lnTo>
                <a:lnTo>
                  <a:pt x="0" y="3258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9076" y="3813668"/>
            <a:ext cx="16539902" cy="192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868" lvl="1" indent="-539934" algn="l">
              <a:lnSpc>
                <a:spcPts val="7002"/>
              </a:lnSpc>
              <a:buFont typeface="Arial"/>
              <a:buChar char="•"/>
            </a:pPr>
            <a:r>
              <a:rPr lang="en-US" sz="50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We won’t live in that cottage in the future.</a:t>
            </a:r>
          </a:p>
          <a:p>
            <a:pPr algn="ctr">
              <a:lnSpc>
                <a:spcPts val="7002"/>
              </a:lnSpc>
            </a:pPr>
            <a:r>
              <a:rPr lang="en-US" sz="5001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(</a:t>
            </a:r>
            <a:r>
              <a:rPr lang="en-US" sz="5001" b="1" i="1">
                <a:solidFill>
                  <a:srgbClr val="000000"/>
                </a:solidFill>
                <a:latin typeface="Crimson Roman Bold Italics"/>
                <a:ea typeface="Crimson Roman Bold Italics"/>
                <a:cs typeface="Crimson Roman Bold Italics"/>
                <a:sym typeface="Crimson Roman Bold Italics"/>
              </a:rPr>
              <a:t>won’t</a:t>
            </a:r>
            <a:r>
              <a:rPr lang="en-US" sz="5001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is the short form of will not.)</a:t>
            </a:r>
          </a:p>
        </p:txBody>
      </p:sp>
      <p:sp>
        <p:nvSpPr>
          <p:cNvPr id="5" name="Freeform 5"/>
          <p:cNvSpPr/>
          <p:nvPr/>
        </p:nvSpPr>
        <p:spPr>
          <a:xfrm>
            <a:off x="1776928" y="6579880"/>
            <a:ext cx="15840116" cy="2678420"/>
          </a:xfrm>
          <a:custGeom>
            <a:avLst/>
            <a:gdLst/>
            <a:ahLst/>
            <a:cxnLst/>
            <a:rect l="l" t="t" r="r" b="b"/>
            <a:pathLst>
              <a:path w="15840116" h="2678420">
                <a:moveTo>
                  <a:pt x="0" y="0"/>
                </a:moveTo>
                <a:lnTo>
                  <a:pt x="15840116" y="0"/>
                </a:lnTo>
                <a:lnTo>
                  <a:pt x="15840116" y="2678420"/>
                </a:lnTo>
                <a:lnTo>
                  <a:pt x="0" y="2678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52342" y="303200"/>
            <a:ext cx="7312813" cy="108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50"/>
              </a:lnSpc>
              <a:spcBef>
                <a:spcPct val="0"/>
              </a:spcBef>
            </a:pPr>
            <a:r>
              <a:rPr lang="en-US" sz="6321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6924" y="2647163"/>
            <a:ext cx="3929261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Negative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7842" y="6814444"/>
            <a:ext cx="15482372" cy="199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5"/>
              </a:lnSpc>
            </a:pPr>
            <a:r>
              <a:rPr lang="en-US" sz="6399" b="1" spc="-153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will not (won‘t) + V</a:t>
            </a:r>
          </a:p>
          <a:p>
            <a:pPr algn="ctr">
              <a:lnSpc>
                <a:spcPts val="6191"/>
              </a:lnSpc>
            </a:pPr>
            <a:r>
              <a:rPr lang="en-US" sz="4799" spc="-115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11543" y="-799591"/>
            <a:ext cx="6229662" cy="2752378"/>
          </a:xfrm>
          <a:custGeom>
            <a:avLst/>
            <a:gdLst/>
            <a:ahLst/>
            <a:cxnLst/>
            <a:rect l="l" t="t" r="r" b="b"/>
            <a:pathLst>
              <a:path w="6229662" h="2752378">
                <a:moveTo>
                  <a:pt x="0" y="0"/>
                </a:moveTo>
                <a:lnTo>
                  <a:pt x="6229662" y="0"/>
                </a:lnTo>
                <a:lnTo>
                  <a:pt x="6229662" y="2752378"/>
                </a:lnTo>
                <a:lnTo>
                  <a:pt x="0" y="27523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81614" y="2170521"/>
            <a:ext cx="14349411" cy="2426355"/>
          </a:xfrm>
          <a:custGeom>
            <a:avLst/>
            <a:gdLst/>
            <a:ahLst/>
            <a:cxnLst/>
            <a:rect l="l" t="t" r="r" b="b"/>
            <a:pathLst>
              <a:path w="14349411" h="2426355">
                <a:moveTo>
                  <a:pt x="0" y="0"/>
                </a:moveTo>
                <a:lnTo>
                  <a:pt x="14349411" y="0"/>
                </a:lnTo>
                <a:lnTo>
                  <a:pt x="14349411" y="2426355"/>
                </a:lnTo>
                <a:lnTo>
                  <a:pt x="0" y="2426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19925" y="4596876"/>
            <a:ext cx="11564748" cy="5489018"/>
          </a:xfrm>
          <a:custGeom>
            <a:avLst/>
            <a:gdLst/>
            <a:ahLst/>
            <a:cxnLst/>
            <a:rect l="l" t="t" r="r" b="b"/>
            <a:pathLst>
              <a:path w="11564748" h="5489018">
                <a:moveTo>
                  <a:pt x="0" y="0"/>
                </a:moveTo>
                <a:lnTo>
                  <a:pt x="11564748" y="0"/>
                </a:lnTo>
                <a:lnTo>
                  <a:pt x="11564748" y="5489018"/>
                </a:lnTo>
                <a:lnTo>
                  <a:pt x="0" y="5489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087057" y="224246"/>
            <a:ext cx="6177395" cy="914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75"/>
              </a:lnSpc>
              <a:spcBef>
                <a:spcPct val="0"/>
              </a:spcBef>
            </a:pPr>
            <a:r>
              <a:rPr lang="en-US" sz="533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20043" y="1187507"/>
            <a:ext cx="3929261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Negative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17477" y="2393197"/>
            <a:ext cx="14677686" cy="180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2"/>
              </a:lnSpc>
            </a:pPr>
            <a:r>
              <a:rPr lang="en-US" sz="5838" b="1" spc="-140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will not (won‘t) + V</a:t>
            </a:r>
          </a:p>
          <a:p>
            <a:pPr algn="ctr">
              <a:lnSpc>
                <a:spcPts val="5619"/>
              </a:lnSpc>
            </a:pPr>
            <a:r>
              <a:rPr lang="en-US" sz="4356" spc="-104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47997" y="6046465"/>
            <a:ext cx="1645245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buy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11543" y="-799591"/>
            <a:ext cx="6229662" cy="2752378"/>
          </a:xfrm>
          <a:custGeom>
            <a:avLst/>
            <a:gdLst/>
            <a:ahLst/>
            <a:cxnLst/>
            <a:rect l="l" t="t" r="r" b="b"/>
            <a:pathLst>
              <a:path w="6229662" h="2752378">
                <a:moveTo>
                  <a:pt x="0" y="0"/>
                </a:moveTo>
                <a:lnTo>
                  <a:pt x="6229662" y="0"/>
                </a:lnTo>
                <a:lnTo>
                  <a:pt x="6229662" y="2752378"/>
                </a:lnTo>
                <a:lnTo>
                  <a:pt x="0" y="27523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81614" y="2170521"/>
            <a:ext cx="14349411" cy="2426355"/>
          </a:xfrm>
          <a:custGeom>
            <a:avLst/>
            <a:gdLst/>
            <a:ahLst/>
            <a:cxnLst/>
            <a:rect l="l" t="t" r="r" b="b"/>
            <a:pathLst>
              <a:path w="14349411" h="2426355">
                <a:moveTo>
                  <a:pt x="0" y="0"/>
                </a:moveTo>
                <a:lnTo>
                  <a:pt x="14349411" y="0"/>
                </a:lnTo>
                <a:lnTo>
                  <a:pt x="14349411" y="2426355"/>
                </a:lnTo>
                <a:lnTo>
                  <a:pt x="0" y="2426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8245" y="4596876"/>
            <a:ext cx="11564748" cy="5489018"/>
          </a:xfrm>
          <a:custGeom>
            <a:avLst/>
            <a:gdLst/>
            <a:ahLst/>
            <a:cxnLst/>
            <a:rect l="l" t="t" r="r" b="b"/>
            <a:pathLst>
              <a:path w="11564748" h="5489018">
                <a:moveTo>
                  <a:pt x="0" y="0"/>
                </a:moveTo>
                <a:lnTo>
                  <a:pt x="11564748" y="0"/>
                </a:lnTo>
                <a:lnTo>
                  <a:pt x="11564748" y="5489018"/>
                </a:lnTo>
                <a:lnTo>
                  <a:pt x="0" y="5489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43114" y="6164751"/>
            <a:ext cx="4252048" cy="211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2"/>
              </a:lnSpc>
            </a:pPr>
            <a:r>
              <a:rPr lang="en-US" sz="5601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He </a:t>
            </a:r>
            <a:r>
              <a:rPr lang="en-US" sz="5601" b="1">
                <a:solidFill>
                  <a:srgbClr val="ED1C24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won’t buy</a:t>
            </a:r>
            <a:r>
              <a:rPr lang="en-US" sz="5601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 a car this year.</a:t>
            </a:r>
          </a:p>
        </p:txBody>
      </p:sp>
      <p:sp>
        <p:nvSpPr>
          <p:cNvPr id="7" name="TextBox 7"/>
          <p:cNvSpPr txBox="1"/>
          <p:nvPr/>
        </p:nvSpPr>
        <p:spPr>
          <a:xfrm rot="-224683">
            <a:off x="5087057" y="224246"/>
            <a:ext cx="6177395" cy="914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75"/>
              </a:lnSpc>
              <a:spcBef>
                <a:spcPct val="0"/>
              </a:spcBef>
            </a:pPr>
            <a:r>
              <a:rPr lang="en-US" sz="533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20043" y="1187507"/>
            <a:ext cx="3929261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Negative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7477" y="2393197"/>
            <a:ext cx="14677686" cy="180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2"/>
              </a:lnSpc>
            </a:pPr>
            <a:r>
              <a:rPr lang="en-US" sz="5838" b="1" spc="-140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will not (won‘t) + V</a:t>
            </a:r>
          </a:p>
          <a:p>
            <a:pPr algn="ctr">
              <a:lnSpc>
                <a:spcPts val="5619"/>
              </a:lnSpc>
            </a:pPr>
            <a:r>
              <a:rPr lang="en-US" sz="4356" spc="-104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81614" y="6046465"/>
            <a:ext cx="1645245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buy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7250600" cy="3203447"/>
          </a:xfrm>
          <a:custGeom>
            <a:avLst/>
            <a:gdLst/>
            <a:ahLst/>
            <a:cxnLst/>
            <a:rect l="l" t="t" r="r" b="b"/>
            <a:pathLst>
              <a:path w="7250600" h="3203447">
                <a:moveTo>
                  <a:pt x="0" y="0"/>
                </a:moveTo>
                <a:lnTo>
                  <a:pt x="7250601" y="0"/>
                </a:lnTo>
                <a:lnTo>
                  <a:pt x="7250601" y="3203447"/>
                </a:lnTo>
                <a:lnTo>
                  <a:pt x="0" y="32034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17215" y="3899397"/>
            <a:ext cx="16539902" cy="347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8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Will they live on the Moon?</a:t>
            </a:r>
          </a:p>
          <a:p>
            <a:pPr algn="l">
              <a:lnSpc>
                <a:spcPts val="6722"/>
              </a:lnSpc>
            </a:pPr>
            <a:r>
              <a:rPr lang="en-US" sz="48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Yes, they will.</a:t>
            </a:r>
          </a:p>
          <a:p>
            <a:pPr algn="l">
              <a:lnSpc>
                <a:spcPts val="6722"/>
              </a:lnSpc>
            </a:pPr>
            <a:r>
              <a:rPr lang="en-US" sz="48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         No, they won’t. </a:t>
            </a:r>
          </a:p>
          <a:p>
            <a:pPr algn="ctr">
              <a:lnSpc>
                <a:spcPts val="6722"/>
              </a:lnSpc>
            </a:pPr>
            <a:endParaRPr lang="en-US" sz="4801">
              <a:solidFill>
                <a:srgbClr val="000000"/>
              </a:solidFill>
              <a:latin typeface="Crimson Roman"/>
              <a:ea typeface="Crimson Roman"/>
              <a:cs typeface="Crimson Roman"/>
              <a:sym typeface="Crimson Rom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49076" y="7128953"/>
            <a:ext cx="14960620" cy="2529705"/>
          </a:xfrm>
          <a:custGeom>
            <a:avLst/>
            <a:gdLst/>
            <a:ahLst/>
            <a:cxnLst/>
            <a:rect l="l" t="t" r="r" b="b"/>
            <a:pathLst>
              <a:path w="14960620" h="2529705">
                <a:moveTo>
                  <a:pt x="0" y="0"/>
                </a:moveTo>
                <a:lnTo>
                  <a:pt x="14960620" y="0"/>
                </a:lnTo>
                <a:lnTo>
                  <a:pt x="14960620" y="2529705"/>
                </a:lnTo>
                <a:lnTo>
                  <a:pt x="0" y="25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46786" y="280722"/>
            <a:ext cx="7189767" cy="106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01"/>
              </a:lnSpc>
              <a:spcBef>
                <a:spcPct val="0"/>
              </a:spcBef>
            </a:pPr>
            <a:r>
              <a:rPr lang="en-US" sz="6215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8585" y="2833077"/>
            <a:ext cx="17439415" cy="120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6"/>
              </a:lnSpc>
              <a:spcBef>
                <a:spcPct val="0"/>
              </a:spcBef>
            </a:pPr>
            <a:r>
              <a:rPr lang="en-US" sz="70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Questions (Yes/No) and short answers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6862" y="7149284"/>
            <a:ext cx="17072901" cy="249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8"/>
              </a:lnSpc>
            </a:pPr>
            <a:r>
              <a:rPr lang="en-US" sz="6983" b="1" spc="-167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Will + S+ V?</a:t>
            </a:r>
          </a:p>
          <a:p>
            <a:pPr algn="ctr">
              <a:lnSpc>
                <a:spcPts val="9008"/>
              </a:lnSpc>
            </a:pPr>
            <a:r>
              <a:rPr lang="en-US" sz="6983" b="1" spc="-167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Yes, S will./ No, S won‘t.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6356722" cy="2808515"/>
          </a:xfrm>
          <a:custGeom>
            <a:avLst/>
            <a:gdLst/>
            <a:ahLst/>
            <a:cxnLst/>
            <a:rect l="l" t="t" r="r" b="b"/>
            <a:pathLst>
              <a:path w="6356722" h="2808515">
                <a:moveTo>
                  <a:pt x="0" y="0"/>
                </a:moveTo>
                <a:lnTo>
                  <a:pt x="6356723" y="0"/>
                </a:lnTo>
                <a:lnTo>
                  <a:pt x="6356723" y="2808515"/>
                </a:lnTo>
                <a:lnTo>
                  <a:pt x="0" y="2808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2587" y="2071687"/>
            <a:ext cx="11287700" cy="1908647"/>
          </a:xfrm>
          <a:custGeom>
            <a:avLst/>
            <a:gdLst/>
            <a:ahLst/>
            <a:cxnLst/>
            <a:rect l="l" t="t" r="r" b="b"/>
            <a:pathLst>
              <a:path w="11287700" h="1908647">
                <a:moveTo>
                  <a:pt x="0" y="0"/>
                </a:moveTo>
                <a:lnTo>
                  <a:pt x="11287700" y="0"/>
                </a:lnTo>
                <a:lnTo>
                  <a:pt x="11287700" y="1908648"/>
                </a:lnTo>
                <a:lnTo>
                  <a:pt x="0" y="1908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94943" y="4151785"/>
            <a:ext cx="11298113" cy="5698548"/>
          </a:xfrm>
          <a:custGeom>
            <a:avLst/>
            <a:gdLst/>
            <a:ahLst/>
            <a:cxnLst/>
            <a:rect l="l" t="t" r="r" b="b"/>
            <a:pathLst>
              <a:path w="11298113" h="5698548">
                <a:moveTo>
                  <a:pt x="0" y="0"/>
                </a:moveTo>
                <a:lnTo>
                  <a:pt x="11298114" y="0"/>
                </a:lnTo>
                <a:lnTo>
                  <a:pt x="11298114" y="5698547"/>
                </a:lnTo>
                <a:lnTo>
                  <a:pt x="0" y="5698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07073" y="128311"/>
            <a:ext cx="6303389" cy="94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28"/>
              </a:lnSpc>
              <a:spcBef>
                <a:spcPct val="0"/>
              </a:spcBef>
            </a:pPr>
            <a:r>
              <a:rPr lang="en-US" sz="544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37560" y="2060816"/>
            <a:ext cx="8750094" cy="192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7"/>
              </a:lnSpc>
            </a:pPr>
            <a:r>
              <a:rPr lang="en-US" sz="5408" b="1" spc="-12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Will + S+ V?</a:t>
            </a:r>
          </a:p>
          <a:p>
            <a:pPr algn="ctr">
              <a:lnSpc>
                <a:spcPts val="6977"/>
              </a:lnSpc>
            </a:pPr>
            <a:r>
              <a:rPr lang="en-US" sz="5408" b="1" spc="-12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Yes, S will./ No, S won‘t.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6784" y="7962631"/>
            <a:ext cx="2605881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travel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6356722" cy="2808515"/>
          </a:xfrm>
          <a:custGeom>
            <a:avLst/>
            <a:gdLst/>
            <a:ahLst/>
            <a:cxnLst/>
            <a:rect l="l" t="t" r="r" b="b"/>
            <a:pathLst>
              <a:path w="6356722" h="2808515">
                <a:moveTo>
                  <a:pt x="0" y="0"/>
                </a:moveTo>
                <a:lnTo>
                  <a:pt x="6356723" y="0"/>
                </a:lnTo>
                <a:lnTo>
                  <a:pt x="6356723" y="2808515"/>
                </a:lnTo>
                <a:lnTo>
                  <a:pt x="0" y="2808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2587" y="2071687"/>
            <a:ext cx="11287700" cy="1908647"/>
          </a:xfrm>
          <a:custGeom>
            <a:avLst/>
            <a:gdLst/>
            <a:ahLst/>
            <a:cxnLst/>
            <a:rect l="l" t="t" r="r" b="b"/>
            <a:pathLst>
              <a:path w="11287700" h="1908647">
                <a:moveTo>
                  <a:pt x="0" y="0"/>
                </a:moveTo>
                <a:lnTo>
                  <a:pt x="11287700" y="0"/>
                </a:lnTo>
                <a:lnTo>
                  <a:pt x="11287700" y="1908648"/>
                </a:lnTo>
                <a:lnTo>
                  <a:pt x="0" y="1908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152533"/>
            <a:ext cx="11298113" cy="5698548"/>
          </a:xfrm>
          <a:custGeom>
            <a:avLst/>
            <a:gdLst/>
            <a:ahLst/>
            <a:cxnLst/>
            <a:rect l="l" t="t" r="r" b="b"/>
            <a:pathLst>
              <a:path w="11298113" h="5698548">
                <a:moveTo>
                  <a:pt x="0" y="0"/>
                </a:moveTo>
                <a:lnTo>
                  <a:pt x="11298113" y="0"/>
                </a:lnTo>
                <a:lnTo>
                  <a:pt x="11298113" y="5698548"/>
                </a:lnTo>
                <a:lnTo>
                  <a:pt x="0" y="5698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07073" y="128311"/>
            <a:ext cx="6303389" cy="94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28"/>
              </a:lnSpc>
              <a:spcBef>
                <a:spcPct val="0"/>
              </a:spcBef>
            </a:pPr>
            <a:r>
              <a:rPr lang="en-US" sz="544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37560" y="2060816"/>
            <a:ext cx="8750094" cy="1919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7"/>
              </a:lnSpc>
            </a:pPr>
            <a:r>
              <a:rPr lang="en-US" sz="5408" b="1" spc="-12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Will + S+ V?</a:t>
            </a:r>
          </a:p>
          <a:p>
            <a:pPr algn="ctr">
              <a:lnSpc>
                <a:spcPts val="6977"/>
              </a:lnSpc>
            </a:pPr>
            <a:r>
              <a:rPr lang="en-US" sz="5408" b="1" spc="-12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Yes, S will./ No, S won‘t.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90540" y="7963380"/>
            <a:ext cx="2605881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travel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5514" y="6317151"/>
            <a:ext cx="4252048" cy="209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2"/>
              </a:lnSpc>
            </a:pPr>
            <a:r>
              <a:rPr lang="en-US" sz="5601" b="1">
                <a:solidFill>
                  <a:srgbClr val="ED1C24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Will we travel</a:t>
            </a:r>
            <a:r>
              <a:rPr lang="en-US" sz="56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this summer?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7145088" cy="3156830"/>
          </a:xfrm>
          <a:custGeom>
            <a:avLst/>
            <a:gdLst/>
            <a:ahLst/>
            <a:cxnLst/>
            <a:rect l="l" t="t" r="r" b="b"/>
            <a:pathLst>
              <a:path w="7145088" h="3156830">
                <a:moveTo>
                  <a:pt x="0" y="0"/>
                </a:moveTo>
                <a:lnTo>
                  <a:pt x="7145089" y="0"/>
                </a:lnTo>
                <a:lnTo>
                  <a:pt x="7145089" y="3156830"/>
                </a:lnTo>
                <a:lnTo>
                  <a:pt x="0" y="3156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75544" y="4761410"/>
            <a:ext cx="16539902" cy="2858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2"/>
              </a:lnSpc>
            </a:pPr>
            <a:r>
              <a:rPr lang="en-US" sz="52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What will you do tomorrow?</a:t>
            </a:r>
          </a:p>
          <a:p>
            <a:pPr algn="l">
              <a:lnSpc>
                <a:spcPts val="7282"/>
              </a:lnSpc>
            </a:pPr>
            <a:r>
              <a:rPr lang="en-US" sz="52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I will go to the cinema.</a:t>
            </a:r>
          </a:p>
          <a:p>
            <a:pPr algn="ctr">
              <a:lnSpc>
                <a:spcPts val="7282"/>
              </a:lnSpc>
            </a:pPr>
            <a:endParaRPr lang="en-US" sz="5201">
              <a:solidFill>
                <a:srgbClr val="000000"/>
              </a:solidFill>
              <a:latin typeface="Crimson Roman"/>
              <a:ea typeface="Crimson Roman"/>
              <a:cs typeface="Crimson Roman"/>
              <a:sym typeface="Crimson Rom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24538" y="6885441"/>
            <a:ext cx="17149437" cy="2899814"/>
          </a:xfrm>
          <a:custGeom>
            <a:avLst/>
            <a:gdLst/>
            <a:ahLst/>
            <a:cxnLst/>
            <a:rect l="l" t="t" r="r" b="b"/>
            <a:pathLst>
              <a:path w="17149437" h="2899814">
                <a:moveTo>
                  <a:pt x="0" y="0"/>
                </a:moveTo>
                <a:lnTo>
                  <a:pt x="17149437" y="0"/>
                </a:lnTo>
                <a:lnTo>
                  <a:pt x="17149437" y="2899813"/>
                </a:lnTo>
                <a:lnTo>
                  <a:pt x="0" y="2899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42062" y="261608"/>
            <a:ext cx="7085140" cy="105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574"/>
              </a:lnSpc>
              <a:spcBef>
                <a:spcPct val="0"/>
              </a:spcBef>
            </a:pPr>
            <a:r>
              <a:rPr lang="en-US" sz="6124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471980" y="3247415"/>
            <a:ext cx="13596322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Wh-questions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9795" y="7439161"/>
            <a:ext cx="16838924" cy="276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9"/>
              </a:lnSpc>
            </a:pPr>
            <a:r>
              <a:rPr lang="en-US" sz="5612" b="1" spc="-134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Wh-words (What/ When/ Where/ Who/ How) + will + S + V?</a:t>
            </a:r>
          </a:p>
          <a:p>
            <a:pPr algn="ctr">
              <a:lnSpc>
                <a:spcPts val="7239"/>
              </a:lnSpc>
            </a:pPr>
            <a:r>
              <a:rPr lang="en-US" sz="5612" b="1" spc="-134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→ S will ….</a:t>
            </a:r>
          </a:p>
          <a:p>
            <a:pPr algn="ctr">
              <a:lnSpc>
                <a:spcPts val="6094"/>
              </a:lnSpc>
            </a:pPr>
            <a:endParaRPr lang="en-US" sz="5612" b="1" spc="-134">
              <a:solidFill>
                <a:srgbClr val="FFFEF1"/>
              </a:solidFill>
              <a:latin typeface="Crimson Roman Bold"/>
              <a:ea typeface="Crimson Roman Bold"/>
              <a:cs typeface="Crimson Roman Bold"/>
              <a:sym typeface="Crimson Roman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6301737" cy="2784222"/>
          </a:xfrm>
          <a:custGeom>
            <a:avLst/>
            <a:gdLst/>
            <a:ahLst/>
            <a:cxnLst/>
            <a:rect l="l" t="t" r="r" b="b"/>
            <a:pathLst>
              <a:path w="6301737" h="2784222">
                <a:moveTo>
                  <a:pt x="0" y="0"/>
                </a:moveTo>
                <a:lnTo>
                  <a:pt x="6301738" y="0"/>
                </a:lnTo>
                <a:lnTo>
                  <a:pt x="6301738" y="2784222"/>
                </a:lnTo>
                <a:lnTo>
                  <a:pt x="0" y="2784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94713" y="2325080"/>
            <a:ext cx="13898574" cy="2350122"/>
          </a:xfrm>
          <a:custGeom>
            <a:avLst/>
            <a:gdLst/>
            <a:ahLst/>
            <a:cxnLst/>
            <a:rect l="l" t="t" r="r" b="b"/>
            <a:pathLst>
              <a:path w="13898574" h="2350122">
                <a:moveTo>
                  <a:pt x="0" y="0"/>
                </a:moveTo>
                <a:lnTo>
                  <a:pt x="13898574" y="0"/>
                </a:lnTo>
                <a:lnTo>
                  <a:pt x="13898574" y="2350122"/>
                </a:lnTo>
                <a:lnTo>
                  <a:pt x="0" y="2350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02782" y="4675202"/>
            <a:ext cx="11375945" cy="5715584"/>
          </a:xfrm>
          <a:custGeom>
            <a:avLst/>
            <a:gdLst/>
            <a:ahLst/>
            <a:cxnLst/>
            <a:rect l="l" t="t" r="r" b="b"/>
            <a:pathLst>
              <a:path w="11375945" h="5715584">
                <a:moveTo>
                  <a:pt x="0" y="0"/>
                </a:moveTo>
                <a:lnTo>
                  <a:pt x="11375945" y="0"/>
                </a:lnTo>
                <a:lnTo>
                  <a:pt x="11375945" y="5715584"/>
                </a:lnTo>
                <a:lnTo>
                  <a:pt x="0" y="5715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47220" y="4690664"/>
            <a:ext cx="2846799" cy="1422300"/>
          </a:xfrm>
          <a:custGeom>
            <a:avLst/>
            <a:gdLst/>
            <a:ahLst/>
            <a:cxnLst/>
            <a:rect l="l" t="t" r="r" b="b"/>
            <a:pathLst>
              <a:path w="2846799" h="1422300">
                <a:moveTo>
                  <a:pt x="0" y="0"/>
                </a:moveTo>
                <a:lnTo>
                  <a:pt x="2846799" y="0"/>
                </a:lnTo>
                <a:lnTo>
                  <a:pt x="2846799" y="1422300"/>
                </a:lnTo>
                <a:lnTo>
                  <a:pt x="0" y="1422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313" b="-2313"/>
            </a:stretch>
          </a:blipFill>
        </p:spPr>
      </p:sp>
      <p:sp>
        <p:nvSpPr>
          <p:cNvPr id="7" name="TextBox 7"/>
          <p:cNvSpPr txBox="1"/>
          <p:nvPr/>
        </p:nvSpPr>
        <p:spPr>
          <a:xfrm rot="-224683">
            <a:off x="5604923" y="127866"/>
            <a:ext cx="6248865" cy="92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2"/>
              </a:lnSpc>
              <a:spcBef>
                <a:spcPct val="0"/>
              </a:spcBef>
            </a:pPr>
            <a:r>
              <a:rPr lang="en-US" sz="5401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64034" y="1320535"/>
            <a:ext cx="5709941" cy="10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sz="5921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Wh-questions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20539" y="2768106"/>
            <a:ext cx="13646922" cy="224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548" b="1" spc="-10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Wh-words (What/ When/ Where/ Who/ How) + will + S + V?</a:t>
            </a:r>
          </a:p>
          <a:p>
            <a:pPr algn="ctr">
              <a:lnSpc>
                <a:spcPts val="5867"/>
              </a:lnSpc>
            </a:pPr>
            <a:r>
              <a:rPr lang="en-US" sz="4548" b="1" spc="-10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→ S will ….</a:t>
            </a:r>
          </a:p>
          <a:p>
            <a:pPr algn="ctr">
              <a:lnSpc>
                <a:spcPts val="4939"/>
              </a:lnSpc>
            </a:pPr>
            <a:endParaRPr lang="en-US" sz="4548" b="1" spc="-109">
              <a:solidFill>
                <a:srgbClr val="FFFEF1"/>
              </a:solidFill>
              <a:latin typeface="Crimson Roman Bold"/>
              <a:ea typeface="Crimson Roman Bold"/>
              <a:cs typeface="Crimson Roman Bold"/>
              <a:sym typeface="Crimson Rom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41959" y="5698179"/>
            <a:ext cx="2237284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work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6798" y="4555659"/>
            <a:ext cx="2823567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Where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6301737" cy="2784222"/>
          </a:xfrm>
          <a:custGeom>
            <a:avLst/>
            <a:gdLst/>
            <a:ahLst/>
            <a:cxnLst/>
            <a:rect l="l" t="t" r="r" b="b"/>
            <a:pathLst>
              <a:path w="6301737" h="2784222">
                <a:moveTo>
                  <a:pt x="0" y="0"/>
                </a:moveTo>
                <a:lnTo>
                  <a:pt x="6301738" y="0"/>
                </a:lnTo>
                <a:lnTo>
                  <a:pt x="6301738" y="2784222"/>
                </a:lnTo>
                <a:lnTo>
                  <a:pt x="0" y="2784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94713" y="2325080"/>
            <a:ext cx="13898574" cy="2350122"/>
          </a:xfrm>
          <a:custGeom>
            <a:avLst/>
            <a:gdLst/>
            <a:ahLst/>
            <a:cxnLst/>
            <a:rect l="l" t="t" r="r" b="b"/>
            <a:pathLst>
              <a:path w="13898574" h="2350122">
                <a:moveTo>
                  <a:pt x="0" y="0"/>
                </a:moveTo>
                <a:lnTo>
                  <a:pt x="13898574" y="0"/>
                </a:lnTo>
                <a:lnTo>
                  <a:pt x="13898574" y="2350122"/>
                </a:lnTo>
                <a:lnTo>
                  <a:pt x="0" y="2350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9076" y="4675202"/>
            <a:ext cx="11375945" cy="5715584"/>
          </a:xfrm>
          <a:custGeom>
            <a:avLst/>
            <a:gdLst/>
            <a:ahLst/>
            <a:cxnLst/>
            <a:rect l="l" t="t" r="r" b="b"/>
            <a:pathLst>
              <a:path w="11375945" h="5715584">
                <a:moveTo>
                  <a:pt x="0" y="0"/>
                </a:moveTo>
                <a:lnTo>
                  <a:pt x="11375945" y="0"/>
                </a:lnTo>
                <a:lnTo>
                  <a:pt x="11375945" y="5715584"/>
                </a:lnTo>
                <a:lnTo>
                  <a:pt x="0" y="5715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57219" y="4830554"/>
            <a:ext cx="2846799" cy="1422300"/>
          </a:xfrm>
          <a:custGeom>
            <a:avLst/>
            <a:gdLst/>
            <a:ahLst/>
            <a:cxnLst/>
            <a:rect l="l" t="t" r="r" b="b"/>
            <a:pathLst>
              <a:path w="2846799" h="1422300">
                <a:moveTo>
                  <a:pt x="0" y="0"/>
                </a:moveTo>
                <a:lnTo>
                  <a:pt x="2846799" y="0"/>
                </a:lnTo>
                <a:lnTo>
                  <a:pt x="2846799" y="1422299"/>
                </a:lnTo>
                <a:lnTo>
                  <a:pt x="0" y="1422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313" b="-231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25021" y="5602929"/>
            <a:ext cx="5189613" cy="217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0"/>
              </a:lnSpc>
            </a:pPr>
            <a:r>
              <a:rPr lang="en-US" sz="5735" b="1">
                <a:solidFill>
                  <a:srgbClr val="ED1C24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Where will you work</a:t>
            </a:r>
            <a:r>
              <a:rPr lang="en-US" sz="5735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tonight?</a:t>
            </a:r>
          </a:p>
        </p:txBody>
      </p:sp>
      <p:sp>
        <p:nvSpPr>
          <p:cNvPr id="8" name="TextBox 8"/>
          <p:cNvSpPr txBox="1"/>
          <p:nvPr/>
        </p:nvSpPr>
        <p:spPr>
          <a:xfrm rot="-224683">
            <a:off x="5604923" y="127866"/>
            <a:ext cx="6248865" cy="92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2"/>
              </a:lnSpc>
              <a:spcBef>
                <a:spcPct val="0"/>
              </a:spcBef>
            </a:pPr>
            <a:r>
              <a:rPr lang="en-US" sz="5401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64034" y="1320535"/>
            <a:ext cx="5709941" cy="10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sz="5921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Wh-questions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20539" y="2768106"/>
            <a:ext cx="13646922" cy="224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548" b="1" spc="-10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Wh-words (What/ When/ Where/ Who/ How) + will + S + V?</a:t>
            </a:r>
          </a:p>
          <a:p>
            <a:pPr algn="ctr">
              <a:lnSpc>
                <a:spcPts val="5867"/>
              </a:lnSpc>
            </a:pPr>
            <a:r>
              <a:rPr lang="en-US" sz="4548" b="1" spc="-109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→ S will ….</a:t>
            </a:r>
          </a:p>
          <a:p>
            <a:pPr algn="ctr">
              <a:lnSpc>
                <a:spcPts val="4939"/>
              </a:lnSpc>
            </a:pPr>
            <a:endParaRPr lang="en-US" sz="4548" b="1" spc="-109">
              <a:solidFill>
                <a:srgbClr val="FFFEF1"/>
              </a:solidFill>
              <a:latin typeface="Crimson Roman Bold"/>
              <a:ea typeface="Crimson Roman Bold"/>
              <a:cs typeface="Crimson Roman Bold"/>
              <a:sym typeface="Crimson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588254" y="5698179"/>
            <a:ext cx="2237284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work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4678154"/>
            <a:ext cx="3157219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Where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4289475" y="2869042"/>
            <a:ext cx="11256158" cy="359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65"/>
              </a:lnSpc>
              <a:spcBef>
                <a:spcPct val="0"/>
              </a:spcBef>
            </a:pPr>
            <a:r>
              <a:rPr lang="en-US" sz="21047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32111" y="1867711"/>
          <a:ext cx="17623778" cy="8024306"/>
        </p:xfrm>
        <a:graphic>
          <a:graphicData uri="http://schemas.openxmlformats.org/drawingml/2006/table">
            <a:tbl>
              <a:tblPr/>
              <a:tblGrid>
                <a:gridCol w="2771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3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9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0532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Positive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S </a:t>
                      </a: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will V</a:t>
                      </a:r>
                      <a:endParaRPr lang="en-US" sz="1100"/>
                    </a:p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(sẽ làm gì)</a:t>
                      </a:r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My father </a:t>
                      </a:r>
                      <a:r>
                        <a:rPr lang="en-US" sz="3599" u="sng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will travel</a:t>
                      </a: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to the Moon in a supercar in the future.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364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Negative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S </a:t>
                      </a: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will not (won’t) V</a:t>
                      </a:r>
                      <a:endParaRPr lang="en-US" sz="1100"/>
                    </a:p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(sẽ không làm gì)</a:t>
                      </a:r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We </a:t>
                      </a:r>
                      <a:r>
                        <a:rPr lang="en-US" sz="3599" u="sng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won’t live</a:t>
                      </a: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in that cottage in the future.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5410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Question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7238" lvl="1" indent="-388619" algn="just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Will + S + V?</a:t>
                      </a:r>
                      <a:endParaRPr lang="en-US" sz="1100"/>
                    </a:p>
                    <a:p>
                      <a:pPr algn="just">
                        <a:lnSpc>
                          <a:spcPts val="5039"/>
                        </a:lnSpc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      Yes, S will./ No, S won’t.</a:t>
                      </a:r>
                    </a:p>
                    <a:p>
                      <a:pPr algn="just">
                        <a:lnSpc>
                          <a:spcPts val="5039"/>
                        </a:lnSpc>
                      </a:pPr>
                      <a:endParaRPr lang="en-US" sz="3599">
                        <a:solidFill>
                          <a:srgbClr val="000000"/>
                        </a:solidFill>
                        <a:latin typeface="Cardo"/>
                        <a:ea typeface="Cardo"/>
                        <a:cs typeface="Cardo"/>
                        <a:sym typeface="Cardo"/>
                      </a:endParaRPr>
                    </a:p>
                    <a:p>
                      <a:pPr marL="777238" lvl="1" indent="-388619" algn="just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Wh-words + will + S + V?</a:t>
                      </a:r>
                    </a:p>
                    <a:p>
                      <a:pPr algn="just">
                        <a:lnSpc>
                          <a:spcPts val="5039"/>
                        </a:lnSpc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      S will V ....</a:t>
                      </a:r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7238" lvl="1" indent="-388619" algn="l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 u="sng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Will they live</a:t>
                      </a: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on the Moon?</a:t>
                      </a:r>
                      <a:endParaRPr lang="en-US" sz="1100"/>
                    </a:p>
                    <a:p>
                      <a:pPr algn="l">
                        <a:lnSpc>
                          <a:spcPts val="5039"/>
                        </a:lnSpc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      Yes, they will.</a:t>
                      </a:r>
                    </a:p>
                    <a:p>
                      <a:pPr algn="l">
                        <a:lnSpc>
                          <a:spcPts val="5039"/>
                        </a:lnSpc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      No, they won’t. </a:t>
                      </a:r>
                    </a:p>
                    <a:p>
                      <a:pPr algn="l">
                        <a:lnSpc>
                          <a:spcPts val="5039"/>
                        </a:lnSpc>
                      </a:pPr>
                      <a:endParaRPr lang="en-US" sz="3599">
                        <a:solidFill>
                          <a:srgbClr val="000000"/>
                        </a:solidFill>
                        <a:latin typeface="Cardo"/>
                        <a:ea typeface="Cardo"/>
                        <a:cs typeface="Cardo"/>
                        <a:sym typeface="Cardo"/>
                      </a:endParaRPr>
                    </a:p>
                    <a:p>
                      <a:pPr marL="777238" lvl="1" indent="-388619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 u="sng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What will you do</a:t>
                      </a: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tomorrow?</a:t>
                      </a:r>
                    </a:p>
                    <a:p>
                      <a:pPr algn="l">
                        <a:lnSpc>
                          <a:spcPts val="5039"/>
                        </a:lnSpc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      I will go to the cinema.</a:t>
                      </a:r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5159474" y="305948"/>
            <a:ext cx="8698009" cy="129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3317796" y="3592478"/>
            <a:ext cx="11424193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practice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20975"/>
            <a:ext cx="16036780" cy="625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3"/>
              </a:lnSpc>
            </a:pPr>
            <a:endParaRPr/>
          </a:p>
          <a:p>
            <a:pPr algn="l">
              <a:lnSpc>
                <a:spcPts val="4679"/>
              </a:lnSpc>
            </a:pPr>
            <a:r>
              <a:rPr lang="en-US" sz="44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Example: </a:t>
            </a:r>
            <a:r>
              <a:rPr lang="en-US" sz="44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I think I</a:t>
            </a:r>
            <a:r>
              <a:rPr lang="en-US" sz="4499" b="1">
                <a:solidFill>
                  <a:srgbClr val="ED1C24"/>
                </a:solidFill>
                <a:latin typeface="Cardo Bold"/>
                <a:ea typeface="Cardo Bold"/>
                <a:cs typeface="Cardo Bold"/>
                <a:sym typeface="Cardo Bold"/>
              </a:rPr>
              <a:t>’ll</a:t>
            </a:r>
            <a:r>
              <a:rPr lang="en-US" sz="44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 listen to music in the afternoon.</a:t>
            </a:r>
          </a:p>
          <a:p>
            <a:pPr algn="l">
              <a:lnSpc>
                <a:spcPts val="4263"/>
              </a:lnSpc>
            </a:pPr>
            <a:endParaRPr lang="en-US" sz="4499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  <a:p>
            <a:pPr marL="949954" lvl="1" indent="-474977" algn="l">
              <a:lnSpc>
                <a:spcPts val="7567"/>
              </a:lnSpc>
              <a:buAutoNum type="arabicPeriod"/>
            </a:pPr>
            <a:r>
              <a:rPr lang="en-US" sz="43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I think I _______ stay at home tonight.</a:t>
            </a:r>
          </a:p>
          <a:p>
            <a:pPr marL="949954" lvl="1" indent="-474977" algn="l">
              <a:lnSpc>
                <a:spcPts val="7567"/>
              </a:lnSpc>
              <a:buAutoNum type="arabicPeriod"/>
            </a:pPr>
            <a:r>
              <a:rPr lang="en-US" sz="43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 My friends _______ go to the library this afternoon.</a:t>
            </a:r>
          </a:p>
          <a:p>
            <a:pPr marL="949954" lvl="1" indent="-474977" algn="l">
              <a:lnSpc>
                <a:spcPts val="7567"/>
              </a:lnSpc>
              <a:buAutoNum type="arabicPeriod"/>
            </a:pPr>
            <a:r>
              <a:rPr lang="en-US" sz="43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My mum _______ make a cake today.</a:t>
            </a:r>
          </a:p>
          <a:p>
            <a:pPr marL="949954" lvl="1" indent="-474977" algn="l">
              <a:lnSpc>
                <a:spcPts val="7567"/>
              </a:lnSpc>
              <a:buAutoNum type="arabicPeriod"/>
            </a:pPr>
            <a:r>
              <a:rPr lang="en-US" sz="43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I _______ have an English test tomorrow.</a:t>
            </a:r>
          </a:p>
          <a:p>
            <a:pPr marL="949954" lvl="1" indent="-474977" algn="l">
              <a:lnSpc>
                <a:spcPts val="7567"/>
              </a:lnSpc>
              <a:buAutoNum type="arabicPeriod"/>
            </a:pPr>
            <a:r>
              <a:rPr lang="en-US" sz="43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Our family _______ move to the new house next week.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00300" y="417727"/>
            <a:ext cx="14859000" cy="1739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6"/>
              </a:lnSpc>
              <a:spcBef>
                <a:spcPct val="0"/>
              </a:spcBef>
            </a:pPr>
            <a:r>
              <a:rPr lang="en-US" sz="50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Fill the blanks with </a:t>
            </a:r>
            <a:r>
              <a:rPr lang="en-US" sz="5018" u="sng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will ('ll)</a:t>
            </a:r>
            <a:r>
              <a:rPr lang="en-US" sz="50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or</a:t>
            </a:r>
            <a:r>
              <a:rPr lang="en-US" sz="5018" u="sng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won’t</a:t>
            </a:r>
            <a:r>
              <a:rPr lang="en-US" sz="50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to make the sentences true for you.</a:t>
            </a:r>
          </a:p>
        </p:txBody>
      </p:sp>
      <p:sp>
        <p:nvSpPr>
          <p:cNvPr id="4" name="Freeform 4"/>
          <p:cNvSpPr/>
          <p:nvPr/>
        </p:nvSpPr>
        <p:spPr>
          <a:xfrm>
            <a:off x="1120803" y="429878"/>
            <a:ext cx="1187394" cy="1750849"/>
          </a:xfrm>
          <a:custGeom>
            <a:avLst/>
            <a:gdLst/>
            <a:ahLst/>
            <a:cxnLst/>
            <a:rect l="l" t="t" r="r" b="b"/>
            <a:pathLst>
              <a:path w="1187394" h="1750849">
                <a:moveTo>
                  <a:pt x="0" y="0"/>
                </a:moveTo>
                <a:lnTo>
                  <a:pt x="1187394" y="0"/>
                </a:lnTo>
                <a:lnTo>
                  <a:pt x="1187394" y="1750849"/>
                </a:lnTo>
                <a:lnTo>
                  <a:pt x="0" y="1750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8217" y="2503018"/>
            <a:ext cx="16259783" cy="6212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"/>
              </a:lnSpc>
            </a:pPr>
            <a:r>
              <a:rPr lang="en-US" sz="42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A: </a:t>
            </a:r>
            <a:r>
              <a:rPr lang="en-US" sz="42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Oh, no. The dog ran away again!</a:t>
            </a:r>
          </a:p>
          <a:p>
            <a:pPr algn="l">
              <a:lnSpc>
                <a:spcPts val="6191"/>
              </a:lnSpc>
            </a:pPr>
            <a:r>
              <a:rPr lang="en-US" sz="42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B: </a:t>
            </a:r>
            <a:r>
              <a:rPr lang="en-US" sz="42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Don’t worry – he (1)________ come back.</a:t>
            </a:r>
          </a:p>
          <a:p>
            <a:pPr algn="l">
              <a:lnSpc>
                <a:spcPts val="6191"/>
              </a:lnSpc>
            </a:pPr>
            <a:r>
              <a:rPr lang="en-US" sz="42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A: </a:t>
            </a:r>
            <a:r>
              <a:rPr lang="en-US" sz="42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Are you sure he (2) ______?</a:t>
            </a:r>
          </a:p>
          <a:p>
            <a:pPr algn="l">
              <a:lnSpc>
                <a:spcPts val="6191"/>
              </a:lnSpc>
            </a:pPr>
            <a:r>
              <a:rPr lang="en-US" sz="42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B: </a:t>
            </a:r>
            <a:r>
              <a:rPr lang="en-US" sz="42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OK, he might not come back today. But I’m sure he (3) ______ come back tomorrow.</a:t>
            </a:r>
          </a:p>
          <a:p>
            <a:pPr algn="l">
              <a:lnSpc>
                <a:spcPts val="6191"/>
              </a:lnSpc>
            </a:pPr>
            <a:r>
              <a:rPr lang="en-US" sz="42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A: </a:t>
            </a:r>
            <a:r>
              <a:rPr lang="en-US" sz="42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I don’t believe you! He (4) _______ come back. We (5) ______ never see him again. I’m sure.</a:t>
            </a:r>
          </a:p>
          <a:p>
            <a:pPr algn="l">
              <a:lnSpc>
                <a:spcPts val="6191"/>
              </a:lnSpc>
            </a:pPr>
            <a:r>
              <a:rPr lang="en-US" sz="429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B: </a:t>
            </a:r>
            <a:r>
              <a:rPr lang="en-US" sz="42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Oh, look ... Here he is!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38255" y="796591"/>
            <a:ext cx="15260266" cy="91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  <a:spcBef>
                <a:spcPct val="0"/>
              </a:spcBef>
            </a:pPr>
            <a:r>
              <a:rPr lang="en-US" sz="53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Complete the conversation with will ('ll) or won’t.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488536"/>
            <a:ext cx="1217725" cy="1633534"/>
          </a:xfrm>
          <a:custGeom>
            <a:avLst/>
            <a:gdLst/>
            <a:ahLst/>
            <a:cxnLst/>
            <a:rect l="l" t="t" r="r" b="b"/>
            <a:pathLst>
              <a:path w="1217725" h="1633534">
                <a:moveTo>
                  <a:pt x="0" y="0"/>
                </a:moveTo>
                <a:lnTo>
                  <a:pt x="1217725" y="0"/>
                </a:lnTo>
                <a:lnTo>
                  <a:pt x="1217725" y="1633534"/>
                </a:lnTo>
                <a:lnTo>
                  <a:pt x="0" y="1633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4748" y="2704313"/>
            <a:ext cx="16923252" cy="646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475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A: </a:t>
            </a: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Oh, no. The dog ran away again!</a:t>
            </a:r>
          </a:p>
          <a:p>
            <a:pPr algn="l">
              <a:lnSpc>
                <a:spcPts val="6444"/>
              </a:lnSpc>
            </a:pPr>
            <a:r>
              <a:rPr lang="en-US" sz="4475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B: </a:t>
            </a: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Don’t worry – he (1)________ come back.</a:t>
            </a:r>
          </a:p>
          <a:p>
            <a:pPr algn="l">
              <a:lnSpc>
                <a:spcPts val="6444"/>
              </a:lnSpc>
            </a:pPr>
            <a:r>
              <a:rPr lang="en-US" sz="4475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A: </a:t>
            </a: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Are you sure he (2) ______?</a:t>
            </a:r>
          </a:p>
          <a:p>
            <a:pPr algn="l">
              <a:lnSpc>
                <a:spcPts val="6444"/>
              </a:lnSpc>
            </a:pPr>
            <a:r>
              <a:rPr lang="en-US" sz="4475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B: </a:t>
            </a: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OK, he might not come back today. But I’m sure he (3) ______ come back tomorrow.</a:t>
            </a:r>
          </a:p>
          <a:p>
            <a:pPr algn="l">
              <a:lnSpc>
                <a:spcPts val="6444"/>
              </a:lnSpc>
            </a:pPr>
            <a:r>
              <a:rPr lang="en-US" sz="4475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A: </a:t>
            </a: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I don’t believe you! He (4) _______ come back. We (5) ______ never see him again. I’m sure.</a:t>
            </a:r>
          </a:p>
          <a:p>
            <a:pPr algn="l">
              <a:lnSpc>
                <a:spcPts val="6444"/>
              </a:lnSpc>
            </a:pPr>
            <a:r>
              <a:rPr lang="en-US" sz="4475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B: </a:t>
            </a: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Oh, look ... Here he is!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38255" y="796591"/>
            <a:ext cx="15260266" cy="91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6"/>
              </a:lnSpc>
              <a:spcBef>
                <a:spcPct val="0"/>
              </a:spcBef>
            </a:pPr>
            <a:r>
              <a:rPr lang="en-US" sz="53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Complete the conversation with will ('ll) or won’t.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488536"/>
            <a:ext cx="1217725" cy="1633534"/>
          </a:xfrm>
          <a:custGeom>
            <a:avLst/>
            <a:gdLst/>
            <a:ahLst/>
            <a:cxnLst/>
            <a:rect l="l" t="t" r="r" b="b"/>
            <a:pathLst>
              <a:path w="1217725" h="1633534">
                <a:moveTo>
                  <a:pt x="0" y="0"/>
                </a:moveTo>
                <a:lnTo>
                  <a:pt x="1217725" y="0"/>
                </a:lnTo>
                <a:lnTo>
                  <a:pt x="1217725" y="1633534"/>
                </a:lnTo>
                <a:lnTo>
                  <a:pt x="0" y="1633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50236" y="6782704"/>
            <a:ext cx="1641574" cy="82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8"/>
              </a:lnSpc>
              <a:spcBef>
                <a:spcPct val="0"/>
              </a:spcBef>
            </a:pPr>
            <a:r>
              <a:rPr lang="en-US" sz="4820" b="1">
                <a:solidFill>
                  <a:srgbClr val="ED1C24"/>
                </a:solidFill>
                <a:latin typeface="Cardo Bold"/>
                <a:ea typeface="Cardo Bold"/>
                <a:cs typeface="Cardo Bold"/>
                <a:sym typeface="Cardo Bold"/>
              </a:rPr>
              <a:t>won’t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80858" y="3353812"/>
            <a:ext cx="1963142" cy="82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6"/>
              </a:lnSpc>
              <a:spcBef>
                <a:spcPct val="0"/>
              </a:spcBef>
            </a:pPr>
            <a:r>
              <a:rPr lang="en-US" sz="4818" b="1">
                <a:solidFill>
                  <a:srgbClr val="ED1C24"/>
                </a:solidFill>
                <a:latin typeface="Cardo Bold"/>
                <a:ea typeface="Cardo Bold"/>
                <a:cs typeface="Cardo Bold"/>
                <a:sym typeface="Cardo Bold"/>
              </a:rPr>
              <a:t>will/ ‘ll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80858" y="4322927"/>
            <a:ext cx="1066502" cy="82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6"/>
              </a:lnSpc>
              <a:spcBef>
                <a:spcPct val="0"/>
              </a:spcBef>
            </a:pPr>
            <a:r>
              <a:rPr lang="en-US" sz="4818" b="1">
                <a:solidFill>
                  <a:srgbClr val="ED1C24"/>
                </a:solidFill>
                <a:latin typeface="Cardo Bold"/>
                <a:ea typeface="Cardo Bold"/>
                <a:cs typeface="Cardo Bold"/>
                <a:sym typeface="Cardo Bold"/>
              </a:rPr>
              <a:t>will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91550" y="5162466"/>
            <a:ext cx="1963142" cy="82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6"/>
              </a:lnSpc>
              <a:spcBef>
                <a:spcPct val="0"/>
              </a:spcBef>
            </a:pPr>
            <a:r>
              <a:rPr lang="en-US" sz="4818" b="1">
                <a:solidFill>
                  <a:srgbClr val="ED1C24"/>
                </a:solidFill>
                <a:latin typeface="Cardo Bold"/>
                <a:ea typeface="Cardo Bold"/>
                <a:cs typeface="Cardo Bold"/>
                <a:sym typeface="Cardo Bold"/>
              </a:rPr>
              <a:t>will/ ‘ll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91550" y="6782677"/>
            <a:ext cx="1963142" cy="82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6"/>
              </a:lnSpc>
              <a:spcBef>
                <a:spcPct val="0"/>
              </a:spcBef>
            </a:pPr>
            <a:r>
              <a:rPr lang="en-US" sz="4818" b="1">
                <a:solidFill>
                  <a:srgbClr val="ED1C24"/>
                </a:solidFill>
                <a:latin typeface="Cardo Bold"/>
                <a:ea typeface="Cardo Bold"/>
                <a:cs typeface="Cardo Bold"/>
                <a:sym typeface="Cardo Bold"/>
              </a:rPr>
              <a:t>will/ ‘ll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8404" y="2037794"/>
            <a:ext cx="16923252" cy="805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1. computer / do / housework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2. robot / water / ﬂowers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3. smart TV / cook / meals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4. washing machine / iron / clothes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5. smartphone / take care / children</a:t>
            </a:r>
          </a:p>
          <a:p>
            <a:pPr algn="l">
              <a:lnSpc>
                <a:spcPts val="6444"/>
              </a:lnSpc>
            </a:pPr>
            <a:r>
              <a:rPr lang="en-US" sz="44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50124" y="138671"/>
            <a:ext cx="13587752" cy="169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6"/>
              </a:lnSpc>
              <a:spcBef>
                <a:spcPct val="0"/>
              </a:spcBef>
            </a:pPr>
            <a:r>
              <a:rPr lang="en-US" sz="49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Write sentences, using will ('ll) or won't and the words given.</a:t>
            </a:r>
          </a:p>
        </p:txBody>
      </p:sp>
      <p:sp>
        <p:nvSpPr>
          <p:cNvPr id="4" name="Freeform 4"/>
          <p:cNvSpPr/>
          <p:nvPr/>
        </p:nvSpPr>
        <p:spPr>
          <a:xfrm>
            <a:off x="737959" y="140211"/>
            <a:ext cx="1050445" cy="1489033"/>
          </a:xfrm>
          <a:custGeom>
            <a:avLst/>
            <a:gdLst/>
            <a:ahLst/>
            <a:cxnLst/>
            <a:rect l="l" t="t" r="r" b="b"/>
            <a:pathLst>
              <a:path w="1050445" h="1489033">
                <a:moveTo>
                  <a:pt x="0" y="0"/>
                </a:moveTo>
                <a:lnTo>
                  <a:pt x="1050445" y="0"/>
                </a:lnTo>
                <a:lnTo>
                  <a:pt x="1050445" y="1489033"/>
                </a:lnTo>
                <a:lnTo>
                  <a:pt x="0" y="1489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8404" y="2271347"/>
            <a:ext cx="16923252" cy="758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1. computer / do / housework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2. robot / water / ﬂowers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3. smart TV / cook / meals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4. washing machine / iron / clothes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5. smartphone / take care / children</a:t>
            </a:r>
          </a:p>
          <a:p>
            <a:pPr algn="l">
              <a:lnSpc>
                <a:spcPts val="6012"/>
              </a:lnSpc>
            </a:pPr>
            <a:r>
              <a:rPr lang="en-US" sz="4175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--&gt;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50124" y="138671"/>
            <a:ext cx="13587752" cy="169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6"/>
              </a:lnSpc>
              <a:spcBef>
                <a:spcPct val="0"/>
              </a:spcBef>
            </a:pPr>
            <a:r>
              <a:rPr lang="en-US" sz="49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Write sentences, using will ('ll) or won't and the words given.</a:t>
            </a:r>
          </a:p>
        </p:txBody>
      </p:sp>
      <p:sp>
        <p:nvSpPr>
          <p:cNvPr id="4" name="Freeform 4"/>
          <p:cNvSpPr/>
          <p:nvPr/>
        </p:nvSpPr>
        <p:spPr>
          <a:xfrm>
            <a:off x="737959" y="140211"/>
            <a:ext cx="1050445" cy="1489033"/>
          </a:xfrm>
          <a:custGeom>
            <a:avLst/>
            <a:gdLst/>
            <a:ahLst/>
            <a:cxnLst/>
            <a:rect l="l" t="t" r="r" b="b"/>
            <a:pathLst>
              <a:path w="1050445" h="1489033">
                <a:moveTo>
                  <a:pt x="0" y="0"/>
                </a:moveTo>
                <a:lnTo>
                  <a:pt x="1050445" y="0"/>
                </a:lnTo>
                <a:lnTo>
                  <a:pt x="1050445" y="1489033"/>
                </a:lnTo>
                <a:lnTo>
                  <a:pt x="0" y="1489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55759" y="3026730"/>
            <a:ext cx="14489241" cy="692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ED1C24"/>
                </a:solidFill>
                <a:latin typeface="Calistoga"/>
                <a:ea typeface="Calistoga"/>
                <a:cs typeface="Calistoga"/>
                <a:sym typeface="Calistoga"/>
              </a:rPr>
              <a:t>A computer will / won’t help me to do my housework.</a:t>
            </a:r>
          </a:p>
          <a:p>
            <a:pPr algn="l">
              <a:lnSpc>
                <a:spcPts val="6600"/>
              </a:lnSpc>
            </a:pPr>
            <a:endParaRPr lang="en-US" sz="4000" dirty="0">
              <a:solidFill>
                <a:srgbClr val="ED1C24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ED1C24"/>
                </a:solidFill>
                <a:latin typeface="Calistoga"/>
                <a:ea typeface="Calistoga"/>
                <a:cs typeface="Calistoga"/>
                <a:sym typeface="Calistoga"/>
              </a:rPr>
              <a:t>A robot will help me to water the flowers.</a:t>
            </a:r>
          </a:p>
          <a:p>
            <a:pPr algn="l">
              <a:lnSpc>
                <a:spcPts val="6440"/>
              </a:lnSpc>
            </a:pPr>
            <a:endParaRPr lang="en-US" sz="4000" dirty="0">
              <a:solidFill>
                <a:srgbClr val="ED1C24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ED1C24"/>
                </a:solidFill>
                <a:latin typeface="Calistoga"/>
                <a:ea typeface="Calistoga"/>
                <a:cs typeface="Calistoga"/>
                <a:sym typeface="Calistoga"/>
              </a:rPr>
              <a:t>A smart TV won’t help me to cook meals.</a:t>
            </a:r>
          </a:p>
          <a:p>
            <a:pPr algn="l">
              <a:lnSpc>
                <a:spcPts val="6800"/>
              </a:lnSpc>
            </a:pPr>
            <a:endParaRPr lang="en-US" sz="4000" dirty="0">
              <a:solidFill>
                <a:srgbClr val="ED1C24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ED1C24"/>
                </a:solidFill>
                <a:latin typeface="Calistoga"/>
                <a:ea typeface="Calistoga"/>
                <a:cs typeface="Calistoga"/>
                <a:sym typeface="Calistoga"/>
              </a:rPr>
              <a:t>A washing machine will / won’t help me to iron the clothes.</a:t>
            </a:r>
          </a:p>
          <a:p>
            <a:pPr algn="l">
              <a:lnSpc>
                <a:spcPts val="6520"/>
              </a:lnSpc>
            </a:pPr>
            <a:endParaRPr lang="en-US" sz="4000" dirty="0">
              <a:solidFill>
                <a:srgbClr val="ED1C24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ED1C24"/>
                </a:solidFill>
                <a:latin typeface="Calistoga"/>
                <a:ea typeface="Calistoga"/>
                <a:cs typeface="Calistoga"/>
                <a:sym typeface="Calistoga"/>
              </a:rPr>
              <a:t>A smartphone won’t help me to take care of the children.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3363478" y="3115197"/>
            <a:ext cx="11424193" cy="372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9"/>
              </a:lnSpc>
              <a:spcBef>
                <a:spcPct val="0"/>
              </a:spcBef>
            </a:pPr>
            <a:r>
              <a:rPr lang="en-US" sz="10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might for future possibility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79244" y="987449"/>
            <a:ext cx="11329512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  <a:ea typeface="Gagalin"/>
                <a:cs typeface="Gagalin"/>
                <a:sym typeface="Gagalin"/>
              </a:rPr>
              <a:t>GRAMMAR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42969" y="0"/>
            <a:ext cx="8306367" cy="3669904"/>
          </a:xfrm>
          <a:custGeom>
            <a:avLst/>
            <a:gdLst/>
            <a:ahLst/>
            <a:cxnLst/>
            <a:rect l="l" t="t" r="r" b="b"/>
            <a:pathLst>
              <a:path w="8306367" h="3669904">
                <a:moveTo>
                  <a:pt x="0" y="0"/>
                </a:moveTo>
                <a:lnTo>
                  <a:pt x="8306368" y="0"/>
                </a:lnTo>
                <a:lnTo>
                  <a:pt x="8306368" y="3669904"/>
                </a:lnTo>
                <a:lnTo>
                  <a:pt x="0" y="3669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6531187" y="596449"/>
            <a:ext cx="6805990" cy="23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6"/>
              </a:lnSpc>
              <a:spcBef>
                <a:spcPct val="0"/>
              </a:spcBef>
            </a:pPr>
            <a:r>
              <a:rPr lang="en-US" sz="67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might for future possibility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7732" y="3330821"/>
            <a:ext cx="1449487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USE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5915" y="4667875"/>
            <a:ext cx="17842085" cy="215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We use </a:t>
            </a:r>
            <a:r>
              <a:rPr lang="en-US" sz="5599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might + V</a:t>
            </a:r>
            <a:r>
              <a:rPr lang="en-US" sz="5599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to talk about actions that are possible in the future - we are </a:t>
            </a:r>
            <a:r>
              <a:rPr lang="en-US" sz="5599" b="1" u="sng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not sure</a:t>
            </a:r>
            <a:r>
              <a:rPr lang="en-US" sz="5599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 if the actions will happen or not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9736" y="7483673"/>
            <a:ext cx="2572664" cy="119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 dirty="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FORM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86051" y="8540468"/>
            <a:ext cx="6915549" cy="96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Positive, Negative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42969" y="0"/>
            <a:ext cx="6336461" cy="2799563"/>
          </a:xfrm>
          <a:custGeom>
            <a:avLst/>
            <a:gdLst/>
            <a:ahLst/>
            <a:cxnLst/>
            <a:rect l="l" t="t" r="r" b="b"/>
            <a:pathLst>
              <a:path w="6336461" h="2799563">
                <a:moveTo>
                  <a:pt x="0" y="0"/>
                </a:moveTo>
                <a:lnTo>
                  <a:pt x="6336461" y="0"/>
                </a:lnTo>
                <a:lnTo>
                  <a:pt x="6336461" y="2799563"/>
                </a:lnTo>
                <a:lnTo>
                  <a:pt x="0" y="279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5726086" y="376743"/>
            <a:ext cx="6029415" cy="1932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3"/>
              </a:lnSpc>
              <a:spcBef>
                <a:spcPct val="0"/>
              </a:spcBef>
            </a:pPr>
            <a:r>
              <a:rPr lang="en-US" sz="550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might for future possibility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97563" y="4585507"/>
            <a:ext cx="8218437" cy="1025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We might live in a UFO.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6504911"/>
            <a:ext cx="16001801" cy="2705759"/>
          </a:xfrm>
          <a:custGeom>
            <a:avLst/>
            <a:gdLst/>
            <a:ahLst/>
            <a:cxnLst/>
            <a:rect l="l" t="t" r="r" b="b"/>
            <a:pathLst>
              <a:path w="16001801" h="2705759">
                <a:moveTo>
                  <a:pt x="0" y="0"/>
                </a:moveTo>
                <a:lnTo>
                  <a:pt x="16001801" y="0"/>
                </a:lnTo>
                <a:lnTo>
                  <a:pt x="16001801" y="2705759"/>
                </a:lnTo>
                <a:lnTo>
                  <a:pt x="0" y="27057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92881" y="3007741"/>
            <a:ext cx="438411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 dirty="0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Positive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7456" y="6742603"/>
            <a:ext cx="15873044" cy="202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4"/>
              </a:lnSpc>
            </a:pPr>
            <a:r>
              <a:rPr lang="en-US" sz="6499" b="1" spc="-155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might + V</a:t>
            </a:r>
          </a:p>
          <a:p>
            <a:pPr algn="ctr">
              <a:lnSpc>
                <a:spcPts val="6320"/>
              </a:lnSpc>
            </a:pPr>
            <a:r>
              <a:rPr lang="en-US" sz="4899" spc="-117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06511" y="397412"/>
            <a:ext cx="16874978" cy="949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42969" y="0"/>
            <a:ext cx="6336461" cy="2799563"/>
          </a:xfrm>
          <a:custGeom>
            <a:avLst/>
            <a:gdLst/>
            <a:ahLst/>
            <a:cxnLst/>
            <a:rect l="l" t="t" r="r" b="b"/>
            <a:pathLst>
              <a:path w="6336461" h="2799563">
                <a:moveTo>
                  <a:pt x="0" y="0"/>
                </a:moveTo>
                <a:lnTo>
                  <a:pt x="6336461" y="0"/>
                </a:lnTo>
                <a:lnTo>
                  <a:pt x="6336461" y="2799563"/>
                </a:lnTo>
                <a:lnTo>
                  <a:pt x="0" y="279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5726086" y="376743"/>
            <a:ext cx="6029415" cy="1932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3"/>
              </a:lnSpc>
              <a:spcBef>
                <a:spcPct val="0"/>
              </a:spcBef>
            </a:pPr>
            <a:r>
              <a:rPr lang="en-US" sz="550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might for future possibility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62400" y="4585507"/>
            <a:ext cx="9615687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They might not travel in cars.</a:t>
            </a:r>
          </a:p>
        </p:txBody>
      </p:sp>
      <p:sp>
        <p:nvSpPr>
          <p:cNvPr id="6" name="Freeform 6"/>
          <p:cNvSpPr/>
          <p:nvPr/>
        </p:nvSpPr>
        <p:spPr>
          <a:xfrm>
            <a:off x="1449076" y="6584935"/>
            <a:ext cx="15810224" cy="2673365"/>
          </a:xfrm>
          <a:custGeom>
            <a:avLst/>
            <a:gdLst/>
            <a:ahLst/>
            <a:cxnLst/>
            <a:rect l="l" t="t" r="r" b="b"/>
            <a:pathLst>
              <a:path w="15810224" h="2673365">
                <a:moveTo>
                  <a:pt x="0" y="0"/>
                </a:moveTo>
                <a:lnTo>
                  <a:pt x="15810224" y="0"/>
                </a:lnTo>
                <a:lnTo>
                  <a:pt x="15810224" y="2673365"/>
                </a:lnTo>
                <a:lnTo>
                  <a:pt x="0" y="2673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02827" y="3007741"/>
            <a:ext cx="3929360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Negative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9076" y="6984084"/>
            <a:ext cx="15563095" cy="199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5"/>
              </a:lnSpc>
            </a:pPr>
            <a:r>
              <a:rPr lang="en-US" sz="6399" b="1" spc="-153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might not + V</a:t>
            </a:r>
          </a:p>
          <a:p>
            <a:pPr algn="ctr">
              <a:lnSpc>
                <a:spcPts val="6191"/>
              </a:lnSpc>
            </a:pPr>
            <a:r>
              <a:rPr lang="en-US" sz="4799" spc="-115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449076" y="4345420"/>
          <a:ext cx="16018715" cy="3886200"/>
        </p:xfrm>
        <a:graphic>
          <a:graphicData uri="http://schemas.openxmlformats.org/drawingml/2006/table">
            <a:tbl>
              <a:tblPr/>
              <a:tblGrid>
                <a:gridCol w="277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7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9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4310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Positive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S </a:t>
                      </a:r>
                      <a:r>
                        <a:rPr lang="en-US" sz="39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might V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Doulos"/>
                          <a:ea typeface="Doulos"/>
                          <a:cs typeface="Doulos"/>
                          <a:sym typeface="Doulos"/>
                        </a:rPr>
                        <a:t>(có thể sẽ)</a:t>
                      </a:r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We </a:t>
                      </a:r>
                      <a:r>
                        <a:rPr lang="en-US" sz="3999" u="sng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might live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in a UFO.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Negative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S </a:t>
                      </a:r>
                      <a:r>
                        <a:rPr lang="en-US" sz="3999" b="1">
                          <a:solidFill>
                            <a:srgbClr val="000000"/>
                          </a:solidFill>
                          <a:latin typeface="Cardo Bold"/>
                          <a:ea typeface="Cardo Bold"/>
                          <a:cs typeface="Cardo Bold"/>
                          <a:sym typeface="Cardo Bold"/>
                        </a:rPr>
                        <a:t>might not V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Doulos"/>
                          <a:ea typeface="Doulos"/>
                          <a:cs typeface="Doulos"/>
                          <a:sym typeface="Doulos"/>
                        </a:rPr>
                        <a:t>(có thể sẽ không)</a:t>
                      </a:r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They </a:t>
                      </a:r>
                      <a:r>
                        <a:rPr lang="en-US" sz="3999" u="sng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might not travel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 in cars.</a:t>
                      </a:r>
                      <a:endParaRPr lang="en-US" sz="1100"/>
                    </a:p>
                  </a:txBody>
                  <a:tcPr marL="95250" marR="95250" marT="95250" marB="9525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317215" y="2076812"/>
            <a:ext cx="14279254" cy="129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might for future possibility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3317796" y="3592478"/>
            <a:ext cx="11424193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practice</a:t>
            </a:r>
          </a:p>
        </p:txBody>
      </p:sp>
      <p:sp>
        <p:nvSpPr>
          <p:cNvPr id="5" name="Freeform 5"/>
          <p:cNvSpPr/>
          <p:nvPr/>
        </p:nvSpPr>
        <p:spPr>
          <a:xfrm>
            <a:off x="14660175" y="6081423"/>
            <a:ext cx="1485401" cy="1922849"/>
          </a:xfrm>
          <a:custGeom>
            <a:avLst/>
            <a:gdLst/>
            <a:ahLst/>
            <a:cxnLst/>
            <a:rect l="l" t="t" r="r" b="b"/>
            <a:pathLst>
              <a:path w="1485401" h="1922849">
                <a:moveTo>
                  <a:pt x="0" y="0"/>
                </a:moveTo>
                <a:lnTo>
                  <a:pt x="1485401" y="0"/>
                </a:lnTo>
                <a:lnTo>
                  <a:pt x="1485401" y="1922849"/>
                </a:lnTo>
                <a:lnTo>
                  <a:pt x="0" y="192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0581" y="282824"/>
            <a:ext cx="1244935" cy="1491752"/>
          </a:xfrm>
          <a:custGeom>
            <a:avLst/>
            <a:gdLst/>
            <a:ahLst/>
            <a:cxnLst/>
            <a:rect l="l" t="t" r="r" b="b"/>
            <a:pathLst>
              <a:path w="1244935" h="1491752">
                <a:moveTo>
                  <a:pt x="0" y="0"/>
                </a:moveTo>
                <a:lnTo>
                  <a:pt x="1244935" y="0"/>
                </a:lnTo>
                <a:lnTo>
                  <a:pt x="1244935" y="1491752"/>
                </a:lnTo>
                <a:lnTo>
                  <a:pt x="0" y="149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15516" y="1933188"/>
            <a:ext cx="14734853" cy="7973765"/>
          </a:xfrm>
          <a:custGeom>
            <a:avLst/>
            <a:gdLst/>
            <a:ahLst/>
            <a:cxnLst/>
            <a:rect l="l" t="t" r="r" b="b"/>
            <a:pathLst>
              <a:path w="14734853" h="7973765">
                <a:moveTo>
                  <a:pt x="0" y="0"/>
                </a:moveTo>
                <a:lnTo>
                  <a:pt x="14734853" y="0"/>
                </a:lnTo>
                <a:lnTo>
                  <a:pt x="14734853" y="7973765"/>
                </a:lnTo>
                <a:lnTo>
                  <a:pt x="0" y="7973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61865" y="546023"/>
            <a:ext cx="6282135" cy="87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6"/>
              </a:lnSpc>
              <a:spcBef>
                <a:spcPct val="0"/>
              </a:spcBef>
            </a:pPr>
            <a:r>
              <a:rPr lang="en-US" sz="51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Read the two poems.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0581" y="282824"/>
            <a:ext cx="1244935" cy="1491752"/>
          </a:xfrm>
          <a:custGeom>
            <a:avLst/>
            <a:gdLst/>
            <a:ahLst/>
            <a:cxnLst/>
            <a:rect l="l" t="t" r="r" b="b"/>
            <a:pathLst>
              <a:path w="1244935" h="1491752">
                <a:moveTo>
                  <a:pt x="0" y="0"/>
                </a:moveTo>
                <a:lnTo>
                  <a:pt x="1244935" y="0"/>
                </a:lnTo>
                <a:lnTo>
                  <a:pt x="1244935" y="1491752"/>
                </a:lnTo>
                <a:lnTo>
                  <a:pt x="0" y="149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3049" y="1933188"/>
            <a:ext cx="15309374" cy="7966633"/>
          </a:xfrm>
          <a:custGeom>
            <a:avLst/>
            <a:gdLst/>
            <a:ahLst/>
            <a:cxnLst/>
            <a:rect l="l" t="t" r="r" b="b"/>
            <a:pathLst>
              <a:path w="15309374" h="7966633">
                <a:moveTo>
                  <a:pt x="0" y="0"/>
                </a:moveTo>
                <a:lnTo>
                  <a:pt x="15309373" y="0"/>
                </a:lnTo>
                <a:lnTo>
                  <a:pt x="15309373" y="7966634"/>
                </a:lnTo>
                <a:lnTo>
                  <a:pt x="0" y="7966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70231" y="546023"/>
            <a:ext cx="14927163" cy="87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6"/>
              </a:lnSpc>
              <a:spcBef>
                <a:spcPct val="0"/>
              </a:spcBef>
            </a:pPr>
            <a:r>
              <a:rPr lang="en-US" sz="51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Read the two poems. Tick (✓) T (True) or F (False).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452" y="354407"/>
            <a:ext cx="858497" cy="1028700"/>
          </a:xfrm>
          <a:custGeom>
            <a:avLst/>
            <a:gdLst/>
            <a:ahLst/>
            <a:cxnLst/>
            <a:rect l="l" t="t" r="r" b="b"/>
            <a:pathLst>
              <a:path w="858497" h="1028700">
                <a:moveTo>
                  <a:pt x="0" y="0"/>
                </a:moveTo>
                <a:lnTo>
                  <a:pt x="858496" y="0"/>
                </a:lnTo>
                <a:lnTo>
                  <a:pt x="8584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700928"/>
            <a:ext cx="15888002" cy="8267737"/>
          </a:xfrm>
          <a:custGeom>
            <a:avLst/>
            <a:gdLst/>
            <a:ahLst/>
            <a:cxnLst/>
            <a:rect l="l" t="t" r="r" b="b"/>
            <a:pathLst>
              <a:path w="15888002" h="8267737">
                <a:moveTo>
                  <a:pt x="0" y="0"/>
                </a:moveTo>
                <a:lnTo>
                  <a:pt x="15888002" y="0"/>
                </a:lnTo>
                <a:lnTo>
                  <a:pt x="15888002" y="8267738"/>
                </a:lnTo>
                <a:lnTo>
                  <a:pt x="0" y="8267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82899" y="2956001"/>
            <a:ext cx="2371040" cy="7330999"/>
          </a:xfrm>
          <a:custGeom>
            <a:avLst/>
            <a:gdLst/>
            <a:ahLst/>
            <a:cxnLst/>
            <a:rect l="l" t="t" r="r" b="b"/>
            <a:pathLst>
              <a:path w="2371040" h="7330999">
                <a:moveTo>
                  <a:pt x="0" y="0"/>
                </a:moveTo>
                <a:lnTo>
                  <a:pt x="2371040" y="0"/>
                </a:lnTo>
                <a:lnTo>
                  <a:pt x="2371040" y="7330999"/>
                </a:lnTo>
                <a:lnTo>
                  <a:pt x="0" y="7330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7921" y="3909233"/>
            <a:ext cx="4003185" cy="352949"/>
          </a:xfrm>
          <a:custGeom>
            <a:avLst/>
            <a:gdLst/>
            <a:ahLst/>
            <a:cxnLst/>
            <a:rect l="l" t="t" r="r" b="b"/>
            <a:pathLst>
              <a:path w="4003185" h="352949">
                <a:moveTo>
                  <a:pt x="0" y="0"/>
                </a:moveTo>
                <a:lnTo>
                  <a:pt x="4003185" y="0"/>
                </a:lnTo>
                <a:lnTo>
                  <a:pt x="4003185" y="352949"/>
                </a:lnTo>
                <a:lnTo>
                  <a:pt x="0" y="352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15516" y="555548"/>
            <a:ext cx="10315476" cy="82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6"/>
              </a:lnSpc>
              <a:spcBef>
                <a:spcPct val="0"/>
              </a:spcBef>
            </a:pPr>
            <a:r>
              <a:rPr lang="en-US" sz="4918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Read the two poems. Tick (✓) T or F..</a:t>
            </a:r>
          </a:p>
        </p:txBody>
      </p:sp>
      <p:sp>
        <p:nvSpPr>
          <p:cNvPr id="8" name="Freeform 8"/>
          <p:cNvSpPr/>
          <p:nvPr/>
        </p:nvSpPr>
        <p:spPr>
          <a:xfrm>
            <a:off x="12380879" y="8088808"/>
            <a:ext cx="4003185" cy="352949"/>
          </a:xfrm>
          <a:custGeom>
            <a:avLst/>
            <a:gdLst/>
            <a:ahLst/>
            <a:cxnLst/>
            <a:rect l="l" t="t" r="r" b="b"/>
            <a:pathLst>
              <a:path w="4003185" h="352949">
                <a:moveTo>
                  <a:pt x="0" y="0"/>
                </a:moveTo>
                <a:lnTo>
                  <a:pt x="4003184" y="0"/>
                </a:lnTo>
                <a:lnTo>
                  <a:pt x="4003184" y="352949"/>
                </a:lnTo>
                <a:lnTo>
                  <a:pt x="0" y="352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7921" y="8587671"/>
            <a:ext cx="3309964" cy="291830"/>
          </a:xfrm>
          <a:custGeom>
            <a:avLst/>
            <a:gdLst/>
            <a:ahLst/>
            <a:cxnLst/>
            <a:rect l="l" t="t" r="r" b="b"/>
            <a:pathLst>
              <a:path w="3309964" h="291830">
                <a:moveTo>
                  <a:pt x="0" y="0"/>
                </a:moveTo>
                <a:lnTo>
                  <a:pt x="3309964" y="0"/>
                </a:lnTo>
                <a:lnTo>
                  <a:pt x="3309964" y="291830"/>
                </a:lnTo>
                <a:lnTo>
                  <a:pt x="0" y="291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29182"/>
            <a:ext cx="1087615" cy="1570048"/>
          </a:xfrm>
          <a:custGeom>
            <a:avLst/>
            <a:gdLst/>
            <a:ahLst/>
            <a:cxnLst/>
            <a:rect l="l" t="t" r="r" b="b"/>
            <a:pathLst>
              <a:path w="1087615" h="1570048">
                <a:moveTo>
                  <a:pt x="0" y="0"/>
                </a:moveTo>
                <a:lnTo>
                  <a:pt x="1087615" y="0"/>
                </a:lnTo>
                <a:lnTo>
                  <a:pt x="1087615" y="1570048"/>
                </a:lnTo>
                <a:lnTo>
                  <a:pt x="0" y="1570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7793" y="2650670"/>
            <a:ext cx="10992413" cy="6148602"/>
          </a:xfrm>
          <a:custGeom>
            <a:avLst/>
            <a:gdLst/>
            <a:ahLst/>
            <a:cxnLst/>
            <a:rect l="l" t="t" r="r" b="b"/>
            <a:pathLst>
              <a:path w="10992413" h="6148602">
                <a:moveTo>
                  <a:pt x="0" y="0"/>
                </a:moveTo>
                <a:lnTo>
                  <a:pt x="10992414" y="0"/>
                </a:lnTo>
                <a:lnTo>
                  <a:pt x="10992414" y="6148602"/>
                </a:lnTo>
                <a:lnTo>
                  <a:pt x="0" y="6148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43542" y="7398382"/>
            <a:ext cx="6404069" cy="2801780"/>
          </a:xfrm>
          <a:custGeom>
            <a:avLst/>
            <a:gdLst/>
            <a:ahLst/>
            <a:cxnLst/>
            <a:rect l="l" t="t" r="r" b="b"/>
            <a:pathLst>
              <a:path w="6404069" h="2801780">
                <a:moveTo>
                  <a:pt x="0" y="0"/>
                </a:moveTo>
                <a:lnTo>
                  <a:pt x="6404069" y="0"/>
                </a:lnTo>
                <a:lnTo>
                  <a:pt x="6404069" y="2801780"/>
                </a:lnTo>
                <a:lnTo>
                  <a:pt x="0" y="2801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41894">
            <a:off x="14812700" y="2411571"/>
            <a:ext cx="3475300" cy="4287707"/>
          </a:xfrm>
          <a:custGeom>
            <a:avLst/>
            <a:gdLst/>
            <a:ahLst/>
            <a:cxnLst/>
            <a:rect l="l" t="t" r="r" b="b"/>
            <a:pathLst>
              <a:path w="3475300" h="4287707">
                <a:moveTo>
                  <a:pt x="0" y="0"/>
                </a:moveTo>
                <a:lnTo>
                  <a:pt x="3475300" y="0"/>
                </a:lnTo>
                <a:lnTo>
                  <a:pt x="3475300" y="4287707"/>
                </a:lnTo>
                <a:lnTo>
                  <a:pt x="0" y="4287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1833" t="-9982" r="-65671" b="-1287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01947" y="443457"/>
            <a:ext cx="15588575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Work in groups. Think about what you might do or have in the future. Share your ideas with the class.</a:t>
            </a:r>
          </a:p>
        </p:txBody>
      </p:sp>
      <p:sp>
        <p:nvSpPr>
          <p:cNvPr id="8" name="Freeform 8"/>
          <p:cNvSpPr/>
          <p:nvPr/>
        </p:nvSpPr>
        <p:spPr>
          <a:xfrm rot="-1213915">
            <a:off x="327161" y="3044019"/>
            <a:ext cx="1717599" cy="2198526"/>
          </a:xfrm>
          <a:custGeom>
            <a:avLst/>
            <a:gdLst/>
            <a:ahLst/>
            <a:cxnLst/>
            <a:rect l="l" t="t" r="r" b="b"/>
            <a:pathLst>
              <a:path w="1717599" h="2198526">
                <a:moveTo>
                  <a:pt x="0" y="0"/>
                </a:moveTo>
                <a:lnTo>
                  <a:pt x="1717599" y="0"/>
                </a:lnTo>
                <a:lnTo>
                  <a:pt x="1717599" y="2198527"/>
                </a:lnTo>
                <a:lnTo>
                  <a:pt x="0" y="2198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8761">
            <a:off x="3981474" y="8221554"/>
            <a:ext cx="2374300" cy="2113127"/>
          </a:xfrm>
          <a:custGeom>
            <a:avLst/>
            <a:gdLst/>
            <a:ahLst/>
            <a:cxnLst/>
            <a:rect l="l" t="t" r="r" b="b"/>
            <a:pathLst>
              <a:path w="2374300" h="2113127">
                <a:moveTo>
                  <a:pt x="0" y="0"/>
                </a:moveTo>
                <a:lnTo>
                  <a:pt x="2374300" y="0"/>
                </a:lnTo>
                <a:lnTo>
                  <a:pt x="2374300" y="2113126"/>
                </a:lnTo>
                <a:lnTo>
                  <a:pt x="0" y="2113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50253" y="3991796"/>
            <a:ext cx="9710936" cy="2276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4"/>
              </a:lnSpc>
            </a:pPr>
            <a:r>
              <a:rPr lang="en-US" sz="6010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Work in pairs.</a:t>
            </a:r>
          </a:p>
          <a:p>
            <a:pPr algn="ctr">
              <a:lnSpc>
                <a:spcPts val="8414"/>
              </a:lnSpc>
            </a:pPr>
            <a:r>
              <a:rPr lang="en-US" sz="6010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Do the worksheet in 3 minutes.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3317796" y="3592478"/>
            <a:ext cx="11424193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GAME</a:t>
            </a:r>
          </a:p>
        </p:txBody>
      </p:sp>
      <p:sp>
        <p:nvSpPr>
          <p:cNvPr id="5" name="Freeform 5"/>
          <p:cNvSpPr/>
          <p:nvPr/>
        </p:nvSpPr>
        <p:spPr>
          <a:xfrm>
            <a:off x="12770831" y="5235892"/>
            <a:ext cx="4078795" cy="4114800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6" y="0"/>
                </a:lnTo>
                <a:lnTo>
                  <a:pt x="4078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19966" y="980425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24794" y="286064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7"/>
                </a:lnTo>
                <a:lnTo>
                  <a:pt x="0" y="623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0128" y="3972441"/>
            <a:ext cx="6851221" cy="62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2"/>
              </a:lnSpc>
            </a:pPr>
            <a:r>
              <a:rPr lang="en-US" sz="4675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Future simple tense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0128" y="788068"/>
            <a:ext cx="16091266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  <a:ea typeface="Gagalin"/>
                <a:cs typeface="Gagalin"/>
                <a:sym typeface="Gagalin"/>
              </a:rPr>
              <a:t>wrap-up</a:t>
            </a:r>
          </a:p>
        </p:txBody>
      </p:sp>
      <p:sp>
        <p:nvSpPr>
          <p:cNvPr id="8" name="Freeform 8"/>
          <p:cNvSpPr/>
          <p:nvPr/>
        </p:nvSpPr>
        <p:spPr>
          <a:xfrm>
            <a:off x="10518779" y="5143500"/>
            <a:ext cx="1456062" cy="1513517"/>
          </a:xfrm>
          <a:custGeom>
            <a:avLst/>
            <a:gdLst/>
            <a:ahLst/>
            <a:cxnLst/>
            <a:rect l="l" t="t" r="r" b="b"/>
            <a:pathLst>
              <a:path w="1456062" h="1513517">
                <a:moveTo>
                  <a:pt x="0" y="0"/>
                </a:moveTo>
                <a:lnTo>
                  <a:pt x="1456062" y="0"/>
                </a:lnTo>
                <a:lnTo>
                  <a:pt x="1456062" y="1513517"/>
                </a:lnTo>
                <a:lnTo>
                  <a:pt x="0" y="151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68745" y="3863142"/>
            <a:ext cx="6851221" cy="121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2"/>
              </a:lnSpc>
            </a:pPr>
            <a:r>
              <a:rPr lang="en-US" sz="4675" i="1">
                <a:solidFill>
                  <a:srgbClr val="000000"/>
                </a:solidFill>
                <a:latin typeface="Roca One Italics"/>
                <a:ea typeface="Roca One Italics"/>
                <a:cs typeface="Roca One Italics"/>
                <a:sym typeface="Roca One Italics"/>
              </a:rPr>
              <a:t>Might</a:t>
            </a:r>
            <a:r>
              <a:rPr lang="en-US" sz="4675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 for future possibility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8745" y="5535595"/>
            <a:ext cx="880852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4575" b="1">
                <a:solidFill>
                  <a:srgbClr val="2E2C7F"/>
                </a:solidFill>
                <a:latin typeface="Roca One Bold"/>
                <a:ea typeface="Roca One Bold"/>
                <a:cs typeface="Roca One Bold"/>
                <a:sym typeface="Roca One Bold"/>
              </a:rPr>
              <a:t>Not sure =&gt; might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5345" y="5608789"/>
            <a:ext cx="5500787" cy="240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 will V (‘ll)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 will not V (won’t)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+ S + V?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4807" y="6596382"/>
            <a:ext cx="4137720" cy="159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 might V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 might not 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2124" y="769905"/>
            <a:ext cx="7910726" cy="865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 will fly.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And you will fly too.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He will fly in business class.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She will fly in first class.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It will fly below a seat.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We will fly over the sea.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You will fly.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And they will fly too.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We will fly.</a:t>
            </a:r>
          </a:p>
        </p:txBody>
      </p:sp>
      <p:sp>
        <p:nvSpPr>
          <p:cNvPr id="3" name="Freeform 3"/>
          <p:cNvSpPr/>
          <p:nvPr/>
        </p:nvSpPr>
        <p:spPr>
          <a:xfrm>
            <a:off x="777272" y="40729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17197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6"/>
                </a:lnTo>
                <a:lnTo>
                  <a:pt x="0" y="623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76904" y="8955585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1125" y="1675038"/>
            <a:ext cx="5694374" cy="4114800"/>
          </a:xfrm>
          <a:custGeom>
            <a:avLst/>
            <a:gdLst/>
            <a:ahLst/>
            <a:cxnLst/>
            <a:rect l="l" t="t" r="r" b="b"/>
            <a:pathLst>
              <a:path w="5694374" h="4114800">
                <a:moveTo>
                  <a:pt x="0" y="0"/>
                </a:moveTo>
                <a:lnTo>
                  <a:pt x="5694374" y="0"/>
                </a:lnTo>
                <a:lnTo>
                  <a:pt x="56943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049831" y="2930451"/>
            <a:ext cx="5715667" cy="1383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3"/>
              </a:lnSpc>
              <a:spcBef>
                <a:spcPct val="0"/>
              </a:spcBef>
            </a:pPr>
            <a:r>
              <a:rPr lang="en-US" sz="4016" spc="-96">
                <a:solidFill>
                  <a:srgbClr val="000000"/>
                </a:solidFill>
                <a:latin typeface="Cre Happiness"/>
                <a:ea typeface="Cre Happiness"/>
                <a:cs typeface="Cre Happiness"/>
                <a:sym typeface="Cre Happiness"/>
              </a:rPr>
              <a:t>What is similar among these sentences?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94325" y="4006663"/>
            <a:ext cx="16631266" cy="167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3"/>
              </a:lnSpc>
            </a:pPr>
            <a:r>
              <a:rPr lang="en-US" sz="12593">
                <a:solidFill>
                  <a:srgbClr val="2E2C7F"/>
                </a:solidFill>
                <a:latin typeface="Gagalin"/>
                <a:ea typeface="Gagalin"/>
                <a:cs typeface="Gagalin"/>
                <a:sym typeface="Gagalin"/>
              </a:rPr>
              <a:t>Thank you!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05698" y="6106119"/>
            <a:ext cx="880852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9"/>
              </a:lnSpc>
            </a:pPr>
            <a:r>
              <a:rPr lang="en-US" sz="6074" b="1">
                <a:solidFill>
                  <a:srgbClr val="2E2C7F"/>
                </a:solidFill>
                <a:latin typeface="Roca One Bold"/>
                <a:ea typeface="Roca One Bold"/>
                <a:cs typeface="Roca One Bold"/>
                <a:sym typeface="Roca One Bold"/>
              </a:rPr>
              <a:t>See you next time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2000" y="752304"/>
            <a:ext cx="7910726" cy="864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And you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too.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He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in business class.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She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in first class.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It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below a seat.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We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over the sea.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You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And they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too. </a:t>
            </a:r>
          </a:p>
          <a:p>
            <a:pPr algn="l">
              <a:lnSpc>
                <a:spcPts val="7637"/>
              </a:lnSpc>
              <a:spcBef>
                <a:spcPct val="0"/>
              </a:spcBef>
            </a:pP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We </a:t>
            </a:r>
            <a:r>
              <a:rPr lang="en-US" sz="5455" u="sng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will fly</a:t>
            </a:r>
            <a:r>
              <a:rPr lang="en-US" sz="5455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777272" y="40729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37035" y="358473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7"/>
                </a:lnTo>
                <a:lnTo>
                  <a:pt x="0" y="62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0155" y="4555694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3"/>
                </a:lnTo>
                <a:lnTo>
                  <a:pt x="0" y="945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3167058" y="4109642"/>
            <a:ext cx="12457135" cy="202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19"/>
              </a:lnSpc>
              <a:spcBef>
                <a:spcPct val="0"/>
              </a:spcBef>
            </a:pPr>
            <a:r>
              <a:rPr lang="en-US" sz="117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8334" y="987449"/>
            <a:ext cx="11329512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  <a:ea typeface="Gagalin"/>
                <a:cs typeface="Gagalin"/>
                <a:sym typeface="Gagalin"/>
              </a:rPr>
              <a:t>GRAMMAR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1155" y="-253056"/>
            <a:ext cx="8771604" cy="3875454"/>
          </a:xfrm>
          <a:custGeom>
            <a:avLst/>
            <a:gdLst/>
            <a:ahLst/>
            <a:cxnLst/>
            <a:rect l="l" t="t" r="r" b="b"/>
            <a:pathLst>
              <a:path w="8771604" h="3875454">
                <a:moveTo>
                  <a:pt x="0" y="0"/>
                </a:moveTo>
                <a:lnTo>
                  <a:pt x="8771604" y="0"/>
                </a:lnTo>
                <a:lnTo>
                  <a:pt x="8771604" y="3875454"/>
                </a:lnTo>
                <a:lnTo>
                  <a:pt x="0" y="38754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4683">
            <a:off x="5349169" y="892494"/>
            <a:ext cx="8698009" cy="129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7728" y="3330821"/>
            <a:ext cx="1449487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USE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1243" y="4613545"/>
            <a:ext cx="17616757" cy="209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We use the future simple tense to talk about an action that happens </a:t>
            </a:r>
            <a:r>
              <a:rPr lang="en-US" sz="5599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in the future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1736" y="6557282"/>
            <a:ext cx="2085479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FORM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1155" y="8171814"/>
            <a:ext cx="8025904" cy="108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Positive, Negative, Question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7555990" cy="3338374"/>
          </a:xfrm>
          <a:custGeom>
            <a:avLst/>
            <a:gdLst/>
            <a:ahLst/>
            <a:cxnLst/>
            <a:rect l="l" t="t" r="r" b="b"/>
            <a:pathLst>
              <a:path w="7555990" h="3338374">
                <a:moveTo>
                  <a:pt x="0" y="0"/>
                </a:moveTo>
                <a:lnTo>
                  <a:pt x="7555990" y="0"/>
                </a:lnTo>
                <a:lnTo>
                  <a:pt x="7555990" y="3338374"/>
                </a:lnTo>
                <a:lnTo>
                  <a:pt x="0" y="3338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9076" y="3813668"/>
            <a:ext cx="16539902" cy="2844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868" lvl="1" indent="-539934" algn="l">
              <a:lnSpc>
                <a:spcPts val="7002"/>
              </a:lnSpc>
              <a:buFont typeface="Arial"/>
              <a:buChar char="•"/>
            </a:pPr>
            <a:r>
              <a:rPr lang="en-US" sz="50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My father will travel to the Moon in a supercar in the future.</a:t>
            </a:r>
          </a:p>
          <a:p>
            <a:pPr marL="1079868" lvl="1" indent="-539934" algn="l">
              <a:lnSpc>
                <a:spcPts val="7002"/>
              </a:lnSpc>
              <a:buFont typeface="Arial"/>
              <a:buChar char="•"/>
            </a:pPr>
            <a:r>
              <a:rPr lang="en-US" sz="50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We’ll live in that cottage in the future. (</a:t>
            </a:r>
            <a:r>
              <a:rPr lang="en-US" sz="5001" b="1" i="1">
                <a:solidFill>
                  <a:srgbClr val="000000"/>
                </a:solidFill>
                <a:latin typeface="Crimson Roman Bold Italics"/>
                <a:ea typeface="Crimson Roman Bold Italics"/>
                <a:cs typeface="Crimson Roman Bold Italics"/>
                <a:sym typeface="Crimson Roman Bold Italics"/>
              </a:rPr>
              <a:t>’ll</a:t>
            </a:r>
            <a:r>
              <a:rPr lang="en-US" sz="5001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 is the short form of will.</a:t>
            </a:r>
            <a:r>
              <a:rPr lang="en-US" sz="5001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)</a:t>
            </a:r>
          </a:p>
        </p:txBody>
      </p:sp>
      <p:sp>
        <p:nvSpPr>
          <p:cNvPr id="5" name="Freeform 5"/>
          <p:cNvSpPr/>
          <p:nvPr/>
        </p:nvSpPr>
        <p:spPr>
          <a:xfrm>
            <a:off x="1954025" y="6766375"/>
            <a:ext cx="15482372" cy="2617928"/>
          </a:xfrm>
          <a:custGeom>
            <a:avLst/>
            <a:gdLst/>
            <a:ahLst/>
            <a:cxnLst/>
            <a:rect l="l" t="t" r="r" b="b"/>
            <a:pathLst>
              <a:path w="15482372" h="2617928">
                <a:moveTo>
                  <a:pt x="0" y="0"/>
                </a:moveTo>
                <a:lnTo>
                  <a:pt x="15482372" y="0"/>
                </a:lnTo>
                <a:lnTo>
                  <a:pt x="15482372" y="2617928"/>
                </a:lnTo>
                <a:lnTo>
                  <a:pt x="0" y="261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60460" y="336043"/>
            <a:ext cx="7492594" cy="110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67"/>
              </a:lnSpc>
              <a:spcBef>
                <a:spcPct val="0"/>
              </a:spcBef>
            </a:pPr>
            <a:r>
              <a:rPr lang="en-US" sz="6476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6928" y="2647163"/>
            <a:ext cx="3549253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Positive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6928" y="6984084"/>
            <a:ext cx="15836566" cy="195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6299" b="1" spc="-151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will + V</a:t>
            </a:r>
          </a:p>
          <a:p>
            <a:pPr algn="ctr">
              <a:lnSpc>
                <a:spcPts val="6062"/>
              </a:lnSpc>
            </a:pPr>
            <a:r>
              <a:rPr lang="en-US" sz="4699" spc="-112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26181" y="-909027"/>
            <a:ext cx="6263015" cy="2767114"/>
          </a:xfrm>
          <a:custGeom>
            <a:avLst/>
            <a:gdLst/>
            <a:ahLst/>
            <a:cxnLst/>
            <a:rect l="l" t="t" r="r" b="b"/>
            <a:pathLst>
              <a:path w="6263015" h="2767114">
                <a:moveTo>
                  <a:pt x="0" y="0"/>
                </a:moveTo>
                <a:lnTo>
                  <a:pt x="6263015" y="0"/>
                </a:lnTo>
                <a:lnTo>
                  <a:pt x="6263015" y="2767114"/>
                </a:lnTo>
                <a:lnTo>
                  <a:pt x="0" y="2767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2644" y="2140251"/>
            <a:ext cx="13157650" cy="2224839"/>
          </a:xfrm>
          <a:custGeom>
            <a:avLst/>
            <a:gdLst/>
            <a:ahLst/>
            <a:cxnLst/>
            <a:rect l="l" t="t" r="r" b="b"/>
            <a:pathLst>
              <a:path w="13157650" h="2224839">
                <a:moveTo>
                  <a:pt x="0" y="0"/>
                </a:moveTo>
                <a:lnTo>
                  <a:pt x="13157650" y="0"/>
                </a:lnTo>
                <a:lnTo>
                  <a:pt x="13157650" y="2224839"/>
                </a:lnTo>
                <a:lnTo>
                  <a:pt x="0" y="2224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34767" y="4365090"/>
            <a:ext cx="10354155" cy="5731764"/>
          </a:xfrm>
          <a:custGeom>
            <a:avLst/>
            <a:gdLst/>
            <a:ahLst/>
            <a:cxnLst/>
            <a:rect l="l" t="t" r="r" b="b"/>
            <a:pathLst>
              <a:path w="10354155" h="5731764">
                <a:moveTo>
                  <a:pt x="0" y="0"/>
                </a:moveTo>
                <a:lnTo>
                  <a:pt x="10354154" y="0"/>
                </a:lnTo>
                <a:lnTo>
                  <a:pt x="10354154" y="5731764"/>
                </a:lnTo>
                <a:lnTo>
                  <a:pt x="0" y="57317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224683">
            <a:off x="5602878" y="111336"/>
            <a:ext cx="6210467" cy="92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15"/>
              </a:lnSpc>
              <a:spcBef>
                <a:spcPct val="0"/>
              </a:spcBef>
            </a:pPr>
            <a:r>
              <a:rPr lang="en-US" sz="536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THE FUTURE SIMPLE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1" y="891423"/>
            <a:ext cx="416584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 dirty="0">
                <a:solidFill>
                  <a:srgbClr val="000000"/>
                </a:solidFill>
                <a:latin typeface="Baloo Bhai"/>
                <a:ea typeface="Baloo Bhai"/>
                <a:cs typeface="Baloo Bhai"/>
                <a:sym typeface="Baloo Bhai"/>
              </a:rPr>
              <a:t>Positive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32138" y="2322381"/>
            <a:ext cx="13458661" cy="166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6"/>
              </a:lnSpc>
            </a:pPr>
            <a:r>
              <a:rPr lang="en-US" sz="5353" b="1" spc="-128">
                <a:solidFill>
                  <a:srgbClr val="FFFEF1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S + will + V</a:t>
            </a:r>
          </a:p>
          <a:p>
            <a:pPr algn="ctr">
              <a:lnSpc>
                <a:spcPts val="5152"/>
              </a:lnSpc>
            </a:pPr>
            <a:r>
              <a:rPr lang="en-US" sz="3994" spc="-95">
                <a:solidFill>
                  <a:srgbClr val="FFFEF1"/>
                </a:solidFill>
                <a:latin typeface="Crimson Roman"/>
                <a:ea typeface="Crimson Roman"/>
                <a:cs typeface="Crimson Roman"/>
                <a:sym typeface="Crimson Roman"/>
              </a:rPr>
              <a:t>(S: I / We / You / They / He / She / It/ Singular noun/ Plural noun)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50974" y="6608264"/>
            <a:ext cx="2122686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2E2C7F"/>
                </a:solidFill>
                <a:latin typeface="Baloo Bhai"/>
                <a:ea typeface="Baloo Bhai"/>
                <a:cs typeface="Baloo Bhai"/>
                <a:sym typeface="Baloo Bhai"/>
              </a:rPr>
              <a:t>have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1525</Words>
  <Application>Microsoft Office PowerPoint</Application>
  <PresentationFormat>Custom</PresentationFormat>
  <Paragraphs>228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Crimson Roman Bold</vt:lpstr>
      <vt:lpstr>Arial</vt:lpstr>
      <vt:lpstr>Roca One Italics</vt:lpstr>
      <vt:lpstr>Roca One Bold</vt:lpstr>
      <vt:lpstr>Roca One</vt:lpstr>
      <vt:lpstr>Crimson Roman Bold Italics</vt:lpstr>
      <vt:lpstr>Crimson Pro</vt:lpstr>
      <vt:lpstr>Cardo Bold</vt:lpstr>
      <vt:lpstr>Noto Serif Display</vt:lpstr>
      <vt:lpstr>Doulos</vt:lpstr>
      <vt:lpstr>Baloo Bhai</vt:lpstr>
      <vt:lpstr>Gagalin</vt:lpstr>
      <vt:lpstr>Cre Happiness</vt:lpstr>
      <vt:lpstr>Cardo Italics</vt:lpstr>
      <vt:lpstr>Cardo</vt:lpstr>
      <vt:lpstr>Crimson Roman Italics</vt:lpstr>
      <vt:lpstr>Crimson Roman</vt:lpstr>
      <vt:lpstr>Calistoga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6_Unit 10_A closer look 2</dc:title>
  <cp:lastModifiedBy>LENOVO</cp:lastModifiedBy>
  <cp:revision>2</cp:revision>
  <dcterms:created xsi:type="dcterms:W3CDTF">2006-08-16T00:00:00Z</dcterms:created>
  <dcterms:modified xsi:type="dcterms:W3CDTF">2025-05-29T14:35:54Z</dcterms:modified>
  <dc:identifier>DAGAmWJ-EaE</dc:identifier>
</cp:coreProperties>
</file>