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17" r:id="rId2"/>
    <p:sldId id="292" r:id="rId3"/>
    <p:sldId id="318" r:id="rId4"/>
    <p:sldId id="475" r:id="rId5"/>
    <p:sldId id="294" r:id="rId6"/>
    <p:sldId id="295" r:id="rId7"/>
    <p:sldId id="338" r:id="rId8"/>
    <p:sldId id="496" r:id="rId9"/>
    <p:sldId id="500" r:id="rId10"/>
    <p:sldId id="297" r:id="rId11"/>
    <p:sldId id="503" r:id="rId12"/>
    <p:sldId id="369" r:id="rId13"/>
    <p:sldId id="354" r:id="rId14"/>
    <p:sldId id="504" r:id="rId15"/>
    <p:sldId id="372" r:id="rId16"/>
    <p:sldId id="485" r:id="rId17"/>
    <p:sldId id="375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7043"/>
    <a:srgbClr val="FFF1B3"/>
    <a:srgbClr val="0000FF"/>
    <a:srgbClr val="9900CC"/>
    <a:srgbClr val="FF9900"/>
    <a:srgbClr val="CC00CC"/>
    <a:srgbClr val="EDF6F7"/>
    <a:srgbClr val="C8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65" d="100"/>
          <a:sy n="65" d="100"/>
        </p:scale>
        <p:origin x="66" y="22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lan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Hương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Ái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Mộ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8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uong lam thay co oi BEAT dmoll Tem 85 1 lan">
            <a:hlinkClick r:id="" action="ppaction://media"/>
            <a:extLst>
              <a:ext uri="{FF2B5EF4-FFF2-40B4-BE49-F238E27FC236}">
                <a16:creationId xmlns:a16="http://schemas.microsoft.com/office/drawing/2014/main" id="{D0B2DE3C-CBCC-22CD-F10F-E63382ED4E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6600" y="463924"/>
            <a:ext cx="8051800" cy="6394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BD52456-FD1A-1080-DE87-22D462E03B80}"/>
              </a:ext>
            </a:extLst>
          </p:cNvPr>
          <p:cNvGrpSpPr/>
          <p:nvPr/>
        </p:nvGrpSpPr>
        <p:grpSpPr>
          <a:xfrm>
            <a:off x="152400" y="1066800"/>
            <a:ext cx="11955162" cy="5321010"/>
            <a:chOff x="152400" y="1066800"/>
            <a:chExt cx="11955162" cy="53210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85224D-8455-7279-B96A-5A7FCAF9D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042" b="69422"/>
            <a:stretch/>
          </p:blipFill>
          <p:spPr>
            <a:xfrm>
              <a:off x="838200" y="1066800"/>
              <a:ext cx="10515600" cy="33147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81C90AF-8AA4-2DCA-6F86-E79D70FBC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983" b="51266"/>
            <a:stretch/>
          </p:blipFill>
          <p:spPr>
            <a:xfrm>
              <a:off x="152400" y="4572000"/>
              <a:ext cx="11955162" cy="1815810"/>
            </a:xfrm>
            <a:prstGeom prst="rect">
              <a:avLst/>
            </a:prstGeom>
          </p:spPr>
        </p:pic>
      </p:grpSp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2286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Gam trưởng, giọng trưởng, giọng Đô trưởng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7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h hoa Gam - Giong Cdur">
            <a:hlinkClick r:id="" action="ppaction://media"/>
            <a:extLst>
              <a:ext uri="{FF2B5EF4-FFF2-40B4-BE49-F238E27FC236}">
                <a16:creationId xmlns:a16="http://schemas.microsoft.com/office/drawing/2014/main" id="{74F63C6A-2789-A135-82EA-3B834B55DA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9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326FA3-2B2F-A6B3-B697-6A5B8AB66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854" y="1828800"/>
            <a:ext cx="6102746" cy="1524000"/>
          </a:xfrm>
          <a:prstGeom prst="rect">
            <a:avLst/>
          </a:prstGeom>
          <a:ln w="6350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21920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" y="1295400"/>
            <a:ext cx="5715000" cy="448267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Bậc I của giọng Đô trưởng là nốt Đô, hãy dựa vào sơ đồ cấu tạo cung và nửa cung của gam trưởng để xác định tên các nốt ở các bậc âm còn lại.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Một bản nhạc viết ở giọng Đô trưởng thì ở hoá biểu có dấu thăng hay dấu giáng nào không?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Giọng Đô trưởng có âm chủ là nốt gì?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Bản nhạc viết ở giọng Đô trưởng thường được kết về nốt nào? </a:t>
            </a:r>
            <a:endParaRPr lang="en-US" sz="24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86200"/>
            <a:ext cx="1981200" cy="14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90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6CA9F1B-2575-807B-1E59-2E8B96AF0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08" b="1590"/>
          <a:stretch/>
        </p:blipFill>
        <p:spPr>
          <a:xfrm>
            <a:off x="131763" y="838200"/>
            <a:ext cx="11955162" cy="5257800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7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:a16="http://schemas.microsoft.com/office/drawing/2014/main" id="{37610E49-D892-4DE4-9429-4BDD006A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747" y="2841470"/>
            <a:ext cx="4432453" cy="472112"/>
          </a:xfrm>
        </p:spPr>
        <p:txBody>
          <a:bodyPr/>
          <a:lstStyle/>
          <a:p>
            <a:r>
              <a:rPr lang="en-US" sz="2800" b="1">
                <a:solidFill>
                  <a:srgbClr val="009900"/>
                </a:solidFill>
                <a:cs typeface="Times New Roman" panose="02020603050405020304" pitchFamily="18" charset="0"/>
              </a:rPr>
              <a:t>Đáp án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E623D-CBC4-FDFC-855A-9240D9F5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91" y="544058"/>
            <a:ext cx="1125085" cy="847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5041D9-37B7-F831-2716-92B5D9BDA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83" y="1391344"/>
            <a:ext cx="11629073" cy="1008221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34212FE8-1459-74AD-A896-892CC2F6C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199" y="3453598"/>
            <a:ext cx="6705601" cy="195660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1. </a:t>
            </a:r>
            <a:r>
              <a:rPr lang="en-US" sz="2400" i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Lời thầy cô </a:t>
            </a: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(trang 20)</a:t>
            </a:r>
          </a:p>
          <a:p>
            <a:pPr marR="0" lvl="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2. </a:t>
            </a:r>
            <a:r>
              <a:rPr lang="en-US" sz="2400" i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Khúc ca chào xuân </a:t>
            </a: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(trang 28)</a:t>
            </a:r>
          </a:p>
          <a:p>
            <a:pPr marR="0" lvl="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3. </a:t>
            </a:r>
            <a:r>
              <a:rPr lang="en-US" sz="2400" i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Xuân quê hương </a:t>
            </a: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(trang 35)</a:t>
            </a:r>
          </a:p>
          <a:p>
            <a:pPr marR="0" lvl="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4. </a:t>
            </a:r>
            <a:r>
              <a:rPr lang="en-US" sz="2400" i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Mùa hạ và những chum hoa nắng </a:t>
            </a: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(trang 61)</a:t>
            </a:r>
          </a:p>
        </p:txBody>
      </p:sp>
    </p:spTree>
    <p:extLst>
      <p:ext uri="{BB962C8B-B14F-4D97-AF65-F5344CB8AC3E}">
        <p14:creationId xmlns:p14="http://schemas.microsoft.com/office/powerpoint/2010/main" val="103862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15240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III. Trải nghiệm và khám phá:</a:t>
            </a:r>
            <a:br>
              <a:rPr lang="en-US" sz="3200" b="1">
                <a:solidFill>
                  <a:srgbClr val="C00000"/>
                </a:solidFill>
              </a:rPr>
            </a:br>
            <a:r>
              <a:rPr lang="vi-VN" sz="3200" b="1">
                <a:solidFill>
                  <a:srgbClr val="0000FF"/>
                </a:solidFill>
              </a:rPr>
              <a:t>Tạo ra một giai điệu ở giọng Đô trưởng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D23CB-7C54-EEBA-227F-AB463B550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1122268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35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2179639"/>
            <a:ext cx="83058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vi-VN" sz="2800" i="1">
                <a:solidFill>
                  <a:srgbClr val="C00000"/>
                </a:solidFill>
              </a:rPr>
              <a:t>Thương lắm thầy cô ơi!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 ƠN THẦY CÔ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18542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5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124200"/>
            <a:ext cx="11353800" cy="3048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Thương lắm thầy cô ơi!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Nghe nhạc: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Tác phẩm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Lời thầy cô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Thường thức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nl-NL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Kèn trumpet và kèn saxophone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Gam trưởng, giọng trưởng,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giọng Đô trưởng</a:t>
            </a: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2015591"/>
            <a:ext cx="9525000" cy="39280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5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Thương lắm thầy cô ơi!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Gam trưởng, giọng trưởng, giọng Đô trưởng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TN&amp;KP: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Tạo ra một giai điệu ở giọng Đô trưởng 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568F40-F639-DC70-0A03-AF0A97C72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325" y="533400"/>
            <a:ext cx="8276475" cy="621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5867400" cy="34290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giai điệu thiết tha trìu mến, lời ca chứa chan cảm xúc sâu lắng, bài hát </a:t>
            </a:r>
            <a:r>
              <a:rPr lang="vi-VN" sz="22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Thương lắm thầy cô ơi!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 hiện tình cảm và tấm lòng biết ơn của học trò với thầy cô giáo.</a:t>
            </a:r>
            <a:endParaRPr lang="en-US" sz="22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nhạc sĩ </a:t>
            </a:r>
            <a:r>
              <a:rPr lang="vi-VN" sz="220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Lê Vinh Phúc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ông đã sáng tác một số ca khúc cho thiếu nhi như: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Thương lắm thầy cô ơi!, Hè về mưa rơi, Cô bé mùa xuân, Mùa xuân quê hương</a:t>
            </a:r>
            <a:r>
              <a:rPr lang="en-US" sz="22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2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72319F-ADC5-7E54-D78C-62860E910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22"/>
          <a:stretch/>
        </p:blipFill>
        <p:spPr>
          <a:xfrm>
            <a:off x="6477000" y="1447800"/>
            <a:ext cx="5355611" cy="4294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uong lam thay co oi Hat Mau dmoll Tem 85 1 lan">
            <a:hlinkClick r:id="" action="ppaction://media"/>
            <a:extLst>
              <a:ext uri="{FF2B5EF4-FFF2-40B4-BE49-F238E27FC236}">
                <a16:creationId xmlns:a16="http://schemas.microsoft.com/office/drawing/2014/main" id="{D453200F-1B05-F4F6-DFAA-96FED0B5CD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428065"/>
            <a:ext cx="8001000" cy="6353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oi dong bai hat giong thu">
            <a:hlinkClick r:id="" action="ppaction://media"/>
            <a:extLst>
              <a:ext uri="{FF2B5EF4-FFF2-40B4-BE49-F238E27FC236}">
                <a16:creationId xmlns:a16="http://schemas.microsoft.com/office/drawing/2014/main" id="{72016E0E-57D4-2236-E85A-1EB8109A1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493143"/>
            <a:ext cx="9144000" cy="4002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/>
          <p:cNvSpPr/>
          <p:nvPr/>
        </p:nvSpPr>
        <p:spPr bwMode="auto">
          <a:xfrm>
            <a:off x="1156336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232536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8571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19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624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232536" y="3657600"/>
            <a:ext cx="558165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624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808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28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6173" y="5409800"/>
            <a:ext cx="219075" cy="466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AACB3-2741-DC9D-3B85-E45036AD1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037424"/>
            <a:ext cx="8050701" cy="1020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995055-3D1B-122D-6A07-0A0686E15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381450"/>
            <a:ext cx="8067848" cy="1037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0FC23E-9921-AB44-2AC6-369D6F0C9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3760029"/>
            <a:ext cx="8024980" cy="1011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B6323-5E95-4CD9-4725-145CD5E05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5147813"/>
            <a:ext cx="8059275" cy="10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/>
          <p:cNvSpPr/>
          <p:nvPr/>
        </p:nvSpPr>
        <p:spPr bwMode="auto">
          <a:xfrm>
            <a:off x="1003936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2)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080136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171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5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224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080136" y="3657600"/>
            <a:ext cx="558165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224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408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04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3773" y="5409800"/>
            <a:ext cx="219075" cy="466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8E775C-0A63-0640-80A2-B598DFC83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984636"/>
            <a:ext cx="8710876" cy="1063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CAF8F5-0A08-292D-C0D0-486AC94C1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783396"/>
            <a:ext cx="8659434" cy="9602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E96BC6-374A-48CF-9861-B65772134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5139239"/>
            <a:ext cx="8925218" cy="108028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8761D8E-1D52-5DF9-2AB1-C89D7FD4C3C7}"/>
              </a:ext>
            </a:extLst>
          </p:cNvPr>
          <p:cNvGrpSpPr/>
          <p:nvPr/>
        </p:nvGrpSpPr>
        <p:grpSpPr>
          <a:xfrm>
            <a:off x="1600200" y="2204921"/>
            <a:ext cx="8693728" cy="1224079"/>
            <a:chOff x="1600200" y="2204921"/>
            <a:chExt cx="8693728" cy="12240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F81393-FBAA-9E7B-51E2-441BA58F8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17391" b="-1"/>
            <a:stretch/>
          </p:blipFill>
          <p:spPr>
            <a:xfrm>
              <a:off x="1600200" y="2241359"/>
              <a:ext cx="8693728" cy="118764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F4AAE4-85F3-E6F2-1C45-F8F9569930C7}"/>
                </a:ext>
              </a:extLst>
            </p:cNvPr>
            <p:cNvSpPr txBox="1"/>
            <p:nvPr/>
          </p:nvSpPr>
          <p:spPr>
            <a:xfrm>
              <a:off x="6635720" y="2204921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solidFill>
                    <a:srgbClr val="0000FF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922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9732</TotalTime>
  <Words>409</Words>
  <Application>Microsoft Office PowerPoint</Application>
  <PresentationFormat>Widescreen</PresentationFormat>
  <Paragraphs>36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Default Design</vt:lpstr>
      <vt:lpstr>Giáo viên: Đào lan Hương Trường: THCS  Ái Mộ</vt:lpstr>
      <vt:lpstr>Chủ đề 3 NHỚ ƠN THẦY CÔ</vt:lpstr>
      <vt:lpstr>PowerPoint Presentation</vt:lpstr>
      <vt:lpstr>I. Hát bài</vt:lpstr>
      <vt:lpstr>Giới thiệu bài hát</vt:lpstr>
      <vt:lpstr>Nghe hát mẫu</vt:lpstr>
      <vt:lpstr>PowerPoint Presentation</vt:lpstr>
      <vt:lpstr>Học hát từng câu (Đoạn 1)</vt:lpstr>
      <vt:lpstr>Học hát từng câu (Đoạn 2)</vt:lpstr>
      <vt:lpstr>Hát hoàn chỉnh cả bài</vt:lpstr>
      <vt:lpstr>PowerPoint Presentation</vt:lpstr>
      <vt:lpstr>PowerPoint Presentation</vt:lpstr>
      <vt:lpstr>Thảo luận nhóm</vt:lpstr>
      <vt:lpstr>PowerPoint Presentation</vt:lpstr>
      <vt:lpstr>Đáp án </vt:lpstr>
      <vt:lpstr>III. Trải nghiệm và khám phá: Tạo ra một giai điệu ở giọng Đô trưởng 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341</cp:revision>
  <dcterms:created xsi:type="dcterms:W3CDTF">2006-11-06T13:45:38Z</dcterms:created>
  <dcterms:modified xsi:type="dcterms:W3CDTF">2024-11-05T14:36:19Z</dcterms:modified>
</cp:coreProperties>
</file>