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7" r:id="rId3"/>
    <p:sldId id="258" r:id="rId4"/>
    <p:sldId id="257" r:id="rId5"/>
    <p:sldId id="259" r:id="rId6"/>
    <p:sldId id="263" r:id="rId7"/>
    <p:sldId id="260" r:id="rId8"/>
    <p:sldId id="284" r:id="rId9"/>
    <p:sldId id="262" r:id="rId10"/>
    <p:sldId id="267" r:id="rId11"/>
    <p:sldId id="283" r:id="rId12"/>
    <p:sldId id="266" r:id="rId13"/>
    <p:sldId id="282" r:id="rId14"/>
    <p:sldId id="265" r:id="rId15"/>
    <p:sldId id="269" r:id="rId16"/>
    <p:sldId id="285" r:id="rId17"/>
    <p:sldId id="286" r:id="rId18"/>
    <p:sldId id="274" r:id="rId19"/>
    <p:sldId id="275" r:id="rId20"/>
    <p:sldId id="280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9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07289-34C6-4E4A-A6F3-886C47E488F0}" type="datetimeFigureOut">
              <a:rPr lang="vi-VN" smtClean="0"/>
              <a:t>10/09/2021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6E020-D515-4D43-B465-965950BD06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635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60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63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5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73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2021/9/10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55CAEC-A6FC-440C-A6AA-A0EE1153F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" y="0"/>
            <a:ext cx="12182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7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3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9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9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1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8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3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2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3868-D929-4583-B12A-6840A5C576F2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419C3-3E13-47B1-87C2-77679553A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0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file:///C:\Users\HP\Downloads\Gian%20nan%20&#273;&#432;&#7901;ng%20&#273;&#7871;n%20tr&#432;&#7901;ng%20c&#7911;a%20h&#7885;c%20sinh%20v&#249;ng%20cao%20-%20VTC14.mp4" TargetMode="Externa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5832" y="128583"/>
            <a:ext cx="6928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ĐỊA LÍ DÂN CƯ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1496" y="1272621"/>
            <a:ext cx="10252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CỘNG ĐỒNG CÁC DÂN TỘC VIỆT NAM </a:t>
            </a:r>
            <a:endParaRPr lang="vi-V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80" y="2034862"/>
            <a:ext cx="57150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2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602" name="Picture 10" descr="webajpg-0154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4" name="Picture 12" descr="84_7_1347616789_35_hoi%20nghi1347614134_340x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94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6" name="Picture 14" descr="500_thu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99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10" name="Picture 18" descr="hanquo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19"/>
          <p:cNvSpPr txBox="1">
            <a:spLocks noChangeArrowheads="1"/>
          </p:cNvSpPr>
          <p:nvPr/>
        </p:nvSpPr>
        <p:spPr bwMode="auto">
          <a:xfrm>
            <a:off x="914400" y="2743200"/>
            <a:ext cx="1056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366612" name="Text Box 20"/>
          <p:cNvSpPr txBox="1">
            <a:spLocks noChangeArrowheads="1"/>
          </p:cNvSpPr>
          <p:nvPr/>
        </p:nvSpPr>
        <p:spPr bwMode="auto">
          <a:xfrm>
            <a:off x="476518" y="2971801"/>
            <a:ext cx="1171548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-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Người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Việt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định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cư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ở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nước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ngoài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cũng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là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một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bộ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phận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của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cộng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đồng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các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dân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tộc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66"/>
                </a:solidFill>
                <a:latin typeface="Times New Roman" pitchFamily="18" charset="0"/>
              </a:rPr>
              <a:t>Việt</a:t>
            </a:r>
            <a:r>
              <a:rPr lang="en-US" b="1" dirty="0">
                <a:solidFill>
                  <a:srgbClr val="000066"/>
                </a:solidFill>
                <a:latin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39070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66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66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6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66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Khó khăn các điểm trường lẻ vùng cao trước năm học mới_MxTEYa31KAg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706" y="283335"/>
            <a:ext cx="10074138" cy="5666703"/>
          </a:xfrm>
          <a:prstGeom prst="rect">
            <a:avLst/>
          </a:prstGeom>
        </p:spPr>
      </p:pic>
      <p:sp>
        <p:nvSpPr>
          <p:cNvPr id="2" name="Cloud 1">
            <a:hlinkClick r:id="rId5" action="ppaction://hlinkfile"/>
          </p:cNvPr>
          <p:cNvSpPr/>
          <p:nvPr/>
        </p:nvSpPr>
        <p:spPr>
          <a:xfrm>
            <a:off x="11006667" y="5339644"/>
            <a:ext cx="1185333" cy="15183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629422" y="6355644"/>
            <a:ext cx="1377245" cy="5870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9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5" y="1421906"/>
            <a:ext cx="5274771" cy="436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Tìm hiểu ở Việt Nam trẻ em vùng cao khó khăn như thế nà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596" y="739327"/>
            <a:ext cx="4192271" cy="235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Tìm hiểu ở Việt Nam trẻ em vùng cao khó khăn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596" y="3602259"/>
            <a:ext cx="4572001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1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a-cam-la-benh-g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36838"/>
            <a:ext cx="5257800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3"/>
          <p:cNvSpPr/>
          <p:nvPr/>
        </p:nvSpPr>
        <p:spPr>
          <a:xfrm>
            <a:off x="1146221" y="0"/>
            <a:ext cx="6016580" cy="2356834"/>
          </a:xfrm>
          <a:prstGeom prst="cloudCallout">
            <a:avLst>
              <a:gd name="adj1" fmla="val 2384"/>
              <a:gd name="adj2" fmla="val 855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Hãy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kể tên một số sản phẩm tiêu thủ công tiêu biểu của các dân tộc ít người mà em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langg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6" y="2636838"/>
            <a:ext cx="4758075" cy="356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1951" y="5965361"/>
            <a:ext cx="5138307" cy="640154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179331" rIns="0" bIns="88872" anchor="ctr">
            <a:spAutoFit/>
          </a:bodyPr>
          <a:lstStyle/>
          <a:p>
            <a:r>
              <a:rPr lang="en-US" sz="2400" b="1" i="1" dirty="0" err="1">
                <a:effectLst/>
                <a:latin typeface="Times New Roman" pitchFamily="16" charset="0"/>
              </a:rPr>
              <a:t>Làng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nghề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gốm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người</a:t>
            </a:r>
            <a:r>
              <a:rPr lang="en-US" sz="2400" b="1" i="1" dirty="0">
                <a:effectLst/>
                <a:latin typeface="Times New Roman" pitchFamily="16" charset="0"/>
              </a:rPr>
              <a:t> Khmer Nam </a:t>
            </a:r>
            <a:r>
              <a:rPr lang="en-US" sz="2400" b="1" i="1" dirty="0" err="1">
                <a:effectLst/>
                <a:latin typeface="Times New Roman" pitchFamily="16" charset="0"/>
              </a:rPr>
              <a:t>bộ</a:t>
            </a:r>
            <a:endParaRPr lang="en-US" dirty="0">
              <a:effectLst/>
            </a:endParaRPr>
          </a:p>
        </p:txBody>
      </p:sp>
      <p:pic>
        <p:nvPicPr>
          <p:cNvPr id="8" name="Picture 4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90727"/>
            <a:ext cx="4790941" cy="359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630380" y="195820"/>
            <a:ext cx="3855782" cy="83099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sz="2400" b="1" i="1" dirty="0" err="1">
                <a:effectLst/>
                <a:latin typeface="Times New Roman" pitchFamily="16" charset="0"/>
              </a:rPr>
              <a:t>Những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cô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gái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Mông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tham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dự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cuộc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thi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dệt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vải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lanh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</a:p>
        </p:txBody>
      </p:sp>
      <p:pic>
        <p:nvPicPr>
          <p:cNvPr id="10" name="Picture 4" descr="danlat-quang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69" y="3921372"/>
            <a:ext cx="4990173" cy="280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971289" y="6157583"/>
            <a:ext cx="4982453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2400" b="1" i="1">
                <a:effectLst/>
                <a:latin typeface="Times New Roman" pitchFamily="16" charset="0"/>
              </a:rPr>
              <a:t>Nghề đan lát mây tre của người Cơtu</a:t>
            </a:r>
            <a:r>
              <a:rPr lang="en-US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77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1">
            <a:extLst>
              <a:ext uri="{FF2B5EF4-FFF2-40B4-BE49-F238E27FC236}">
                <a16:creationId xmlns="" xmlns:a16="http://schemas.microsoft.com/office/drawing/2014/main" id="{AD4D6BEC-2488-46EE-95AC-728E82F8093C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6337"/>
            <a:ext cx="681248" cy="682612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5" name="MH_Text_1">
            <a:extLst>
              <a:ext uri="{FF2B5EF4-FFF2-40B4-BE49-F238E27FC236}">
                <a16:creationId xmlns="" xmlns:a16="http://schemas.microsoft.com/office/drawing/2014/main" id="{E2DF345A-E7BD-4EFF-9230-4119B61EB8E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8791" y="9090"/>
            <a:ext cx="3901648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altLang="zh-CN" sz="3100" u="sng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Các</a:t>
            </a:r>
            <a:r>
              <a:rPr lang="en-US" altLang="zh-CN" sz="3100" u="sng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u="sng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3100" u="sng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u="sng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tộc</a:t>
            </a:r>
            <a:r>
              <a:rPr lang="en-US" altLang="zh-CN" sz="3100" u="sng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u="sng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Việt</a:t>
            </a:r>
            <a:r>
              <a:rPr lang="en-US" altLang="zh-CN" sz="3100" u="sng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Nam</a:t>
            </a:r>
            <a:endParaRPr lang="zh-CN" altLang="en-US" sz="1300" u="sng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73200" y="734130"/>
            <a:ext cx="6704120" cy="5696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600"/>
              </a:spcAft>
              <a:tabLst>
                <a:tab pos="4876800" algn="l"/>
              </a:tabLst>
            </a:pP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ta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54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dân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tộc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600"/>
              </a:spcAft>
              <a:tabLst>
                <a:tab pos="4876800" algn="l"/>
              </a:tabLst>
            </a:pP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Dân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tộc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Kinh</a:t>
            </a:r>
            <a:r>
              <a:rPr lang="fr-F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fr-F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số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dân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đông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nhất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,  </a:t>
            </a:r>
            <a:r>
              <a:rPr lang="fr-FR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chiếm</a:t>
            </a:r>
            <a:r>
              <a:rPr lang="fr-F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86.2 </a:t>
            </a:r>
            <a:r>
              <a:rPr lang="fr-F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%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dân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số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cả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-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kinh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nghiệm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thâm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canh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lúa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nghề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thủ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công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đạt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mức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độ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tinh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xảo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, là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lực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lượng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đông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đảo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ngành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kinh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tế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khoa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học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kĩ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thuật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vi-VN" sz="28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600"/>
              </a:spcAft>
              <a:tabLst>
                <a:tab pos="4876800" algn="l"/>
              </a:tabLst>
            </a:pP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dân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tộc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  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ít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chiếm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13.8 % </a:t>
            </a:r>
            <a:r>
              <a:rPr lang="fr-FR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dân</a:t>
            </a:r>
            <a:r>
              <a:rPr lang="fr-F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số</a:t>
            </a:r>
            <a:r>
              <a:rPr lang="fr-F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cả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– </a:t>
            </a:r>
            <a:r>
              <a:rPr lang="fr-FR" sz="28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fr-FR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độ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phát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triển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kinh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tế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khác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nhau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mỗi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dân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tộc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kinh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nghiệm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riêng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sản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xuất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fr-FR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endParaRPr lang="vi-VN" sz="2800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0242" name="Picture 2" descr="emoji 54 dân tộc anh 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717" y="927193"/>
            <a:ext cx="4932694" cy="49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="" xmlns:a16="http://schemas.microsoft.com/office/drawing/2014/main" id="{BACC2EF8-0F61-4559-8A7C-24629238209B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81051" y="-593"/>
            <a:ext cx="681248" cy="682612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5" name="MH_Text_2">
            <a:extLst>
              <a:ext uri="{FF2B5EF4-FFF2-40B4-BE49-F238E27FC236}">
                <a16:creationId xmlns="" xmlns:a16="http://schemas.microsoft.com/office/drawing/2014/main" id="{49C940A4-C146-45CD-9E7E-F6318DEB9DD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89843" y="102186"/>
            <a:ext cx="3901646" cy="4770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CN" sz="3100" b="1" u="sng" dirty="0" err="1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Phân</a:t>
            </a:r>
            <a:r>
              <a:rPr lang="en-US" altLang="zh-CN" sz="3100" b="1" u="sng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b="1" u="sng" dirty="0" err="1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bố</a:t>
            </a:r>
            <a:r>
              <a:rPr lang="en-US" altLang="zh-CN" sz="3100" b="1" u="sng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b="1" u="sng" dirty="0" err="1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các</a:t>
            </a:r>
            <a:r>
              <a:rPr lang="en-US" altLang="zh-CN" sz="3100" b="1" u="sng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b="1" u="sng" dirty="0" err="1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3100" b="1" u="sng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b="1" u="sng" dirty="0" err="1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tộc</a:t>
            </a:r>
            <a:endParaRPr lang="zh-CN" altLang="en-US" sz="1300" b="1" u="sng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MH_Text_3">
            <a:extLst>
              <a:ext uri="{FF2B5EF4-FFF2-40B4-BE49-F238E27FC236}">
                <a16:creationId xmlns="" xmlns:a16="http://schemas.microsoft.com/office/drawing/2014/main" id="{42EC4166-1FFC-4CD6-8B7D-FEAE46308B8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97612" y="824421"/>
            <a:ext cx="3998126" cy="4770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CN" sz="31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a. </a:t>
            </a:r>
            <a:r>
              <a:rPr lang="en-US" altLang="zh-CN" sz="3100" b="1" u="sng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31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b="1" u="sng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tộc</a:t>
            </a:r>
            <a:r>
              <a:rPr lang="en-US" altLang="zh-CN" sz="31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b="1" u="sng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Kinh</a:t>
            </a:r>
            <a:endParaRPr lang="zh-CN" altLang="en-US" sz="1300" b="1" u="sng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Picture 6" descr="Dantoc_k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81" y="0"/>
            <a:ext cx="556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7"/>
          <p:cNvSpPr>
            <a:spLocks/>
          </p:cNvSpPr>
          <p:nvPr/>
        </p:nvSpPr>
        <p:spPr bwMode="auto">
          <a:xfrm>
            <a:off x="6652931" y="174625"/>
            <a:ext cx="2554288" cy="1870075"/>
          </a:xfrm>
          <a:custGeom>
            <a:avLst/>
            <a:gdLst>
              <a:gd name="T0" fmla="*/ 1499 w 1609"/>
              <a:gd name="T1" fmla="*/ 559 h 1178"/>
              <a:gd name="T2" fmla="*/ 1609 w 1609"/>
              <a:gd name="T3" fmla="*/ 474 h 1178"/>
              <a:gd name="T4" fmla="*/ 1321 w 1609"/>
              <a:gd name="T5" fmla="*/ 373 h 1178"/>
              <a:gd name="T6" fmla="*/ 1245 w 1609"/>
              <a:gd name="T7" fmla="*/ 212 h 1178"/>
              <a:gd name="T8" fmla="*/ 1296 w 1609"/>
              <a:gd name="T9" fmla="*/ 136 h 1178"/>
              <a:gd name="T10" fmla="*/ 1050 w 1609"/>
              <a:gd name="T11" fmla="*/ 85 h 1178"/>
              <a:gd name="T12" fmla="*/ 999 w 1609"/>
              <a:gd name="T13" fmla="*/ 68 h 1178"/>
              <a:gd name="T14" fmla="*/ 923 w 1609"/>
              <a:gd name="T15" fmla="*/ 17 h 1178"/>
              <a:gd name="T16" fmla="*/ 745 w 1609"/>
              <a:gd name="T17" fmla="*/ 51 h 1178"/>
              <a:gd name="T18" fmla="*/ 677 w 1609"/>
              <a:gd name="T19" fmla="*/ 127 h 1178"/>
              <a:gd name="T20" fmla="*/ 389 w 1609"/>
              <a:gd name="T21" fmla="*/ 161 h 1178"/>
              <a:gd name="T22" fmla="*/ 372 w 1609"/>
              <a:gd name="T23" fmla="*/ 220 h 1178"/>
              <a:gd name="T24" fmla="*/ 305 w 1609"/>
              <a:gd name="T25" fmla="*/ 195 h 1178"/>
              <a:gd name="T26" fmla="*/ 212 w 1609"/>
              <a:gd name="T27" fmla="*/ 220 h 1178"/>
              <a:gd name="T28" fmla="*/ 8 w 1609"/>
              <a:gd name="T29" fmla="*/ 195 h 1178"/>
              <a:gd name="T30" fmla="*/ 84 w 1609"/>
              <a:gd name="T31" fmla="*/ 314 h 1178"/>
              <a:gd name="T32" fmla="*/ 169 w 1609"/>
              <a:gd name="T33" fmla="*/ 398 h 1178"/>
              <a:gd name="T34" fmla="*/ 237 w 1609"/>
              <a:gd name="T35" fmla="*/ 432 h 1178"/>
              <a:gd name="T36" fmla="*/ 288 w 1609"/>
              <a:gd name="T37" fmla="*/ 652 h 1178"/>
              <a:gd name="T38" fmla="*/ 525 w 1609"/>
              <a:gd name="T39" fmla="*/ 644 h 1178"/>
              <a:gd name="T40" fmla="*/ 593 w 1609"/>
              <a:gd name="T41" fmla="*/ 593 h 1178"/>
              <a:gd name="T42" fmla="*/ 669 w 1609"/>
              <a:gd name="T43" fmla="*/ 695 h 1178"/>
              <a:gd name="T44" fmla="*/ 677 w 1609"/>
              <a:gd name="T45" fmla="*/ 779 h 1178"/>
              <a:gd name="T46" fmla="*/ 771 w 1609"/>
              <a:gd name="T47" fmla="*/ 881 h 1178"/>
              <a:gd name="T48" fmla="*/ 542 w 1609"/>
              <a:gd name="T49" fmla="*/ 974 h 1178"/>
              <a:gd name="T50" fmla="*/ 500 w 1609"/>
              <a:gd name="T51" fmla="*/ 1050 h 1178"/>
              <a:gd name="T52" fmla="*/ 737 w 1609"/>
              <a:gd name="T53" fmla="*/ 1161 h 1178"/>
              <a:gd name="T54" fmla="*/ 821 w 1609"/>
              <a:gd name="T55" fmla="*/ 1067 h 1178"/>
              <a:gd name="T56" fmla="*/ 881 w 1609"/>
              <a:gd name="T57" fmla="*/ 1084 h 1178"/>
              <a:gd name="T58" fmla="*/ 898 w 1609"/>
              <a:gd name="T59" fmla="*/ 1000 h 1178"/>
              <a:gd name="T60" fmla="*/ 906 w 1609"/>
              <a:gd name="T61" fmla="*/ 856 h 1178"/>
              <a:gd name="T62" fmla="*/ 889 w 1609"/>
              <a:gd name="T63" fmla="*/ 779 h 1178"/>
              <a:gd name="T64" fmla="*/ 821 w 1609"/>
              <a:gd name="T65" fmla="*/ 720 h 1178"/>
              <a:gd name="T66" fmla="*/ 940 w 1609"/>
              <a:gd name="T67" fmla="*/ 669 h 1178"/>
              <a:gd name="T68" fmla="*/ 788 w 1609"/>
              <a:gd name="T69" fmla="*/ 576 h 1178"/>
              <a:gd name="T70" fmla="*/ 771 w 1609"/>
              <a:gd name="T71" fmla="*/ 415 h 1178"/>
              <a:gd name="T72" fmla="*/ 872 w 1609"/>
              <a:gd name="T73" fmla="*/ 347 h 1178"/>
              <a:gd name="T74" fmla="*/ 1033 w 1609"/>
              <a:gd name="T75" fmla="*/ 474 h 1178"/>
              <a:gd name="T76" fmla="*/ 1236 w 1609"/>
              <a:gd name="T77" fmla="*/ 483 h 1178"/>
              <a:gd name="T78" fmla="*/ 1287 w 1609"/>
              <a:gd name="T79" fmla="*/ 441 h 1178"/>
              <a:gd name="T80" fmla="*/ 1304 w 1609"/>
              <a:gd name="T81" fmla="*/ 500 h 1178"/>
              <a:gd name="T82" fmla="*/ 1338 w 1609"/>
              <a:gd name="T83" fmla="*/ 610 h 1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09" h="1178">
                <a:moveTo>
                  <a:pt x="1338" y="610"/>
                </a:moveTo>
                <a:cubicBezTo>
                  <a:pt x="1394" y="604"/>
                  <a:pt x="1451" y="593"/>
                  <a:pt x="1499" y="559"/>
                </a:cubicBezTo>
                <a:cubicBezTo>
                  <a:pt x="1509" y="552"/>
                  <a:pt x="1514" y="541"/>
                  <a:pt x="1524" y="534"/>
                </a:cubicBezTo>
                <a:cubicBezTo>
                  <a:pt x="1556" y="511"/>
                  <a:pt x="1581" y="503"/>
                  <a:pt x="1609" y="474"/>
                </a:cubicBezTo>
                <a:cubicBezTo>
                  <a:pt x="1535" y="427"/>
                  <a:pt x="1484" y="430"/>
                  <a:pt x="1389" y="424"/>
                </a:cubicBezTo>
                <a:cubicBezTo>
                  <a:pt x="1366" y="407"/>
                  <a:pt x="1344" y="390"/>
                  <a:pt x="1321" y="373"/>
                </a:cubicBezTo>
                <a:cubicBezTo>
                  <a:pt x="1290" y="350"/>
                  <a:pt x="1291" y="326"/>
                  <a:pt x="1253" y="314"/>
                </a:cubicBezTo>
                <a:cubicBezTo>
                  <a:pt x="1241" y="276"/>
                  <a:pt x="1226" y="254"/>
                  <a:pt x="1245" y="212"/>
                </a:cubicBezTo>
                <a:cubicBezTo>
                  <a:pt x="1250" y="201"/>
                  <a:pt x="1262" y="195"/>
                  <a:pt x="1270" y="186"/>
                </a:cubicBezTo>
                <a:cubicBezTo>
                  <a:pt x="1288" y="164"/>
                  <a:pt x="1287" y="162"/>
                  <a:pt x="1296" y="136"/>
                </a:cubicBezTo>
                <a:cubicBezTo>
                  <a:pt x="1230" y="103"/>
                  <a:pt x="1154" y="131"/>
                  <a:pt x="1101" y="76"/>
                </a:cubicBezTo>
                <a:cubicBezTo>
                  <a:pt x="1084" y="79"/>
                  <a:pt x="1067" y="81"/>
                  <a:pt x="1050" y="85"/>
                </a:cubicBezTo>
                <a:cubicBezTo>
                  <a:pt x="1041" y="87"/>
                  <a:pt x="1033" y="96"/>
                  <a:pt x="1025" y="93"/>
                </a:cubicBezTo>
                <a:cubicBezTo>
                  <a:pt x="1014" y="89"/>
                  <a:pt x="1009" y="75"/>
                  <a:pt x="999" y="68"/>
                </a:cubicBezTo>
                <a:cubicBezTo>
                  <a:pt x="927" y="20"/>
                  <a:pt x="1025" y="105"/>
                  <a:pt x="948" y="42"/>
                </a:cubicBezTo>
                <a:cubicBezTo>
                  <a:pt x="939" y="35"/>
                  <a:pt x="933" y="23"/>
                  <a:pt x="923" y="17"/>
                </a:cubicBezTo>
                <a:cubicBezTo>
                  <a:pt x="907" y="8"/>
                  <a:pt x="872" y="0"/>
                  <a:pt x="872" y="0"/>
                </a:cubicBezTo>
                <a:cubicBezTo>
                  <a:pt x="765" y="30"/>
                  <a:pt x="805" y="7"/>
                  <a:pt x="745" y="51"/>
                </a:cubicBezTo>
                <a:cubicBezTo>
                  <a:pt x="738" y="73"/>
                  <a:pt x="746" y="104"/>
                  <a:pt x="728" y="119"/>
                </a:cubicBezTo>
                <a:cubicBezTo>
                  <a:pt x="715" y="130"/>
                  <a:pt x="694" y="124"/>
                  <a:pt x="677" y="127"/>
                </a:cubicBezTo>
                <a:cubicBezTo>
                  <a:pt x="602" y="165"/>
                  <a:pt x="593" y="169"/>
                  <a:pt x="500" y="178"/>
                </a:cubicBezTo>
                <a:cubicBezTo>
                  <a:pt x="432" y="133"/>
                  <a:pt x="462" y="138"/>
                  <a:pt x="389" y="161"/>
                </a:cubicBezTo>
                <a:cubicBezTo>
                  <a:pt x="386" y="172"/>
                  <a:pt x="384" y="184"/>
                  <a:pt x="381" y="195"/>
                </a:cubicBezTo>
                <a:cubicBezTo>
                  <a:pt x="379" y="204"/>
                  <a:pt x="380" y="224"/>
                  <a:pt x="372" y="220"/>
                </a:cubicBezTo>
                <a:cubicBezTo>
                  <a:pt x="357" y="213"/>
                  <a:pt x="355" y="192"/>
                  <a:pt x="347" y="178"/>
                </a:cubicBezTo>
                <a:cubicBezTo>
                  <a:pt x="333" y="184"/>
                  <a:pt x="317" y="186"/>
                  <a:pt x="305" y="195"/>
                </a:cubicBezTo>
                <a:cubicBezTo>
                  <a:pt x="294" y="204"/>
                  <a:pt x="293" y="225"/>
                  <a:pt x="279" y="229"/>
                </a:cubicBezTo>
                <a:cubicBezTo>
                  <a:pt x="257" y="235"/>
                  <a:pt x="234" y="223"/>
                  <a:pt x="212" y="220"/>
                </a:cubicBezTo>
                <a:cubicBezTo>
                  <a:pt x="179" y="196"/>
                  <a:pt x="152" y="166"/>
                  <a:pt x="118" y="144"/>
                </a:cubicBezTo>
                <a:cubicBezTo>
                  <a:pt x="43" y="156"/>
                  <a:pt x="63" y="159"/>
                  <a:pt x="8" y="195"/>
                </a:cubicBezTo>
                <a:cubicBezTo>
                  <a:pt x="5" y="206"/>
                  <a:pt x="0" y="217"/>
                  <a:pt x="0" y="229"/>
                </a:cubicBezTo>
                <a:cubicBezTo>
                  <a:pt x="0" y="282"/>
                  <a:pt x="49" y="290"/>
                  <a:pt x="84" y="314"/>
                </a:cubicBezTo>
                <a:cubicBezTo>
                  <a:pt x="111" y="354"/>
                  <a:pt x="103" y="380"/>
                  <a:pt x="144" y="407"/>
                </a:cubicBezTo>
                <a:cubicBezTo>
                  <a:pt x="152" y="404"/>
                  <a:pt x="160" y="398"/>
                  <a:pt x="169" y="398"/>
                </a:cubicBezTo>
                <a:cubicBezTo>
                  <a:pt x="195" y="398"/>
                  <a:pt x="222" y="396"/>
                  <a:pt x="245" y="407"/>
                </a:cubicBezTo>
                <a:cubicBezTo>
                  <a:pt x="253" y="411"/>
                  <a:pt x="239" y="424"/>
                  <a:pt x="237" y="432"/>
                </a:cubicBezTo>
                <a:cubicBezTo>
                  <a:pt x="216" y="506"/>
                  <a:pt x="239" y="432"/>
                  <a:pt x="220" y="491"/>
                </a:cubicBezTo>
                <a:cubicBezTo>
                  <a:pt x="225" y="557"/>
                  <a:pt x="215" y="630"/>
                  <a:pt x="288" y="652"/>
                </a:cubicBezTo>
                <a:cubicBezTo>
                  <a:pt x="345" y="690"/>
                  <a:pt x="386" y="675"/>
                  <a:pt x="457" y="669"/>
                </a:cubicBezTo>
                <a:cubicBezTo>
                  <a:pt x="479" y="660"/>
                  <a:pt x="506" y="659"/>
                  <a:pt x="525" y="644"/>
                </a:cubicBezTo>
                <a:cubicBezTo>
                  <a:pt x="533" y="637"/>
                  <a:pt x="535" y="625"/>
                  <a:pt x="542" y="618"/>
                </a:cubicBezTo>
                <a:cubicBezTo>
                  <a:pt x="557" y="603"/>
                  <a:pt x="574" y="599"/>
                  <a:pt x="593" y="593"/>
                </a:cubicBezTo>
                <a:cubicBezTo>
                  <a:pt x="637" y="623"/>
                  <a:pt x="604" y="593"/>
                  <a:pt x="627" y="644"/>
                </a:cubicBezTo>
                <a:cubicBezTo>
                  <a:pt x="635" y="663"/>
                  <a:pt x="655" y="681"/>
                  <a:pt x="669" y="695"/>
                </a:cubicBezTo>
                <a:cubicBezTo>
                  <a:pt x="689" y="759"/>
                  <a:pt x="672" y="675"/>
                  <a:pt x="627" y="729"/>
                </a:cubicBezTo>
                <a:cubicBezTo>
                  <a:pt x="589" y="776"/>
                  <a:pt x="670" y="778"/>
                  <a:pt x="677" y="779"/>
                </a:cubicBezTo>
                <a:cubicBezTo>
                  <a:pt x="682" y="793"/>
                  <a:pt x="693" y="842"/>
                  <a:pt x="711" y="856"/>
                </a:cubicBezTo>
                <a:cubicBezTo>
                  <a:pt x="728" y="869"/>
                  <a:pt x="752" y="871"/>
                  <a:pt x="771" y="881"/>
                </a:cubicBezTo>
                <a:cubicBezTo>
                  <a:pt x="785" y="925"/>
                  <a:pt x="767" y="928"/>
                  <a:pt x="728" y="940"/>
                </a:cubicBezTo>
                <a:cubicBezTo>
                  <a:pt x="674" y="976"/>
                  <a:pt x="605" y="964"/>
                  <a:pt x="542" y="974"/>
                </a:cubicBezTo>
                <a:cubicBezTo>
                  <a:pt x="536" y="991"/>
                  <a:pt x="534" y="1009"/>
                  <a:pt x="525" y="1025"/>
                </a:cubicBezTo>
                <a:cubicBezTo>
                  <a:pt x="519" y="1035"/>
                  <a:pt x="503" y="1039"/>
                  <a:pt x="500" y="1050"/>
                </a:cubicBezTo>
                <a:cubicBezTo>
                  <a:pt x="483" y="1110"/>
                  <a:pt x="649" y="1107"/>
                  <a:pt x="677" y="1110"/>
                </a:cubicBezTo>
                <a:cubicBezTo>
                  <a:pt x="698" y="1126"/>
                  <a:pt x="714" y="1148"/>
                  <a:pt x="737" y="1161"/>
                </a:cubicBezTo>
                <a:cubicBezTo>
                  <a:pt x="753" y="1170"/>
                  <a:pt x="788" y="1178"/>
                  <a:pt x="788" y="1178"/>
                </a:cubicBezTo>
                <a:cubicBezTo>
                  <a:pt x="810" y="1143"/>
                  <a:pt x="809" y="1106"/>
                  <a:pt x="821" y="1067"/>
                </a:cubicBezTo>
                <a:cubicBezTo>
                  <a:pt x="832" y="1070"/>
                  <a:pt x="844" y="1073"/>
                  <a:pt x="855" y="1076"/>
                </a:cubicBezTo>
                <a:cubicBezTo>
                  <a:pt x="864" y="1078"/>
                  <a:pt x="875" y="1090"/>
                  <a:pt x="881" y="1084"/>
                </a:cubicBezTo>
                <a:cubicBezTo>
                  <a:pt x="891" y="1074"/>
                  <a:pt x="886" y="1056"/>
                  <a:pt x="889" y="1042"/>
                </a:cubicBezTo>
                <a:cubicBezTo>
                  <a:pt x="892" y="1028"/>
                  <a:pt x="895" y="1014"/>
                  <a:pt x="898" y="1000"/>
                </a:cubicBezTo>
                <a:cubicBezTo>
                  <a:pt x="934" y="1036"/>
                  <a:pt x="940" y="1036"/>
                  <a:pt x="991" y="1025"/>
                </a:cubicBezTo>
                <a:cubicBezTo>
                  <a:pt x="1009" y="949"/>
                  <a:pt x="948" y="910"/>
                  <a:pt x="906" y="856"/>
                </a:cubicBezTo>
                <a:cubicBezTo>
                  <a:pt x="893" y="840"/>
                  <a:pt x="872" y="805"/>
                  <a:pt x="872" y="805"/>
                </a:cubicBezTo>
                <a:cubicBezTo>
                  <a:pt x="878" y="796"/>
                  <a:pt x="894" y="788"/>
                  <a:pt x="889" y="779"/>
                </a:cubicBezTo>
                <a:cubicBezTo>
                  <a:pt x="879" y="761"/>
                  <a:pt x="838" y="746"/>
                  <a:pt x="838" y="746"/>
                </a:cubicBezTo>
                <a:cubicBezTo>
                  <a:pt x="832" y="737"/>
                  <a:pt x="819" y="730"/>
                  <a:pt x="821" y="720"/>
                </a:cubicBezTo>
                <a:cubicBezTo>
                  <a:pt x="828" y="689"/>
                  <a:pt x="870" y="709"/>
                  <a:pt x="881" y="712"/>
                </a:cubicBezTo>
                <a:cubicBezTo>
                  <a:pt x="893" y="706"/>
                  <a:pt x="937" y="689"/>
                  <a:pt x="940" y="669"/>
                </a:cubicBezTo>
                <a:cubicBezTo>
                  <a:pt x="945" y="633"/>
                  <a:pt x="895" y="617"/>
                  <a:pt x="872" y="610"/>
                </a:cubicBezTo>
                <a:cubicBezTo>
                  <a:pt x="845" y="591"/>
                  <a:pt x="819" y="587"/>
                  <a:pt x="788" y="576"/>
                </a:cubicBezTo>
                <a:cubicBezTo>
                  <a:pt x="744" y="534"/>
                  <a:pt x="770" y="550"/>
                  <a:pt x="788" y="500"/>
                </a:cubicBezTo>
                <a:cubicBezTo>
                  <a:pt x="777" y="468"/>
                  <a:pt x="750" y="451"/>
                  <a:pt x="771" y="415"/>
                </a:cubicBezTo>
                <a:cubicBezTo>
                  <a:pt x="791" y="380"/>
                  <a:pt x="793" y="397"/>
                  <a:pt x="821" y="381"/>
                </a:cubicBezTo>
                <a:cubicBezTo>
                  <a:pt x="839" y="371"/>
                  <a:pt x="872" y="347"/>
                  <a:pt x="872" y="347"/>
                </a:cubicBezTo>
                <a:cubicBezTo>
                  <a:pt x="909" y="350"/>
                  <a:pt x="947" y="344"/>
                  <a:pt x="982" y="356"/>
                </a:cubicBezTo>
                <a:cubicBezTo>
                  <a:pt x="1007" y="364"/>
                  <a:pt x="1005" y="462"/>
                  <a:pt x="1033" y="474"/>
                </a:cubicBezTo>
                <a:cubicBezTo>
                  <a:pt x="1060" y="485"/>
                  <a:pt x="1118" y="491"/>
                  <a:pt x="1118" y="491"/>
                </a:cubicBezTo>
                <a:cubicBezTo>
                  <a:pt x="1157" y="488"/>
                  <a:pt x="1198" y="494"/>
                  <a:pt x="1236" y="483"/>
                </a:cubicBezTo>
                <a:cubicBezTo>
                  <a:pt x="1250" y="479"/>
                  <a:pt x="1251" y="458"/>
                  <a:pt x="1262" y="449"/>
                </a:cubicBezTo>
                <a:cubicBezTo>
                  <a:pt x="1269" y="443"/>
                  <a:pt x="1279" y="444"/>
                  <a:pt x="1287" y="441"/>
                </a:cubicBezTo>
                <a:cubicBezTo>
                  <a:pt x="1298" y="444"/>
                  <a:pt x="1318" y="438"/>
                  <a:pt x="1321" y="449"/>
                </a:cubicBezTo>
                <a:cubicBezTo>
                  <a:pt x="1326" y="466"/>
                  <a:pt x="1304" y="500"/>
                  <a:pt x="1304" y="500"/>
                </a:cubicBezTo>
                <a:cubicBezTo>
                  <a:pt x="1307" y="534"/>
                  <a:pt x="1301" y="570"/>
                  <a:pt x="1313" y="602"/>
                </a:cubicBezTo>
                <a:cubicBezTo>
                  <a:pt x="1314" y="604"/>
                  <a:pt x="1433" y="658"/>
                  <a:pt x="1338" y="61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5" name="Freeform 8"/>
          <p:cNvSpPr>
            <a:spLocks/>
          </p:cNvSpPr>
          <p:nvPr/>
        </p:nvSpPr>
        <p:spPr bwMode="auto">
          <a:xfrm>
            <a:off x="8222969" y="2381250"/>
            <a:ext cx="1684337" cy="2916238"/>
          </a:xfrm>
          <a:custGeom>
            <a:avLst/>
            <a:gdLst>
              <a:gd name="T0" fmla="*/ 120 w 1061"/>
              <a:gd name="T1" fmla="*/ 16 h 1837"/>
              <a:gd name="T2" fmla="*/ 137 w 1061"/>
              <a:gd name="T3" fmla="*/ 92 h 1837"/>
              <a:gd name="T4" fmla="*/ 298 w 1061"/>
              <a:gd name="T5" fmla="*/ 169 h 1837"/>
              <a:gd name="T6" fmla="*/ 315 w 1061"/>
              <a:gd name="T7" fmla="*/ 236 h 1837"/>
              <a:gd name="T8" fmla="*/ 366 w 1061"/>
              <a:gd name="T9" fmla="*/ 279 h 1837"/>
              <a:gd name="T10" fmla="*/ 502 w 1061"/>
              <a:gd name="T11" fmla="*/ 423 h 1837"/>
              <a:gd name="T12" fmla="*/ 629 w 1061"/>
              <a:gd name="T13" fmla="*/ 558 h 1837"/>
              <a:gd name="T14" fmla="*/ 840 w 1061"/>
              <a:gd name="T15" fmla="*/ 694 h 1837"/>
              <a:gd name="T16" fmla="*/ 917 w 1061"/>
              <a:gd name="T17" fmla="*/ 838 h 1837"/>
              <a:gd name="T18" fmla="*/ 976 w 1061"/>
              <a:gd name="T19" fmla="*/ 897 h 1837"/>
              <a:gd name="T20" fmla="*/ 925 w 1061"/>
              <a:gd name="T21" fmla="*/ 1024 h 1837"/>
              <a:gd name="T22" fmla="*/ 942 w 1061"/>
              <a:gd name="T23" fmla="*/ 1058 h 1837"/>
              <a:gd name="T24" fmla="*/ 993 w 1061"/>
              <a:gd name="T25" fmla="*/ 1100 h 1837"/>
              <a:gd name="T26" fmla="*/ 1001 w 1061"/>
              <a:gd name="T27" fmla="*/ 1253 h 1837"/>
              <a:gd name="T28" fmla="*/ 984 w 1061"/>
              <a:gd name="T29" fmla="*/ 1405 h 1837"/>
              <a:gd name="T30" fmla="*/ 942 w 1061"/>
              <a:gd name="T31" fmla="*/ 1634 h 1837"/>
              <a:gd name="T32" fmla="*/ 823 w 1061"/>
              <a:gd name="T33" fmla="*/ 1575 h 1837"/>
              <a:gd name="T34" fmla="*/ 747 w 1061"/>
              <a:gd name="T35" fmla="*/ 1482 h 1837"/>
              <a:gd name="T36" fmla="*/ 764 w 1061"/>
              <a:gd name="T37" fmla="*/ 1414 h 1837"/>
              <a:gd name="T38" fmla="*/ 934 w 1061"/>
              <a:gd name="T39" fmla="*/ 1380 h 1837"/>
              <a:gd name="T40" fmla="*/ 891 w 1061"/>
              <a:gd name="T41" fmla="*/ 1321 h 1837"/>
              <a:gd name="T42" fmla="*/ 874 w 1061"/>
              <a:gd name="T43" fmla="*/ 1253 h 1837"/>
              <a:gd name="T44" fmla="*/ 807 w 1061"/>
              <a:gd name="T45" fmla="*/ 1295 h 1837"/>
              <a:gd name="T46" fmla="*/ 722 w 1061"/>
              <a:gd name="T47" fmla="*/ 1304 h 1837"/>
              <a:gd name="T48" fmla="*/ 663 w 1061"/>
              <a:gd name="T49" fmla="*/ 1465 h 1837"/>
              <a:gd name="T50" fmla="*/ 705 w 1061"/>
              <a:gd name="T51" fmla="*/ 1626 h 1837"/>
              <a:gd name="T52" fmla="*/ 840 w 1061"/>
              <a:gd name="T53" fmla="*/ 1719 h 1837"/>
              <a:gd name="T54" fmla="*/ 756 w 1061"/>
              <a:gd name="T55" fmla="*/ 1744 h 1837"/>
              <a:gd name="T56" fmla="*/ 705 w 1061"/>
              <a:gd name="T57" fmla="*/ 1787 h 1837"/>
              <a:gd name="T58" fmla="*/ 595 w 1061"/>
              <a:gd name="T59" fmla="*/ 1744 h 1837"/>
              <a:gd name="T60" fmla="*/ 544 w 1061"/>
              <a:gd name="T61" fmla="*/ 1676 h 1837"/>
              <a:gd name="T62" fmla="*/ 485 w 1061"/>
              <a:gd name="T63" fmla="*/ 1660 h 1837"/>
              <a:gd name="T64" fmla="*/ 391 w 1061"/>
              <a:gd name="T65" fmla="*/ 1668 h 1837"/>
              <a:gd name="T66" fmla="*/ 366 w 1061"/>
              <a:gd name="T67" fmla="*/ 1643 h 1837"/>
              <a:gd name="T68" fmla="*/ 408 w 1061"/>
              <a:gd name="T69" fmla="*/ 1617 h 1837"/>
              <a:gd name="T70" fmla="*/ 408 w 1061"/>
              <a:gd name="T71" fmla="*/ 1592 h 1837"/>
              <a:gd name="T72" fmla="*/ 485 w 1061"/>
              <a:gd name="T73" fmla="*/ 1473 h 1837"/>
              <a:gd name="T74" fmla="*/ 552 w 1061"/>
              <a:gd name="T75" fmla="*/ 1422 h 1837"/>
              <a:gd name="T76" fmla="*/ 578 w 1061"/>
              <a:gd name="T77" fmla="*/ 1134 h 1837"/>
              <a:gd name="T78" fmla="*/ 527 w 1061"/>
              <a:gd name="T79" fmla="*/ 982 h 1837"/>
              <a:gd name="T80" fmla="*/ 502 w 1061"/>
              <a:gd name="T81" fmla="*/ 618 h 1837"/>
              <a:gd name="T82" fmla="*/ 459 w 1061"/>
              <a:gd name="T83" fmla="*/ 584 h 1837"/>
              <a:gd name="T84" fmla="*/ 502 w 1061"/>
              <a:gd name="T85" fmla="*/ 508 h 1837"/>
              <a:gd name="T86" fmla="*/ 417 w 1061"/>
              <a:gd name="T87" fmla="*/ 414 h 1837"/>
              <a:gd name="T88" fmla="*/ 205 w 1061"/>
              <a:gd name="T89" fmla="*/ 228 h 1837"/>
              <a:gd name="T90" fmla="*/ 120 w 1061"/>
              <a:gd name="T91" fmla="*/ 135 h 1837"/>
              <a:gd name="T92" fmla="*/ 2 w 1061"/>
              <a:gd name="T93" fmla="*/ 25 h 1837"/>
              <a:gd name="T94" fmla="*/ 2 w 1061"/>
              <a:gd name="T95" fmla="*/ 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61" h="1837">
                <a:moveTo>
                  <a:pt x="2" y="8"/>
                </a:moveTo>
                <a:cubicBezTo>
                  <a:pt x="41" y="11"/>
                  <a:pt x="82" y="6"/>
                  <a:pt x="120" y="16"/>
                </a:cubicBezTo>
                <a:cubicBezTo>
                  <a:pt x="129" y="18"/>
                  <a:pt x="127" y="33"/>
                  <a:pt x="129" y="42"/>
                </a:cubicBezTo>
                <a:cubicBezTo>
                  <a:pt x="133" y="58"/>
                  <a:pt x="134" y="75"/>
                  <a:pt x="137" y="92"/>
                </a:cubicBezTo>
                <a:cubicBezTo>
                  <a:pt x="146" y="136"/>
                  <a:pt x="158" y="131"/>
                  <a:pt x="197" y="143"/>
                </a:cubicBezTo>
                <a:cubicBezTo>
                  <a:pt x="248" y="137"/>
                  <a:pt x="282" y="117"/>
                  <a:pt x="298" y="169"/>
                </a:cubicBezTo>
                <a:cubicBezTo>
                  <a:pt x="281" y="194"/>
                  <a:pt x="273" y="220"/>
                  <a:pt x="256" y="245"/>
                </a:cubicBezTo>
                <a:cubicBezTo>
                  <a:pt x="279" y="318"/>
                  <a:pt x="295" y="250"/>
                  <a:pt x="315" y="236"/>
                </a:cubicBezTo>
                <a:cubicBezTo>
                  <a:pt x="336" y="222"/>
                  <a:pt x="383" y="203"/>
                  <a:pt x="383" y="203"/>
                </a:cubicBezTo>
                <a:cubicBezTo>
                  <a:pt x="411" y="244"/>
                  <a:pt x="399" y="245"/>
                  <a:pt x="366" y="279"/>
                </a:cubicBezTo>
                <a:cubicBezTo>
                  <a:pt x="352" y="323"/>
                  <a:pt x="372" y="358"/>
                  <a:pt x="417" y="372"/>
                </a:cubicBezTo>
                <a:cubicBezTo>
                  <a:pt x="445" y="391"/>
                  <a:pt x="474" y="405"/>
                  <a:pt x="502" y="423"/>
                </a:cubicBezTo>
                <a:cubicBezTo>
                  <a:pt x="535" y="471"/>
                  <a:pt x="569" y="449"/>
                  <a:pt x="620" y="465"/>
                </a:cubicBezTo>
                <a:cubicBezTo>
                  <a:pt x="645" y="504"/>
                  <a:pt x="657" y="517"/>
                  <a:pt x="629" y="558"/>
                </a:cubicBezTo>
                <a:cubicBezTo>
                  <a:pt x="652" y="634"/>
                  <a:pt x="698" y="612"/>
                  <a:pt x="781" y="618"/>
                </a:cubicBezTo>
                <a:cubicBezTo>
                  <a:pt x="772" y="697"/>
                  <a:pt x="759" y="710"/>
                  <a:pt x="840" y="694"/>
                </a:cubicBezTo>
                <a:cubicBezTo>
                  <a:pt x="859" y="747"/>
                  <a:pt x="869" y="776"/>
                  <a:pt x="925" y="796"/>
                </a:cubicBezTo>
                <a:cubicBezTo>
                  <a:pt x="922" y="810"/>
                  <a:pt x="925" y="826"/>
                  <a:pt x="917" y="838"/>
                </a:cubicBezTo>
                <a:cubicBezTo>
                  <a:pt x="912" y="845"/>
                  <a:pt x="894" y="838"/>
                  <a:pt x="891" y="846"/>
                </a:cubicBezTo>
                <a:cubicBezTo>
                  <a:pt x="871" y="894"/>
                  <a:pt x="959" y="894"/>
                  <a:pt x="976" y="897"/>
                </a:cubicBezTo>
                <a:cubicBezTo>
                  <a:pt x="970" y="915"/>
                  <a:pt x="957" y="930"/>
                  <a:pt x="951" y="948"/>
                </a:cubicBezTo>
                <a:cubicBezTo>
                  <a:pt x="922" y="1035"/>
                  <a:pt x="962" y="969"/>
                  <a:pt x="925" y="1024"/>
                </a:cubicBezTo>
                <a:cubicBezTo>
                  <a:pt x="922" y="1033"/>
                  <a:pt x="913" y="1042"/>
                  <a:pt x="917" y="1050"/>
                </a:cubicBezTo>
                <a:cubicBezTo>
                  <a:pt x="921" y="1058"/>
                  <a:pt x="935" y="1052"/>
                  <a:pt x="942" y="1058"/>
                </a:cubicBezTo>
                <a:cubicBezTo>
                  <a:pt x="950" y="1065"/>
                  <a:pt x="951" y="1077"/>
                  <a:pt x="959" y="1084"/>
                </a:cubicBezTo>
                <a:cubicBezTo>
                  <a:pt x="969" y="1092"/>
                  <a:pt x="982" y="1095"/>
                  <a:pt x="993" y="1100"/>
                </a:cubicBezTo>
                <a:cubicBezTo>
                  <a:pt x="1021" y="1129"/>
                  <a:pt x="1034" y="1145"/>
                  <a:pt x="1044" y="1185"/>
                </a:cubicBezTo>
                <a:cubicBezTo>
                  <a:pt x="1018" y="1283"/>
                  <a:pt x="1061" y="1145"/>
                  <a:pt x="1001" y="1253"/>
                </a:cubicBezTo>
                <a:cubicBezTo>
                  <a:pt x="977" y="1296"/>
                  <a:pt x="1008" y="1345"/>
                  <a:pt x="951" y="1363"/>
                </a:cubicBezTo>
                <a:cubicBezTo>
                  <a:pt x="927" y="1430"/>
                  <a:pt x="951" y="1338"/>
                  <a:pt x="984" y="1405"/>
                </a:cubicBezTo>
                <a:cubicBezTo>
                  <a:pt x="992" y="1420"/>
                  <a:pt x="979" y="1439"/>
                  <a:pt x="976" y="1456"/>
                </a:cubicBezTo>
                <a:cubicBezTo>
                  <a:pt x="982" y="1515"/>
                  <a:pt x="1019" y="1609"/>
                  <a:pt x="942" y="1634"/>
                </a:cubicBezTo>
                <a:cubicBezTo>
                  <a:pt x="908" y="1631"/>
                  <a:pt x="873" y="1635"/>
                  <a:pt x="840" y="1626"/>
                </a:cubicBezTo>
                <a:cubicBezTo>
                  <a:pt x="814" y="1619"/>
                  <a:pt x="807" y="1593"/>
                  <a:pt x="823" y="1575"/>
                </a:cubicBezTo>
                <a:cubicBezTo>
                  <a:pt x="835" y="1561"/>
                  <a:pt x="852" y="1552"/>
                  <a:pt x="866" y="1541"/>
                </a:cubicBezTo>
                <a:cubicBezTo>
                  <a:pt x="884" y="1464"/>
                  <a:pt x="817" y="1488"/>
                  <a:pt x="747" y="1482"/>
                </a:cubicBezTo>
                <a:cubicBezTo>
                  <a:pt x="739" y="1479"/>
                  <a:pt x="730" y="1477"/>
                  <a:pt x="722" y="1473"/>
                </a:cubicBezTo>
                <a:cubicBezTo>
                  <a:pt x="648" y="1435"/>
                  <a:pt x="736" y="1423"/>
                  <a:pt x="764" y="1414"/>
                </a:cubicBezTo>
                <a:cubicBezTo>
                  <a:pt x="779" y="1344"/>
                  <a:pt x="769" y="1378"/>
                  <a:pt x="823" y="1397"/>
                </a:cubicBezTo>
                <a:cubicBezTo>
                  <a:pt x="860" y="1389"/>
                  <a:pt x="901" y="1398"/>
                  <a:pt x="934" y="1380"/>
                </a:cubicBezTo>
                <a:cubicBezTo>
                  <a:pt x="963" y="1364"/>
                  <a:pt x="913" y="1351"/>
                  <a:pt x="900" y="1346"/>
                </a:cubicBezTo>
                <a:cubicBezTo>
                  <a:pt x="897" y="1338"/>
                  <a:pt x="890" y="1330"/>
                  <a:pt x="891" y="1321"/>
                </a:cubicBezTo>
                <a:cubicBezTo>
                  <a:pt x="893" y="1311"/>
                  <a:pt x="906" y="1305"/>
                  <a:pt x="908" y="1295"/>
                </a:cubicBezTo>
                <a:cubicBezTo>
                  <a:pt x="914" y="1257"/>
                  <a:pt x="899" y="1261"/>
                  <a:pt x="874" y="1253"/>
                </a:cubicBezTo>
                <a:cubicBezTo>
                  <a:pt x="866" y="1256"/>
                  <a:pt x="854" y="1254"/>
                  <a:pt x="849" y="1261"/>
                </a:cubicBezTo>
                <a:cubicBezTo>
                  <a:pt x="817" y="1309"/>
                  <a:pt x="870" y="1312"/>
                  <a:pt x="807" y="1295"/>
                </a:cubicBezTo>
                <a:cubicBezTo>
                  <a:pt x="782" y="1271"/>
                  <a:pt x="772" y="1247"/>
                  <a:pt x="739" y="1236"/>
                </a:cubicBezTo>
                <a:cubicBezTo>
                  <a:pt x="692" y="1267"/>
                  <a:pt x="722" y="1236"/>
                  <a:pt x="722" y="1304"/>
                </a:cubicBezTo>
                <a:cubicBezTo>
                  <a:pt x="722" y="1331"/>
                  <a:pt x="710" y="1343"/>
                  <a:pt x="696" y="1363"/>
                </a:cubicBezTo>
                <a:cubicBezTo>
                  <a:pt x="684" y="1399"/>
                  <a:pt x="683" y="1432"/>
                  <a:pt x="663" y="1465"/>
                </a:cubicBezTo>
                <a:cubicBezTo>
                  <a:pt x="673" y="1497"/>
                  <a:pt x="694" y="1514"/>
                  <a:pt x="713" y="1541"/>
                </a:cubicBezTo>
                <a:cubicBezTo>
                  <a:pt x="703" y="1573"/>
                  <a:pt x="715" y="1594"/>
                  <a:pt x="705" y="1626"/>
                </a:cubicBezTo>
                <a:cubicBezTo>
                  <a:pt x="740" y="1637"/>
                  <a:pt x="780" y="1630"/>
                  <a:pt x="815" y="1643"/>
                </a:cubicBezTo>
                <a:cubicBezTo>
                  <a:pt x="815" y="1643"/>
                  <a:pt x="838" y="1714"/>
                  <a:pt x="840" y="1719"/>
                </a:cubicBezTo>
                <a:cubicBezTo>
                  <a:pt x="837" y="1733"/>
                  <a:pt x="844" y="1753"/>
                  <a:pt x="832" y="1761"/>
                </a:cubicBezTo>
                <a:cubicBezTo>
                  <a:pt x="828" y="1764"/>
                  <a:pt x="763" y="1746"/>
                  <a:pt x="756" y="1744"/>
                </a:cubicBezTo>
                <a:cubicBezTo>
                  <a:pt x="709" y="1698"/>
                  <a:pt x="690" y="1704"/>
                  <a:pt x="629" y="1685"/>
                </a:cubicBezTo>
                <a:cubicBezTo>
                  <a:pt x="667" y="1713"/>
                  <a:pt x="690" y="1743"/>
                  <a:pt x="705" y="1787"/>
                </a:cubicBezTo>
                <a:cubicBezTo>
                  <a:pt x="689" y="1831"/>
                  <a:pt x="667" y="1811"/>
                  <a:pt x="629" y="1837"/>
                </a:cubicBezTo>
                <a:cubicBezTo>
                  <a:pt x="583" y="1807"/>
                  <a:pt x="585" y="1800"/>
                  <a:pt x="595" y="1744"/>
                </a:cubicBezTo>
                <a:cubicBezTo>
                  <a:pt x="592" y="1727"/>
                  <a:pt x="596" y="1707"/>
                  <a:pt x="586" y="1693"/>
                </a:cubicBezTo>
                <a:cubicBezTo>
                  <a:pt x="577" y="1681"/>
                  <a:pt x="556" y="1685"/>
                  <a:pt x="544" y="1676"/>
                </a:cubicBezTo>
                <a:cubicBezTo>
                  <a:pt x="536" y="1670"/>
                  <a:pt x="533" y="1659"/>
                  <a:pt x="527" y="1651"/>
                </a:cubicBezTo>
                <a:cubicBezTo>
                  <a:pt x="513" y="1654"/>
                  <a:pt x="499" y="1660"/>
                  <a:pt x="485" y="1660"/>
                </a:cubicBezTo>
                <a:cubicBezTo>
                  <a:pt x="476" y="1660"/>
                  <a:pt x="468" y="1651"/>
                  <a:pt x="459" y="1651"/>
                </a:cubicBezTo>
                <a:cubicBezTo>
                  <a:pt x="436" y="1651"/>
                  <a:pt x="414" y="1664"/>
                  <a:pt x="391" y="1668"/>
                </a:cubicBezTo>
                <a:cubicBezTo>
                  <a:pt x="374" y="1665"/>
                  <a:pt x="353" y="1672"/>
                  <a:pt x="341" y="1660"/>
                </a:cubicBezTo>
                <a:cubicBezTo>
                  <a:pt x="334" y="1653"/>
                  <a:pt x="356" y="1646"/>
                  <a:pt x="366" y="1643"/>
                </a:cubicBezTo>
                <a:cubicBezTo>
                  <a:pt x="388" y="1637"/>
                  <a:pt x="411" y="1637"/>
                  <a:pt x="434" y="1634"/>
                </a:cubicBezTo>
                <a:cubicBezTo>
                  <a:pt x="425" y="1628"/>
                  <a:pt x="418" y="1620"/>
                  <a:pt x="408" y="1617"/>
                </a:cubicBezTo>
                <a:cubicBezTo>
                  <a:pt x="342" y="1599"/>
                  <a:pt x="309" y="1619"/>
                  <a:pt x="383" y="1600"/>
                </a:cubicBezTo>
                <a:cubicBezTo>
                  <a:pt x="391" y="1598"/>
                  <a:pt x="400" y="1595"/>
                  <a:pt x="408" y="1592"/>
                </a:cubicBezTo>
                <a:cubicBezTo>
                  <a:pt x="420" y="1573"/>
                  <a:pt x="440" y="1560"/>
                  <a:pt x="451" y="1541"/>
                </a:cubicBezTo>
                <a:cubicBezTo>
                  <a:pt x="481" y="1489"/>
                  <a:pt x="429" y="1522"/>
                  <a:pt x="485" y="1473"/>
                </a:cubicBezTo>
                <a:cubicBezTo>
                  <a:pt x="497" y="1462"/>
                  <a:pt x="514" y="1458"/>
                  <a:pt x="527" y="1448"/>
                </a:cubicBezTo>
                <a:cubicBezTo>
                  <a:pt x="537" y="1441"/>
                  <a:pt x="544" y="1431"/>
                  <a:pt x="552" y="1422"/>
                </a:cubicBezTo>
                <a:cubicBezTo>
                  <a:pt x="573" y="1365"/>
                  <a:pt x="552" y="1436"/>
                  <a:pt x="552" y="1355"/>
                </a:cubicBezTo>
                <a:cubicBezTo>
                  <a:pt x="552" y="1281"/>
                  <a:pt x="563" y="1206"/>
                  <a:pt x="578" y="1134"/>
                </a:cubicBezTo>
                <a:cubicBezTo>
                  <a:pt x="555" y="1005"/>
                  <a:pt x="586" y="1140"/>
                  <a:pt x="552" y="1058"/>
                </a:cubicBezTo>
                <a:cubicBezTo>
                  <a:pt x="542" y="1033"/>
                  <a:pt x="527" y="982"/>
                  <a:pt x="527" y="982"/>
                </a:cubicBezTo>
                <a:cubicBezTo>
                  <a:pt x="533" y="888"/>
                  <a:pt x="537" y="794"/>
                  <a:pt x="561" y="702"/>
                </a:cubicBezTo>
                <a:cubicBezTo>
                  <a:pt x="552" y="641"/>
                  <a:pt x="556" y="635"/>
                  <a:pt x="502" y="618"/>
                </a:cubicBezTo>
                <a:cubicBezTo>
                  <a:pt x="496" y="609"/>
                  <a:pt x="493" y="598"/>
                  <a:pt x="485" y="592"/>
                </a:cubicBezTo>
                <a:cubicBezTo>
                  <a:pt x="478" y="586"/>
                  <a:pt x="463" y="592"/>
                  <a:pt x="459" y="584"/>
                </a:cubicBezTo>
                <a:cubicBezTo>
                  <a:pt x="455" y="576"/>
                  <a:pt x="463" y="566"/>
                  <a:pt x="468" y="558"/>
                </a:cubicBezTo>
                <a:cubicBezTo>
                  <a:pt x="478" y="540"/>
                  <a:pt x="502" y="508"/>
                  <a:pt x="502" y="508"/>
                </a:cubicBezTo>
                <a:cubicBezTo>
                  <a:pt x="431" y="461"/>
                  <a:pt x="512" y="522"/>
                  <a:pt x="468" y="465"/>
                </a:cubicBezTo>
                <a:cubicBezTo>
                  <a:pt x="453" y="446"/>
                  <a:pt x="434" y="431"/>
                  <a:pt x="417" y="414"/>
                </a:cubicBezTo>
                <a:cubicBezTo>
                  <a:pt x="377" y="374"/>
                  <a:pt x="313" y="361"/>
                  <a:pt x="273" y="321"/>
                </a:cubicBezTo>
                <a:cubicBezTo>
                  <a:pt x="244" y="292"/>
                  <a:pt x="235" y="257"/>
                  <a:pt x="205" y="228"/>
                </a:cubicBezTo>
                <a:cubicBezTo>
                  <a:pt x="191" y="184"/>
                  <a:pt x="208" y="218"/>
                  <a:pt x="171" y="186"/>
                </a:cubicBezTo>
                <a:cubicBezTo>
                  <a:pt x="153" y="170"/>
                  <a:pt x="120" y="135"/>
                  <a:pt x="120" y="135"/>
                </a:cubicBezTo>
                <a:cubicBezTo>
                  <a:pt x="100" y="95"/>
                  <a:pt x="86" y="89"/>
                  <a:pt x="44" y="76"/>
                </a:cubicBezTo>
                <a:cubicBezTo>
                  <a:pt x="42" y="74"/>
                  <a:pt x="0" y="34"/>
                  <a:pt x="2" y="25"/>
                </a:cubicBezTo>
                <a:cubicBezTo>
                  <a:pt x="4" y="15"/>
                  <a:pt x="27" y="18"/>
                  <a:pt x="27" y="8"/>
                </a:cubicBezTo>
                <a:cubicBezTo>
                  <a:pt x="27" y="0"/>
                  <a:pt x="10" y="8"/>
                  <a:pt x="2" y="8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6" name="Freeform 9"/>
          <p:cNvSpPr>
            <a:spLocks/>
          </p:cNvSpPr>
          <p:nvPr/>
        </p:nvSpPr>
        <p:spPr bwMode="auto">
          <a:xfrm>
            <a:off x="8307106" y="4857750"/>
            <a:ext cx="160338" cy="225425"/>
          </a:xfrm>
          <a:custGeom>
            <a:avLst/>
            <a:gdLst>
              <a:gd name="T0" fmla="*/ 84 w 101"/>
              <a:gd name="T1" fmla="*/ 6 h 142"/>
              <a:gd name="T2" fmla="*/ 93 w 101"/>
              <a:gd name="T3" fmla="*/ 142 h 142"/>
              <a:gd name="T4" fmla="*/ 67 w 101"/>
              <a:gd name="T5" fmla="*/ 116 h 142"/>
              <a:gd name="T6" fmla="*/ 17 w 101"/>
              <a:gd name="T7" fmla="*/ 108 h 142"/>
              <a:gd name="T8" fmla="*/ 0 w 101"/>
              <a:gd name="T9" fmla="*/ 74 h 142"/>
              <a:gd name="T10" fmla="*/ 8 w 101"/>
              <a:gd name="T11" fmla="*/ 32 h 142"/>
              <a:gd name="T12" fmla="*/ 59 w 101"/>
              <a:gd name="T13" fmla="*/ 32 h 142"/>
              <a:gd name="T14" fmla="*/ 84 w 101"/>
              <a:gd name="T15" fmla="*/ 6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1" h="142">
                <a:moveTo>
                  <a:pt x="84" y="6"/>
                </a:moveTo>
                <a:cubicBezTo>
                  <a:pt x="101" y="54"/>
                  <a:pt x="101" y="92"/>
                  <a:pt x="93" y="142"/>
                </a:cubicBezTo>
                <a:cubicBezTo>
                  <a:pt x="84" y="133"/>
                  <a:pt x="78" y="121"/>
                  <a:pt x="67" y="116"/>
                </a:cubicBezTo>
                <a:cubicBezTo>
                  <a:pt x="52" y="109"/>
                  <a:pt x="31" y="117"/>
                  <a:pt x="17" y="108"/>
                </a:cubicBezTo>
                <a:cubicBezTo>
                  <a:pt x="6" y="101"/>
                  <a:pt x="6" y="85"/>
                  <a:pt x="0" y="74"/>
                </a:cubicBezTo>
                <a:cubicBezTo>
                  <a:pt x="3" y="60"/>
                  <a:pt x="0" y="44"/>
                  <a:pt x="8" y="32"/>
                </a:cubicBezTo>
                <a:cubicBezTo>
                  <a:pt x="29" y="0"/>
                  <a:pt x="38" y="39"/>
                  <a:pt x="59" y="32"/>
                </a:cubicBezTo>
                <a:cubicBezTo>
                  <a:pt x="70" y="28"/>
                  <a:pt x="76" y="15"/>
                  <a:pt x="84" y="6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7" name="Freeform 10"/>
          <p:cNvSpPr>
            <a:spLocks/>
          </p:cNvSpPr>
          <p:nvPr/>
        </p:nvSpPr>
        <p:spPr bwMode="auto">
          <a:xfrm>
            <a:off x="7670519" y="5287963"/>
            <a:ext cx="339725" cy="211137"/>
          </a:xfrm>
          <a:custGeom>
            <a:avLst/>
            <a:gdLst>
              <a:gd name="T0" fmla="*/ 197 w 214"/>
              <a:gd name="T1" fmla="*/ 15 h 133"/>
              <a:gd name="T2" fmla="*/ 121 w 214"/>
              <a:gd name="T3" fmla="*/ 49 h 133"/>
              <a:gd name="T4" fmla="*/ 113 w 214"/>
              <a:gd name="T5" fmla="*/ 74 h 133"/>
              <a:gd name="T6" fmla="*/ 87 w 214"/>
              <a:gd name="T7" fmla="*/ 66 h 133"/>
              <a:gd name="T8" fmla="*/ 45 w 214"/>
              <a:gd name="T9" fmla="*/ 74 h 133"/>
              <a:gd name="T10" fmla="*/ 70 w 214"/>
              <a:gd name="T11" fmla="*/ 133 h 133"/>
              <a:gd name="T12" fmla="*/ 147 w 214"/>
              <a:gd name="T13" fmla="*/ 125 h 133"/>
              <a:gd name="T14" fmla="*/ 189 w 214"/>
              <a:gd name="T15" fmla="*/ 117 h 133"/>
              <a:gd name="T16" fmla="*/ 197 w 214"/>
              <a:gd name="T17" fmla="*/ 83 h 133"/>
              <a:gd name="T18" fmla="*/ 214 w 214"/>
              <a:gd name="T19" fmla="*/ 40 h 133"/>
              <a:gd name="T20" fmla="*/ 197 w 214"/>
              <a:gd name="T21" fmla="*/ 15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4" h="133">
                <a:moveTo>
                  <a:pt x="197" y="15"/>
                </a:moveTo>
                <a:cubicBezTo>
                  <a:pt x="140" y="0"/>
                  <a:pt x="167" y="19"/>
                  <a:pt x="121" y="49"/>
                </a:cubicBezTo>
                <a:cubicBezTo>
                  <a:pt x="118" y="57"/>
                  <a:pt x="121" y="70"/>
                  <a:pt x="113" y="74"/>
                </a:cubicBezTo>
                <a:cubicBezTo>
                  <a:pt x="105" y="78"/>
                  <a:pt x="96" y="66"/>
                  <a:pt x="87" y="66"/>
                </a:cubicBezTo>
                <a:cubicBezTo>
                  <a:pt x="73" y="66"/>
                  <a:pt x="59" y="71"/>
                  <a:pt x="45" y="74"/>
                </a:cubicBezTo>
                <a:cubicBezTo>
                  <a:pt x="0" y="119"/>
                  <a:pt x="13" y="122"/>
                  <a:pt x="70" y="133"/>
                </a:cubicBezTo>
                <a:cubicBezTo>
                  <a:pt x="99" y="91"/>
                  <a:pt x="104" y="112"/>
                  <a:pt x="147" y="125"/>
                </a:cubicBezTo>
                <a:cubicBezTo>
                  <a:pt x="161" y="122"/>
                  <a:pt x="178" y="126"/>
                  <a:pt x="189" y="117"/>
                </a:cubicBezTo>
                <a:cubicBezTo>
                  <a:pt x="198" y="110"/>
                  <a:pt x="193" y="94"/>
                  <a:pt x="197" y="83"/>
                </a:cubicBezTo>
                <a:cubicBezTo>
                  <a:pt x="202" y="68"/>
                  <a:pt x="208" y="54"/>
                  <a:pt x="214" y="40"/>
                </a:cubicBezTo>
                <a:cubicBezTo>
                  <a:pt x="183" y="30"/>
                  <a:pt x="185" y="40"/>
                  <a:pt x="197" y="15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8" name="Freeform 11"/>
          <p:cNvSpPr>
            <a:spLocks/>
          </p:cNvSpPr>
          <p:nvPr/>
        </p:nvSpPr>
        <p:spPr bwMode="auto">
          <a:xfrm>
            <a:off x="8386481" y="5614988"/>
            <a:ext cx="307975" cy="180975"/>
          </a:xfrm>
          <a:custGeom>
            <a:avLst/>
            <a:gdLst>
              <a:gd name="T0" fmla="*/ 144 w 194"/>
              <a:gd name="T1" fmla="*/ 29 h 114"/>
              <a:gd name="T2" fmla="*/ 0 w 194"/>
              <a:gd name="T3" fmla="*/ 12 h 114"/>
              <a:gd name="T4" fmla="*/ 136 w 194"/>
              <a:gd name="T5" fmla="*/ 114 h 114"/>
              <a:gd name="T6" fmla="*/ 144 w 194"/>
              <a:gd name="T7" fmla="*/ 29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4" h="114">
                <a:moveTo>
                  <a:pt x="144" y="29"/>
                </a:moveTo>
                <a:cubicBezTo>
                  <a:pt x="55" y="12"/>
                  <a:pt x="113" y="0"/>
                  <a:pt x="0" y="12"/>
                </a:cubicBezTo>
                <a:cubicBezTo>
                  <a:pt x="27" y="91"/>
                  <a:pt x="66" y="89"/>
                  <a:pt x="136" y="114"/>
                </a:cubicBezTo>
                <a:cubicBezTo>
                  <a:pt x="150" y="92"/>
                  <a:pt x="194" y="29"/>
                  <a:pt x="144" y="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19" name="Freeform 12"/>
          <p:cNvSpPr>
            <a:spLocks/>
          </p:cNvSpPr>
          <p:nvPr/>
        </p:nvSpPr>
        <p:spPr bwMode="auto">
          <a:xfrm>
            <a:off x="7392706" y="5391150"/>
            <a:ext cx="134938" cy="280988"/>
          </a:xfrm>
          <a:custGeom>
            <a:avLst/>
            <a:gdLst>
              <a:gd name="T0" fmla="*/ 0 w 85"/>
              <a:gd name="T1" fmla="*/ 52 h 177"/>
              <a:gd name="T2" fmla="*/ 84 w 85"/>
              <a:gd name="T3" fmla="*/ 52 h 177"/>
              <a:gd name="T4" fmla="*/ 76 w 85"/>
              <a:gd name="T5" fmla="*/ 119 h 177"/>
              <a:gd name="T6" fmla="*/ 67 w 85"/>
              <a:gd name="T7" fmla="*/ 170 h 177"/>
              <a:gd name="T8" fmla="*/ 42 w 85"/>
              <a:gd name="T9" fmla="*/ 153 h 177"/>
              <a:gd name="T10" fmla="*/ 0 w 85"/>
              <a:gd name="T11" fmla="*/ 52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" h="177">
                <a:moveTo>
                  <a:pt x="0" y="52"/>
                </a:moveTo>
                <a:cubicBezTo>
                  <a:pt x="85" y="23"/>
                  <a:pt x="68" y="0"/>
                  <a:pt x="84" y="52"/>
                </a:cubicBezTo>
                <a:cubicBezTo>
                  <a:pt x="81" y="74"/>
                  <a:pt x="79" y="97"/>
                  <a:pt x="76" y="119"/>
                </a:cubicBezTo>
                <a:cubicBezTo>
                  <a:pt x="74" y="136"/>
                  <a:pt x="79" y="158"/>
                  <a:pt x="67" y="170"/>
                </a:cubicBezTo>
                <a:cubicBezTo>
                  <a:pt x="60" y="177"/>
                  <a:pt x="50" y="159"/>
                  <a:pt x="42" y="153"/>
                </a:cubicBezTo>
                <a:cubicBezTo>
                  <a:pt x="33" y="113"/>
                  <a:pt x="18" y="88"/>
                  <a:pt x="0" y="52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0" name="Freeform 13"/>
          <p:cNvSpPr>
            <a:spLocks/>
          </p:cNvSpPr>
          <p:nvPr/>
        </p:nvSpPr>
        <p:spPr bwMode="auto">
          <a:xfrm>
            <a:off x="7824506" y="5808663"/>
            <a:ext cx="185738" cy="180975"/>
          </a:xfrm>
          <a:custGeom>
            <a:avLst/>
            <a:gdLst>
              <a:gd name="T0" fmla="*/ 33 w 117"/>
              <a:gd name="T1" fmla="*/ 0 h 114"/>
              <a:gd name="T2" fmla="*/ 58 w 117"/>
              <a:gd name="T3" fmla="*/ 26 h 114"/>
              <a:gd name="T4" fmla="*/ 66 w 117"/>
              <a:gd name="T5" fmla="*/ 60 h 114"/>
              <a:gd name="T6" fmla="*/ 117 w 117"/>
              <a:gd name="T7" fmla="*/ 85 h 114"/>
              <a:gd name="T8" fmla="*/ 109 w 117"/>
              <a:gd name="T9" fmla="*/ 110 h 114"/>
              <a:gd name="T10" fmla="*/ 75 w 117"/>
              <a:gd name="T11" fmla="*/ 102 h 114"/>
              <a:gd name="T12" fmla="*/ 24 w 117"/>
              <a:gd name="T13" fmla="*/ 93 h 114"/>
              <a:gd name="T14" fmla="*/ 33 w 117"/>
              <a:gd name="T15" fmla="*/ 0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7" h="114">
                <a:moveTo>
                  <a:pt x="33" y="0"/>
                </a:moveTo>
                <a:cubicBezTo>
                  <a:pt x="41" y="9"/>
                  <a:pt x="52" y="15"/>
                  <a:pt x="58" y="26"/>
                </a:cubicBezTo>
                <a:cubicBezTo>
                  <a:pt x="64" y="36"/>
                  <a:pt x="60" y="50"/>
                  <a:pt x="66" y="60"/>
                </a:cubicBezTo>
                <a:cubicBezTo>
                  <a:pt x="75" y="74"/>
                  <a:pt x="102" y="80"/>
                  <a:pt x="117" y="85"/>
                </a:cubicBezTo>
                <a:cubicBezTo>
                  <a:pt x="114" y="93"/>
                  <a:pt x="117" y="107"/>
                  <a:pt x="109" y="110"/>
                </a:cubicBezTo>
                <a:cubicBezTo>
                  <a:pt x="98" y="114"/>
                  <a:pt x="86" y="104"/>
                  <a:pt x="75" y="102"/>
                </a:cubicBezTo>
                <a:cubicBezTo>
                  <a:pt x="58" y="99"/>
                  <a:pt x="41" y="96"/>
                  <a:pt x="24" y="93"/>
                </a:cubicBezTo>
                <a:cubicBezTo>
                  <a:pt x="0" y="46"/>
                  <a:pt x="5" y="43"/>
                  <a:pt x="33" y="0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9516781" y="5410200"/>
            <a:ext cx="4572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10126381" y="5257800"/>
            <a:ext cx="1308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/>
                <a:latin typeface="Times New Roman" pitchFamily="16" charset="0"/>
              </a:rPr>
              <a:t>Việt (Kinh)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9516781" y="5715000"/>
            <a:ext cx="457200" cy="152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10043831" y="5562600"/>
            <a:ext cx="1744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/>
                <a:latin typeface="Times New Roman" pitchFamily="16" charset="0"/>
              </a:rPr>
              <a:t>dân tộc ít người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02939" y="1566951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smtClean="0">
                <a:latin typeface="Times New Roman" pitchFamily="16" charset="0"/>
              </a:rPr>
              <a:t>	- </a:t>
            </a:r>
            <a:r>
              <a:rPr lang="en-US" sz="2800" dirty="0" err="1" smtClean="0">
                <a:latin typeface="Times New Roman" pitchFamily="16" charset="0"/>
              </a:rPr>
              <a:t>Dân</a:t>
            </a:r>
            <a:r>
              <a:rPr lang="en-US" sz="2800" dirty="0" smtClean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tộc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 smtClean="0">
                <a:latin typeface="Times New Roman" pitchFamily="16" charset="0"/>
              </a:rPr>
              <a:t>Kinh</a:t>
            </a:r>
            <a:r>
              <a:rPr lang="en-US" sz="2800" dirty="0" smtClean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phân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bố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rộng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khắp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cả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nước</a:t>
            </a:r>
            <a:r>
              <a:rPr lang="en-US" sz="2800" dirty="0">
                <a:latin typeface="Times New Roman" pitchFamily="16" charset="0"/>
              </a:rPr>
              <a:t>, </a:t>
            </a:r>
            <a:r>
              <a:rPr lang="en-US" sz="2800" dirty="0" err="1">
                <a:latin typeface="Times New Roman" pitchFamily="16" charset="0"/>
              </a:rPr>
              <a:t>tập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trung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nhiều</a:t>
            </a:r>
            <a:r>
              <a:rPr lang="en-US" sz="2800" dirty="0">
                <a:latin typeface="Times New Roman" pitchFamily="16" charset="0"/>
              </a:rPr>
              <a:t> ở </a:t>
            </a:r>
            <a:r>
              <a:rPr lang="en-US" sz="2800" dirty="0" err="1">
                <a:latin typeface="Times New Roman" pitchFamily="16" charset="0"/>
              </a:rPr>
              <a:t>trung</a:t>
            </a:r>
            <a:r>
              <a:rPr lang="en-US" sz="2800" dirty="0">
                <a:latin typeface="Times New Roman" pitchFamily="16" charset="0"/>
              </a:rPr>
              <a:t> du, </a:t>
            </a:r>
            <a:r>
              <a:rPr lang="en-US" sz="2800" dirty="0" err="1">
                <a:latin typeface="Times New Roman" pitchFamily="16" charset="0"/>
              </a:rPr>
              <a:t>đồng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bằng</a:t>
            </a:r>
            <a:r>
              <a:rPr lang="en-US" sz="2800" dirty="0">
                <a:latin typeface="Times New Roman" pitchFamily="16" charset="0"/>
              </a:rPr>
              <a:t>, </a:t>
            </a:r>
            <a:r>
              <a:rPr lang="en-US" sz="2800" dirty="0" err="1">
                <a:latin typeface="Times New Roman" pitchFamily="16" charset="0"/>
              </a:rPr>
              <a:t>ven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biển</a:t>
            </a:r>
            <a:r>
              <a:rPr lang="en-US" sz="2800" dirty="0">
                <a:latin typeface="Times New Roman" pitchFamily="16" charset="0"/>
              </a:rPr>
              <a:t>.</a:t>
            </a:r>
          </a:p>
        </p:txBody>
      </p:sp>
      <p:sp>
        <p:nvSpPr>
          <p:cNvPr id="28" name="MH_Text_4">
            <a:extLst>
              <a:ext uri="{FF2B5EF4-FFF2-40B4-BE49-F238E27FC236}">
                <a16:creationId xmlns="" xmlns:a16="http://schemas.microsoft.com/office/drawing/2014/main" id="{7B141771-CD6C-42C6-AB44-CCD8C83E74F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97612" y="2951946"/>
            <a:ext cx="5071884" cy="4770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CN" sz="31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b. </a:t>
            </a:r>
            <a:r>
              <a:rPr lang="en-US" altLang="zh-CN" sz="3100" b="1" u="sng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Các</a:t>
            </a:r>
            <a:r>
              <a:rPr lang="en-US" altLang="zh-CN" sz="31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b="1" u="sng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31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b="1" u="sng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tộc</a:t>
            </a:r>
            <a:r>
              <a:rPr lang="en-US" altLang="zh-CN" sz="31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b="1" u="sng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ít</a:t>
            </a:r>
            <a:r>
              <a:rPr lang="en-US" altLang="zh-CN" sz="3100" b="1" u="sng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b="1" u="sng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người</a:t>
            </a:r>
            <a:endParaRPr lang="en-US" altLang="zh-CN" sz="3100" b="1" u="sng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051" y="401635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229671" y="1852004"/>
            <a:ext cx="4442535" cy="1338469"/>
          </a:xfrm>
          <a:prstGeom prst="wedgeRoundRectCallout">
            <a:avLst>
              <a:gd name="adj1" fmla="val 76414"/>
              <a:gd name="adj2" fmla="val 14764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  <a:buClr>
                <a:srgbClr val="44546A"/>
              </a:buClr>
            </a:pP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Dựa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vào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lược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đồ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hãy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cho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biết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dân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tộc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Việt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(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Kinh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)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phân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bố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chủ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yếu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 ở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6" charset="0"/>
              </a:rPr>
              <a:t>đâu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41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8" grpId="0"/>
      <p:bldP spid="10" grpId="0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84" y="677148"/>
            <a:ext cx="2608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67" y="257577"/>
            <a:ext cx="4430365" cy="619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829" y="94307"/>
            <a:ext cx="686344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i="1" dirty="0" err="1">
                <a:latin typeface="Times New Roman" pitchFamily="16" charset="0"/>
              </a:rPr>
              <a:t>Trung</a:t>
            </a:r>
            <a:r>
              <a:rPr lang="en-US" sz="2400" b="1" i="1" dirty="0">
                <a:latin typeface="Times New Roman" pitchFamily="16" charset="0"/>
              </a:rPr>
              <a:t> du </a:t>
            </a:r>
            <a:r>
              <a:rPr lang="en-US" sz="2400" b="1" i="1" dirty="0" err="1">
                <a:latin typeface="Times New Roman" pitchFamily="16" charset="0"/>
              </a:rPr>
              <a:t>miền</a:t>
            </a:r>
            <a:r>
              <a:rPr lang="en-US" sz="2400" b="1" i="1" dirty="0">
                <a:latin typeface="Times New Roman" pitchFamily="16" charset="0"/>
              </a:rPr>
              <a:t> </a:t>
            </a:r>
            <a:r>
              <a:rPr lang="en-US" sz="2400" b="1" i="1" dirty="0" err="1">
                <a:latin typeface="Times New Roman" pitchFamily="16" charset="0"/>
              </a:rPr>
              <a:t>núi</a:t>
            </a:r>
            <a:r>
              <a:rPr lang="en-US" sz="2400" b="1" i="1" dirty="0">
                <a:latin typeface="Times New Roman" pitchFamily="16" charset="0"/>
              </a:rPr>
              <a:t> </a:t>
            </a:r>
            <a:r>
              <a:rPr lang="en-US" sz="2400" b="1" i="1" dirty="0" err="1">
                <a:latin typeface="Times New Roman" pitchFamily="16" charset="0"/>
              </a:rPr>
              <a:t>phía</a:t>
            </a:r>
            <a:r>
              <a:rPr lang="en-US" sz="2400" b="1" i="1" dirty="0">
                <a:latin typeface="Times New Roman" pitchFamily="16" charset="0"/>
              </a:rPr>
              <a:t> </a:t>
            </a:r>
            <a:r>
              <a:rPr lang="en-US" sz="2400" b="1" i="1" dirty="0" err="1">
                <a:latin typeface="Times New Roman" pitchFamily="16" charset="0"/>
              </a:rPr>
              <a:t>bắc</a:t>
            </a:r>
            <a:r>
              <a:rPr lang="en-US" sz="2400" b="1" i="1" dirty="0">
                <a:latin typeface="Times New Roman" pitchFamily="16" charset="0"/>
              </a:rPr>
              <a:t> </a:t>
            </a:r>
            <a:r>
              <a:rPr lang="en-US" sz="2400" b="1" i="1" dirty="0" err="1" smtClean="0">
                <a:latin typeface="Times New Roman" pitchFamily="16" charset="0"/>
              </a:rPr>
              <a:t>có</a:t>
            </a:r>
            <a:r>
              <a:rPr lang="en-US" sz="2400" b="1" i="1" dirty="0" smtClean="0">
                <a:latin typeface="Times New Roman" pitchFamily="16" charset="0"/>
              </a:rPr>
              <a:t> </a:t>
            </a:r>
            <a:r>
              <a:rPr lang="en-US" sz="2400" b="1" i="1" dirty="0" err="1" smtClean="0">
                <a:latin typeface="Times New Roman" pitchFamily="16" charset="0"/>
              </a:rPr>
              <a:t>trên</a:t>
            </a:r>
            <a:r>
              <a:rPr lang="en-US" sz="2400" b="1" i="1" dirty="0" smtClean="0">
                <a:latin typeface="Times New Roman" pitchFamily="16" charset="0"/>
              </a:rPr>
              <a:t> 30 </a:t>
            </a:r>
            <a:r>
              <a:rPr lang="en-US" sz="2400" b="1" i="1" dirty="0" err="1" smtClean="0">
                <a:latin typeface="Times New Roman" pitchFamily="16" charset="0"/>
              </a:rPr>
              <a:t>dân</a:t>
            </a:r>
            <a:r>
              <a:rPr lang="en-US" sz="2400" b="1" i="1" dirty="0" smtClean="0">
                <a:latin typeface="Times New Roman" pitchFamily="16" charset="0"/>
              </a:rPr>
              <a:t> </a:t>
            </a:r>
            <a:r>
              <a:rPr lang="en-US" sz="2400" b="1" i="1" dirty="0" err="1" smtClean="0">
                <a:latin typeface="Times New Roman" pitchFamily="16" charset="0"/>
              </a:rPr>
              <a:t>tộc</a:t>
            </a:r>
            <a:endParaRPr lang="vi-VN" sz="2400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3527553" y="555972"/>
            <a:ext cx="4779320" cy="56449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Dân tộc Thái với những nét đẹp văn hó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36" y="2665412"/>
            <a:ext cx="3229217" cy="181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ét hoa văn đất M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57" y="2588138"/>
            <a:ext cx="2665926" cy="19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96744" y="3935708"/>
            <a:ext cx="1234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7682" y="3880037"/>
            <a:ext cx="183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MƯỜNG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Kết quả hình ảnh cho trang phục dân tộc h'mông | H'mông, Việt nam, La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83" y="4688268"/>
            <a:ext cx="2551993" cy="19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61" y="4541614"/>
            <a:ext cx="3115869" cy="223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79561" y="5975796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1406" y="6101797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61" y="677148"/>
            <a:ext cx="3106592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04401" y="1945039"/>
            <a:ext cx="1019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TÀY 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00082" y="1687791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NÙNG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5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6" grpId="0"/>
      <p:bldP spid="17" grpId="0"/>
      <p:bldP spid="9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Không diện váy áo lộng lẫy, Hoa hậu H'Hen Niê vẫn đẹp rạng ngời khi khoác  lên mình trang phục dân tộc Ê Đ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8" y="693689"/>
            <a:ext cx="6096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67" y="257577"/>
            <a:ext cx="4430365" cy="619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828" y="94307"/>
            <a:ext cx="738823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i="1" dirty="0" err="1">
                <a:latin typeface="Times New Roman" pitchFamily="16" charset="0"/>
              </a:rPr>
              <a:t>Khu</a:t>
            </a:r>
            <a:r>
              <a:rPr lang="en-US" sz="2400" b="1" i="1" dirty="0">
                <a:latin typeface="Times New Roman" pitchFamily="16" charset="0"/>
              </a:rPr>
              <a:t> </a:t>
            </a:r>
            <a:r>
              <a:rPr lang="en-US" sz="2400" b="1" i="1" dirty="0" err="1">
                <a:latin typeface="Times New Roman" pitchFamily="16" charset="0"/>
              </a:rPr>
              <a:t>vực</a:t>
            </a:r>
            <a:r>
              <a:rPr lang="en-US" sz="2400" b="1" i="1" dirty="0">
                <a:latin typeface="Times New Roman" pitchFamily="16" charset="0"/>
              </a:rPr>
              <a:t> </a:t>
            </a:r>
            <a:r>
              <a:rPr lang="en-US" sz="2400" b="1" i="1" dirty="0" err="1">
                <a:latin typeface="Times New Roman" pitchFamily="16" charset="0"/>
              </a:rPr>
              <a:t>Trường</a:t>
            </a:r>
            <a:r>
              <a:rPr lang="en-US" sz="2400" b="1" i="1" dirty="0">
                <a:latin typeface="Times New Roman" pitchFamily="16" charset="0"/>
              </a:rPr>
              <a:t> </a:t>
            </a:r>
            <a:r>
              <a:rPr lang="en-US" sz="2400" b="1" i="1" dirty="0" err="1">
                <a:latin typeface="Times New Roman" pitchFamily="16" charset="0"/>
              </a:rPr>
              <a:t>Sơn</a:t>
            </a:r>
            <a:r>
              <a:rPr lang="en-US" sz="2400" b="1" i="1" dirty="0">
                <a:latin typeface="Times New Roman" pitchFamily="16" charset="0"/>
              </a:rPr>
              <a:t>- </a:t>
            </a:r>
            <a:r>
              <a:rPr lang="en-US" sz="2400" b="1" i="1" dirty="0" err="1">
                <a:latin typeface="Times New Roman" pitchFamily="16" charset="0"/>
              </a:rPr>
              <a:t>Tây</a:t>
            </a:r>
            <a:r>
              <a:rPr lang="en-US" sz="2400" b="1" i="1" dirty="0">
                <a:latin typeface="Times New Roman" pitchFamily="16" charset="0"/>
              </a:rPr>
              <a:t> </a:t>
            </a:r>
            <a:r>
              <a:rPr lang="en-US" sz="2400" b="1" i="1" dirty="0" err="1" smtClean="0">
                <a:latin typeface="Times New Roman" pitchFamily="16" charset="0"/>
              </a:rPr>
              <a:t>Nguyên</a:t>
            </a:r>
            <a:r>
              <a:rPr lang="en-US" sz="2400" b="1" i="1" dirty="0">
                <a:latin typeface="Times New Roman" pitchFamily="16" charset="0"/>
              </a:rPr>
              <a:t> </a:t>
            </a:r>
            <a:r>
              <a:rPr lang="en-US" sz="2400" b="1" i="1" dirty="0" err="1" smtClean="0">
                <a:latin typeface="Times New Roman" pitchFamily="16" charset="0"/>
              </a:rPr>
              <a:t>có</a:t>
            </a:r>
            <a:r>
              <a:rPr lang="en-US" sz="2400" b="1" i="1" dirty="0" smtClean="0">
                <a:latin typeface="Times New Roman" pitchFamily="16" charset="0"/>
              </a:rPr>
              <a:t> </a:t>
            </a:r>
            <a:r>
              <a:rPr lang="en-US" sz="2400" b="1" i="1" dirty="0" err="1" smtClean="0">
                <a:latin typeface="Times New Roman" pitchFamily="16" charset="0"/>
              </a:rPr>
              <a:t>trên</a:t>
            </a:r>
            <a:r>
              <a:rPr lang="en-US" sz="2400" b="1" i="1" dirty="0" smtClean="0">
                <a:latin typeface="Times New Roman" pitchFamily="16" charset="0"/>
              </a:rPr>
              <a:t> 20 </a:t>
            </a:r>
            <a:r>
              <a:rPr lang="en-US" sz="2400" b="1" i="1" dirty="0" err="1" smtClean="0">
                <a:latin typeface="Times New Roman" pitchFamily="16" charset="0"/>
              </a:rPr>
              <a:t>dân</a:t>
            </a:r>
            <a:r>
              <a:rPr lang="en-US" sz="2400" b="1" i="1" dirty="0" smtClean="0">
                <a:latin typeface="Times New Roman" pitchFamily="16" charset="0"/>
              </a:rPr>
              <a:t> </a:t>
            </a:r>
            <a:r>
              <a:rPr lang="en-US" sz="2400" b="1" i="1" dirty="0" err="1" smtClean="0">
                <a:latin typeface="Times New Roman" pitchFamily="16" charset="0"/>
              </a:rPr>
              <a:t>tộc</a:t>
            </a:r>
            <a:endParaRPr lang="vi-VN" sz="2400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>
            <a:off x="3789948" y="555972"/>
            <a:ext cx="5624508" cy="253495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2"/>
          </p:cNvCxnSpPr>
          <p:nvPr/>
        </p:nvCxnSpPr>
        <p:spPr>
          <a:xfrm>
            <a:off x="3789948" y="555972"/>
            <a:ext cx="5909301" cy="37842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20" y="4029236"/>
            <a:ext cx="4487285" cy="280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1452" y="128935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Ê-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41650" y="4983967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Gia-rai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3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21" y="2028287"/>
            <a:ext cx="47625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2" y="1575717"/>
            <a:ext cx="6096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3955" y="5932799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4907" y="5360903"/>
            <a:ext cx="1619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-me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099" y="304731"/>
            <a:ext cx="392338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Nam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4" y="1145571"/>
            <a:ext cx="6195141" cy="413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Đại lý vé máy bay quận 6 TPH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446" y="1145572"/>
            <a:ext cx="5333017" cy="413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4873" y="5731099"/>
            <a:ext cx="5224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gòn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38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5022"/>
            <a:ext cx="12192736" cy="61411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78" y="185561"/>
            <a:ext cx="71882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 Văn bản 6">
            <a:extLst>
              <a:ext uri="{FF2B5EF4-FFF2-40B4-BE49-F238E27FC236}">
                <a16:creationId xmlns="" xmlns:a16="http://schemas.microsoft.com/office/drawing/2014/main" id="{0C31DA90-B8A4-4D24-A065-2D4800FDF6C5}"/>
              </a:ext>
            </a:extLst>
          </p:cNvPr>
          <p:cNvSpPr txBox="1"/>
          <p:nvPr/>
        </p:nvSpPr>
        <p:spPr>
          <a:xfrm>
            <a:off x="1043344" y="1714215"/>
            <a:ext cx="2935134" cy="523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12" name="Rounded Rectangle 4"/>
          <p:cNvSpPr/>
          <p:nvPr/>
        </p:nvSpPr>
        <p:spPr>
          <a:xfrm>
            <a:off x="4452273" y="1576211"/>
            <a:ext cx="6915638" cy="2589388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9198" tIns="0" rIns="159198" bIns="0" numCol="1" spcCol="1270" anchor="ctr" anchorCtr="0">
            <a:noAutofit/>
          </a:bodyPr>
          <a:lstStyle/>
          <a:p>
            <a:pPr marL="457200" lvl="0" indent="-45720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457200" lvl="0" indent="-45720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</p:txBody>
      </p:sp>
      <p:sp>
        <p:nvSpPr>
          <p:cNvPr id="13" name="Rounded Rectangle 4"/>
          <p:cNvSpPr/>
          <p:nvPr/>
        </p:nvSpPr>
        <p:spPr>
          <a:xfrm>
            <a:off x="4452274" y="3928534"/>
            <a:ext cx="6780169" cy="914400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9198" tIns="0" rIns="159198" bIns="0" numCol="1" spcCol="1270" anchor="ctr" anchorCtr="0">
            <a:noAutofit/>
          </a:bodyPr>
          <a:lstStyle/>
          <a:p>
            <a:pPr marL="457200" indent="-45720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endPara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4"/>
          <p:cNvSpPr/>
          <p:nvPr/>
        </p:nvSpPr>
        <p:spPr>
          <a:xfrm>
            <a:off x="4452274" y="4814712"/>
            <a:ext cx="6780169" cy="829732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9198" tIns="0" rIns="159198" bIns="0" numCol="1" spcCol="1270" anchor="ctr" anchorCtr="0">
            <a:noAutofit/>
          </a:bodyPr>
          <a:lstStyle/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endPara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5">
            <a:extLst>
              <a:ext uri="{FF2B5EF4-FFF2-40B4-BE49-F238E27FC236}">
                <a16:creationId xmlns="" xmlns:a16="http://schemas.microsoft.com/office/drawing/2014/main" id="{7A7BDB95-54DD-4A62-9AFC-057A554F1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73" y="2831054"/>
            <a:ext cx="2329170" cy="198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97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25106"/>
            <a:ext cx="7010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 dân tộc ít ngưới chủ yếu sống tập trung ở</a:t>
            </a:r>
            <a:r>
              <a:rPr lang="vi-VN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Đồng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Miền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Trung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Duyên </a:t>
            </a: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450376" y="0"/>
            <a:ext cx="2265528" cy="2292824"/>
          </a:xfrm>
          <a:prstGeom prst="irregularSeal1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199" y="3965587"/>
            <a:ext cx="110069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i="1" dirty="0">
                <a:solidFill>
                  <a:prstClr val="black"/>
                </a:solidFill>
                <a:latin typeface="+mj-lt"/>
              </a:rPr>
              <a:t>Câu </a:t>
            </a:r>
            <a:r>
              <a:rPr lang="en-US" sz="2800" b="1" i="1" dirty="0" smtClean="0">
                <a:solidFill>
                  <a:prstClr val="black"/>
                </a:solidFill>
                <a:latin typeface="+mj-lt"/>
              </a:rPr>
              <a:t>2</a:t>
            </a:r>
            <a:r>
              <a:rPr lang="vi-VN" sz="2800" b="1" i="1" dirty="0" smtClean="0">
                <a:solidFill>
                  <a:prstClr val="black"/>
                </a:solidFill>
                <a:latin typeface="+mj-lt"/>
              </a:rPr>
              <a:t>: </a:t>
            </a:r>
            <a:r>
              <a:rPr lang="vi-VN" sz="2800" b="1" i="1" dirty="0">
                <a:solidFill>
                  <a:prstClr val="black"/>
                </a:solidFill>
                <a:latin typeface="+mj-lt"/>
              </a:rPr>
              <a:t>Trung du niền núi Bắc Bộ là địa bàn cư trú của các dân tộc:</a:t>
            </a:r>
          </a:p>
          <a:p>
            <a:pPr lvl="0"/>
            <a:r>
              <a:rPr lang="vi-VN" sz="2800" dirty="0" smtClean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800" dirty="0">
                <a:solidFill>
                  <a:prstClr val="black"/>
                </a:solidFill>
                <a:latin typeface="+mj-lt"/>
              </a:rPr>
              <a:t>. Tày, Nùng, Dao, Thái, Mông.</a:t>
            </a:r>
          </a:p>
          <a:p>
            <a:pPr lvl="0"/>
            <a:r>
              <a:rPr lang="vi-VN" sz="2800" dirty="0" smtClean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 dirty="0">
                <a:solidFill>
                  <a:prstClr val="black"/>
                </a:solidFill>
                <a:latin typeface="+mj-lt"/>
              </a:rPr>
              <a:t>. </a:t>
            </a:r>
            <a:r>
              <a:rPr lang="vi-VN" sz="2800" dirty="0" smtClean="0">
                <a:solidFill>
                  <a:prstClr val="black"/>
                </a:solidFill>
                <a:latin typeface="+mj-lt"/>
              </a:rPr>
              <a:t>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dirty="0" smtClean="0">
                <a:solidFill>
                  <a:prstClr val="black"/>
                </a:solidFill>
                <a:latin typeface="+mj-lt"/>
              </a:rPr>
              <a:t>y</a:t>
            </a:r>
            <a:r>
              <a:rPr lang="vi-VN" sz="2800" dirty="0">
                <a:solidFill>
                  <a:prstClr val="black"/>
                </a:solidFill>
                <a:latin typeface="+mj-lt"/>
              </a:rPr>
              <a:t>, Nùng, Ê –Đê, Ba –Na.</a:t>
            </a:r>
          </a:p>
          <a:p>
            <a:pPr lvl="0"/>
            <a:r>
              <a:rPr lang="vi-VN" sz="2800" dirty="0" smtClean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 dirty="0">
                <a:solidFill>
                  <a:prstClr val="black"/>
                </a:solidFill>
                <a:latin typeface="+mj-lt"/>
              </a:rPr>
              <a:t>. Tày,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</a:t>
            </a:r>
            <a:r>
              <a:rPr lang="vi-VN" sz="2800" dirty="0" smtClean="0">
                <a:solidFill>
                  <a:prstClr val="black"/>
                </a:solidFill>
                <a:latin typeface="+mj-lt"/>
              </a:rPr>
              <a:t>ng</a:t>
            </a:r>
            <a:r>
              <a:rPr lang="vi-VN" sz="2800" dirty="0">
                <a:solidFill>
                  <a:prstClr val="black"/>
                </a:solidFill>
                <a:latin typeface="+mj-lt"/>
              </a:rPr>
              <a:t>, Gia-rai, Mơ nông.</a:t>
            </a:r>
          </a:p>
          <a:p>
            <a:pPr lvl="0"/>
            <a:r>
              <a:rPr lang="vi-VN" sz="2800" dirty="0" smtClean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 dirty="0">
                <a:solidFill>
                  <a:prstClr val="black"/>
                </a:solidFill>
                <a:latin typeface="+mj-lt"/>
              </a:rPr>
              <a:t>. Dao, Nùng, Chăm, Hoa.</a:t>
            </a:r>
          </a:p>
        </p:txBody>
      </p:sp>
      <p:sp>
        <p:nvSpPr>
          <p:cNvPr id="7" name="Oval 6"/>
          <p:cNvSpPr/>
          <p:nvPr/>
        </p:nvSpPr>
        <p:spPr>
          <a:xfrm>
            <a:off x="3048000" y="1774209"/>
            <a:ext cx="486770" cy="5186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439003" y="4396854"/>
            <a:ext cx="486770" cy="5186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734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045" y="936978"/>
            <a:ext cx="4937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2711" y="2540000"/>
            <a:ext cx="91101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SGK, SBT.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0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6"/>
          <p:cNvSpPr>
            <a:spLocks/>
          </p:cNvSpPr>
          <p:nvPr/>
        </p:nvSpPr>
        <p:spPr bwMode="auto">
          <a:xfrm>
            <a:off x="1008319" y="2050796"/>
            <a:ext cx="4681178" cy="4123346"/>
          </a:xfrm>
          <a:custGeom>
            <a:avLst/>
            <a:gdLst>
              <a:gd name="T0" fmla="*/ 0 w 998"/>
              <a:gd name="T1" fmla="*/ 0 h 861"/>
              <a:gd name="T2" fmla="*/ 998 w 998"/>
              <a:gd name="T3" fmla="*/ 0 h 861"/>
              <a:gd name="T4" fmla="*/ 492 w 998"/>
              <a:gd name="T5" fmla="*/ 861 h 861"/>
              <a:gd name="T6" fmla="*/ 0 w 998"/>
              <a:gd name="T7" fmla="*/ 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8" h="861">
                <a:moveTo>
                  <a:pt x="0" y="0"/>
                </a:moveTo>
                <a:lnTo>
                  <a:pt x="998" y="0"/>
                </a:lnTo>
                <a:lnTo>
                  <a:pt x="492" y="86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4" tIns="60951" rIns="121904" bIns="60951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Freeform 11"/>
          <p:cNvSpPr>
            <a:spLocks/>
          </p:cNvSpPr>
          <p:nvPr/>
        </p:nvSpPr>
        <p:spPr bwMode="auto">
          <a:xfrm>
            <a:off x="1398084" y="1349789"/>
            <a:ext cx="3901648" cy="3395258"/>
          </a:xfrm>
          <a:custGeom>
            <a:avLst/>
            <a:gdLst>
              <a:gd name="T0" fmla="*/ 949 w 1896"/>
              <a:gd name="T1" fmla="*/ 0 h 1616"/>
              <a:gd name="T2" fmla="*/ 1896 w 1896"/>
              <a:gd name="T3" fmla="*/ 1616 h 1616"/>
              <a:gd name="T4" fmla="*/ 0 w 1896"/>
              <a:gd name="T5" fmla="*/ 1616 h 1616"/>
              <a:gd name="T6" fmla="*/ 949 w 1896"/>
              <a:gd name="T7" fmla="*/ 0 h 1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96" h="1616">
                <a:moveTo>
                  <a:pt x="949" y="0"/>
                </a:moveTo>
                <a:lnTo>
                  <a:pt x="1896" y="1616"/>
                </a:lnTo>
                <a:lnTo>
                  <a:pt x="0" y="1616"/>
                </a:lnTo>
                <a:lnTo>
                  <a:pt x="949" y="0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vert="horz" wrap="square" lIns="121904" tIns="60951" rIns="121904" bIns="60951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5" name="MH_Others_2"/>
          <p:cNvSpPr txBox="1"/>
          <p:nvPr>
            <p:custDataLst>
              <p:tags r:id="rId1"/>
            </p:custDataLst>
          </p:nvPr>
        </p:nvSpPr>
        <p:spPr>
          <a:xfrm>
            <a:off x="2039104" y="2747863"/>
            <a:ext cx="2677176" cy="574339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7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NỘI DUNG</a:t>
            </a:r>
            <a:endParaRPr lang="zh-CN" altLang="en-US" sz="37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MH_Other_1">
            <a:extLst>
              <a:ext uri="{FF2B5EF4-FFF2-40B4-BE49-F238E27FC236}">
                <a16:creationId xmlns="" xmlns:a16="http://schemas.microsoft.com/office/drawing/2014/main" id="{AD4D6BEC-2488-46EE-95AC-728E82F8093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6372758" y="1801122"/>
            <a:ext cx="681248" cy="682612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5" name="MH_Other_2">
            <a:extLst>
              <a:ext uri="{FF2B5EF4-FFF2-40B4-BE49-F238E27FC236}">
                <a16:creationId xmlns="" xmlns:a16="http://schemas.microsoft.com/office/drawing/2014/main" id="{BACC2EF8-0F61-4559-8A7C-24629238209B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372758" y="2755738"/>
            <a:ext cx="681248" cy="682612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6" name="MH_Other_3">
            <a:extLst>
              <a:ext uri="{FF2B5EF4-FFF2-40B4-BE49-F238E27FC236}">
                <a16:creationId xmlns="" xmlns:a16="http://schemas.microsoft.com/office/drawing/2014/main" id="{0B98F20B-C700-49E7-8B55-C2C518E5511D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7285083" y="3685827"/>
            <a:ext cx="681248" cy="682612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</a:t>
            </a:r>
            <a:r>
              <a:rPr lang="en-US" altLang="zh-CN" sz="4000" kern="0" dirty="0" smtClean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lang="en-US" altLang="zh-CN" sz="4000" kern="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MH_Other_4">
            <a:extLst>
              <a:ext uri="{FF2B5EF4-FFF2-40B4-BE49-F238E27FC236}">
                <a16:creationId xmlns="" xmlns:a16="http://schemas.microsoft.com/office/drawing/2014/main" id="{84F95C9B-0114-4B0B-87F9-4288AB60AE28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7281549" y="4662170"/>
            <a:ext cx="681248" cy="682612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tx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</a:t>
            </a:r>
          </a:p>
        </p:txBody>
      </p:sp>
      <p:sp>
        <p:nvSpPr>
          <p:cNvPr id="30" name="MH_Text_1">
            <a:extLst>
              <a:ext uri="{FF2B5EF4-FFF2-40B4-BE49-F238E27FC236}">
                <a16:creationId xmlns="" xmlns:a16="http://schemas.microsoft.com/office/drawing/2014/main" id="{E2DF345A-E7BD-4EFF-9230-4119B61EB8E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281549" y="1803875"/>
            <a:ext cx="3901648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altLang="zh-CN" sz="3100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Các</a:t>
            </a:r>
            <a:r>
              <a:rPr lang="en-US" altLang="zh-CN" sz="3100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3100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tộc</a:t>
            </a:r>
            <a:r>
              <a:rPr lang="en-US" altLang="zh-CN" sz="3100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Việt</a:t>
            </a:r>
            <a:r>
              <a:rPr lang="en-US" altLang="zh-CN" sz="3100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Nam</a:t>
            </a:r>
            <a:endParaRPr lang="zh-CN" altLang="en-US" sz="13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</a:p>
        </p:txBody>
      </p:sp>
      <p:sp>
        <p:nvSpPr>
          <p:cNvPr id="31" name="MH_Text_2">
            <a:extLst>
              <a:ext uri="{FF2B5EF4-FFF2-40B4-BE49-F238E27FC236}">
                <a16:creationId xmlns="" xmlns:a16="http://schemas.microsoft.com/office/drawing/2014/main" id="{49C940A4-C146-45CD-9E7E-F6318DEB9DD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281550" y="2858517"/>
            <a:ext cx="3901646" cy="4770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CN" sz="3100" dirty="0" err="1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Phân</a:t>
            </a:r>
            <a:r>
              <a:rPr lang="en-US" altLang="zh-CN" sz="31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bố</a:t>
            </a:r>
            <a:r>
              <a:rPr lang="en-US" altLang="zh-CN" sz="31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các</a:t>
            </a:r>
            <a:r>
              <a:rPr lang="en-US" altLang="zh-CN" sz="31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3100" dirty="0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tộc</a:t>
            </a:r>
            <a:endParaRPr lang="zh-CN" altLang="en-US" sz="13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MH_Text_3">
            <a:extLst>
              <a:ext uri="{FF2B5EF4-FFF2-40B4-BE49-F238E27FC236}">
                <a16:creationId xmlns="" xmlns:a16="http://schemas.microsoft.com/office/drawing/2014/main" id="{42EC4166-1FFC-4CD6-8B7D-FEAE46308B8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193874" y="3813131"/>
            <a:ext cx="3998126" cy="4770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CN" sz="3100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3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tộc</a:t>
            </a:r>
            <a:r>
              <a:rPr lang="en-US" altLang="zh-CN" sz="3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Kinh</a:t>
            </a:r>
            <a:endParaRPr lang="zh-CN" altLang="en-US" sz="13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MH_Text_4">
            <a:extLst>
              <a:ext uri="{FF2B5EF4-FFF2-40B4-BE49-F238E27FC236}">
                <a16:creationId xmlns="" xmlns:a16="http://schemas.microsoft.com/office/drawing/2014/main" id="{7B141771-CD6C-42C6-AB44-CCD8C83E74F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190340" y="4764949"/>
            <a:ext cx="4286108" cy="4770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en-US" altLang="zh-CN" sz="3100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Các</a:t>
            </a:r>
            <a:r>
              <a:rPr lang="en-US" altLang="zh-CN" sz="3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3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tộc</a:t>
            </a:r>
            <a:r>
              <a:rPr lang="en-US" altLang="zh-CN" sz="3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ít</a:t>
            </a:r>
            <a:r>
              <a:rPr lang="en-US" altLang="zh-CN" sz="3100" dirty="0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dirty="0" err="1" smtClean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người</a:t>
            </a:r>
            <a:endParaRPr lang="en-US" altLang="zh-CN" sz="31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1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5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6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5" grpId="0"/>
          <p:bldP spid="14" grpId="0" animBg="1"/>
          <p:bldP spid="15" grpId="0" animBg="1"/>
          <p:bldP spid="26" grpId="0" animBg="1"/>
          <p:bldP spid="29" grpId="0" animBg="1"/>
          <p:bldP spid="30" grpId="0"/>
          <p:bldP spid="31" grpId="0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5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6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8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28" grpId="0" animBg="1"/>
          <p:bldP spid="25" grpId="0"/>
          <p:bldP spid="14" grpId="0" animBg="1"/>
          <p:bldP spid="15" grpId="0" animBg="1"/>
          <p:bldP spid="26" grpId="0" animBg="1"/>
          <p:bldP spid="29" grpId="0" animBg="1"/>
          <p:bldP spid="30" grpId="0"/>
          <p:bldP spid="31" grpId="0"/>
          <p:bldP spid="32" grpId="0"/>
          <p:bldP spid="3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1">
            <a:extLst>
              <a:ext uri="{FF2B5EF4-FFF2-40B4-BE49-F238E27FC236}">
                <a16:creationId xmlns="" xmlns:a16="http://schemas.microsoft.com/office/drawing/2014/main" id="{AD4D6BEC-2488-46EE-95AC-728E82F8093C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0" y="6337"/>
            <a:ext cx="681248" cy="682612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000" kern="0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5" name="MH_Text_1">
            <a:extLst>
              <a:ext uri="{FF2B5EF4-FFF2-40B4-BE49-F238E27FC236}">
                <a16:creationId xmlns="" xmlns:a16="http://schemas.microsoft.com/office/drawing/2014/main" id="{E2DF345A-E7BD-4EFF-9230-4119B61EB8E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08791" y="9090"/>
            <a:ext cx="3901648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altLang="zh-CN" sz="3100" u="sng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Các</a:t>
            </a:r>
            <a:r>
              <a:rPr lang="en-US" altLang="zh-CN" sz="3100" u="sng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u="sng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dân</a:t>
            </a:r>
            <a:r>
              <a:rPr lang="en-US" altLang="zh-CN" sz="3100" u="sng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u="sng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tộc</a:t>
            </a:r>
            <a:r>
              <a:rPr lang="en-US" altLang="zh-CN" sz="3100" u="sng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3100" u="sng" dirty="0" err="1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Việt</a:t>
            </a:r>
            <a:r>
              <a:rPr lang="en-US" altLang="zh-CN" sz="3100" u="sng" dirty="0" smtClean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Nam</a:t>
            </a:r>
            <a:endParaRPr lang="zh-CN" altLang="en-US" sz="1300" u="sng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    </a:t>
            </a:r>
          </a:p>
        </p:txBody>
      </p:sp>
      <p:pic>
        <p:nvPicPr>
          <p:cNvPr id="7" name="Picture 2" descr="ha-cam-la-benh-g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20" y="3837904"/>
            <a:ext cx="3649483" cy="292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3"/>
          <p:cNvSpPr/>
          <p:nvPr/>
        </p:nvSpPr>
        <p:spPr>
          <a:xfrm>
            <a:off x="1060416" y="949311"/>
            <a:ext cx="5178134" cy="2505616"/>
          </a:xfrm>
          <a:prstGeom prst="cloudCallout">
            <a:avLst>
              <a:gd name="adj1" fmla="val -20953"/>
              <a:gd name="adj2" fmla="val 10198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 smtClean="0">
              <a:latin typeface="Times New Roman" pitchFamily="16" charset="0"/>
            </a:endParaRPr>
          </a:p>
          <a:p>
            <a:pPr algn="ctr">
              <a:defRPr/>
            </a:pPr>
            <a:r>
              <a:rPr lang="en-US" sz="2800" dirty="0" err="1" smtClean="0">
                <a:latin typeface="Times New Roman" pitchFamily="16" charset="0"/>
              </a:rPr>
              <a:t>Nước</a:t>
            </a:r>
            <a:r>
              <a:rPr lang="en-US" sz="2800" dirty="0" smtClean="0">
                <a:latin typeface="Times New Roman" pitchFamily="16" charset="0"/>
              </a:rPr>
              <a:t> ta </a:t>
            </a:r>
            <a:r>
              <a:rPr lang="en-US" sz="2800" dirty="0" err="1" smtClean="0">
                <a:latin typeface="Times New Roman" pitchFamily="16" charset="0"/>
              </a:rPr>
              <a:t>có</a:t>
            </a:r>
            <a:r>
              <a:rPr lang="en-US" sz="2800" dirty="0" smtClean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bao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nhiêu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 smtClean="0">
                <a:latin typeface="Times New Roman" pitchFamily="16" charset="0"/>
              </a:rPr>
              <a:t>dân</a:t>
            </a:r>
            <a:r>
              <a:rPr lang="en-US" sz="2800" dirty="0" smtClean="0">
                <a:latin typeface="Times New Roman" pitchFamily="16" charset="0"/>
              </a:rPr>
              <a:t> </a:t>
            </a:r>
            <a:r>
              <a:rPr lang="en-US" sz="2800" dirty="0" err="1" smtClean="0">
                <a:latin typeface="Times New Roman" pitchFamily="16" charset="0"/>
              </a:rPr>
              <a:t>tộc</a:t>
            </a:r>
            <a:r>
              <a:rPr lang="en-US" sz="2800" dirty="0" smtClean="0">
                <a:latin typeface="Times New Roman" pitchFamily="16" charset="0"/>
              </a:rPr>
              <a:t> ? </a:t>
            </a:r>
            <a:r>
              <a:rPr lang="en-US" sz="2800" dirty="0" err="1">
                <a:latin typeface="Times New Roman" pitchFamily="16" charset="0"/>
              </a:rPr>
              <a:t>Kể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tên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các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dân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tộc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mà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em</a:t>
            </a:r>
            <a:r>
              <a:rPr lang="en-US" sz="2800" dirty="0">
                <a:latin typeface="Times New Roman" pitchFamily="16" charset="0"/>
              </a:rPr>
              <a:t> </a:t>
            </a:r>
            <a:r>
              <a:rPr lang="en-US" sz="2800" dirty="0" err="1">
                <a:latin typeface="Times New Roman" pitchFamily="16" charset="0"/>
              </a:rPr>
              <a:t>biết</a:t>
            </a:r>
            <a:r>
              <a:rPr lang="en-US" sz="2800" dirty="0">
                <a:latin typeface="Times New Roman" pitchFamily="16" charset="0"/>
              </a:rPr>
              <a:t>?</a:t>
            </a:r>
          </a:p>
          <a:p>
            <a:pPr algn="ctr">
              <a:defRPr/>
            </a:pPr>
            <a:endParaRPr lang="vi-VN" sz="2800" dirty="0">
              <a:solidFill>
                <a:schemeClr val="tx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6337"/>
            <a:ext cx="4889500" cy="698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13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1">
            <a:extLst>
              <a:ext uri="{FF2B5EF4-FFF2-40B4-BE49-F238E27FC236}">
                <a16:creationId xmlns="" xmlns:a16="http://schemas.microsoft.com/office/drawing/2014/main" id="{AD4D6BEC-2488-46EE-95AC-728E82F8093C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658387" y="156425"/>
            <a:ext cx="2808513" cy="2814136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800" kern="0" dirty="0" smtClean="0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54  </a:t>
            </a:r>
          </a:p>
          <a:p>
            <a:pPr algn="ctr">
              <a:defRPr/>
            </a:pPr>
            <a:r>
              <a:rPr lang="en-US" altLang="zh-CN" sz="4800" kern="0" dirty="0" err="1" smtClean="0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Dân</a:t>
            </a:r>
            <a:r>
              <a:rPr lang="en-US" altLang="zh-CN" sz="4800" kern="0" dirty="0" smtClean="0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kern="0" dirty="0" err="1" smtClean="0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tộc</a:t>
            </a:r>
            <a:endParaRPr lang="en-US" altLang="zh-CN" sz="4800" kern="0" dirty="0">
              <a:solidFill>
                <a:schemeClr val="tx2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49" y="156425"/>
            <a:ext cx="6829425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27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inwintoys 66332 - Bộ xếp hình các dân tộc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85" y="128788"/>
            <a:ext cx="4661124" cy="654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6671" y="1996224"/>
            <a:ext cx="5396248" cy="21250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riêng:Ngôn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tục,tập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8" y="82103"/>
            <a:ext cx="69723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6888" y="3908739"/>
            <a:ext cx="71391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i="1" dirty="0" err="1">
                <a:effectLst/>
                <a:latin typeface="Times New Roman" pitchFamily="16" charset="0"/>
                <a:cs typeface="Arial" charset="0"/>
              </a:rPr>
              <a:t>Hình</a:t>
            </a:r>
            <a:r>
              <a:rPr lang="en-US" sz="2200" i="1" dirty="0">
                <a:effectLst/>
                <a:latin typeface="Times New Roman" pitchFamily="16" charset="0"/>
                <a:cs typeface="Arial" charset="0"/>
              </a:rPr>
              <a:t> 1.1. </a:t>
            </a:r>
            <a:r>
              <a:rPr lang="en-US" sz="2200" i="1" dirty="0" err="1">
                <a:effectLst/>
                <a:latin typeface="Times New Roman" pitchFamily="16" charset="0"/>
                <a:cs typeface="Arial" charset="0"/>
              </a:rPr>
              <a:t>Biểu</a:t>
            </a:r>
            <a:r>
              <a:rPr lang="en-US" sz="2200" i="1" dirty="0">
                <a:effectLst/>
                <a:latin typeface="Times New Roman" pitchFamily="16" charset="0"/>
                <a:cs typeface="Arial" charset="0"/>
              </a:rPr>
              <a:t> </a:t>
            </a:r>
            <a:r>
              <a:rPr lang="en-US" sz="2200" i="1" dirty="0" err="1">
                <a:effectLst/>
                <a:latin typeface="Times New Roman" pitchFamily="16" charset="0"/>
                <a:cs typeface="Arial" charset="0"/>
              </a:rPr>
              <a:t>đô</a:t>
            </a:r>
            <a:r>
              <a:rPr lang="en-US" sz="2200" i="1" dirty="0">
                <a:effectLst/>
                <a:latin typeface="Times New Roman" pitchFamily="16" charset="0"/>
                <a:cs typeface="Arial" charset="0"/>
              </a:rPr>
              <a:t>̀ </a:t>
            </a:r>
            <a:r>
              <a:rPr lang="en-US" sz="2200" i="1" dirty="0" err="1">
                <a:effectLst/>
                <a:latin typeface="Times New Roman" pitchFamily="16" charset="0"/>
                <a:cs typeface="Arial" charset="0"/>
              </a:rPr>
              <a:t>cơ</a:t>
            </a:r>
            <a:r>
              <a:rPr lang="en-US" sz="2200" i="1" dirty="0">
                <a:effectLst/>
                <a:latin typeface="Times New Roman" pitchFamily="16" charset="0"/>
                <a:cs typeface="Arial" charset="0"/>
              </a:rPr>
              <a:t> </a:t>
            </a:r>
            <a:r>
              <a:rPr lang="en-US" sz="2200" i="1" dirty="0" err="1">
                <a:effectLst/>
                <a:latin typeface="Times New Roman" pitchFamily="16" charset="0"/>
                <a:cs typeface="Arial" charset="0"/>
              </a:rPr>
              <a:t>cấu</a:t>
            </a:r>
            <a:r>
              <a:rPr lang="en-US" sz="2200" i="1" dirty="0">
                <a:effectLst/>
                <a:latin typeface="Times New Roman" pitchFamily="16" charset="0"/>
                <a:cs typeface="Arial" charset="0"/>
              </a:rPr>
              <a:t> </a:t>
            </a:r>
            <a:r>
              <a:rPr lang="en-US" sz="2200" i="1" dirty="0" err="1">
                <a:effectLst/>
                <a:latin typeface="Times New Roman" pitchFamily="16" charset="0"/>
                <a:cs typeface="Arial" charset="0"/>
              </a:rPr>
              <a:t>dân</a:t>
            </a:r>
            <a:r>
              <a:rPr lang="en-US" sz="2200" i="1" dirty="0">
                <a:effectLst/>
                <a:latin typeface="Times New Roman" pitchFamily="16" charset="0"/>
                <a:cs typeface="Arial" charset="0"/>
              </a:rPr>
              <a:t> </a:t>
            </a:r>
            <a:r>
              <a:rPr lang="en-US" sz="2200" i="1" dirty="0" err="1">
                <a:effectLst/>
                <a:latin typeface="Times New Roman" pitchFamily="16" charset="0"/>
                <a:cs typeface="Arial" charset="0"/>
              </a:rPr>
              <a:t>tộc</a:t>
            </a:r>
            <a:r>
              <a:rPr lang="en-US" sz="2200" i="1" dirty="0">
                <a:effectLst/>
                <a:latin typeface="Times New Roman" pitchFamily="16" charset="0"/>
                <a:cs typeface="Arial" charset="0"/>
              </a:rPr>
              <a:t> </a:t>
            </a:r>
            <a:r>
              <a:rPr lang="en-US" sz="2200" i="1" dirty="0" err="1">
                <a:effectLst/>
                <a:latin typeface="Times New Roman" pitchFamily="16" charset="0"/>
                <a:cs typeface="Arial" charset="0"/>
              </a:rPr>
              <a:t>của</a:t>
            </a:r>
            <a:r>
              <a:rPr lang="en-US" sz="2200" i="1" dirty="0">
                <a:effectLst/>
                <a:latin typeface="Times New Roman" pitchFamily="16" charset="0"/>
                <a:cs typeface="Arial" charset="0"/>
              </a:rPr>
              <a:t> </a:t>
            </a:r>
            <a:r>
              <a:rPr lang="en-US" sz="2200" i="1" dirty="0" err="1">
                <a:effectLst/>
                <a:latin typeface="Times New Roman" pitchFamily="16" charset="0"/>
                <a:cs typeface="Arial" charset="0"/>
              </a:rPr>
              <a:t>nước</a:t>
            </a:r>
            <a:r>
              <a:rPr lang="en-US" sz="2200" i="1" dirty="0">
                <a:effectLst/>
                <a:latin typeface="Times New Roman" pitchFamily="16" charset="0"/>
                <a:cs typeface="Arial" charset="0"/>
              </a:rPr>
              <a:t> ta </a:t>
            </a:r>
            <a:r>
              <a:rPr lang="en-US" sz="2200" i="1" dirty="0" err="1">
                <a:effectLst/>
                <a:latin typeface="Times New Roman" pitchFamily="16" charset="0"/>
                <a:cs typeface="Arial" charset="0"/>
              </a:rPr>
              <a:t>năm</a:t>
            </a:r>
            <a:r>
              <a:rPr lang="en-US" sz="2200" i="1" dirty="0">
                <a:effectLst/>
                <a:latin typeface="Times New Roman" pitchFamily="16" charset="0"/>
                <a:cs typeface="Arial" charset="0"/>
              </a:rPr>
              <a:t> 1999 (%)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76" y="3623239"/>
            <a:ext cx="440082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ách chọn áo dài truyền thống để mặc sao cho đẹp và nổi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681" y="234084"/>
            <a:ext cx="4921317" cy="312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44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6" y="1181703"/>
            <a:ext cx="3162300" cy="239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Tinh xảo nghề đúc đồng Đại Bái | Báo Dân tộc và Phát triể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609" y="1181703"/>
            <a:ext cx="2619375" cy="239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86" y="3917862"/>
            <a:ext cx="3162300" cy="237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61" y="3917862"/>
            <a:ext cx="2619375" cy="222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050098"/>
            <a:ext cx="2743200" cy="233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1181702"/>
            <a:ext cx="2695575" cy="220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3583817"/>
            <a:ext cx="2705100" cy="255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456" y="3583816"/>
            <a:ext cx="2777544" cy="255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401136" y="0"/>
            <a:ext cx="154210" cy="70061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44671" y="261404"/>
            <a:ext cx="3613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8839" y="160338"/>
            <a:ext cx="3017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3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33cb93d1d1b362ec14847f2ae60fb30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90" y="3788535"/>
            <a:ext cx="5139527" cy="282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3689" y="6162541"/>
            <a:ext cx="5121975" cy="431829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61893" rIns="0" bIns="0" anchor="ctr">
            <a:spAutoFit/>
          </a:bodyPr>
          <a:lstStyle/>
          <a:p>
            <a:pPr algn="ctr"/>
            <a:r>
              <a:rPr lang="en-US" sz="2400" b="1" i="1" dirty="0" err="1">
                <a:effectLst/>
                <a:latin typeface="Times New Roman" pitchFamily="16" charset="0"/>
              </a:rPr>
              <a:t>Lễ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hội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cồng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chiên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Tây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Nguyên</a:t>
            </a:r>
            <a:endParaRPr lang="en-US" dirty="0">
              <a:effectLst/>
            </a:endParaRPr>
          </a:p>
        </p:txBody>
      </p:sp>
      <p:pic>
        <p:nvPicPr>
          <p:cNvPr id="15" name="Picture 4" descr="e237a9601864a00e301fc84d24e62a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96" y="3666185"/>
            <a:ext cx="5635603" cy="306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993752" y="6107084"/>
            <a:ext cx="4760890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dirty="0">
                <a:effectLst/>
              </a:rPr>
              <a:t> </a:t>
            </a:r>
            <a:r>
              <a:rPr lang="en-US" sz="2400" b="1" i="1" dirty="0" err="1">
                <a:effectLst/>
                <a:latin typeface="Times New Roman" pitchFamily="16" charset="0"/>
              </a:rPr>
              <a:t>lễ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hội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Đâm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trâu</a:t>
            </a:r>
            <a:r>
              <a:rPr lang="en-US" sz="2400" b="1" i="1" dirty="0">
                <a:effectLst/>
                <a:latin typeface="Times New Roman" pitchFamily="16" charset="0"/>
              </a:rPr>
              <a:t>( </a:t>
            </a:r>
            <a:r>
              <a:rPr lang="en-US" sz="2400" b="1" i="1" dirty="0" err="1">
                <a:effectLst/>
                <a:latin typeface="Times New Roman" pitchFamily="16" charset="0"/>
              </a:rPr>
              <a:t>người</a:t>
            </a:r>
            <a:r>
              <a:rPr lang="en-US" sz="2400" b="1" i="1" dirty="0">
                <a:effectLst/>
                <a:latin typeface="Times New Roman" pitchFamily="16" charset="0"/>
              </a:rPr>
              <a:t> </a:t>
            </a:r>
            <a:r>
              <a:rPr lang="en-US" sz="2400" b="1" i="1" dirty="0" err="1">
                <a:effectLst/>
                <a:latin typeface="Times New Roman" pitchFamily="16" charset="0"/>
              </a:rPr>
              <a:t>BaNa</a:t>
            </a:r>
            <a:r>
              <a:rPr lang="en-US" sz="2400" b="1" i="1" dirty="0">
                <a:effectLst/>
                <a:latin typeface="Times New Roman" pitchFamily="16" charset="0"/>
              </a:rPr>
              <a:t> ) </a:t>
            </a:r>
          </a:p>
        </p:txBody>
      </p:sp>
      <p:pic>
        <p:nvPicPr>
          <p:cNvPr id="6151" name="Picture 7" descr="Tết Síp Xí của người Thái đen ở Mường Lò, Nghĩa Lộ Yên Bái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18" y="150646"/>
            <a:ext cx="5487340" cy="313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88298" y="956929"/>
            <a:ext cx="4603701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ết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Síp Xí của người Thái đen ở Mường Lò, Nghĩa Lộ Yên Bái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3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3400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605"/>
  <p:tag name="MH_LIBRARY" val="GRAPHIC"/>
  <p:tag name="MH_TYPE" val="Text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600</Words>
  <Application>Microsoft Office PowerPoint</Application>
  <PresentationFormat>Custom</PresentationFormat>
  <Paragraphs>85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CÁC KHOẢN ĐÓNG ĐẦU NĂM HỌC</dc:title>
  <dc:creator>User</dc:creator>
  <cp:lastModifiedBy>HP</cp:lastModifiedBy>
  <cp:revision>50</cp:revision>
  <dcterms:created xsi:type="dcterms:W3CDTF">2019-08-24T01:58:51Z</dcterms:created>
  <dcterms:modified xsi:type="dcterms:W3CDTF">2021-09-10T04:08:29Z</dcterms:modified>
</cp:coreProperties>
</file>