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45" r:id="rId3"/>
    <p:sldId id="347" r:id="rId4"/>
    <p:sldId id="343" r:id="rId5"/>
    <p:sldId id="344" r:id="rId6"/>
    <p:sldId id="348" r:id="rId7"/>
    <p:sldId id="349" r:id="rId8"/>
    <p:sldId id="350" r:id="rId9"/>
    <p:sldId id="352" r:id="rId10"/>
    <p:sldId id="351" r:id="rId11"/>
    <p:sldId id="353" r:id="rId12"/>
    <p:sldId id="369" r:id="rId13"/>
    <p:sldId id="370" r:id="rId14"/>
    <p:sldId id="372" r:id="rId15"/>
    <p:sldId id="354" r:id="rId16"/>
    <p:sldId id="355" r:id="rId17"/>
    <p:sldId id="373" r:id="rId18"/>
    <p:sldId id="374" r:id="rId19"/>
    <p:sldId id="356" r:id="rId20"/>
    <p:sldId id="357" r:id="rId21"/>
    <p:sldId id="359" r:id="rId22"/>
    <p:sldId id="360" r:id="rId23"/>
    <p:sldId id="361" r:id="rId24"/>
    <p:sldId id="362" r:id="rId25"/>
    <p:sldId id="364" r:id="rId26"/>
    <p:sldId id="365" r:id="rId27"/>
    <p:sldId id="366" r:id="rId28"/>
    <p:sldId id="367" r:id="rId29"/>
    <p:sldId id="296" r:id="rId30"/>
    <p:sldId id="34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768FFB-7487-4BAB-9EBE-58F3309C9FFF}" type="doc">
      <dgm:prSet loTypeId="urn:microsoft.com/office/officeart/2011/layout/RadialPictureList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3B4810-7537-4B64-BB5D-85579FC847BB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>
              <a:latin typeface="#9Slide07 IcielBC Cubano Normal" panose="00000500000000000000" pitchFamily="2" charset="0"/>
            </a:rPr>
            <a:t>BÀI 9</a:t>
          </a:r>
        </a:p>
      </dgm:t>
    </dgm:pt>
    <dgm:pt modelId="{B18D249E-F8E0-4442-88C2-609F02F9DED8}" type="parTrans" cxnId="{0EC11894-9A58-47B8-9251-E371866DE69B}">
      <dgm:prSet/>
      <dgm:spPr/>
      <dgm:t>
        <a:bodyPr/>
        <a:lstStyle/>
        <a:p>
          <a:endParaRPr lang="en-US"/>
        </a:p>
      </dgm:t>
    </dgm:pt>
    <dgm:pt modelId="{BC148406-0D76-49FC-8C24-94C437EF0CF9}" type="sibTrans" cxnId="{0EC11894-9A58-47B8-9251-E371866DE69B}">
      <dgm:prSet/>
      <dgm:spPr/>
      <dgm:t>
        <a:bodyPr/>
        <a:lstStyle/>
        <a:p>
          <a:endParaRPr lang="en-US"/>
        </a:p>
      </dgm:t>
    </dgm:pt>
    <dgm:pt modelId="{FB934E53-893F-401B-9E8D-FCE70ED1E932}">
      <dgm:prSet phldrT="[Text]" custT="1"/>
      <dgm:spPr/>
      <dgm:t>
        <a:bodyPr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1.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Vị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trí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địa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lí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,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hình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dạng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,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kích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thước</a:t>
          </a:r>
          <a:endParaRPr lang="en-US" sz="2600" dirty="0">
            <a:solidFill>
              <a:srgbClr val="002060"/>
            </a:solidFill>
            <a:latin typeface="#9Slide03 SFU Futura_07" panose="00000900000000000000" pitchFamily="2" charset="0"/>
          </a:endParaRPr>
        </a:p>
      </dgm:t>
    </dgm:pt>
    <dgm:pt modelId="{CEAEFE51-F554-4B70-A7E2-00CF571C353A}" type="parTrans" cxnId="{B5F4347B-A664-469F-B2D8-7D3977D25418}">
      <dgm:prSet/>
      <dgm:spPr/>
      <dgm:t>
        <a:bodyPr/>
        <a:lstStyle/>
        <a:p>
          <a:endParaRPr lang="en-US"/>
        </a:p>
      </dgm:t>
    </dgm:pt>
    <dgm:pt modelId="{32A213E3-933D-4179-8BDE-3461C4C881E9}" type="sibTrans" cxnId="{B5F4347B-A664-469F-B2D8-7D3977D25418}">
      <dgm:prSet/>
      <dgm:spPr/>
      <dgm:t>
        <a:bodyPr/>
        <a:lstStyle/>
        <a:p>
          <a:endParaRPr lang="en-US"/>
        </a:p>
      </dgm:t>
    </dgm:pt>
    <dgm:pt modelId="{ACD93A2C-6142-40F5-B15D-C5053BE2B3CF}">
      <dgm:prSet phldrT="[Text]" custT="1"/>
      <dgm:spPr/>
      <dgm:t>
        <a:bodyPr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Vấn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đề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môi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trường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trong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sử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dụng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thiên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nhiên</a:t>
          </a:r>
          <a:endParaRPr lang="en-US" sz="2600" dirty="0">
            <a:solidFill>
              <a:srgbClr val="002060"/>
            </a:solidFill>
            <a:latin typeface="#9Slide03 SFU Futura_07" panose="00000900000000000000" pitchFamily="2" charset="0"/>
          </a:endParaRPr>
        </a:p>
      </dgm:t>
    </dgm:pt>
    <dgm:pt modelId="{2B06C6E3-9D04-454E-8F4C-11BAE91A554C}" type="parTrans" cxnId="{EAE54B96-71A7-4790-B24E-7ACD4A5CC0EB}">
      <dgm:prSet/>
      <dgm:spPr/>
      <dgm:t>
        <a:bodyPr/>
        <a:lstStyle/>
        <a:p>
          <a:endParaRPr lang="en-US"/>
        </a:p>
      </dgm:t>
    </dgm:pt>
    <dgm:pt modelId="{98ED8C3C-CCFE-4E70-B191-634592D06F2C}" type="sibTrans" cxnId="{EAE54B96-71A7-4790-B24E-7ACD4A5CC0EB}">
      <dgm:prSet/>
      <dgm:spPr/>
      <dgm:t>
        <a:bodyPr/>
        <a:lstStyle/>
        <a:p>
          <a:endParaRPr lang="en-US"/>
        </a:p>
      </dgm:t>
    </dgm:pt>
    <dgm:pt modelId="{76EE52FB-C9D6-48A8-9EFB-10EE3B3C8E30}">
      <dgm:prSet phldrT="[Text]" custT="1"/>
      <dgm:spPr/>
      <dgm:t>
        <a:bodyPr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2.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Đặc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điểm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tự</a:t>
          </a:r>
          <a:r>
            <a:rPr lang="en-US" sz="26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dirty="0" err="1">
              <a:solidFill>
                <a:srgbClr val="002060"/>
              </a:solidFill>
              <a:latin typeface="#9Slide03 SFU Futura_07" panose="00000900000000000000" pitchFamily="2" charset="0"/>
            </a:rPr>
            <a:t>nhiên</a:t>
          </a:r>
          <a:endParaRPr lang="en-US" sz="2600" dirty="0">
            <a:solidFill>
              <a:srgbClr val="002060"/>
            </a:solidFill>
            <a:latin typeface="#9Slide03 SFU Futura_07" panose="00000900000000000000" pitchFamily="2" charset="0"/>
          </a:endParaRPr>
        </a:p>
      </dgm:t>
    </dgm:pt>
    <dgm:pt modelId="{091C828E-1F3D-45AD-9F25-A39BF7E0B3A2}" type="sibTrans" cxnId="{57D8888B-378C-4765-901F-886BAF390F7F}">
      <dgm:prSet/>
      <dgm:spPr/>
      <dgm:t>
        <a:bodyPr/>
        <a:lstStyle/>
        <a:p>
          <a:endParaRPr lang="en-US"/>
        </a:p>
      </dgm:t>
    </dgm:pt>
    <dgm:pt modelId="{9883C392-C846-44AA-B943-EE8D3A58663A}" type="parTrans" cxnId="{57D8888B-378C-4765-901F-886BAF390F7F}">
      <dgm:prSet/>
      <dgm:spPr/>
      <dgm:t>
        <a:bodyPr/>
        <a:lstStyle/>
        <a:p>
          <a:endParaRPr lang="en-US"/>
        </a:p>
      </dgm:t>
    </dgm:pt>
    <dgm:pt modelId="{16755F5C-A73E-427C-A15D-E5FD4E127D3E}" type="pres">
      <dgm:prSet presAssocID="{72768FFB-7487-4BAB-9EBE-58F3309C9FFF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3A44217D-C507-4A06-AB13-7923FEAC3515}" type="pres">
      <dgm:prSet presAssocID="{163B4810-7537-4B64-BB5D-85579FC847BB}" presName="Parent" presStyleLbl="node1" presStyleIdx="0" presStyleCnt="2">
        <dgm:presLayoutVars>
          <dgm:chMax val="4"/>
          <dgm:chPref val="3"/>
        </dgm:presLayoutVars>
      </dgm:prSet>
      <dgm:spPr/>
    </dgm:pt>
    <dgm:pt modelId="{D435C15C-23F0-487F-8A76-69C54C8E90F9}" type="pres">
      <dgm:prSet presAssocID="{FB934E53-893F-401B-9E8D-FCE70ED1E932}" presName="Accent" presStyleLbl="node1" presStyleIdx="1" presStyleCnt="2"/>
      <dgm:spPr/>
    </dgm:pt>
    <dgm:pt modelId="{83AE70E4-C88A-457C-AA68-17FD40A7E386}" type="pres">
      <dgm:prSet presAssocID="{FB934E53-893F-401B-9E8D-FCE70ED1E932}" presName="Image1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8692EED4-9F84-464C-9A9D-F71E4697A0B7}" type="pres">
      <dgm:prSet presAssocID="{FB934E53-893F-401B-9E8D-FCE70ED1E932}" presName="Child1" presStyleLbl="revTx" presStyleIdx="0" presStyleCnt="3" custScaleX="399839" custLinFactX="55465" custLinFactNeighborX="100000" custLinFactNeighborY="-8122">
        <dgm:presLayoutVars>
          <dgm:chMax val="0"/>
          <dgm:chPref val="0"/>
          <dgm:bulletEnabled val="1"/>
        </dgm:presLayoutVars>
      </dgm:prSet>
      <dgm:spPr/>
    </dgm:pt>
    <dgm:pt modelId="{4E2AF7AA-8085-4063-9239-9B457932E820}" type="pres">
      <dgm:prSet presAssocID="{76EE52FB-C9D6-48A8-9EFB-10EE3B3C8E30}" presName="Image2" presStyleCnt="0"/>
      <dgm:spPr/>
    </dgm:pt>
    <dgm:pt modelId="{8811309B-8C6A-46F7-89F4-4D0F691818C3}" type="pres">
      <dgm:prSet presAssocID="{76EE52FB-C9D6-48A8-9EFB-10EE3B3C8E30}" presName="Imag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7BF314DD-FE0B-4707-8863-9B6448F2DA9A}" type="pres">
      <dgm:prSet presAssocID="{76EE52FB-C9D6-48A8-9EFB-10EE3B3C8E30}" presName="Child2" presStyleLbl="revTx" presStyleIdx="1" presStyleCnt="3" custScaleX="320271" custLinFactX="18144" custLinFactNeighborX="100000" custLinFactNeighborY="0">
        <dgm:presLayoutVars>
          <dgm:chMax val="0"/>
          <dgm:chPref val="0"/>
          <dgm:bulletEnabled val="1"/>
        </dgm:presLayoutVars>
      </dgm:prSet>
      <dgm:spPr/>
    </dgm:pt>
    <dgm:pt modelId="{FE79A912-734B-4850-B57A-D41BCF0E67BD}" type="pres">
      <dgm:prSet presAssocID="{ACD93A2C-6142-40F5-B15D-C5053BE2B3CF}" presName="Image3" presStyleCnt="0"/>
      <dgm:spPr/>
    </dgm:pt>
    <dgm:pt modelId="{0237B48B-3EAB-4E57-A400-5709ED75688C}" type="pres">
      <dgm:prSet presAssocID="{ACD93A2C-6142-40F5-B15D-C5053BE2B3CF}" presName="Imag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28000" r="-28000"/>
          </a:stretch>
        </a:blipFill>
      </dgm:spPr>
    </dgm:pt>
    <dgm:pt modelId="{106BC88B-C5AE-4C21-A302-D00A64EA5217}" type="pres">
      <dgm:prSet presAssocID="{ACD93A2C-6142-40F5-B15D-C5053BE2B3CF}" presName="Child3" presStyleLbl="revTx" presStyleIdx="2" presStyleCnt="3" custScaleX="418019" custLinFactX="71015" custLinFactNeighborX="100000" custLinFactNeighborY="6317">
        <dgm:presLayoutVars>
          <dgm:chMax val="0"/>
          <dgm:chPref val="0"/>
          <dgm:bulletEnabled val="1"/>
        </dgm:presLayoutVars>
      </dgm:prSet>
      <dgm:spPr/>
    </dgm:pt>
  </dgm:ptLst>
  <dgm:cxnLst>
    <dgm:cxn modelId="{DC82CA07-681F-45C0-A357-BE0D869CCF7E}" type="presOf" srcId="{76EE52FB-C9D6-48A8-9EFB-10EE3B3C8E30}" destId="{7BF314DD-FE0B-4707-8863-9B6448F2DA9A}" srcOrd="0" destOrd="0" presId="urn:microsoft.com/office/officeart/2011/layout/RadialPictureList"/>
    <dgm:cxn modelId="{8C5A0C26-5AC2-4F32-9156-DFB2553AEF5F}" type="presOf" srcId="{163B4810-7537-4B64-BB5D-85579FC847BB}" destId="{3A44217D-C507-4A06-AB13-7923FEAC3515}" srcOrd="0" destOrd="0" presId="urn:microsoft.com/office/officeart/2011/layout/RadialPictureList"/>
    <dgm:cxn modelId="{B5F4347B-A664-469F-B2D8-7D3977D25418}" srcId="{163B4810-7537-4B64-BB5D-85579FC847BB}" destId="{FB934E53-893F-401B-9E8D-FCE70ED1E932}" srcOrd="0" destOrd="0" parTransId="{CEAEFE51-F554-4B70-A7E2-00CF571C353A}" sibTransId="{32A213E3-933D-4179-8BDE-3461C4C881E9}"/>
    <dgm:cxn modelId="{65F67783-4364-4BA8-9739-B7EED6F470B5}" type="presOf" srcId="{ACD93A2C-6142-40F5-B15D-C5053BE2B3CF}" destId="{106BC88B-C5AE-4C21-A302-D00A64EA5217}" srcOrd="0" destOrd="0" presId="urn:microsoft.com/office/officeart/2011/layout/RadialPictureList"/>
    <dgm:cxn modelId="{57D8888B-378C-4765-901F-886BAF390F7F}" srcId="{163B4810-7537-4B64-BB5D-85579FC847BB}" destId="{76EE52FB-C9D6-48A8-9EFB-10EE3B3C8E30}" srcOrd="1" destOrd="0" parTransId="{9883C392-C846-44AA-B943-EE8D3A58663A}" sibTransId="{091C828E-1F3D-45AD-9F25-A39BF7E0B3A2}"/>
    <dgm:cxn modelId="{0EC11894-9A58-47B8-9251-E371866DE69B}" srcId="{72768FFB-7487-4BAB-9EBE-58F3309C9FFF}" destId="{163B4810-7537-4B64-BB5D-85579FC847BB}" srcOrd="0" destOrd="0" parTransId="{B18D249E-F8E0-4442-88C2-609F02F9DED8}" sibTransId="{BC148406-0D76-49FC-8C24-94C437EF0CF9}"/>
    <dgm:cxn modelId="{EAE54B96-71A7-4790-B24E-7ACD4A5CC0EB}" srcId="{163B4810-7537-4B64-BB5D-85579FC847BB}" destId="{ACD93A2C-6142-40F5-B15D-C5053BE2B3CF}" srcOrd="2" destOrd="0" parTransId="{2B06C6E3-9D04-454E-8F4C-11BAE91A554C}" sibTransId="{98ED8C3C-CCFE-4E70-B191-634592D06F2C}"/>
    <dgm:cxn modelId="{113B9799-0C36-47FE-B552-1BCD60C5C0ED}" type="presOf" srcId="{72768FFB-7487-4BAB-9EBE-58F3309C9FFF}" destId="{16755F5C-A73E-427C-A15D-E5FD4E127D3E}" srcOrd="0" destOrd="0" presId="urn:microsoft.com/office/officeart/2011/layout/RadialPictureList"/>
    <dgm:cxn modelId="{42331FFD-BDF8-4CAD-BB95-FD11BA60486D}" type="presOf" srcId="{FB934E53-893F-401B-9E8D-FCE70ED1E932}" destId="{8692EED4-9F84-464C-9A9D-F71E4697A0B7}" srcOrd="0" destOrd="0" presId="urn:microsoft.com/office/officeart/2011/layout/RadialPictureList"/>
    <dgm:cxn modelId="{13324AF0-E209-4838-840C-7FAF43D52FAA}" type="presParOf" srcId="{16755F5C-A73E-427C-A15D-E5FD4E127D3E}" destId="{3A44217D-C507-4A06-AB13-7923FEAC3515}" srcOrd="0" destOrd="0" presId="urn:microsoft.com/office/officeart/2011/layout/RadialPictureList"/>
    <dgm:cxn modelId="{081CB4EF-9700-4CC5-9DF2-0C8EF48C0C78}" type="presParOf" srcId="{16755F5C-A73E-427C-A15D-E5FD4E127D3E}" destId="{D435C15C-23F0-487F-8A76-69C54C8E90F9}" srcOrd="1" destOrd="0" presId="urn:microsoft.com/office/officeart/2011/layout/RadialPictureList"/>
    <dgm:cxn modelId="{6F2DC161-5BCD-41C4-AC47-6F1EC6A70236}" type="presParOf" srcId="{16755F5C-A73E-427C-A15D-E5FD4E127D3E}" destId="{83AE70E4-C88A-457C-AA68-17FD40A7E386}" srcOrd="2" destOrd="0" presId="urn:microsoft.com/office/officeart/2011/layout/RadialPictureList"/>
    <dgm:cxn modelId="{26EB5EB3-4C77-4524-8644-13ACA6CDC034}" type="presParOf" srcId="{16755F5C-A73E-427C-A15D-E5FD4E127D3E}" destId="{8692EED4-9F84-464C-9A9D-F71E4697A0B7}" srcOrd="3" destOrd="0" presId="urn:microsoft.com/office/officeart/2011/layout/RadialPictureList"/>
    <dgm:cxn modelId="{189EAFF3-64B5-4293-9E6E-CA6F1C86E77B}" type="presParOf" srcId="{16755F5C-A73E-427C-A15D-E5FD4E127D3E}" destId="{4E2AF7AA-8085-4063-9239-9B457932E820}" srcOrd="4" destOrd="0" presId="urn:microsoft.com/office/officeart/2011/layout/RadialPictureList"/>
    <dgm:cxn modelId="{C1FE05EB-E929-4B35-B070-20F3599C1D0A}" type="presParOf" srcId="{4E2AF7AA-8085-4063-9239-9B457932E820}" destId="{8811309B-8C6A-46F7-89F4-4D0F691818C3}" srcOrd="0" destOrd="0" presId="urn:microsoft.com/office/officeart/2011/layout/RadialPictureList"/>
    <dgm:cxn modelId="{A0B98A56-46DC-4908-BC89-9B3259554864}" type="presParOf" srcId="{16755F5C-A73E-427C-A15D-E5FD4E127D3E}" destId="{7BF314DD-FE0B-4707-8863-9B6448F2DA9A}" srcOrd="5" destOrd="0" presId="urn:microsoft.com/office/officeart/2011/layout/RadialPictureList"/>
    <dgm:cxn modelId="{ECDF42AB-2CBA-4E2E-81C0-751C127B0CD1}" type="presParOf" srcId="{16755F5C-A73E-427C-A15D-E5FD4E127D3E}" destId="{FE79A912-734B-4850-B57A-D41BCF0E67BD}" srcOrd="6" destOrd="0" presId="urn:microsoft.com/office/officeart/2011/layout/RadialPictureList"/>
    <dgm:cxn modelId="{990152B3-5203-4BA7-96F2-A8FFD7DF5B44}" type="presParOf" srcId="{FE79A912-734B-4850-B57A-D41BCF0E67BD}" destId="{0237B48B-3EAB-4E57-A400-5709ED75688C}" srcOrd="0" destOrd="0" presId="urn:microsoft.com/office/officeart/2011/layout/RadialPictureList"/>
    <dgm:cxn modelId="{89C39A0C-507F-41CC-8E29-7F4A5D6F00D6}" type="presParOf" srcId="{16755F5C-A73E-427C-A15D-E5FD4E127D3E}" destId="{106BC88B-C5AE-4C21-A302-D00A64EA5217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4217D-C507-4A06-AB13-7923FEAC3515}">
      <dsp:nvSpPr>
        <dsp:cNvPr id="0" name=""/>
        <dsp:cNvSpPr/>
      </dsp:nvSpPr>
      <dsp:spPr>
        <a:xfrm>
          <a:off x="3598069" y="1206978"/>
          <a:ext cx="2170721" cy="2170828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>
              <a:latin typeface="#9Slide07 IcielBC Cubano Normal" panose="00000500000000000000" pitchFamily="2" charset="0"/>
            </a:rPr>
            <a:t>BÀI 9</a:t>
          </a:r>
        </a:p>
      </dsp:txBody>
      <dsp:txXfrm>
        <a:off x="3915964" y="1524888"/>
        <a:ext cx="1534931" cy="1535008"/>
      </dsp:txXfrm>
    </dsp:sp>
    <dsp:sp modelId="{D435C15C-23F0-487F-8A76-69C54C8E90F9}">
      <dsp:nvSpPr>
        <dsp:cNvPr id="0" name=""/>
        <dsp:cNvSpPr/>
      </dsp:nvSpPr>
      <dsp:spPr>
        <a:xfrm>
          <a:off x="2478659" y="0"/>
          <a:ext cx="4375816" cy="4561523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AE70E4-C88A-457C-AA68-17FD40A7E386}">
      <dsp:nvSpPr>
        <dsp:cNvPr id="0" name=""/>
        <dsp:cNvSpPr/>
      </dsp:nvSpPr>
      <dsp:spPr>
        <a:xfrm>
          <a:off x="5700692" y="384536"/>
          <a:ext cx="1162863" cy="116318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92EED4-9F84-464C-9A9D-F71E4697A0B7}">
      <dsp:nvSpPr>
        <dsp:cNvPr id="0" name=""/>
        <dsp:cNvSpPr/>
      </dsp:nvSpPr>
      <dsp:spPr>
        <a:xfrm>
          <a:off x="7038077" y="311802"/>
          <a:ext cx="6223644" cy="1125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l" defTabSz="115570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1.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Vị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trí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địa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lí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,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hình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dạng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,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kích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thước</a:t>
          </a:r>
          <a:endParaRPr lang="en-US" sz="2600" kern="1200" dirty="0">
            <a:solidFill>
              <a:srgbClr val="002060"/>
            </a:solidFill>
            <a:latin typeface="#9Slide03 SFU Futura_07" panose="00000900000000000000" pitchFamily="2" charset="0"/>
          </a:endParaRPr>
        </a:p>
      </dsp:txBody>
      <dsp:txXfrm>
        <a:off x="7038077" y="311802"/>
        <a:ext cx="6223644" cy="1125783"/>
      </dsp:txXfrm>
    </dsp:sp>
    <dsp:sp modelId="{8811309B-8C6A-46F7-89F4-4D0F691818C3}">
      <dsp:nvSpPr>
        <dsp:cNvPr id="0" name=""/>
        <dsp:cNvSpPr/>
      </dsp:nvSpPr>
      <dsp:spPr>
        <a:xfrm>
          <a:off x="6150142" y="1707834"/>
          <a:ext cx="1162863" cy="1163188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F314DD-FE0B-4707-8863-9B6448F2DA9A}">
      <dsp:nvSpPr>
        <dsp:cNvPr id="0" name=""/>
        <dsp:cNvSpPr/>
      </dsp:nvSpPr>
      <dsp:spPr>
        <a:xfrm>
          <a:off x="7532350" y="1724255"/>
          <a:ext cx="4985138" cy="1125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l" defTabSz="115570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2.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Đặc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điểm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tự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nhiên</a:t>
          </a:r>
          <a:endParaRPr lang="en-US" sz="2600" kern="1200" dirty="0">
            <a:solidFill>
              <a:srgbClr val="002060"/>
            </a:solidFill>
            <a:latin typeface="#9Slide03 SFU Futura_07" panose="00000900000000000000" pitchFamily="2" charset="0"/>
          </a:endParaRPr>
        </a:p>
      </dsp:txBody>
      <dsp:txXfrm>
        <a:off x="7532350" y="1724255"/>
        <a:ext cx="4985138" cy="1125783"/>
      </dsp:txXfrm>
    </dsp:sp>
    <dsp:sp modelId="{0237B48B-3EAB-4E57-A400-5709ED75688C}">
      <dsp:nvSpPr>
        <dsp:cNvPr id="0" name=""/>
        <dsp:cNvSpPr/>
      </dsp:nvSpPr>
      <dsp:spPr>
        <a:xfrm>
          <a:off x="5700692" y="3049834"/>
          <a:ext cx="1162863" cy="1163188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BC88B-C5AE-4C21-A302-D00A64EA5217}">
      <dsp:nvSpPr>
        <dsp:cNvPr id="0" name=""/>
        <dsp:cNvSpPr/>
      </dsp:nvSpPr>
      <dsp:spPr>
        <a:xfrm>
          <a:off x="6955377" y="3144669"/>
          <a:ext cx="6506622" cy="1125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l" defTabSz="115570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Vấn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đề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môi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trường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trong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sử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dụng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thiên</a:t>
          </a:r>
          <a:r>
            <a:rPr lang="en-US" sz="2600" kern="1200" dirty="0">
              <a:solidFill>
                <a:srgbClr val="002060"/>
              </a:solidFill>
              <a:latin typeface="#9Slide03 SFU Futura_07" panose="00000900000000000000" pitchFamily="2" charset="0"/>
            </a:rPr>
            <a:t> </a:t>
          </a:r>
          <a:r>
            <a:rPr lang="en-US" sz="2600" kern="1200" dirty="0" err="1">
              <a:solidFill>
                <a:srgbClr val="002060"/>
              </a:solidFill>
              <a:latin typeface="#9Slide03 SFU Futura_07" panose="00000900000000000000" pitchFamily="2" charset="0"/>
            </a:rPr>
            <a:t>nhiên</a:t>
          </a:r>
          <a:endParaRPr lang="en-US" sz="2600" kern="1200" dirty="0">
            <a:solidFill>
              <a:srgbClr val="002060"/>
            </a:solidFill>
            <a:latin typeface="#9Slide03 SFU Futura_07" panose="00000900000000000000" pitchFamily="2" charset="0"/>
          </a:endParaRPr>
        </a:p>
      </dsp:txBody>
      <dsp:txXfrm>
        <a:off x="6955377" y="3144669"/>
        <a:ext cx="6506622" cy="1125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9E4C-B25E-503B-D743-F1C80D99D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28112-D677-715F-40C7-850213DE4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4BB8B-51B9-E065-816D-E7B486EF9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0CE7-6E9B-4646-89F3-C6AA7DA4BD72}" type="datetimeFigureOut">
              <a:rPr lang="en-US" smtClean="0"/>
              <a:t>26-Jul-22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5B838-B17A-F69A-F8B6-C48DF93E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B9848-94B9-87B0-5ADC-B72172254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38E1-976E-4162-97AD-C6DFF1537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9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34AB-62CB-E59D-5947-A2C18A57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CA6E9F-A429-E004-862C-A5884C416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18858-1518-379D-40BC-55DC81D4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0CE7-6E9B-4646-89F3-C6AA7DA4BD72}" type="datetimeFigureOut">
              <a:rPr lang="en-US" smtClean="0"/>
              <a:t>26-Jul-22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23BF8-2271-A0F9-AEED-49711024F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5048D-95E4-9412-B8B2-3BD296E8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38E1-976E-4162-97AD-C6DFF1537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0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8BC7CF-6CDA-62CD-9C84-56890B1CD7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E746B-49F2-EEAA-35EA-0A4C136BB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399DF-51C3-52BC-7B3E-9EBB4F1B8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0CE7-6E9B-4646-89F3-C6AA7DA4BD72}" type="datetimeFigureOut">
              <a:rPr lang="en-US" smtClean="0"/>
              <a:t>26-Jul-22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F3091-D5EF-6177-A7CE-31E53A1DB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15CBC-B650-D1A6-CB35-8FA7E625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38E1-976E-4162-97AD-C6DFF1537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3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D24C6-CA29-80FA-A3EF-C0B502837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A3525-4A81-8B05-BBEB-9F3791CF9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BC7CF-2A5D-4DDB-4701-B351E439B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0CE7-6E9B-4646-89F3-C6AA7DA4BD72}" type="datetimeFigureOut">
              <a:rPr lang="en-US" smtClean="0"/>
              <a:t>26-Jul-22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AA991-8408-7B71-4D9B-328FEBE1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84352-339B-23FD-22BD-284023D36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38E1-976E-4162-97AD-C6DFF1537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4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82FD9-AE15-563E-EE54-878EE3ED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1B7FD-0DBB-1BB3-DCF4-97185DC31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84CC0-3A01-91B1-FCB4-077576ED3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0CE7-6E9B-4646-89F3-C6AA7DA4BD72}" type="datetimeFigureOut">
              <a:rPr lang="en-US" smtClean="0"/>
              <a:t>26-Jul-22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E69F4-AE30-1A69-EC2A-150A4F25E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77B4F-1FEA-ABFF-FAC8-780889A9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38E1-976E-4162-97AD-C6DFF1537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4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E6167-E773-B7EC-60AF-0B5012737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EAB4-17FD-0014-AB61-BD5CC2D9C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53588-8750-1A14-D07A-73818025D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BE53-431F-9AFB-BAC2-C14344EF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0CE7-6E9B-4646-89F3-C6AA7DA4BD72}" type="datetimeFigureOut">
              <a:rPr lang="en-US" smtClean="0"/>
              <a:t>26-Jul-22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06F1D-8B21-4845-68B3-57C6BE28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99830-88A7-D06A-CCF2-BCD64F892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38E1-976E-4162-97AD-C6DFF1537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3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D1669-B66F-6C4D-E0E3-637926BF8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3E560-134B-756C-7FFD-032CAA05D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FE997-A311-ACED-FD22-750F03FA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39F693-B579-0645-95F1-0120B443D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1C0E03-F24F-C110-1FF3-7C4AD5B8C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CA6C5A-2E59-5654-E5CE-1FBC9D0A1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0CE7-6E9B-4646-89F3-C6AA7DA4BD72}" type="datetimeFigureOut">
              <a:rPr lang="en-US" smtClean="0"/>
              <a:t>26-Jul-22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3E66C4-7195-D9EB-AE57-EFCAF197C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9145D0-42A7-FF99-ACBF-E2AB19B87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38E1-976E-4162-97AD-C6DFF1537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81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0510-25EE-999E-BE70-BB62A2A61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FE4B1-3BA8-AECF-4A0E-5E3C7720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0CE7-6E9B-4646-89F3-C6AA7DA4BD72}" type="datetimeFigureOut">
              <a:rPr lang="en-US" smtClean="0"/>
              <a:t>26-Jul-22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3BA1E7-D9E5-A7B0-AF45-AFB2519E0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7C21F-8F1C-2D71-29C9-94046C461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38E1-976E-4162-97AD-C6DFF1537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8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6A563-7A84-30CA-CEAA-BA99EA23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0CE7-6E9B-4646-89F3-C6AA7DA4BD72}" type="datetimeFigureOut">
              <a:rPr lang="en-US" smtClean="0"/>
              <a:t>26-Jul-22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EA095A-3542-AFA8-9DAB-098AD15C8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1D03-DD8C-03F8-B86C-B86E005E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38E1-976E-4162-97AD-C6DFF1537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2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B6B15-21A0-12D7-E116-FDA35669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CD02-B643-4845-3910-56B26B978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3A12B-F7EB-2A7C-31BD-B59630E4B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27A06-C7D5-2484-1CB8-D04B17464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0CE7-6E9B-4646-89F3-C6AA7DA4BD72}" type="datetimeFigureOut">
              <a:rPr lang="en-US" smtClean="0"/>
              <a:t>26-Jul-22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FB8EC-0F17-9CF0-2040-8A8494ED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8C161-B6F1-F4C5-2396-D091CE41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38E1-976E-4162-97AD-C6DFF1537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22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CB9A4-F7E9-EC12-A769-F2624DCC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C962BA-3970-0B9C-CC22-25FB54074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8D49F-03E0-FCF3-4897-B543BFADD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46B4A-83F4-BC2A-4CC2-4D8ADEBB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0CE7-6E9B-4646-89F3-C6AA7DA4BD72}" type="datetimeFigureOut">
              <a:rPr lang="en-US" smtClean="0"/>
              <a:t>26-Jul-22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39DF7-8C10-0315-971C-DC384A179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D63AE-F06E-4B7D-9C59-C095503C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38E1-976E-4162-97AD-C6DFF1537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1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7730B5-5B4A-5394-7BF8-960F07431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AC030-36E6-F240-60DC-8EF9D7805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4127-0524-514F-D4BC-BB62CC5A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60CE7-6E9B-4646-89F3-C6AA7DA4BD72}" type="datetimeFigureOut">
              <a:rPr lang="en-US" smtClean="0"/>
              <a:t>26-Jul-22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00645-84CA-28F7-FE31-A934F00BB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09141-6304-4A98-7847-0B3320B96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738E1-976E-4162-97AD-C6DFF1537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 footage background video _ grass video background" descr="A field of wheat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id="{7A3204EF-D810-4C08-8766-F85791793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" y="456986"/>
            <a:ext cx="11287125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89E5A9-E599-4703-AFCF-863AAF7E55D9}"/>
              </a:ext>
            </a:extLst>
          </p:cNvPr>
          <p:cNvSpPr txBox="1"/>
          <p:nvPr/>
        </p:nvSpPr>
        <p:spPr>
          <a:xfrm>
            <a:off x="1274959" y="550733"/>
            <a:ext cx="9642081" cy="1972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Chào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mừng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lớp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học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</a:t>
            </a:r>
            <a:endParaRPr lang="en-US" sz="5400" b="1" dirty="0">
              <a:solidFill>
                <a:schemeClr val="bg1"/>
              </a:solidFill>
              <a:effectLst/>
              <a:latin typeface="#9Slide07 SVNDessert Menu Scrip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7B688BE-525B-4BD3-ADC5-659100BCED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3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id="{83801D14-96C9-A53E-6887-8A3801E189D2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6C2FEB-D9E0-9776-0E52-5FD076A6D732}"/>
              </a:ext>
            </a:extLst>
          </p:cNvPr>
          <p:cNvSpPr txBox="1">
            <a:spLocks/>
          </p:cNvSpPr>
          <p:nvPr/>
        </p:nvSpPr>
        <p:spPr>
          <a:xfrm>
            <a:off x="5405120" y="198497"/>
            <a:ext cx="6644640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B050"/>
                </a:solidFill>
                <a:latin typeface="#9Slide07 SFU Machine" panose="00000400000000000000" pitchFamily="2" charset="0"/>
              </a:rPr>
              <a:t>2. </a:t>
            </a:r>
            <a:r>
              <a:rPr lang="en-US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Đặc</a:t>
            </a:r>
            <a:r>
              <a:rPr lang="en-US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điểm</a:t>
            </a:r>
            <a:r>
              <a:rPr lang="en-US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nhiên</a:t>
            </a:r>
            <a:r>
              <a:rPr lang="en-US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châu</a:t>
            </a:r>
            <a:r>
              <a:rPr lang="en-US" dirty="0">
                <a:solidFill>
                  <a:srgbClr val="00B050"/>
                </a:solidFill>
                <a:latin typeface="#9Slide07 SFU Machine" panose="00000400000000000000" pitchFamily="2" charset="0"/>
              </a:rPr>
              <a:t> Phi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82312C-719F-3013-E098-F35A4E1D5C6F}"/>
              </a:ext>
            </a:extLst>
          </p:cNvPr>
          <p:cNvSpPr txBox="1">
            <a:spLocks/>
          </p:cNvSpPr>
          <p:nvPr/>
        </p:nvSpPr>
        <p:spPr>
          <a:xfrm>
            <a:off x="6400914" y="5915043"/>
            <a:ext cx="4866867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00FF"/>
                </a:solidFill>
                <a:latin typeface="#9Slide07 SFU Machine" panose="00000400000000000000" pitchFamily="2" charset="0"/>
              </a:rPr>
              <a:t>CHUYÊN GIA </a:t>
            </a:r>
            <a:r>
              <a:rPr lang="en-US" sz="6000" dirty="0" err="1">
                <a:solidFill>
                  <a:srgbClr val="0000FF"/>
                </a:solidFill>
                <a:latin typeface="#9Slide07 SFU Machine" panose="00000400000000000000" pitchFamily="2" charset="0"/>
              </a:rPr>
              <a:t>trổ</a:t>
            </a:r>
            <a:r>
              <a:rPr lang="en-US" sz="6000" dirty="0">
                <a:solidFill>
                  <a:srgbClr val="0000FF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#9Slide07 SFU Machine" panose="00000400000000000000" pitchFamily="2" charset="0"/>
              </a:rPr>
              <a:t>tài</a:t>
            </a:r>
            <a:endParaRPr lang="en-US" sz="6000" dirty="0">
              <a:solidFill>
                <a:srgbClr val="0000FF"/>
              </a:solidFill>
              <a:latin typeface="#9Slide07 SFU Machine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8C4E67-6A15-AE62-F5EE-BFB92552D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198497"/>
            <a:ext cx="5283086" cy="639020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C59E76-DA57-689C-AC41-D80D9668AAC3}"/>
              </a:ext>
            </a:extLst>
          </p:cNvPr>
          <p:cNvSpPr/>
          <p:nvPr/>
        </p:nvSpPr>
        <p:spPr>
          <a:xfrm>
            <a:off x="5735320" y="1124003"/>
            <a:ext cx="497840" cy="49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02F6E4-4D06-CD9E-CD2D-8372C01AA413}"/>
              </a:ext>
            </a:extLst>
          </p:cNvPr>
          <p:cNvSpPr/>
          <p:nvPr/>
        </p:nvSpPr>
        <p:spPr>
          <a:xfrm>
            <a:off x="6314326" y="1124003"/>
            <a:ext cx="497840" cy="49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0ED9DF-1810-6557-2BE4-8B5E512EF0CF}"/>
              </a:ext>
            </a:extLst>
          </p:cNvPr>
          <p:cNvSpPr/>
          <p:nvPr/>
        </p:nvSpPr>
        <p:spPr>
          <a:xfrm>
            <a:off x="5735320" y="1747520"/>
            <a:ext cx="497840" cy="49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C789A0-A2F6-7F0F-E622-D1EE36A0673B}"/>
              </a:ext>
            </a:extLst>
          </p:cNvPr>
          <p:cNvSpPr/>
          <p:nvPr/>
        </p:nvSpPr>
        <p:spPr>
          <a:xfrm>
            <a:off x="6314326" y="1747520"/>
            <a:ext cx="497840" cy="49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B1A79B-FB6C-EEFF-4168-727178F2B853}"/>
              </a:ext>
            </a:extLst>
          </p:cNvPr>
          <p:cNvSpPr/>
          <p:nvPr/>
        </p:nvSpPr>
        <p:spPr>
          <a:xfrm>
            <a:off x="7485608" y="1124003"/>
            <a:ext cx="497840" cy="4978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90BE3D-8CC6-4B66-8EB2-AFF1264C415E}"/>
              </a:ext>
            </a:extLst>
          </p:cNvPr>
          <p:cNvSpPr/>
          <p:nvPr/>
        </p:nvSpPr>
        <p:spPr>
          <a:xfrm>
            <a:off x="8064614" y="1124003"/>
            <a:ext cx="497840" cy="4978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331315-5399-67B5-B80F-D8EA1A785D57}"/>
              </a:ext>
            </a:extLst>
          </p:cNvPr>
          <p:cNvSpPr/>
          <p:nvPr/>
        </p:nvSpPr>
        <p:spPr>
          <a:xfrm>
            <a:off x="7485608" y="1747520"/>
            <a:ext cx="497840" cy="4978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BFA6AE-06FC-D7FA-43CB-3B8BD1F977C5}"/>
              </a:ext>
            </a:extLst>
          </p:cNvPr>
          <p:cNvSpPr/>
          <p:nvPr/>
        </p:nvSpPr>
        <p:spPr>
          <a:xfrm>
            <a:off x="8064614" y="1747520"/>
            <a:ext cx="497840" cy="4978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F6FC24-10CE-ADB2-D891-9D0D0A08F688}"/>
              </a:ext>
            </a:extLst>
          </p:cNvPr>
          <p:cNvSpPr/>
          <p:nvPr/>
        </p:nvSpPr>
        <p:spPr>
          <a:xfrm>
            <a:off x="9104801" y="1124003"/>
            <a:ext cx="497840" cy="4978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53E537-26FC-51DE-10BF-A140D81E207C}"/>
              </a:ext>
            </a:extLst>
          </p:cNvPr>
          <p:cNvSpPr/>
          <p:nvPr/>
        </p:nvSpPr>
        <p:spPr>
          <a:xfrm>
            <a:off x="9683807" y="1124003"/>
            <a:ext cx="497840" cy="4978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CB7FC5-EA73-8450-E954-F3C5D97ABECE}"/>
              </a:ext>
            </a:extLst>
          </p:cNvPr>
          <p:cNvSpPr/>
          <p:nvPr/>
        </p:nvSpPr>
        <p:spPr>
          <a:xfrm>
            <a:off x="9104801" y="1747520"/>
            <a:ext cx="497840" cy="4978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F5F2ECD-B830-1C54-76EF-71CC52FFEC4D}"/>
              </a:ext>
            </a:extLst>
          </p:cNvPr>
          <p:cNvSpPr/>
          <p:nvPr/>
        </p:nvSpPr>
        <p:spPr>
          <a:xfrm>
            <a:off x="9683807" y="1747520"/>
            <a:ext cx="497840" cy="4978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C0A67B0-1CF2-36C1-5DEE-D3BBFA66102B}"/>
              </a:ext>
            </a:extLst>
          </p:cNvPr>
          <p:cNvSpPr/>
          <p:nvPr/>
        </p:nvSpPr>
        <p:spPr>
          <a:xfrm>
            <a:off x="10723994" y="1124003"/>
            <a:ext cx="497840" cy="4978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864F8F1-9D29-E169-D28A-AE059E9835B4}"/>
              </a:ext>
            </a:extLst>
          </p:cNvPr>
          <p:cNvSpPr/>
          <p:nvPr/>
        </p:nvSpPr>
        <p:spPr>
          <a:xfrm>
            <a:off x="11303000" y="1124003"/>
            <a:ext cx="497840" cy="4978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7313D8B-0DDC-AE17-180F-312102EB87B0}"/>
              </a:ext>
            </a:extLst>
          </p:cNvPr>
          <p:cNvSpPr/>
          <p:nvPr/>
        </p:nvSpPr>
        <p:spPr>
          <a:xfrm>
            <a:off x="10723994" y="1747520"/>
            <a:ext cx="497840" cy="4978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D1B9F9D-BA45-BFF2-91D6-DF311DD6F240}"/>
              </a:ext>
            </a:extLst>
          </p:cNvPr>
          <p:cNvSpPr/>
          <p:nvPr/>
        </p:nvSpPr>
        <p:spPr>
          <a:xfrm>
            <a:off x="11303000" y="1747520"/>
            <a:ext cx="497840" cy="4978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970FA2B9-ED73-0C39-855E-B50120138F92}"/>
              </a:ext>
            </a:extLst>
          </p:cNvPr>
          <p:cNvSpPr/>
          <p:nvPr/>
        </p:nvSpPr>
        <p:spPr>
          <a:xfrm>
            <a:off x="7017906" y="2421837"/>
            <a:ext cx="3510394" cy="66040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1197987-B458-4359-F874-CEA6CED804DA}"/>
              </a:ext>
            </a:extLst>
          </p:cNvPr>
          <p:cNvSpPr/>
          <p:nvPr/>
        </p:nvSpPr>
        <p:spPr>
          <a:xfrm>
            <a:off x="5824220" y="3169502"/>
            <a:ext cx="497840" cy="49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B87B871-CBC6-EFE6-603D-D71FC994E9B1}"/>
              </a:ext>
            </a:extLst>
          </p:cNvPr>
          <p:cNvSpPr/>
          <p:nvPr/>
        </p:nvSpPr>
        <p:spPr>
          <a:xfrm>
            <a:off x="5847080" y="3733697"/>
            <a:ext cx="497840" cy="4978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AB92290-0102-8B0D-8299-EB36E7E6E205}"/>
              </a:ext>
            </a:extLst>
          </p:cNvPr>
          <p:cNvSpPr/>
          <p:nvPr/>
        </p:nvSpPr>
        <p:spPr>
          <a:xfrm>
            <a:off x="6400914" y="3180080"/>
            <a:ext cx="497840" cy="4978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315F92E-7855-C6CD-E66C-A354C5C142CD}"/>
              </a:ext>
            </a:extLst>
          </p:cNvPr>
          <p:cNvSpPr/>
          <p:nvPr/>
        </p:nvSpPr>
        <p:spPr>
          <a:xfrm>
            <a:off x="6400914" y="3739511"/>
            <a:ext cx="497840" cy="4978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51B591A-FCEF-295A-E2CC-2E1BF79F2A95}"/>
              </a:ext>
            </a:extLst>
          </p:cNvPr>
          <p:cNvSpPr/>
          <p:nvPr/>
        </p:nvSpPr>
        <p:spPr>
          <a:xfrm>
            <a:off x="7487920" y="3158924"/>
            <a:ext cx="497840" cy="49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F7B9A47-6849-3FC5-3230-EE4F4C7CD6AC}"/>
              </a:ext>
            </a:extLst>
          </p:cNvPr>
          <p:cNvSpPr/>
          <p:nvPr/>
        </p:nvSpPr>
        <p:spPr>
          <a:xfrm>
            <a:off x="7510780" y="3723119"/>
            <a:ext cx="497840" cy="4978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0F2859E-C55C-0B59-F2A4-D4BB0582B83E}"/>
              </a:ext>
            </a:extLst>
          </p:cNvPr>
          <p:cNvSpPr/>
          <p:nvPr/>
        </p:nvSpPr>
        <p:spPr>
          <a:xfrm>
            <a:off x="8064614" y="3169502"/>
            <a:ext cx="497840" cy="4978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EE8BBE8-56F1-7E8F-BA01-003EEAC9DC28}"/>
              </a:ext>
            </a:extLst>
          </p:cNvPr>
          <p:cNvSpPr/>
          <p:nvPr/>
        </p:nvSpPr>
        <p:spPr>
          <a:xfrm>
            <a:off x="8064614" y="3728933"/>
            <a:ext cx="497840" cy="4978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4BCB190-8998-D4A2-8148-66AA93CCDF9D}"/>
              </a:ext>
            </a:extLst>
          </p:cNvPr>
          <p:cNvSpPr/>
          <p:nvPr/>
        </p:nvSpPr>
        <p:spPr>
          <a:xfrm>
            <a:off x="9177020" y="3216333"/>
            <a:ext cx="497840" cy="49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F2EA0F-F8FC-49DA-AF29-84DF96608AB4}"/>
              </a:ext>
            </a:extLst>
          </p:cNvPr>
          <p:cNvSpPr/>
          <p:nvPr/>
        </p:nvSpPr>
        <p:spPr>
          <a:xfrm>
            <a:off x="9199880" y="3780528"/>
            <a:ext cx="497840" cy="4978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7989702-A37E-1536-33CB-1F0542895244}"/>
              </a:ext>
            </a:extLst>
          </p:cNvPr>
          <p:cNvSpPr/>
          <p:nvPr/>
        </p:nvSpPr>
        <p:spPr>
          <a:xfrm>
            <a:off x="9753714" y="3226911"/>
            <a:ext cx="497840" cy="4978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F10BE70-6153-761E-D384-384FBD1E4C88}"/>
              </a:ext>
            </a:extLst>
          </p:cNvPr>
          <p:cNvSpPr/>
          <p:nvPr/>
        </p:nvSpPr>
        <p:spPr>
          <a:xfrm>
            <a:off x="9753714" y="3786342"/>
            <a:ext cx="497840" cy="4978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0BDBDAB-F724-22D6-7CA8-81E1FEA472D0}"/>
              </a:ext>
            </a:extLst>
          </p:cNvPr>
          <p:cNvSpPr/>
          <p:nvPr/>
        </p:nvSpPr>
        <p:spPr>
          <a:xfrm>
            <a:off x="10806430" y="3207975"/>
            <a:ext cx="497840" cy="497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D8BBAC8-8055-8FC1-4CFF-5989A77008AC}"/>
              </a:ext>
            </a:extLst>
          </p:cNvPr>
          <p:cNvSpPr/>
          <p:nvPr/>
        </p:nvSpPr>
        <p:spPr>
          <a:xfrm>
            <a:off x="10829290" y="3772170"/>
            <a:ext cx="497840" cy="4978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A95EF6B-4DA2-0F37-CFCD-FE90F894245E}"/>
              </a:ext>
            </a:extLst>
          </p:cNvPr>
          <p:cNvSpPr/>
          <p:nvPr/>
        </p:nvSpPr>
        <p:spPr>
          <a:xfrm>
            <a:off x="11383124" y="3218553"/>
            <a:ext cx="497840" cy="4978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7CD2FC9-2730-E9C0-6F67-257C04100CB9}"/>
              </a:ext>
            </a:extLst>
          </p:cNvPr>
          <p:cNvSpPr/>
          <p:nvPr/>
        </p:nvSpPr>
        <p:spPr>
          <a:xfrm>
            <a:off x="11383124" y="3777984"/>
            <a:ext cx="497840" cy="4978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02EDA1-D019-F0C4-D622-B8D49D43A972}"/>
              </a:ext>
            </a:extLst>
          </p:cNvPr>
          <p:cNvSpPr txBox="1"/>
          <p:nvPr/>
        </p:nvSpPr>
        <p:spPr>
          <a:xfrm>
            <a:off x="5575243" y="4388833"/>
            <a:ext cx="63043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endParaRPr lang="en-US" sz="2400" dirty="0">
              <a:solidFill>
                <a:srgbClr val="7030A0"/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lượt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Phi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0EE7316E-1C62-6B3A-B7B2-6AE03B001EEA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48860C-AD10-A62B-7815-9E79B23E0843}"/>
              </a:ext>
            </a:extLst>
          </p:cNvPr>
          <p:cNvSpPr txBox="1">
            <a:spLocks/>
          </p:cNvSpPr>
          <p:nvPr/>
        </p:nvSpPr>
        <p:spPr>
          <a:xfrm>
            <a:off x="2479040" y="309941"/>
            <a:ext cx="7233920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2.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Đặc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điểm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tự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nhiên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châu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Phi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5F1B0A-D90E-BB7F-74AD-96340018A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603" y="1012159"/>
            <a:ext cx="4576793" cy="5535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4A083A-5358-74E6-4C6C-08543BEC6694}"/>
              </a:ext>
            </a:extLst>
          </p:cNvPr>
          <p:cNvSpPr txBox="1"/>
          <p:nvPr/>
        </p:nvSpPr>
        <p:spPr>
          <a:xfrm>
            <a:off x="80746" y="1819230"/>
            <a:ext cx="3007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khổng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lồ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009906C-CEF4-BC69-1005-4D81A5D978F2}"/>
              </a:ext>
            </a:extLst>
          </p:cNvPr>
          <p:cNvSpPr/>
          <p:nvPr/>
        </p:nvSpPr>
        <p:spPr>
          <a:xfrm>
            <a:off x="2722877" y="1662468"/>
            <a:ext cx="1066801" cy="3820160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684A6-5609-5AC7-7F39-85B6C48ECED2}"/>
              </a:ext>
            </a:extLst>
          </p:cNvPr>
          <p:cNvSpPr txBox="1"/>
          <p:nvPr/>
        </p:nvSpPr>
        <p:spPr>
          <a:xfrm>
            <a:off x="72241" y="2756066"/>
            <a:ext cx="3007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Cao Tb</a:t>
            </a:r>
            <a:r>
              <a:rPr lang="en-US" sz="40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750m</a:t>
            </a:r>
            <a:endParaRPr lang="en-US" sz="2400" dirty="0">
              <a:solidFill>
                <a:srgbClr val="FF000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E98E1-A0CE-605B-3BB3-10488071C79E}"/>
              </a:ext>
            </a:extLst>
          </p:cNvPr>
          <p:cNvSpPr txBox="1"/>
          <p:nvPr/>
        </p:nvSpPr>
        <p:spPr>
          <a:xfrm>
            <a:off x="9383358" y="1359884"/>
            <a:ext cx="2315283" cy="64633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BỒN ĐỊA</a:t>
            </a:r>
            <a:endParaRPr lang="en-US" sz="36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F433EA-0433-7A10-EA1B-2272E4628BC6}"/>
              </a:ext>
            </a:extLst>
          </p:cNvPr>
          <p:cNvCxnSpPr>
            <a:stCxn id="10" idx="1"/>
          </p:cNvCxnSpPr>
          <p:nvPr/>
        </p:nvCxnSpPr>
        <p:spPr>
          <a:xfrm flipH="1">
            <a:off x="5872480" y="1683050"/>
            <a:ext cx="3510878" cy="119223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8FD628-F537-24BF-A302-652FEDCEF708}"/>
              </a:ext>
            </a:extLst>
          </p:cNvPr>
          <p:cNvCxnSpPr>
            <a:cxnSpLocks/>
          </p:cNvCxnSpPr>
          <p:nvPr/>
        </p:nvCxnSpPr>
        <p:spPr>
          <a:xfrm flipH="1">
            <a:off x="6715760" y="1683050"/>
            <a:ext cx="2667598" cy="18944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F39D20-3FA8-22F8-5F05-6D39FADB4DA9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950925" y="1683050"/>
            <a:ext cx="2432433" cy="13687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36FFD8-87BA-A9C4-6E06-D170B3B5C570}"/>
              </a:ext>
            </a:extLst>
          </p:cNvPr>
          <p:cNvCxnSpPr>
            <a:cxnSpLocks/>
          </p:cNvCxnSpPr>
          <p:nvPr/>
        </p:nvCxnSpPr>
        <p:spPr>
          <a:xfrm flipH="1">
            <a:off x="6624320" y="1673018"/>
            <a:ext cx="2759038" cy="297023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ADDFC5B-3A43-0F2D-7F86-89364C0AF88C}"/>
              </a:ext>
            </a:extLst>
          </p:cNvPr>
          <p:cNvSpPr txBox="1"/>
          <p:nvPr/>
        </p:nvSpPr>
        <p:spPr>
          <a:xfrm>
            <a:off x="9383358" y="3068842"/>
            <a:ext cx="2315283" cy="64633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NÚI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383957-6100-A4E3-C02A-7FAF81834F9B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950925" y="3392008"/>
            <a:ext cx="2432433" cy="16888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406AB4-C635-0DD0-F770-FC8CF10D4A9C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5366721" y="1819230"/>
            <a:ext cx="4016637" cy="157277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C9C4EC1-DB99-8979-462F-2E328611B79A}"/>
              </a:ext>
            </a:extLst>
          </p:cNvPr>
          <p:cNvSpPr txBox="1"/>
          <p:nvPr/>
        </p:nvSpPr>
        <p:spPr>
          <a:xfrm>
            <a:off x="9383358" y="4223388"/>
            <a:ext cx="2493682" cy="64633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S.NGUYÊN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044F6A-3DBC-315F-DD72-1307F6139B15}"/>
              </a:ext>
            </a:extLst>
          </p:cNvPr>
          <p:cNvCxnSpPr>
            <a:cxnSpLocks/>
          </p:cNvCxnSpPr>
          <p:nvPr/>
        </p:nvCxnSpPr>
        <p:spPr>
          <a:xfrm flipH="1" flipV="1">
            <a:off x="7353443" y="4052950"/>
            <a:ext cx="2029915" cy="53186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CD3BB2F-5134-2C5D-0B3B-9D1EB78345BA}"/>
              </a:ext>
            </a:extLst>
          </p:cNvPr>
          <p:cNvCxnSpPr>
            <a:cxnSpLocks/>
          </p:cNvCxnSpPr>
          <p:nvPr/>
        </p:nvCxnSpPr>
        <p:spPr>
          <a:xfrm flipH="1" flipV="1">
            <a:off x="7548880" y="3266880"/>
            <a:ext cx="1834478" cy="13179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0A650CB-DB3A-96D7-A5D0-5AAE56869A93}"/>
              </a:ext>
            </a:extLst>
          </p:cNvPr>
          <p:cNvSpPr/>
          <p:nvPr/>
        </p:nvSpPr>
        <p:spPr>
          <a:xfrm>
            <a:off x="4752653" y="3017003"/>
            <a:ext cx="956525" cy="46775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4AA662A-1C34-DC05-8FEF-03467CA76253}"/>
              </a:ext>
            </a:extLst>
          </p:cNvPr>
          <p:cNvSpPr/>
          <p:nvPr/>
        </p:nvSpPr>
        <p:spPr>
          <a:xfrm>
            <a:off x="4222220" y="2407530"/>
            <a:ext cx="565534" cy="46775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541C1E4-8BD9-2532-1DA8-2F386F206C2F}"/>
              </a:ext>
            </a:extLst>
          </p:cNvPr>
          <p:cNvSpPr/>
          <p:nvPr/>
        </p:nvSpPr>
        <p:spPr>
          <a:xfrm>
            <a:off x="6191778" y="1647903"/>
            <a:ext cx="956525" cy="46775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80CD31-CF17-2AC6-8816-E23922917DBA}"/>
              </a:ext>
            </a:extLst>
          </p:cNvPr>
          <p:cNvSpPr txBox="1"/>
          <p:nvPr/>
        </p:nvSpPr>
        <p:spPr>
          <a:xfrm>
            <a:off x="229195" y="3966120"/>
            <a:ext cx="3007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bồn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địa</a:t>
            </a:r>
            <a:endParaRPr lang="en-US" sz="2400" dirty="0">
              <a:solidFill>
                <a:srgbClr val="FF000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B2B53F-E25F-9C9E-EA4E-5D3B13A837AC}"/>
              </a:ext>
            </a:extLst>
          </p:cNvPr>
          <p:cNvSpPr txBox="1"/>
          <p:nvPr/>
        </p:nvSpPr>
        <p:spPr>
          <a:xfrm>
            <a:off x="233144" y="1048352"/>
            <a:ext cx="35565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sản</a:t>
            </a:r>
            <a:endParaRPr lang="en-US" sz="2400" dirty="0">
              <a:solidFill>
                <a:srgbClr val="FF000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9456E3-3609-8CBC-96EA-567BBCB09D13}"/>
              </a:ext>
            </a:extLst>
          </p:cNvPr>
          <p:cNvSpPr txBox="1"/>
          <p:nvPr/>
        </p:nvSpPr>
        <p:spPr>
          <a:xfrm>
            <a:off x="220235" y="5195344"/>
            <a:ext cx="30073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cương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F099DE-D7CA-7019-296D-9A5CBB2597CD}"/>
              </a:ext>
            </a:extLst>
          </p:cNvPr>
          <p:cNvSpPr txBox="1"/>
          <p:nvPr/>
        </p:nvSpPr>
        <p:spPr>
          <a:xfrm>
            <a:off x="9469123" y="5209626"/>
            <a:ext cx="2228922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#9Slide03 SFU Futura_07" panose="000009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  <a:cs typeface="Times New Roman" panose="02020603050405020304" pitchFamily="18" charset="0"/>
              </a:rPr>
              <a:t>hình</a:t>
            </a:r>
            <a:endParaRPr lang="en-US" sz="3600" dirty="0">
              <a:latin typeface="#9Slide03 SFU Futura_07" panose="000009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3 SFU Futura_07" panose="00000900000000000000" pitchFamily="2" charset="0"/>
                <a:cs typeface="Times New Roman" panose="02020603050405020304" pitchFamily="18" charset="0"/>
              </a:rPr>
              <a:t>dạng</a:t>
            </a:r>
            <a:endParaRPr lang="en-US" sz="3600" dirty="0">
              <a:latin typeface="#9Slide03 SFU Futura_07" panose="00000900000000000000" pitchFamily="2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87C4C514-5990-D1CE-BCEA-E9C9D0863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533" y="245678"/>
            <a:ext cx="1036164" cy="98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57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  <p:bldP spid="10" grpId="0" animBg="1"/>
      <p:bldP spid="21" grpId="0" animBg="1"/>
      <p:bldP spid="28" grpId="0" animBg="1"/>
      <p:bldP spid="36" grpId="0"/>
      <p:bldP spid="37" grpId="0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backpacker's guide to Ethiopia: a one-month itinerary | Ethiopia holidays  | The Guardian">
            <a:extLst>
              <a:ext uri="{FF2B5EF4-FFF2-40B4-BE49-F238E27FC236}">
                <a16:creationId xmlns:a16="http://schemas.microsoft.com/office/drawing/2014/main" id="{2F383199-208B-754A-96F7-F705C85366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48C00-ED06-1862-85DF-081A1EE344D1}"/>
              </a:ext>
            </a:extLst>
          </p:cNvPr>
          <p:cNvSpPr txBox="1"/>
          <p:nvPr/>
        </p:nvSpPr>
        <p:spPr>
          <a:xfrm>
            <a:off x="-329602" y="0"/>
            <a:ext cx="5897282" cy="646331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SƠN NGUYÊN ETHIOPIA</a:t>
            </a:r>
          </a:p>
        </p:txBody>
      </p:sp>
    </p:spTree>
    <p:extLst>
      <p:ext uri="{BB962C8B-B14F-4D97-AF65-F5344CB8AC3E}">
        <p14:creationId xmlns:p14="http://schemas.microsoft.com/office/powerpoint/2010/main" val="11494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ble Mountain in Cape Town, South Africa - YouTube">
            <a:extLst>
              <a:ext uri="{FF2B5EF4-FFF2-40B4-BE49-F238E27FC236}">
                <a16:creationId xmlns:a16="http://schemas.microsoft.com/office/drawing/2014/main" id="{F2B7271F-E63F-A3B7-60FE-8C253C4EE9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DF8B4D-9BA6-0D43-8A45-41E7F2A478FF}"/>
              </a:ext>
            </a:extLst>
          </p:cNvPr>
          <p:cNvSpPr txBox="1"/>
          <p:nvPr/>
        </p:nvSpPr>
        <p:spPr>
          <a:xfrm>
            <a:off x="0" y="132080"/>
            <a:ext cx="5897282" cy="646331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-Nam Phi</a:t>
            </a:r>
          </a:p>
        </p:txBody>
      </p:sp>
    </p:spTree>
    <p:extLst>
      <p:ext uri="{BB962C8B-B14F-4D97-AF65-F5344CB8AC3E}">
        <p14:creationId xmlns:p14="http://schemas.microsoft.com/office/powerpoint/2010/main" val="38716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Kalahari Desert - Simple English Wikipedia, the free encyclopedia">
            <a:extLst>
              <a:ext uri="{FF2B5EF4-FFF2-40B4-BE49-F238E27FC236}">
                <a16:creationId xmlns:a16="http://schemas.microsoft.com/office/drawing/2014/main" id="{D9319309-716D-567F-5373-5B4618DE0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478474-8DFB-6D23-2E98-6B5674DD6A1E}"/>
              </a:ext>
            </a:extLst>
          </p:cNvPr>
          <p:cNvSpPr txBox="1"/>
          <p:nvPr/>
        </p:nvSpPr>
        <p:spPr>
          <a:xfrm>
            <a:off x="198718" y="406400"/>
            <a:ext cx="5897282" cy="646331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Bồn</a:t>
            </a:r>
            <a:r>
              <a:rPr lang="en-US" sz="36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Kalahari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6DBB2011-B60E-8AC6-258A-AC29DC83CD75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1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4A561-3523-5899-9B2C-2F063034F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946" y="1085702"/>
            <a:ext cx="4529541" cy="5462357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0EE7316E-1C62-6B3A-B7B2-6AE03B001EEA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48860C-AD10-A62B-7815-9E79B23E0843}"/>
              </a:ext>
            </a:extLst>
          </p:cNvPr>
          <p:cNvSpPr txBox="1">
            <a:spLocks/>
          </p:cNvSpPr>
          <p:nvPr/>
        </p:nvSpPr>
        <p:spPr>
          <a:xfrm>
            <a:off x="1526192" y="289465"/>
            <a:ext cx="7233920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2.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Đặc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điểm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tự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nhiên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châu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Phi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A083A-5358-74E6-4C6C-08543BEC6694}"/>
              </a:ext>
            </a:extLst>
          </p:cNvPr>
          <p:cNvSpPr txBox="1"/>
          <p:nvPr/>
        </p:nvSpPr>
        <p:spPr>
          <a:xfrm>
            <a:off x="220235" y="1819230"/>
            <a:ext cx="3007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684A6-5609-5AC7-7F39-85B6C48ECED2}"/>
              </a:ext>
            </a:extLst>
          </p:cNvPr>
          <p:cNvSpPr txBox="1"/>
          <p:nvPr/>
        </p:nvSpPr>
        <p:spPr>
          <a:xfrm>
            <a:off x="102556" y="2334151"/>
            <a:ext cx="3007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&gt;</a:t>
            </a:r>
            <a:r>
              <a:rPr lang="en-US" sz="40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20</a:t>
            </a:r>
            <a:r>
              <a:rPr lang="en-US" sz="4000" baseline="300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en-US" sz="40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endParaRPr lang="en-US" sz="2400" dirty="0">
              <a:solidFill>
                <a:srgbClr val="FF000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80CD31-CF17-2AC6-8816-E23922917DBA}"/>
              </a:ext>
            </a:extLst>
          </p:cNvPr>
          <p:cNvSpPr txBox="1"/>
          <p:nvPr/>
        </p:nvSpPr>
        <p:spPr>
          <a:xfrm>
            <a:off x="1534443" y="2548381"/>
            <a:ext cx="3007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ít</a:t>
            </a:r>
            <a:endParaRPr lang="en-US" sz="2400" dirty="0">
              <a:solidFill>
                <a:srgbClr val="FF000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B2B53F-E25F-9C9E-EA4E-5D3B13A837AC}"/>
              </a:ext>
            </a:extLst>
          </p:cNvPr>
          <p:cNvSpPr txBox="1"/>
          <p:nvPr/>
        </p:nvSpPr>
        <p:spPr>
          <a:xfrm>
            <a:off x="409142" y="1222251"/>
            <a:ext cx="2575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hậu</a:t>
            </a:r>
            <a:endParaRPr lang="en-US" sz="2400" dirty="0">
              <a:solidFill>
                <a:srgbClr val="FF000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9456E3-3609-8CBC-96EA-567BBCB09D13}"/>
              </a:ext>
            </a:extLst>
          </p:cNvPr>
          <p:cNvSpPr txBox="1"/>
          <p:nvPr/>
        </p:nvSpPr>
        <p:spPr>
          <a:xfrm>
            <a:off x="396521" y="3379378"/>
            <a:ext cx="3007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4 ĐỚI</a:t>
            </a:r>
            <a:endParaRPr lang="en-US" sz="4000" dirty="0">
              <a:solidFill>
                <a:srgbClr val="00B050"/>
              </a:solidFill>
              <a:latin typeface="#9Slide03 SFU Futura_07" panose="00000900000000000000" pitchFamily="2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87C4C514-5990-D1CE-BCEA-E9C9D0863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42" y="170229"/>
            <a:ext cx="1036164" cy="98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2D8E7A-FA89-CDD6-C67E-5DD2BB465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169" y="354030"/>
            <a:ext cx="2660801" cy="2876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53F4D-3782-4560-97BD-00EF9AA6A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552" y="3289900"/>
            <a:ext cx="2656417" cy="316535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6139349-14B9-821C-9C03-17A779D78C20}"/>
              </a:ext>
            </a:extLst>
          </p:cNvPr>
          <p:cNvSpPr txBox="1"/>
          <p:nvPr/>
        </p:nvSpPr>
        <p:spPr>
          <a:xfrm>
            <a:off x="246378" y="4515856"/>
            <a:ext cx="3593568" cy="1592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dirty="0">
              <a:effectLst/>
              <a:latin typeface="#9Slide03 SFU Futura_07" panose="000009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4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6" grpId="0"/>
      <p:bldP spid="37" grpId="0"/>
      <p:bldP spid="38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ndependence and Water | The Political Economy of Water Project">
            <a:extLst>
              <a:ext uri="{FF2B5EF4-FFF2-40B4-BE49-F238E27FC236}">
                <a16:creationId xmlns:a16="http://schemas.microsoft.com/office/drawing/2014/main" id="{C9D522FC-5132-8565-616D-8AA777DA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019" y="1235447"/>
            <a:ext cx="3361372" cy="47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0EE7316E-1C62-6B3A-B7B2-6AE03B001EEA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48860C-AD10-A62B-7815-9E79B23E0843}"/>
              </a:ext>
            </a:extLst>
          </p:cNvPr>
          <p:cNvSpPr txBox="1">
            <a:spLocks/>
          </p:cNvSpPr>
          <p:nvPr/>
        </p:nvSpPr>
        <p:spPr>
          <a:xfrm>
            <a:off x="2479040" y="309941"/>
            <a:ext cx="7233920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2.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Đặc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điểm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tự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nhiên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châu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Phi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5F1B0A-D90E-BB7F-74AD-96340018A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340" y="1012159"/>
            <a:ext cx="4576793" cy="5535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4A083A-5358-74E6-4C6C-08543BEC6694}"/>
              </a:ext>
            </a:extLst>
          </p:cNvPr>
          <p:cNvSpPr txBox="1"/>
          <p:nvPr/>
        </p:nvSpPr>
        <p:spPr>
          <a:xfrm>
            <a:off x="257847" y="1627051"/>
            <a:ext cx="34094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endParaRPr lang="en-US" sz="2400" dirty="0">
              <a:solidFill>
                <a:srgbClr val="7030A0"/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Tiềm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điện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684A6-5609-5AC7-7F39-85B6C48ECED2}"/>
              </a:ext>
            </a:extLst>
          </p:cNvPr>
          <p:cNvSpPr txBox="1"/>
          <p:nvPr/>
        </p:nvSpPr>
        <p:spPr>
          <a:xfrm>
            <a:off x="783289" y="2575082"/>
            <a:ext cx="213991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00B050"/>
                </a:solidFill>
                <a:effectLst/>
                <a:latin typeface="#9Slide07 SFU Machine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rgbClr val="00B050"/>
                </a:solidFill>
                <a:effectLst/>
                <a:latin typeface="#9Slide07 SFU Machine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effectLst/>
                <a:latin typeface="#9Slide07 SFU Machine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solidFill>
                  <a:srgbClr val="00B050"/>
                </a:solidFill>
                <a:effectLst/>
                <a:latin typeface="#9Slide07 SFU Machine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effectLst/>
                <a:latin typeface="#9Slide07 SFU Machine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B050"/>
                </a:solidFill>
                <a:effectLst/>
                <a:latin typeface="#9Slide07 SFU Machine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effectLst/>
                <a:latin typeface="#9Slide07 SFU Machine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sâu</a:t>
            </a:r>
            <a:endParaRPr lang="en-US" sz="4400" dirty="0">
              <a:solidFill>
                <a:srgbClr val="00B050"/>
              </a:solidFill>
              <a:latin typeface="#9Slide07 SFU Machine" panose="000004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80CD31-CF17-2AC6-8816-E23922917DBA}"/>
              </a:ext>
            </a:extLst>
          </p:cNvPr>
          <p:cNvSpPr txBox="1"/>
          <p:nvPr/>
        </p:nvSpPr>
        <p:spPr>
          <a:xfrm>
            <a:off x="548364" y="5728125"/>
            <a:ext cx="26690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Đứt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gãy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B2B53F-E25F-9C9E-EA4E-5D3B13A837AC}"/>
              </a:ext>
            </a:extLst>
          </p:cNvPr>
          <p:cNvSpPr txBox="1"/>
          <p:nvPr/>
        </p:nvSpPr>
        <p:spPr>
          <a:xfrm>
            <a:off x="233144" y="1048352"/>
            <a:ext cx="2994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hồ</a:t>
            </a:r>
            <a:endParaRPr lang="en-US" sz="2400" dirty="0">
              <a:solidFill>
                <a:srgbClr val="FF0000"/>
              </a:solidFill>
              <a:latin typeface="#9Slide03 SFU Futura_07" panose="00000900000000000000" pitchFamily="2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87C4C514-5990-D1CE-BCEA-E9C9D0863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533" y="245678"/>
            <a:ext cx="1036164" cy="98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E66EAC1-5282-4428-55E2-3BCD5F61D4C0}"/>
              </a:ext>
            </a:extLst>
          </p:cNvPr>
          <p:cNvSpPr txBox="1"/>
          <p:nvPr/>
        </p:nvSpPr>
        <p:spPr>
          <a:xfrm>
            <a:off x="8683878" y="6086394"/>
            <a:ext cx="3007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SÔNG NILE</a:t>
            </a:r>
            <a:endParaRPr lang="en-US" sz="2400" dirty="0">
              <a:solidFill>
                <a:srgbClr val="FF0000"/>
              </a:solidFill>
              <a:latin typeface="#9Slide03 SFU Futura_07" panose="00000900000000000000" pitchFamily="2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522B94-FB10-FB2C-DBA0-B56A014445A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923202" y="3298357"/>
            <a:ext cx="3712063" cy="4950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73AA3C0-4287-F7FA-D29B-F21F78291E45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923202" y="3298357"/>
            <a:ext cx="3944958" cy="27619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4A374AA-3D04-0D62-1BE9-209AD7160880}"/>
              </a:ext>
            </a:extLst>
          </p:cNvPr>
          <p:cNvCxnSpPr>
            <a:cxnSpLocks/>
          </p:cNvCxnSpPr>
          <p:nvPr/>
        </p:nvCxnSpPr>
        <p:spPr>
          <a:xfrm flipH="1" flipV="1">
            <a:off x="6868160" y="2326640"/>
            <a:ext cx="3284545" cy="9514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Up 19">
            <a:extLst>
              <a:ext uri="{FF2B5EF4-FFF2-40B4-BE49-F238E27FC236}">
                <a16:creationId xmlns:a16="http://schemas.microsoft.com/office/drawing/2014/main" id="{41AEA8A3-E193-882A-366E-595106C4AA3F}"/>
              </a:ext>
            </a:extLst>
          </p:cNvPr>
          <p:cNvSpPr/>
          <p:nvPr/>
        </p:nvSpPr>
        <p:spPr>
          <a:xfrm>
            <a:off x="1725419" y="4653892"/>
            <a:ext cx="314960" cy="7098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GNF - Lake Tanganyika">
            <a:extLst>
              <a:ext uri="{FF2B5EF4-FFF2-40B4-BE49-F238E27FC236}">
                <a16:creationId xmlns:a16="http://schemas.microsoft.com/office/drawing/2014/main" id="{CED88711-9FD7-A203-CA73-D48C3A942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8" y="4053449"/>
            <a:ext cx="1237436" cy="16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eller Thigh Mathematical Distinguish I eat breakfast Inaccurate lake  victoria size - woodslogsplitter.com">
            <a:extLst>
              <a:ext uri="{FF2B5EF4-FFF2-40B4-BE49-F238E27FC236}">
                <a16:creationId xmlns:a16="http://schemas.microsoft.com/office/drawing/2014/main" id="{BF4B965D-7707-1B11-B574-CA6EB4C74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31" y="4053449"/>
            <a:ext cx="1456941" cy="166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1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6" grpId="0"/>
      <p:bldP spid="37" grpId="0"/>
      <p:bldP spid="31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Nile River Facts | APIE NEWS">
            <a:extLst>
              <a:ext uri="{FF2B5EF4-FFF2-40B4-BE49-F238E27FC236}">
                <a16:creationId xmlns:a16="http://schemas.microsoft.com/office/drawing/2014/main" id="{5C1F854A-0690-C011-B009-87C365BDC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r="5450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1EAE2-DFE3-2929-0B97-0B8B73273D84}"/>
              </a:ext>
            </a:extLst>
          </p:cNvPr>
          <p:cNvSpPr txBox="1"/>
          <p:nvPr/>
        </p:nvSpPr>
        <p:spPr>
          <a:xfrm>
            <a:off x="4039198" y="321733"/>
            <a:ext cx="5897282" cy="646331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FF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FFFF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Nile –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rgbClr val="FFFF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FFFF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FFFF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endParaRPr lang="en-US" sz="3600" dirty="0">
              <a:solidFill>
                <a:srgbClr val="FFFF00"/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5BC52865-246A-D373-3B0D-FEA9D2AD59AE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5D7D-671D-7DF8-79CE-B0A143B67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About The Lakes - Great Lakes of Africa">
            <a:extLst>
              <a:ext uri="{FF2B5EF4-FFF2-40B4-BE49-F238E27FC236}">
                <a16:creationId xmlns:a16="http://schemas.microsoft.com/office/drawing/2014/main" id="{3C608F80-EA14-0BE1-72C3-7B5003D75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7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5 Best Lakes in Africa | PlanetWare">
            <a:extLst>
              <a:ext uri="{FF2B5EF4-FFF2-40B4-BE49-F238E27FC236}">
                <a16:creationId xmlns:a16="http://schemas.microsoft.com/office/drawing/2014/main" id="{6D9703EB-4646-902B-2D1C-9E4F551A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0"/>
            <a:ext cx="69532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frica's Top 3 Deepest Lakes - Holiday Guide">
            <a:extLst>
              <a:ext uri="{FF2B5EF4-FFF2-40B4-BE49-F238E27FC236}">
                <a16:creationId xmlns:a16="http://schemas.microsoft.com/office/drawing/2014/main" id="{51747938-94FD-CBB5-DF6C-BE05609BE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4210050"/>
            <a:ext cx="6953250" cy="26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F89FB-C1AD-69E2-EDB0-BA624A9B4380}"/>
              </a:ext>
            </a:extLst>
          </p:cNvPr>
          <p:cNvSpPr txBox="1"/>
          <p:nvPr/>
        </p:nvSpPr>
        <p:spPr>
          <a:xfrm>
            <a:off x="5456518" y="41959"/>
            <a:ext cx="6562762" cy="646331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bg1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245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53C434DE-8CB8-5319-862E-7F3E24F474B7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8E549B-50FF-9BAA-250E-B1EAB8C29064}"/>
              </a:ext>
            </a:extLst>
          </p:cNvPr>
          <p:cNvSpPr txBox="1">
            <a:spLocks/>
          </p:cNvSpPr>
          <p:nvPr/>
        </p:nvSpPr>
        <p:spPr>
          <a:xfrm>
            <a:off x="2479040" y="309941"/>
            <a:ext cx="7233920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2.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Đặc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điểm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tự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nhiên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châu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Phi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1DD2A-A239-E987-E2B3-787A1ADAD675}"/>
              </a:ext>
            </a:extLst>
          </p:cNvPr>
          <p:cNvSpPr txBox="1"/>
          <p:nvPr/>
        </p:nvSpPr>
        <p:spPr>
          <a:xfrm>
            <a:off x="3210024" y="1100492"/>
            <a:ext cx="4186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nhiên</a:t>
            </a:r>
            <a:endParaRPr lang="en-US" sz="2400" dirty="0">
              <a:solidFill>
                <a:srgbClr val="FF0000"/>
              </a:solidFill>
              <a:latin typeface="#9Slide03 SFU Futura_07" panose="000009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97F833-9018-761D-646E-A64AE2DB6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4" y="1646463"/>
            <a:ext cx="8475346" cy="4783752"/>
          </a:xfrm>
          <a:prstGeom prst="rect">
            <a:avLst/>
          </a:prstGeom>
        </p:spPr>
      </p:pic>
      <p:pic>
        <p:nvPicPr>
          <p:cNvPr id="7170" name="Picture 2" descr="Zebra Icon - Free PNG &amp; SVG 10753 - Noun Project">
            <a:extLst>
              <a:ext uri="{FF2B5EF4-FFF2-40B4-BE49-F238E27FC236}">
                <a16:creationId xmlns:a16="http://schemas.microsoft.com/office/drawing/2014/main" id="{A9D68C4F-F367-88E3-068D-1F7C6035F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280" y="180541"/>
            <a:ext cx="1701542" cy="157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mel - VnExpress">
            <a:extLst>
              <a:ext uri="{FF2B5EF4-FFF2-40B4-BE49-F238E27FC236}">
                <a16:creationId xmlns:a16="http://schemas.microsoft.com/office/drawing/2014/main" id="{F672D948-1361-8902-088A-1C77F4C27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497" y="4845648"/>
            <a:ext cx="1862606" cy="149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reen baobab tree isolated on white background Vector Image">
            <a:extLst>
              <a:ext uri="{FF2B5EF4-FFF2-40B4-BE49-F238E27FC236}">
                <a16:creationId xmlns:a16="http://schemas.microsoft.com/office/drawing/2014/main" id="{88AEC405-901D-961A-32AD-A54010705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t="8444" r="10473" b="17778"/>
          <a:stretch/>
        </p:blipFill>
        <p:spPr bwMode="auto">
          <a:xfrm>
            <a:off x="9631180" y="2547955"/>
            <a:ext cx="189192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Wild Africa grunge poster background, vector illustration Stock Vector  Image by ©roxanabalint #30466061">
            <a:extLst>
              <a:ext uri="{FF2B5EF4-FFF2-40B4-BE49-F238E27FC236}">
                <a16:creationId xmlns:a16="http://schemas.microsoft.com/office/drawing/2014/main" id="{C095B866-3C9C-2000-E573-4A6B4E8D1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880" y="315632"/>
            <a:ext cx="2265008" cy="226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68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86616-1ABE-0B4E-D2C0-6E5D28C1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AI NHANH HƠN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5F752-4E2F-500B-DBC4-791A54A35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60" y="1825625"/>
            <a:ext cx="11562080" cy="602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latin typeface="#9Slide03 SFU Futura_07" panose="00000900000000000000" pitchFamily="2" charset="0"/>
              </a:rPr>
              <a:t>Hoàn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thành</a:t>
            </a:r>
            <a:r>
              <a:rPr lang="en-US" dirty="0">
                <a:latin typeface="#9Slide03 SFU Futura_07" panose="00000900000000000000" pitchFamily="2" charset="0"/>
              </a:rPr>
              <a:t> ô </a:t>
            </a:r>
            <a:r>
              <a:rPr lang="en-US" dirty="0" err="1">
                <a:latin typeface="#9Slide03 SFU Futura_07" panose="00000900000000000000" pitchFamily="2" charset="0"/>
              </a:rPr>
              <a:t>chữ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với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các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chữ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cái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cho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sẵn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trong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thời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gian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nhanh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nhất</a:t>
            </a:r>
            <a:endParaRPr lang="en-US" dirty="0">
              <a:latin typeface="#9Slide03 SFU Futura_07" panose="00000900000000000000" pitchFamily="2" charset="0"/>
            </a:endParaRPr>
          </a:p>
          <a:p>
            <a:pPr marL="0" indent="0" algn="ctr">
              <a:buNone/>
            </a:pPr>
            <a:endParaRPr lang="en-US" dirty="0">
              <a:latin typeface="#9Slide03 SFU Futura_07" panose="00000900000000000000" pitchFamily="2" charset="0"/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88616A2A-E43D-C6ED-AA5E-3FBF4FCD96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8F58A99-6E6F-60DA-30BB-B618EDD9F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389205"/>
              </p:ext>
            </p:extLst>
          </p:nvPr>
        </p:nvGraphicFramePr>
        <p:xfrm>
          <a:off x="914400" y="2711026"/>
          <a:ext cx="10058400" cy="1241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99733659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16427825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44539667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85263948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17515842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095946509"/>
                    </a:ext>
                  </a:extLst>
                </a:gridCol>
              </a:tblGrid>
              <a:tr h="12412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48026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093798CB-F748-4F5E-FEEC-C4606EE25617}"/>
              </a:ext>
            </a:extLst>
          </p:cNvPr>
          <p:cNvSpPr txBox="1">
            <a:spLocks/>
          </p:cNvSpPr>
          <p:nvPr/>
        </p:nvSpPr>
        <p:spPr>
          <a:xfrm>
            <a:off x="8072120" y="2654775"/>
            <a:ext cx="899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#9Slide07 IcielBC Cubano Normal" panose="00000500000000000000" pitchFamily="2" charset="0"/>
              </a:rPr>
              <a:t>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C2D741-8E10-8F7A-EAFB-A3956249BF1C}"/>
              </a:ext>
            </a:extLst>
          </p:cNvPr>
          <p:cNvSpPr txBox="1">
            <a:spLocks/>
          </p:cNvSpPr>
          <p:nvPr/>
        </p:nvSpPr>
        <p:spPr>
          <a:xfrm>
            <a:off x="9799320" y="2668851"/>
            <a:ext cx="899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#9Slide07 IcielBC Cubano Normal" panose="00000500000000000000" pitchFamily="2" charset="0"/>
              </a:rPr>
              <a:t>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B1CA52-3E8D-4C6D-8120-75EB618F85A2}"/>
              </a:ext>
            </a:extLst>
          </p:cNvPr>
          <p:cNvSpPr txBox="1">
            <a:spLocks/>
          </p:cNvSpPr>
          <p:nvPr/>
        </p:nvSpPr>
        <p:spPr>
          <a:xfrm>
            <a:off x="1336040" y="2668851"/>
            <a:ext cx="899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#9Slide07 IcielBC Cubano Normal" panose="00000500000000000000" pitchFamily="2" charset="0"/>
              </a:rPr>
              <a:t>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BDD513-1312-3246-7A1A-17311EF49F39}"/>
              </a:ext>
            </a:extLst>
          </p:cNvPr>
          <p:cNvSpPr txBox="1">
            <a:spLocks/>
          </p:cNvSpPr>
          <p:nvPr/>
        </p:nvSpPr>
        <p:spPr>
          <a:xfrm>
            <a:off x="3121660" y="2654775"/>
            <a:ext cx="899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#9Slide07 IcielBC Cubano Normal" panose="00000500000000000000" pitchFamily="2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C9BEA4-35A5-7762-EBC3-DD61C0CFA726}"/>
              </a:ext>
            </a:extLst>
          </p:cNvPr>
          <p:cNvSpPr txBox="1">
            <a:spLocks/>
          </p:cNvSpPr>
          <p:nvPr/>
        </p:nvSpPr>
        <p:spPr>
          <a:xfrm>
            <a:off x="4751070" y="2654775"/>
            <a:ext cx="899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#9Slide07 IcielBC Cubano Normal" panose="00000500000000000000" pitchFamily="2" charset="0"/>
              </a:rPr>
              <a:t>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E10DF25-CF34-1AAB-C476-709CE0BB32B2}"/>
              </a:ext>
            </a:extLst>
          </p:cNvPr>
          <p:cNvSpPr txBox="1">
            <a:spLocks/>
          </p:cNvSpPr>
          <p:nvPr/>
        </p:nvSpPr>
        <p:spPr>
          <a:xfrm>
            <a:off x="6383655" y="2668851"/>
            <a:ext cx="899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#9Slide07 IcielBC Cubano Normal" panose="00000500000000000000" pitchFamily="2" charset="0"/>
              </a:rPr>
              <a:t>R</a:t>
            </a: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11842A9F-DBBC-DE8E-3AA6-2C6073279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136213"/>
              </p:ext>
            </p:extLst>
          </p:nvPr>
        </p:nvGraphicFramePr>
        <p:xfrm>
          <a:off x="914400" y="4163906"/>
          <a:ext cx="10058400" cy="1241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99733659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16427825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44539667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85263948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17515842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095946509"/>
                    </a:ext>
                  </a:extLst>
                </a:gridCol>
              </a:tblGrid>
              <a:tr h="1241214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C00000"/>
                          </a:solidFill>
                          <a:latin typeface="#9Slide03 SFU Futura_07" panose="00000900000000000000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C00000"/>
                          </a:solidFill>
                          <a:latin typeface="#9Slide03 SFU Futura_07" panose="00000900000000000000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C00000"/>
                          </a:solidFill>
                          <a:latin typeface="#9Slide03 SFU Futura_07" panose="00000900000000000000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C00000"/>
                          </a:solidFill>
                          <a:latin typeface="#9Slide03 SFU Futura_07" panose="00000900000000000000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C00000"/>
                          </a:solidFill>
                          <a:latin typeface="#9Slide03 SFU Futura_07" panose="00000900000000000000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C00000"/>
                          </a:solidFill>
                          <a:latin typeface="#9Slide03 SFU Futura_07" panose="00000900000000000000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48026"/>
                  </a:ext>
                </a:extLst>
              </a:tr>
            </a:tbl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D3B564D-9103-2191-D556-C4238E9E3B82}"/>
              </a:ext>
            </a:extLst>
          </p:cNvPr>
          <p:cNvSpPr txBox="1">
            <a:spLocks/>
          </p:cNvSpPr>
          <p:nvPr/>
        </p:nvSpPr>
        <p:spPr>
          <a:xfrm>
            <a:off x="289560" y="5830252"/>
            <a:ext cx="11562080" cy="602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>
                <a:latin typeface="#9Slide03 SFU Futura_07" panose="00000900000000000000" pitchFamily="2" charset="0"/>
              </a:rPr>
              <a:t>Địa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danh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này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nằm</a:t>
            </a:r>
            <a:r>
              <a:rPr lang="en-US" dirty="0">
                <a:latin typeface="#9Slide03 SFU Futura_07" panose="00000900000000000000" pitchFamily="2" charset="0"/>
              </a:rPr>
              <a:t> ở </a:t>
            </a:r>
            <a:r>
              <a:rPr lang="en-US" dirty="0" err="1">
                <a:latin typeface="#9Slide03 SFU Futura_07" panose="00000900000000000000" pitchFamily="2" charset="0"/>
              </a:rPr>
              <a:t>đâu</a:t>
            </a:r>
            <a:r>
              <a:rPr lang="en-US" dirty="0">
                <a:latin typeface="#9Slide03 SFU Futura_07" panose="00000900000000000000" pitchFamily="2" charset="0"/>
              </a:rPr>
              <a:t>? Chia </a:t>
            </a:r>
            <a:r>
              <a:rPr lang="en-US" dirty="0" err="1">
                <a:latin typeface="#9Slide03 SFU Futura_07" panose="00000900000000000000" pitchFamily="2" charset="0"/>
              </a:rPr>
              <a:t>sẻ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những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điều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em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biết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về</a:t>
            </a:r>
            <a:r>
              <a:rPr lang="en-US" dirty="0">
                <a:latin typeface="#9Slide03 SFU Futura_07" panose="00000900000000000000" pitchFamily="2" charset="0"/>
              </a:rPr>
              <a:t> Sahara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latin typeface="#9Slide03 SFU Futura_07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198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01" name="Group 8200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8202" name="Rectangle 8201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3" name="Rectangle 8202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Free Brown Field Under Blue Sky and White Clouds Stock Photo">
            <a:extLst>
              <a:ext uri="{FF2B5EF4-FFF2-40B4-BE49-F238E27FC236}">
                <a16:creationId xmlns:a16="http://schemas.microsoft.com/office/drawing/2014/main" id="{31E887B8-56D8-03C3-E32A-DA57FC54BD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r="2485" b="-3"/>
          <a:stretch/>
        </p:blipFill>
        <p:spPr bwMode="auto">
          <a:xfrm>
            <a:off x="908937" y="872793"/>
            <a:ext cx="2804805" cy="4809744"/>
          </a:xfrm>
          <a:prstGeom prst="rect">
            <a:avLst/>
          </a:prstGeom>
          <a:noFill/>
        </p:spPr>
      </p:pic>
      <p:grpSp>
        <p:nvGrpSpPr>
          <p:cNvPr id="8205" name="Group 8204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8206" name="Rectangle 8205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7" name="Rectangle 8206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94" name="Picture 2" descr="Supertrees: Meet Congo's caretaker of the forest, the Afrormorsia tree - Vox">
            <a:extLst>
              <a:ext uri="{FF2B5EF4-FFF2-40B4-BE49-F238E27FC236}">
                <a16:creationId xmlns:a16="http://schemas.microsoft.com/office/drawing/2014/main" id="{DCF2C8A8-91CC-7A3C-4734-6DF88383B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7333" y="873512"/>
            <a:ext cx="3209544" cy="480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09" name="Group 8208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8210" name="Rectangle 8209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1" name="Rectangle 8210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Free Brown Sand Under Blue Sky Stock Photo">
            <a:extLst>
              <a:ext uri="{FF2B5EF4-FFF2-40B4-BE49-F238E27FC236}">
                <a16:creationId xmlns:a16="http://schemas.microsoft.com/office/drawing/2014/main" id="{4D26D4B3-78E1-06C2-7D78-B54CCE278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r="14795" b="-3"/>
          <a:stretch/>
        </p:blipFill>
        <p:spPr bwMode="auto">
          <a:xfrm>
            <a:off x="8480379" y="872793"/>
            <a:ext cx="2800559" cy="4809744"/>
          </a:xfrm>
          <a:prstGeom prst="rect">
            <a:avLst/>
          </a:prstGeom>
          <a:noFill/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476DED0-442A-F19A-B7F0-8AF464E21D35}"/>
              </a:ext>
            </a:extLst>
          </p:cNvPr>
          <p:cNvSpPr txBox="1">
            <a:spLocks/>
          </p:cNvSpPr>
          <p:nvPr/>
        </p:nvSpPr>
        <p:spPr>
          <a:xfrm>
            <a:off x="772160" y="6014392"/>
            <a:ext cx="11074400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THIÊN NHIÊN CHÂU PHI ĐẦY HẤP DẪN</a:t>
            </a:r>
          </a:p>
        </p:txBody>
      </p:sp>
    </p:spTree>
    <p:extLst>
      <p:ext uri="{BB962C8B-B14F-4D97-AF65-F5344CB8AC3E}">
        <p14:creationId xmlns:p14="http://schemas.microsoft.com/office/powerpoint/2010/main" val="365846598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44C47A3-23A5-86E6-75DB-EA65B612B689}"/>
              </a:ext>
            </a:extLst>
          </p:cNvPr>
          <p:cNvSpPr txBox="1">
            <a:spLocks/>
          </p:cNvSpPr>
          <p:nvPr/>
        </p:nvSpPr>
        <p:spPr>
          <a:xfrm>
            <a:off x="558800" y="512138"/>
            <a:ext cx="11074400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NHỮNG BỨC ẢNH BIẾT NÓI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CE94721F-ADB8-55D8-AB16-D10B2CA2FD68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218" name="Picture 2" descr="The Congo Basin rainforest, the second largest in the world, could  disappear by 2100 - LifeGate">
            <a:extLst>
              <a:ext uri="{FF2B5EF4-FFF2-40B4-BE49-F238E27FC236}">
                <a16:creationId xmlns:a16="http://schemas.microsoft.com/office/drawing/2014/main" id="{604AA5B5-3C10-2AA4-6A36-ABE66CF75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1682071"/>
            <a:ext cx="5699760" cy="3204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Xác định DNA tê giác để điều tra tội phạm">
            <a:extLst>
              <a:ext uri="{FF2B5EF4-FFF2-40B4-BE49-F238E27FC236}">
                <a16:creationId xmlns:a16="http://schemas.microsoft.com/office/drawing/2014/main" id="{E3FA7854-A2E2-096B-E0A1-77B7689C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60" y="1682187"/>
            <a:ext cx="4968240" cy="3204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22D1E1-6C14-F605-E743-7094A7CDBCAB}"/>
              </a:ext>
            </a:extLst>
          </p:cNvPr>
          <p:cNvSpPr txBox="1"/>
          <p:nvPr/>
        </p:nvSpPr>
        <p:spPr>
          <a:xfrm>
            <a:off x="396240" y="5340746"/>
            <a:ext cx="11236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endParaRPr lang="en-US" sz="32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19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C2883EF-F126-F7AF-39BC-71F989D67BD8}"/>
              </a:ext>
            </a:extLst>
          </p:cNvPr>
          <p:cNvSpPr txBox="1">
            <a:spLocks/>
          </p:cNvSpPr>
          <p:nvPr/>
        </p:nvSpPr>
        <p:spPr>
          <a:xfrm>
            <a:off x="254000" y="435530"/>
            <a:ext cx="11643360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3.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vấn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đề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môi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trường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trong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sử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dụng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thiên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nhiên</a:t>
            </a:r>
            <a:endParaRPr lang="en-US" sz="6000" dirty="0">
              <a:solidFill>
                <a:srgbClr val="00B050"/>
              </a:solidFill>
              <a:latin typeface="#9Slide07 SFU Machine" panose="00000400000000000000" pitchFamily="2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9603B31D-983D-6AC6-0BE8-65F5EB7E6B05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BB7577-B01F-3309-7227-85B994485FAE}"/>
              </a:ext>
            </a:extLst>
          </p:cNvPr>
          <p:cNvSpPr txBox="1"/>
          <p:nvPr/>
        </p:nvSpPr>
        <p:spPr>
          <a:xfrm>
            <a:off x="561340" y="1263717"/>
            <a:ext cx="3858260" cy="36604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+ Nhóm lẻ: Tìm hiểu vấn đề suy giảm tài nguyên</a:t>
            </a:r>
            <a:endParaRPr lang="en-US" sz="2000" dirty="0">
              <a:effectLst/>
              <a:latin typeface="#9Slide03 SFU Futura_07" panose="000009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+ Nhóm chẵn: Tìm hiểu vấn đề săn bắn và buôn bán động vật hoang dã</a:t>
            </a:r>
            <a:endParaRPr lang="en-US" sz="2000" dirty="0">
              <a:effectLst/>
              <a:latin typeface="#9Slide03 SFU Futura_07" panose="000009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922DA6-EEE6-331D-5EF5-C0876331FE5D}"/>
              </a:ext>
            </a:extLst>
          </p:cNvPr>
          <p:cNvSpPr txBox="1"/>
          <p:nvPr/>
        </p:nvSpPr>
        <p:spPr>
          <a:xfrm>
            <a:off x="561340" y="5116925"/>
            <a:ext cx="11336020" cy="1232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3200" dirty="0">
                <a:solidFill>
                  <a:srgbClr val="FF0000"/>
                </a:solidFill>
                <a:latin typeface="#9Slide05 SVNLifehack Script" panose="00000500000000000000" pitchFamily="2" charset="0"/>
                <a:ea typeface="Arial" panose="020B0604020202020204" pitchFamily="34" charset="0"/>
              </a:rPr>
              <a:t>C</a:t>
            </a:r>
            <a:r>
              <a:rPr lang="it-IT" sz="3200" dirty="0">
                <a:solidFill>
                  <a:srgbClr val="FF0000"/>
                </a:solidFill>
                <a:effectLst/>
                <a:latin typeface="#9Slide05 SVNLifehack Script" panose="00000500000000000000" pitchFamily="2" charset="0"/>
                <a:ea typeface="Arial" panose="020B0604020202020204" pitchFamily="34" charset="0"/>
              </a:rPr>
              <a:t>hia sẻ cho người dân về và thiết kế 1 poster tuyên truyền vấn đề môi trường trong sử dụng thiên nhiên </a:t>
            </a:r>
            <a:endParaRPr lang="en-US" sz="3200" dirty="0">
              <a:solidFill>
                <a:srgbClr val="FF0000"/>
              </a:solidFill>
              <a:latin typeface="#9Slide05 SVNLifehack Script" panose="00000500000000000000" pitchFamily="2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EF61A42-DFA1-A5D8-D3F2-18E3B86C9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383754"/>
              </p:ext>
            </p:extLst>
          </p:nvPr>
        </p:nvGraphicFramePr>
        <p:xfrm>
          <a:off x="4557077" y="1319838"/>
          <a:ext cx="7228523" cy="3556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31071">
                  <a:extLst>
                    <a:ext uri="{9D8B030D-6E8A-4147-A177-3AD203B41FA5}">
                      <a16:colId xmlns:a16="http://schemas.microsoft.com/office/drawing/2014/main" val="2615193294"/>
                    </a:ext>
                  </a:extLst>
                </a:gridCol>
                <a:gridCol w="590418">
                  <a:extLst>
                    <a:ext uri="{9D8B030D-6E8A-4147-A177-3AD203B41FA5}">
                      <a16:colId xmlns:a16="http://schemas.microsoft.com/office/drawing/2014/main" val="116736578"/>
                    </a:ext>
                  </a:extLst>
                </a:gridCol>
                <a:gridCol w="590418">
                  <a:extLst>
                    <a:ext uri="{9D8B030D-6E8A-4147-A177-3AD203B41FA5}">
                      <a16:colId xmlns:a16="http://schemas.microsoft.com/office/drawing/2014/main" val="1367242602"/>
                    </a:ext>
                  </a:extLst>
                </a:gridCol>
                <a:gridCol w="516616">
                  <a:extLst>
                    <a:ext uri="{9D8B030D-6E8A-4147-A177-3AD203B41FA5}">
                      <a16:colId xmlns:a16="http://schemas.microsoft.com/office/drawing/2014/main" val="876163255"/>
                    </a:ext>
                  </a:extLst>
                </a:gridCol>
              </a:tblGrid>
              <a:tr h="25072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Tiêu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chí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Điểm số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150908"/>
                  </a:ext>
                </a:extLst>
              </a:tr>
              <a:tr h="250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103599"/>
                  </a:ext>
                </a:extLst>
              </a:tr>
              <a:tr h="250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Có tên người được phỏng vấn, thông tin cụ thể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758033"/>
                  </a:ext>
                </a:extLst>
              </a:tr>
              <a:tr h="250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Đối tượng được PV khác nhau về lứa tuổi, trình độ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70852"/>
                  </a:ext>
                </a:extLst>
              </a:tr>
              <a:tr h="250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Câu hỏi trả lời cụ thể, chi tiết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246357"/>
                  </a:ext>
                </a:extLst>
              </a:tr>
              <a:tr h="250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Có cam kết của người được PV, kí tên đầy đủ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557429"/>
                  </a:ext>
                </a:extLst>
              </a:tr>
              <a:tr h="250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Thông tin được ghi trong bảng rõ ràng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764801"/>
                  </a:ext>
                </a:extLst>
              </a:tr>
              <a:tr h="250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Poster khổ A4 trình bày đẹp mắt, có thông điệp ý nghĩa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168565"/>
                  </a:ext>
                </a:extLst>
              </a:tr>
              <a:tr h="250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Phân công nhiệm vụ cụ thể, hợp tác chặt chẽ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032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43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245325-CF45-B151-6608-B3E916B729BE}"/>
              </a:ext>
            </a:extLst>
          </p:cNvPr>
          <p:cNvSpPr txBox="1">
            <a:spLocks/>
          </p:cNvSpPr>
          <p:nvPr/>
        </p:nvSpPr>
        <p:spPr>
          <a:xfrm>
            <a:off x="254000" y="435530"/>
            <a:ext cx="11643360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3.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vấn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đề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môi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trường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trong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sử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dụng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thiên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nhiên</a:t>
            </a:r>
            <a:endParaRPr lang="en-US" sz="6000" dirty="0">
              <a:solidFill>
                <a:srgbClr val="00B050"/>
              </a:solidFill>
              <a:latin typeface="#9Slide07 SFU Machine" panose="00000400000000000000" pitchFamily="2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B53078B0-D1BD-35F3-A709-2F485EFC0462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4AD3D9-6699-3432-114A-61E108A1E186}"/>
              </a:ext>
            </a:extLst>
          </p:cNvPr>
          <p:cNvSpPr/>
          <p:nvPr/>
        </p:nvSpPr>
        <p:spPr>
          <a:xfrm>
            <a:off x="548640" y="1630678"/>
            <a:ext cx="1625600" cy="782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#9Slide07 SFU Machine" panose="00000400000000000000" pitchFamily="2" charset="0"/>
              </a:rPr>
              <a:t>CON NGƯỜI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1883E9-1903-19E7-2808-D9FCA5F05C9C}"/>
              </a:ext>
            </a:extLst>
          </p:cNvPr>
          <p:cNvSpPr/>
          <p:nvPr/>
        </p:nvSpPr>
        <p:spPr>
          <a:xfrm>
            <a:off x="3860798" y="1682849"/>
            <a:ext cx="2235199" cy="782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#9Slide07 SFU Machine" panose="00000400000000000000" pitchFamily="2" charset="0"/>
              </a:rPr>
              <a:t>PHÁ RỪNG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05AEC4-7812-5373-FCC8-AC8044DC50A0}"/>
              </a:ext>
            </a:extLst>
          </p:cNvPr>
          <p:cNvSpPr/>
          <p:nvPr/>
        </p:nvSpPr>
        <p:spPr>
          <a:xfrm>
            <a:off x="577532" y="5449547"/>
            <a:ext cx="1625600" cy="782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#9Slide07 SFU Machine" panose="00000400000000000000" pitchFamily="2" charset="0"/>
              </a:rPr>
              <a:t>SĂN BẮN ĐỘNG VẬT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F6E668-BBA3-D621-E84B-86B6E319BA90}"/>
              </a:ext>
            </a:extLst>
          </p:cNvPr>
          <p:cNvSpPr/>
          <p:nvPr/>
        </p:nvSpPr>
        <p:spPr>
          <a:xfrm>
            <a:off x="3860800" y="3271520"/>
            <a:ext cx="2235200" cy="945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#9Slide07 SFU Machine" panose="00000400000000000000" pitchFamily="2" charset="0"/>
              </a:rPr>
              <a:t>MẤT MÔI TRƯỜNG SỐNG </a:t>
            </a:r>
            <a:r>
              <a:rPr lang="en-US" sz="2400" dirty="0" err="1">
                <a:latin typeface="#9Slide07 SFU Machine" panose="00000400000000000000" pitchFamily="2" charset="0"/>
              </a:rPr>
              <a:t>của</a:t>
            </a:r>
            <a:r>
              <a:rPr lang="en-US" sz="2400" dirty="0">
                <a:latin typeface="#9Slide07 SFU Machine" panose="00000400000000000000" pitchFamily="2" charset="0"/>
              </a:rPr>
              <a:t> ĐV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0E3926-2CB2-767E-5C4D-B40998DBE6D3}"/>
              </a:ext>
            </a:extLst>
          </p:cNvPr>
          <p:cNvSpPr/>
          <p:nvPr/>
        </p:nvSpPr>
        <p:spPr>
          <a:xfrm>
            <a:off x="3921760" y="4879946"/>
            <a:ext cx="2204720" cy="154252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#9Slide07 SFU Machine" panose="00000400000000000000" pitchFamily="2" charset="0"/>
              </a:rPr>
              <a:t>SUY GIẢM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#9Slide07 SFU Machine" panose="00000400000000000000" pitchFamily="2" charset="0"/>
              </a:rPr>
              <a:t>SINH VẬT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7339DC0-D200-11D8-8933-AD2D9903A122}"/>
              </a:ext>
            </a:extLst>
          </p:cNvPr>
          <p:cNvSpPr/>
          <p:nvPr/>
        </p:nvSpPr>
        <p:spPr>
          <a:xfrm>
            <a:off x="4836160" y="2594751"/>
            <a:ext cx="375920" cy="426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#9Slide07 SFU Machine" panose="00000400000000000000" pitchFamily="2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22485C9-D4D8-5F4C-EE25-9236D1EC2B41}"/>
              </a:ext>
            </a:extLst>
          </p:cNvPr>
          <p:cNvSpPr/>
          <p:nvPr/>
        </p:nvSpPr>
        <p:spPr>
          <a:xfrm>
            <a:off x="4836160" y="4335156"/>
            <a:ext cx="375920" cy="426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#9Slide07 SFU Machine" panose="00000400000000000000" pitchFamily="2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2DFF15A0-994A-08E9-F26E-7BA946940E50}"/>
              </a:ext>
            </a:extLst>
          </p:cNvPr>
          <p:cNvSpPr/>
          <p:nvPr/>
        </p:nvSpPr>
        <p:spPr>
          <a:xfrm>
            <a:off x="1173480" y="2560320"/>
            <a:ext cx="340360" cy="27277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#9Slide07 SFU Machine" panose="00000400000000000000" pitchFamily="2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AD0B8D3-A1C7-83B0-BB3B-6F976F70CF3D}"/>
              </a:ext>
            </a:extLst>
          </p:cNvPr>
          <p:cNvSpPr/>
          <p:nvPr/>
        </p:nvSpPr>
        <p:spPr>
          <a:xfrm>
            <a:off x="2590006" y="5646700"/>
            <a:ext cx="944880" cy="38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#9Slide07 SFU Machine" panose="00000400000000000000" pitchFamily="2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E8BEEBE-78BC-E3DC-BCED-6986A8BDB1FA}"/>
              </a:ext>
            </a:extLst>
          </p:cNvPr>
          <p:cNvSpPr/>
          <p:nvPr/>
        </p:nvSpPr>
        <p:spPr>
          <a:xfrm>
            <a:off x="2499363" y="1827831"/>
            <a:ext cx="944880" cy="388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#9Slide07 SFU Machine" panose="00000400000000000000" pitchFamily="2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59C56CE-2095-892B-190C-BA8EAC31A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6550" y="2397341"/>
            <a:ext cx="1669785" cy="123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ave the Rhino International | Rhino Conservation Charity">
            <a:extLst>
              <a:ext uri="{FF2B5EF4-FFF2-40B4-BE49-F238E27FC236}">
                <a16:creationId xmlns:a16="http://schemas.microsoft.com/office/drawing/2014/main" id="{F60D767D-A277-5957-E4AE-F450AD6D5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64" y="1230471"/>
            <a:ext cx="4613596" cy="51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Axe, cut down, tree, wood icon - Download on Iconfinder">
            <a:extLst>
              <a:ext uri="{FF2B5EF4-FFF2-40B4-BE49-F238E27FC236}">
                <a16:creationId xmlns:a16="http://schemas.microsoft.com/office/drawing/2014/main" id="{2DDD087C-B41A-F532-70D8-49D77BCC3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58" y="3601932"/>
            <a:ext cx="1686142" cy="16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1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5F766E-39FA-2D1D-C302-BE68C6C9EC44}"/>
              </a:ext>
            </a:extLst>
          </p:cNvPr>
          <p:cNvSpPr txBox="1">
            <a:spLocks/>
          </p:cNvSpPr>
          <p:nvPr/>
        </p:nvSpPr>
        <p:spPr>
          <a:xfrm>
            <a:off x="254000" y="435530"/>
            <a:ext cx="11643360" cy="2724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AI NHANH HƠN?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040A4A57-47B9-B0F5-CBEB-79216CE2E479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86547F-CDA6-1440-6E6B-EF5DAAB2AFC7}"/>
              </a:ext>
            </a:extLst>
          </p:cNvPr>
          <p:cNvSpPr txBox="1"/>
          <p:nvPr/>
        </p:nvSpPr>
        <p:spPr>
          <a:xfrm>
            <a:off x="457200" y="3054746"/>
            <a:ext cx="11236960" cy="2988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10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ngắn</a:t>
            </a:r>
            <a:endParaRPr lang="en-US" sz="3200" dirty="0">
              <a:solidFill>
                <a:srgbClr val="7030A0"/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note</a:t>
            </a: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điểm</a:t>
            </a:r>
            <a:endParaRPr lang="en-US" sz="3200" dirty="0">
              <a:solidFill>
                <a:srgbClr val="7030A0"/>
              </a:solidFill>
              <a:latin typeface="#9Slide03 SFU Futura_07" panose="000009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trống</a:t>
            </a:r>
            <a:endParaRPr lang="en-US" sz="3200" dirty="0">
              <a:solidFill>
                <a:srgbClr val="7030A0"/>
              </a:solidFill>
              <a:latin typeface="#9Slide03 SFU Futura_07" panose="00000900000000000000" pitchFamily="2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10s /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SFU Futura_07" panose="00000900000000000000" pitchFamily="2" charset="0"/>
                <a:cs typeface="Times New Roman" panose="02020603050405020304" pitchFamily="18" charset="0"/>
              </a:rPr>
              <a:t>hỏi</a:t>
            </a:r>
            <a:endParaRPr lang="en-US" sz="32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  <p:pic>
        <p:nvPicPr>
          <p:cNvPr id="12290" name="Picture 2" descr="Space SIP - sip.space">
            <a:extLst>
              <a:ext uri="{FF2B5EF4-FFF2-40B4-BE49-F238E27FC236}">
                <a16:creationId xmlns:a16="http://schemas.microsoft.com/office/drawing/2014/main" id="{884178B7-B172-9B16-B474-0607E3296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60" y="2745740"/>
            <a:ext cx="6591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8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67BB83D5-5214-2719-2780-A7405AF8412B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A42243-910E-80A6-984F-D40B4BCF5E56}"/>
              </a:ext>
            </a:extLst>
          </p:cNvPr>
          <p:cNvSpPr txBox="1"/>
          <p:nvPr/>
        </p:nvSpPr>
        <p:spPr>
          <a:xfrm>
            <a:off x="459740" y="551934"/>
            <a:ext cx="65608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1: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Châu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Phi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vĩ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? </a:t>
            </a:r>
            <a:endParaRPr lang="en-US" sz="4000" dirty="0">
              <a:latin typeface="#9Slide03 SFU Futura_07" panose="000009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01520-2BDE-F70E-E5F2-700FC35E5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560" y="491358"/>
            <a:ext cx="4857378" cy="587528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4C9117-254B-2A8F-8931-0199F0E7E70F}"/>
              </a:ext>
            </a:extLst>
          </p:cNvPr>
          <p:cNvCxnSpPr>
            <a:cxnSpLocks/>
          </p:cNvCxnSpPr>
          <p:nvPr/>
        </p:nvCxnSpPr>
        <p:spPr>
          <a:xfrm>
            <a:off x="7114836" y="1052962"/>
            <a:ext cx="21457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E7C238-3101-178B-84EF-65F4ECFE92DE}"/>
              </a:ext>
            </a:extLst>
          </p:cNvPr>
          <p:cNvCxnSpPr>
            <a:cxnSpLocks/>
          </p:cNvCxnSpPr>
          <p:nvPr/>
        </p:nvCxnSpPr>
        <p:spPr>
          <a:xfrm>
            <a:off x="9449249" y="5330322"/>
            <a:ext cx="23681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0E17A74-5168-D18C-5F04-659920F71553}"/>
              </a:ext>
            </a:extLst>
          </p:cNvPr>
          <p:cNvSpPr txBox="1">
            <a:spLocks/>
          </p:cNvSpPr>
          <p:nvPr/>
        </p:nvSpPr>
        <p:spPr>
          <a:xfrm>
            <a:off x="7114836" y="290669"/>
            <a:ext cx="1778872" cy="101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37</a:t>
            </a:r>
            <a:r>
              <a:rPr lang="en-US" sz="4000" baseline="30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0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b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E20DAE-D49B-0DE4-BCCE-F72CBDFD92BE}"/>
              </a:ext>
            </a:extLst>
          </p:cNvPr>
          <p:cNvSpPr txBox="1">
            <a:spLocks/>
          </p:cNvSpPr>
          <p:nvPr/>
        </p:nvSpPr>
        <p:spPr>
          <a:xfrm>
            <a:off x="10256097" y="4587874"/>
            <a:ext cx="1778872" cy="101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35</a:t>
            </a:r>
            <a:r>
              <a:rPr lang="en-US" sz="4000" baseline="30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0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8A9F70-BBE4-F90A-0F07-C57C1D6DBEBA}"/>
              </a:ext>
            </a:extLst>
          </p:cNvPr>
          <p:cNvSpPr txBox="1"/>
          <p:nvPr/>
        </p:nvSpPr>
        <p:spPr>
          <a:xfrm>
            <a:off x="314062" y="2916659"/>
            <a:ext cx="6101080" cy="2235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Châu</a:t>
            </a:r>
            <a:r>
              <a:rPr lang="en-US" sz="40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Phi </a:t>
            </a:r>
            <a:r>
              <a:rPr lang="en-US" sz="40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giáp</a:t>
            </a:r>
            <a:r>
              <a:rPr lang="en-US" sz="40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lục</a:t>
            </a:r>
            <a:r>
              <a:rPr lang="en-US" sz="40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địa</a:t>
            </a:r>
            <a:r>
              <a:rPr lang="en-US" sz="40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dương</a:t>
            </a:r>
            <a:r>
              <a:rPr lang="en-US" sz="40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? </a:t>
            </a:r>
            <a:endParaRPr lang="en-US" sz="3600" dirty="0">
              <a:solidFill>
                <a:srgbClr val="0070C0"/>
              </a:solidFill>
              <a:effectLst/>
              <a:latin typeface="#9Slide03 SFU Futura_07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6A5B7B-1A84-48CB-3296-CE4E22DAE60B}"/>
              </a:ext>
            </a:extLst>
          </p:cNvPr>
          <p:cNvSpPr txBox="1"/>
          <p:nvPr/>
        </p:nvSpPr>
        <p:spPr>
          <a:xfrm>
            <a:off x="689610" y="5596300"/>
            <a:ext cx="6101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Á-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ĐTD +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Dương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C10F01-004A-98B8-6A31-42B410F9EF3C}"/>
              </a:ext>
            </a:extLst>
          </p:cNvPr>
          <p:cNvSpPr txBox="1"/>
          <p:nvPr/>
        </p:nvSpPr>
        <p:spPr>
          <a:xfrm>
            <a:off x="605418" y="2110350"/>
            <a:ext cx="6101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35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37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Bắc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3119D2-2BD0-283B-485C-6EA92C254D9D}"/>
              </a:ext>
            </a:extLst>
          </p:cNvPr>
          <p:cNvCxnSpPr/>
          <p:nvPr/>
        </p:nvCxnSpPr>
        <p:spPr>
          <a:xfrm flipV="1">
            <a:off x="6319520" y="3088640"/>
            <a:ext cx="1107440" cy="27692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C8161B-DD17-B84F-1EF2-83B90E68C102}"/>
              </a:ext>
            </a:extLst>
          </p:cNvPr>
          <p:cNvCxnSpPr>
            <a:cxnSpLocks/>
          </p:cNvCxnSpPr>
          <p:nvPr/>
        </p:nvCxnSpPr>
        <p:spPr>
          <a:xfrm flipV="1">
            <a:off x="6319520" y="3817845"/>
            <a:ext cx="5182870" cy="20400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36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5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1FCEF159-7E8C-BA78-60BF-961A8E9AEC59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0AD0F-EB13-F5E2-C8AD-2C1B855E3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17038"/>
            <a:ext cx="5273040" cy="6378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71C117-0E55-1BD3-605B-5EA2BA5B9DEB}"/>
              </a:ext>
            </a:extLst>
          </p:cNvPr>
          <p:cNvSpPr txBox="1"/>
          <p:nvPr/>
        </p:nvSpPr>
        <p:spPr>
          <a:xfrm>
            <a:off x="5777865" y="446078"/>
            <a:ext cx="6101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Phi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bật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?</a:t>
            </a:r>
            <a:endParaRPr lang="en-US" sz="3200" dirty="0">
              <a:latin typeface="#9Slide03 SFU Futura_07" panose="000009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9BA950-75F1-7854-6CF6-46EDFEE999D4}"/>
              </a:ext>
            </a:extLst>
          </p:cNvPr>
          <p:cNvSpPr txBox="1"/>
          <p:nvPr/>
        </p:nvSpPr>
        <p:spPr>
          <a:xfrm>
            <a:off x="5961380" y="1595535"/>
            <a:ext cx="6101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khổng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lồ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750m</a:t>
            </a:r>
            <a:endParaRPr lang="en-US" sz="3200" dirty="0">
              <a:solidFill>
                <a:srgbClr val="0070C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352595-C486-3E49-CE36-3C1C25745042}"/>
              </a:ext>
            </a:extLst>
          </p:cNvPr>
          <p:cNvSpPr txBox="1"/>
          <p:nvPr/>
        </p:nvSpPr>
        <p:spPr>
          <a:xfrm>
            <a:off x="5706745" y="2821288"/>
            <a:ext cx="617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khoáng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endParaRPr lang="en-US" sz="3200" dirty="0">
              <a:latin typeface="#9Slide03 SFU Futura_07" panose="000009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DF8702-1B9A-A17C-693B-3E34A2667324}"/>
              </a:ext>
            </a:extLst>
          </p:cNvPr>
          <p:cNvSpPr txBox="1"/>
          <p:nvPr/>
        </p:nvSpPr>
        <p:spPr>
          <a:xfrm>
            <a:off x="6289675" y="3591990"/>
            <a:ext cx="48983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, Uranium</a:t>
            </a:r>
            <a:endParaRPr lang="en-US" sz="3200" dirty="0">
              <a:solidFill>
                <a:srgbClr val="0070C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835AA-6D37-A2F7-4E1A-0033372AA65F}"/>
              </a:ext>
            </a:extLst>
          </p:cNvPr>
          <p:cNvSpPr txBox="1"/>
          <p:nvPr/>
        </p:nvSpPr>
        <p:spPr>
          <a:xfrm>
            <a:off x="5706745" y="4408372"/>
            <a:ext cx="6101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5: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2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Phi </a:t>
            </a:r>
            <a:endParaRPr lang="en-US" sz="3200" dirty="0">
              <a:latin typeface="#9Slide03 SFU Futura_07" panose="000009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5D7FB1-8F3C-91EA-00D0-54A6D101165B}"/>
              </a:ext>
            </a:extLst>
          </p:cNvPr>
          <p:cNvSpPr txBox="1"/>
          <p:nvPr/>
        </p:nvSpPr>
        <p:spPr>
          <a:xfrm>
            <a:off x="5961380" y="5752812"/>
            <a:ext cx="3716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Nile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Congo</a:t>
            </a:r>
            <a:endParaRPr lang="en-US" sz="3200" dirty="0">
              <a:solidFill>
                <a:srgbClr val="0070C0"/>
              </a:solidFill>
              <a:latin typeface="#9Slide03 SFU Futura_07" panose="00000900000000000000" pitchFamily="2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0961C1-1E2F-B054-3DFB-CA468F57B382}"/>
              </a:ext>
            </a:extLst>
          </p:cNvPr>
          <p:cNvCxnSpPr/>
          <p:nvPr/>
        </p:nvCxnSpPr>
        <p:spPr>
          <a:xfrm flipH="1" flipV="1">
            <a:off x="4013200" y="2204720"/>
            <a:ext cx="2276475" cy="38404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106A127-3121-D741-274F-BA86DECE16EF}"/>
              </a:ext>
            </a:extLst>
          </p:cNvPr>
          <p:cNvCxnSpPr>
            <a:cxnSpLocks/>
          </p:cNvCxnSpPr>
          <p:nvPr/>
        </p:nvCxnSpPr>
        <p:spPr>
          <a:xfrm flipH="1" flipV="1">
            <a:off x="2936240" y="3266010"/>
            <a:ext cx="3353435" cy="27791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5" grpId="0"/>
      <p:bldP spid="17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A21506D9-8011-6E04-EF01-77A9E8F72697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12857-116C-0A06-336D-8B1628120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86" y="222102"/>
            <a:ext cx="5334534" cy="64331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764CDF-089F-FD3C-E481-3B61F346EDE7}"/>
              </a:ext>
            </a:extLst>
          </p:cNvPr>
          <p:cNvSpPr txBox="1"/>
          <p:nvPr/>
        </p:nvSpPr>
        <p:spPr>
          <a:xfrm>
            <a:off x="5685054" y="376299"/>
            <a:ext cx="6101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6: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#9Slide03 SFU Futura_07" panose="000009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DC1645-3518-0963-2FF0-48B5C988EC61}"/>
              </a:ext>
            </a:extLst>
          </p:cNvPr>
          <p:cNvSpPr txBox="1"/>
          <p:nvPr/>
        </p:nvSpPr>
        <p:spPr>
          <a:xfrm>
            <a:off x="6769100" y="1558267"/>
            <a:ext cx="3543300" cy="558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đới</a:t>
            </a:r>
            <a:endParaRPr lang="en-US" sz="2800" dirty="0">
              <a:solidFill>
                <a:srgbClr val="0070C0"/>
              </a:solidFill>
              <a:effectLst/>
              <a:latin typeface="#9Slide03 SFU Futura_07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57685-1EB0-AF19-AAB8-0D43B0007E4C}"/>
              </a:ext>
            </a:extLst>
          </p:cNvPr>
          <p:cNvSpPr txBox="1"/>
          <p:nvPr/>
        </p:nvSpPr>
        <p:spPr>
          <a:xfrm>
            <a:off x="5608320" y="2344230"/>
            <a:ext cx="6101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7: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Phi?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endParaRPr lang="en-US" sz="2800" dirty="0">
              <a:latin typeface="#9Slide03 SFU Futura_07" panose="000009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21714F-8187-8261-C2AF-7E35373EA090}"/>
              </a:ext>
            </a:extLst>
          </p:cNvPr>
          <p:cNvSpPr txBox="1"/>
          <p:nvPr/>
        </p:nvSpPr>
        <p:spPr>
          <a:xfrm>
            <a:off x="5608320" y="3473143"/>
            <a:ext cx="6101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Xích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; Hoang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mạc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Cận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nhiệt</a:t>
            </a:r>
            <a:endParaRPr lang="en-US" sz="2800" dirty="0">
              <a:solidFill>
                <a:srgbClr val="0070C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C1F786-240B-DE30-11DE-E2B5ECDB25B6}"/>
              </a:ext>
            </a:extLst>
          </p:cNvPr>
          <p:cNvSpPr txBox="1"/>
          <p:nvPr/>
        </p:nvSpPr>
        <p:spPr>
          <a:xfrm>
            <a:off x="5608320" y="4587134"/>
            <a:ext cx="6101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8: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Thảm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? </a:t>
            </a:r>
            <a:endParaRPr lang="en-US" sz="2800" dirty="0">
              <a:latin typeface="#9Slide03 SFU Futura_07" panose="000009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0CA188-40E2-AB56-2720-BCD3372F1BFE}"/>
              </a:ext>
            </a:extLst>
          </p:cNvPr>
          <p:cNvSpPr txBox="1"/>
          <p:nvPr/>
        </p:nvSpPr>
        <p:spPr>
          <a:xfrm>
            <a:off x="7256780" y="5765396"/>
            <a:ext cx="2161540" cy="558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Xavan</a:t>
            </a:r>
            <a:endParaRPr lang="en-US" sz="2800" dirty="0">
              <a:solidFill>
                <a:srgbClr val="0070C0"/>
              </a:solidFill>
              <a:effectLst/>
              <a:latin typeface="#9Slide03 SFU Futura_07" panose="00000900000000000000" pitchFamily="2" charset="0"/>
              <a:ea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E9A191-07F6-7B33-8A80-ADA310148AFD}"/>
              </a:ext>
            </a:extLst>
          </p:cNvPr>
          <p:cNvCxnSpPr>
            <a:cxnSpLocks/>
          </p:cNvCxnSpPr>
          <p:nvPr/>
        </p:nvCxnSpPr>
        <p:spPr>
          <a:xfrm flipH="1" flipV="1">
            <a:off x="3566160" y="1723474"/>
            <a:ext cx="4114800" cy="2170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AAFD2B-2FC1-A937-271D-23700932E00D}"/>
              </a:ext>
            </a:extLst>
          </p:cNvPr>
          <p:cNvCxnSpPr>
            <a:cxnSpLocks/>
          </p:cNvCxnSpPr>
          <p:nvPr/>
        </p:nvCxnSpPr>
        <p:spPr>
          <a:xfrm flipH="1">
            <a:off x="3566160" y="1937513"/>
            <a:ext cx="4114800" cy="2804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6" descr="Green baobab tree isolated on white background Vector Image">
            <a:extLst>
              <a:ext uri="{FF2B5EF4-FFF2-40B4-BE49-F238E27FC236}">
                <a16:creationId xmlns:a16="http://schemas.microsoft.com/office/drawing/2014/main" id="{6458F2A8-E038-3A64-225D-076C7B43C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t="8444" r="10473" b="17778"/>
          <a:stretch/>
        </p:blipFill>
        <p:spPr bwMode="auto">
          <a:xfrm>
            <a:off x="9249084" y="5569943"/>
            <a:ext cx="947557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Green baobab tree isolated on white background Vector Image">
            <a:extLst>
              <a:ext uri="{FF2B5EF4-FFF2-40B4-BE49-F238E27FC236}">
                <a16:creationId xmlns:a16="http://schemas.microsoft.com/office/drawing/2014/main" id="{D0E2B2C6-1B94-7AB8-C9BB-0DFD99ACD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t="8444" r="10473" b="17778"/>
          <a:stretch/>
        </p:blipFill>
        <p:spPr bwMode="auto">
          <a:xfrm>
            <a:off x="10529365" y="5567393"/>
            <a:ext cx="947557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65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DBFF7F41-E9C2-9C0D-BF5B-E08BE154CE88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BA9C1C-C45B-1677-C05B-4E96FEAAA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0" y="223205"/>
            <a:ext cx="5273040" cy="6378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ACE6B5-55C1-6196-75BB-D13A7882DF1D}"/>
              </a:ext>
            </a:extLst>
          </p:cNvPr>
          <p:cNvSpPr txBox="1"/>
          <p:nvPr/>
        </p:nvSpPr>
        <p:spPr>
          <a:xfrm>
            <a:off x="429260" y="430014"/>
            <a:ext cx="6101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9: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Phi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hoang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mạc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? </a:t>
            </a:r>
            <a:endParaRPr lang="en-US" sz="3200" dirty="0">
              <a:latin typeface="#9Slide03 SFU Futura_07" panose="000009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6CB854-BA5D-D453-9DE4-A20DDAE7ADCF}"/>
              </a:ext>
            </a:extLst>
          </p:cNvPr>
          <p:cNvSpPr txBox="1"/>
          <p:nvPr/>
        </p:nvSpPr>
        <p:spPr>
          <a:xfrm>
            <a:off x="411480" y="1655552"/>
            <a:ext cx="61010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lãnh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thổ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đới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lạnh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…</a:t>
            </a:r>
            <a:endParaRPr lang="en-US" sz="3200" dirty="0">
              <a:solidFill>
                <a:srgbClr val="0070C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B5822-ED8C-C331-C2E9-CECE266264BF}"/>
              </a:ext>
            </a:extLst>
          </p:cNvPr>
          <p:cNvSpPr txBox="1"/>
          <p:nvPr/>
        </p:nvSpPr>
        <p:spPr>
          <a:xfrm>
            <a:off x="411480" y="3632789"/>
            <a:ext cx="6101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10: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nay. </a:t>
            </a:r>
            <a:endParaRPr lang="en-US" sz="3200" dirty="0">
              <a:latin typeface="#9Slide03 SFU Futura_07" panose="000009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BCAC76-5CF6-29CF-6E04-A3257C645B47}"/>
              </a:ext>
            </a:extLst>
          </p:cNvPr>
          <p:cNvSpPr txBox="1"/>
          <p:nvPr/>
        </p:nvSpPr>
        <p:spPr>
          <a:xfrm>
            <a:off x="429260" y="4978813"/>
            <a:ext cx="61010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săn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bắn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hoang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dã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#9Slide03 SFU Futura_07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35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1353F-867D-4747-AA4C-0395CA0AD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77" y="4175760"/>
            <a:ext cx="7624203" cy="227583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 Phi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latin typeface="#9Slide03 SFU Futura_07" panose="00000900000000000000" pitchFamily="2" charset="0"/>
              </a:rPr>
              <a:t>Sản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phẩm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trên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giấy</a:t>
            </a:r>
            <a:r>
              <a:rPr lang="en-US" sz="2400" dirty="0">
                <a:latin typeface="#9Slide03 SFU Futura_07" panose="00000900000000000000" pitchFamily="2" charset="0"/>
              </a:rPr>
              <a:t> A4 </a:t>
            </a:r>
            <a:r>
              <a:rPr lang="en-US" sz="2400" dirty="0" err="1">
                <a:latin typeface="#9Slide03 SFU Futura_07" panose="00000900000000000000" pitchFamily="2" charset="0"/>
              </a:rPr>
              <a:t>hoặc</a:t>
            </a:r>
            <a:r>
              <a:rPr lang="en-US" sz="2400" dirty="0">
                <a:latin typeface="#9Slide03 SFU Futura_07" panose="00000900000000000000" pitchFamily="2" charset="0"/>
              </a:rPr>
              <a:t> 1 video </a:t>
            </a:r>
            <a:r>
              <a:rPr lang="en-US" sz="2400" dirty="0" err="1">
                <a:latin typeface="#9Slide03 SFU Futura_07" panose="00000900000000000000" pitchFamily="2" charset="0"/>
              </a:rPr>
              <a:t>ngắn</a:t>
            </a:r>
            <a:r>
              <a:rPr lang="en-US" sz="2400" dirty="0">
                <a:latin typeface="#9Slide03 SFU Futura_07" panose="00000900000000000000" pitchFamily="2" charset="0"/>
              </a:rPr>
              <a:t> 1 </a:t>
            </a:r>
            <a:r>
              <a:rPr lang="en-US" sz="2400" dirty="0" err="1">
                <a:latin typeface="#9Slide03 SFU Futura_07" panose="00000900000000000000" pitchFamily="2" charset="0"/>
              </a:rPr>
              <a:t>phút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hoặc</a:t>
            </a:r>
            <a:r>
              <a:rPr lang="en-US" sz="2400" dirty="0">
                <a:latin typeface="#9Slide03 SFU Futura_07" panose="00000900000000000000" pitchFamily="2" charset="0"/>
              </a:rPr>
              <a:t> 1 </a:t>
            </a:r>
            <a:r>
              <a:rPr lang="en-US" sz="2400" dirty="0" err="1">
                <a:latin typeface="#9Slide03 SFU Futura_07" panose="00000900000000000000" pitchFamily="2" charset="0"/>
              </a:rPr>
              <a:t>dạng</a:t>
            </a:r>
            <a:r>
              <a:rPr lang="en-US" sz="2400" dirty="0">
                <a:latin typeface="#9Slide03 SFU Futura_07" panose="00000900000000000000" pitchFamily="2" charset="0"/>
              </a:rPr>
              <a:t> infographic </a:t>
            </a:r>
            <a:r>
              <a:rPr lang="en-US" sz="2400" dirty="0" err="1">
                <a:latin typeface="#9Slide03 SFU Futura_07" panose="00000900000000000000" pitchFamily="2" charset="0"/>
              </a:rPr>
              <a:t>trên</a:t>
            </a:r>
            <a:r>
              <a:rPr lang="en-US" sz="2400" dirty="0">
                <a:latin typeface="#9Slide03 SFU Futura_07" panose="00000900000000000000" pitchFamily="2" charset="0"/>
              </a:rPr>
              <a:t> Canva </a:t>
            </a:r>
            <a:r>
              <a:rPr lang="en-US" sz="2400" dirty="0" err="1">
                <a:latin typeface="#9Slide03 SFU Futura_07" panose="00000900000000000000" pitchFamily="2" charset="0"/>
              </a:rPr>
              <a:t>tùy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theo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lựa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chọn</a:t>
            </a:r>
            <a:endParaRPr lang="en-US" sz="2400" dirty="0">
              <a:latin typeface="#9Slide03 SFU Futura_07" panose="00000900000000000000" pitchFamily="2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vi-VN" sz="2400" b="1" dirty="0">
                <a:latin typeface="#9Slide03 SFU Futura_07" panose="00000900000000000000" pitchFamily="2" charset="0"/>
              </a:rPr>
              <a:t>Hạn hoàn thành tuần sau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8963849A-B427-4C6A-9DF2-0360C36BFD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64D68-1FC9-494A-9057-0DF4C3D5A964}"/>
              </a:ext>
            </a:extLst>
          </p:cNvPr>
          <p:cNvSpPr txBox="1">
            <a:spLocks/>
          </p:cNvSpPr>
          <p:nvPr/>
        </p:nvSpPr>
        <p:spPr>
          <a:xfrm>
            <a:off x="699855" y="664776"/>
            <a:ext cx="10975977" cy="8258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TÔI TÀI GIỎI – BẠN CŨNG THẾ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3844F18-EE61-50FF-9948-6561680E7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803672"/>
              </p:ext>
            </p:extLst>
          </p:nvPr>
        </p:nvGraphicFramePr>
        <p:xfrm>
          <a:off x="386080" y="1714172"/>
          <a:ext cx="11379200" cy="23629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69359">
                  <a:extLst>
                    <a:ext uri="{9D8B030D-6E8A-4147-A177-3AD203B41FA5}">
                      <a16:colId xmlns:a16="http://schemas.microsoft.com/office/drawing/2014/main" val="599859443"/>
                    </a:ext>
                  </a:extLst>
                </a:gridCol>
                <a:gridCol w="1468727">
                  <a:extLst>
                    <a:ext uri="{9D8B030D-6E8A-4147-A177-3AD203B41FA5}">
                      <a16:colId xmlns:a16="http://schemas.microsoft.com/office/drawing/2014/main" val="1410427934"/>
                    </a:ext>
                  </a:extLst>
                </a:gridCol>
                <a:gridCol w="1355748">
                  <a:extLst>
                    <a:ext uri="{9D8B030D-6E8A-4147-A177-3AD203B41FA5}">
                      <a16:colId xmlns:a16="http://schemas.microsoft.com/office/drawing/2014/main" val="3404741150"/>
                    </a:ext>
                  </a:extLst>
                </a:gridCol>
                <a:gridCol w="1485366">
                  <a:extLst>
                    <a:ext uri="{9D8B030D-6E8A-4147-A177-3AD203B41FA5}">
                      <a16:colId xmlns:a16="http://schemas.microsoft.com/office/drawing/2014/main" val="3999374712"/>
                    </a:ext>
                  </a:extLst>
                </a:gridCol>
              </a:tblGrid>
              <a:tr h="3526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Tiêu chí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1 điểm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2 điểm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3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điểm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816981"/>
                  </a:ext>
                </a:extLst>
              </a:tr>
              <a:tr h="3526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ngắn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gọn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, chi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đối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tượng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517581"/>
                  </a:ext>
                </a:extLst>
              </a:tr>
              <a:tr h="3526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Trình bày khoa học, đẹp mắt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196651"/>
                  </a:ext>
                </a:extLst>
              </a:tr>
              <a:tr h="3526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Nộp đúng hạn, thông tin tác giả, nguồn đầy đủ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781119"/>
                  </a:ext>
                </a:extLst>
              </a:tr>
            </a:tbl>
          </a:graphicData>
        </a:graphic>
      </p:graphicFrame>
      <p:pic>
        <p:nvPicPr>
          <p:cNvPr id="1026" name="Picture 2" descr="Canva là gì? Tận dụng Canva để sáng tạo trong thiết kế">
            <a:extLst>
              <a:ext uri="{FF2B5EF4-FFF2-40B4-BE49-F238E27FC236}">
                <a16:creationId xmlns:a16="http://schemas.microsoft.com/office/drawing/2014/main" id="{D2DBAA1D-B41C-2E8E-7533-A7901D56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43" y="4300712"/>
            <a:ext cx="3688080" cy="20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92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37CB4C-A6F6-1C11-2F1A-DEF91675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40" y="426966"/>
            <a:ext cx="4526280" cy="984232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solidFill>
                  <a:srgbClr val="00B050"/>
                </a:solidFill>
                <a:latin typeface="#9Slide07 IcielBC Cubano Normal" panose="00000500000000000000" pitchFamily="2" charset="0"/>
              </a:rPr>
              <a:t>Em</a:t>
            </a:r>
            <a:r>
              <a:rPr lang="en-US" sz="6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IcielBC Cubano Normal" panose="00000500000000000000" pitchFamily="2" charset="0"/>
              </a:rPr>
              <a:t>có</a:t>
            </a:r>
            <a:r>
              <a:rPr lang="en-US" sz="6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IcielBC Cubano Normal" panose="00000500000000000000" pitchFamily="2" charset="0"/>
              </a:rPr>
              <a:t>biết</a:t>
            </a:r>
            <a:r>
              <a:rPr lang="en-US" sz="6000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?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C3A11B1F-2D80-F2B5-249C-3D27BB9C53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F65E1-EA58-CC8F-BD2F-B88EB13C73FE}"/>
              </a:ext>
            </a:extLst>
          </p:cNvPr>
          <p:cNvSpPr txBox="1"/>
          <p:nvPr/>
        </p:nvSpPr>
        <p:spPr>
          <a:xfrm>
            <a:off x="215900" y="238035"/>
            <a:ext cx="5331460" cy="6280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Sahara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hoang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mạc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nóng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lớn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nhất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khắc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nghiệt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nhất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trên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thế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giới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. </a:t>
            </a:r>
            <a:endParaRPr lang="en-US" sz="2400" dirty="0">
              <a:latin typeface="#9Slide03 SFU Futura_07" panose="00000900000000000000" pitchFamily="2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D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iện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tích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9,4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triệu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kilômét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vuông</a:t>
            </a:r>
            <a:endParaRPr lang="en-US" sz="2400" b="0" i="0" dirty="0">
              <a:solidFill>
                <a:srgbClr val="FF0000"/>
              </a:solidFill>
              <a:effectLst/>
              <a:latin typeface="#9Slide03 SFU Futura_07" panose="00000900000000000000" pitchFamily="2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Sahara,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tiếng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Ả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rập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nghĩa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 </a:t>
            </a:r>
            <a:r>
              <a:rPr lang="en-US" sz="2400" b="0" dirty="0">
                <a:solidFill>
                  <a:srgbClr val="00B050"/>
                </a:solidFill>
                <a:effectLst/>
                <a:latin typeface="#9Slide03 SFU Futura_07" panose="00000900000000000000" pitchFamily="2" charset="0"/>
              </a:rPr>
              <a:t>“Hoang </a:t>
            </a:r>
            <a:r>
              <a:rPr lang="en-US" sz="2400" b="0" dirty="0" err="1">
                <a:solidFill>
                  <a:srgbClr val="00B050"/>
                </a:solidFill>
                <a:effectLst/>
                <a:latin typeface="#9Slide03 SFU Futura_07" panose="00000900000000000000" pitchFamily="2" charset="0"/>
              </a:rPr>
              <a:t>mạc</a:t>
            </a:r>
            <a:r>
              <a:rPr lang="en-US" sz="2400" b="0" dirty="0">
                <a:solidFill>
                  <a:srgbClr val="00B05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dirty="0" err="1">
                <a:solidFill>
                  <a:srgbClr val="00B050"/>
                </a:solidFill>
                <a:effectLst/>
                <a:latin typeface="#9Slide03 SFU Futura_07" panose="00000900000000000000" pitchFamily="2" charset="0"/>
              </a:rPr>
              <a:t>lớn</a:t>
            </a:r>
            <a:r>
              <a:rPr lang="en-US" sz="2400" b="0" dirty="0">
                <a:solidFill>
                  <a:srgbClr val="00B050"/>
                </a:solidFill>
                <a:effectLst/>
                <a:latin typeface="#9Slide03 SFU Futura_07" panose="00000900000000000000" pitchFamily="2" charset="0"/>
              </a:rPr>
              <a:t>”</a:t>
            </a:r>
            <a:r>
              <a:rPr lang="en-US" sz="2400" dirty="0">
                <a:solidFill>
                  <a:srgbClr val="00B05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0" dirty="0">
                <a:solidFill>
                  <a:srgbClr val="00B05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bao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trùm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hầu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hết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Bắc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Phi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H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ầu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hết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vùng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Sahara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hoang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mạc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đá</a:t>
            </a:r>
            <a:endParaRPr lang="en-US" sz="2400" b="0" i="0" dirty="0">
              <a:solidFill>
                <a:srgbClr val="FF0000"/>
              </a:solidFill>
              <a:effectLst/>
              <a:latin typeface="#9Slide03 SFU Futura_07" panose="00000900000000000000" pitchFamily="2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Hàng nghìn năm trước đây, Sahara có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đủ nước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cho người và động vật có thể tồn tại trên rìa sa mạc.</a:t>
            </a:r>
            <a:endParaRPr lang="en-US" sz="2400" dirty="0">
              <a:solidFill>
                <a:srgbClr val="000000"/>
              </a:solidFill>
              <a:latin typeface="#9Slide03 SFU Futura_07" panose="00000900000000000000" pitchFamily="2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vi-VN" sz="2400" b="0" i="0" dirty="0">
                <a:solidFill>
                  <a:srgbClr val="FF0000"/>
                </a:solidFill>
                <a:effectLst/>
                <a:latin typeface="#9Slide03 SFU Futura_07" panose="00000900000000000000" pitchFamily="2" charset="0"/>
              </a:rPr>
              <a:t>Lạc đà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, loài vật thường được gắn làm biểu tượng của Sahara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pic>
        <p:nvPicPr>
          <p:cNvPr id="1026" name="Picture 2" descr="Sahara | Location, History, Map, Countries, Animals, &amp; Facts | Britannica">
            <a:extLst>
              <a:ext uri="{FF2B5EF4-FFF2-40B4-BE49-F238E27FC236}">
                <a16:creationId xmlns:a16="http://schemas.microsoft.com/office/drawing/2014/main" id="{A724D4AC-C9DA-293F-84B9-77E333F5B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991" y="1656326"/>
            <a:ext cx="6139456" cy="409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8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93131C-A1A7-4E9C-AF87-C0C15FABBA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9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Khách sạn gần Table Mountain, Cape Town - Nhiều ưu đãi tuyệt vời">
            <a:extLst>
              <a:ext uri="{FF2B5EF4-FFF2-40B4-BE49-F238E27FC236}">
                <a16:creationId xmlns:a16="http://schemas.microsoft.com/office/drawing/2014/main" id="{F5C77805-5E21-D799-9625-EBB74CAC7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307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613D0C-8843-CD62-7CB6-A73A618C37DA}"/>
              </a:ext>
            </a:extLst>
          </p:cNvPr>
          <p:cNvSpPr txBox="1"/>
          <p:nvPr/>
        </p:nvSpPr>
        <p:spPr>
          <a:xfrm>
            <a:off x="-1" y="764093"/>
            <a:ext cx="12191980" cy="347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bg1"/>
                </a:solidFill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 9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VỊ TRÍ ĐỊA LÍ, 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 ĐIỂM TỰ NHIÊN CHÂU PHI</a:t>
            </a:r>
            <a:endParaRPr lang="en-US" sz="5400" b="1" dirty="0">
              <a:solidFill>
                <a:schemeClr val="bg1"/>
              </a:solidFill>
              <a:effectLst/>
              <a:latin typeface="#9Slide07 IcielBC Cubano Normal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670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60E5E-3D22-B37E-1753-041933607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182245"/>
            <a:ext cx="1190752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BÀI 9 – VỊ TRÍ ĐỊA LÍ, ĐẶC ĐIỂM TỰ NHIÊN CHÂU PHI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890B15-5C77-7A08-0B2D-D96AD62457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048999"/>
              </p:ext>
            </p:extLst>
          </p:nvPr>
        </p:nvGraphicFramePr>
        <p:xfrm>
          <a:off x="-1981200" y="1471296"/>
          <a:ext cx="13462000" cy="4561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rame 4">
            <a:extLst>
              <a:ext uri="{FF2B5EF4-FFF2-40B4-BE49-F238E27FC236}">
                <a16:creationId xmlns:a16="http://schemas.microsoft.com/office/drawing/2014/main" id="{E24BDDF4-3E8B-64B6-5FC9-95B051E950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5BCA08-652C-AF7F-D3B0-C29C454C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1310076"/>
            <a:ext cx="1717040" cy="16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ctus Icon&quot; Images – Browse 499 Stock Photos, Vectors, and Video | Adobe  Stock">
            <a:extLst>
              <a:ext uri="{FF2B5EF4-FFF2-40B4-BE49-F238E27FC236}">
                <a16:creationId xmlns:a16="http://schemas.microsoft.com/office/drawing/2014/main" id="{30D29213-4744-FEED-685E-C276A5AF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639" y="3071957"/>
            <a:ext cx="2000885" cy="145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Big Five of Africa Icon Set. Stock Vector - Illustration of nature,  drawing: 67694219">
            <a:extLst>
              <a:ext uri="{FF2B5EF4-FFF2-40B4-BE49-F238E27FC236}">
                <a16:creationId xmlns:a16="http://schemas.microsoft.com/office/drawing/2014/main" id="{3427622E-A78B-FAB2-4DA5-AF480E79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" y="4943792"/>
            <a:ext cx="1666240" cy="166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frica wildlife stock vector. Illustration of predator - 47544156">
            <a:extLst>
              <a:ext uri="{FF2B5EF4-FFF2-40B4-BE49-F238E27FC236}">
                <a16:creationId xmlns:a16="http://schemas.microsoft.com/office/drawing/2014/main" id="{7380DAE6-F789-7E51-7763-A354E0E3C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94" y="1607528"/>
            <a:ext cx="1760426" cy="104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3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4550B48-D39C-0A03-5A57-36137FDCDE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4988140"/>
              </p:ext>
            </p:extLst>
          </p:nvPr>
        </p:nvGraphicFramePr>
        <p:xfrm>
          <a:off x="693538" y="2193229"/>
          <a:ext cx="6926462" cy="4106964"/>
        </p:xfrm>
        <a:graphic>
          <a:graphicData uri="http://schemas.openxmlformats.org/drawingml/2006/table">
            <a:tbl>
              <a:tblPr firstRow="1" firstCol="1" bandRow="1"/>
              <a:tblGrid>
                <a:gridCol w="2862462">
                  <a:extLst>
                    <a:ext uri="{9D8B030D-6E8A-4147-A177-3AD203B41FA5}">
                      <a16:colId xmlns:a16="http://schemas.microsoft.com/office/drawing/2014/main" val="194531807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02865126"/>
                    </a:ext>
                  </a:extLst>
                </a:gridCol>
              </a:tblGrid>
              <a:tr h="494532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18543"/>
                  </a:ext>
                </a:extLst>
              </a:tr>
              <a:tr h="592762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i="0" u="none" strike="noStrike" dirty="0" err="1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300" b="0" i="0" u="none" strike="noStrike" dirty="0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strike="noStrike" dirty="0" err="1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004907"/>
                  </a:ext>
                </a:extLst>
              </a:tr>
              <a:tr h="592762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0" i="0" u="none" strike="noStrike" dirty="0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Giáp đại dương</a:t>
                      </a:r>
                      <a:endParaRPr lang="vi-VN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289185"/>
                  </a:ext>
                </a:extLst>
              </a:tr>
              <a:tr h="592762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i="0" u="none" strike="noStrike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Giáp châu lục</a:t>
                      </a:r>
                      <a:endParaRPr lang="en-US" sz="3200" b="0" i="0" u="none" strike="noStrike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460832"/>
                  </a:ext>
                </a:extLst>
              </a:tr>
              <a:tr h="592762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i="0" u="none" strike="noStrike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biển bao quanh</a:t>
                      </a:r>
                      <a:endParaRPr lang="en-US" sz="3200" b="0" i="0" u="none" strike="noStrike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470424"/>
                  </a:ext>
                </a:extLst>
              </a:tr>
              <a:tr h="592762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i="0" u="none" strike="noStrike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</a:t>
                      </a:r>
                      <a:endParaRPr lang="en-US" sz="3200" b="0" i="0" u="none" strike="noStrike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1653283"/>
                  </a:ext>
                </a:extLst>
              </a:tr>
              <a:tr h="592762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i="0" u="none" strike="noStrike" dirty="0" err="1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300" b="0" i="0" u="none" strike="noStrike" dirty="0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strike="noStrike" dirty="0" err="1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118414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CBA7F17-D6C9-AFFD-9061-F4D1615E1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344"/>
            <a:ext cx="588264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Khám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phá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châu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phi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6E195A-B713-456F-9F2B-C0ED28CCA6F2}"/>
              </a:ext>
            </a:extLst>
          </p:cNvPr>
          <p:cNvSpPr txBox="1"/>
          <p:nvPr/>
        </p:nvSpPr>
        <p:spPr>
          <a:xfrm>
            <a:off x="7958515" y="1851967"/>
            <a:ext cx="4081085" cy="2919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Thời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gian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phút</a:t>
            </a:r>
            <a:endParaRPr lang="en-US" sz="2400" b="0" i="0" dirty="0">
              <a:solidFill>
                <a:srgbClr val="000000"/>
              </a:solidFill>
              <a:effectLst/>
              <a:latin typeface="#9Slide03 SFU Futura_07" panose="00000900000000000000" pitchFamily="2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Quan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SGK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PHT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cá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nhân</a:t>
            </a:r>
            <a:endParaRPr lang="en-US" sz="2400" dirty="0">
              <a:solidFill>
                <a:srgbClr val="000000"/>
              </a:solidFill>
              <a:latin typeface="#9Slide03 SFU Futura_07" panose="00000900000000000000" pitchFamily="2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Chia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cặp</a:t>
            </a:r>
            <a:endParaRPr lang="en-US" sz="2400" dirty="0">
              <a:solidFill>
                <a:srgbClr val="000000"/>
              </a:solidFill>
              <a:latin typeface="#9Slide03 SFU Futura_07" panose="00000900000000000000" pitchFamily="2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ngẫu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nhiên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FA4AF689-E19D-F73B-A58F-AE5746C25688}"/>
              </a:ext>
            </a:extLst>
          </p:cNvPr>
          <p:cNvSpPr/>
          <p:nvPr/>
        </p:nvSpPr>
        <p:spPr>
          <a:xfrm>
            <a:off x="152400" y="15240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EF62479-1D2B-F0C6-2C0A-73C1613620AB}"/>
              </a:ext>
            </a:extLst>
          </p:cNvPr>
          <p:cNvSpPr txBox="1">
            <a:spLocks/>
          </p:cNvSpPr>
          <p:nvPr/>
        </p:nvSpPr>
        <p:spPr>
          <a:xfrm>
            <a:off x="5679440" y="612671"/>
            <a:ext cx="6360160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1.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Vị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trí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địa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lí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,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hình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dạng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,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kích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thước</a:t>
            </a:r>
            <a:endParaRPr lang="en-US" sz="5400" dirty="0">
              <a:solidFill>
                <a:srgbClr val="00B050"/>
              </a:solidFill>
              <a:latin typeface="#9Slide06 SVNDope Script" pitchFamily="2" charset="0"/>
            </a:endParaRPr>
          </a:p>
        </p:txBody>
      </p:sp>
      <p:pic>
        <p:nvPicPr>
          <p:cNvPr id="6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98F1817B-B7C8-2E7B-3F6B-F49DADD674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640" y="5157186"/>
            <a:ext cx="2203450" cy="12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5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7B24104F-6F68-33F7-4ED9-B35E2B6A32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395905"/>
              </p:ext>
            </p:extLst>
          </p:nvPr>
        </p:nvGraphicFramePr>
        <p:xfrm>
          <a:off x="460036" y="1538177"/>
          <a:ext cx="7299368" cy="4939988"/>
        </p:xfrm>
        <a:graphic>
          <a:graphicData uri="http://schemas.openxmlformats.org/drawingml/2006/table">
            <a:tbl>
              <a:tblPr firstRow="1" firstCol="1" bandRow="1"/>
              <a:tblGrid>
                <a:gridCol w="2872444">
                  <a:extLst>
                    <a:ext uri="{9D8B030D-6E8A-4147-A177-3AD203B41FA5}">
                      <a16:colId xmlns:a16="http://schemas.microsoft.com/office/drawing/2014/main" val="1945318073"/>
                    </a:ext>
                  </a:extLst>
                </a:gridCol>
                <a:gridCol w="4426924">
                  <a:extLst>
                    <a:ext uri="{9D8B030D-6E8A-4147-A177-3AD203B41FA5}">
                      <a16:colId xmlns:a16="http://schemas.microsoft.com/office/drawing/2014/main" val="602865126"/>
                    </a:ext>
                  </a:extLst>
                </a:gridCol>
              </a:tblGrid>
              <a:tr h="600956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18543"/>
                  </a:ext>
                </a:extLst>
              </a:tr>
              <a:tr h="518872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i="0" u="none" strike="noStrike" dirty="0" err="1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300" b="0" i="0" u="none" strike="noStrike" dirty="0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strike="noStrike" dirty="0" err="1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004907"/>
                  </a:ext>
                </a:extLst>
              </a:tr>
              <a:tr h="546720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300" b="0" i="0" u="none" strike="noStrike" dirty="0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Giáp đại dương</a:t>
                      </a:r>
                      <a:endParaRPr lang="vi-VN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289185"/>
                  </a:ext>
                </a:extLst>
              </a:tr>
              <a:tr h="544088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i="0" u="none" strike="noStrike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Giáp châu lục</a:t>
                      </a:r>
                      <a:endParaRPr lang="en-US" sz="3200" b="0" i="0" u="none" strike="noStrike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460832"/>
                  </a:ext>
                </a:extLst>
              </a:tr>
              <a:tr h="561776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i="0" u="none" strike="noStrike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biển bao quanh</a:t>
                      </a:r>
                      <a:endParaRPr lang="en-US" sz="3200" b="0" i="0" u="none" strike="noStrike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470424"/>
                  </a:ext>
                </a:extLst>
              </a:tr>
              <a:tr h="894424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i="0" u="none" strike="noStrike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</a:t>
                      </a:r>
                      <a:endParaRPr lang="en-US" sz="3200" b="0" i="0" u="none" strike="noStrike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1653283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0" i="0" u="none" strike="noStrike" dirty="0" err="1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300" b="0" i="0" u="none" strike="noStrike" dirty="0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0" i="0" u="none" strike="noStrike" dirty="0" err="1">
                          <a:effectLst/>
                          <a:latin typeface="#9Slide03 SFU Futura_07" panose="000009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i="0" u="none" strike="noStrike" dirty="0">
                        <a:effectLst/>
                        <a:latin typeface="#9Slide03 SFU Futura_07" panose="00000900000000000000" pitchFamily="2" charset="0"/>
                      </a:endParaRPr>
                    </a:p>
                  </a:txBody>
                  <a:tcPr marL="121361" marR="121361" marT="1685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11841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15F00610-5553-A575-331F-7A885815D7A2}"/>
              </a:ext>
            </a:extLst>
          </p:cNvPr>
          <p:cNvSpPr txBox="1">
            <a:spLocks/>
          </p:cNvSpPr>
          <p:nvPr/>
        </p:nvSpPr>
        <p:spPr>
          <a:xfrm>
            <a:off x="213360" y="412642"/>
            <a:ext cx="5882640" cy="1125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Khám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phá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châu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phi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E526441-9339-149E-0C17-4DF359DEC5D8}"/>
              </a:ext>
            </a:extLst>
          </p:cNvPr>
          <p:cNvSpPr/>
          <p:nvPr/>
        </p:nvSpPr>
        <p:spPr>
          <a:xfrm>
            <a:off x="152400" y="15240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62848B-5BE0-3E12-7415-72F122E4612B}"/>
              </a:ext>
            </a:extLst>
          </p:cNvPr>
          <p:cNvSpPr txBox="1">
            <a:spLocks/>
          </p:cNvSpPr>
          <p:nvPr/>
        </p:nvSpPr>
        <p:spPr>
          <a:xfrm>
            <a:off x="5679440" y="612671"/>
            <a:ext cx="6360160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1.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Vị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trí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địa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lí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,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hình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dạng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,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kích</a:t>
            </a:r>
            <a:r>
              <a:rPr lang="en-US" sz="5400" dirty="0">
                <a:solidFill>
                  <a:srgbClr val="00B050"/>
                </a:solidFill>
                <a:latin typeface="#9Slide06 SVNDope Script" pitchFamily="2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#9Slide06 SVNDope Script" pitchFamily="2" charset="0"/>
              </a:rPr>
              <a:t>thước</a:t>
            </a:r>
            <a:endParaRPr lang="en-US" sz="5400" dirty="0">
              <a:solidFill>
                <a:srgbClr val="00B050"/>
              </a:solidFill>
              <a:latin typeface="#9Slide06 SVNDope Script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78C9A4-C4ED-B6D0-818B-37C2B1AFB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044" y="1419597"/>
            <a:ext cx="4280196" cy="51771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E7F31-FD40-B283-140F-C3FC9D5367AD}"/>
              </a:ext>
            </a:extLst>
          </p:cNvPr>
          <p:cNvCxnSpPr>
            <a:cxnSpLocks/>
          </p:cNvCxnSpPr>
          <p:nvPr/>
        </p:nvCxnSpPr>
        <p:spPr>
          <a:xfrm>
            <a:off x="7894320" y="1960880"/>
            <a:ext cx="1960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6F9B87A-2E4B-F3AF-5D79-D74DF99FC0F3}"/>
              </a:ext>
            </a:extLst>
          </p:cNvPr>
          <p:cNvCxnSpPr>
            <a:cxnSpLocks/>
          </p:cNvCxnSpPr>
          <p:nvPr/>
        </p:nvCxnSpPr>
        <p:spPr>
          <a:xfrm>
            <a:off x="9875520" y="5638800"/>
            <a:ext cx="2164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2615D770-D0A1-69C4-E566-14B89C0C63C9}"/>
              </a:ext>
            </a:extLst>
          </p:cNvPr>
          <p:cNvSpPr txBox="1">
            <a:spLocks/>
          </p:cNvSpPr>
          <p:nvPr/>
        </p:nvSpPr>
        <p:spPr>
          <a:xfrm>
            <a:off x="7698444" y="1279867"/>
            <a:ext cx="1625600" cy="898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37</a:t>
            </a:r>
            <a:r>
              <a:rPr lang="en-US" sz="4000" baseline="30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0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b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F3A0CF6-F821-3D32-51BA-0D8C19204893}"/>
              </a:ext>
            </a:extLst>
          </p:cNvPr>
          <p:cNvSpPr txBox="1">
            <a:spLocks/>
          </p:cNvSpPr>
          <p:nvPr/>
        </p:nvSpPr>
        <p:spPr>
          <a:xfrm>
            <a:off x="10566400" y="4977632"/>
            <a:ext cx="1625600" cy="898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35</a:t>
            </a:r>
            <a:r>
              <a:rPr lang="en-US" sz="4000" baseline="30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0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92B604-C8C7-0728-A0BF-8092625B3AF4}"/>
              </a:ext>
            </a:extLst>
          </p:cNvPr>
          <p:cNvSpPr txBox="1"/>
          <p:nvPr/>
        </p:nvSpPr>
        <p:spPr>
          <a:xfrm>
            <a:off x="3442822" y="2235030"/>
            <a:ext cx="3868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35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37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Bắc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5DF767-AC4B-A7D9-D8E6-3370B78FA49D}"/>
              </a:ext>
            </a:extLst>
          </p:cNvPr>
          <p:cNvSpPr txBox="1"/>
          <p:nvPr/>
        </p:nvSpPr>
        <p:spPr>
          <a:xfrm>
            <a:off x="3413760" y="2784136"/>
            <a:ext cx="6177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Dương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F5306-8288-742E-1734-E331A5C52050}"/>
              </a:ext>
            </a:extLst>
          </p:cNvPr>
          <p:cNvSpPr txBox="1"/>
          <p:nvPr/>
        </p:nvSpPr>
        <p:spPr>
          <a:xfrm>
            <a:off x="3413760" y="3408191"/>
            <a:ext cx="4245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Á,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BE5339-3AB8-42B5-67D7-AA17B8AC7FDC}"/>
              </a:ext>
            </a:extLst>
          </p:cNvPr>
          <p:cNvSpPr txBox="1"/>
          <p:nvPr/>
        </p:nvSpPr>
        <p:spPr>
          <a:xfrm>
            <a:off x="3442822" y="3978205"/>
            <a:ext cx="6177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F73ACB-F5EE-54D2-DB9F-80B002C7D2DB}"/>
              </a:ext>
            </a:extLst>
          </p:cNvPr>
          <p:cNvSpPr txBox="1"/>
          <p:nvPr/>
        </p:nvSpPr>
        <p:spPr>
          <a:xfrm>
            <a:off x="3441404" y="4526231"/>
            <a:ext cx="6177280" cy="93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A30A25-D841-872C-78C6-2AE2F98561B6}"/>
              </a:ext>
            </a:extLst>
          </p:cNvPr>
          <p:cNvSpPr txBox="1"/>
          <p:nvPr/>
        </p:nvSpPr>
        <p:spPr>
          <a:xfrm>
            <a:off x="3442822" y="5502198"/>
            <a:ext cx="3744786" cy="93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30,3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km</a:t>
            </a:r>
            <a:r>
              <a:rPr lang="en-US" sz="2400" baseline="300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A48819-6D75-2F68-D7DC-51D7CDBABAAD}"/>
              </a:ext>
            </a:extLst>
          </p:cNvPr>
          <p:cNvSpPr/>
          <p:nvPr/>
        </p:nvSpPr>
        <p:spPr>
          <a:xfrm>
            <a:off x="10403840" y="1960880"/>
            <a:ext cx="735813" cy="7358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47837D-DEA6-A842-B1B0-4BF9ED39AFA9}"/>
              </a:ext>
            </a:extLst>
          </p:cNvPr>
          <p:cNvSpPr txBox="1"/>
          <p:nvPr/>
        </p:nvSpPr>
        <p:spPr>
          <a:xfrm>
            <a:off x="10061649" y="2742655"/>
            <a:ext cx="1791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highlight>
                  <a:srgbClr val="FFFF00"/>
                </a:highlight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Kênh</a:t>
            </a:r>
            <a:r>
              <a:rPr lang="en-US" dirty="0">
                <a:effectLst/>
                <a:highlight>
                  <a:srgbClr val="FFFF00"/>
                </a:highlight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highlight>
                  <a:srgbClr val="FFFF00"/>
                </a:highlight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đào</a:t>
            </a:r>
            <a:r>
              <a:rPr lang="en-US" dirty="0">
                <a:effectLst/>
                <a:highlight>
                  <a:srgbClr val="FFFF00"/>
                </a:highlight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highlight>
                  <a:srgbClr val="FFFF00"/>
                </a:highlight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Xuy</a:t>
            </a:r>
            <a:r>
              <a:rPr lang="en-US" dirty="0">
                <a:effectLst/>
                <a:highlight>
                  <a:srgbClr val="FFFF00"/>
                </a:highlight>
                <a:latin typeface="#9Slide03 SFU Futura_07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-ê</a:t>
            </a:r>
            <a:endParaRPr lang="en-US" dirty="0">
              <a:highlight>
                <a:srgbClr val="FFFF00"/>
              </a:highlight>
              <a:latin typeface="#9Slide03 SFU Futura_07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8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2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ênh đào Suez quan trọng thế nào với thương mại toàn cầu? - Nhịp sống kinh  tế Việt Nam &amp; Thế giới">
            <a:extLst>
              <a:ext uri="{FF2B5EF4-FFF2-40B4-BE49-F238E27FC236}">
                <a16:creationId xmlns:a16="http://schemas.microsoft.com/office/drawing/2014/main" id="{058106E5-1421-6AA9-FC8A-CC92B7241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ế giới sẽ ra sao, nếu Kênh Suez bị đóng cửa? | Nóng - Sâu |  TriThucCuocSong.vn">
            <a:extLst>
              <a:ext uri="{FF2B5EF4-FFF2-40B4-BE49-F238E27FC236}">
                <a16:creationId xmlns:a16="http://schemas.microsoft.com/office/drawing/2014/main" id="{04CD18FC-E2C1-65E4-6AEC-FB963EC38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8024"/>
            <a:ext cx="5232400" cy="393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ez Canal | History, Map, Importance, Length, Depth, &amp; Facts | Britannica">
            <a:extLst>
              <a:ext uri="{FF2B5EF4-FFF2-40B4-BE49-F238E27FC236}">
                <a16:creationId xmlns:a16="http://schemas.microsoft.com/office/drawing/2014/main" id="{172EABCC-4176-FA99-DA5F-34F699102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2"/>
          <a:stretch/>
        </p:blipFill>
        <p:spPr bwMode="auto">
          <a:xfrm>
            <a:off x="6858000" y="3908629"/>
            <a:ext cx="5334000" cy="29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31129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CBA7F17-D6C9-AFFD-9061-F4D1615E1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" y="-40640"/>
            <a:ext cx="43688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TÔI SÁNG TẠO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6E195A-B713-456F-9F2B-C0ED28CCA6F2}"/>
              </a:ext>
            </a:extLst>
          </p:cNvPr>
          <p:cNvSpPr txBox="1"/>
          <p:nvPr/>
        </p:nvSpPr>
        <p:spPr>
          <a:xfrm>
            <a:off x="7010173" y="1194807"/>
            <a:ext cx="4866867" cy="195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Thời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gian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 15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</a:rPr>
              <a:t>phút</a:t>
            </a:r>
            <a:endParaRPr lang="en-US" sz="2400" b="0" i="0" dirty="0">
              <a:solidFill>
                <a:srgbClr val="000000"/>
              </a:solidFill>
              <a:effectLst/>
              <a:latin typeface="#9Slide03 SFU Futura_07" panose="00000900000000000000" pitchFamily="2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Quan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SGK,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gợi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ý &gt;&gt;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A4</a:t>
            </a: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FA4AF689-E19D-F73B-A58F-AE5746C25688}"/>
              </a:ext>
            </a:extLst>
          </p:cNvPr>
          <p:cNvSpPr/>
          <p:nvPr/>
        </p:nvSpPr>
        <p:spPr>
          <a:xfrm>
            <a:off x="0" y="-16769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EF62479-1D2B-F0C6-2C0A-73C1613620AB}"/>
              </a:ext>
            </a:extLst>
          </p:cNvPr>
          <p:cNvSpPr txBox="1">
            <a:spLocks/>
          </p:cNvSpPr>
          <p:nvPr/>
        </p:nvSpPr>
        <p:spPr>
          <a:xfrm>
            <a:off x="4643120" y="269301"/>
            <a:ext cx="7233920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2.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Đặc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điểm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tự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nhiên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7 SFU Machine" panose="00000400000000000000" pitchFamily="2" charset="0"/>
              </a:rPr>
              <a:t>châu</a:t>
            </a:r>
            <a:r>
              <a:rPr lang="en-US" sz="6000" dirty="0">
                <a:solidFill>
                  <a:srgbClr val="00B050"/>
                </a:solidFill>
                <a:latin typeface="#9Slide07 SFU Machine" panose="00000400000000000000" pitchFamily="2" charset="0"/>
              </a:rPr>
              <a:t> Phi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0BF2BEF-D4DB-9721-7546-B84CA4CC6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5731"/>
              </p:ext>
            </p:extLst>
          </p:nvPr>
        </p:nvGraphicFramePr>
        <p:xfrm>
          <a:off x="315422" y="1062602"/>
          <a:ext cx="6512098" cy="4159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3784">
                  <a:extLst>
                    <a:ext uri="{9D8B030D-6E8A-4147-A177-3AD203B41FA5}">
                      <a16:colId xmlns:a16="http://schemas.microsoft.com/office/drawing/2014/main" val="2789966818"/>
                    </a:ext>
                  </a:extLst>
                </a:gridCol>
                <a:gridCol w="2418314">
                  <a:extLst>
                    <a:ext uri="{9D8B030D-6E8A-4147-A177-3AD203B41FA5}">
                      <a16:colId xmlns:a16="http://schemas.microsoft.com/office/drawing/2014/main" val="41442761"/>
                    </a:ext>
                  </a:extLst>
                </a:gridCol>
              </a:tblGrid>
              <a:tr h="456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Câu hỏi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 tin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432571"/>
                  </a:ext>
                </a:extLst>
              </a:tr>
              <a:tr h="4589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Cái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?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9457433"/>
                  </a:ext>
                </a:extLst>
              </a:tr>
              <a:tr h="4589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Ở đâu?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935957"/>
                  </a:ext>
                </a:extLst>
              </a:tr>
              <a:tr h="4589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Bao nhiêu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770677"/>
                  </a:ext>
                </a:extLst>
              </a:tr>
              <a:tr h="3758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Đặc điểm như thế nào?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844430"/>
                  </a:ext>
                </a:extLst>
              </a:tr>
              <a:tr h="9623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Tại sao có những đặc điểm như thế?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3022903"/>
                  </a:ext>
                </a:extLst>
              </a:tr>
              <a:tr h="96629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Ảnh hưởng của yếu tố đến tự nhiên và kinh tế như thế nào?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SFU Futura_07" panose="00000900000000000000" pitchFamily="2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#9Slide03 SFU Futura_07" panose="000009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82185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7F72E9C-FD31-9779-0363-1D8FB0A1F748}"/>
              </a:ext>
            </a:extLst>
          </p:cNvPr>
          <p:cNvSpPr txBox="1"/>
          <p:nvPr/>
        </p:nvSpPr>
        <p:spPr>
          <a:xfrm>
            <a:off x="7010173" y="4129087"/>
            <a:ext cx="4841581" cy="23834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dung: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đầy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5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Khoa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ràng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Thẩm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mĩ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tươi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nét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en-US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D54625-C8EE-15F4-1F2C-EE8B926BABAC}"/>
              </a:ext>
            </a:extLst>
          </p:cNvPr>
          <p:cNvSpPr txBox="1"/>
          <p:nvPr/>
        </p:nvSpPr>
        <p:spPr>
          <a:xfrm>
            <a:off x="345909" y="5312231"/>
            <a:ext cx="6451131" cy="11606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1-2 tìm hiểu về địa hình; Nhóm 3,4 tìm hiểu khí hậu; nhóm 5,6 tìm hiểu sông ngòi; nhóm 7, 8 tìm hiểu về các môi trường tự nhiên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C3D4E8E-EBC5-8C7D-56EB-8B34C2AF6817}"/>
              </a:ext>
            </a:extLst>
          </p:cNvPr>
          <p:cNvSpPr txBox="1">
            <a:spLocks/>
          </p:cNvSpPr>
          <p:nvPr/>
        </p:nvSpPr>
        <p:spPr>
          <a:xfrm>
            <a:off x="6984886" y="3219191"/>
            <a:ext cx="4866867" cy="92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00FF"/>
                </a:solidFill>
                <a:latin typeface="#9Slide07 SFU Machine" panose="00000400000000000000" pitchFamily="2" charset="0"/>
              </a:rPr>
              <a:t>CHUYÊN GIA</a:t>
            </a:r>
          </a:p>
        </p:txBody>
      </p:sp>
      <p:pic>
        <p:nvPicPr>
          <p:cNvPr id="2050" name="Picture 2" descr="Premium Vector | Teamwork icon. happy team with raised hands. vector eps 10">
            <a:extLst>
              <a:ext uri="{FF2B5EF4-FFF2-40B4-BE49-F238E27FC236}">
                <a16:creationId xmlns:a16="http://schemas.microsoft.com/office/drawing/2014/main" id="{BB7AEFD2-79B6-D9A7-6EC9-63BD889B8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18323" r="9466" b="20237"/>
          <a:stretch/>
        </p:blipFill>
        <p:spPr bwMode="auto">
          <a:xfrm>
            <a:off x="4643120" y="1781727"/>
            <a:ext cx="2021840" cy="125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98F1817B-B7C8-2E7B-3F6B-F49DADD674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0880" y="3509850"/>
            <a:ext cx="2203450" cy="123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4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  <p:bldP spid="13" grpId="0"/>
      <p:bldP spid="16" grpId="0"/>
      <p:bldP spid="17" grpId="0" animBg="1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1352</Words>
  <Application>Microsoft Office PowerPoint</Application>
  <PresentationFormat>Widescreen</PresentationFormat>
  <Paragraphs>254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#9Slide03 SFU Futura_07</vt:lpstr>
      <vt:lpstr>#9Slide05 SVNLifehack Script</vt:lpstr>
      <vt:lpstr>#9Slide06 SVNDope Script</vt:lpstr>
      <vt:lpstr>#9Slide07 IcielBC Cubano Normal</vt:lpstr>
      <vt:lpstr>#9Slide07 SFU Machine</vt:lpstr>
      <vt:lpstr>#9Slide07 SVNDessert Menu Scrip</vt:lpstr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AI NHANH HƠN</vt:lpstr>
      <vt:lpstr>Em có biết?</vt:lpstr>
      <vt:lpstr>PowerPoint Presentation</vt:lpstr>
      <vt:lpstr>BÀI 9 – VỊ TRÍ ĐỊA LÍ, ĐẶC ĐIỂM TỰ NHIÊN CHÂU PHI</vt:lpstr>
      <vt:lpstr>Khám phá châu phi</vt:lpstr>
      <vt:lpstr>PowerPoint Presentation</vt:lpstr>
      <vt:lpstr>PowerPoint Presentation</vt:lpstr>
      <vt:lpstr>TÔI SÁNG TẠO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Chí Tuấn Nguyễn</dc:creator>
  <cp:lastModifiedBy>Chí Tuấn Nguyễn</cp:lastModifiedBy>
  <cp:revision>38</cp:revision>
  <dcterms:created xsi:type="dcterms:W3CDTF">2022-07-22T13:18:38Z</dcterms:created>
  <dcterms:modified xsi:type="dcterms:W3CDTF">2022-07-26T14:24:09Z</dcterms:modified>
</cp:coreProperties>
</file>