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43" r:id="rId2"/>
    <p:sldId id="555" r:id="rId3"/>
    <p:sldId id="556" r:id="rId4"/>
    <p:sldId id="503" r:id="rId5"/>
    <p:sldId id="583" r:id="rId6"/>
    <p:sldId id="497" r:id="rId7"/>
    <p:sldId id="549" r:id="rId8"/>
    <p:sldId id="557" r:id="rId9"/>
    <p:sldId id="559" r:id="rId10"/>
    <p:sldId id="558" r:id="rId11"/>
    <p:sldId id="560" r:id="rId12"/>
    <p:sldId id="586" r:id="rId13"/>
    <p:sldId id="584" r:id="rId14"/>
    <p:sldId id="585" r:id="rId15"/>
    <p:sldId id="561" r:id="rId16"/>
    <p:sldId id="562" r:id="rId17"/>
    <p:sldId id="563" r:id="rId18"/>
    <p:sldId id="587" r:id="rId19"/>
    <p:sldId id="566" r:id="rId20"/>
    <p:sldId id="524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CCFF"/>
    <a:srgbClr val="0D30DD"/>
    <a:srgbClr val="00FF00"/>
    <a:srgbClr val="BCFCD4"/>
    <a:srgbClr val="99FF66"/>
    <a:srgbClr val="33CCFF"/>
    <a:srgbClr val="F11BAA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69" d="100"/>
          <a:sy n="69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5D8F4-2F55-4BF6-A353-2E56F4C4C2E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CC809B-7BA7-4A0D-B695-0E9D47EC411D}">
      <dgm:prSet phldrT="[Text]" custT="1"/>
      <dgm:spPr/>
      <dgm:t>
        <a:bodyPr/>
        <a:lstStyle/>
        <a:p>
          <a:r>
            <a:rPr lang="en-US" sz="2000" b="1" dirty="0" smtClean="0">
              <a:latin typeface="Cambria" pitchFamily="18" charset="0"/>
              <a:ea typeface="Cambria" pitchFamily="18" charset="0"/>
            </a:rPr>
            <a:t>4 </a:t>
          </a:r>
          <a:r>
            <a:rPr lang="en-US" sz="2000" b="1" dirty="0" err="1" smtClean="0">
              <a:latin typeface="Cambria" pitchFamily="18" charset="0"/>
              <a:ea typeface="Cambria" pitchFamily="18" charset="0"/>
            </a:rPr>
            <a:t>đặc</a:t>
          </a:r>
          <a:r>
            <a:rPr lang="en-US" sz="2000" b="1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b="1" dirty="0" err="1" smtClean="0">
              <a:latin typeface="Cambria" pitchFamily="18" charset="0"/>
              <a:ea typeface="Cambria" pitchFamily="18" charset="0"/>
            </a:rPr>
            <a:t>điểm</a:t>
          </a:r>
          <a:r>
            <a:rPr lang="en-US" sz="2000" b="1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b="1" dirty="0" err="1" smtClean="0">
              <a:latin typeface="Cambria" pitchFamily="18" charset="0"/>
              <a:ea typeface="Cambria" pitchFamily="18" charset="0"/>
            </a:rPr>
            <a:t>chung</a:t>
          </a:r>
          <a:endParaRPr lang="en-US" sz="2000" b="1" dirty="0">
            <a:latin typeface="Cambria" pitchFamily="18" charset="0"/>
            <a:ea typeface="Cambria" pitchFamily="18" charset="0"/>
          </a:endParaRPr>
        </a:p>
      </dgm:t>
    </dgm:pt>
    <dgm:pt modelId="{385C8509-BCC9-43D7-B17B-0F89B0FAB8CA}" type="parTrans" cxnId="{A0FFC210-2957-47FA-887C-20B1BE3808AA}">
      <dgm:prSet/>
      <dgm:spPr/>
      <dgm:t>
        <a:bodyPr/>
        <a:lstStyle/>
        <a:p>
          <a:endParaRPr lang="en-US"/>
        </a:p>
      </dgm:t>
    </dgm:pt>
    <dgm:pt modelId="{A4AA5E0B-AC64-449A-BD64-00016E98F395}" type="sibTrans" cxnId="{A0FFC210-2957-47FA-887C-20B1BE3808AA}">
      <dgm:prSet/>
      <dgm:spPr/>
      <dgm:t>
        <a:bodyPr/>
        <a:lstStyle/>
        <a:p>
          <a:endParaRPr lang="en-US"/>
        </a:p>
      </dgm:t>
    </dgm:pt>
    <dgm:pt modelId="{7AB79125-B231-4799-84D0-EB928BE69659}">
      <dgm:prSet phldrT="[Text]" custT="1"/>
      <dgm:spPr/>
      <dgm:t>
        <a:bodyPr/>
        <a:lstStyle/>
        <a:p>
          <a:r>
            <a:rPr lang="vi-VN" sz="2000" dirty="0" smtClean="0">
              <a:latin typeface="Cambria" pitchFamily="18" charset="0"/>
              <a:ea typeface="Cambria" pitchFamily="18" charset="0"/>
            </a:rPr>
            <a:t>Địa hình đồi núi chiếm ưu thế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. </a:t>
          </a:r>
          <a:endParaRPr lang="en-US" sz="2000" dirty="0">
            <a:latin typeface="Cambria" pitchFamily="18" charset="0"/>
            <a:ea typeface="Cambria" pitchFamily="18" charset="0"/>
          </a:endParaRPr>
        </a:p>
      </dgm:t>
    </dgm:pt>
    <dgm:pt modelId="{0ABB49B6-8467-42F6-AC15-344F799C1469}" type="parTrans" cxnId="{0B2DDD8A-FBF9-4012-9F96-DE4DE095A627}">
      <dgm:prSet/>
      <dgm:spPr/>
      <dgm:t>
        <a:bodyPr/>
        <a:lstStyle/>
        <a:p>
          <a:endParaRPr lang="en-US"/>
        </a:p>
      </dgm:t>
    </dgm:pt>
    <dgm:pt modelId="{A9C86BCE-F87D-45BD-B7F1-D74414AF9C10}" type="sibTrans" cxnId="{0B2DDD8A-FBF9-4012-9F96-DE4DE095A627}">
      <dgm:prSet/>
      <dgm:spPr/>
      <dgm:t>
        <a:bodyPr/>
        <a:lstStyle/>
        <a:p>
          <a:endParaRPr lang="en-US"/>
        </a:p>
      </dgm:t>
    </dgm:pt>
    <dgm:pt modelId="{F72E7E77-CB09-42AF-ACC5-792126FFCA2E}">
      <dgm:prSet phldrT="[Text]" custT="1"/>
      <dgm:spPr/>
      <dgm:t>
        <a:bodyPr/>
        <a:lstStyle/>
        <a:p>
          <a:r>
            <a:rPr lang="vi-VN" sz="2000" dirty="0" smtClean="0">
              <a:latin typeface="Cambria" pitchFamily="18" charset="0"/>
              <a:ea typeface="Cambria" pitchFamily="18" charset="0"/>
            </a:rPr>
            <a:t>Địa hình có 2 hướng chính là TB-ĐN và vòng cung.</a:t>
          </a:r>
          <a:endParaRPr lang="en-US" sz="2000" dirty="0">
            <a:latin typeface="Cambria" pitchFamily="18" charset="0"/>
            <a:ea typeface="Cambria" pitchFamily="18" charset="0"/>
          </a:endParaRPr>
        </a:p>
      </dgm:t>
    </dgm:pt>
    <dgm:pt modelId="{2CE944B4-E07C-4AA5-B3DB-75EC19A3B065}" type="parTrans" cxnId="{CF518178-EDA9-47F3-9589-2A9644126EE7}">
      <dgm:prSet/>
      <dgm:spPr/>
      <dgm:t>
        <a:bodyPr/>
        <a:lstStyle/>
        <a:p>
          <a:endParaRPr lang="en-US"/>
        </a:p>
      </dgm:t>
    </dgm:pt>
    <dgm:pt modelId="{829BB0F9-26ED-4B97-8A15-BC7AA5C40593}" type="sibTrans" cxnId="{CF518178-EDA9-47F3-9589-2A9644126EE7}">
      <dgm:prSet/>
      <dgm:spPr/>
      <dgm:t>
        <a:bodyPr/>
        <a:lstStyle/>
        <a:p>
          <a:endParaRPr lang="en-US"/>
        </a:p>
      </dgm:t>
    </dgm:pt>
    <dgm:pt modelId="{7DA43C6A-B607-4E73-BABB-48F4DB078CE5}">
      <dgm:prSet phldrT="[Text]" custT="1"/>
      <dgm:spPr/>
      <dgm:t>
        <a:bodyPr/>
        <a:lstStyle/>
        <a:p>
          <a:r>
            <a:rPr lang="en-US" sz="2000" dirty="0" err="1" smtClean="0">
              <a:latin typeface="Cambria" pitchFamily="18" charset="0"/>
              <a:ea typeface="Cambria" pitchFamily="18" charset="0"/>
            </a:rPr>
            <a:t>Địa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hình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tính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chất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phân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bậc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khá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rõ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rệt</a:t>
          </a:r>
          <a:endParaRPr lang="en-US" sz="2000" dirty="0">
            <a:latin typeface="Cambria" pitchFamily="18" charset="0"/>
            <a:ea typeface="Cambria" pitchFamily="18" charset="0"/>
          </a:endParaRPr>
        </a:p>
      </dgm:t>
    </dgm:pt>
    <dgm:pt modelId="{33505401-C1B2-4468-B86E-70745E096832}" type="parTrans" cxnId="{BE494AFD-6995-43CB-8B6F-52001AF4248C}">
      <dgm:prSet/>
      <dgm:spPr/>
      <dgm:t>
        <a:bodyPr/>
        <a:lstStyle/>
        <a:p>
          <a:endParaRPr lang="en-US"/>
        </a:p>
      </dgm:t>
    </dgm:pt>
    <dgm:pt modelId="{013248DD-3CCE-4309-A4C3-E946B84C297A}" type="sibTrans" cxnId="{BE494AFD-6995-43CB-8B6F-52001AF4248C}">
      <dgm:prSet/>
      <dgm:spPr/>
      <dgm:t>
        <a:bodyPr/>
        <a:lstStyle/>
        <a:p>
          <a:endParaRPr lang="en-US"/>
        </a:p>
      </dgm:t>
    </dgm:pt>
    <dgm:pt modelId="{25165AF8-05A7-4DB1-BE9E-0A6D21ED0147}">
      <dgm:prSet phldrT="[Text]" custT="1"/>
      <dgm:spPr/>
      <dgm:t>
        <a:bodyPr/>
        <a:lstStyle/>
        <a:p>
          <a:r>
            <a:rPr lang="vi-VN" sz="2000" dirty="0" smtClean="0">
              <a:latin typeface="Cambria" pitchFamily="18" charset="0"/>
              <a:ea typeface="Cambria" pitchFamily="18" charset="0"/>
            </a:rPr>
            <a:t>Địa hình chịu tác động của khí hậu nhiệt đới ẩm gió mùa và con người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.</a:t>
          </a:r>
          <a:endParaRPr lang="en-US" sz="2000" dirty="0">
            <a:latin typeface="Cambria" pitchFamily="18" charset="0"/>
            <a:ea typeface="Cambria" pitchFamily="18" charset="0"/>
          </a:endParaRPr>
        </a:p>
      </dgm:t>
    </dgm:pt>
    <dgm:pt modelId="{D9234A93-74FC-4F5B-939C-6F0E7B5BDCE9}" type="parTrans" cxnId="{C92CD01B-9B6D-4B8D-9A0E-0269111E3327}">
      <dgm:prSet/>
      <dgm:spPr/>
      <dgm:t>
        <a:bodyPr/>
        <a:lstStyle/>
        <a:p>
          <a:endParaRPr lang="en-US"/>
        </a:p>
      </dgm:t>
    </dgm:pt>
    <dgm:pt modelId="{4839BF8F-6BE3-4A57-885F-4B78251E5B3E}" type="sibTrans" cxnId="{C92CD01B-9B6D-4B8D-9A0E-0269111E3327}">
      <dgm:prSet/>
      <dgm:spPr/>
      <dgm:t>
        <a:bodyPr/>
        <a:lstStyle/>
        <a:p>
          <a:endParaRPr lang="en-US"/>
        </a:p>
      </dgm:t>
    </dgm:pt>
    <dgm:pt modelId="{90BCF881-EB1A-449F-BD7A-DA4E3052AEF9}" type="pres">
      <dgm:prSet presAssocID="{9005D8F4-2F55-4BF6-A353-2E56F4C4C2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258815-A71D-499E-806F-3DDB357ABFAB}" type="pres">
      <dgm:prSet presAssocID="{BFCC809B-7BA7-4A0D-B695-0E9D47EC411D}" presName="root1" presStyleCnt="0"/>
      <dgm:spPr/>
    </dgm:pt>
    <dgm:pt modelId="{AA7767D3-53FF-41C3-964D-0C09B48DF49F}" type="pres">
      <dgm:prSet presAssocID="{BFCC809B-7BA7-4A0D-B695-0E9D47EC411D}" presName="LevelOneTextNode" presStyleLbl="node0" presStyleIdx="0" presStyleCnt="1" custScaleX="760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873DE6-570B-4673-B52F-AD3D8D05A1C5}" type="pres">
      <dgm:prSet presAssocID="{BFCC809B-7BA7-4A0D-B695-0E9D47EC411D}" presName="level2hierChild" presStyleCnt="0"/>
      <dgm:spPr/>
    </dgm:pt>
    <dgm:pt modelId="{CD7C0DA7-4673-430F-B17D-F4A6D0CF8E78}" type="pres">
      <dgm:prSet presAssocID="{0ABB49B6-8467-42F6-AC15-344F799C1469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2BE94A9D-F048-47D5-ADF2-709C6A945307}" type="pres">
      <dgm:prSet presAssocID="{0ABB49B6-8467-42F6-AC15-344F799C1469}" presName="connTx" presStyleLbl="parChTrans1D2" presStyleIdx="0" presStyleCnt="4"/>
      <dgm:spPr/>
      <dgm:t>
        <a:bodyPr/>
        <a:lstStyle/>
        <a:p>
          <a:endParaRPr lang="en-US"/>
        </a:p>
      </dgm:t>
    </dgm:pt>
    <dgm:pt modelId="{C0885D5E-B366-4CB4-80F7-4B4223EFD112}" type="pres">
      <dgm:prSet presAssocID="{7AB79125-B231-4799-84D0-EB928BE69659}" presName="root2" presStyleCnt="0"/>
      <dgm:spPr/>
    </dgm:pt>
    <dgm:pt modelId="{96F6B4A5-4316-483E-A215-A50AB58380CF}" type="pres">
      <dgm:prSet presAssocID="{7AB79125-B231-4799-84D0-EB928BE69659}" presName="LevelTwoTextNode" presStyleLbl="node2" presStyleIdx="0" presStyleCnt="4" custScaleX="208595" custScaleY="811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8AAEAC-43D2-4E22-8A74-18A94D736197}" type="pres">
      <dgm:prSet presAssocID="{7AB79125-B231-4799-84D0-EB928BE69659}" presName="level3hierChild" presStyleCnt="0"/>
      <dgm:spPr/>
    </dgm:pt>
    <dgm:pt modelId="{94EA96AF-2FBC-4648-9FD1-87361545AC9C}" type="pres">
      <dgm:prSet presAssocID="{2CE944B4-E07C-4AA5-B3DB-75EC19A3B065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B71E18EA-A9F5-46B8-ABA7-9EFB15559447}" type="pres">
      <dgm:prSet presAssocID="{2CE944B4-E07C-4AA5-B3DB-75EC19A3B065}" presName="connTx" presStyleLbl="parChTrans1D2" presStyleIdx="1" presStyleCnt="4"/>
      <dgm:spPr/>
      <dgm:t>
        <a:bodyPr/>
        <a:lstStyle/>
        <a:p>
          <a:endParaRPr lang="en-US"/>
        </a:p>
      </dgm:t>
    </dgm:pt>
    <dgm:pt modelId="{8F04E35C-3EAE-441A-936B-5D9D412F8908}" type="pres">
      <dgm:prSet presAssocID="{F72E7E77-CB09-42AF-ACC5-792126FFCA2E}" presName="root2" presStyleCnt="0"/>
      <dgm:spPr/>
    </dgm:pt>
    <dgm:pt modelId="{194FA8BE-403B-4438-BA10-D5FA171165B8}" type="pres">
      <dgm:prSet presAssocID="{F72E7E77-CB09-42AF-ACC5-792126FFCA2E}" presName="LevelTwoTextNode" presStyleLbl="node2" presStyleIdx="1" presStyleCnt="4" custScaleX="208595" custScaleY="8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54F3A6-45BC-4438-9BAD-767003A9A51F}" type="pres">
      <dgm:prSet presAssocID="{F72E7E77-CB09-42AF-ACC5-792126FFCA2E}" presName="level3hierChild" presStyleCnt="0"/>
      <dgm:spPr/>
    </dgm:pt>
    <dgm:pt modelId="{E8278B7B-0FAD-4B56-BFD7-99CDD2D15D79}" type="pres">
      <dgm:prSet presAssocID="{33505401-C1B2-4468-B86E-70745E096832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0F735E1D-8DE0-4FED-A1AD-7F2CCD5A702A}" type="pres">
      <dgm:prSet presAssocID="{33505401-C1B2-4468-B86E-70745E096832}" presName="connTx" presStyleLbl="parChTrans1D2" presStyleIdx="2" presStyleCnt="4"/>
      <dgm:spPr/>
      <dgm:t>
        <a:bodyPr/>
        <a:lstStyle/>
        <a:p>
          <a:endParaRPr lang="en-US"/>
        </a:p>
      </dgm:t>
    </dgm:pt>
    <dgm:pt modelId="{07507DAA-DBE3-4073-8093-C951DFAAE50C}" type="pres">
      <dgm:prSet presAssocID="{7DA43C6A-B607-4E73-BABB-48F4DB078CE5}" presName="root2" presStyleCnt="0"/>
      <dgm:spPr/>
    </dgm:pt>
    <dgm:pt modelId="{EDB4E737-2141-4BB1-B813-7B76AF376A28}" type="pres">
      <dgm:prSet presAssocID="{7DA43C6A-B607-4E73-BABB-48F4DB078CE5}" presName="LevelTwoTextNode" presStyleLbl="node2" presStyleIdx="2" presStyleCnt="4" custScaleX="208595" custScaleY="763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AD4517-59CC-4694-B2CA-32F6DB794FEF}" type="pres">
      <dgm:prSet presAssocID="{7DA43C6A-B607-4E73-BABB-48F4DB078CE5}" presName="level3hierChild" presStyleCnt="0"/>
      <dgm:spPr/>
    </dgm:pt>
    <dgm:pt modelId="{CB055323-E44E-407A-8665-53A08ECD62A4}" type="pres">
      <dgm:prSet presAssocID="{D9234A93-74FC-4F5B-939C-6F0E7B5BDCE9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6B664DAE-CFAB-4EB3-86DA-BCD831827A4A}" type="pres">
      <dgm:prSet presAssocID="{D9234A93-74FC-4F5B-939C-6F0E7B5BDCE9}" presName="connTx" presStyleLbl="parChTrans1D2" presStyleIdx="3" presStyleCnt="4"/>
      <dgm:spPr/>
      <dgm:t>
        <a:bodyPr/>
        <a:lstStyle/>
        <a:p>
          <a:endParaRPr lang="en-US"/>
        </a:p>
      </dgm:t>
    </dgm:pt>
    <dgm:pt modelId="{5B396C6D-38D2-4799-854D-29EDE812012D}" type="pres">
      <dgm:prSet presAssocID="{25165AF8-05A7-4DB1-BE9E-0A6D21ED0147}" presName="root2" presStyleCnt="0"/>
      <dgm:spPr/>
    </dgm:pt>
    <dgm:pt modelId="{8F2DA846-E5CB-4AE7-92C9-8E5BFEDD193F}" type="pres">
      <dgm:prSet presAssocID="{25165AF8-05A7-4DB1-BE9E-0A6D21ED0147}" presName="LevelTwoTextNode" presStyleLbl="node2" presStyleIdx="3" presStyleCnt="4" custScaleX="208595" custScaleY="810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8F3E70-20F6-44F0-BBA8-1C543AEDE795}" type="pres">
      <dgm:prSet presAssocID="{25165AF8-05A7-4DB1-BE9E-0A6D21ED0147}" presName="level3hierChild" presStyleCnt="0"/>
      <dgm:spPr/>
    </dgm:pt>
  </dgm:ptLst>
  <dgm:cxnLst>
    <dgm:cxn modelId="{99AEBE31-15D0-48C2-BD6D-0B59C40D6C35}" type="presOf" srcId="{0ABB49B6-8467-42F6-AC15-344F799C1469}" destId="{CD7C0DA7-4673-430F-B17D-F4A6D0CF8E78}" srcOrd="0" destOrd="0" presId="urn:microsoft.com/office/officeart/2005/8/layout/hierarchy2"/>
    <dgm:cxn modelId="{0B2DDD8A-FBF9-4012-9F96-DE4DE095A627}" srcId="{BFCC809B-7BA7-4A0D-B695-0E9D47EC411D}" destId="{7AB79125-B231-4799-84D0-EB928BE69659}" srcOrd="0" destOrd="0" parTransId="{0ABB49B6-8467-42F6-AC15-344F799C1469}" sibTransId="{A9C86BCE-F87D-45BD-B7F1-D74414AF9C10}"/>
    <dgm:cxn modelId="{80479130-C74F-41A2-A30D-4352F3B470A5}" type="presOf" srcId="{D9234A93-74FC-4F5B-939C-6F0E7B5BDCE9}" destId="{6B664DAE-CFAB-4EB3-86DA-BCD831827A4A}" srcOrd="1" destOrd="0" presId="urn:microsoft.com/office/officeart/2005/8/layout/hierarchy2"/>
    <dgm:cxn modelId="{A0FFC210-2957-47FA-887C-20B1BE3808AA}" srcId="{9005D8F4-2F55-4BF6-A353-2E56F4C4C2E3}" destId="{BFCC809B-7BA7-4A0D-B695-0E9D47EC411D}" srcOrd="0" destOrd="0" parTransId="{385C8509-BCC9-43D7-B17B-0F89B0FAB8CA}" sibTransId="{A4AA5E0B-AC64-449A-BD64-00016E98F395}"/>
    <dgm:cxn modelId="{1FEB5100-326C-46CC-9C21-82B20147C3FE}" type="presOf" srcId="{F72E7E77-CB09-42AF-ACC5-792126FFCA2E}" destId="{194FA8BE-403B-4438-BA10-D5FA171165B8}" srcOrd="0" destOrd="0" presId="urn:microsoft.com/office/officeart/2005/8/layout/hierarchy2"/>
    <dgm:cxn modelId="{1B244CEE-EAD4-4CEE-BEB8-DE470AB0417B}" type="presOf" srcId="{33505401-C1B2-4468-B86E-70745E096832}" destId="{0F735E1D-8DE0-4FED-A1AD-7F2CCD5A702A}" srcOrd="1" destOrd="0" presId="urn:microsoft.com/office/officeart/2005/8/layout/hierarchy2"/>
    <dgm:cxn modelId="{6A8F592C-CB75-4108-B53D-D6FF1D18C46D}" type="presOf" srcId="{BFCC809B-7BA7-4A0D-B695-0E9D47EC411D}" destId="{AA7767D3-53FF-41C3-964D-0C09B48DF49F}" srcOrd="0" destOrd="0" presId="urn:microsoft.com/office/officeart/2005/8/layout/hierarchy2"/>
    <dgm:cxn modelId="{9A8F0380-C4C6-4C09-9F3B-7F078463B7D6}" type="presOf" srcId="{2CE944B4-E07C-4AA5-B3DB-75EC19A3B065}" destId="{94EA96AF-2FBC-4648-9FD1-87361545AC9C}" srcOrd="0" destOrd="0" presId="urn:microsoft.com/office/officeart/2005/8/layout/hierarchy2"/>
    <dgm:cxn modelId="{C0CCC99A-303D-4ECE-8313-5C7EE6073328}" type="presOf" srcId="{9005D8F4-2F55-4BF6-A353-2E56F4C4C2E3}" destId="{90BCF881-EB1A-449F-BD7A-DA4E3052AEF9}" srcOrd="0" destOrd="0" presId="urn:microsoft.com/office/officeart/2005/8/layout/hierarchy2"/>
    <dgm:cxn modelId="{6A8FD2F5-1303-4E8B-87F7-E37B0B3282FB}" type="presOf" srcId="{2CE944B4-E07C-4AA5-B3DB-75EC19A3B065}" destId="{B71E18EA-A9F5-46B8-ABA7-9EFB15559447}" srcOrd="1" destOrd="0" presId="urn:microsoft.com/office/officeart/2005/8/layout/hierarchy2"/>
    <dgm:cxn modelId="{02E811DD-04B0-4350-AE13-9DAB275DEC51}" type="presOf" srcId="{25165AF8-05A7-4DB1-BE9E-0A6D21ED0147}" destId="{8F2DA846-E5CB-4AE7-92C9-8E5BFEDD193F}" srcOrd="0" destOrd="0" presId="urn:microsoft.com/office/officeart/2005/8/layout/hierarchy2"/>
    <dgm:cxn modelId="{EA64417C-74F9-4C99-98F1-7B27A9BC1635}" type="presOf" srcId="{7AB79125-B231-4799-84D0-EB928BE69659}" destId="{96F6B4A5-4316-483E-A215-A50AB58380CF}" srcOrd="0" destOrd="0" presId="urn:microsoft.com/office/officeart/2005/8/layout/hierarchy2"/>
    <dgm:cxn modelId="{C92CD01B-9B6D-4B8D-9A0E-0269111E3327}" srcId="{BFCC809B-7BA7-4A0D-B695-0E9D47EC411D}" destId="{25165AF8-05A7-4DB1-BE9E-0A6D21ED0147}" srcOrd="3" destOrd="0" parTransId="{D9234A93-74FC-4F5B-939C-6F0E7B5BDCE9}" sibTransId="{4839BF8F-6BE3-4A57-885F-4B78251E5B3E}"/>
    <dgm:cxn modelId="{94075342-0968-47A5-83AA-6AD6BDB1678A}" type="presOf" srcId="{D9234A93-74FC-4F5B-939C-6F0E7B5BDCE9}" destId="{CB055323-E44E-407A-8665-53A08ECD62A4}" srcOrd="0" destOrd="0" presId="urn:microsoft.com/office/officeart/2005/8/layout/hierarchy2"/>
    <dgm:cxn modelId="{B8650C08-A839-440F-B1E2-253C76E8F250}" type="presOf" srcId="{7DA43C6A-B607-4E73-BABB-48F4DB078CE5}" destId="{EDB4E737-2141-4BB1-B813-7B76AF376A28}" srcOrd="0" destOrd="0" presId="urn:microsoft.com/office/officeart/2005/8/layout/hierarchy2"/>
    <dgm:cxn modelId="{CF518178-EDA9-47F3-9589-2A9644126EE7}" srcId="{BFCC809B-7BA7-4A0D-B695-0E9D47EC411D}" destId="{F72E7E77-CB09-42AF-ACC5-792126FFCA2E}" srcOrd="1" destOrd="0" parTransId="{2CE944B4-E07C-4AA5-B3DB-75EC19A3B065}" sibTransId="{829BB0F9-26ED-4B97-8A15-BC7AA5C40593}"/>
    <dgm:cxn modelId="{C814D90C-945F-4E7A-BDA5-8BAFC61A9923}" type="presOf" srcId="{0ABB49B6-8467-42F6-AC15-344F799C1469}" destId="{2BE94A9D-F048-47D5-ADF2-709C6A945307}" srcOrd="1" destOrd="0" presId="urn:microsoft.com/office/officeart/2005/8/layout/hierarchy2"/>
    <dgm:cxn modelId="{BE494AFD-6995-43CB-8B6F-52001AF4248C}" srcId="{BFCC809B-7BA7-4A0D-B695-0E9D47EC411D}" destId="{7DA43C6A-B607-4E73-BABB-48F4DB078CE5}" srcOrd="2" destOrd="0" parTransId="{33505401-C1B2-4468-B86E-70745E096832}" sibTransId="{013248DD-3CCE-4309-A4C3-E946B84C297A}"/>
    <dgm:cxn modelId="{2AA5B627-4AEE-4574-8204-A25E0E6A34A9}" type="presOf" srcId="{33505401-C1B2-4468-B86E-70745E096832}" destId="{E8278B7B-0FAD-4B56-BFD7-99CDD2D15D79}" srcOrd="0" destOrd="0" presId="urn:microsoft.com/office/officeart/2005/8/layout/hierarchy2"/>
    <dgm:cxn modelId="{69860160-7745-426C-B1D5-5714D698BB33}" type="presParOf" srcId="{90BCF881-EB1A-449F-BD7A-DA4E3052AEF9}" destId="{00258815-A71D-499E-806F-3DDB357ABFAB}" srcOrd="0" destOrd="0" presId="urn:microsoft.com/office/officeart/2005/8/layout/hierarchy2"/>
    <dgm:cxn modelId="{6903CCE8-898F-46AF-8144-7551C383CFF5}" type="presParOf" srcId="{00258815-A71D-499E-806F-3DDB357ABFAB}" destId="{AA7767D3-53FF-41C3-964D-0C09B48DF49F}" srcOrd="0" destOrd="0" presId="urn:microsoft.com/office/officeart/2005/8/layout/hierarchy2"/>
    <dgm:cxn modelId="{0429F496-924D-49BA-AF44-17161A42A223}" type="presParOf" srcId="{00258815-A71D-499E-806F-3DDB357ABFAB}" destId="{53873DE6-570B-4673-B52F-AD3D8D05A1C5}" srcOrd="1" destOrd="0" presId="urn:microsoft.com/office/officeart/2005/8/layout/hierarchy2"/>
    <dgm:cxn modelId="{3E8786AB-9A3E-4A2F-BBF5-3B7B91D1DB24}" type="presParOf" srcId="{53873DE6-570B-4673-B52F-AD3D8D05A1C5}" destId="{CD7C0DA7-4673-430F-B17D-F4A6D0CF8E78}" srcOrd="0" destOrd="0" presId="urn:microsoft.com/office/officeart/2005/8/layout/hierarchy2"/>
    <dgm:cxn modelId="{D6511A37-4D08-4EF0-B50F-185733466CAF}" type="presParOf" srcId="{CD7C0DA7-4673-430F-B17D-F4A6D0CF8E78}" destId="{2BE94A9D-F048-47D5-ADF2-709C6A945307}" srcOrd="0" destOrd="0" presId="urn:microsoft.com/office/officeart/2005/8/layout/hierarchy2"/>
    <dgm:cxn modelId="{8ABABE99-DF79-41AE-B36F-C9AB78922585}" type="presParOf" srcId="{53873DE6-570B-4673-B52F-AD3D8D05A1C5}" destId="{C0885D5E-B366-4CB4-80F7-4B4223EFD112}" srcOrd="1" destOrd="0" presId="urn:microsoft.com/office/officeart/2005/8/layout/hierarchy2"/>
    <dgm:cxn modelId="{373D8CE9-C86D-4964-AA66-A22CAB6DC02D}" type="presParOf" srcId="{C0885D5E-B366-4CB4-80F7-4B4223EFD112}" destId="{96F6B4A5-4316-483E-A215-A50AB58380CF}" srcOrd="0" destOrd="0" presId="urn:microsoft.com/office/officeart/2005/8/layout/hierarchy2"/>
    <dgm:cxn modelId="{19F22376-3B35-4630-9A39-3677D1F035BB}" type="presParOf" srcId="{C0885D5E-B366-4CB4-80F7-4B4223EFD112}" destId="{AF8AAEAC-43D2-4E22-8A74-18A94D736197}" srcOrd="1" destOrd="0" presId="urn:microsoft.com/office/officeart/2005/8/layout/hierarchy2"/>
    <dgm:cxn modelId="{F19C7B3A-2E7D-4FA6-9847-E8774557F199}" type="presParOf" srcId="{53873DE6-570B-4673-B52F-AD3D8D05A1C5}" destId="{94EA96AF-2FBC-4648-9FD1-87361545AC9C}" srcOrd="2" destOrd="0" presId="urn:microsoft.com/office/officeart/2005/8/layout/hierarchy2"/>
    <dgm:cxn modelId="{748012D2-3E0F-4D0A-A547-53B6354C9ECF}" type="presParOf" srcId="{94EA96AF-2FBC-4648-9FD1-87361545AC9C}" destId="{B71E18EA-A9F5-46B8-ABA7-9EFB15559447}" srcOrd="0" destOrd="0" presId="urn:microsoft.com/office/officeart/2005/8/layout/hierarchy2"/>
    <dgm:cxn modelId="{24606F3C-26D0-4768-83E2-726C9DB8C1BF}" type="presParOf" srcId="{53873DE6-570B-4673-B52F-AD3D8D05A1C5}" destId="{8F04E35C-3EAE-441A-936B-5D9D412F8908}" srcOrd="3" destOrd="0" presId="urn:microsoft.com/office/officeart/2005/8/layout/hierarchy2"/>
    <dgm:cxn modelId="{07455879-AC02-4E2B-9DFC-7EBD0C84923F}" type="presParOf" srcId="{8F04E35C-3EAE-441A-936B-5D9D412F8908}" destId="{194FA8BE-403B-4438-BA10-D5FA171165B8}" srcOrd="0" destOrd="0" presId="urn:microsoft.com/office/officeart/2005/8/layout/hierarchy2"/>
    <dgm:cxn modelId="{B0555A6C-AD16-4FE2-9727-3E2B48A0C28F}" type="presParOf" srcId="{8F04E35C-3EAE-441A-936B-5D9D412F8908}" destId="{9954F3A6-45BC-4438-9BAD-767003A9A51F}" srcOrd="1" destOrd="0" presId="urn:microsoft.com/office/officeart/2005/8/layout/hierarchy2"/>
    <dgm:cxn modelId="{3B290A94-7BAD-415F-9693-ADC5D9827B4B}" type="presParOf" srcId="{53873DE6-570B-4673-B52F-AD3D8D05A1C5}" destId="{E8278B7B-0FAD-4B56-BFD7-99CDD2D15D79}" srcOrd="4" destOrd="0" presId="urn:microsoft.com/office/officeart/2005/8/layout/hierarchy2"/>
    <dgm:cxn modelId="{1C8518C9-4423-405A-B320-F84BE55246FB}" type="presParOf" srcId="{E8278B7B-0FAD-4B56-BFD7-99CDD2D15D79}" destId="{0F735E1D-8DE0-4FED-A1AD-7F2CCD5A702A}" srcOrd="0" destOrd="0" presId="urn:microsoft.com/office/officeart/2005/8/layout/hierarchy2"/>
    <dgm:cxn modelId="{6A2D486E-9409-4B39-81AF-5E2318D32D61}" type="presParOf" srcId="{53873DE6-570B-4673-B52F-AD3D8D05A1C5}" destId="{07507DAA-DBE3-4073-8093-C951DFAAE50C}" srcOrd="5" destOrd="0" presId="urn:microsoft.com/office/officeart/2005/8/layout/hierarchy2"/>
    <dgm:cxn modelId="{5749AEA2-C5FE-4901-A9AC-5A02E71FA09D}" type="presParOf" srcId="{07507DAA-DBE3-4073-8093-C951DFAAE50C}" destId="{EDB4E737-2141-4BB1-B813-7B76AF376A28}" srcOrd="0" destOrd="0" presId="urn:microsoft.com/office/officeart/2005/8/layout/hierarchy2"/>
    <dgm:cxn modelId="{55581764-0C31-4BD2-9C2B-F24C7393DDB2}" type="presParOf" srcId="{07507DAA-DBE3-4073-8093-C951DFAAE50C}" destId="{ECAD4517-59CC-4694-B2CA-32F6DB794FEF}" srcOrd="1" destOrd="0" presId="urn:microsoft.com/office/officeart/2005/8/layout/hierarchy2"/>
    <dgm:cxn modelId="{6D434A49-5E0C-4FF9-94BD-149806EF57DA}" type="presParOf" srcId="{53873DE6-570B-4673-B52F-AD3D8D05A1C5}" destId="{CB055323-E44E-407A-8665-53A08ECD62A4}" srcOrd="6" destOrd="0" presId="urn:microsoft.com/office/officeart/2005/8/layout/hierarchy2"/>
    <dgm:cxn modelId="{FD560953-9303-4E11-A7E6-81C6AC33E9E3}" type="presParOf" srcId="{CB055323-E44E-407A-8665-53A08ECD62A4}" destId="{6B664DAE-CFAB-4EB3-86DA-BCD831827A4A}" srcOrd="0" destOrd="0" presId="urn:microsoft.com/office/officeart/2005/8/layout/hierarchy2"/>
    <dgm:cxn modelId="{8740FB0B-800F-4B1A-BA85-D8A3DA6161DB}" type="presParOf" srcId="{53873DE6-570B-4673-B52F-AD3D8D05A1C5}" destId="{5B396C6D-38D2-4799-854D-29EDE812012D}" srcOrd="7" destOrd="0" presId="urn:microsoft.com/office/officeart/2005/8/layout/hierarchy2"/>
    <dgm:cxn modelId="{2036CBB9-5F60-4E31-B4C5-B072419AF28A}" type="presParOf" srcId="{5B396C6D-38D2-4799-854D-29EDE812012D}" destId="{8F2DA846-E5CB-4AE7-92C9-8E5BFEDD193F}" srcOrd="0" destOrd="0" presId="urn:microsoft.com/office/officeart/2005/8/layout/hierarchy2"/>
    <dgm:cxn modelId="{CFE90EA7-A626-4FB8-8491-ECAFAA5E848F}" type="presParOf" srcId="{5B396C6D-38D2-4799-854D-29EDE812012D}" destId="{C08F3E70-20F6-44F0-BBA8-1C543AEDE79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767D3-53FF-41C3-964D-0C09B48DF49F}">
      <dsp:nvSpPr>
        <dsp:cNvPr id="0" name=""/>
        <dsp:cNvSpPr/>
      </dsp:nvSpPr>
      <dsp:spPr>
        <a:xfrm>
          <a:off x="4840" y="1645482"/>
          <a:ext cx="1671655" cy="1098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mbria" pitchFamily="18" charset="0"/>
              <a:ea typeface="Cambria" pitchFamily="18" charset="0"/>
            </a:rPr>
            <a:t>4 </a:t>
          </a:r>
          <a:r>
            <a:rPr lang="en-US" sz="2000" b="1" kern="1200" dirty="0" err="1" smtClean="0">
              <a:latin typeface="Cambria" pitchFamily="18" charset="0"/>
              <a:ea typeface="Cambria" pitchFamily="18" charset="0"/>
            </a:rPr>
            <a:t>đặc</a:t>
          </a:r>
          <a:r>
            <a:rPr lang="en-US" sz="2000" b="1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b="1" kern="1200" dirty="0" err="1" smtClean="0">
              <a:latin typeface="Cambria" pitchFamily="18" charset="0"/>
              <a:ea typeface="Cambria" pitchFamily="18" charset="0"/>
            </a:rPr>
            <a:t>điểm</a:t>
          </a:r>
          <a:r>
            <a:rPr lang="en-US" sz="2000" b="1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b="1" kern="1200" dirty="0" err="1" smtClean="0">
              <a:latin typeface="Cambria" pitchFamily="18" charset="0"/>
              <a:ea typeface="Cambria" pitchFamily="18" charset="0"/>
            </a:rPr>
            <a:t>chung</a:t>
          </a:r>
          <a:endParaRPr lang="en-US" sz="2000" b="1" kern="1200" dirty="0">
            <a:latin typeface="Cambria" pitchFamily="18" charset="0"/>
            <a:ea typeface="Cambria" pitchFamily="18" charset="0"/>
          </a:endParaRPr>
        </a:p>
      </dsp:txBody>
      <dsp:txXfrm>
        <a:off x="37011" y="1677653"/>
        <a:ext cx="1607313" cy="1034072"/>
      </dsp:txXfrm>
    </dsp:sp>
    <dsp:sp modelId="{CD7C0DA7-4673-430F-B17D-F4A6D0CF8E78}">
      <dsp:nvSpPr>
        <dsp:cNvPr id="0" name=""/>
        <dsp:cNvSpPr/>
      </dsp:nvSpPr>
      <dsp:spPr>
        <a:xfrm rot="17956260">
          <a:off x="1217254" y="1388298"/>
          <a:ext cx="1797213" cy="45043"/>
        </a:xfrm>
        <a:custGeom>
          <a:avLst/>
          <a:gdLst/>
          <a:ahLst/>
          <a:cxnLst/>
          <a:rect l="0" t="0" r="0" b="0"/>
          <a:pathLst>
            <a:path>
              <a:moveTo>
                <a:pt x="0" y="22521"/>
              </a:moveTo>
              <a:lnTo>
                <a:pt x="1797213" y="22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070931" y="1365889"/>
        <a:ext cx="89860" cy="89860"/>
      </dsp:txXfrm>
    </dsp:sp>
    <dsp:sp modelId="{96F6B4A5-4316-483E-A215-A50AB58380CF}">
      <dsp:nvSpPr>
        <dsp:cNvPr id="0" name=""/>
        <dsp:cNvSpPr/>
      </dsp:nvSpPr>
      <dsp:spPr>
        <a:xfrm>
          <a:off x="2555227" y="181307"/>
          <a:ext cx="4582475" cy="891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 smtClean="0">
              <a:latin typeface="Cambria" pitchFamily="18" charset="0"/>
              <a:ea typeface="Cambria" pitchFamily="18" charset="0"/>
            </a:rPr>
            <a:t>Địa hình đồi núi chiếm ưu thế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. </a:t>
          </a:r>
          <a:endParaRPr lang="en-US" sz="2000" kern="1200" dirty="0">
            <a:latin typeface="Cambria" pitchFamily="18" charset="0"/>
            <a:ea typeface="Cambria" pitchFamily="18" charset="0"/>
          </a:endParaRPr>
        </a:p>
      </dsp:txBody>
      <dsp:txXfrm>
        <a:off x="2581332" y="207412"/>
        <a:ext cx="4530265" cy="839076"/>
      </dsp:txXfrm>
    </dsp:sp>
    <dsp:sp modelId="{94EA96AF-2FBC-4648-9FD1-87361545AC9C}">
      <dsp:nvSpPr>
        <dsp:cNvPr id="0" name=""/>
        <dsp:cNvSpPr/>
      </dsp:nvSpPr>
      <dsp:spPr>
        <a:xfrm rot="19817569">
          <a:off x="1610011" y="1921485"/>
          <a:ext cx="1011700" cy="45043"/>
        </a:xfrm>
        <a:custGeom>
          <a:avLst/>
          <a:gdLst/>
          <a:ahLst/>
          <a:cxnLst/>
          <a:rect l="0" t="0" r="0" b="0"/>
          <a:pathLst>
            <a:path>
              <a:moveTo>
                <a:pt x="0" y="22521"/>
              </a:moveTo>
              <a:lnTo>
                <a:pt x="1011700" y="22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90569" y="1918714"/>
        <a:ext cx="50585" cy="50585"/>
      </dsp:txXfrm>
    </dsp:sp>
    <dsp:sp modelId="{194FA8BE-403B-4438-BA10-D5FA171165B8}">
      <dsp:nvSpPr>
        <dsp:cNvPr id="0" name=""/>
        <dsp:cNvSpPr/>
      </dsp:nvSpPr>
      <dsp:spPr>
        <a:xfrm>
          <a:off x="2555227" y="1237355"/>
          <a:ext cx="4582475" cy="911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 smtClean="0">
              <a:latin typeface="Cambria" pitchFamily="18" charset="0"/>
              <a:ea typeface="Cambria" pitchFamily="18" charset="0"/>
            </a:rPr>
            <a:t>Địa hình có 2 hướng chính là TB-ĐN và vòng cung.</a:t>
          </a:r>
          <a:endParaRPr lang="en-US" sz="2000" kern="1200" dirty="0">
            <a:latin typeface="Cambria" pitchFamily="18" charset="0"/>
            <a:ea typeface="Cambria" pitchFamily="18" charset="0"/>
          </a:endParaRPr>
        </a:p>
      </dsp:txBody>
      <dsp:txXfrm>
        <a:off x="2581937" y="1264065"/>
        <a:ext cx="4529055" cy="858516"/>
      </dsp:txXfrm>
    </dsp:sp>
    <dsp:sp modelId="{E8278B7B-0FAD-4B56-BFD7-99CDD2D15D79}">
      <dsp:nvSpPr>
        <dsp:cNvPr id="0" name=""/>
        <dsp:cNvSpPr/>
      </dsp:nvSpPr>
      <dsp:spPr>
        <a:xfrm rot="1891076">
          <a:off x="1600462" y="2441600"/>
          <a:ext cx="1030798" cy="45043"/>
        </a:xfrm>
        <a:custGeom>
          <a:avLst/>
          <a:gdLst/>
          <a:ahLst/>
          <a:cxnLst/>
          <a:rect l="0" t="0" r="0" b="0"/>
          <a:pathLst>
            <a:path>
              <a:moveTo>
                <a:pt x="0" y="22521"/>
              </a:moveTo>
              <a:lnTo>
                <a:pt x="1030798" y="22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90091" y="2438352"/>
        <a:ext cx="51539" cy="51539"/>
      </dsp:txXfrm>
    </dsp:sp>
    <dsp:sp modelId="{EDB4E737-2141-4BB1-B813-7B76AF376A28}">
      <dsp:nvSpPr>
        <dsp:cNvPr id="0" name=""/>
        <dsp:cNvSpPr/>
      </dsp:nvSpPr>
      <dsp:spPr>
        <a:xfrm>
          <a:off x="2555227" y="2314054"/>
          <a:ext cx="4582475" cy="83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Địa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hình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tính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chất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phân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bậc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khá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rõ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rệt</a:t>
          </a:r>
          <a:endParaRPr lang="en-US" sz="2000" kern="1200" dirty="0">
            <a:latin typeface="Cambria" pitchFamily="18" charset="0"/>
            <a:ea typeface="Cambria" pitchFamily="18" charset="0"/>
          </a:endParaRPr>
        </a:p>
      </dsp:txBody>
      <dsp:txXfrm>
        <a:off x="2579801" y="2338628"/>
        <a:ext cx="4533327" cy="789853"/>
      </dsp:txXfrm>
    </dsp:sp>
    <dsp:sp modelId="{CB055323-E44E-407A-8665-53A08ECD62A4}">
      <dsp:nvSpPr>
        <dsp:cNvPr id="0" name=""/>
        <dsp:cNvSpPr/>
      </dsp:nvSpPr>
      <dsp:spPr>
        <a:xfrm rot="3644222">
          <a:off x="1217029" y="2956295"/>
          <a:ext cx="1797663" cy="45043"/>
        </a:xfrm>
        <a:custGeom>
          <a:avLst/>
          <a:gdLst/>
          <a:ahLst/>
          <a:cxnLst/>
          <a:rect l="0" t="0" r="0" b="0"/>
          <a:pathLst>
            <a:path>
              <a:moveTo>
                <a:pt x="0" y="22521"/>
              </a:moveTo>
              <a:lnTo>
                <a:pt x="1797663" y="22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070920" y="2933876"/>
        <a:ext cx="89883" cy="89883"/>
      </dsp:txXfrm>
    </dsp:sp>
    <dsp:sp modelId="{8F2DA846-E5CB-4AE7-92C9-8E5BFEDD193F}">
      <dsp:nvSpPr>
        <dsp:cNvPr id="0" name=""/>
        <dsp:cNvSpPr/>
      </dsp:nvSpPr>
      <dsp:spPr>
        <a:xfrm>
          <a:off x="2555227" y="3317818"/>
          <a:ext cx="4582475" cy="890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 smtClean="0">
              <a:latin typeface="Cambria" pitchFamily="18" charset="0"/>
              <a:ea typeface="Cambria" pitchFamily="18" charset="0"/>
            </a:rPr>
            <a:t>Địa hình chịu tác động của khí hậu nhiệt đới ẩm gió mùa và con người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2000" kern="1200" dirty="0">
            <a:latin typeface="Cambria" pitchFamily="18" charset="0"/>
            <a:ea typeface="Cambria" pitchFamily="18" charset="0"/>
          </a:endParaRPr>
        </a:p>
      </dsp:txBody>
      <dsp:txXfrm>
        <a:off x="2581302" y="3343893"/>
        <a:ext cx="4530325" cy="838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24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jpe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13.jpe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diagramLayout" Target="../diagrams/layout1.xml"/><Relationship Id="rId5" Type="http://schemas.openxmlformats.org/officeDocument/2006/relationships/image" Target="../media/image14.png"/><Relationship Id="rId10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openxmlformats.org/officeDocument/2006/relationships/image" Target="../media/image16.jpeg"/><Relationship Id="rId14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ĐUỔI HÌNH BẮT CHỮ</a:t>
            </a:r>
            <a:endParaRPr lang="en-US" sz="4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29000" y="61061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ĐỒNG BẰNG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4" name="Picture 23" descr="Đồng tiếng Anh là gì - J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46" y="2488164"/>
            <a:ext cx="2962593" cy="1842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Equal 24"/>
          <p:cNvSpPr/>
          <p:nvPr/>
        </p:nvSpPr>
        <p:spPr>
          <a:xfrm>
            <a:off x="3106785" y="4345850"/>
            <a:ext cx="2982654" cy="1524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17627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8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2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81200"/>
            <a:ext cx="3657601" cy="230832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chiếm bao nhiêu diện tích lãnh thổ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nước ta được phân loại như thế nào?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5829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900843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280161" y="4318843"/>
            <a:ext cx="4023986" cy="216982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Đồng </a:t>
            </a: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bằng chiếm 1/4 diện tích lãnh thổ. </a:t>
            </a:r>
            <a:endParaRPr lang="en-US" sz="2400" dirty="0" smtClean="0">
              <a:latin typeface="Cambria" pitchFamily="18" charset="0"/>
              <a:ea typeface="Cambria" pitchFamily="18" charset="0"/>
              <a:cs typeface="Times New Roman"/>
            </a:endParaRP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Phân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loại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+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đồng </a:t>
            </a: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bằng châu thổ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sông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endParaRPr lang="en-US" sz="2400" dirty="0" smtClean="0">
              <a:latin typeface="Cambria" pitchFamily="18" charset="0"/>
              <a:ea typeface="Cambria" pitchFamily="18" charset="0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+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đồng </a:t>
            </a: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bằng ven biển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24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pic>
        <p:nvPicPr>
          <p:cNvPr id="26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311233"/>
            <a:ext cx="3451925" cy="52419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đồi núi chiếm ưu thế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2133600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Đồi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phận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VN,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cạnh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đồi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 </a:t>
            </a:r>
            <a:r>
              <a:rPr lang="en-US" dirty="0" err="1" smtClean="0"/>
              <a:t>chúng</a:t>
            </a:r>
            <a:r>
              <a:rPr lang="en-US" dirty="0" smtClean="0"/>
              <a:t> ta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. </a:t>
            </a:r>
            <a:r>
              <a:rPr lang="en-US" dirty="0" err="1" smtClean="0"/>
              <a:t>Vậy</a:t>
            </a:r>
            <a:r>
              <a:rPr lang="en-US" dirty="0" smtClean="0"/>
              <a:t> </a:t>
            </a:r>
            <a:r>
              <a:rPr lang="en-US" dirty="0" err="1" smtClean="0"/>
              <a:t>dựa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,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?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ở VN?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0" y="3200401"/>
            <a:ext cx="6792509" cy="1905000"/>
          </a:xfrm>
          <a:prstGeom prst="wedgeRoundRectCallout">
            <a:avLst>
              <a:gd name="adj1" fmla="val 47383"/>
              <a:gd name="adj2" fmla="val 846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ta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 </a:t>
            </a:r>
            <a:r>
              <a:rPr lang="en-US" dirty="0" err="1" smtClean="0"/>
              <a:t>Chúng</a:t>
            </a:r>
            <a:r>
              <a:rPr lang="en-US" dirty="0" smtClean="0"/>
              <a:t> ta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sang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ở </a:t>
            </a:r>
            <a:r>
              <a:rPr lang="en-US" dirty="0" err="1" smtClean="0"/>
              <a:t>phần</a:t>
            </a:r>
            <a:r>
              <a:rPr lang="en-US" dirty="0" smtClean="0"/>
              <a:t> 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theo.</a:t>
            </a:r>
            <a:r>
              <a:rPr lang="en-US" dirty="0" smtClean="0"/>
              <a:t> (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r>
              <a:rPr lang="en-US" dirty="0" smtClean="0"/>
              <a:t>)  </a:t>
            </a:r>
            <a:r>
              <a:rPr lang="en-US" dirty="0" err="1" smtClean="0"/>
              <a:t>Chiếu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gọi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>
              <a:effectLst/>
            </a:endParaRPr>
          </a:p>
        </p:txBody>
      </p:sp>
      <p:pic>
        <p:nvPicPr>
          <p:cNvPr id="34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TBĐN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9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"/>
            <a:ext cx="4495800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772573" y="228600"/>
            <a:ext cx="869574" cy="180796"/>
          </a:xfrm>
          <a:prstGeom prst="wedgeRoundRectCallout">
            <a:avLst>
              <a:gd name="adj1" fmla="val -53399"/>
              <a:gd name="adj2" fmla="val 181116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Gâm</a:t>
            </a:r>
            <a:endParaRPr lang="en-US" sz="1000" b="1" dirty="0">
              <a:effectLst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114800" y="441992"/>
            <a:ext cx="869574" cy="180796"/>
          </a:xfrm>
          <a:prstGeom prst="wedgeRoundRectCallout">
            <a:avLst>
              <a:gd name="adj1" fmla="val -74036"/>
              <a:gd name="adj2" fmla="val 7712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Ngân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Sơn</a:t>
            </a:r>
            <a:endParaRPr lang="en-US" sz="1000" b="1" dirty="0">
              <a:effectLst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207360" y="685800"/>
            <a:ext cx="869574" cy="180796"/>
          </a:xfrm>
          <a:prstGeom prst="wedgeRoundRectCallout">
            <a:avLst>
              <a:gd name="adj1" fmla="val -74036"/>
              <a:gd name="adj2" fmla="val 7712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Bắc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Sơn</a:t>
            </a:r>
            <a:endParaRPr lang="en-US" sz="1000" b="1" dirty="0"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419600" y="928598"/>
            <a:ext cx="869574" cy="180796"/>
          </a:xfrm>
          <a:prstGeom prst="wedgeRoundRectCallout">
            <a:avLst>
              <a:gd name="adj1" fmla="val -61260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Đông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Triều</a:t>
            </a:r>
            <a:endParaRPr lang="en-US" sz="1000" b="1" dirty="0">
              <a:effectLst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67940" y="598206"/>
            <a:ext cx="290681" cy="529839"/>
          </a:xfrm>
          <a:custGeom>
            <a:avLst/>
            <a:gdLst>
              <a:gd name="connsiteX0" fmla="*/ 0 w 290681"/>
              <a:gd name="connsiteY0" fmla="*/ 0 h 529839"/>
              <a:gd name="connsiteX1" fmla="*/ 17092 w 290681"/>
              <a:gd name="connsiteY1" fmla="*/ 42729 h 529839"/>
              <a:gd name="connsiteX2" fmla="*/ 25638 w 290681"/>
              <a:gd name="connsiteY2" fmla="*/ 68366 h 529839"/>
              <a:gd name="connsiteX3" fmla="*/ 51275 w 290681"/>
              <a:gd name="connsiteY3" fmla="*/ 85458 h 529839"/>
              <a:gd name="connsiteX4" fmla="*/ 102550 w 290681"/>
              <a:gd name="connsiteY4" fmla="*/ 136732 h 529839"/>
              <a:gd name="connsiteX5" fmla="*/ 136733 w 290681"/>
              <a:gd name="connsiteY5" fmla="*/ 179461 h 529839"/>
              <a:gd name="connsiteX6" fmla="*/ 145279 w 290681"/>
              <a:gd name="connsiteY6" fmla="*/ 205099 h 529839"/>
              <a:gd name="connsiteX7" fmla="*/ 179462 w 290681"/>
              <a:gd name="connsiteY7" fmla="*/ 256373 h 529839"/>
              <a:gd name="connsiteX8" fmla="*/ 196553 w 290681"/>
              <a:gd name="connsiteY8" fmla="*/ 282011 h 529839"/>
              <a:gd name="connsiteX9" fmla="*/ 205099 w 290681"/>
              <a:gd name="connsiteY9" fmla="*/ 307648 h 529839"/>
              <a:gd name="connsiteX10" fmla="*/ 239282 w 290681"/>
              <a:gd name="connsiteY10" fmla="*/ 358923 h 529839"/>
              <a:gd name="connsiteX11" fmla="*/ 256374 w 290681"/>
              <a:gd name="connsiteY11" fmla="*/ 427289 h 529839"/>
              <a:gd name="connsiteX12" fmla="*/ 273466 w 290681"/>
              <a:gd name="connsiteY12" fmla="*/ 452927 h 529839"/>
              <a:gd name="connsiteX13" fmla="*/ 290557 w 290681"/>
              <a:gd name="connsiteY13" fmla="*/ 529839 h 52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681" h="529839">
                <a:moveTo>
                  <a:pt x="0" y="0"/>
                </a:moveTo>
                <a:cubicBezTo>
                  <a:pt x="5697" y="14243"/>
                  <a:pt x="11706" y="28366"/>
                  <a:pt x="17092" y="42729"/>
                </a:cubicBezTo>
                <a:cubicBezTo>
                  <a:pt x="20255" y="51163"/>
                  <a:pt x="20011" y="61332"/>
                  <a:pt x="25638" y="68366"/>
                </a:cubicBezTo>
                <a:cubicBezTo>
                  <a:pt x="32054" y="76386"/>
                  <a:pt x="43599" y="78635"/>
                  <a:pt x="51275" y="85458"/>
                </a:cubicBezTo>
                <a:cubicBezTo>
                  <a:pt x="69341" y="101516"/>
                  <a:pt x="102550" y="136732"/>
                  <a:pt x="102550" y="136732"/>
                </a:cubicBezTo>
                <a:cubicBezTo>
                  <a:pt x="124031" y="201175"/>
                  <a:pt x="92556" y="124240"/>
                  <a:pt x="136733" y="179461"/>
                </a:cubicBezTo>
                <a:cubicBezTo>
                  <a:pt x="142360" y="186495"/>
                  <a:pt x="140904" y="197224"/>
                  <a:pt x="145279" y="205099"/>
                </a:cubicBezTo>
                <a:cubicBezTo>
                  <a:pt x="155255" y="223055"/>
                  <a:pt x="168068" y="239282"/>
                  <a:pt x="179462" y="256373"/>
                </a:cubicBezTo>
                <a:cubicBezTo>
                  <a:pt x="185159" y="264919"/>
                  <a:pt x="193305" y="272267"/>
                  <a:pt x="196553" y="282011"/>
                </a:cubicBezTo>
                <a:cubicBezTo>
                  <a:pt x="199402" y="290557"/>
                  <a:pt x="200724" y="299774"/>
                  <a:pt x="205099" y="307648"/>
                </a:cubicBezTo>
                <a:cubicBezTo>
                  <a:pt x="215075" y="325605"/>
                  <a:pt x="239282" y="358923"/>
                  <a:pt x="239282" y="358923"/>
                </a:cubicBezTo>
                <a:cubicBezTo>
                  <a:pt x="242533" y="375176"/>
                  <a:pt x="247614" y="409770"/>
                  <a:pt x="256374" y="427289"/>
                </a:cubicBezTo>
                <a:cubicBezTo>
                  <a:pt x="260967" y="436476"/>
                  <a:pt x="267769" y="444381"/>
                  <a:pt x="273466" y="452927"/>
                </a:cubicBezTo>
                <a:cubicBezTo>
                  <a:pt x="293259" y="512308"/>
                  <a:pt x="290557" y="486185"/>
                  <a:pt x="290557" y="529839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615013" y="666572"/>
            <a:ext cx="145279" cy="230736"/>
          </a:xfrm>
          <a:custGeom>
            <a:avLst/>
            <a:gdLst>
              <a:gd name="connsiteX0" fmla="*/ 0 w 145279"/>
              <a:gd name="connsiteY0" fmla="*/ 0 h 230736"/>
              <a:gd name="connsiteX1" fmla="*/ 34183 w 145279"/>
              <a:gd name="connsiteY1" fmla="*/ 42729 h 230736"/>
              <a:gd name="connsiteX2" fmla="*/ 42729 w 145279"/>
              <a:gd name="connsiteY2" fmla="*/ 68366 h 230736"/>
              <a:gd name="connsiteX3" fmla="*/ 76912 w 145279"/>
              <a:gd name="connsiteY3" fmla="*/ 119641 h 230736"/>
              <a:gd name="connsiteX4" fmla="*/ 85458 w 145279"/>
              <a:gd name="connsiteY4" fmla="*/ 145278 h 230736"/>
              <a:gd name="connsiteX5" fmla="*/ 111095 w 145279"/>
              <a:gd name="connsiteY5" fmla="*/ 170916 h 230736"/>
              <a:gd name="connsiteX6" fmla="*/ 119641 w 145279"/>
              <a:gd name="connsiteY6" fmla="*/ 196553 h 230736"/>
              <a:gd name="connsiteX7" fmla="*/ 145279 w 145279"/>
              <a:gd name="connsiteY7" fmla="*/ 230736 h 23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279" h="230736">
                <a:moveTo>
                  <a:pt x="0" y="0"/>
                </a:moveTo>
                <a:cubicBezTo>
                  <a:pt x="11394" y="14243"/>
                  <a:pt x="24516" y="27262"/>
                  <a:pt x="34183" y="42729"/>
                </a:cubicBezTo>
                <a:cubicBezTo>
                  <a:pt x="38957" y="50368"/>
                  <a:pt x="38354" y="60492"/>
                  <a:pt x="42729" y="68366"/>
                </a:cubicBezTo>
                <a:cubicBezTo>
                  <a:pt x="52705" y="86323"/>
                  <a:pt x="70416" y="100154"/>
                  <a:pt x="76912" y="119641"/>
                </a:cubicBezTo>
                <a:cubicBezTo>
                  <a:pt x="79761" y="128187"/>
                  <a:pt x="80461" y="137783"/>
                  <a:pt x="85458" y="145278"/>
                </a:cubicBezTo>
                <a:cubicBezTo>
                  <a:pt x="92162" y="155334"/>
                  <a:pt x="102549" y="162370"/>
                  <a:pt x="111095" y="170916"/>
                </a:cubicBezTo>
                <a:cubicBezTo>
                  <a:pt x="113944" y="179462"/>
                  <a:pt x="115612" y="188496"/>
                  <a:pt x="119641" y="196553"/>
                </a:cubicBezTo>
                <a:cubicBezTo>
                  <a:pt x="129306" y="215882"/>
                  <a:pt x="133259" y="218718"/>
                  <a:pt x="145279" y="23073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45750" y="1128045"/>
            <a:ext cx="282011" cy="171615"/>
          </a:xfrm>
          <a:custGeom>
            <a:avLst/>
            <a:gdLst>
              <a:gd name="connsiteX0" fmla="*/ 0 w 282011"/>
              <a:gd name="connsiteY0" fmla="*/ 0 h 171615"/>
              <a:gd name="connsiteX1" fmla="*/ 42729 w 282011"/>
              <a:gd name="connsiteY1" fmla="*/ 25637 h 171615"/>
              <a:gd name="connsiteX2" fmla="*/ 68366 w 282011"/>
              <a:gd name="connsiteY2" fmla="*/ 34183 h 171615"/>
              <a:gd name="connsiteX3" fmla="*/ 102549 w 282011"/>
              <a:gd name="connsiteY3" fmla="*/ 85458 h 171615"/>
              <a:gd name="connsiteX4" fmla="*/ 179461 w 282011"/>
              <a:gd name="connsiteY4" fmla="*/ 145278 h 171615"/>
              <a:gd name="connsiteX5" fmla="*/ 239282 w 282011"/>
              <a:gd name="connsiteY5" fmla="*/ 170916 h 171615"/>
              <a:gd name="connsiteX6" fmla="*/ 282011 w 282011"/>
              <a:gd name="connsiteY6" fmla="*/ 170916 h 17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011" h="171615">
                <a:moveTo>
                  <a:pt x="0" y="0"/>
                </a:moveTo>
                <a:cubicBezTo>
                  <a:pt x="14243" y="8546"/>
                  <a:pt x="27873" y="18209"/>
                  <a:pt x="42729" y="25637"/>
                </a:cubicBezTo>
                <a:cubicBezTo>
                  <a:pt x="50786" y="29665"/>
                  <a:pt x="61996" y="27813"/>
                  <a:pt x="68366" y="34183"/>
                </a:cubicBezTo>
                <a:cubicBezTo>
                  <a:pt x="82891" y="48708"/>
                  <a:pt x="88024" y="70933"/>
                  <a:pt x="102549" y="85458"/>
                </a:cubicBezTo>
                <a:cubicBezTo>
                  <a:pt x="142711" y="125620"/>
                  <a:pt x="118130" y="104391"/>
                  <a:pt x="179461" y="145278"/>
                </a:cubicBezTo>
                <a:cubicBezTo>
                  <a:pt x="205220" y="162450"/>
                  <a:pt x="206172" y="167237"/>
                  <a:pt x="239282" y="170916"/>
                </a:cubicBezTo>
                <a:cubicBezTo>
                  <a:pt x="253438" y="172489"/>
                  <a:pt x="267768" y="170916"/>
                  <a:pt x="282011" y="17091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2692974" y="269741"/>
            <a:ext cx="869574" cy="180796"/>
          </a:xfrm>
          <a:prstGeom prst="wedgeRoundRectCallout">
            <a:avLst>
              <a:gd name="adj1" fmla="val -51433"/>
              <a:gd name="adj2" fmla="val 21420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Pu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Đen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Đinh</a:t>
            </a:r>
            <a:endParaRPr lang="en-US" sz="1000" b="1" dirty="0">
              <a:effectLst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2937261" y="1524000"/>
            <a:ext cx="869574" cy="180796"/>
          </a:xfrm>
          <a:prstGeom prst="wedgeRoundRectCallout">
            <a:avLst>
              <a:gd name="adj1" fmla="val -35709"/>
              <a:gd name="adj2" fmla="val -18284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Pu</a:t>
            </a:r>
            <a:r>
              <a:rPr lang="en-US" sz="1000" b="1" dirty="0" smtClean="0"/>
              <a:t> Sam Sao</a:t>
            </a:r>
            <a:endParaRPr lang="en-US" sz="1000" b="1" dirty="0">
              <a:effectLst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359217" y="721895"/>
            <a:ext cx="154004" cy="174313"/>
          </a:xfrm>
          <a:custGeom>
            <a:avLst/>
            <a:gdLst>
              <a:gd name="connsiteX0" fmla="*/ 0 w 154004"/>
              <a:gd name="connsiteY0" fmla="*/ 0 h 174313"/>
              <a:gd name="connsiteX1" fmla="*/ 57751 w 154004"/>
              <a:gd name="connsiteY1" fmla="*/ 105878 h 174313"/>
              <a:gd name="connsiteX2" fmla="*/ 86627 w 154004"/>
              <a:gd name="connsiteY2" fmla="*/ 125128 h 174313"/>
              <a:gd name="connsiteX3" fmla="*/ 134754 w 154004"/>
              <a:gd name="connsiteY3" fmla="*/ 173254 h 174313"/>
              <a:gd name="connsiteX4" fmla="*/ 154004 w 154004"/>
              <a:gd name="connsiteY4" fmla="*/ 173254 h 17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04" h="174313">
                <a:moveTo>
                  <a:pt x="0" y="0"/>
                </a:moveTo>
                <a:cubicBezTo>
                  <a:pt x="11520" y="28801"/>
                  <a:pt x="31523" y="88393"/>
                  <a:pt x="57751" y="105878"/>
                </a:cubicBezTo>
                <a:lnTo>
                  <a:pt x="86627" y="125128"/>
                </a:lnTo>
                <a:cubicBezTo>
                  <a:pt x="102961" y="149629"/>
                  <a:pt x="105586" y="161587"/>
                  <a:pt x="134754" y="173254"/>
                </a:cubicBezTo>
                <a:cubicBezTo>
                  <a:pt x="140712" y="175637"/>
                  <a:pt x="147587" y="173254"/>
                  <a:pt x="154004" y="173254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619099" y="2261937"/>
            <a:ext cx="837398" cy="933952"/>
          </a:xfrm>
          <a:custGeom>
            <a:avLst/>
            <a:gdLst>
              <a:gd name="connsiteX0" fmla="*/ 0 w 837398"/>
              <a:gd name="connsiteY0" fmla="*/ 0 h 933952"/>
              <a:gd name="connsiteX1" fmla="*/ 48126 w 837398"/>
              <a:gd name="connsiteY1" fmla="*/ 38501 h 933952"/>
              <a:gd name="connsiteX2" fmla="*/ 96253 w 837398"/>
              <a:gd name="connsiteY2" fmla="*/ 86627 h 933952"/>
              <a:gd name="connsiteX3" fmla="*/ 134754 w 837398"/>
              <a:gd name="connsiteY3" fmla="*/ 134754 h 933952"/>
              <a:gd name="connsiteX4" fmla="*/ 182880 w 837398"/>
              <a:gd name="connsiteY4" fmla="*/ 182880 h 933952"/>
              <a:gd name="connsiteX5" fmla="*/ 221381 w 837398"/>
              <a:gd name="connsiteY5" fmla="*/ 240631 h 933952"/>
              <a:gd name="connsiteX6" fmla="*/ 269507 w 837398"/>
              <a:gd name="connsiteY6" fmla="*/ 327259 h 933952"/>
              <a:gd name="connsiteX7" fmla="*/ 298383 w 837398"/>
              <a:gd name="connsiteY7" fmla="*/ 346509 h 933952"/>
              <a:gd name="connsiteX8" fmla="*/ 308008 w 837398"/>
              <a:gd name="connsiteY8" fmla="*/ 375385 h 933952"/>
              <a:gd name="connsiteX9" fmla="*/ 356135 w 837398"/>
              <a:gd name="connsiteY9" fmla="*/ 433137 h 933952"/>
              <a:gd name="connsiteX10" fmla="*/ 385010 w 837398"/>
              <a:gd name="connsiteY10" fmla="*/ 452387 h 933952"/>
              <a:gd name="connsiteX11" fmla="*/ 394636 w 837398"/>
              <a:gd name="connsiteY11" fmla="*/ 481263 h 933952"/>
              <a:gd name="connsiteX12" fmla="*/ 423512 w 837398"/>
              <a:gd name="connsiteY12" fmla="*/ 490888 h 933952"/>
              <a:gd name="connsiteX13" fmla="*/ 452387 w 837398"/>
              <a:gd name="connsiteY13" fmla="*/ 510139 h 933952"/>
              <a:gd name="connsiteX14" fmla="*/ 490888 w 837398"/>
              <a:gd name="connsiteY14" fmla="*/ 548640 h 933952"/>
              <a:gd name="connsiteX15" fmla="*/ 500514 w 837398"/>
              <a:gd name="connsiteY15" fmla="*/ 577516 h 933952"/>
              <a:gd name="connsiteX16" fmla="*/ 529389 w 837398"/>
              <a:gd name="connsiteY16" fmla="*/ 606391 h 933952"/>
              <a:gd name="connsiteX17" fmla="*/ 567890 w 837398"/>
              <a:gd name="connsiteY17" fmla="*/ 664143 h 933952"/>
              <a:gd name="connsiteX18" fmla="*/ 596766 w 837398"/>
              <a:gd name="connsiteY18" fmla="*/ 721895 h 933952"/>
              <a:gd name="connsiteX19" fmla="*/ 625642 w 837398"/>
              <a:gd name="connsiteY19" fmla="*/ 731520 h 933952"/>
              <a:gd name="connsiteX20" fmla="*/ 664143 w 837398"/>
              <a:gd name="connsiteY20" fmla="*/ 789271 h 933952"/>
              <a:gd name="connsiteX21" fmla="*/ 673768 w 837398"/>
              <a:gd name="connsiteY21" fmla="*/ 818147 h 933952"/>
              <a:gd name="connsiteX22" fmla="*/ 702644 w 837398"/>
              <a:gd name="connsiteY22" fmla="*/ 827772 h 933952"/>
              <a:gd name="connsiteX23" fmla="*/ 760396 w 837398"/>
              <a:gd name="connsiteY23" fmla="*/ 866274 h 933952"/>
              <a:gd name="connsiteX24" fmla="*/ 798897 w 837398"/>
              <a:gd name="connsiteY24" fmla="*/ 904775 h 933952"/>
              <a:gd name="connsiteX25" fmla="*/ 837398 w 837398"/>
              <a:gd name="connsiteY25" fmla="*/ 933650 h 93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37398" h="933952">
                <a:moveTo>
                  <a:pt x="0" y="0"/>
                </a:moveTo>
                <a:cubicBezTo>
                  <a:pt x="16042" y="12834"/>
                  <a:pt x="33599" y="23974"/>
                  <a:pt x="48126" y="38501"/>
                </a:cubicBezTo>
                <a:cubicBezTo>
                  <a:pt x="112291" y="102666"/>
                  <a:pt x="19255" y="35297"/>
                  <a:pt x="96253" y="86627"/>
                </a:cubicBezTo>
                <a:cubicBezTo>
                  <a:pt x="114991" y="142842"/>
                  <a:pt x="91217" y="91217"/>
                  <a:pt x="134754" y="134754"/>
                </a:cubicBezTo>
                <a:cubicBezTo>
                  <a:pt x="198923" y="198923"/>
                  <a:pt x="105876" y="131543"/>
                  <a:pt x="182880" y="182880"/>
                </a:cubicBezTo>
                <a:cubicBezTo>
                  <a:pt x="195714" y="202130"/>
                  <a:pt x="214065" y="218682"/>
                  <a:pt x="221381" y="240631"/>
                </a:cubicBezTo>
                <a:cubicBezTo>
                  <a:pt x="231411" y="270722"/>
                  <a:pt x="241138" y="308347"/>
                  <a:pt x="269507" y="327259"/>
                </a:cubicBezTo>
                <a:lnTo>
                  <a:pt x="298383" y="346509"/>
                </a:lnTo>
                <a:cubicBezTo>
                  <a:pt x="301591" y="356134"/>
                  <a:pt x="303471" y="366310"/>
                  <a:pt x="308008" y="375385"/>
                </a:cubicBezTo>
                <a:cubicBezTo>
                  <a:pt x="318824" y="397017"/>
                  <a:pt x="337889" y="417932"/>
                  <a:pt x="356135" y="433137"/>
                </a:cubicBezTo>
                <a:cubicBezTo>
                  <a:pt x="365022" y="440543"/>
                  <a:pt x="375385" y="445970"/>
                  <a:pt x="385010" y="452387"/>
                </a:cubicBezTo>
                <a:cubicBezTo>
                  <a:pt x="388219" y="462012"/>
                  <a:pt x="387462" y="474089"/>
                  <a:pt x="394636" y="481263"/>
                </a:cubicBezTo>
                <a:cubicBezTo>
                  <a:pt x="401810" y="488437"/>
                  <a:pt x="414437" y="486351"/>
                  <a:pt x="423512" y="490888"/>
                </a:cubicBezTo>
                <a:cubicBezTo>
                  <a:pt x="433859" y="496061"/>
                  <a:pt x="442762" y="503722"/>
                  <a:pt x="452387" y="510139"/>
                </a:cubicBezTo>
                <a:cubicBezTo>
                  <a:pt x="478057" y="587143"/>
                  <a:pt x="439553" y="497305"/>
                  <a:pt x="490888" y="548640"/>
                </a:cubicBezTo>
                <a:cubicBezTo>
                  <a:pt x="498062" y="555814"/>
                  <a:pt x="494886" y="569074"/>
                  <a:pt x="500514" y="577516"/>
                </a:cubicBezTo>
                <a:cubicBezTo>
                  <a:pt x="508065" y="588842"/>
                  <a:pt x="521032" y="595646"/>
                  <a:pt x="529389" y="606391"/>
                </a:cubicBezTo>
                <a:cubicBezTo>
                  <a:pt x="543593" y="624654"/>
                  <a:pt x="560573" y="642194"/>
                  <a:pt x="567890" y="664143"/>
                </a:cubicBezTo>
                <a:cubicBezTo>
                  <a:pt x="574231" y="683163"/>
                  <a:pt x="579805" y="708326"/>
                  <a:pt x="596766" y="721895"/>
                </a:cubicBezTo>
                <a:cubicBezTo>
                  <a:pt x="604689" y="728233"/>
                  <a:pt x="616017" y="728312"/>
                  <a:pt x="625642" y="731520"/>
                </a:cubicBezTo>
                <a:cubicBezTo>
                  <a:pt x="638476" y="750770"/>
                  <a:pt x="656827" y="767322"/>
                  <a:pt x="664143" y="789271"/>
                </a:cubicBezTo>
                <a:cubicBezTo>
                  <a:pt x="667351" y="798896"/>
                  <a:pt x="666594" y="810973"/>
                  <a:pt x="673768" y="818147"/>
                </a:cubicBezTo>
                <a:cubicBezTo>
                  <a:pt x="680942" y="825321"/>
                  <a:pt x="693019" y="824564"/>
                  <a:pt x="702644" y="827772"/>
                </a:cubicBezTo>
                <a:cubicBezTo>
                  <a:pt x="721895" y="840606"/>
                  <a:pt x="753080" y="844325"/>
                  <a:pt x="760396" y="866274"/>
                </a:cubicBezTo>
                <a:cubicBezTo>
                  <a:pt x="773229" y="904774"/>
                  <a:pt x="760396" y="891940"/>
                  <a:pt x="798897" y="904775"/>
                </a:cubicBezTo>
                <a:cubicBezTo>
                  <a:pt x="821707" y="938989"/>
                  <a:pt x="806579" y="933650"/>
                  <a:pt x="837398" y="93365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3400924" y="948689"/>
            <a:ext cx="869574" cy="180796"/>
          </a:xfrm>
          <a:prstGeom prst="wedgeRoundRectCallout">
            <a:avLst>
              <a:gd name="adj1" fmla="val -42578"/>
              <a:gd name="adj2" fmla="val -126520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smtClean="0"/>
              <a:t>Con </a:t>
            </a:r>
            <a:r>
              <a:rPr lang="en-US" sz="1000" b="1" dirty="0" err="1" smtClean="0"/>
              <a:t>Voi</a:t>
            </a:r>
            <a:endParaRPr lang="en-US" sz="1000" b="1" dirty="0">
              <a:effectLst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037798" y="2261937"/>
            <a:ext cx="1143802" cy="180796"/>
          </a:xfrm>
          <a:prstGeom prst="wedgeRoundRectCallout">
            <a:avLst>
              <a:gd name="adj1" fmla="val -51433"/>
              <a:gd name="adj2" fmla="val 21420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Trường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Sơn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Bắc</a:t>
            </a:r>
            <a:endParaRPr lang="en-US" sz="1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89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" grpId="0" animBg="1"/>
      <p:bldP spid="3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556808"/>
            <a:ext cx="3657601" cy="1938992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k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và xác định trên bản đồ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 núi hướng TB-ĐN và vòng cung.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3158528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900843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có 2 hướng chính là TB-ĐN và vòng 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0" y="2895600"/>
            <a:ext cx="6792509" cy="2209801"/>
          </a:xfrm>
          <a:prstGeom prst="wedgeRoundRectCallout">
            <a:avLst>
              <a:gd name="adj1" fmla="val 47383"/>
              <a:gd name="adj2" fmla="val 846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4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09600" y="3153995"/>
            <a:ext cx="655319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- Hướng TB-ĐN như Con Voi, Hoàng Liên Sơn, Trường Sơn Bắc,...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- Hướng vòng cung: thể hiện rõ nhất ở vùng núi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Đ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ông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Bắc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24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có 2 hướng chính là TB-ĐN và vòng 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372142"/>
            <a:ext cx="3657601" cy="212365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địa hình nước ta có tính phân bậc? Kể tên các bậc địa hình kế tiếp nhau từ nội địa ra biển. 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8115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9355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691152"/>
            <a:ext cx="3657601" cy="1862048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200" dirty="0">
                <a:latin typeface="Cambria" pitchFamily="18" charset="0"/>
                <a:ea typeface="Cambria" pitchFamily="18" charset="0"/>
                <a:cs typeface="Times New Roman"/>
              </a:rPr>
              <a:t>- Núi đồi, đồng bằng, bờ biển, thềm lục địa.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200" dirty="0" smtClean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200" dirty="0">
                <a:latin typeface="Cambria" pitchFamily="18" charset="0"/>
                <a:ea typeface="Cambria" pitchFamily="18" charset="0"/>
                <a:cs typeface="Times New Roman"/>
              </a:rPr>
              <a:t>Nguyên nhân: quá trình địa chất lâu dài, vận động tạo núi Hi-ma-lay-a</a:t>
            </a:r>
            <a:r>
              <a:rPr lang="vi-VN" sz="22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22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có tính chất phân bậc khá rõ rệt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 descr="han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1295398"/>
            <a:ext cx="3528125" cy="525780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0" y="3200401"/>
            <a:ext cx="6792509" cy="1905000"/>
          </a:xfrm>
          <a:prstGeom prst="wedgeRoundRectCallout">
            <a:avLst>
              <a:gd name="adj1" fmla="val 47383"/>
              <a:gd name="adj2" fmla="val 846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4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09600" y="3741003"/>
            <a:ext cx="6553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Núi cao, núi trung bình, núi thấp, đồi, đồng bằng ven biển, thềm lục địa.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Địa hình có tính chất phân bậc khá rõ rệt</a:t>
            </a:r>
          </a:p>
        </p:txBody>
      </p:sp>
    </p:spTree>
    <p:extLst>
      <p:ext uri="{BB962C8B-B14F-4D97-AF65-F5344CB8AC3E}">
        <p14:creationId xmlns:p14="http://schemas.microsoft.com/office/powerpoint/2010/main" val="32427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286000"/>
            <a:ext cx="3657600" cy="147732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</a:t>
            </a:r>
            <a:r>
              <a:rPr lang="vi-V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địa hình nước ta mang tính chất nhiệt đới ẩm gió mùa? Tính chất này biểu hiện như thế nào?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4305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5545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3962400"/>
            <a:ext cx="3657601" cy="2576090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830" dirty="0">
                <a:latin typeface="Cambria" pitchFamily="18" charset="0"/>
                <a:ea typeface="Cambria" pitchFamily="18" charset="0"/>
                <a:cs typeface="Times New Roman"/>
              </a:rPr>
              <a:t>- Nguyên nhân: nhiệt độ cao, lượng mưa lớn tập trung theo </a:t>
            </a:r>
            <a:r>
              <a:rPr lang="vi-VN" sz="1830" dirty="0" smtClean="0">
                <a:latin typeface="Cambria" pitchFamily="18" charset="0"/>
                <a:ea typeface="Cambria" pitchFamily="18" charset="0"/>
                <a:cs typeface="Times New Roman"/>
              </a:rPr>
              <a:t>mùa</a:t>
            </a:r>
            <a:r>
              <a:rPr lang="en-US" sz="183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1830" dirty="0">
              <a:latin typeface="Cambria" pitchFamily="18" charset="0"/>
              <a:ea typeface="Cambria" pitchFamily="18" charset="0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830" dirty="0">
                <a:latin typeface="Cambria" pitchFamily="18" charset="0"/>
                <a:ea typeface="Cambria" pitchFamily="18" charset="0"/>
                <a:cs typeface="Times New Roman"/>
              </a:rPr>
              <a:t>- Biểu hiện: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830" dirty="0">
                <a:latin typeface="Cambria" pitchFamily="18" charset="0"/>
                <a:ea typeface="Cambria" pitchFamily="18" charset="0"/>
                <a:cs typeface="Times New Roman"/>
              </a:rPr>
              <a:t>+ Qúa trình xâm thực, xói mòn diễn ra mạnh mẽ, địa hình bị cắt xẻ.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830" dirty="0">
                <a:latin typeface="Cambria" pitchFamily="18" charset="0"/>
                <a:ea typeface="Cambria" pitchFamily="18" charset="0"/>
                <a:cs typeface="Times New Roman"/>
              </a:rPr>
              <a:t>+ Bồi tụ ở vùng đồng bằng và thung lũng</a:t>
            </a:r>
            <a:r>
              <a:rPr lang="vi-VN" sz="183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183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chịu tác động của khí hậu nhiệt đới ẩm gió mùa và con người</a:t>
            </a:r>
            <a:endParaRPr lang="en-US" sz="20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63" y="3886200"/>
            <a:ext cx="3403716" cy="21885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62" y="1295132"/>
            <a:ext cx="3409937" cy="21338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410200" y="3440668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mbria" pitchFamily="18" charset="0"/>
                <a:ea typeface="Cambria" pitchFamily="18" charset="0"/>
              </a:rPr>
              <a:t>Xói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mòn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vùng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phía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6842" y="6096000"/>
            <a:ext cx="340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Bồi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tụ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vùng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Long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286000"/>
            <a:ext cx="3657600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các dạng địa hình do con người tạo nên.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4305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5545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667071"/>
            <a:ext cx="3657601" cy="1200329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Các dạng địa hình nhân tạo: đô thị, hầm mỏ, hồ chứa nước, đê, đập...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chịu tác động của khí hậu nhiệt đới ẩm gió mùa và con người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3505200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đoạn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đê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6842" y="6248400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thủy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Hòa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Bình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01" y="1281912"/>
            <a:ext cx="3422378" cy="21587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30" y="3986212"/>
            <a:ext cx="3406049" cy="21859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5472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3" grpId="0" animBg="1"/>
      <p:bldP spid="2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0" y="2667000"/>
            <a:ext cx="6792509" cy="2438401"/>
          </a:xfrm>
          <a:prstGeom prst="wedgeRoundRectCallout">
            <a:avLst>
              <a:gd name="adj1" fmla="val 47108"/>
              <a:gd name="adj2" fmla="val 7511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4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22041" y="3000851"/>
            <a:ext cx="655319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Q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uá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trình xâm thực, xói mòn mạnh, địa hình bị chia cắt.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-  Nhiều hang động rộng lớn.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- Các dạng địa hình nhân tạo: hầm mỏ, đê, đập...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Địa hình chịu tác động của khí hậu nhiệt đới ẩm gió mùa và con người</a:t>
            </a:r>
          </a:p>
        </p:txBody>
      </p:sp>
    </p:spTree>
    <p:extLst>
      <p:ext uri="{BB962C8B-B14F-4D97-AF65-F5344CB8AC3E}">
        <p14:creationId xmlns:p14="http://schemas.microsoft.com/office/powerpoint/2010/main" val="39169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ĐUỔI HÌNH BẮT CHỮ</a:t>
            </a:r>
            <a:endParaRPr lang="en-US" sz="4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71800" y="610618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BÁN BÌNH NGUYÊN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7627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8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12" y="2667000"/>
            <a:ext cx="1828800" cy="308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Z PNG &amp; Z Transparent Clipart Miễn phí Tải về - Z Thư Biểu Tượng - Lửa chữ  Z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3085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43238" y="2057400"/>
            <a:ext cx="7395962" cy="73866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ìm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ảnh hưởng của các dạng địa hình của địa phương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triển kinh tế.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6" y="1998423"/>
            <a:ext cx="899998" cy="945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43089" y="4038600"/>
            <a:ext cx="1004711" cy="977375"/>
            <a:chOff x="328593" y="3259179"/>
            <a:chExt cx="1256547" cy="1465221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447800" y="2895600"/>
            <a:ext cx="4572000" cy="3693319"/>
          </a:xfrm>
          <a:prstGeom prst="rect">
            <a:avLst/>
          </a:prstGeom>
          <a:solidFill>
            <a:srgbClr val="FFCCFF"/>
          </a:solidFill>
          <a:ln>
            <a:solidFill>
              <a:srgbClr val="0D30DD"/>
            </a:solidFill>
          </a:ln>
        </p:spPr>
        <p:txBody>
          <a:bodyPr>
            <a:spAutoFit/>
          </a:bodyPr>
          <a:lstStyle/>
          <a:p>
            <a:pPr algn="just"/>
            <a:r>
              <a:rPr lang="vi-VN" b="1" dirty="0">
                <a:latin typeface="Cambria" pitchFamily="18" charset="0"/>
                <a:ea typeface="Cambria" pitchFamily="18" charset="0"/>
              </a:rPr>
              <a:t>- TPHCM thuộc dạng địa hình đồng bằng.</a:t>
            </a:r>
          </a:p>
          <a:p>
            <a:pPr algn="just"/>
            <a:r>
              <a:rPr lang="vi-VN" b="1" dirty="0">
                <a:latin typeface="Cambria" pitchFamily="18" charset="0"/>
                <a:ea typeface="Cambria" pitchFamily="18" charset="0"/>
              </a:rPr>
              <a:t>- Các hoạt động kinh tế ở TPHCM: </a:t>
            </a:r>
          </a:p>
          <a:p>
            <a:pPr algn="just"/>
            <a:r>
              <a:rPr lang="vi-VN" dirty="0">
                <a:latin typeface="Cambria" pitchFamily="18" charset="0"/>
                <a:ea typeface="Cambria" pitchFamily="18" charset="0"/>
              </a:rPr>
              <a:t>+ Sản xuất nông nghiệp: trồng lúa, cây ăn quả, nuôi trồng thủy sản, chăn nuôi bò, lợn, gia cầm...</a:t>
            </a:r>
          </a:p>
          <a:p>
            <a:pPr algn="just"/>
            <a:r>
              <a:rPr lang="vi-VN" dirty="0">
                <a:latin typeface="Cambria" pitchFamily="18" charset="0"/>
                <a:ea typeface="Cambria" pitchFamily="18" charset="0"/>
              </a:rPr>
              <a:t>+ Sản xuất công nghiệp: cơ khí, điện tử, đóng tàu, chế biến lương thực thực phẩm, sản xuất hàng tiêu dùng, dệt may,...</a:t>
            </a:r>
          </a:p>
          <a:p>
            <a:pPr algn="just"/>
            <a:r>
              <a:rPr lang="vi-VN" dirty="0">
                <a:latin typeface="Cambria" pitchFamily="18" charset="0"/>
                <a:ea typeface="Cambria" pitchFamily="18" charset="0"/>
              </a:rPr>
              <a:t>+ Các hoạt động giso thông vận tải, thương mại, du lịch,…</a:t>
            </a:r>
          </a:p>
          <a:p>
            <a:pPr algn="just"/>
            <a:r>
              <a:rPr lang="vi-VN" dirty="0">
                <a:latin typeface="Cambria" pitchFamily="18" charset="0"/>
                <a:ea typeface="Cambria" pitchFamily="18" charset="0"/>
              </a:rPr>
              <a:t>+ Khó khăn: đia hình thấp nên dễ bị ngập lụt vào mùa mưa và thủy triều dâng ảnh hưởng các hoạt động kinh tế.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743200" cy="369331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4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ĐUỔI HÌNH BẮT CHỮ</a:t>
            </a:r>
            <a:endParaRPr lang="en-US" sz="4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19400" y="610618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CAO NGUYÊN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7627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8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" name="Picture 9" descr="Z PNG &amp; Z Transparent Clipart Miễn phí Tải về - Z Thư Biểu Tượng - Lửa chữ  Z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308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Lòng Bàn Tay Cây Cao Nhiệt - Miễn Phí vector hình ảnh trên Pixaba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1904999" cy="3085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4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ĐỊA HÌNH VIỆT NAM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2. ĐỊA HÌNH VIỆT 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CHUNG CỦA ĐỊA HÌNH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 KHU VỰC ĐỊA HÌNH</a:t>
            </a:r>
            <a:endParaRPr lang="en-US" sz="23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ẢNH HƯỞNG CỦA ĐỊA HÌNH ĐỐI VỚI SỰ PHÂN HÓA TỰ NHIÊN VÀ KHAI THÁC KINH TẾ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52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325940"/>
            <a:ext cx="7239001" cy="83099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nước ta có mấy đặc điểm chung? Kể tên.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15161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67653" y="3677631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50649726"/>
              </p:ext>
            </p:extLst>
          </p:nvPr>
        </p:nvGraphicFramePr>
        <p:xfrm>
          <a:off x="1608735" y="2240020"/>
          <a:ext cx="7142544" cy="438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58876"/>
            <a:ext cx="3657601" cy="230832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đồi núi chiếm bao nhiêu? Đồi núi thấp dưới 1000m chiến bao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 lãnh thổ?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5829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8593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495800"/>
            <a:ext cx="3657601" cy="2015936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Đồi núi chiếm 3/4 diện tích lãnh thổ. </a:t>
            </a:r>
            <a:endParaRPr lang="en-US" sz="2400" dirty="0" smtClean="0">
              <a:latin typeface="Cambria" pitchFamily="18" charset="0"/>
              <a:ea typeface="Cambria" pitchFamily="18" charset="0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Trong đó đồi núi thấp dưới 1000m chiế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m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 85%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diện tích lãnh thổ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24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pic>
        <p:nvPicPr>
          <p:cNvPr id="26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311233"/>
            <a:ext cx="3451925" cy="52419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đồi núi chiếm ưu thế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25686" y="2582920"/>
            <a:ext cx="293112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1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,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đồi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6 </a:t>
            </a:r>
            <a:r>
              <a:rPr lang="en-US" dirty="0" err="1" smtClean="0"/>
              <a:t>trong</a:t>
            </a:r>
            <a:r>
              <a:rPr lang="en-US" dirty="0" smtClean="0"/>
              <a:t> word.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Gợi</a:t>
            </a:r>
            <a:r>
              <a:rPr lang="en-US" dirty="0" smtClean="0"/>
              <a:t>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 </a:t>
            </a:r>
            <a:r>
              <a:rPr lang="en-US" dirty="0" err="1" smtClean="0"/>
              <a:t>dựa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thang </a:t>
            </a:r>
            <a:r>
              <a:rPr lang="en-US" dirty="0" err="1" smtClean="0"/>
              <a:t>màu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31075"/>
            <a:ext cx="3657601" cy="203132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2000m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2000m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3543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738501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121765"/>
            <a:ext cx="3657601" cy="243143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Núi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cao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trên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2000m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chiếm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1%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diện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tích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lãnh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thổ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Một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số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đỉnh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núi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cao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trên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2000m: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Phan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-xi-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păng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3147m,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Phu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Luông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2985m,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Pu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Xai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Lai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Leng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2711m,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Ngọc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Linh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2598m,…</a:t>
            </a:r>
            <a:endParaRPr lang="vi-VN" sz="21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pic>
        <p:nvPicPr>
          <p:cNvPr id="26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311233"/>
            <a:ext cx="3451925" cy="52419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Isosceles Triangle 22"/>
          <p:cNvSpPr/>
          <p:nvPr/>
        </p:nvSpPr>
        <p:spPr>
          <a:xfrm>
            <a:off x="5863938" y="1682236"/>
            <a:ext cx="76200" cy="17536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ular Callout 23"/>
          <p:cNvSpPr/>
          <p:nvPr/>
        </p:nvSpPr>
        <p:spPr>
          <a:xfrm>
            <a:off x="5988426" y="1591838"/>
            <a:ext cx="1447800" cy="180796"/>
          </a:xfrm>
          <a:prstGeom prst="wedgeRoundRectCallout">
            <a:avLst>
              <a:gd name="adj1" fmla="val -55364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Phan</a:t>
            </a:r>
            <a:r>
              <a:rPr lang="en-US" sz="1000" b="1" dirty="0" smtClean="0">
                <a:effectLst/>
              </a:rPr>
              <a:t>-xi-</a:t>
            </a:r>
            <a:r>
              <a:rPr lang="en-US" sz="1000" b="1" dirty="0" err="1" smtClean="0">
                <a:effectLst/>
              </a:rPr>
              <a:t>păng</a:t>
            </a:r>
            <a:r>
              <a:rPr lang="en-US" sz="1000" b="1" dirty="0"/>
              <a:t> </a:t>
            </a:r>
            <a:r>
              <a:rPr lang="en-US" sz="1000" b="1" dirty="0" smtClean="0"/>
              <a:t>(</a:t>
            </a:r>
            <a:r>
              <a:rPr lang="en-US" sz="1000" b="1" dirty="0" smtClean="0">
                <a:effectLst/>
              </a:rPr>
              <a:t>3147m)</a:t>
            </a:r>
            <a:endParaRPr lang="en-US" sz="1000" b="1" dirty="0">
              <a:effectLst/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6047712" y="2652802"/>
            <a:ext cx="76200" cy="17536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ular Callout 31"/>
          <p:cNvSpPr/>
          <p:nvPr/>
        </p:nvSpPr>
        <p:spPr>
          <a:xfrm>
            <a:off x="6172200" y="2562404"/>
            <a:ext cx="1524000" cy="180796"/>
          </a:xfrm>
          <a:prstGeom prst="wedgeRoundRectCallout">
            <a:avLst>
              <a:gd name="adj1" fmla="val -55364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Pu</a:t>
            </a:r>
            <a:r>
              <a:rPr lang="en-US" sz="1000" b="1" dirty="0"/>
              <a:t> </a:t>
            </a:r>
            <a:r>
              <a:rPr lang="en-US" sz="1000" b="1" dirty="0" err="1"/>
              <a:t>Xai</a:t>
            </a:r>
            <a:r>
              <a:rPr lang="en-US" sz="1000" b="1" dirty="0"/>
              <a:t> Lai </a:t>
            </a:r>
            <a:r>
              <a:rPr lang="en-US" sz="1000" b="1" dirty="0" err="1"/>
              <a:t>Leng</a:t>
            </a:r>
            <a:r>
              <a:rPr lang="en-US" sz="1000" b="1" dirty="0"/>
              <a:t> </a:t>
            </a:r>
            <a:r>
              <a:rPr lang="en-US" sz="1000" b="1" dirty="0" smtClean="0"/>
              <a:t> (</a:t>
            </a:r>
            <a:r>
              <a:rPr lang="en-US" sz="1000" b="1" dirty="0" smtClean="0">
                <a:effectLst/>
              </a:rPr>
              <a:t>2711m)</a:t>
            </a:r>
            <a:endParaRPr lang="en-US" sz="1000" b="1" dirty="0">
              <a:effectLst/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6020034" y="2039262"/>
            <a:ext cx="76200" cy="17536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34"/>
          <p:cNvSpPr/>
          <p:nvPr/>
        </p:nvSpPr>
        <p:spPr>
          <a:xfrm>
            <a:off x="6144522" y="1948864"/>
            <a:ext cx="1291704" cy="180796"/>
          </a:xfrm>
          <a:prstGeom prst="wedgeRoundRectCallout">
            <a:avLst>
              <a:gd name="adj1" fmla="val -55364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Phu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Luông</a:t>
            </a:r>
            <a:r>
              <a:rPr lang="en-US" sz="1000" b="1" dirty="0" smtClean="0"/>
              <a:t> (</a:t>
            </a:r>
            <a:r>
              <a:rPr lang="en-US" sz="1000" b="1" dirty="0" smtClean="0">
                <a:effectLst/>
              </a:rPr>
              <a:t>2985m)</a:t>
            </a:r>
            <a:endParaRPr lang="en-US" sz="1000" b="1" dirty="0">
              <a:effectLst/>
            </a:endParaRPr>
          </a:p>
        </p:txBody>
      </p:sp>
      <p:sp>
        <p:nvSpPr>
          <p:cNvPr id="36" name="Isosceles Triangle 35"/>
          <p:cNvSpPr/>
          <p:nvPr/>
        </p:nvSpPr>
        <p:spPr>
          <a:xfrm>
            <a:off x="7010400" y="3909190"/>
            <a:ext cx="76200" cy="17536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36"/>
          <p:cNvSpPr/>
          <p:nvPr/>
        </p:nvSpPr>
        <p:spPr>
          <a:xfrm>
            <a:off x="7134888" y="3818792"/>
            <a:ext cx="1247112" cy="180796"/>
          </a:xfrm>
          <a:prstGeom prst="wedgeRoundRectCallout">
            <a:avLst>
              <a:gd name="adj1" fmla="val -55364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Ngọc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Linh</a:t>
            </a:r>
            <a:r>
              <a:rPr lang="en-US" sz="1000" b="1" dirty="0" smtClean="0"/>
              <a:t> (</a:t>
            </a:r>
            <a:r>
              <a:rPr lang="en-US" sz="1000" b="1" dirty="0" smtClean="0">
                <a:effectLst/>
              </a:rPr>
              <a:t>2598m)</a:t>
            </a:r>
            <a:endParaRPr lang="en-US" sz="1000" b="1" dirty="0">
              <a:effectLst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đồi núi chiếm ưu thế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59240" y="4992444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đẻ</a:t>
            </a:r>
            <a:r>
              <a:rPr lang="en-US" dirty="0" smtClean="0"/>
              <a:t> HS </a:t>
            </a: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3" grpId="0" animBg="1"/>
      <p:bldP spid="24" grpId="0" animBg="1"/>
      <p:bldP spid="27" grpId="0" animBg="1"/>
      <p:bldP spid="32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12" y="6248400"/>
            <a:ext cx="316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Pu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Xai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Lai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Leng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8570" y="6260068"/>
            <a:ext cx="317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Ngọc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Linh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600" y="3595074"/>
            <a:ext cx="30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Phan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-xi-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0200" y="3581400"/>
            <a:ext cx="250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Phu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Luông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6" y="1410822"/>
            <a:ext cx="3769023" cy="2156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410822"/>
            <a:ext cx="3810000" cy="2156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4" y="4114800"/>
            <a:ext cx="3797015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14800"/>
            <a:ext cx="3810000" cy="21452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7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4FD0E41-AA7C-407E-8C5C-CB37135CED99}"/>
  <p:tag name="ISPRING_RESOURCE_FOLDER" val="D:\Giáo án năm học 22-23\PPT\BÀI 2 ĐỊA HÌNH VIỆT NAM\"/>
  <p:tag name="ISPRING_PRESENTATION_PATH" val="D:\Giáo án năm học 22-23\PPT\BÀI 2 ĐỊA HÌNH VIỆT NAM.pptx"/>
  <p:tag name="ISPRING_PROJECT_VERSION" val="9"/>
  <p:tag name="ISPRING_PROJECT_FOLDER_UPDATED" val="1"/>
  <p:tag name="ISPRING_SCREEN_RECS_UPDATED" val="D:\Giáo án năm học 22-23\PPT\BÀI 2 ĐỊA HÌNH VIỆT NAM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7411</TotalTime>
  <Words>1355</Words>
  <Application>Microsoft Office PowerPoint</Application>
  <PresentationFormat>On-screen Show (4:3)</PresentationFormat>
  <Paragraphs>154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Office Theme</vt:lpstr>
      <vt:lpstr>KHỞI ĐỘNG</vt:lpstr>
      <vt:lpstr>KHỞI ĐỘNG</vt:lpstr>
      <vt:lpstr>KHỞI ĐỘNG</vt:lpstr>
      <vt:lpstr>ĐỊA HÌNH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480</cp:revision>
  <dcterms:created xsi:type="dcterms:W3CDTF">2016-02-15T14:28:12Z</dcterms:created>
  <dcterms:modified xsi:type="dcterms:W3CDTF">2025-01-09T08:35:20Z</dcterms:modified>
</cp:coreProperties>
</file>