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08" r:id="rId2"/>
  </p:sldMasterIdLst>
  <p:notesMasterIdLst>
    <p:notesMasterId r:id="rId27"/>
  </p:notesMasterIdLst>
  <p:sldIdLst>
    <p:sldId id="256" r:id="rId3"/>
    <p:sldId id="258" r:id="rId4"/>
    <p:sldId id="272" r:id="rId5"/>
    <p:sldId id="271" r:id="rId6"/>
    <p:sldId id="274" r:id="rId7"/>
    <p:sldId id="275" r:id="rId8"/>
    <p:sldId id="268" r:id="rId9"/>
    <p:sldId id="6330" r:id="rId10"/>
    <p:sldId id="6332" r:id="rId11"/>
    <p:sldId id="6362" r:id="rId12"/>
    <p:sldId id="6363" r:id="rId13"/>
    <p:sldId id="6339" r:id="rId14"/>
    <p:sldId id="6338" r:id="rId15"/>
    <p:sldId id="6343" r:id="rId16"/>
    <p:sldId id="6335" r:id="rId17"/>
    <p:sldId id="6344" r:id="rId18"/>
    <p:sldId id="6345" r:id="rId19"/>
    <p:sldId id="6341" r:id="rId20"/>
    <p:sldId id="6342" r:id="rId21"/>
    <p:sldId id="6347" r:id="rId22"/>
    <p:sldId id="6354" r:id="rId23"/>
    <p:sldId id="6348" r:id="rId24"/>
    <p:sldId id="6355" r:id="rId25"/>
    <p:sldId id="6357" r:id="rId26"/>
  </p:sldIdLst>
  <p:sldSz cx="18288000" cy="10287000"/>
  <p:notesSz cx="6858000" cy="9144000"/>
  <p:embeddedFontLst>
    <p:embeddedFont>
      <p:font typeface="#9Slide07 IcielCadena" panose="020B0604020202020204" charset="0"/>
      <p:bold r:id="rId28"/>
    </p:embeddedFont>
    <p:embeddedFont>
      <p:font typeface="#9Slide02 Noi dung rat dai" panose="020B0604020202020204" charset="0"/>
      <p:regular r:id="rId29"/>
    </p:embeddedFont>
    <p:embeddedFont>
      <p:font typeface="Tahoma" panose="020B0604030504040204" pitchFamily="34" charset="0"/>
      <p:regular r:id="rId30"/>
      <p:bold r:id="rId31"/>
    </p:embeddedFont>
    <p:embeddedFont>
      <p:font typeface="Bahnschrift Light Condensed" panose="020B0502040204020203" pitchFamily="34" charset="0"/>
      <p:regular r:id="rId32"/>
    </p:embeddedFont>
    <p:embeddedFont>
      <p:font typeface="Roboto Condensed"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9Slide07 Crocante" panose="020B0604020202020204" charset="0"/>
      <p:regular r:id="rId41"/>
    </p:embeddedFont>
    <p:embeddedFont>
      <p:font typeface="#9Slide07 SVNBango" panose="02000000000000000000" charset="0"/>
      <p:regular r:id="rId42"/>
    </p:embeddedFont>
    <p:embeddedFont>
      <p:font typeface="Bahnschrift SemiLight Condensed" panose="020B0502040204020203" pitchFamily="34" charset="0"/>
      <p:regular r:id="rId43"/>
    </p:embeddedFont>
    <p:embeddedFont>
      <p:font typeface="Pontano Sans" panose="020B0604020202020204" charset="0"/>
      <p:regular r:id="rId44"/>
    </p:embeddedFont>
    <p:embeddedFont>
      <p:font typeface="#9Slide07 IcielBaliho Script" panose="020B0604020202020204" charset="0"/>
      <p:regular r:id="rId45"/>
    </p:embeddedFont>
    <p:embeddedFont>
      <p:font typeface="#9Slide07 Cadena" panose="020B0604020202020204" charset="0"/>
      <p:bold r:id="rId46"/>
    </p:embeddedFont>
    <p:embeddedFont>
      <p:font typeface="Calibri Light" panose="020F0302020204030204" pitchFamily="34" charset="0"/>
      <p:regular r:id="rId47"/>
      <p: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8F1F8"/>
    <a:srgbClr val="B2B7BC"/>
    <a:srgbClr val="FFFFFF"/>
    <a:srgbClr val="FF00FF"/>
    <a:srgbClr val="35684E"/>
    <a:srgbClr val="CC00CC"/>
    <a:srgbClr val="FF6600"/>
    <a:srgbClr val="FF7A00"/>
    <a:srgbClr val="86A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Kiểu Sáng 2 - Màu chủ đề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74C6C-A4DF-4572-9D3F-335263B482B6}" type="datetimeFigureOut">
              <a:rPr lang="en-US" smtClean="0"/>
              <a:t>9/1/2025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B03AB-8647-42C5-A6B3-82B758C5CC63}" type="slidenum">
              <a:rPr lang="en-US" smtClean="0"/>
              <a:t>‹#›</a:t>
            </a:fld>
            <a:endParaRPr lang="en-US"/>
          </a:p>
        </p:txBody>
      </p:sp>
    </p:spTree>
    <p:extLst>
      <p:ext uri="{BB962C8B-B14F-4D97-AF65-F5344CB8AC3E}">
        <p14:creationId xmlns:p14="http://schemas.microsoft.com/office/powerpoint/2010/main" val="1478080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C8B03AB-8647-42C5-A6B3-82B758C5CC63}" type="slidenum">
              <a:rPr lang="en-US" smtClean="0"/>
              <a:t>5</a:t>
            </a:fld>
            <a:endParaRPr lang="en-US"/>
          </a:p>
        </p:txBody>
      </p:sp>
    </p:spTree>
    <p:extLst>
      <p:ext uri="{BB962C8B-B14F-4D97-AF65-F5344CB8AC3E}">
        <p14:creationId xmlns:p14="http://schemas.microsoft.com/office/powerpoint/2010/main" val="81032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940735"/>
      </p:ext>
    </p:extLst>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128047"/>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337117"/>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B73BCF84-FC9B-436B-B33D-E79936BE977B}"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747547824"/>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BCF84-FC9B-436B-B33D-E79936BE977B}"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087564927"/>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BCF84-FC9B-436B-B33D-E79936BE977B}"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611589726"/>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3BCF84-FC9B-436B-B33D-E79936BE977B}"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927922711"/>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3BCF84-FC9B-436B-B33D-E79936BE977B}"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728064555"/>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3BCF84-FC9B-436B-B33D-E79936BE977B}" type="datetimeFigureOut">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563642893"/>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BCF84-FC9B-436B-B33D-E79936BE977B}"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386695422"/>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73BCF84-FC9B-436B-B33D-E79936BE977B}"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153056957"/>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733"/>
      </p:ext>
    </p:extLst>
  </p:cSld>
  <p:clrMapOvr>
    <a:masterClrMapping/>
  </p:clrMapOvr>
  <p:transition spd="slow">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73BCF84-FC9B-436B-B33D-E79936BE977B}"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638500348"/>
      </p:ext>
    </p:extLst>
  </p:cSld>
  <p:clrMapOvr>
    <a:masterClrMapping/>
  </p:clrMapOvr>
  <p:transition spd="slow">
    <p:strips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BCF84-FC9B-436B-B33D-E79936BE977B}"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481536540"/>
      </p:ext>
    </p:extLst>
  </p:cSld>
  <p:clrMapOvr>
    <a:masterClrMapping/>
  </p:clrMapOvr>
  <p:transition spd="slow">
    <p:strips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BCF84-FC9B-436B-B33D-E79936BE977B}"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920579779"/>
      </p:ext>
    </p:extLst>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829389"/>
      </p:ext>
    </p:extLst>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181532"/>
      </p:ext>
    </p:extLst>
  </p:cSld>
  <p:clrMapOvr>
    <a:masterClrMapping/>
  </p:clrMapOvr>
  <p:transition spd="slow">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4031346"/>
      </p:ext>
    </p:extLst>
  </p:cSld>
  <p:clrMapOvr>
    <a:masterClrMapping/>
  </p:clrMapOvr>
  <p:transition spd="slow">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3471"/>
      </p:ext>
    </p:extLst>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216882"/>
      </p:ext>
    </p:extLst>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3019039"/>
      </p:ext>
    </p:extLst>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763482"/>
      </p:ext>
    </p:extLst>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25042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strips dir="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73BCF84-FC9B-436B-B33D-E79936BE977B}" type="datetimeFigureOut">
              <a:rPr lang="en-US" smtClean="0"/>
              <a:t>9/1/2025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41D7E9D-28B5-47BD-9F8D-10C82862A895}" type="slidenum">
              <a:rPr lang="en-US" smtClean="0"/>
              <a:t>‹#›</a:t>
            </a:fld>
            <a:endParaRPr lang="en-US"/>
          </a:p>
        </p:txBody>
      </p:sp>
    </p:spTree>
    <p:extLst>
      <p:ext uri="{BB962C8B-B14F-4D97-AF65-F5344CB8AC3E}">
        <p14:creationId xmlns:p14="http://schemas.microsoft.com/office/powerpoint/2010/main" val="2551635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strips dir="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5.svg"/><Relationship Id="rId3" Type="http://schemas.openxmlformats.org/officeDocument/2006/relationships/image" Target="../media/image10.svg"/><Relationship Id="rId7" Type="http://schemas.openxmlformats.org/officeDocument/2006/relationships/image" Target="../media/image4.png"/><Relationship Id="rId12" Type="http://schemas.openxmlformats.org/officeDocument/2006/relationships/image" Target="../media/image19.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2.svg"/><Relationship Id="rId15" Type="http://schemas.openxmlformats.org/officeDocument/2006/relationships/image" Target="../media/image8.png"/><Relationship Id="rId10" Type="http://schemas.openxmlformats.org/officeDocument/2006/relationships/image" Target="../media/image17.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21.sv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18" Type="http://schemas.openxmlformats.org/officeDocument/2006/relationships/image" Target="../media/image17.png"/><Relationship Id="rId3" Type="http://schemas.openxmlformats.org/officeDocument/2006/relationships/image" Target="../media/image29.svg"/><Relationship Id="rId21" Type="http://schemas.openxmlformats.org/officeDocument/2006/relationships/image" Target="../media/image43.svg"/><Relationship Id="rId7" Type="http://schemas.openxmlformats.org/officeDocument/2006/relationships/image" Target="../media/image33.svg"/><Relationship Id="rId12" Type="http://schemas.openxmlformats.org/officeDocument/2006/relationships/image" Target="../media/image7.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image" Target="../media/image11.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svg"/><Relationship Id="rId24" Type="http://schemas.openxmlformats.org/officeDocument/2006/relationships/image" Target="../media/image20.png"/><Relationship Id="rId5" Type="http://schemas.openxmlformats.org/officeDocument/2006/relationships/image" Target="../media/image31.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14.png"/><Relationship Id="rId19" Type="http://schemas.openxmlformats.org/officeDocument/2006/relationships/image" Target="../media/image41.svg"/><Relationship Id="rId4" Type="http://schemas.openxmlformats.org/officeDocument/2006/relationships/image" Target="../media/image12.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sv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1.svg"/><Relationship Id="rId7"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1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 name="Freeform 4"/>
          <p:cNvSpPr/>
          <p:nvPr/>
        </p:nvSpPr>
        <p:spPr>
          <a:xfrm rot="-180378">
            <a:off x="-559721" y="4979515"/>
            <a:ext cx="20274487" cy="423051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txBody>
          <a:bodyPr/>
          <a:lstStyle/>
          <a:p>
            <a:endParaRPr lang="en-US"/>
          </a:p>
        </p:txBody>
      </p:sp>
      <p:grpSp>
        <p:nvGrpSpPr>
          <p:cNvPr id="9" name="Group 9"/>
          <p:cNvGrpSpPr/>
          <p:nvPr/>
        </p:nvGrpSpPr>
        <p:grpSpPr>
          <a:xfrm>
            <a:off x="2356548" y="1631214"/>
            <a:ext cx="13496899" cy="7200620"/>
            <a:chOff x="-22581" y="-104636"/>
            <a:chExt cx="3240463" cy="1591743"/>
          </a:xfrm>
        </p:grpSpPr>
        <p:sp>
          <p:nvSpPr>
            <p:cNvPr id="10" name="Freeform 10"/>
            <p:cNvSpPr/>
            <p:nvPr/>
          </p:nvSpPr>
          <p:spPr>
            <a:xfrm>
              <a:off x="-22581" y="-104636"/>
              <a:ext cx="3217882" cy="1572693"/>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latin typeface="#9Slide07 IcielCadena" panose="02000503000000020004" pitchFamily="2" charset="0"/>
              </a:endParaRPr>
            </a:p>
          </p:txBody>
        </p:sp>
        <p:sp>
          <p:nvSpPr>
            <p:cNvPr id="11" name="TextBox 11"/>
            <p:cNvSpPr txBox="1"/>
            <p:nvPr/>
          </p:nvSpPr>
          <p:spPr>
            <a:xfrm>
              <a:off x="0" y="-38100"/>
              <a:ext cx="3217882" cy="1525207"/>
            </a:xfrm>
            <a:prstGeom prst="rect">
              <a:avLst/>
            </a:prstGeom>
          </p:spPr>
          <p:txBody>
            <a:bodyPr lIns="50800" tIns="50800" rIns="50800" bIns="50800" rtlCol="0" anchor="ctr"/>
            <a:lstStyle/>
            <a:p>
              <a:pPr algn="ctr">
                <a:lnSpc>
                  <a:spcPts val="2659"/>
                </a:lnSpc>
              </a:pPr>
              <a:endParaRPr>
                <a:latin typeface="#9Slide07 IcielCadena" panose="02000503000000020004" pitchFamily="2" charset="0"/>
              </a:endParaRPr>
            </a:p>
          </p:txBody>
        </p:sp>
      </p:grpSp>
      <p:sp>
        <p:nvSpPr>
          <p:cNvPr id="2" name="Freeform 2"/>
          <p:cNvSpPr/>
          <p:nvPr/>
        </p:nvSpPr>
        <p:spPr>
          <a:xfrm flipH="1">
            <a:off x="14298477" y="1771296"/>
            <a:ext cx="3055435" cy="4727947"/>
          </a:xfrm>
          <a:custGeom>
            <a:avLst/>
            <a:gdLst/>
            <a:ahLst/>
            <a:cxnLst/>
            <a:rect l="l" t="t" r="r" b="b"/>
            <a:pathLst>
              <a:path w="3055435" h="4727947">
                <a:moveTo>
                  <a:pt x="3055435" y="0"/>
                </a:moveTo>
                <a:lnTo>
                  <a:pt x="0" y="0"/>
                </a:lnTo>
                <a:lnTo>
                  <a:pt x="0" y="4727946"/>
                </a:lnTo>
                <a:lnTo>
                  <a:pt x="3055435" y="4727946"/>
                </a:lnTo>
                <a:lnTo>
                  <a:pt x="30554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494641" y="8109430"/>
            <a:ext cx="19430167" cy="2785457"/>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txBody>
            <a:bodyPr/>
            <a:lstStyle/>
            <a:p>
              <a:endParaRPr lang="en-US"/>
            </a:p>
          </p:txBody>
        </p:sp>
        <p:sp>
          <p:nvSpPr>
            <p:cNvPr id="8" name="TextBox 8"/>
            <p:cNvSpPr txBox="1"/>
            <p:nvPr/>
          </p:nvSpPr>
          <p:spPr>
            <a:xfrm>
              <a:off x="0" y="-38100"/>
              <a:ext cx="5117410" cy="771718"/>
            </a:xfrm>
            <a:prstGeom prst="rect">
              <a:avLst/>
            </a:prstGeom>
          </p:spPr>
          <p:txBody>
            <a:bodyPr lIns="50800" tIns="50800" rIns="50800" bIns="50800" rtlCol="0" anchor="ctr"/>
            <a:lstStyle/>
            <a:p>
              <a:pPr algn="ctr">
                <a:lnSpc>
                  <a:spcPts val="2659"/>
                </a:lnSpc>
              </a:pPr>
              <a:endParaRPr/>
            </a:p>
          </p:txBody>
        </p:sp>
      </p:grpSp>
      <p:pic>
        <p:nvPicPr>
          <p:cNvPr id="23" name="Hình ảnh 22">
            <a:extLst>
              <a:ext uri="{FF2B5EF4-FFF2-40B4-BE49-F238E27FC236}">
                <a16:creationId xmlns:a16="http://schemas.microsoft.com/office/drawing/2014/main" id="{D7397AAE-F315-3FBF-F1BA-E39F3C56CD46}"/>
              </a:ext>
            </a:extLst>
          </p:cNvPr>
          <p:cNvPicPr>
            <a:picLocks noChangeAspect="1"/>
          </p:cNvPicPr>
          <p:nvPr/>
        </p:nvPicPr>
        <p:blipFill>
          <a:blip r:embed="rId6"/>
          <a:stretch>
            <a:fillRect/>
          </a:stretch>
        </p:blipFill>
        <p:spPr>
          <a:xfrm>
            <a:off x="11274218" y="4976859"/>
            <a:ext cx="6293352" cy="6348925"/>
          </a:xfrm>
          <a:prstGeom prst="rect">
            <a:avLst/>
          </a:prstGeom>
        </p:spPr>
      </p:pic>
      <p:sp>
        <p:nvSpPr>
          <p:cNvPr id="3" name="Freeform 3"/>
          <p:cNvSpPr/>
          <p:nvPr/>
        </p:nvSpPr>
        <p:spPr>
          <a:xfrm flipH="1">
            <a:off x="17072240" y="1169146"/>
            <a:ext cx="1967748" cy="814156"/>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sp>
        <p:nvSpPr>
          <p:cNvPr id="5" name="Freeform 5"/>
          <p:cNvSpPr/>
          <p:nvPr/>
        </p:nvSpPr>
        <p:spPr>
          <a:xfrm>
            <a:off x="278692" y="4758258"/>
            <a:ext cx="2091861" cy="2813017"/>
          </a:xfrm>
          <a:custGeom>
            <a:avLst/>
            <a:gdLst/>
            <a:ahLst/>
            <a:cxnLst/>
            <a:rect l="l" t="t" r="r" b="b"/>
            <a:pathLst>
              <a:path w="2091861" h="2813017">
                <a:moveTo>
                  <a:pt x="0" y="0"/>
                </a:moveTo>
                <a:lnTo>
                  <a:pt x="2091862" y="0"/>
                </a:lnTo>
                <a:lnTo>
                  <a:pt x="2091862" y="2813016"/>
                </a:lnTo>
                <a:lnTo>
                  <a:pt x="0" y="28130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31029" y="3614013"/>
            <a:ext cx="2355652" cy="974651"/>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sp>
        <p:nvSpPr>
          <p:cNvPr id="13" name="Freeform 13"/>
          <p:cNvSpPr/>
          <p:nvPr/>
        </p:nvSpPr>
        <p:spPr>
          <a:xfrm>
            <a:off x="-341841" y="-275069"/>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3857013" y="1089743"/>
            <a:ext cx="991332" cy="8921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4623221" y="9237867"/>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796424" y="5332948"/>
            <a:ext cx="3046347" cy="6015835"/>
          </a:xfrm>
          <a:custGeom>
            <a:avLst/>
            <a:gdLst/>
            <a:ahLst/>
            <a:cxnLst/>
            <a:rect l="l" t="t" r="r" b="b"/>
            <a:pathLst>
              <a:path w="3580642" h="6836548">
                <a:moveTo>
                  <a:pt x="0" y="0"/>
                </a:moveTo>
                <a:lnTo>
                  <a:pt x="3580642" y="0"/>
                </a:lnTo>
                <a:lnTo>
                  <a:pt x="3580642" y="6836548"/>
                </a:lnTo>
                <a:lnTo>
                  <a:pt x="0" y="683654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0" name="Freeform 20"/>
          <p:cNvSpPr/>
          <p:nvPr/>
        </p:nvSpPr>
        <p:spPr>
          <a:xfrm>
            <a:off x="10454409" y="7948550"/>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1" name="Freeform 21"/>
          <p:cNvSpPr/>
          <p:nvPr/>
        </p:nvSpPr>
        <p:spPr>
          <a:xfrm>
            <a:off x="6101437" y="9738769"/>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4" name="TextBox 24">
            <a:extLst>
              <a:ext uri="{FF2B5EF4-FFF2-40B4-BE49-F238E27FC236}">
                <a16:creationId xmlns:a16="http://schemas.microsoft.com/office/drawing/2014/main" id="{B311F0C0-8B29-031E-B3C4-699B56FA96A0}"/>
              </a:ext>
            </a:extLst>
          </p:cNvPr>
          <p:cNvSpPr txBox="1"/>
          <p:nvPr/>
        </p:nvSpPr>
        <p:spPr>
          <a:xfrm rot="-21920">
            <a:off x="2152100" y="2895511"/>
            <a:ext cx="13728948" cy="3007042"/>
          </a:xfrm>
          <a:prstGeom prst="rect">
            <a:avLst/>
          </a:prstGeom>
        </p:spPr>
        <p:txBody>
          <a:bodyPr wrap="square" lIns="0" tIns="0" rIns="0" bIns="0" rtlCol="0" anchor="t">
            <a:spAutoFit/>
          </a:bodyPr>
          <a:lstStyle/>
          <a:p>
            <a:pPr algn="ctr">
              <a:lnSpc>
                <a:spcPct val="150000"/>
              </a:lnSpc>
            </a:pPr>
            <a:r>
              <a:rPr lang="en-US" sz="6000" b="1" dirty="0">
                <a:solidFill>
                  <a:srgbClr val="FF7A00"/>
                </a:solidFill>
                <a:latin typeface="#9Slide07 Crocante" panose="02000000000000000000" pitchFamily="2" charset="0"/>
                <a:ea typeface="Dynapuff"/>
                <a:cs typeface="Dreaming Outloud Script Pro" panose="020F0502020204030204" pitchFamily="66" charset="0"/>
                <a:sym typeface="Dynapuff"/>
              </a:rPr>
              <a:t>BÀI 5</a:t>
            </a:r>
          </a:p>
          <a:p>
            <a:pPr algn="ctr">
              <a:lnSpc>
                <a:spcPct val="150000"/>
              </a:lnSpc>
            </a:pPr>
            <a:r>
              <a:rPr lang="en-US" sz="8000" dirty="0">
                <a:solidFill>
                  <a:srgbClr val="00B050"/>
                </a:solidFill>
                <a:latin typeface="#9Slide07 IcielCadena" panose="02000503000000020004" pitchFamily="2" charset="0"/>
                <a:ea typeface="Dynapuff"/>
                <a:cs typeface="Dreaming Outloud Script Pro" panose="020F0502020204030204" pitchFamily="66" charset="0"/>
                <a:sym typeface="Dynapuff"/>
              </a:rPr>
              <a:t>LÂM NGHIỆP VÀ THỦY SẢN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bầu trời, thiên nhiên, bãi biển, Vùng nhiệt đới&#10;&#10;Mô tả được tạo tự động">
            <a:extLst>
              <a:ext uri="{FF2B5EF4-FFF2-40B4-BE49-F238E27FC236}">
                <a16:creationId xmlns:a16="http://schemas.microsoft.com/office/drawing/2014/main" id="{C121CA94-0C76-AF50-B796-BD846D4317FB}"/>
              </a:ext>
            </a:extLst>
          </p:cNvPr>
          <p:cNvPicPr>
            <a:picLocks noChangeAspect="1"/>
          </p:cNvPicPr>
          <p:nvPr/>
        </p:nvPicPr>
        <p:blipFill>
          <a:blip r:embed="rId2"/>
          <a:srcRect b="19"/>
          <a:stretch/>
        </p:blipFill>
        <p:spPr>
          <a:xfrm>
            <a:off x="20" y="1923"/>
            <a:ext cx="18287980" cy="10285077"/>
          </a:xfrm>
          <a:prstGeom prst="rect">
            <a:avLst/>
          </a:prstGeom>
        </p:spPr>
      </p:pic>
      <p:sp>
        <p:nvSpPr>
          <p:cNvPr id="10" name="Hình chữ nhật: Góc Tròn 9">
            <a:extLst>
              <a:ext uri="{FF2B5EF4-FFF2-40B4-BE49-F238E27FC236}">
                <a16:creationId xmlns:a16="http://schemas.microsoft.com/office/drawing/2014/main" id="{31C144B5-D240-0EB7-16EC-921E4F2962CA}"/>
              </a:ext>
            </a:extLst>
          </p:cNvPr>
          <p:cNvSpPr/>
          <p:nvPr/>
        </p:nvSpPr>
        <p:spPr>
          <a:xfrm>
            <a:off x="419100" y="457200"/>
            <a:ext cx="17297400" cy="9372600"/>
          </a:xfrm>
          <a:prstGeom prst="roundRect">
            <a:avLst>
              <a:gd name="adj" fmla="val 49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Hộp Văn bản 6">
            <a:extLst>
              <a:ext uri="{FF2B5EF4-FFF2-40B4-BE49-F238E27FC236}">
                <a16:creationId xmlns:a16="http://schemas.microsoft.com/office/drawing/2014/main" id="{96465AA4-78EE-F637-F18C-ADC78CAF68B6}"/>
              </a:ext>
            </a:extLst>
          </p:cNvPr>
          <p:cNvSpPr txBox="1"/>
          <p:nvPr/>
        </p:nvSpPr>
        <p:spPr>
          <a:xfrm>
            <a:off x="152400" y="577564"/>
            <a:ext cx="52578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rPr>
              <a:t>2. </a:t>
            </a:r>
            <a:r>
              <a:rPr kumimoji="0" lang="en-US" sz="6600" b="0" i="0" u="none" strike="noStrike" kern="1200" cap="none" spc="0" normalizeH="0" baseline="0" noProof="0" dirty="0" err="1">
                <a:ln>
                  <a:noFill/>
                </a:ln>
                <a:solidFill>
                  <a:srgbClr val="0070C0"/>
                </a:solidFill>
                <a:effectLst/>
                <a:uLnTx/>
                <a:uFillTx/>
                <a:latin typeface="#9Slide07 IcielBaliho Script" pitchFamily="2" charset="0"/>
                <a:ea typeface="+mn-ea"/>
                <a:cs typeface="+mn-cs"/>
              </a:rPr>
              <a:t>Thủy</a:t>
            </a:r>
            <a:r>
              <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rPr>
              <a:t> </a:t>
            </a:r>
            <a:r>
              <a:rPr kumimoji="0" lang="en-US" sz="6600" b="0" i="0" u="none" strike="noStrike" kern="1200" cap="none" spc="0" normalizeH="0" baseline="0" noProof="0" dirty="0" err="1">
                <a:ln>
                  <a:noFill/>
                </a:ln>
                <a:solidFill>
                  <a:srgbClr val="0070C0"/>
                </a:solidFill>
                <a:effectLst/>
                <a:uLnTx/>
                <a:uFillTx/>
                <a:latin typeface="#9Slide07 IcielBaliho Script" pitchFamily="2" charset="0"/>
                <a:ea typeface="+mn-ea"/>
                <a:cs typeface="+mn-cs"/>
              </a:rPr>
              <a:t>sản</a:t>
            </a:r>
            <a:endPar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endParaRPr>
          </a:p>
        </p:txBody>
      </p:sp>
      <p:sp>
        <p:nvSpPr>
          <p:cNvPr id="8" name="Hộp Văn bản 7">
            <a:extLst>
              <a:ext uri="{FF2B5EF4-FFF2-40B4-BE49-F238E27FC236}">
                <a16:creationId xmlns:a16="http://schemas.microsoft.com/office/drawing/2014/main" id="{5687BE28-55F4-73F5-0530-D431A922CC82}"/>
              </a:ext>
            </a:extLst>
          </p:cNvPr>
          <p:cNvSpPr txBox="1"/>
          <p:nvPr/>
        </p:nvSpPr>
        <p:spPr>
          <a:xfrm>
            <a:off x="944526" y="1799883"/>
            <a:ext cx="762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Bahnschrift Light Condensed" panose="020B0502040204020203" pitchFamily="34" charset="0"/>
              </a:rPr>
              <a:t>a. Đặc </a:t>
            </a:r>
            <a:r>
              <a:rPr lang="en-US" sz="3200" b="1" dirty="0" err="1">
                <a:solidFill>
                  <a:srgbClr val="C00000"/>
                </a:solidFill>
                <a:latin typeface="Bahnschrift Light Condensed" panose="020B0502040204020203" pitchFamily="34" charset="0"/>
              </a:rPr>
              <a:t>điểm</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phân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bố</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nguồn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lợi</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thủy</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sản</a:t>
            </a:r>
            <a:r>
              <a:rPr lang="en-US" sz="3200" b="1" dirty="0">
                <a:solidFill>
                  <a:srgbClr val="C00000"/>
                </a:solidFill>
                <a:latin typeface="Bahnschrift Light Condensed" panose="020B0502040204020203" pitchFamily="34" charset="0"/>
              </a:rPr>
              <a:t> </a:t>
            </a:r>
            <a:endParaRPr kumimoji="0" lang="en-US" sz="3200" b="1" i="0" u="none" strike="noStrike" kern="1200" cap="none" spc="0" normalizeH="0" baseline="0" noProof="0" dirty="0">
              <a:ln>
                <a:noFill/>
              </a:ln>
              <a:solidFill>
                <a:srgbClr val="C00000"/>
              </a:solidFill>
              <a:effectLst/>
              <a:uLnTx/>
              <a:uFillTx/>
              <a:latin typeface="Bahnschrift Light Condensed" panose="020B0502040204020203" pitchFamily="34" charset="0"/>
              <a:ea typeface="+mn-ea"/>
              <a:cs typeface="+mn-cs"/>
            </a:endParaRPr>
          </a:p>
        </p:txBody>
      </p:sp>
      <p:sp>
        <p:nvSpPr>
          <p:cNvPr id="12" name="Hộp Văn bản 11">
            <a:extLst>
              <a:ext uri="{FF2B5EF4-FFF2-40B4-BE49-F238E27FC236}">
                <a16:creationId xmlns:a16="http://schemas.microsoft.com/office/drawing/2014/main" id="{52C806C3-75A4-FD21-C6F3-C54F927C43C8}"/>
              </a:ext>
            </a:extLst>
          </p:cNvPr>
          <p:cNvSpPr txBox="1"/>
          <p:nvPr/>
        </p:nvSpPr>
        <p:spPr>
          <a:xfrm>
            <a:off x="914400" y="2498982"/>
            <a:ext cx="15773400" cy="3898503"/>
          </a:xfrm>
          <a:prstGeom prst="rect">
            <a:avLst/>
          </a:prstGeom>
          <a:noFill/>
        </p:spPr>
        <p:txBody>
          <a:bodyPr wrap="square">
            <a:spAutoFit/>
          </a:bodyPr>
          <a:lstStyle/>
          <a:p>
            <a:pPr lvl="0"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Thủy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nước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ngọt</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Có</a:t>
            </a:r>
            <a:r>
              <a:rPr lang="en-US" sz="2800" dirty="0">
                <a:solidFill>
                  <a:srgbClr val="002060"/>
                </a:solidFill>
                <a:latin typeface="Roboto Condensed" panose="02000000000000000000" pitchFamily="2" charset="0"/>
                <a:ea typeface="Roboto Condensed" panose="02000000000000000000" pitchFamily="2" charset="0"/>
              </a:rPr>
              <a:t> k</a:t>
            </a:r>
            <a:r>
              <a:rPr lang="vi-VN" sz="2800" dirty="0">
                <a:solidFill>
                  <a:srgbClr val="002060"/>
                </a:solidFill>
                <a:latin typeface="Roboto Condensed" panose="02000000000000000000" pitchFamily="2" charset="0"/>
                <a:ea typeface="Roboto Condensed" panose="02000000000000000000" pitchFamily="2" charset="0"/>
              </a:rPr>
              <a:t>hoảng 544 loài cá nước ngọt, nhiều loài có giá trị kinh tế cao. Các hệ thống sông có nguồn lợi thủy sản dồi dào là hệ thống sông Hồng, sông Thái Bình, sông Đồng Nai, sông Cửu Long.</a:t>
            </a:r>
          </a:p>
          <a:p>
            <a:pPr lvl="0"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Thủy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nước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mặn</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Vùng biển có hơn 2000 loài cá, hàng trăm loài tôm, mực; trong đó nhiều loài có giá trị kinh tế cao</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Tổng trữ lượng hải sản của Việt Nam khoảng 4 triệu tấn, cho phép khai thác bền vững trung bình khoảng 1,5 triệu tấn mỗi năm.</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Bốn ngư trường trọng điểm của nước ta là Hải Phòng - Quảng Ninh, quần đảo Hoàng Sa - Trường Sa, Ninh Thuận - Bình Thuận - Bà Rịa - Vũng Tàu, Cà Mau - Kiên Giang. </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322282504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bầu trời, thiên nhiên, bãi biển, Vùng nhiệt đới&#10;&#10;Mô tả được tạo tự động">
            <a:extLst>
              <a:ext uri="{FF2B5EF4-FFF2-40B4-BE49-F238E27FC236}">
                <a16:creationId xmlns:a16="http://schemas.microsoft.com/office/drawing/2014/main" id="{C121CA94-0C76-AF50-B796-BD846D4317FB}"/>
              </a:ext>
            </a:extLst>
          </p:cNvPr>
          <p:cNvPicPr>
            <a:picLocks noChangeAspect="1"/>
          </p:cNvPicPr>
          <p:nvPr/>
        </p:nvPicPr>
        <p:blipFill>
          <a:blip r:embed="rId2"/>
          <a:srcRect b="19"/>
          <a:stretch/>
        </p:blipFill>
        <p:spPr>
          <a:xfrm>
            <a:off x="20" y="1923"/>
            <a:ext cx="18287980" cy="10285077"/>
          </a:xfrm>
          <a:prstGeom prst="rect">
            <a:avLst/>
          </a:prstGeom>
        </p:spPr>
      </p:pic>
      <p:sp>
        <p:nvSpPr>
          <p:cNvPr id="10" name="Hình chữ nhật: Góc Tròn 9">
            <a:extLst>
              <a:ext uri="{FF2B5EF4-FFF2-40B4-BE49-F238E27FC236}">
                <a16:creationId xmlns:a16="http://schemas.microsoft.com/office/drawing/2014/main" id="{31C144B5-D240-0EB7-16EC-921E4F2962CA}"/>
              </a:ext>
            </a:extLst>
          </p:cNvPr>
          <p:cNvSpPr/>
          <p:nvPr/>
        </p:nvSpPr>
        <p:spPr>
          <a:xfrm>
            <a:off x="419100" y="457200"/>
            <a:ext cx="17297400" cy="9372600"/>
          </a:xfrm>
          <a:prstGeom prst="roundRect">
            <a:avLst>
              <a:gd name="adj" fmla="val 49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Hộp Văn bản 6">
            <a:extLst>
              <a:ext uri="{FF2B5EF4-FFF2-40B4-BE49-F238E27FC236}">
                <a16:creationId xmlns:a16="http://schemas.microsoft.com/office/drawing/2014/main" id="{96465AA4-78EE-F637-F18C-ADC78CAF68B6}"/>
              </a:ext>
            </a:extLst>
          </p:cNvPr>
          <p:cNvSpPr txBox="1"/>
          <p:nvPr/>
        </p:nvSpPr>
        <p:spPr>
          <a:xfrm>
            <a:off x="152400" y="577564"/>
            <a:ext cx="52578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rPr>
              <a:t>2. </a:t>
            </a:r>
            <a:r>
              <a:rPr kumimoji="0" lang="en-US" sz="6600" b="0" i="0" u="none" strike="noStrike" kern="1200" cap="none" spc="0" normalizeH="0" baseline="0" noProof="0" dirty="0" err="1">
                <a:ln>
                  <a:noFill/>
                </a:ln>
                <a:solidFill>
                  <a:srgbClr val="0070C0"/>
                </a:solidFill>
                <a:effectLst/>
                <a:uLnTx/>
                <a:uFillTx/>
                <a:latin typeface="#9Slide07 IcielBaliho Script" pitchFamily="2" charset="0"/>
                <a:ea typeface="+mn-ea"/>
                <a:cs typeface="+mn-cs"/>
              </a:rPr>
              <a:t>Thủy</a:t>
            </a:r>
            <a:r>
              <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rPr>
              <a:t> </a:t>
            </a:r>
            <a:r>
              <a:rPr kumimoji="0" lang="en-US" sz="6600" b="0" i="0" u="none" strike="noStrike" kern="1200" cap="none" spc="0" normalizeH="0" baseline="0" noProof="0" dirty="0" err="1">
                <a:ln>
                  <a:noFill/>
                </a:ln>
                <a:solidFill>
                  <a:srgbClr val="0070C0"/>
                </a:solidFill>
                <a:effectLst/>
                <a:uLnTx/>
                <a:uFillTx/>
                <a:latin typeface="#9Slide07 IcielBaliho Script" pitchFamily="2" charset="0"/>
                <a:ea typeface="+mn-ea"/>
                <a:cs typeface="+mn-cs"/>
              </a:rPr>
              <a:t>sản</a:t>
            </a:r>
            <a:endParaRPr kumimoji="0" lang="en-US" sz="6600" b="0" i="0" u="none" strike="noStrike" kern="1200" cap="none" spc="0" normalizeH="0" baseline="0" noProof="0" dirty="0">
              <a:ln>
                <a:noFill/>
              </a:ln>
              <a:solidFill>
                <a:srgbClr val="0070C0"/>
              </a:solidFill>
              <a:effectLst/>
              <a:uLnTx/>
              <a:uFillTx/>
              <a:latin typeface="#9Slide07 IcielBaliho Script" pitchFamily="2" charset="0"/>
              <a:ea typeface="+mn-ea"/>
              <a:cs typeface="+mn-cs"/>
            </a:endParaRPr>
          </a:p>
        </p:txBody>
      </p:sp>
      <p:sp>
        <p:nvSpPr>
          <p:cNvPr id="8" name="Hộp Văn bản 7">
            <a:extLst>
              <a:ext uri="{FF2B5EF4-FFF2-40B4-BE49-F238E27FC236}">
                <a16:creationId xmlns:a16="http://schemas.microsoft.com/office/drawing/2014/main" id="{5687BE28-55F4-73F5-0530-D431A922CC82}"/>
              </a:ext>
            </a:extLst>
          </p:cNvPr>
          <p:cNvSpPr txBox="1"/>
          <p:nvPr/>
        </p:nvSpPr>
        <p:spPr>
          <a:xfrm>
            <a:off x="944526" y="1799883"/>
            <a:ext cx="762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Bahnschrift Light Condensed" panose="020B0502040204020203" pitchFamily="34" charset="0"/>
              </a:rPr>
              <a:t>a. Đặc </a:t>
            </a:r>
            <a:r>
              <a:rPr lang="en-US" sz="3200" b="1" dirty="0" err="1">
                <a:solidFill>
                  <a:srgbClr val="C00000"/>
                </a:solidFill>
                <a:latin typeface="Bahnschrift Light Condensed" panose="020B0502040204020203" pitchFamily="34" charset="0"/>
              </a:rPr>
              <a:t>điểm</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phân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bố</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nguồn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lợi</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thủy</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sản</a:t>
            </a:r>
            <a:r>
              <a:rPr lang="en-US" sz="3200" b="1" dirty="0">
                <a:solidFill>
                  <a:srgbClr val="C00000"/>
                </a:solidFill>
                <a:latin typeface="Bahnschrift Light Condensed" panose="020B0502040204020203" pitchFamily="34" charset="0"/>
              </a:rPr>
              <a:t> </a:t>
            </a:r>
            <a:endParaRPr kumimoji="0" lang="en-US" sz="3200" b="1" i="0" u="none" strike="noStrike" kern="1200" cap="none" spc="0" normalizeH="0" baseline="0" noProof="0" dirty="0">
              <a:ln>
                <a:noFill/>
              </a:ln>
              <a:solidFill>
                <a:srgbClr val="C00000"/>
              </a:solidFill>
              <a:effectLst/>
              <a:uLnTx/>
              <a:uFillTx/>
              <a:latin typeface="Bahnschrift Light Condensed" panose="020B0502040204020203" pitchFamily="34" charset="0"/>
              <a:ea typeface="+mn-ea"/>
              <a:cs typeface="+mn-cs"/>
            </a:endParaRPr>
          </a:p>
        </p:txBody>
      </p:sp>
      <p:sp>
        <p:nvSpPr>
          <p:cNvPr id="12" name="Hộp Văn bản 11">
            <a:extLst>
              <a:ext uri="{FF2B5EF4-FFF2-40B4-BE49-F238E27FC236}">
                <a16:creationId xmlns:a16="http://schemas.microsoft.com/office/drawing/2014/main" id="{52C806C3-75A4-FD21-C6F3-C54F927C43C8}"/>
              </a:ext>
            </a:extLst>
          </p:cNvPr>
          <p:cNvSpPr txBox="1"/>
          <p:nvPr/>
        </p:nvSpPr>
        <p:spPr>
          <a:xfrm>
            <a:off x="914400" y="2498982"/>
            <a:ext cx="15773400" cy="4544834"/>
          </a:xfrm>
          <a:prstGeom prst="rect">
            <a:avLst/>
          </a:prstGeom>
          <a:noFill/>
        </p:spPr>
        <p:txBody>
          <a:bodyPr wrap="square">
            <a:spAutoFit/>
          </a:bodyPr>
          <a:lstStyle/>
          <a:p>
            <a:pPr lvl="0"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Thủy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nước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ngọt</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Có</a:t>
            </a:r>
            <a:r>
              <a:rPr lang="en-US" sz="2800" dirty="0">
                <a:solidFill>
                  <a:srgbClr val="002060"/>
                </a:solidFill>
                <a:latin typeface="Roboto Condensed" panose="02000000000000000000" pitchFamily="2" charset="0"/>
                <a:ea typeface="Roboto Condensed" panose="02000000000000000000" pitchFamily="2" charset="0"/>
              </a:rPr>
              <a:t> k</a:t>
            </a:r>
            <a:r>
              <a:rPr lang="vi-VN" sz="2800" dirty="0">
                <a:solidFill>
                  <a:srgbClr val="002060"/>
                </a:solidFill>
                <a:latin typeface="Roboto Condensed" panose="02000000000000000000" pitchFamily="2" charset="0"/>
                <a:ea typeface="Roboto Condensed" panose="02000000000000000000" pitchFamily="2" charset="0"/>
              </a:rPr>
              <a:t>hoảng 544 loài cá nước ngọt, nhiều loài có giá trị kinh tế cao. Các hệ thống sông có nguồn lợi thủy sản dồi dào là hệ thống sông Hồng, sông Thái Bình, sông Đồng Nai, sông Cửu Long.</a:t>
            </a:r>
          </a:p>
          <a:p>
            <a:pPr lvl="0"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Thủy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nước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mặn</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Vùng biển có hơn 2000 loài cá, hàng trăm loài tôm, mực; trong đó nhiều loài có giá trị kinh tế cao</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Tổng trữ lượng hải sản của Việt Nam khoảng 4 triệu tấn, cho phép khai thác bền vững trung bình khoảng 1,5 triệu tấn mỗi năm.</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Bốn ngư trường trọng điểm của nước ta là Hải Phòng - Quảng Ninh, quần đảo Hoàng Sa - Trường Sa, Ninh Thuận - Bình Thuận - Bà Rịa - Vũng Tàu, Cà Mau - Kiên Giang. </a:t>
            </a:r>
            <a:endParaRPr lang="en-US" sz="2800" dirty="0">
              <a:solidFill>
                <a:srgbClr val="002060"/>
              </a:solidFill>
              <a:latin typeface="Roboto Condensed" panose="02000000000000000000" pitchFamily="2" charset="0"/>
              <a:ea typeface="Roboto Condensed" panose="02000000000000000000" pitchFamily="2" charset="0"/>
            </a:endParaRPr>
          </a:p>
          <a:p>
            <a:pPr marL="457200" lvl="0" indent="-457200" algn="just">
              <a:lnSpc>
                <a:spcPct val="150000"/>
              </a:lnSpc>
              <a:buFontTx/>
              <a:buChar char="-"/>
            </a:pP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2" name="Hộp Văn bản 1">
            <a:extLst>
              <a:ext uri="{FF2B5EF4-FFF2-40B4-BE49-F238E27FC236}">
                <a16:creationId xmlns:a16="http://schemas.microsoft.com/office/drawing/2014/main" id="{8DBE645A-56B4-77F4-96AF-1CD30399F429}"/>
              </a:ext>
            </a:extLst>
          </p:cNvPr>
          <p:cNvSpPr txBox="1"/>
          <p:nvPr/>
        </p:nvSpPr>
        <p:spPr>
          <a:xfrm>
            <a:off x="944526" y="6473549"/>
            <a:ext cx="15659100" cy="523220"/>
          </a:xfrm>
          <a:prstGeom prst="rect">
            <a:avLst/>
          </a:prstGeom>
          <a:noFill/>
        </p:spPr>
        <p:txBody>
          <a:bodyPr wrap="square">
            <a:spAutoFit/>
          </a:bodyPr>
          <a:lstStyle/>
          <a:p>
            <a:r>
              <a:rPr lang="en-US" sz="2800" dirty="0">
                <a:solidFill>
                  <a:srgbClr val="002060"/>
                </a:solidFill>
                <a:latin typeface="Roboto Condensed" panose="02000000000000000000" pitchFamily="2" charset="0"/>
                <a:ea typeface="Roboto Condensed" panose="02000000000000000000" pitchFamily="2" charset="0"/>
              </a:rPr>
              <a:t>- Nguồn </a:t>
            </a:r>
            <a:r>
              <a:rPr lang="en-US" sz="2800" dirty="0" err="1">
                <a:solidFill>
                  <a:srgbClr val="002060"/>
                </a:solidFill>
                <a:latin typeface="Roboto Condensed" panose="02000000000000000000" pitchFamily="2" charset="0"/>
                <a:ea typeface="Roboto Condensed" panose="02000000000000000000" pitchFamily="2" charset="0"/>
              </a:rPr>
              <a:t>lợi</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thủy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nội</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địa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và</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ven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bờ</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biển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đang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bị</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suy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giảm</a:t>
            </a:r>
            <a:r>
              <a:rPr lang="en-US" sz="2800" dirty="0">
                <a:solidFill>
                  <a:srgbClr val="002060"/>
                </a:solidFill>
                <a:latin typeface="Roboto Condensed" panose="02000000000000000000" pitchFamily="2" charset="0"/>
                <a:ea typeface="Roboto Condensed" panose="02000000000000000000" pitchFamily="2" charset="0"/>
              </a:rPr>
              <a:t> do </a:t>
            </a:r>
            <a:r>
              <a:rPr lang="en-US" sz="2800" dirty="0" err="1">
                <a:solidFill>
                  <a:srgbClr val="002060"/>
                </a:solidFill>
                <a:latin typeface="Roboto Condensed" panose="02000000000000000000" pitchFamily="2" charset="0"/>
                <a:ea typeface="Roboto Condensed" panose="02000000000000000000" pitchFamily="2" charset="0"/>
              </a:rPr>
              <a:t>khai</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thác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quá</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mức</a:t>
            </a:r>
            <a:r>
              <a:rPr lang="en-US" sz="2800" dirty="0">
                <a:solidFill>
                  <a:srgbClr val="002060"/>
                </a:solidFill>
                <a:latin typeface="Roboto Condensed" panose="02000000000000000000" pitchFamily="2" charset="0"/>
                <a:ea typeface="Roboto Condensed" panose="02000000000000000000" pitchFamily="2" charset="0"/>
              </a:rPr>
              <a:t>.</a:t>
            </a:r>
          </a:p>
        </p:txBody>
      </p:sp>
    </p:spTree>
    <p:extLst>
      <p:ext uri="{BB962C8B-B14F-4D97-AF65-F5344CB8AC3E}">
        <p14:creationId xmlns:p14="http://schemas.microsoft.com/office/powerpoint/2010/main" val="156006533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49FCE014-CE37-102F-BAEE-DF03158914A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077200" y="723899"/>
            <a:ext cx="9448800" cy="5251163"/>
          </a:xfrm>
          <a:prstGeom prst="rect">
            <a:avLst/>
          </a:prstGeom>
        </p:spPr>
      </p:pic>
      <p:sp>
        <p:nvSpPr>
          <p:cNvPr id="8" name="Hình chữ nhật: Góc Tròn 7">
            <a:extLst>
              <a:ext uri="{FF2B5EF4-FFF2-40B4-BE49-F238E27FC236}">
                <a16:creationId xmlns:a16="http://schemas.microsoft.com/office/drawing/2014/main" id="{32840C10-E343-7E66-4B54-5D0DD16F1D2E}"/>
              </a:ext>
            </a:extLst>
          </p:cNvPr>
          <p:cNvSpPr/>
          <p:nvPr/>
        </p:nvSpPr>
        <p:spPr>
          <a:xfrm>
            <a:off x="362721" y="443552"/>
            <a:ext cx="6941713" cy="92333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Bahnschrift SemiLight Condensed" panose="020B0502040204020203" pitchFamily="34" charset="0"/>
              </a:rPr>
              <a:t>Kĩ</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năng</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biểu</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đồ</a:t>
            </a:r>
            <a:endParaRPr lang="en-US" sz="4000" b="1" dirty="0">
              <a:solidFill>
                <a:schemeClr val="bg1"/>
              </a:solidFill>
              <a:latin typeface="Bahnschrift SemiLight Condensed" panose="020B0502040204020203" pitchFamily="34" charset="0"/>
            </a:endParaRPr>
          </a:p>
        </p:txBody>
      </p:sp>
      <p:sp>
        <p:nvSpPr>
          <p:cNvPr id="14" name="Rectangle 2">
            <a:extLst>
              <a:ext uri="{FF2B5EF4-FFF2-40B4-BE49-F238E27FC236}">
                <a16:creationId xmlns:a16="http://schemas.microsoft.com/office/drawing/2014/main" id="{702525AB-2A64-64C9-625C-64ADB264E3FE}"/>
              </a:ext>
            </a:extLst>
          </p:cNvPr>
          <p:cNvSpPr>
            <a:spLocks noChangeArrowheads="1"/>
          </p:cNvSpPr>
          <p:nvPr/>
        </p:nvSpPr>
        <p:spPr bwMode="auto">
          <a:xfrm>
            <a:off x="7959725" y="555148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185C314B-C414-A6CC-244C-4CF0FC6B4A29}"/>
              </a:ext>
            </a:extLst>
          </p:cNvPr>
          <p:cNvSpPr>
            <a:spLocks noChangeArrowheads="1"/>
          </p:cNvSpPr>
          <p:nvPr/>
        </p:nvSpPr>
        <p:spPr bwMode="auto">
          <a:xfrm>
            <a:off x="7959725" y="555783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Hộp Văn bản 20">
            <a:extLst>
              <a:ext uri="{FF2B5EF4-FFF2-40B4-BE49-F238E27FC236}">
                <a16:creationId xmlns:a16="http://schemas.microsoft.com/office/drawing/2014/main" id="{E9616558-9DA0-DB2F-6C8D-BFF238A871E5}"/>
              </a:ext>
            </a:extLst>
          </p:cNvPr>
          <p:cNvSpPr txBox="1"/>
          <p:nvPr/>
        </p:nvSpPr>
        <p:spPr>
          <a:xfrm>
            <a:off x="685800" y="6286500"/>
            <a:ext cx="17213670" cy="2836674"/>
          </a:xfrm>
          <a:prstGeom prst="rect">
            <a:avLst/>
          </a:prstGeom>
          <a:noFill/>
          <a:ln w="28575">
            <a:solidFill>
              <a:srgbClr val="002060"/>
            </a:solidFill>
            <a:prstDash val="sysDot"/>
          </a:ln>
        </p:spPr>
        <p:txBody>
          <a:bodyPr wrap="square">
            <a:spAutoFit/>
          </a:bodyPr>
          <a:lstStyle/>
          <a:p>
            <a:pPr marL="635" indent="-1905" algn="l">
              <a:lnSpc>
                <a:spcPct val="150000"/>
              </a:lnSpc>
              <a:spcAft>
                <a:spcPts val="600"/>
              </a:spcAft>
            </a:pPr>
            <a:r>
              <a:rPr lang="vi-VN" sz="2800" b="1" dirty="0">
                <a:solidFill>
                  <a:srgbClr val="C00000"/>
                </a:solidFill>
                <a:effectLst/>
                <a:latin typeface="Roboto Condensed" panose="020F0502020204030204" pitchFamily="2" charset="0"/>
                <a:ea typeface="Roboto Condensed" panose="020F0502020204030204" pitchFamily="2" charset="0"/>
                <a:cs typeface="Roboto Condensed" panose="020F0502020204030204" pitchFamily="2" charset="0"/>
              </a:rPr>
              <a:t>Nhận xét</a:t>
            </a:r>
            <a:r>
              <a:rPr lang="en-US" sz="2800" b="1" dirty="0">
                <a:solidFill>
                  <a:srgbClr val="C00000"/>
                </a:solidFill>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u="sng" dirty="0" err="1">
                <a:effectLst/>
                <a:latin typeface="Roboto Condensed" panose="020F0502020204030204" pitchFamily="2" charset="0"/>
                <a:ea typeface="Roboto Condensed" panose="020F0502020204030204" pitchFamily="2" charset="0"/>
                <a:cs typeface="Roboto Condensed" panose="020F0502020204030204" pitchFamily="2" charset="0"/>
              </a:rPr>
              <a:t>S</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ản</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lượng </a:t>
            </a:r>
            <a:r>
              <a:rPr lang="vi-VN" sz="28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sản của nước ta giai đoạn 2010</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202</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1…………………………………………………………………………………………</a:t>
            </a:r>
          </a:p>
          <a:p>
            <a:pPr marL="635" indent="-1905" algn="l">
              <a:lnSpc>
                <a:spcPct val="150000"/>
              </a:lnSpc>
              <a:spcAft>
                <a:spcPts val="600"/>
              </a:spcAft>
            </a:pPr>
            <a:r>
              <a:rPr lang="en-US" sz="2800" dirty="0">
                <a:latin typeface="Roboto Condensed" panose="020F0502020204030204" pitchFamily="2" charset="0"/>
                <a:ea typeface="Roboto Condensed" panose="020F0502020204030204" pitchFamily="2" charset="0"/>
                <a:cs typeface="Roboto Condensed" panose="020F0502020204030204" pitchFamily="2" charset="0"/>
              </a:rPr>
              <a:t>- S</a:t>
            </a:r>
            <a:r>
              <a:rPr lang="vi-VN" sz="2800" dirty="0" err="1">
                <a:effectLst/>
                <a:latin typeface="Roboto Condensed" panose="020F0502020204030204" pitchFamily="2" charset="0"/>
                <a:ea typeface="Roboto Condensed" panose="020F0502020204030204" pitchFamily="2" charset="0"/>
                <a:cs typeface="Roboto Condensed" panose="020F0502020204030204" pitchFamily="2" charset="0"/>
              </a:rPr>
              <a:t>ản</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lượng </a:t>
            </a:r>
            <a:r>
              <a:rPr lang="vi-VN" sz="28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sản khai thác </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a:t>
            </a:r>
          </a:p>
          <a:p>
            <a:pPr algn="l">
              <a:lnSpc>
                <a:spcPct val="150000"/>
              </a:lnSpc>
              <a:spcAft>
                <a:spcPts val="600"/>
              </a:spcAft>
            </a:pP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a:latin typeface="Roboto Condensed" panose="020F0502020204030204" pitchFamily="2" charset="0"/>
                <a:ea typeface="Roboto Condensed" panose="020F0502020204030204" pitchFamily="2" charset="0"/>
                <a:cs typeface="Roboto Condensed" panose="020F0502020204030204" pitchFamily="2" charset="0"/>
              </a:rPr>
              <a:t>S</a:t>
            </a:r>
            <a:r>
              <a:rPr lang="vi-VN" sz="2800" dirty="0" err="1">
                <a:effectLst/>
                <a:latin typeface="Roboto Condensed" panose="020F0502020204030204" pitchFamily="2" charset="0"/>
                <a:ea typeface="Roboto Condensed" panose="020F0502020204030204" pitchFamily="2" charset="0"/>
                <a:cs typeface="Roboto Condensed" panose="020F0502020204030204" pitchFamily="2" charset="0"/>
              </a:rPr>
              <a:t>ản</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lượng </a:t>
            </a:r>
            <a:r>
              <a:rPr lang="vi-VN" sz="28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sản nuôi trồng </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a:t>
            </a:r>
            <a:r>
              <a:rPr lang="en-US" sz="2800" dirty="0">
                <a:latin typeface="Roboto Condensed" panose="020F0502020204030204" pitchFamily="2" charset="0"/>
                <a:ea typeface="Roboto Condensed" panose="020F0502020204030204" pitchFamily="2" charset="0"/>
                <a:cs typeface="Roboto Condensed" panose="020F0502020204030204" pitchFamily="2" charset="0"/>
              </a:rPr>
              <a:t>………………………………………………………………………………………………………………………..……..</a:t>
            </a:r>
            <a:endParaRPr lang="en-US" sz="2800" dirty="0">
              <a:effectLst/>
              <a:latin typeface="Roboto Condensed" panose="020F0502020204030204" pitchFamily="2" charset="0"/>
              <a:ea typeface="Roboto Condensed" panose="020F0502020204030204" pitchFamily="2" charset="0"/>
              <a:cs typeface="Roboto Condensed" panose="020F0502020204030204" pitchFamily="2" charset="0"/>
            </a:endParaRPr>
          </a:p>
          <a:p>
            <a:pPr algn="l">
              <a:lnSpc>
                <a:spcPct val="150000"/>
              </a:lnSpc>
              <a:spcAft>
                <a:spcPts val="600"/>
              </a:spcAft>
            </a:pP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Trong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giai</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đoạn</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2010 – 2021,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lượng</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thủy</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nuôi</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trồng</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thủy</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khai</a:t>
            </a:r>
            <a:r>
              <a:rPr lang="en-US" sz="28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800" dirty="0" err="1">
                <a:effectLst/>
                <a:latin typeface="Roboto Condensed" panose="020F0502020204030204" pitchFamily="2" charset="0"/>
                <a:ea typeface="Roboto Condensed" panose="020F0502020204030204" pitchFamily="2" charset="0"/>
                <a:cs typeface="Roboto Condensed" panose="020F0502020204030204" pitchFamily="2" charset="0"/>
              </a:rPr>
              <a:t>thác</a:t>
            </a:r>
            <a:r>
              <a:rPr lang="vi-VN" sz="2800" dirty="0">
                <a:effectLst/>
                <a:latin typeface="Roboto Condensed" panose="020F0502020204030204" pitchFamily="2" charset="0"/>
                <a:ea typeface="Roboto Condensed" panose="020F0502020204030204" pitchFamily="2" charset="0"/>
                <a:cs typeface="Roboto Condensed" panose="020F0502020204030204" pitchFamily="2" charset="0"/>
              </a:rPr>
              <a:t>. </a:t>
            </a:r>
            <a:endParaRPr lang="en-US" sz="2800" dirty="0">
              <a:effectLst/>
              <a:latin typeface="Roboto Condensed" panose="020F0502020204030204" pitchFamily="2" charset="0"/>
              <a:ea typeface="Roboto Condensed" panose="020F0502020204030204" pitchFamily="2" charset="0"/>
              <a:cs typeface="Roboto Condensed" panose="020F0502020204030204" pitchFamily="2" charset="0"/>
            </a:endParaRPr>
          </a:p>
        </p:txBody>
      </p:sp>
      <p:sp>
        <p:nvSpPr>
          <p:cNvPr id="12" name="Hình chữ nhật: Góc Tròn 11">
            <a:extLst>
              <a:ext uri="{FF2B5EF4-FFF2-40B4-BE49-F238E27FC236}">
                <a16:creationId xmlns:a16="http://schemas.microsoft.com/office/drawing/2014/main" id="{A79CBDEC-1B5A-1AB0-8EE2-A1C7D97C6307}"/>
              </a:ext>
            </a:extLst>
          </p:cNvPr>
          <p:cNvSpPr/>
          <p:nvPr/>
        </p:nvSpPr>
        <p:spPr>
          <a:xfrm>
            <a:off x="479305" y="1814065"/>
            <a:ext cx="6897807" cy="3810000"/>
          </a:xfrm>
          <a:prstGeom prst="roundRect">
            <a:avLst>
              <a:gd name="adj" fmla="val 66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rgbClr val="C00000"/>
                </a:solidFill>
                <a:latin typeface="#9Slide07 Cadena" panose="02000503000000020004" pitchFamily="2" charset="0"/>
              </a:rPr>
              <a:t>NHIỆM VỤ 3</a:t>
            </a:r>
          </a:p>
          <a:p>
            <a:pPr algn="ctr">
              <a:lnSpc>
                <a:spcPct val="150000"/>
              </a:lnSpc>
            </a:pPr>
            <a:r>
              <a:rPr lang="vi-VN" sz="3200" dirty="0">
                <a:solidFill>
                  <a:srgbClr val="002060"/>
                </a:solidFill>
                <a:latin typeface="#9Slide07 IcielBaliho Script" pitchFamily="2" charset="0"/>
              </a:rPr>
              <a:t>Nhận xét </a:t>
            </a:r>
            <a:r>
              <a:rPr lang="vi-VN" sz="3200" dirty="0">
                <a:solidFill>
                  <a:srgbClr val="C00000"/>
                </a:solidFill>
                <a:latin typeface="#9Slide07 IcielBaliho Script" pitchFamily="2" charset="0"/>
              </a:rPr>
              <a:t>sự thay đổi </a:t>
            </a:r>
            <a:r>
              <a:rPr lang="vi-VN" sz="3200" dirty="0">
                <a:solidFill>
                  <a:srgbClr val="002060"/>
                </a:solidFill>
                <a:latin typeface="#9Slide07 IcielBaliho Script" pitchFamily="2" charset="0"/>
              </a:rPr>
              <a:t>sản lượng thủy sản của nước ta giai đoạn 2010 - 2021.</a:t>
            </a:r>
            <a:endParaRPr lang="en-US" sz="3200" dirty="0">
              <a:solidFill>
                <a:srgbClr val="002060"/>
              </a:solidFill>
              <a:latin typeface="#9Slide07 IcielBaliho Script" pitchFamily="2" charset="0"/>
            </a:endParaRPr>
          </a:p>
        </p:txBody>
      </p:sp>
      <p:sp>
        <p:nvSpPr>
          <p:cNvPr id="15" name="Hộp Văn bản 14">
            <a:extLst>
              <a:ext uri="{FF2B5EF4-FFF2-40B4-BE49-F238E27FC236}">
                <a16:creationId xmlns:a16="http://schemas.microsoft.com/office/drawing/2014/main" id="{5F03198C-E5BB-4169-EA90-E600FA8A3252}"/>
              </a:ext>
            </a:extLst>
          </p:cNvPr>
          <p:cNvSpPr txBox="1"/>
          <p:nvPr/>
        </p:nvSpPr>
        <p:spPr>
          <a:xfrm>
            <a:off x="9753600" y="6375887"/>
            <a:ext cx="8001000" cy="523220"/>
          </a:xfrm>
          <a:prstGeom prst="rect">
            <a:avLst/>
          </a:prstGeom>
          <a:noFill/>
        </p:spPr>
        <p:txBody>
          <a:bodyPr wrap="square" rtlCol="0">
            <a:spAutoFit/>
          </a:bodyPr>
          <a:lstStyle/>
          <a:p>
            <a:r>
              <a:rPr lang="en-US" sz="2800" dirty="0" err="1">
                <a:solidFill>
                  <a:srgbClr val="C00000"/>
                </a:solidFill>
                <a:latin typeface="Roboto Condensed" panose="02000000000000000000" pitchFamily="2" charset="0"/>
                <a:ea typeface="Roboto Condensed" panose="02000000000000000000" pitchFamily="2" charset="0"/>
              </a:rPr>
              <a:t>Tăng</a:t>
            </a:r>
            <a:r>
              <a:rPr lang="en-US" sz="2800" dirty="0">
                <a:solidFill>
                  <a:srgbClr val="C00000"/>
                </a:solidFill>
                <a:latin typeface="Roboto Condensed" panose="02000000000000000000" pitchFamily="2" charset="0"/>
                <a:ea typeface="Roboto Condensed" panose="02000000000000000000" pitchFamily="2" charset="0"/>
              </a:rPr>
              <a:t> 3,61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từ</a:t>
            </a:r>
            <a:r>
              <a:rPr lang="en-US" sz="2800" dirty="0">
                <a:solidFill>
                  <a:srgbClr val="C00000"/>
                </a:solidFill>
                <a:latin typeface="Roboto Condensed" panose="02000000000000000000" pitchFamily="2" charset="0"/>
                <a:ea typeface="Roboto Condensed" panose="02000000000000000000" pitchFamily="2" charset="0"/>
              </a:rPr>
              <a:t> 5,2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lên</a:t>
            </a:r>
            <a:r>
              <a:rPr lang="en-US" sz="2800" dirty="0">
                <a:solidFill>
                  <a:srgbClr val="C00000"/>
                </a:solidFill>
                <a:latin typeface="Roboto Condensed" panose="02000000000000000000" pitchFamily="2" charset="0"/>
                <a:ea typeface="Roboto Condensed" panose="02000000000000000000" pitchFamily="2" charset="0"/>
              </a:rPr>
              <a:t> 8,81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p>
        </p:txBody>
      </p:sp>
      <p:sp>
        <p:nvSpPr>
          <p:cNvPr id="2" name="Hộp Văn bản 1">
            <a:extLst>
              <a:ext uri="{FF2B5EF4-FFF2-40B4-BE49-F238E27FC236}">
                <a16:creationId xmlns:a16="http://schemas.microsoft.com/office/drawing/2014/main" id="{6DFEAB87-1B4B-32D7-B791-F8AC4FE7AEC2}"/>
              </a:ext>
            </a:extLst>
          </p:cNvPr>
          <p:cNvSpPr txBox="1"/>
          <p:nvPr/>
        </p:nvSpPr>
        <p:spPr>
          <a:xfrm>
            <a:off x="5143500" y="7104548"/>
            <a:ext cx="8001000" cy="523220"/>
          </a:xfrm>
          <a:prstGeom prst="rect">
            <a:avLst/>
          </a:prstGeom>
          <a:noFill/>
        </p:spPr>
        <p:txBody>
          <a:bodyPr wrap="square" rtlCol="0">
            <a:spAutoFit/>
          </a:bodyPr>
          <a:lstStyle/>
          <a:p>
            <a:r>
              <a:rPr lang="en-US" sz="2800" dirty="0" err="1">
                <a:solidFill>
                  <a:srgbClr val="C00000"/>
                </a:solidFill>
                <a:latin typeface="Roboto Condensed" panose="02000000000000000000" pitchFamily="2" charset="0"/>
                <a:ea typeface="Roboto Condensed" panose="02000000000000000000" pitchFamily="2" charset="0"/>
              </a:rPr>
              <a:t>Tăng</a:t>
            </a:r>
            <a:r>
              <a:rPr lang="en-US" sz="2800" dirty="0">
                <a:solidFill>
                  <a:srgbClr val="C00000"/>
                </a:solidFill>
                <a:latin typeface="Roboto Condensed" panose="02000000000000000000" pitchFamily="2" charset="0"/>
                <a:ea typeface="Roboto Condensed" panose="02000000000000000000" pitchFamily="2" charset="0"/>
              </a:rPr>
              <a:t> 1,46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từ</a:t>
            </a:r>
            <a:r>
              <a:rPr lang="en-US" sz="2800" dirty="0">
                <a:solidFill>
                  <a:srgbClr val="C00000"/>
                </a:solidFill>
                <a:latin typeface="Roboto Condensed" panose="02000000000000000000" pitchFamily="2" charset="0"/>
                <a:ea typeface="Roboto Condensed" panose="02000000000000000000" pitchFamily="2" charset="0"/>
              </a:rPr>
              <a:t> 2,47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lên</a:t>
            </a:r>
            <a:r>
              <a:rPr lang="en-US" sz="2800" dirty="0">
                <a:solidFill>
                  <a:srgbClr val="C00000"/>
                </a:solidFill>
                <a:latin typeface="Roboto Condensed" panose="02000000000000000000" pitchFamily="2" charset="0"/>
                <a:ea typeface="Roboto Condensed" panose="02000000000000000000" pitchFamily="2" charset="0"/>
              </a:rPr>
              <a:t> 3,93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p>
        </p:txBody>
      </p:sp>
      <p:sp>
        <p:nvSpPr>
          <p:cNvPr id="3" name="Hộp Văn bản 2">
            <a:extLst>
              <a:ext uri="{FF2B5EF4-FFF2-40B4-BE49-F238E27FC236}">
                <a16:creationId xmlns:a16="http://schemas.microsoft.com/office/drawing/2014/main" id="{1B2752BC-47D0-9B81-9DDB-5AEE0A9792EB}"/>
              </a:ext>
            </a:extLst>
          </p:cNvPr>
          <p:cNvSpPr txBox="1"/>
          <p:nvPr/>
        </p:nvSpPr>
        <p:spPr>
          <a:xfrm>
            <a:off x="5143500" y="7770642"/>
            <a:ext cx="8001000" cy="523220"/>
          </a:xfrm>
          <a:prstGeom prst="rect">
            <a:avLst/>
          </a:prstGeom>
          <a:noFill/>
        </p:spPr>
        <p:txBody>
          <a:bodyPr wrap="square" rtlCol="0">
            <a:spAutoFit/>
          </a:bodyPr>
          <a:lstStyle/>
          <a:p>
            <a:r>
              <a:rPr lang="en-US" sz="2800" dirty="0" err="1">
                <a:solidFill>
                  <a:srgbClr val="C00000"/>
                </a:solidFill>
                <a:latin typeface="Roboto Condensed" panose="02000000000000000000" pitchFamily="2" charset="0"/>
                <a:ea typeface="Roboto Condensed" panose="02000000000000000000" pitchFamily="2" charset="0"/>
              </a:rPr>
              <a:t>Tăng</a:t>
            </a:r>
            <a:r>
              <a:rPr lang="en-US" sz="2800" dirty="0">
                <a:solidFill>
                  <a:srgbClr val="C00000"/>
                </a:solidFill>
                <a:latin typeface="Roboto Condensed" panose="02000000000000000000" pitchFamily="2" charset="0"/>
                <a:ea typeface="Roboto Condensed" panose="02000000000000000000" pitchFamily="2" charset="0"/>
              </a:rPr>
              <a:t> 2,15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từ</a:t>
            </a:r>
            <a:r>
              <a:rPr lang="en-US" sz="2800" dirty="0">
                <a:solidFill>
                  <a:srgbClr val="C00000"/>
                </a:solidFill>
                <a:latin typeface="Roboto Condensed" panose="02000000000000000000" pitchFamily="2" charset="0"/>
                <a:ea typeface="Roboto Condensed" panose="02000000000000000000" pitchFamily="2" charset="0"/>
              </a:rPr>
              <a:t> 2,73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lên</a:t>
            </a:r>
            <a:r>
              <a:rPr lang="en-US" sz="2800" dirty="0">
                <a:solidFill>
                  <a:srgbClr val="C00000"/>
                </a:solidFill>
                <a:latin typeface="Roboto Condensed" panose="02000000000000000000" pitchFamily="2" charset="0"/>
                <a:ea typeface="Roboto Condensed" panose="02000000000000000000" pitchFamily="2" charset="0"/>
              </a:rPr>
              <a:t> 4,88 </a:t>
            </a:r>
            <a:r>
              <a:rPr lang="en-US" sz="2800" dirty="0" err="1">
                <a:solidFill>
                  <a:srgbClr val="C00000"/>
                </a:solidFill>
                <a:latin typeface="Roboto Condensed" panose="02000000000000000000" pitchFamily="2" charset="0"/>
                <a:ea typeface="Roboto Condensed" panose="02000000000000000000" pitchFamily="2" charset="0"/>
              </a:rPr>
              <a:t>triệu</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tấn</a:t>
            </a:r>
            <a:r>
              <a:rPr lang="en-US" sz="2800" dirty="0">
                <a:solidFill>
                  <a:srgbClr val="C00000"/>
                </a:solidFill>
                <a:latin typeface="Roboto Condensed" panose="02000000000000000000" pitchFamily="2" charset="0"/>
                <a:ea typeface="Roboto Condensed" panose="02000000000000000000" pitchFamily="2" charset="0"/>
              </a:rPr>
              <a:t> </a:t>
            </a:r>
          </a:p>
        </p:txBody>
      </p:sp>
      <p:sp>
        <p:nvSpPr>
          <p:cNvPr id="4" name="Hộp Văn bản 3">
            <a:extLst>
              <a:ext uri="{FF2B5EF4-FFF2-40B4-BE49-F238E27FC236}">
                <a16:creationId xmlns:a16="http://schemas.microsoft.com/office/drawing/2014/main" id="{D43B7119-9AE6-B7E5-82F5-D17B6C082296}"/>
              </a:ext>
            </a:extLst>
          </p:cNvPr>
          <p:cNvSpPr txBox="1"/>
          <p:nvPr/>
        </p:nvSpPr>
        <p:spPr>
          <a:xfrm>
            <a:off x="9525000" y="8499303"/>
            <a:ext cx="8001000" cy="523220"/>
          </a:xfrm>
          <a:prstGeom prst="rect">
            <a:avLst/>
          </a:prstGeom>
          <a:noFill/>
        </p:spPr>
        <p:txBody>
          <a:bodyPr wrap="square" rtlCol="0">
            <a:spAutoFit/>
          </a:bodyPr>
          <a:lstStyle/>
          <a:p>
            <a:r>
              <a:rPr lang="en-US" sz="2800" dirty="0" err="1">
                <a:solidFill>
                  <a:srgbClr val="C00000"/>
                </a:solidFill>
                <a:latin typeface="Roboto Condensed" panose="02000000000000000000" pitchFamily="2" charset="0"/>
                <a:ea typeface="Roboto Condensed" panose="02000000000000000000" pitchFamily="2" charset="0"/>
              </a:rPr>
              <a:t>cao</a:t>
            </a:r>
            <a:r>
              <a:rPr lang="en-US" sz="2800" dirty="0">
                <a:solidFill>
                  <a:srgbClr val="C00000"/>
                </a:solidFill>
                <a:latin typeface="Roboto Condensed" panose="02000000000000000000" pitchFamily="2" charset="0"/>
                <a:ea typeface="Roboto Condensed" panose="02000000000000000000" pitchFamily="2" charset="0"/>
              </a:rPr>
              <a:t> </a:t>
            </a:r>
            <a:r>
              <a:rPr lang="en-US" sz="2800" dirty="0" err="1">
                <a:solidFill>
                  <a:srgbClr val="C00000"/>
                </a:solidFill>
                <a:latin typeface="Roboto Condensed" panose="02000000000000000000" pitchFamily="2" charset="0"/>
                <a:ea typeface="Roboto Condensed" panose="02000000000000000000" pitchFamily="2" charset="0"/>
              </a:rPr>
              <a:t>hơn</a:t>
            </a:r>
            <a:endParaRPr lang="en-US" sz="2800" dirty="0">
              <a:solidFill>
                <a:srgbClr val="C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44720428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49FCE014-CE37-102F-BAEE-DF03158914A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959725" y="443552"/>
            <a:ext cx="9793226" cy="5442577"/>
          </a:xfrm>
          <a:prstGeom prst="rect">
            <a:avLst/>
          </a:prstGeom>
        </p:spPr>
      </p:pic>
      <p:sp>
        <p:nvSpPr>
          <p:cNvPr id="7" name="Hình chữ nhật: Góc Tròn 6">
            <a:extLst>
              <a:ext uri="{FF2B5EF4-FFF2-40B4-BE49-F238E27FC236}">
                <a16:creationId xmlns:a16="http://schemas.microsoft.com/office/drawing/2014/main" id="{FC4CAC7A-AE95-10DB-4541-F2550EE7ECC6}"/>
              </a:ext>
            </a:extLst>
          </p:cNvPr>
          <p:cNvSpPr/>
          <p:nvPr/>
        </p:nvSpPr>
        <p:spPr>
          <a:xfrm>
            <a:off x="479305" y="1814065"/>
            <a:ext cx="6897807" cy="3810000"/>
          </a:xfrm>
          <a:prstGeom prst="roundRect">
            <a:avLst>
              <a:gd name="adj" fmla="val 66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9Slide07 Cadena" panose="02000503000000020004" pitchFamily="2" charset="0"/>
              </a:rPr>
              <a:t>NHIỆM VỤ 4</a:t>
            </a:r>
          </a:p>
          <a:p>
            <a:r>
              <a:rPr lang="vi-VN" sz="3200" dirty="0">
                <a:solidFill>
                  <a:srgbClr val="002060"/>
                </a:solidFill>
                <a:latin typeface="#9Slide07 IcielBaliho Script" pitchFamily="2" charset="0"/>
              </a:rPr>
              <a:t>- Tính </a:t>
            </a:r>
            <a:r>
              <a:rPr lang="vi-VN" sz="3200" dirty="0">
                <a:solidFill>
                  <a:srgbClr val="C00000"/>
                </a:solidFill>
                <a:latin typeface="#9Slide07 IcielBaliho Script" pitchFamily="2" charset="0"/>
              </a:rPr>
              <a:t>cơ cấu </a:t>
            </a:r>
            <a:r>
              <a:rPr lang="vi-VN" sz="3200" dirty="0">
                <a:solidFill>
                  <a:srgbClr val="002060"/>
                </a:solidFill>
                <a:latin typeface="#9Slide07 IcielBaliho Script" pitchFamily="2" charset="0"/>
              </a:rPr>
              <a:t>sản lượng thủy sản phân theo khai thác và nuôi trồng của nước ta giai đoạn 2010 - 2021.</a:t>
            </a:r>
          </a:p>
          <a:p>
            <a:r>
              <a:rPr lang="vi-VN" sz="3200" dirty="0">
                <a:solidFill>
                  <a:srgbClr val="002060"/>
                </a:solidFill>
                <a:latin typeface="#9Slide07 IcielBaliho Script" pitchFamily="2" charset="0"/>
              </a:rPr>
              <a:t>- Nhận xét </a:t>
            </a:r>
            <a:r>
              <a:rPr lang="vi-VN" sz="3200" dirty="0">
                <a:solidFill>
                  <a:srgbClr val="C00000"/>
                </a:solidFill>
                <a:latin typeface="#9Slide07 IcielBaliho Script" pitchFamily="2" charset="0"/>
              </a:rPr>
              <a:t>sự thay đổi cơ cấu </a:t>
            </a:r>
            <a:r>
              <a:rPr lang="vi-VN" sz="3200" dirty="0">
                <a:solidFill>
                  <a:srgbClr val="002060"/>
                </a:solidFill>
                <a:latin typeface="#9Slide07 IcielBaliho Script" pitchFamily="2" charset="0"/>
              </a:rPr>
              <a:t>sản lượng thủy sản của nước ta giai đoạn 2010 - 2021.</a:t>
            </a:r>
            <a:endParaRPr lang="en-US" sz="3200" dirty="0">
              <a:solidFill>
                <a:srgbClr val="002060"/>
              </a:solidFill>
              <a:latin typeface="#9Slide07 IcielBaliho Script" pitchFamily="2" charset="0"/>
            </a:endParaRPr>
          </a:p>
        </p:txBody>
      </p:sp>
      <p:sp>
        <p:nvSpPr>
          <p:cNvPr id="8" name="Hình chữ nhật: Góc Tròn 7">
            <a:extLst>
              <a:ext uri="{FF2B5EF4-FFF2-40B4-BE49-F238E27FC236}">
                <a16:creationId xmlns:a16="http://schemas.microsoft.com/office/drawing/2014/main" id="{32840C10-E343-7E66-4B54-5D0DD16F1D2E}"/>
              </a:ext>
            </a:extLst>
          </p:cNvPr>
          <p:cNvSpPr/>
          <p:nvPr/>
        </p:nvSpPr>
        <p:spPr>
          <a:xfrm>
            <a:off x="362721" y="443552"/>
            <a:ext cx="7028679" cy="92333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Bahnschrift SemiLight Condensed" panose="020B0502040204020203" pitchFamily="34" charset="0"/>
              </a:rPr>
              <a:t>Kĩ</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năng</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biểu</a:t>
            </a:r>
            <a:r>
              <a:rPr lang="en-US" sz="4000" b="1" dirty="0">
                <a:solidFill>
                  <a:schemeClr val="bg1"/>
                </a:solidFill>
                <a:latin typeface="Bahnschrift SemiLight Condensed" panose="020B0502040204020203" pitchFamily="34" charset="0"/>
              </a:rPr>
              <a:t> </a:t>
            </a:r>
            <a:r>
              <a:rPr lang="en-US" sz="4000" b="1" dirty="0" err="1">
                <a:solidFill>
                  <a:schemeClr val="bg1"/>
                </a:solidFill>
                <a:latin typeface="Bahnschrift SemiLight Condensed" panose="020B0502040204020203" pitchFamily="34" charset="0"/>
              </a:rPr>
              <a:t>đồ</a:t>
            </a:r>
            <a:endParaRPr lang="en-US" sz="4000" b="1" dirty="0">
              <a:solidFill>
                <a:schemeClr val="bg1"/>
              </a:solidFill>
              <a:latin typeface="Bahnschrift SemiLight Condensed" panose="020B0502040204020203" pitchFamily="34" charset="0"/>
            </a:endParaRPr>
          </a:p>
        </p:txBody>
      </p:sp>
      <p:graphicFrame>
        <p:nvGraphicFramePr>
          <p:cNvPr id="13" name="Bảng 12">
            <a:extLst>
              <a:ext uri="{FF2B5EF4-FFF2-40B4-BE49-F238E27FC236}">
                <a16:creationId xmlns:a16="http://schemas.microsoft.com/office/drawing/2014/main" id="{E68D6D07-9808-2840-5712-953738B1F156}"/>
              </a:ext>
            </a:extLst>
          </p:cNvPr>
          <p:cNvGraphicFramePr>
            <a:graphicFrameLocks noGrp="1"/>
          </p:cNvGraphicFramePr>
          <p:nvPr>
            <p:extLst>
              <p:ext uri="{D42A27DB-BD31-4B8C-83A1-F6EECF244321}">
                <p14:modId xmlns:p14="http://schemas.microsoft.com/office/powerpoint/2010/main" val="1085234329"/>
              </p:ext>
            </p:extLst>
          </p:nvPr>
        </p:nvGraphicFramePr>
        <p:xfrm>
          <a:off x="493593" y="7277100"/>
          <a:ext cx="7050207" cy="2337747"/>
        </p:xfrm>
        <a:graphic>
          <a:graphicData uri="http://schemas.openxmlformats.org/drawingml/2006/table">
            <a:tbl>
              <a:tblPr bandRow="1">
                <a:tableStyleId>{BDBED569-4797-4DF1-A0F4-6AAB3CD982D8}</a:tableStyleId>
              </a:tblPr>
              <a:tblGrid>
                <a:gridCol w="2971158">
                  <a:extLst>
                    <a:ext uri="{9D8B030D-6E8A-4147-A177-3AD203B41FA5}">
                      <a16:colId xmlns:a16="http://schemas.microsoft.com/office/drawing/2014/main" val="1906926177"/>
                    </a:ext>
                  </a:extLst>
                </a:gridCol>
                <a:gridCol w="1359683">
                  <a:extLst>
                    <a:ext uri="{9D8B030D-6E8A-4147-A177-3AD203B41FA5}">
                      <a16:colId xmlns:a16="http://schemas.microsoft.com/office/drawing/2014/main" val="2839482429"/>
                    </a:ext>
                  </a:extLst>
                </a:gridCol>
                <a:gridCol w="1359683">
                  <a:extLst>
                    <a:ext uri="{9D8B030D-6E8A-4147-A177-3AD203B41FA5}">
                      <a16:colId xmlns:a16="http://schemas.microsoft.com/office/drawing/2014/main" val="2004045927"/>
                    </a:ext>
                  </a:extLst>
                </a:gridCol>
                <a:gridCol w="1359683">
                  <a:extLst>
                    <a:ext uri="{9D8B030D-6E8A-4147-A177-3AD203B41FA5}">
                      <a16:colId xmlns:a16="http://schemas.microsoft.com/office/drawing/2014/main" val="2301996842"/>
                    </a:ext>
                  </a:extLst>
                </a:gridCol>
              </a:tblGrid>
              <a:tr h="779249">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Năm</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2010</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2015</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2021</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1991530541"/>
                  </a:ext>
                </a:extLst>
              </a:tr>
              <a:tr h="779249">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Khai thác </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2720807178"/>
                  </a:ext>
                </a:extLst>
              </a:tr>
              <a:tr h="779249">
                <a:tc>
                  <a:txBody>
                    <a:bodyPr/>
                    <a:lstStyle/>
                    <a:p>
                      <a:pPr marL="635" indent="-1905" algn="ctr">
                        <a:lnSpc>
                          <a:spcPct val="106000"/>
                        </a:lnSpc>
                        <a:spcAft>
                          <a:spcPts val="600"/>
                        </a:spcAft>
                      </a:pPr>
                      <a:r>
                        <a:rPr lang="vi-VN" sz="2400" b="1" dirty="0">
                          <a:effectLst/>
                          <a:latin typeface="Roboto Condensed" panose="02000000000000000000" pitchFamily="2" charset="0"/>
                          <a:ea typeface="Roboto Condensed" panose="02000000000000000000" pitchFamily="2" charset="0"/>
                        </a:rPr>
                        <a:t>Nuôi trồng</a:t>
                      </a:r>
                      <a:endParaRPr lang="en-US" sz="2400" b="1"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635" indent="-1905" algn="ctr">
                        <a:lnSpc>
                          <a:spcPct val="106000"/>
                        </a:lnSpc>
                        <a:spcAft>
                          <a:spcPts val="600"/>
                        </a:spcAft>
                      </a:pPr>
                      <a:endParaRPr lang="en-US" sz="2400" dirty="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477885149"/>
                  </a:ext>
                </a:extLst>
              </a:tr>
            </a:tbl>
          </a:graphicData>
        </a:graphic>
      </p:graphicFrame>
      <p:sp>
        <p:nvSpPr>
          <p:cNvPr id="14" name="Rectangle 2">
            <a:extLst>
              <a:ext uri="{FF2B5EF4-FFF2-40B4-BE49-F238E27FC236}">
                <a16:creationId xmlns:a16="http://schemas.microsoft.com/office/drawing/2014/main" id="{702525AB-2A64-64C9-625C-64ADB264E3FE}"/>
              </a:ext>
            </a:extLst>
          </p:cNvPr>
          <p:cNvSpPr>
            <a:spLocks noChangeArrowheads="1"/>
          </p:cNvSpPr>
          <p:nvPr/>
        </p:nvSpPr>
        <p:spPr bwMode="auto">
          <a:xfrm>
            <a:off x="7959725" y="555148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185C314B-C414-A6CC-244C-4CF0FC6B4A29}"/>
              </a:ext>
            </a:extLst>
          </p:cNvPr>
          <p:cNvSpPr>
            <a:spLocks noChangeArrowheads="1"/>
          </p:cNvSpPr>
          <p:nvPr/>
        </p:nvSpPr>
        <p:spPr bwMode="auto">
          <a:xfrm>
            <a:off x="7959725" y="555783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Hộp Văn bản 18">
            <a:extLst>
              <a:ext uri="{FF2B5EF4-FFF2-40B4-BE49-F238E27FC236}">
                <a16:creationId xmlns:a16="http://schemas.microsoft.com/office/drawing/2014/main" id="{AF958860-F51F-257E-6641-B4CA27A3BC95}"/>
              </a:ext>
            </a:extLst>
          </p:cNvPr>
          <p:cNvSpPr txBox="1"/>
          <p:nvPr/>
        </p:nvSpPr>
        <p:spPr>
          <a:xfrm>
            <a:off x="237656" y="6071248"/>
            <a:ext cx="7562079" cy="989502"/>
          </a:xfrm>
          <a:prstGeom prst="rect">
            <a:avLst/>
          </a:prstGeom>
          <a:noFill/>
        </p:spPr>
        <p:txBody>
          <a:bodyPr wrap="square">
            <a:spAutoFit/>
          </a:bodyPr>
          <a:lstStyle/>
          <a:p>
            <a:pPr marL="635" indent="-1905" algn="ctr">
              <a:lnSpc>
                <a:spcPct val="115000"/>
              </a:lnSpc>
              <a:spcAft>
                <a:spcPts val="600"/>
              </a:spcAft>
            </a:pPr>
            <a:r>
              <a:rPr lang="vi-VN" sz="2400" dirty="0">
                <a:effectLst/>
                <a:latin typeface="Roboto Condensed" panose="02000000000000000000" pitchFamily="2" charset="0"/>
                <a:ea typeface="Roboto Condensed" panose="02000000000000000000" pitchFamily="2" charset="0"/>
              </a:rPr>
              <a:t>Cơ cấu sản lượng </a:t>
            </a:r>
            <a:r>
              <a:rPr lang="vi-VN" sz="2400" dirty="0" err="1">
                <a:effectLst/>
                <a:latin typeface="Roboto Condensed" panose="02000000000000000000" pitchFamily="2" charset="0"/>
                <a:ea typeface="Roboto Condensed" panose="02000000000000000000" pitchFamily="2" charset="0"/>
              </a:rPr>
              <a:t>thuỷ</a:t>
            </a:r>
            <a:r>
              <a:rPr lang="vi-VN" sz="2400" dirty="0">
                <a:effectLst/>
                <a:latin typeface="Roboto Condensed" panose="02000000000000000000" pitchFamily="2" charset="0"/>
                <a:ea typeface="Roboto Condensed" panose="02000000000000000000" pitchFamily="2" charset="0"/>
              </a:rPr>
              <a:t> sản của nước ta giai đoạn 2010</a:t>
            </a:r>
            <a:r>
              <a:rPr lang="en-US" sz="2400" dirty="0">
                <a:latin typeface="Roboto Condensed" panose="02000000000000000000" pitchFamily="2" charset="0"/>
                <a:ea typeface="Roboto Condensed" panose="02000000000000000000" pitchFamily="2" charset="0"/>
              </a:rPr>
              <a:t>- 2</a:t>
            </a:r>
            <a:r>
              <a:rPr lang="vi-VN" sz="2400" dirty="0">
                <a:effectLst/>
                <a:latin typeface="Roboto Condensed" panose="02000000000000000000" pitchFamily="2" charset="0"/>
                <a:ea typeface="Roboto Condensed" panose="02000000000000000000" pitchFamily="2" charset="0"/>
              </a:rPr>
              <a:t>021</a:t>
            </a:r>
            <a:endParaRPr lang="en-US" sz="2400" dirty="0">
              <a:effectLst/>
              <a:latin typeface="Roboto Condensed" panose="02000000000000000000" pitchFamily="2" charset="0"/>
              <a:ea typeface="Roboto Condensed" panose="02000000000000000000" pitchFamily="2" charset="0"/>
            </a:endParaRPr>
          </a:p>
          <a:p>
            <a:pPr marL="635" indent="-1905" algn="r">
              <a:lnSpc>
                <a:spcPct val="115000"/>
              </a:lnSpc>
              <a:spcAft>
                <a:spcPts val="600"/>
              </a:spcAft>
            </a:pPr>
            <a:r>
              <a:rPr lang="vi-VN" sz="2400" dirty="0">
                <a:effectLst/>
                <a:latin typeface="Roboto Condensed" panose="02000000000000000000" pitchFamily="2" charset="0"/>
                <a:ea typeface="Roboto Condensed" panose="02000000000000000000" pitchFamily="2" charset="0"/>
              </a:rPr>
              <a:t>(Đơn vị: %)</a:t>
            </a:r>
            <a:endParaRPr lang="en-US" sz="2400" dirty="0">
              <a:effectLst/>
              <a:latin typeface="Roboto Condensed" panose="02000000000000000000" pitchFamily="2" charset="0"/>
              <a:ea typeface="Roboto Condensed" panose="02000000000000000000" pitchFamily="2" charset="0"/>
            </a:endParaRPr>
          </a:p>
        </p:txBody>
      </p:sp>
      <p:sp>
        <p:nvSpPr>
          <p:cNvPr id="21" name="Hộp Văn bản 20">
            <a:extLst>
              <a:ext uri="{FF2B5EF4-FFF2-40B4-BE49-F238E27FC236}">
                <a16:creationId xmlns:a16="http://schemas.microsoft.com/office/drawing/2014/main" id="{E9616558-9DA0-DB2F-6C8D-BFF238A871E5}"/>
              </a:ext>
            </a:extLst>
          </p:cNvPr>
          <p:cNvSpPr txBox="1"/>
          <p:nvPr/>
        </p:nvSpPr>
        <p:spPr>
          <a:xfrm>
            <a:off x="7959725" y="6074724"/>
            <a:ext cx="9529701" cy="3768724"/>
          </a:xfrm>
          <a:prstGeom prst="rect">
            <a:avLst/>
          </a:prstGeom>
          <a:noFill/>
        </p:spPr>
        <p:txBody>
          <a:bodyPr wrap="square">
            <a:spAutoFit/>
          </a:bodyPr>
          <a:lstStyle/>
          <a:p>
            <a:pPr marL="635" indent="-1905" algn="l">
              <a:lnSpc>
                <a:spcPct val="115000"/>
              </a:lnSpc>
              <a:spcAft>
                <a:spcPts val="600"/>
              </a:spcAft>
            </a:pPr>
            <a:r>
              <a:rPr lang="vi-VN" sz="2400" b="1" u="sng" dirty="0">
                <a:solidFill>
                  <a:srgbClr val="C00000"/>
                </a:solidFill>
                <a:effectLst/>
                <a:latin typeface="Roboto Condensed" panose="020F0502020204030204" pitchFamily="2" charset="0"/>
                <a:ea typeface="Roboto Condensed" panose="020F0502020204030204" pitchFamily="2" charset="0"/>
                <a:cs typeface="Roboto Condensed" panose="020F0502020204030204" pitchFamily="2" charset="0"/>
              </a:rPr>
              <a:t>Nhận xét</a:t>
            </a:r>
            <a:r>
              <a:rPr lang="en-US" sz="2400" b="1" u="sng" dirty="0">
                <a:solidFill>
                  <a:srgbClr val="C00000"/>
                </a:solidFill>
                <a:effectLst/>
                <a:latin typeface="Roboto Condensed" panose="020F0502020204030204" pitchFamily="2" charset="0"/>
                <a:ea typeface="Roboto Condensed" panose="020F0502020204030204" pitchFamily="2" charset="0"/>
                <a:cs typeface="Roboto Condensed" panose="020F0502020204030204" pitchFamily="2" charset="0"/>
              </a:rPr>
              <a:t>: </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Cơ cấu sản lượng </a:t>
            </a:r>
            <a:r>
              <a:rPr lang="vi-VN" sz="24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sản của nước ta giai đoạn 2010</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2021 </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a:t>
            </a:r>
          </a:p>
          <a:p>
            <a:pPr algn="l">
              <a:lnSpc>
                <a:spcPct val="115000"/>
              </a:lnSpc>
              <a:spcAft>
                <a:spcPts val="600"/>
              </a:spcAft>
            </a:pP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Tỉ</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trọng</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sản lượng </a:t>
            </a:r>
            <a:r>
              <a:rPr lang="vi-VN" sz="24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sản khai thác </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a:t>
            </a:r>
            <a:r>
              <a:rPr lang="en-US" sz="2400" dirty="0">
                <a:latin typeface="Roboto Condensed" panose="020F0502020204030204" pitchFamily="2" charset="0"/>
                <a:ea typeface="Roboto Condensed" panose="020F0502020204030204" pitchFamily="2" charset="0"/>
                <a:cs typeface="Roboto Condensed" panose="020F0502020204030204" pitchFamily="2" charset="0"/>
              </a:rPr>
              <a:t>……………………………………………...</a:t>
            </a:r>
          </a:p>
          <a:p>
            <a:pPr algn="l">
              <a:lnSpc>
                <a:spcPct val="115000"/>
              </a:lnSpc>
              <a:spcAft>
                <a:spcPts val="600"/>
              </a:spcAft>
            </a:pP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Tỉ</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trọng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sản lượng </a:t>
            </a:r>
            <a:r>
              <a:rPr lang="vi-VN" sz="2400" dirty="0" err="1">
                <a:effectLst/>
                <a:latin typeface="Roboto Condensed" panose="020F0502020204030204" pitchFamily="2" charset="0"/>
                <a:ea typeface="Roboto Condensed" panose="020F0502020204030204" pitchFamily="2" charset="0"/>
                <a:cs typeface="Roboto Condensed" panose="020F0502020204030204" pitchFamily="2" charset="0"/>
              </a:rPr>
              <a:t>thuỷ</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sản nuôi trồng </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a:t>
            </a:r>
          </a:p>
          <a:p>
            <a:pPr algn="l">
              <a:lnSpc>
                <a:spcPct val="115000"/>
              </a:lnSpc>
              <a:spcAft>
                <a:spcPts val="600"/>
              </a:spcAft>
            </a:pPr>
            <a:r>
              <a:rPr lang="en-US" sz="2400" dirty="0">
                <a:latin typeface="Roboto Condensed" panose="020F0502020204030204" pitchFamily="2" charset="0"/>
                <a:ea typeface="Roboto Condensed" panose="020F0502020204030204" pitchFamily="2" charset="0"/>
                <a:cs typeface="Roboto Condensed" panose="020F0502020204030204" pitchFamily="2" charset="0"/>
              </a:rPr>
              <a:t>………………………………………………………………………………………………………………………………………..</a:t>
            </a:r>
            <a:endParaRPr lang="en-US" sz="2400" dirty="0">
              <a:effectLst/>
              <a:latin typeface="Roboto Condensed" panose="020F0502020204030204" pitchFamily="2" charset="0"/>
              <a:ea typeface="Roboto Condensed" panose="020F0502020204030204" pitchFamily="2" charset="0"/>
              <a:cs typeface="Roboto Condensed" panose="020F0502020204030204" pitchFamily="2" charset="0"/>
            </a:endParaRPr>
          </a:p>
          <a:p>
            <a:pPr algn="l">
              <a:lnSpc>
                <a:spcPct val="115000"/>
              </a:lnSpc>
              <a:spcAft>
                <a:spcPts val="600"/>
              </a:spcAft>
            </a:pP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Trong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cơ</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cấu</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lượng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thủy</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tỉ</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trọng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lượng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nuôi</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trồng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tỉ</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trọng</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thủy</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sản</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khai</a:t>
            </a:r>
            <a:r>
              <a:rPr lang="en-US" sz="2400" dirty="0">
                <a:effectLst/>
                <a:latin typeface="Roboto Condensed" panose="020F0502020204030204" pitchFamily="2" charset="0"/>
                <a:ea typeface="Roboto Condensed" panose="020F0502020204030204" pitchFamily="2" charset="0"/>
                <a:cs typeface="Roboto Condensed" panose="020F0502020204030204" pitchFamily="2" charset="0"/>
              </a:rPr>
              <a:t> </a:t>
            </a:r>
            <a:r>
              <a:rPr lang="en-US" sz="2400" dirty="0" err="1">
                <a:effectLst/>
                <a:latin typeface="Roboto Condensed" panose="020F0502020204030204" pitchFamily="2" charset="0"/>
                <a:ea typeface="Roboto Condensed" panose="020F0502020204030204" pitchFamily="2" charset="0"/>
                <a:cs typeface="Roboto Condensed" panose="020F0502020204030204" pitchFamily="2" charset="0"/>
              </a:rPr>
              <a:t>thác</a:t>
            </a:r>
            <a:r>
              <a:rPr lang="vi-VN" sz="2400" dirty="0">
                <a:effectLst/>
                <a:latin typeface="Roboto Condensed" panose="020F0502020204030204" pitchFamily="2" charset="0"/>
                <a:ea typeface="Roboto Condensed" panose="020F0502020204030204" pitchFamily="2" charset="0"/>
                <a:cs typeface="Roboto Condensed" panose="020F0502020204030204" pitchFamily="2" charset="0"/>
              </a:rPr>
              <a:t>. </a:t>
            </a:r>
            <a:endParaRPr lang="en-US" sz="2400" dirty="0">
              <a:effectLst/>
              <a:latin typeface="Roboto Condensed" panose="020F0502020204030204" pitchFamily="2" charset="0"/>
              <a:ea typeface="Roboto Condensed" panose="020F0502020204030204" pitchFamily="2" charset="0"/>
              <a:cs typeface="Roboto Condensed" panose="020F0502020204030204" pitchFamily="2" charset="0"/>
            </a:endParaRPr>
          </a:p>
        </p:txBody>
      </p:sp>
      <p:sp>
        <p:nvSpPr>
          <p:cNvPr id="2" name="Hộp Văn bản 1">
            <a:extLst>
              <a:ext uri="{FF2B5EF4-FFF2-40B4-BE49-F238E27FC236}">
                <a16:creationId xmlns:a16="http://schemas.microsoft.com/office/drawing/2014/main" id="{F45A05E3-08F1-011C-CAB7-677CEF9C1AAD}"/>
              </a:ext>
            </a:extLst>
          </p:cNvPr>
          <p:cNvSpPr txBox="1"/>
          <p:nvPr/>
        </p:nvSpPr>
        <p:spPr>
          <a:xfrm>
            <a:off x="8234710" y="6515100"/>
            <a:ext cx="8001000" cy="461665"/>
          </a:xfrm>
          <a:prstGeom prst="rect">
            <a:avLst/>
          </a:prstGeom>
          <a:noFill/>
        </p:spPr>
        <p:txBody>
          <a:bodyPr wrap="square" rtlCol="0">
            <a:spAutoFit/>
          </a:bodyPr>
          <a:lstStyle/>
          <a:p>
            <a:r>
              <a:rPr lang="en-US" sz="2400" dirty="0" err="1">
                <a:solidFill>
                  <a:srgbClr val="C00000"/>
                </a:solidFill>
                <a:latin typeface="Roboto Condensed" panose="02000000000000000000" pitchFamily="2" charset="0"/>
                <a:ea typeface="Roboto Condensed" panose="02000000000000000000" pitchFamily="2" charset="0"/>
              </a:rPr>
              <a:t>Có</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sự</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thay</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đổi</a:t>
            </a:r>
            <a:endParaRPr lang="en-US" sz="2400" dirty="0">
              <a:solidFill>
                <a:srgbClr val="C00000"/>
              </a:solidFill>
              <a:latin typeface="Roboto Condensed" panose="02000000000000000000" pitchFamily="2" charset="0"/>
              <a:ea typeface="Roboto Condensed" panose="02000000000000000000" pitchFamily="2" charset="0"/>
            </a:endParaRPr>
          </a:p>
        </p:txBody>
      </p:sp>
      <p:graphicFrame>
        <p:nvGraphicFramePr>
          <p:cNvPr id="3" name="Bảng 2">
            <a:extLst>
              <a:ext uri="{FF2B5EF4-FFF2-40B4-BE49-F238E27FC236}">
                <a16:creationId xmlns:a16="http://schemas.microsoft.com/office/drawing/2014/main" id="{36856B42-48D8-5F2D-2667-4C4ADB9935AF}"/>
              </a:ext>
            </a:extLst>
          </p:cNvPr>
          <p:cNvGraphicFramePr>
            <a:graphicFrameLocks noGrp="1"/>
          </p:cNvGraphicFramePr>
          <p:nvPr>
            <p:extLst>
              <p:ext uri="{D42A27DB-BD31-4B8C-83A1-F6EECF244321}">
                <p14:modId xmlns:p14="http://schemas.microsoft.com/office/powerpoint/2010/main" val="521079617"/>
              </p:ext>
            </p:extLst>
          </p:nvPr>
        </p:nvGraphicFramePr>
        <p:xfrm>
          <a:off x="3581400" y="8115299"/>
          <a:ext cx="3657600" cy="1499548"/>
        </p:xfrm>
        <a:graphic>
          <a:graphicData uri="http://schemas.openxmlformats.org/drawingml/2006/table">
            <a:tbl>
              <a:tblPr bandRow="1"/>
              <a:tblGrid>
                <a:gridCol w="1219200">
                  <a:extLst>
                    <a:ext uri="{9D8B030D-6E8A-4147-A177-3AD203B41FA5}">
                      <a16:colId xmlns:a16="http://schemas.microsoft.com/office/drawing/2014/main" val="3782068248"/>
                    </a:ext>
                  </a:extLst>
                </a:gridCol>
                <a:gridCol w="1143000">
                  <a:extLst>
                    <a:ext uri="{9D8B030D-6E8A-4147-A177-3AD203B41FA5}">
                      <a16:colId xmlns:a16="http://schemas.microsoft.com/office/drawing/2014/main" val="3519379509"/>
                    </a:ext>
                  </a:extLst>
                </a:gridCol>
                <a:gridCol w="1295400">
                  <a:extLst>
                    <a:ext uri="{9D8B030D-6E8A-4147-A177-3AD203B41FA5}">
                      <a16:colId xmlns:a16="http://schemas.microsoft.com/office/drawing/2014/main" val="3529506235"/>
                    </a:ext>
                  </a:extLst>
                </a:gridCol>
              </a:tblGrid>
              <a:tr h="749774">
                <a:tc>
                  <a:txBody>
                    <a:bodyPr/>
                    <a:lstStyle/>
                    <a:p>
                      <a:pPr marL="635" indent="-1905" algn="ctr">
                        <a:lnSpc>
                          <a:spcPct val="106000"/>
                        </a:lnSpc>
                        <a:spcAft>
                          <a:spcPts val="600"/>
                        </a:spcAft>
                      </a:pPr>
                      <a:r>
                        <a:rPr lang="vi-VN" sz="3200" dirty="0">
                          <a:solidFill>
                            <a:srgbClr val="C00000"/>
                          </a:solidFill>
                          <a:effectLst/>
                          <a:latin typeface="Roboto Condensed" panose="02000000000000000000" pitchFamily="2" charset="0"/>
                          <a:ea typeface="Roboto Condensed" panose="02000000000000000000" pitchFamily="2" charset="0"/>
                        </a:rPr>
                        <a:t>47,5</a:t>
                      </a:r>
                      <a:endParaRPr lang="en-US" sz="3200" dirty="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 indent="-1905" algn="ctr">
                        <a:lnSpc>
                          <a:spcPct val="106000"/>
                        </a:lnSpc>
                        <a:spcAft>
                          <a:spcPts val="600"/>
                        </a:spcAft>
                      </a:pPr>
                      <a:r>
                        <a:rPr lang="vi-VN" sz="3200" dirty="0">
                          <a:solidFill>
                            <a:srgbClr val="C00000"/>
                          </a:solidFill>
                          <a:effectLst/>
                          <a:latin typeface="Roboto Condensed" panose="02000000000000000000" pitchFamily="2" charset="0"/>
                          <a:ea typeface="Roboto Condensed" panose="02000000000000000000" pitchFamily="2" charset="0"/>
                        </a:rPr>
                        <a:t>47,2</a:t>
                      </a:r>
                      <a:endParaRPr lang="en-US" sz="3200" dirty="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 indent="-1905" algn="ctr">
                        <a:lnSpc>
                          <a:spcPct val="106000"/>
                        </a:lnSpc>
                        <a:spcAft>
                          <a:spcPts val="600"/>
                        </a:spcAft>
                      </a:pPr>
                      <a:r>
                        <a:rPr lang="vi-VN" sz="3200">
                          <a:solidFill>
                            <a:srgbClr val="C00000"/>
                          </a:solidFill>
                          <a:effectLst/>
                          <a:latin typeface="Roboto Condensed" panose="02000000000000000000" pitchFamily="2" charset="0"/>
                          <a:ea typeface="Roboto Condensed" panose="02000000000000000000" pitchFamily="2" charset="0"/>
                        </a:rPr>
                        <a:t>44,6</a:t>
                      </a:r>
                      <a:endParaRPr lang="en-US" sz="320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298005"/>
                  </a:ext>
                </a:extLst>
              </a:tr>
              <a:tr h="749774">
                <a:tc>
                  <a:txBody>
                    <a:bodyPr/>
                    <a:lstStyle/>
                    <a:p>
                      <a:pPr marL="635" indent="-1905" algn="ctr">
                        <a:lnSpc>
                          <a:spcPct val="106000"/>
                        </a:lnSpc>
                        <a:spcAft>
                          <a:spcPts val="600"/>
                        </a:spcAft>
                      </a:pPr>
                      <a:r>
                        <a:rPr lang="vi-VN" sz="3200">
                          <a:solidFill>
                            <a:srgbClr val="C00000"/>
                          </a:solidFill>
                          <a:effectLst/>
                          <a:latin typeface="Roboto Condensed" panose="02000000000000000000" pitchFamily="2" charset="0"/>
                          <a:ea typeface="Roboto Condensed" panose="02000000000000000000" pitchFamily="2" charset="0"/>
                        </a:rPr>
                        <a:t>52,5</a:t>
                      </a:r>
                      <a:endParaRPr lang="en-US" sz="320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 indent="-1905" algn="ctr">
                        <a:lnSpc>
                          <a:spcPct val="106000"/>
                        </a:lnSpc>
                        <a:spcAft>
                          <a:spcPts val="600"/>
                        </a:spcAft>
                      </a:pPr>
                      <a:r>
                        <a:rPr lang="vi-VN" sz="3200">
                          <a:solidFill>
                            <a:srgbClr val="C00000"/>
                          </a:solidFill>
                          <a:effectLst/>
                          <a:latin typeface="Roboto Condensed" panose="02000000000000000000" pitchFamily="2" charset="0"/>
                          <a:ea typeface="Roboto Condensed" panose="02000000000000000000" pitchFamily="2" charset="0"/>
                        </a:rPr>
                        <a:t>52,8</a:t>
                      </a:r>
                      <a:endParaRPr lang="en-US" sz="320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 indent="-1905" algn="ctr">
                        <a:lnSpc>
                          <a:spcPct val="106000"/>
                        </a:lnSpc>
                        <a:spcAft>
                          <a:spcPts val="600"/>
                        </a:spcAft>
                      </a:pPr>
                      <a:r>
                        <a:rPr lang="vi-VN" sz="3200" dirty="0">
                          <a:solidFill>
                            <a:srgbClr val="C00000"/>
                          </a:solidFill>
                          <a:effectLst/>
                          <a:latin typeface="Roboto Condensed" panose="02000000000000000000" pitchFamily="2" charset="0"/>
                          <a:ea typeface="Roboto Condensed" panose="02000000000000000000" pitchFamily="2" charset="0"/>
                        </a:rPr>
                        <a:t>55,4</a:t>
                      </a:r>
                      <a:endParaRPr lang="en-US" sz="3200" dirty="0">
                        <a:solidFill>
                          <a:srgbClr val="C00000"/>
                        </a:solidFill>
                        <a:effectLst/>
                        <a:latin typeface="Roboto Condensed" panose="02000000000000000000" pitchFamily="2" charset="0"/>
                        <a:ea typeface="Roboto Condensed" panose="020000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303300"/>
                  </a:ext>
                </a:extLst>
              </a:tr>
            </a:tbl>
          </a:graphicData>
        </a:graphic>
      </p:graphicFrame>
      <p:sp>
        <p:nvSpPr>
          <p:cNvPr id="9" name="Hộp Văn bản 8">
            <a:extLst>
              <a:ext uri="{FF2B5EF4-FFF2-40B4-BE49-F238E27FC236}">
                <a16:creationId xmlns:a16="http://schemas.microsoft.com/office/drawing/2014/main" id="{432F1176-886F-E70B-8050-B84E5B1E860B}"/>
              </a:ext>
            </a:extLst>
          </p:cNvPr>
          <p:cNvSpPr txBox="1"/>
          <p:nvPr/>
        </p:nvSpPr>
        <p:spPr>
          <a:xfrm>
            <a:off x="12856338" y="6980364"/>
            <a:ext cx="13123068" cy="461665"/>
          </a:xfrm>
          <a:prstGeom prst="rect">
            <a:avLst/>
          </a:prstGeom>
          <a:noFill/>
        </p:spPr>
        <p:txBody>
          <a:bodyPr wrap="square">
            <a:spAutoFit/>
          </a:bodyPr>
          <a:lstStyle/>
          <a:p>
            <a:r>
              <a:rPr lang="en-US" sz="2400" dirty="0">
                <a:solidFill>
                  <a:srgbClr val="C00000"/>
                </a:solidFill>
                <a:latin typeface="Roboto Condensed" panose="02000000000000000000" pitchFamily="2" charset="0"/>
                <a:ea typeface="Roboto Condensed" panose="02000000000000000000" pitchFamily="2" charset="0"/>
              </a:rPr>
              <a:t>g</a:t>
            </a:r>
            <a:r>
              <a:rPr lang="vi-VN" sz="2400" dirty="0" err="1">
                <a:solidFill>
                  <a:srgbClr val="C00000"/>
                </a:solidFill>
                <a:effectLst/>
                <a:latin typeface="Roboto Condensed" panose="02000000000000000000" pitchFamily="2" charset="0"/>
                <a:ea typeface="Roboto Condensed" panose="02000000000000000000" pitchFamily="2" charset="0"/>
              </a:rPr>
              <a:t>iảm</a:t>
            </a:r>
            <a:r>
              <a:rPr lang="en-US" sz="2400" dirty="0">
                <a:solidFill>
                  <a:srgbClr val="C00000"/>
                </a:solidFill>
                <a:latin typeface="Roboto Condensed" panose="02000000000000000000" pitchFamily="2" charset="0"/>
                <a:ea typeface="Roboto Condensed" panose="02000000000000000000" pitchFamily="2" charset="0"/>
              </a:rPr>
              <a:t> 2,9% </a:t>
            </a:r>
            <a:r>
              <a:rPr lang="vi-VN" sz="2400" dirty="0">
                <a:solidFill>
                  <a:srgbClr val="C00000"/>
                </a:solidFill>
                <a:effectLst/>
                <a:latin typeface="Roboto Condensed" panose="02000000000000000000" pitchFamily="2" charset="0"/>
                <a:ea typeface="Roboto Condensed" panose="02000000000000000000" pitchFamily="2" charset="0"/>
              </a:rPr>
              <a:t> từ 47,5 xuống còn 44,6 %</a:t>
            </a:r>
            <a:endParaRPr lang="en-US" sz="2400" dirty="0">
              <a:solidFill>
                <a:srgbClr val="C00000"/>
              </a:solidFill>
              <a:latin typeface="Roboto Condensed" panose="02000000000000000000" pitchFamily="2" charset="0"/>
              <a:ea typeface="Roboto Condensed" panose="02000000000000000000" pitchFamily="2" charset="0"/>
            </a:endParaRPr>
          </a:p>
        </p:txBody>
      </p:sp>
      <p:sp>
        <p:nvSpPr>
          <p:cNvPr id="10" name="Hộp Văn bản 9">
            <a:extLst>
              <a:ext uri="{FF2B5EF4-FFF2-40B4-BE49-F238E27FC236}">
                <a16:creationId xmlns:a16="http://schemas.microsoft.com/office/drawing/2014/main" id="{1CD9B9D7-1C32-26BB-00D4-DCD187FDA645}"/>
              </a:ext>
            </a:extLst>
          </p:cNvPr>
          <p:cNvSpPr txBox="1"/>
          <p:nvPr/>
        </p:nvSpPr>
        <p:spPr>
          <a:xfrm>
            <a:off x="15773400" y="8947913"/>
            <a:ext cx="13123068" cy="461665"/>
          </a:xfrm>
          <a:prstGeom prst="rect">
            <a:avLst/>
          </a:prstGeom>
          <a:noFill/>
        </p:spPr>
        <p:txBody>
          <a:bodyPr wrap="square">
            <a:spAutoFit/>
          </a:bodyPr>
          <a:lstStyle/>
          <a:p>
            <a:r>
              <a:rPr lang="en-US" sz="2400" dirty="0" err="1">
                <a:solidFill>
                  <a:srgbClr val="C00000"/>
                </a:solidFill>
                <a:latin typeface="Roboto Condensed" panose="02000000000000000000" pitchFamily="2" charset="0"/>
                <a:ea typeface="Roboto Condensed" panose="02000000000000000000" pitchFamily="2" charset="0"/>
              </a:rPr>
              <a:t>cao</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hơn</a:t>
            </a:r>
            <a:endParaRPr lang="en-US" sz="2400" dirty="0">
              <a:solidFill>
                <a:srgbClr val="C00000"/>
              </a:solidFill>
              <a:latin typeface="Roboto Condensed" panose="02000000000000000000" pitchFamily="2" charset="0"/>
              <a:ea typeface="Roboto Condensed" panose="02000000000000000000" pitchFamily="2" charset="0"/>
            </a:endParaRPr>
          </a:p>
        </p:txBody>
      </p:sp>
      <p:sp>
        <p:nvSpPr>
          <p:cNvPr id="11" name="Hộp Văn bản 10">
            <a:extLst>
              <a:ext uri="{FF2B5EF4-FFF2-40B4-BE49-F238E27FC236}">
                <a16:creationId xmlns:a16="http://schemas.microsoft.com/office/drawing/2014/main" id="{1B9AA3C8-0DFE-3814-749F-272AF25CBE8B}"/>
              </a:ext>
            </a:extLst>
          </p:cNvPr>
          <p:cNvSpPr txBox="1"/>
          <p:nvPr/>
        </p:nvSpPr>
        <p:spPr>
          <a:xfrm>
            <a:off x="12932885" y="7882405"/>
            <a:ext cx="13123068" cy="461665"/>
          </a:xfrm>
          <a:prstGeom prst="rect">
            <a:avLst/>
          </a:prstGeom>
          <a:noFill/>
        </p:spPr>
        <p:txBody>
          <a:bodyPr wrap="square">
            <a:spAutoFit/>
          </a:bodyPr>
          <a:lstStyle/>
          <a:p>
            <a:r>
              <a:rPr lang="en-US" sz="2400" dirty="0" err="1">
                <a:solidFill>
                  <a:srgbClr val="C00000"/>
                </a:solidFill>
                <a:latin typeface="Roboto Condensed" panose="02000000000000000000" pitchFamily="2" charset="0"/>
                <a:ea typeface="Roboto Condensed" panose="02000000000000000000" pitchFamily="2" charset="0"/>
              </a:rPr>
              <a:t>tăng</a:t>
            </a:r>
            <a:r>
              <a:rPr lang="en-US" sz="2400" dirty="0">
                <a:solidFill>
                  <a:srgbClr val="C00000"/>
                </a:solidFill>
                <a:latin typeface="Roboto Condensed" panose="02000000000000000000" pitchFamily="2" charset="0"/>
                <a:ea typeface="Roboto Condensed" panose="02000000000000000000" pitchFamily="2" charset="0"/>
              </a:rPr>
              <a:t> 2,9% </a:t>
            </a:r>
            <a:r>
              <a:rPr lang="vi-VN" sz="2400" dirty="0">
                <a:solidFill>
                  <a:srgbClr val="C00000"/>
                </a:solidFill>
                <a:effectLst/>
                <a:latin typeface="Roboto Condensed" panose="02000000000000000000" pitchFamily="2" charset="0"/>
                <a:ea typeface="Roboto Condensed" panose="02000000000000000000" pitchFamily="2" charset="0"/>
              </a:rPr>
              <a:t> từ </a:t>
            </a:r>
            <a:r>
              <a:rPr lang="en-US" sz="2400" dirty="0">
                <a:solidFill>
                  <a:srgbClr val="C00000"/>
                </a:solidFill>
                <a:latin typeface="Roboto Condensed" panose="02000000000000000000" pitchFamily="2" charset="0"/>
                <a:ea typeface="Roboto Condensed" panose="02000000000000000000" pitchFamily="2" charset="0"/>
              </a:rPr>
              <a:t>55,2%</a:t>
            </a:r>
            <a:r>
              <a:rPr lang="vi-VN" sz="2400" dirty="0">
                <a:solidFill>
                  <a:srgbClr val="C00000"/>
                </a:solidFill>
                <a:effectLst/>
                <a:latin typeface="Roboto Condensed" panose="02000000000000000000" pitchFamily="2" charset="0"/>
                <a:ea typeface="Roboto Condensed" panose="02000000000000000000" pitchFamily="2" charset="0"/>
              </a:rPr>
              <a:t> </a:t>
            </a:r>
            <a:r>
              <a:rPr lang="en-US" sz="2400" dirty="0" err="1">
                <a:solidFill>
                  <a:srgbClr val="C00000"/>
                </a:solidFill>
                <a:effectLst/>
                <a:latin typeface="Roboto Condensed" panose="02000000000000000000" pitchFamily="2" charset="0"/>
                <a:ea typeface="Roboto Condensed" panose="02000000000000000000" pitchFamily="2" charset="0"/>
              </a:rPr>
              <a:t>lên</a:t>
            </a:r>
            <a:r>
              <a:rPr lang="vi-VN" sz="2400" dirty="0">
                <a:solidFill>
                  <a:srgbClr val="C00000"/>
                </a:solidFill>
                <a:effectLst/>
                <a:latin typeface="Roboto Condensed" panose="02000000000000000000" pitchFamily="2" charset="0"/>
                <a:ea typeface="Roboto Condensed" panose="02000000000000000000" pitchFamily="2" charset="0"/>
              </a:rPr>
              <a:t> </a:t>
            </a:r>
            <a:r>
              <a:rPr lang="en-US" sz="2400" dirty="0">
                <a:solidFill>
                  <a:srgbClr val="C00000"/>
                </a:solidFill>
                <a:effectLst/>
                <a:latin typeface="Roboto Condensed" panose="02000000000000000000" pitchFamily="2" charset="0"/>
                <a:ea typeface="Roboto Condensed" panose="02000000000000000000" pitchFamily="2" charset="0"/>
              </a:rPr>
              <a:t>55,4</a:t>
            </a:r>
            <a:r>
              <a:rPr lang="vi-VN" sz="2400" dirty="0">
                <a:solidFill>
                  <a:srgbClr val="C00000"/>
                </a:solidFill>
                <a:effectLst/>
                <a:latin typeface="Roboto Condensed" panose="02000000000000000000" pitchFamily="2" charset="0"/>
                <a:ea typeface="Roboto Condensed" panose="02000000000000000000" pitchFamily="2" charset="0"/>
              </a:rPr>
              <a:t>%</a:t>
            </a:r>
            <a:endParaRPr lang="en-US" sz="2400" dirty="0">
              <a:solidFill>
                <a:srgbClr val="C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4057009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8FEAAD1-5828-BA45-01D4-4933DE92B4B5}"/>
              </a:ext>
            </a:extLst>
          </p:cNvPr>
          <p:cNvSpPr txBox="1">
            <a:spLocks/>
          </p:cNvSpPr>
          <p:nvPr/>
        </p:nvSpPr>
        <p:spPr>
          <a:xfrm>
            <a:off x="499730" y="497048"/>
            <a:ext cx="8866534" cy="1321667"/>
          </a:xfrm>
          <a:prstGeom prst="rect">
            <a:avLst/>
          </a:prstGeom>
          <a:solidFill>
            <a:srgbClr val="002060"/>
          </a:solidFill>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Tại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sao</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ngành</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nuôi</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trồng</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lại</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phát</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triển</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mạnh</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h</a:t>
            </a:r>
            <a:r>
              <a:rPr lang="vi-VN" sz="4400" dirty="0">
                <a:solidFill>
                  <a:schemeClr val="bg1"/>
                </a:solidFill>
                <a:latin typeface="#9Slide07 IcielBaliho Script" pitchFamily="2" charset="0"/>
                <a:ea typeface="Tahoma" panose="020B0604030504040204" pitchFamily="34" charset="0"/>
                <a:cs typeface="Tahoma" panose="020B0604030504040204" pitchFamily="34" charset="0"/>
              </a:rPr>
              <a:t>ơ</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n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đánh</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 </a:t>
            </a:r>
            <a:r>
              <a:rPr lang="en-US" sz="4400" dirty="0" err="1">
                <a:solidFill>
                  <a:schemeClr val="bg1"/>
                </a:solidFill>
                <a:latin typeface="#9Slide07 IcielBaliho Script" pitchFamily="2" charset="0"/>
                <a:ea typeface="Tahoma" panose="020B0604030504040204" pitchFamily="34" charset="0"/>
                <a:cs typeface="Tahoma" panose="020B0604030504040204" pitchFamily="34" charset="0"/>
              </a:rPr>
              <a:t>bắt</a:t>
            </a:r>
            <a:r>
              <a:rPr lang="en-US" sz="4400" dirty="0">
                <a:solidFill>
                  <a:schemeClr val="bg1"/>
                </a:solidFill>
                <a:latin typeface="#9Slide07 IcielBaliho Script" pitchFamily="2" charset="0"/>
                <a:ea typeface="Tahoma" panose="020B0604030504040204" pitchFamily="34" charset="0"/>
                <a:cs typeface="Tahoma" panose="020B0604030504040204" pitchFamily="34" charset="0"/>
              </a:rPr>
              <a:t>?</a:t>
            </a:r>
          </a:p>
        </p:txBody>
      </p:sp>
      <p:pic>
        <p:nvPicPr>
          <p:cNvPr id="6" name="Picture 3">
            <a:extLst>
              <a:ext uri="{FF2B5EF4-FFF2-40B4-BE49-F238E27FC236}">
                <a16:creationId xmlns:a16="http://schemas.microsoft.com/office/drawing/2014/main" id="{08CE491B-8581-0EC7-7CE9-9C5C02DC02F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9825604" y="197406"/>
            <a:ext cx="7962666" cy="9296400"/>
          </a:xfrm>
          <a:prstGeom prst="rect">
            <a:avLst/>
          </a:prstGeom>
        </p:spPr>
      </p:pic>
      <p:sp>
        <p:nvSpPr>
          <p:cNvPr id="7" name="Rectangle 10">
            <a:extLst>
              <a:ext uri="{FF2B5EF4-FFF2-40B4-BE49-F238E27FC236}">
                <a16:creationId xmlns:a16="http://schemas.microsoft.com/office/drawing/2014/main" id="{D6B999B5-8174-3F17-B71C-EB04473F3C7C}"/>
              </a:ext>
            </a:extLst>
          </p:cNvPr>
          <p:cNvSpPr/>
          <p:nvPr/>
        </p:nvSpPr>
        <p:spPr>
          <a:xfrm>
            <a:off x="747186" y="2476500"/>
            <a:ext cx="8619078" cy="7017306"/>
          </a:xfrm>
          <a:prstGeom prst="rect">
            <a:avLst/>
          </a:prstGeom>
        </p:spPr>
        <p:txBody>
          <a:bodyPr wrap="square">
            <a:spAutoFit/>
          </a:bodyPr>
          <a:lstStyle/>
          <a:p>
            <a:pPr algn="just"/>
            <a:r>
              <a:rPr lang="vi-VN" sz="3000" dirty="0">
                <a:latin typeface="Roboto Condensed" panose="02000000000000000000" pitchFamily="2" charset="0"/>
                <a:ea typeface="Roboto Condensed" panose="02000000000000000000" pitchFamily="2" charset="0"/>
              </a:rPr>
              <a:t>- </a:t>
            </a:r>
            <a:r>
              <a:rPr lang="vi-VN" sz="3000" dirty="0">
                <a:solidFill>
                  <a:srgbClr val="FF0000"/>
                </a:solidFill>
                <a:latin typeface="Roboto Condensed" panose="02000000000000000000" pitchFamily="2" charset="0"/>
                <a:ea typeface="Roboto Condensed" panose="02000000000000000000" pitchFamily="2" charset="0"/>
              </a:rPr>
              <a:t>Khai thác </a:t>
            </a:r>
            <a:r>
              <a:rPr lang="vi-VN" sz="3000" dirty="0">
                <a:latin typeface="Roboto Condensed" panose="02000000000000000000" pitchFamily="2" charset="0"/>
                <a:ea typeface="Roboto Condensed" panose="02000000000000000000" pitchFamily="2" charset="0"/>
              </a:rPr>
              <a:t>thủy sản phụ thuộc vào tự nhiên (mưa bão ảnh hưởng đến hoạt động ra khơi đánh bắt; ô nhiễm môi trường biển làm tôm cá chết, thủy sản ven bờ suy giảm…) → sản lượng thủy sản không ổn định.</a:t>
            </a:r>
          </a:p>
          <a:p>
            <a:pPr algn="just"/>
            <a:r>
              <a:rPr lang="vi-VN" sz="3000" dirty="0">
                <a:latin typeface="Roboto Condensed" panose="02000000000000000000" pitchFamily="2" charset="0"/>
                <a:ea typeface="Roboto Condensed" panose="02000000000000000000" pitchFamily="2" charset="0"/>
              </a:rPr>
              <a:t>- </a:t>
            </a:r>
            <a:r>
              <a:rPr lang="vi-VN" sz="3000" dirty="0">
                <a:solidFill>
                  <a:srgbClr val="FF0000"/>
                </a:solidFill>
                <a:latin typeface="Roboto Condensed" panose="02000000000000000000" pitchFamily="2" charset="0"/>
                <a:ea typeface="Roboto Condensed" panose="02000000000000000000" pitchFamily="2" charset="0"/>
              </a:rPr>
              <a:t>Nuôi trồng</a:t>
            </a:r>
            <a:r>
              <a:rPr lang="vi-VN" sz="3000" dirty="0">
                <a:latin typeface="Roboto Condensed" panose="02000000000000000000" pitchFamily="2" charset="0"/>
                <a:ea typeface="Roboto Condensed" panose="02000000000000000000" pitchFamily="2" charset="0"/>
              </a:rPr>
              <a:t> thủy sản ít phụ thuộc vào tự nhiên hơn, con người chủ động chăm sóc nuôi trồng. Thủy sản nuôi trồng hiện nay rất đa dạng, cho năng suất cao nhờ nguồn lai tạo giống mới cho năng suất chất lượng tốt.</a:t>
            </a:r>
          </a:p>
          <a:p>
            <a:pPr algn="just"/>
            <a:r>
              <a:rPr lang="vi-VN" sz="3000" dirty="0">
                <a:latin typeface="Roboto Condensed" panose="02000000000000000000" pitchFamily="2" charset="0"/>
                <a:ea typeface="Roboto Condensed" panose="02000000000000000000" pitchFamily="2" charset="0"/>
              </a:rPr>
              <a:t> -&gt; đảm bảo chủ động hơn về nguồn cung cho thị trường tiêu thụ (nhà máy chế biến và người dân), đảm bảo cung cấp thủy sản ổn định quanh năm.</a:t>
            </a:r>
          </a:p>
          <a:p>
            <a:pPr algn="just"/>
            <a:r>
              <a:rPr lang="vi-VN" sz="3000" dirty="0">
                <a:latin typeface="Roboto Condensed" panose="02000000000000000000" pitchFamily="2" charset="0"/>
                <a:ea typeface="Roboto Condensed" panose="02000000000000000000" pitchFamily="2" charset="0"/>
              </a:rPr>
              <a:t>⇒ Như vậy nuôi trồng thủy sản có nhiều ưu điểm hơn so với ngành khai thác nên hiện nay đang được chú trọng phát triển -&gt;  tốc độ phát triển nhanh hơn trong thời gian gần đây.</a:t>
            </a:r>
            <a:endParaRPr lang="en-US" sz="30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84868276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bầu trời, thiên nhiên, bãi biển, Vùng nhiệt đới&#10;&#10;Mô tả được tạo tự động">
            <a:extLst>
              <a:ext uri="{FF2B5EF4-FFF2-40B4-BE49-F238E27FC236}">
                <a16:creationId xmlns:a16="http://schemas.microsoft.com/office/drawing/2014/main" id="{C121CA94-0C76-AF50-B796-BD846D4317FB}"/>
              </a:ext>
            </a:extLst>
          </p:cNvPr>
          <p:cNvPicPr>
            <a:picLocks noChangeAspect="1"/>
          </p:cNvPicPr>
          <p:nvPr/>
        </p:nvPicPr>
        <p:blipFill>
          <a:blip r:embed="rId2"/>
          <a:srcRect b="19"/>
          <a:stretch/>
        </p:blipFill>
        <p:spPr>
          <a:xfrm>
            <a:off x="20" y="1923"/>
            <a:ext cx="18287980" cy="10285077"/>
          </a:xfrm>
          <a:prstGeom prst="rect">
            <a:avLst/>
          </a:prstGeom>
        </p:spPr>
      </p:pic>
      <p:sp>
        <p:nvSpPr>
          <p:cNvPr id="10" name="Hình chữ nhật: Góc Tròn 9">
            <a:extLst>
              <a:ext uri="{FF2B5EF4-FFF2-40B4-BE49-F238E27FC236}">
                <a16:creationId xmlns:a16="http://schemas.microsoft.com/office/drawing/2014/main" id="{31C144B5-D240-0EB7-16EC-921E4F2962CA}"/>
              </a:ext>
            </a:extLst>
          </p:cNvPr>
          <p:cNvSpPr/>
          <p:nvPr/>
        </p:nvSpPr>
        <p:spPr>
          <a:xfrm>
            <a:off x="419100" y="457200"/>
            <a:ext cx="17297400" cy="9372600"/>
          </a:xfrm>
          <a:prstGeom prst="roundRect">
            <a:avLst>
              <a:gd name="adj" fmla="val 49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Hộp Văn bản 6">
            <a:extLst>
              <a:ext uri="{FF2B5EF4-FFF2-40B4-BE49-F238E27FC236}">
                <a16:creationId xmlns:a16="http://schemas.microsoft.com/office/drawing/2014/main" id="{96465AA4-78EE-F637-F18C-ADC78CAF68B6}"/>
              </a:ext>
            </a:extLst>
          </p:cNvPr>
          <p:cNvSpPr txBox="1"/>
          <p:nvPr/>
        </p:nvSpPr>
        <p:spPr>
          <a:xfrm>
            <a:off x="152400" y="577564"/>
            <a:ext cx="5257800" cy="1107996"/>
          </a:xfrm>
          <a:prstGeom prst="rect">
            <a:avLst/>
          </a:prstGeom>
          <a:noFill/>
        </p:spPr>
        <p:txBody>
          <a:bodyPr wrap="square" rtlCol="0">
            <a:spAutoFit/>
          </a:bodyPr>
          <a:lstStyle/>
          <a:p>
            <a:pPr algn="ctr"/>
            <a:r>
              <a:rPr lang="en-US" sz="6600" dirty="0">
                <a:solidFill>
                  <a:srgbClr val="0070C0"/>
                </a:solidFill>
                <a:latin typeface="#9Slide07 IcielBaliho Script" pitchFamily="2" charset="0"/>
              </a:rPr>
              <a:t>2. </a:t>
            </a:r>
            <a:r>
              <a:rPr lang="en-US" sz="6600" dirty="0" err="1">
                <a:solidFill>
                  <a:srgbClr val="0070C0"/>
                </a:solidFill>
                <a:latin typeface="#9Slide07 IcielBaliho Script" pitchFamily="2" charset="0"/>
              </a:rPr>
              <a:t>Thủy</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sản</a:t>
            </a:r>
            <a:endParaRPr lang="en-US" sz="6600" dirty="0">
              <a:solidFill>
                <a:srgbClr val="0070C0"/>
              </a:solidFill>
              <a:latin typeface="#9Slide07 IcielBaliho Script" pitchFamily="2" charset="0"/>
            </a:endParaRPr>
          </a:p>
        </p:txBody>
      </p:sp>
      <p:sp>
        <p:nvSpPr>
          <p:cNvPr id="8" name="Hộp Văn bản 7">
            <a:extLst>
              <a:ext uri="{FF2B5EF4-FFF2-40B4-BE49-F238E27FC236}">
                <a16:creationId xmlns:a16="http://schemas.microsoft.com/office/drawing/2014/main" id="{5687BE28-55F4-73F5-0530-D431A922CC82}"/>
              </a:ext>
            </a:extLst>
          </p:cNvPr>
          <p:cNvSpPr txBox="1"/>
          <p:nvPr/>
        </p:nvSpPr>
        <p:spPr>
          <a:xfrm>
            <a:off x="944526" y="1799883"/>
            <a:ext cx="7620000" cy="584775"/>
          </a:xfrm>
          <a:prstGeom prst="rect">
            <a:avLst/>
          </a:prstGeom>
          <a:noFill/>
        </p:spPr>
        <p:txBody>
          <a:bodyPr wrap="square" rtlCol="0">
            <a:spAutoFit/>
          </a:bodyPr>
          <a:lstStyle/>
          <a:p>
            <a:r>
              <a:rPr lang="en-US" sz="3200" b="1" dirty="0">
                <a:solidFill>
                  <a:srgbClr val="C00000"/>
                </a:solidFill>
                <a:latin typeface="Bahnschrift Light Condensed" panose="020B0502040204020203" pitchFamily="34" charset="0"/>
              </a:rPr>
              <a:t>b. Sự </a:t>
            </a:r>
            <a:r>
              <a:rPr lang="en-US" sz="3200" b="1" dirty="0" err="1">
                <a:solidFill>
                  <a:srgbClr val="C00000"/>
                </a:solidFill>
                <a:latin typeface="Bahnschrift Light Condensed" panose="020B0502040204020203" pitchFamily="34" charset="0"/>
              </a:rPr>
              <a:t>phát</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triển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và</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phân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bố</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của</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ngành</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thuỷ</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sản</a:t>
            </a:r>
            <a:r>
              <a:rPr lang="en-US" sz="3200" b="1" dirty="0">
                <a:solidFill>
                  <a:srgbClr val="C00000"/>
                </a:solidFill>
                <a:latin typeface="Bahnschrift Light Condensed" panose="020B0502040204020203" pitchFamily="34" charset="0"/>
              </a:rPr>
              <a:t> </a:t>
            </a:r>
          </a:p>
        </p:txBody>
      </p:sp>
      <p:sp>
        <p:nvSpPr>
          <p:cNvPr id="12" name="Hộp Văn bản 11">
            <a:extLst>
              <a:ext uri="{FF2B5EF4-FFF2-40B4-BE49-F238E27FC236}">
                <a16:creationId xmlns:a16="http://schemas.microsoft.com/office/drawing/2014/main" id="{52C806C3-75A4-FD21-C6F3-C54F927C43C8}"/>
              </a:ext>
            </a:extLst>
          </p:cNvPr>
          <p:cNvSpPr txBox="1"/>
          <p:nvPr/>
        </p:nvSpPr>
        <p:spPr>
          <a:xfrm>
            <a:off x="914400" y="2498982"/>
            <a:ext cx="15773400" cy="5837495"/>
          </a:xfrm>
          <a:prstGeom prst="rect">
            <a:avLst/>
          </a:prstGeom>
          <a:noFill/>
        </p:spPr>
        <p:txBody>
          <a:bodyPr wrap="square">
            <a:spAutoFit/>
          </a:bodyPr>
          <a:lstStyle/>
          <a:p>
            <a:pPr algn="just">
              <a:lnSpc>
                <a:spcPct val="150000"/>
              </a:lnSpc>
            </a:pPr>
            <a:r>
              <a:rPr lang="vi-VN" sz="2800" dirty="0">
                <a:solidFill>
                  <a:srgbClr val="002060"/>
                </a:solidFill>
                <a:latin typeface="Roboto Condensed" panose="02000000000000000000" pitchFamily="2" charset="0"/>
                <a:ea typeface="Roboto Condensed" panose="02000000000000000000" pitchFamily="2" charset="0"/>
              </a:rPr>
              <a:t>-</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Năm 2021, tốc độ tăng trưởng ngành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đạt khoảng 1,7%. </a:t>
            </a:r>
          </a:p>
          <a:p>
            <a:pPr algn="just">
              <a:lnSpc>
                <a:spcPct val="150000"/>
              </a:lnSpc>
            </a:pPr>
            <a:r>
              <a:rPr lang="vi-VN" sz="2800" dirty="0">
                <a:solidFill>
                  <a:srgbClr val="002060"/>
                </a:solidFill>
                <a:latin typeface="Roboto Condensed" panose="02000000000000000000" pitchFamily="2" charset="0"/>
                <a:ea typeface="Roboto Condensed" panose="02000000000000000000" pitchFamily="2" charset="0"/>
              </a:rPr>
              <a:t>-</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Giá trị sản xuất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chiếm khoảng 26% toàn ngành;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nuôi trồng cao, chiếm khoảng 55% tổng sản lượng (năm 2021).</a:t>
            </a:r>
          </a:p>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Sản lượng khai thác tăng khá nhanh. Vùng Bắc Trung Bộ và Duyên hải miền Trung có sản lượng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khai thác cao nhất cả nước</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Khai thác xa bờ đang được đẩy mạnh, các tàu đánh cá và trang thiết bị được đầu tư hiện đại hơn.</a:t>
            </a:r>
          </a:p>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Nuôi trồng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phát triển nhanh, chủ yếu là nuôi tôm và cá. Đồng bằng sông Cửu Long nuôi trồng lớn nhất.</a:t>
            </a:r>
            <a:r>
              <a:rPr lang="en-US" sz="2800" dirty="0">
                <a:solidFill>
                  <a:srgbClr val="002060"/>
                </a:solidFill>
                <a:latin typeface="Roboto Condensed" panose="02000000000000000000" pitchFamily="2" charset="0"/>
                <a:ea typeface="Roboto Condensed" panose="02000000000000000000" pitchFamily="2" charset="0"/>
              </a:rPr>
              <a:t> P</a:t>
            </a:r>
            <a:r>
              <a:rPr lang="vi-VN" sz="2800" dirty="0">
                <a:solidFill>
                  <a:srgbClr val="002060"/>
                </a:solidFill>
                <a:latin typeface="Roboto Condensed" panose="02000000000000000000" pitchFamily="2" charset="0"/>
                <a:ea typeface="Roboto Condensed" panose="02000000000000000000" pitchFamily="2" charset="0"/>
              </a:rPr>
              <a:t>hát triển theo hình thức trang trại công nghệ cao, nuôi hữu cơ…đáp ứng yêu cầu về an toàn thực phẩm, truy xuất nguồn gốc và các tiêu chuẩn quốc tế. </a:t>
            </a:r>
            <a:endParaRPr lang="en-US" sz="28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97796721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EDB9919-44E1-C676-2BE4-EB1E48EEDD89}"/>
              </a:ext>
            </a:extLst>
          </p:cNvPr>
          <p:cNvPicPr>
            <a:picLocks noChangeAspect="1"/>
          </p:cNvPicPr>
          <p:nvPr/>
        </p:nvPicPr>
        <p:blipFill>
          <a:blip r:embed="rId2"/>
          <a:stretch>
            <a:fillRect/>
          </a:stretch>
        </p:blipFill>
        <p:spPr>
          <a:xfrm>
            <a:off x="12043986" y="207334"/>
            <a:ext cx="5692893" cy="9696893"/>
          </a:xfrm>
          <a:prstGeom prst="rect">
            <a:avLst/>
          </a:prstGeom>
        </p:spPr>
      </p:pic>
      <p:pic>
        <p:nvPicPr>
          <p:cNvPr id="7" name="Hình ảnh 6">
            <a:extLst>
              <a:ext uri="{FF2B5EF4-FFF2-40B4-BE49-F238E27FC236}">
                <a16:creationId xmlns:a16="http://schemas.microsoft.com/office/drawing/2014/main" id="{9DF35DE4-3269-A9BD-2652-4342B6F47A6B}"/>
              </a:ext>
            </a:extLst>
          </p:cNvPr>
          <p:cNvPicPr>
            <a:picLocks noChangeAspect="1"/>
          </p:cNvPicPr>
          <p:nvPr/>
        </p:nvPicPr>
        <p:blipFill>
          <a:blip r:embed="rId3"/>
          <a:stretch>
            <a:fillRect/>
          </a:stretch>
        </p:blipFill>
        <p:spPr>
          <a:xfrm>
            <a:off x="762000" y="571500"/>
            <a:ext cx="9918405" cy="3412166"/>
          </a:xfrm>
          <a:prstGeom prst="rect">
            <a:avLst/>
          </a:prstGeom>
        </p:spPr>
      </p:pic>
      <p:sp>
        <p:nvSpPr>
          <p:cNvPr id="9" name="Hộp Văn bản 8">
            <a:extLst>
              <a:ext uri="{FF2B5EF4-FFF2-40B4-BE49-F238E27FC236}">
                <a16:creationId xmlns:a16="http://schemas.microsoft.com/office/drawing/2014/main" id="{A64C5DA9-32D6-2155-0D2D-84B1A5CA6808}"/>
              </a:ext>
            </a:extLst>
          </p:cNvPr>
          <p:cNvSpPr txBox="1"/>
          <p:nvPr/>
        </p:nvSpPr>
        <p:spPr>
          <a:xfrm>
            <a:off x="762000" y="4305300"/>
            <a:ext cx="9888279" cy="5191165"/>
          </a:xfrm>
          <a:prstGeom prst="rect">
            <a:avLst/>
          </a:prstGeom>
          <a:noFill/>
        </p:spPr>
        <p:txBody>
          <a:bodyPr wrap="square">
            <a:spAutoFit/>
          </a:bodyPr>
          <a:lstStyle/>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Đề án phát triển nuôi trồng thủy sản trên biển đến năm 2030, tầm nhìn đến năm 2045 hướng tới mục tiêu phát triển nuôi trồng thủy sản trên biển (nuôi biển) trở thành một ngành sản xuất hàng hóa quy mô lớn, công nghiệp, đồng bộ, an toàn, hiệu quả, bền vững và bảo vệ môi trường sinh thái tạo ra sản phẩm có thương hiệu, đáp ứng nhu cầu của thị trường trong nước và xuất khẩu giải quyết việc làm, cải thiện điều kiện kinh tế xã hội, nâng cao thu nhập cho cộng đồng cư dân ven biển…</a:t>
            </a:r>
            <a:endParaRPr lang="en-US" sz="28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008685343"/>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Hình ảnh 9">
            <a:extLst>
              <a:ext uri="{FF2B5EF4-FFF2-40B4-BE49-F238E27FC236}">
                <a16:creationId xmlns:a16="http://schemas.microsoft.com/office/drawing/2014/main" id="{0FC5117D-B537-E20F-D260-B1CA5696E0FE}"/>
              </a:ext>
            </a:extLst>
          </p:cNvPr>
          <p:cNvPicPr>
            <a:picLocks noChangeAspect="1"/>
          </p:cNvPicPr>
          <p:nvPr/>
        </p:nvPicPr>
        <p:blipFill>
          <a:blip r:embed="rId2"/>
          <a:stretch>
            <a:fillRect/>
          </a:stretch>
        </p:blipFill>
        <p:spPr>
          <a:xfrm>
            <a:off x="465195" y="4000500"/>
            <a:ext cx="8640689" cy="5795862"/>
          </a:xfrm>
          <a:prstGeom prst="rect">
            <a:avLst/>
          </a:prstGeom>
        </p:spPr>
      </p:pic>
      <p:pic>
        <p:nvPicPr>
          <p:cNvPr id="13" name="Hình ảnh 12">
            <a:extLst>
              <a:ext uri="{FF2B5EF4-FFF2-40B4-BE49-F238E27FC236}">
                <a16:creationId xmlns:a16="http://schemas.microsoft.com/office/drawing/2014/main" id="{8E56BD52-D9ED-859A-D377-A5CA85C1581F}"/>
              </a:ext>
            </a:extLst>
          </p:cNvPr>
          <p:cNvPicPr>
            <a:picLocks noChangeAspect="1"/>
          </p:cNvPicPr>
          <p:nvPr/>
        </p:nvPicPr>
        <p:blipFill>
          <a:blip r:embed="rId3"/>
          <a:stretch>
            <a:fillRect/>
          </a:stretch>
        </p:blipFill>
        <p:spPr>
          <a:xfrm>
            <a:off x="9126279" y="3884790"/>
            <a:ext cx="8732136" cy="5911571"/>
          </a:xfrm>
          <a:prstGeom prst="rect">
            <a:avLst/>
          </a:prstGeom>
        </p:spPr>
      </p:pic>
      <p:sp>
        <p:nvSpPr>
          <p:cNvPr id="15" name="Hộp Văn bản 14">
            <a:extLst>
              <a:ext uri="{FF2B5EF4-FFF2-40B4-BE49-F238E27FC236}">
                <a16:creationId xmlns:a16="http://schemas.microsoft.com/office/drawing/2014/main" id="{E17A3172-1C16-F854-4257-F015FA3AC670}"/>
              </a:ext>
            </a:extLst>
          </p:cNvPr>
          <p:cNvSpPr txBox="1"/>
          <p:nvPr/>
        </p:nvSpPr>
        <p:spPr>
          <a:xfrm>
            <a:off x="685800" y="723900"/>
            <a:ext cx="16992600" cy="2554545"/>
          </a:xfrm>
          <a:prstGeom prst="rect">
            <a:avLst/>
          </a:prstGeom>
          <a:noFill/>
        </p:spPr>
        <p:txBody>
          <a:bodyPr wrap="square">
            <a:spAutoFit/>
          </a:bodyPr>
          <a:lstStyle/>
          <a:p>
            <a:pPr algn="just"/>
            <a:r>
              <a:rPr lang="vi-VN" sz="4000" dirty="0">
                <a:solidFill>
                  <a:srgbClr val="002060"/>
                </a:solidFill>
                <a:latin typeface="Roboto Condensed" panose="02000000000000000000" pitchFamily="2" charset="0"/>
                <a:ea typeface="Roboto Condensed" panose="02000000000000000000" pitchFamily="2" charset="0"/>
              </a:rPr>
              <a:t>Lĩnh vực </a:t>
            </a:r>
            <a:r>
              <a:rPr lang="vi-VN" sz="4000" b="1" dirty="0">
                <a:solidFill>
                  <a:srgbClr val="C00000"/>
                </a:solidFill>
                <a:latin typeface="Roboto Condensed" panose="02000000000000000000" pitchFamily="2" charset="0"/>
                <a:ea typeface="Roboto Condensed" panose="02000000000000000000" pitchFamily="2" charset="0"/>
              </a:rPr>
              <a:t>nuôi biển </a:t>
            </a:r>
            <a:r>
              <a:rPr lang="vi-VN" sz="4000" dirty="0">
                <a:solidFill>
                  <a:srgbClr val="002060"/>
                </a:solidFill>
                <a:latin typeface="Roboto Condensed" panose="02000000000000000000" pitchFamily="2" charset="0"/>
                <a:ea typeface="Roboto Condensed" panose="02000000000000000000" pitchFamily="2" charset="0"/>
              </a:rPr>
              <a:t>được Đảng, Chính phủ xác định là động lực phát triển kinh tế với nhiều chính sách đã được ban hành. Việc chuyển đổi sang nuôi hải sản xa bờ, phát triển quy mô công nghiệp, nâng cao chất lượng và giá trị thủy sản Việt Nam được xem là xu hướng tất yếu.</a:t>
            </a:r>
            <a:endParaRPr lang="en-US" sz="40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76656991"/>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9C23D2BD-9814-22A0-A993-7AA86E3EC6D2}"/>
              </a:ext>
            </a:extLst>
          </p:cNvPr>
          <p:cNvPicPr>
            <a:picLocks noChangeAspect="1"/>
          </p:cNvPicPr>
          <p:nvPr/>
        </p:nvPicPr>
        <p:blipFill>
          <a:blip r:embed="rId2"/>
          <a:stretch>
            <a:fillRect/>
          </a:stretch>
        </p:blipFill>
        <p:spPr>
          <a:xfrm>
            <a:off x="11353800" y="422723"/>
            <a:ext cx="6675474" cy="9441554"/>
          </a:xfrm>
          <a:prstGeom prst="rect">
            <a:avLst/>
          </a:prstGeom>
        </p:spPr>
      </p:pic>
      <p:pic>
        <p:nvPicPr>
          <p:cNvPr id="3" name="Hình ảnh 2">
            <a:extLst>
              <a:ext uri="{FF2B5EF4-FFF2-40B4-BE49-F238E27FC236}">
                <a16:creationId xmlns:a16="http://schemas.microsoft.com/office/drawing/2014/main" id="{09E52C33-7E7A-C661-C0FA-2DE3AA604009}"/>
              </a:ext>
            </a:extLst>
          </p:cNvPr>
          <p:cNvPicPr>
            <a:picLocks noChangeAspect="1"/>
          </p:cNvPicPr>
          <p:nvPr/>
        </p:nvPicPr>
        <p:blipFill>
          <a:blip r:embed="rId3"/>
          <a:stretch>
            <a:fillRect/>
          </a:stretch>
        </p:blipFill>
        <p:spPr>
          <a:xfrm>
            <a:off x="533400" y="5600700"/>
            <a:ext cx="10626827" cy="4302793"/>
          </a:xfrm>
          <a:prstGeom prst="rect">
            <a:avLst/>
          </a:prstGeom>
        </p:spPr>
      </p:pic>
      <p:sp>
        <p:nvSpPr>
          <p:cNvPr id="6" name="Hộp Văn bản 5">
            <a:extLst>
              <a:ext uri="{FF2B5EF4-FFF2-40B4-BE49-F238E27FC236}">
                <a16:creationId xmlns:a16="http://schemas.microsoft.com/office/drawing/2014/main" id="{FF6878E9-763E-0723-83B4-CF4D6C943E53}"/>
              </a:ext>
            </a:extLst>
          </p:cNvPr>
          <p:cNvSpPr txBox="1"/>
          <p:nvPr/>
        </p:nvSpPr>
        <p:spPr>
          <a:xfrm>
            <a:off x="1371600" y="1409700"/>
            <a:ext cx="8153400" cy="2123658"/>
          </a:xfrm>
          <a:prstGeom prst="rect">
            <a:avLst/>
          </a:prstGeom>
          <a:noFill/>
        </p:spPr>
        <p:txBody>
          <a:bodyPr wrap="square" rtlCol="0">
            <a:spAutoFit/>
          </a:bodyPr>
          <a:lstStyle/>
          <a:p>
            <a:pPr algn="ctr"/>
            <a:r>
              <a:rPr lang="en-US" sz="6600" dirty="0" err="1">
                <a:solidFill>
                  <a:srgbClr val="0070C0"/>
                </a:solidFill>
                <a:latin typeface="#9Slide07 IcielBaliho Script" pitchFamily="2" charset="0"/>
              </a:rPr>
              <a:t>Bức</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tranh</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xuất</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khẩu</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thủy</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sản</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của</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Việt</a:t>
            </a:r>
            <a:r>
              <a:rPr lang="en-US" sz="6600" dirty="0">
                <a:solidFill>
                  <a:srgbClr val="0070C0"/>
                </a:solidFill>
                <a:latin typeface="#9Slide07 IcielBaliho Script" pitchFamily="2" charset="0"/>
              </a:rPr>
              <a:t> Nam</a:t>
            </a:r>
          </a:p>
        </p:txBody>
      </p:sp>
    </p:spTree>
    <p:extLst>
      <p:ext uri="{BB962C8B-B14F-4D97-AF65-F5344CB8AC3E}">
        <p14:creationId xmlns:p14="http://schemas.microsoft.com/office/powerpoint/2010/main" val="4035651069"/>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bầu trời, thiên nhiên, bãi biển, Vùng nhiệt đới&#10;&#10;Mô tả được tạo tự động">
            <a:extLst>
              <a:ext uri="{FF2B5EF4-FFF2-40B4-BE49-F238E27FC236}">
                <a16:creationId xmlns:a16="http://schemas.microsoft.com/office/drawing/2014/main" id="{C121CA94-0C76-AF50-B796-BD846D4317FB}"/>
              </a:ext>
            </a:extLst>
          </p:cNvPr>
          <p:cNvPicPr>
            <a:picLocks noChangeAspect="1"/>
          </p:cNvPicPr>
          <p:nvPr/>
        </p:nvPicPr>
        <p:blipFill>
          <a:blip r:embed="rId2"/>
          <a:srcRect b="19"/>
          <a:stretch/>
        </p:blipFill>
        <p:spPr>
          <a:xfrm>
            <a:off x="20" y="1923"/>
            <a:ext cx="18287980" cy="10285077"/>
          </a:xfrm>
          <a:prstGeom prst="rect">
            <a:avLst/>
          </a:prstGeom>
        </p:spPr>
      </p:pic>
      <p:sp>
        <p:nvSpPr>
          <p:cNvPr id="10" name="Hình chữ nhật: Góc Tròn 9">
            <a:extLst>
              <a:ext uri="{FF2B5EF4-FFF2-40B4-BE49-F238E27FC236}">
                <a16:creationId xmlns:a16="http://schemas.microsoft.com/office/drawing/2014/main" id="{31C144B5-D240-0EB7-16EC-921E4F2962CA}"/>
              </a:ext>
            </a:extLst>
          </p:cNvPr>
          <p:cNvSpPr/>
          <p:nvPr/>
        </p:nvSpPr>
        <p:spPr>
          <a:xfrm>
            <a:off x="419100" y="457200"/>
            <a:ext cx="17297400" cy="9372600"/>
          </a:xfrm>
          <a:prstGeom prst="roundRect">
            <a:avLst>
              <a:gd name="adj" fmla="val 49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Hộp Văn bản 6">
            <a:extLst>
              <a:ext uri="{FF2B5EF4-FFF2-40B4-BE49-F238E27FC236}">
                <a16:creationId xmlns:a16="http://schemas.microsoft.com/office/drawing/2014/main" id="{96465AA4-78EE-F637-F18C-ADC78CAF68B6}"/>
              </a:ext>
            </a:extLst>
          </p:cNvPr>
          <p:cNvSpPr txBox="1"/>
          <p:nvPr/>
        </p:nvSpPr>
        <p:spPr>
          <a:xfrm>
            <a:off x="152400" y="577564"/>
            <a:ext cx="5257800" cy="1107996"/>
          </a:xfrm>
          <a:prstGeom prst="rect">
            <a:avLst/>
          </a:prstGeom>
          <a:noFill/>
        </p:spPr>
        <p:txBody>
          <a:bodyPr wrap="square" rtlCol="0">
            <a:spAutoFit/>
          </a:bodyPr>
          <a:lstStyle/>
          <a:p>
            <a:pPr algn="ctr"/>
            <a:r>
              <a:rPr lang="en-US" sz="6600" dirty="0">
                <a:solidFill>
                  <a:srgbClr val="0070C0"/>
                </a:solidFill>
                <a:latin typeface="#9Slide07 IcielBaliho Script" pitchFamily="2" charset="0"/>
              </a:rPr>
              <a:t>2. </a:t>
            </a:r>
            <a:r>
              <a:rPr lang="en-US" sz="6600" dirty="0" err="1">
                <a:solidFill>
                  <a:srgbClr val="0070C0"/>
                </a:solidFill>
                <a:latin typeface="#9Slide07 IcielBaliho Script" pitchFamily="2" charset="0"/>
              </a:rPr>
              <a:t>Thủy</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sản</a:t>
            </a:r>
            <a:endParaRPr lang="en-US" sz="6600" dirty="0">
              <a:solidFill>
                <a:srgbClr val="0070C0"/>
              </a:solidFill>
              <a:latin typeface="#9Slide07 IcielBaliho Script" pitchFamily="2" charset="0"/>
            </a:endParaRPr>
          </a:p>
        </p:txBody>
      </p:sp>
      <p:sp>
        <p:nvSpPr>
          <p:cNvPr id="8" name="Hộp Văn bản 7">
            <a:extLst>
              <a:ext uri="{FF2B5EF4-FFF2-40B4-BE49-F238E27FC236}">
                <a16:creationId xmlns:a16="http://schemas.microsoft.com/office/drawing/2014/main" id="{5687BE28-55F4-73F5-0530-D431A922CC82}"/>
              </a:ext>
            </a:extLst>
          </p:cNvPr>
          <p:cNvSpPr txBox="1"/>
          <p:nvPr/>
        </p:nvSpPr>
        <p:spPr>
          <a:xfrm>
            <a:off x="944526" y="1799883"/>
            <a:ext cx="7620000" cy="584775"/>
          </a:xfrm>
          <a:prstGeom prst="rect">
            <a:avLst/>
          </a:prstGeom>
          <a:noFill/>
        </p:spPr>
        <p:txBody>
          <a:bodyPr wrap="square" rtlCol="0">
            <a:spAutoFit/>
          </a:bodyPr>
          <a:lstStyle/>
          <a:p>
            <a:r>
              <a:rPr lang="en-US" sz="3200" b="1" dirty="0">
                <a:solidFill>
                  <a:srgbClr val="C00000"/>
                </a:solidFill>
                <a:latin typeface="Bahnschrift Light Condensed" panose="020B0502040204020203" pitchFamily="34" charset="0"/>
              </a:rPr>
              <a:t>b. Sự </a:t>
            </a:r>
            <a:r>
              <a:rPr lang="en-US" sz="3200" b="1" dirty="0" err="1">
                <a:solidFill>
                  <a:srgbClr val="C00000"/>
                </a:solidFill>
                <a:latin typeface="Bahnschrift Light Condensed" panose="020B0502040204020203" pitchFamily="34" charset="0"/>
              </a:rPr>
              <a:t>phát</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triển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và</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phân</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bố</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của</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ngành</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thuỷ</a:t>
            </a:r>
            <a:r>
              <a:rPr lang="en-US" sz="3200" b="1" dirty="0">
                <a:solidFill>
                  <a:srgbClr val="C00000"/>
                </a:solidFill>
                <a:latin typeface="Bahnschrift Light Condensed" panose="020B0502040204020203" pitchFamily="34" charset="0"/>
              </a:rPr>
              <a:t> </a:t>
            </a:r>
            <a:r>
              <a:rPr lang="en-US" sz="3200" b="1" dirty="0" err="1">
                <a:solidFill>
                  <a:srgbClr val="C00000"/>
                </a:solidFill>
                <a:latin typeface="Bahnschrift Light Condensed" panose="020B0502040204020203" pitchFamily="34" charset="0"/>
              </a:rPr>
              <a:t>sản</a:t>
            </a:r>
            <a:r>
              <a:rPr lang="en-US" sz="3200" b="1" dirty="0">
                <a:solidFill>
                  <a:srgbClr val="C00000"/>
                </a:solidFill>
                <a:latin typeface="Bahnschrift Light Condensed" panose="020B0502040204020203" pitchFamily="34" charset="0"/>
              </a:rPr>
              <a:t> </a:t>
            </a:r>
          </a:p>
        </p:txBody>
      </p:sp>
      <p:sp>
        <p:nvSpPr>
          <p:cNvPr id="12" name="Hộp Văn bản 11">
            <a:extLst>
              <a:ext uri="{FF2B5EF4-FFF2-40B4-BE49-F238E27FC236}">
                <a16:creationId xmlns:a16="http://schemas.microsoft.com/office/drawing/2014/main" id="{52C806C3-75A4-FD21-C6F3-C54F927C43C8}"/>
              </a:ext>
            </a:extLst>
          </p:cNvPr>
          <p:cNvSpPr txBox="1"/>
          <p:nvPr/>
        </p:nvSpPr>
        <p:spPr>
          <a:xfrm>
            <a:off x="914400" y="2498982"/>
            <a:ext cx="15773400" cy="6483826"/>
          </a:xfrm>
          <a:prstGeom prst="rect">
            <a:avLst/>
          </a:prstGeom>
          <a:noFill/>
        </p:spPr>
        <p:txBody>
          <a:bodyPr wrap="square">
            <a:spAutoFit/>
          </a:bodyPr>
          <a:lstStyle/>
          <a:p>
            <a:pPr algn="just">
              <a:lnSpc>
                <a:spcPct val="150000"/>
              </a:lnSpc>
            </a:pPr>
            <a:r>
              <a:rPr lang="vi-VN" sz="2800" dirty="0">
                <a:solidFill>
                  <a:srgbClr val="002060"/>
                </a:solidFill>
                <a:latin typeface="Roboto Condensed" panose="02000000000000000000" pitchFamily="2" charset="0"/>
                <a:ea typeface="Roboto Condensed" panose="02000000000000000000" pitchFamily="2" charset="0"/>
              </a:rPr>
              <a:t>-</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Năm 2021, tốc độ tăng trưởng ngành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đạt khoảng 1,7%. </a:t>
            </a:r>
          </a:p>
          <a:p>
            <a:pPr algn="just">
              <a:lnSpc>
                <a:spcPct val="150000"/>
              </a:lnSpc>
            </a:pPr>
            <a:r>
              <a:rPr lang="vi-VN" sz="2800" dirty="0">
                <a:solidFill>
                  <a:srgbClr val="002060"/>
                </a:solidFill>
                <a:latin typeface="Roboto Condensed" panose="02000000000000000000" pitchFamily="2" charset="0"/>
                <a:ea typeface="Roboto Condensed" panose="02000000000000000000" pitchFamily="2" charset="0"/>
              </a:rPr>
              <a:t>-</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Giá trị sản xuất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chiếm khoảng 26% toàn ngành;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nuôi trồng cao, chiếm khoảng 55% tổng sản lượng (năm 2021).</a:t>
            </a:r>
          </a:p>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Sản lượng khai thác tăng khá nhanh. Vùng Bắc Trung Bộ và Duyên hải miền Trung có sản lượng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khai thác cao nhất cả nước</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Khai thác xa bờ đang được đẩy mạnh, các tàu đánh cá và trang thiết bị được đầu tư hiện đại hơn.</a:t>
            </a:r>
          </a:p>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Nuôi trồng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phát triển nhanh, chủ yếu là nuôi tôm và cá. Đồng bằng sông Cửu Long nuôi trồng lớn nhất.</a:t>
            </a:r>
            <a:r>
              <a:rPr lang="en-US" sz="2800" dirty="0">
                <a:solidFill>
                  <a:srgbClr val="002060"/>
                </a:solidFill>
                <a:latin typeface="Roboto Condensed" panose="02000000000000000000" pitchFamily="2" charset="0"/>
                <a:ea typeface="Roboto Condensed" panose="02000000000000000000" pitchFamily="2" charset="0"/>
              </a:rPr>
              <a:t> P</a:t>
            </a:r>
            <a:r>
              <a:rPr lang="vi-VN" sz="2800" dirty="0">
                <a:solidFill>
                  <a:srgbClr val="002060"/>
                </a:solidFill>
                <a:latin typeface="Roboto Condensed" panose="02000000000000000000" pitchFamily="2" charset="0"/>
                <a:ea typeface="Roboto Condensed" panose="02000000000000000000" pitchFamily="2" charset="0"/>
              </a:rPr>
              <a:t>hát triển theo hình thức trang trại công nghệ cao, nuôi hữu cơ…đáp ứng yêu cầu về an toàn thực phẩm, truy xuất nguồn gốc và các tiêu chuẩn quốc tế. </a:t>
            </a:r>
            <a:endParaRPr lang="en-US" sz="2800" dirty="0">
              <a:solidFill>
                <a:srgbClr val="002060"/>
              </a:solidFill>
              <a:latin typeface="Roboto Condensed" panose="02000000000000000000" pitchFamily="2" charset="0"/>
              <a:ea typeface="Roboto Condensed" panose="02000000000000000000" pitchFamily="2" charset="0"/>
            </a:endParaRPr>
          </a:p>
          <a:p>
            <a:pPr algn="just">
              <a:lnSpc>
                <a:spcPct val="150000"/>
              </a:lnSpc>
            </a:pPr>
            <a:r>
              <a:rPr lang="en-US" sz="2800" dirty="0">
                <a:solidFill>
                  <a:srgbClr val="002060"/>
                </a:solidFill>
                <a:latin typeface="Roboto Condensed" panose="02000000000000000000" pitchFamily="2" charset="0"/>
                <a:ea typeface="Roboto Condensed" panose="02000000000000000000" pitchFamily="2" charset="0"/>
              </a:rPr>
              <a:t>=&gt; </a:t>
            </a:r>
            <a:r>
              <a:rPr lang="vi-VN" sz="2800" dirty="0" err="1">
                <a:solidFill>
                  <a:srgbClr val="002060"/>
                </a:solidFill>
                <a:latin typeface="Roboto Condensed" panose="02000000000000000000" pitchFamily="2" charset="0"/>
                <a:ea typeface="Roboto Condensed" panose="02000000000000000000" pitchFamily="2" charset="0"/>
              </a:rPr>
              <a:t>Thuỷ</a:t>
            </a:r>
            <a:r>
              <a:rPr lang="vi-VN" sz="2800" dirty="0">
                <a:solidFill>
                  <a:srgbClr val="002060"/>
                </a:solidFill>
                <a:latin typeface="Roboto Condensed" panose="02000000000000000000" pitchFamily="2" charset="0"/>
                <a:ea typeface="Roboto Condensed" panose="02000000000000000000" pitchFamily="2" charset="0"/>
              </a:rPr>
              <a:t> sản của nước ta đã xuất khẩu đến nhiều thị trường lớn trên thế giới.</a:t>
            </a:r>
          </a:p>
        </p:txBody>
      </p:sp>
    </p:spTree>
    <p:extLst>
      <p:ext uri="{BB962C8B-B14F-4D97-AF65-F5344CB8AC3E}">
        <p14:creationId xmlns:p14="http://schemas.microsoft.com/office/powerpoint/2010/main" val="3699923853"/>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843582" y="6846705"/>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280986" y="4561326"/>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4" name="Freeform 4"/>
          <p:cNvSpPr/>
          <p:nvPr/>
        </p:nvSpPr>
        <p:spPr>
          <a:xfrm>
            <a:off x="612933" y="6032574"/>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txBody>
            <a:bodyPr/>
            <a:lstStyle/>
            <a:p>
              <a:endParaRPr lang="en-US"/>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txBody>
            <a:bodyPr/>
            <a:lstStyle/>
            <a:p>
              <a:endParaRPr lang="en-US"/>
            </a:p>
          </p:txBody>
        </p:sp>
      </p:grpSp>
      <p:sp>
        <p:nvSpPr>
          <p:cNvPr id="8" name="Freeform 8"/>
          <p:cNvSpPr/>
          <p:nvPr/>
        </p:nvSpPr>
        <p:spPr>
          <a:xfrm>
            <a:off x="10713067" y="9279247"/>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193918" y="973836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rot="-854579">
            <a:off x="2565455" y="2863413"/>
            <a:ext cx="1152189" cy="1138837"/>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17" name="Freeform 17"/>
          <p:cNvSpPr/>
          <p:nvPr/>
        </p:nvSpPr>
        <p:spPr>
          <a:xfrm flipH="1">
            <a:off x="15343684" y="6278862"/>
            <a:ext cx="2473468" cy="4779502"/>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18" name="Freeform 18"/>
          <p:cNvSpPr/>
          <p:nvPr/>
        </p:nvSpPr>
        <p:spPr>
          <a:xfrm>
            <a:off x="13501069" y="8946609"/>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0706020" flipH="1" flipV="1">
            <a:off x="11688900" y="9877337"/>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TextBox 23"/>
          <p:cNvSpPr txBox="1"/>
          <p:nvPr/>
        </p:nvSpPr>
        <p:spPr>
          <a:xfrm>
            <a:off x="4849957" y="1251346"/>
            <a:ext cx="8876741" cy="1117949"/>
          </a:xfrm>
          <a:prstGeom prst="rect">
            <a:avLst/>
          </a:prstGeom>
        </p:spPr>
        <p:txBody>
          <a:bodyPr lIns="0" tIns="0" rIns="0" bIns="0" rtlCol="0" anchor="t">
            <a:spAutoFit/>
          </a:bodyPr>
          <a:lstStyle/>
          <a:p>
            <a:pPr algn="ctr">
              <a:lnSpc>
                <a:spcPts val="8688"/>
              </a:lnSpc>
            </a:pPr>
            <a:r>
              <a:rPr lang="en-US" sz="7899" dirty="0">
                <a:solidFill>
                  <a:srgbClr val="35684E"/>
                </a:solidFill>
                <a:latin typeface="#9Slide07 SVNBango" panose="02000000000000000000" pitchFamily="2" charset="0"/>
                <a:ea typeface="Dynapuff"/>
                <a:cs typeface="Dynapuff"/>
                <a:sym typeface="Dynapuff"/>
              </a:rPr>
              <a:t>NỘI DUNG CHÍNH</a:t>
            </a:r>
          </a:p>
        </p:txBody>
      </p:sp>
      <p:sp>
        <p:nvSpPr>
          <p:cNvPr id="26" name="Freeform 26"/>
          <p:cNvSpPr/>
          <p:nvPr/>
        </p:nvSpPr>
        <p:spPr>
          <a:xfrm>
            <a:off x="1658408" y="9034586"/>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32" name="Freeform 10">
            <a:extLst>
              <a:ext uri="{FF2B5EF4-FFF2-40B4-BE49-F238E27FC236}">
                <a16:creationId xmlns:a16="http://schemas.microsoft.com/office/drawing/2014/main" id="{3A48E1FE-6ED7-0BF5-E976-86D0C72B3848}"/>
              </a:ext>
            </a:extLst>
          </p:cNvPr>
          <p:cNvSpPr/>
          <p:nvPr/>
        </p:nvSpPr>
        <p:spPr>
          <a:xfrm>
            <a:off x="3739920" y="3168495"/>
            <a:ext cx="4478641" cy="4605287"/>
          </a:xfrm>
          <a:custGeom>
            <a:avLst/>
            <a:gdLst/>
            <a:ahLst/>
            <a:cxnLst/>
            <a:rect l="l" t="t" r="r" b="b"/>
            <a:pathLst>
              <a:path w="5971522" h="6140382">
                <a:moveTo>
                  <a:pt x="0" y="0"/>
                </a:moveTo>
                <a:lnTo>
                  <a:pt x="5971522" y="0"/>
                </a:lnTo>
                <a:lnTo>
                  <a:pt x="5971522" y="6140382"/>
                </a:lnTo>
                <a:lnTo>
                  <a:pt x="0" y="614038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9" name="Freeform 14">
            <a:extLst>
              <a:ext uri="{FF2B5EF4-FFF2-40B4-BE49-F238E27FC236}">
                <a16:creationId xmlns:a16="http://schemas.microsoft.com/office/drawing/2014/main" id="{BA5C242F-89FD-1EE8-E522-CE28175D001F}"/>
              </a:ext>
            </a:extLst>
          </p:cNvPr>
          <p:cNvSpPr/>
          <p:nvPr/>
        </p:nvSpPr>
        <p:spPr>
          <a:xfrm>
            <a:off x="10468933" y="3107404"/>
            <a:ext cx="4478641" cy="4605287"/>
          </a:xfrm>
          <a:custGeom>
            <a:avLst/>
            <a:gdLst/>
            <a:ahLst/>
            <a:cxnLst/>
            <a:rect l="l" t="t" r="r" b="b"/>
            <a:pathLst>
              <a:path w="5971522" h="6140382">
                <a:moveTo>
                  <a:pt x="0" y="0"/>
                </a:moveTo>
                <a:lnTo>
                  <a:pt x="5971522" y="0"/>
                </a:lnTo>
                <a:lnTo>
                  <a:pt x="5971522" y="6140382"/>
                </a:lnTo>
                <a:lnTo>
                  <a:pt x="0" y="61403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35" name="Hộp Văn bản 34">
            <a:extLst>
              <a:ext uri="{FF2B5EF4-FFF2-40B4-BE49-F238E27FC236}">
                <a16:creationId xmlns:a16="http://schemas.microsoft.com/office/drawing/2014/main" id="{E300F6D5-BA76-8781-4E8B-BD85B45AD8A5}"/>
              </a:ext>
            </a:extLst>
          </p:cNvPr>
          <p:cNvSpPr txBox="1"/>
          <p:nvPr/>
        </p:nvSpPr>
        <p:spPr>
          <a:xfrm>
            <a:off x="5603124" y="3168495"/>
            <a:ext cx="1923771" cy="523220"/>
          </a:xfrm>
          <a:prstGeom prst="rect">
            <a:avLst/>
          </a:prstGeom>
          <a:noFill/>
        </p:spPr>
        <p:txBody>
          <a:bodyPr wrap="square" rtlCol="0">
            <a:spAutoFit/>
          </a:bodyPr>
          <a:lstStyle/>
          <a:p>
            <a:r>
              <a:rPr lang="en-US" sz="2800" dirty="0">
                <a:solidFill>
                  <a:schemeClr val="bg1"/>
                </a:solidFill>
                <a:latin typeface="#9Slide07 SVNBango" panose="02000000000000000000" pitchFamily="2" charset="0"/>
              </a:rPr>
              <a:t>1</a:t>
            </a:r>
          </a:p>
        </p:txBody>
      </p:sp>
      <p:sp>
        <p:nvSpPr>
          <p:cNvPr id="36" name="Hộp Văn bản 35">
            <a:extLst>
              <a:ext uri="{FF2B5EF4-FFF2-40B4-BE49-F238E27FC236}">
                <a16:creationId xmlns:a16="http://schemas.microsoft.com/office/drawing/2014/main" id="{D2AAEC06-8420-CB51-BAC4-D955385464B2}"/>
              </a:ext>
            </a:extLst>
          </p:cNvPr>
          <p:cNvSpPr txBox="1"/>
          <p:nvPr/>
        </p:nvSpPr>
        <p:spPr>
          <a:xfrm>
            <a:off x="12332137" y="3143591"/>
            <a:ext cx="1923771" cy="523220"/>
          </a:xfrm>
          <a:prstGeom prst="rect">
            <a:avLst/>
          </a:prstGeom>
          <a:noFill/>
        </p:spPr>
        <p:txBody>
          <a:bodyPr wrap="square" rtlCol="0">
            <a:spAutoFit/>
          </a:bodyPr>
          <a:lstStyle/>
          <a:p>
            <a:r>
              <a:rPr lang="en-US" sz="2800" dirty="0">
                <a:solidFill>
                  <a:schemeClr val="bg1"/>
                </a:solidFill>
                <a:latin typeface="#9Slide07 SVNBango" panose="02000000000000000000" pitchFamily="2" charset="0"/>
              </a:rPr>
              <a:t>2</a:t>
            </a:r>
          </a:p>
        </p:txBody>
      </p:sp>
      <p:sp>
        <p:nvSpPr>
          <p:cNvPr id="37" name="Hộp Văn bản 36">
            <a:extLst>
              <a:ext uri="{FF2B5EF4-FFF2-40B4-BE49-F238E27FC236}">
                <a16:creationId xmlns:a16="http://schemas.microsoft.com/office/drawing/2014/main" id="{A03E5443-A848-8A7D-CEA7-6D131B6D65D7}"/>
              </a:ext>
            </a:extLst>
          </p:cNvPr>
          <p:cNvSpPr txBox="1"/>
          <p:nvPr/>
        </p:nvSpPr>
        <p:spPr>
          <a:xfrm>
            <a:off x="3770990" y="4728201"/>
            <a:ext cx="4173681" cy="1107996"/>
          </a:xfrm>
          <a:prstGeom prst="rect">
            <a:avLst/>
          </a:prstGeom>
          <a:noFill/>
        </p:spPr>
        <p:txBody>
          <a:bodyPr wrap="square" rtlCol="0">
            <a:spAutoFit/>
          </a:bodyPr>
          <a:lstStyle/>
          <a:p>
            <a:pPr algn="ctr"/>
            <a:r>
              <a:rPr lang="en-US" sz="6600" dirty="0">
                <a:solidFill>
                  <a:srgbClr val="86AF4B"/>
                </a:solidFill>
                <a:latin typeface="#9Slide07 IcielBaliho Script" pitchFamily="2" charset="0"/>
              </a:rPr>
              <a:t>Lâm </a:t>
            </a:r>
            <a:r>
              <a:rPr lang="en-US" sz="6600" dirty="0" err="1">
                <a:solidFill>
                  <a:srgbClr val="86AF4B"/>
                </a:solidFill>
                <a:latin typeface="#9Slide07 IcielBaliho Script" pitchFamily="2" charset="0"/>
              </a:rPr>
              <a:t>nghiệp</a:t>
            </a:r>
            <a:endParaRPr lang="en-US" sz="6600" dirty="0">
              <a:solidFill>
                <a:srgbClr val="86AF4B"/>
              </a:solidFill>
              <a:latin typeface="#9Slide07 IcielBaliho Script" pitchFamily="2" charset="0"/>
            </a:endParaRPr>
          </a:p>
        </p:txBody>
      </p:sp>
      <p:sp>
        <p:nvSpPr>
          <p:cNvPr id="38" name="Hộp Văn bản 37">
            <a:extLst>
              <a:ext uri="{FF2B5EF4-FFF2-40B4-BE49-F238E27FC236}">
                <a16:creationId xmlns:a16="http://schemas.microsoft.com/office/drawing/2014/main" id="{D233A897-F80B-873E-CE4F-165657F2AC76}"/>
              </a:ext>
            </a:extLst>
          </p:cNvPr>
          <p:cNvSpPr txBox="1"/>
          <p:nvPr/>
        </p:nvSpPr>
        <p:spPr>
          <a:xfrm>
            <a:off x="10545199" y="4660476"/>
            <a:ext cx="4173681" cy="1107996"/>
          </a:xfrm>
          <a:prstGeom prst="rect">
            <a:avLst/>
          </a:prstGeom>
          <a:noFill/>
        </p:spPr>
        <p:txBody>
          <a:bodyPr wrap="square" rtlCol="0">
            <a:spAutoFit/>
          </a:bodyPr>
          <a:lstStyle/>
          <a:p>
            <a:pPr algn="ctr"/>
            <a:r>
              <a:rPr lang="en-US" sz="6600" dirty="0" err="1">
                <a:solidFill>
                  <a:srgbClr val="FF7A00"/>
                </a:solidFill>
                <a:latin typeface="#9Slide07 IcielBaliho Script" pitchFamily="2" charset="0"/>
              </a:rPr>
              <a:t>Thủy</a:t>
            </a:r>
            <a:r>
              <a:rPr lang="en-US" sz="6600" dirty="0">
                <a:solidFill>
                  <a:srgbClr val="FF7A00"/>
                </a:solidFill>
                <a:latin typeface="#9Slide07 IcielBaliho Script" pitchFamily="2" charset="0"/>
              </a:rPr>
              <a:t> </a:t>
            </a:r>
            <a:r>
              <a:rPr lang="en-US" sz="6600" dirty="0" err="1">
                <a:solidFill>
                  <a:srgbClr val="FF7A00"/>
                </a:solidFill>
                <a:latin typeface="#9Slide07 IcielBaliho Script" pitchFamily="2" charset="0"/>
              </a:rPr>
              <a:t>sản</a:t>
            </a:r>
            <a:endParaRPr lang="en-US" sz="6600" dirty="0">
              <a:solidFill>
                <a:srgbClr val="FF7A00"/>
              </a:solidFill>
              <a:latin typeface="#9Slide07 IcielBaliho Script"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04F65852-6C4E-E2BE-88A4-13BB6F7CFDF1}"/>
              </a:ext>
            </a:extLst>
          </p:cNvPr>
          <p:cNvPicPr>
            <a:picLocks noChangeAspect="1"/>
          </p:cNvPicPr>
          <p:nvPr/>
        </p:nvPicPr>
        <p:blipFill>
          <a:blip r:embed="rId2"/>
          <a:stretch>
            <a:fillRect/>
          </a:stretch>
        </p:blipFill>
        <p:spPr>
          <a:xfrm>
            <a:off x="7848600" y="1790700"/>
            <a:ext cx="9937339" cy="7158037"/>
          </a:xfrm>
          <a:prstGeom prst="rect">
            <a:avLst/>
          </a:prstGeom>
        </p:spPr>
      </p:pic>
      <p:sp>
        <p:nvSpPr>
          <p:cNvPr id="12" name="Hộp Văn bản 11">
            <a:extLst>
              <a:ext uri="{FF2B5EF4-FFF2-40B4-BE49-F238E27FC236}">
                <a16:creationId xmlns:a16="http://schemas.microsoft.com/office/drawing/2014/main" id="{1E67E507-CCE2-1644-C648-426A7E01B7D5}"/>
              </a:ext>
            </a:extLst>
          </p:cNvPr>
          <p:cNvSpPr txBox="1"/>
          <p:nvPr/>
        </p:nvSpPr>
        <p:spPr>
          <a:xfrm>
            <a:off x="855510" y="1790700"/>
            <a:ext cx="6764490" cy="6962804"/>
          </a:xfrm>
          <a:prstGeom prst="rect">
            <a:avLst/>
          </a:prstGeom>
          <a:noFill/>
        </p:spPr>
        <p:txBody>
          <a:bodyPr wrap="square">
            <a:spAutoFit/>
          </a:bodyPr>
          <a:lstStyle/>
          <a:p>
            <a:pPr algn="just">
              <a:lnSpc>
                <a:spcPts val="4500"/>
              </a:lnSpc>
            </a:pPr>
            <a:r>
              <a:rPr lang="vi-VN" sz="3200" b="1" i="0" dirty="0">
                <a:solidFill>
                  <a:srgbClr val="C00000"/>
                </a:solidFill>
                <a:effectLst/>
                <a:highlight>
                  <a:srgbClr val="FFFFFF"/>
                </a:highlight>
                <a:latin typeface="Roboto Condensed" panose="02000000000000000000" pitchFamily="2" charset="0"/>
                <a:ea typeface="Roboto Condensed" panose="02000000000000000000" pitchFamily="2" charset="0"/>
              </a:rPr>
              <a:t>Tầm quan trọng của xuất khẩu </a:t>
            </a:r>
            <a:r>
              <a:rPr lang="vi-VN" sz="3200" b="1" i="0" dirty="0" err="1">
                <a:solidFill>
                  <a:srgbClr val="C00000"/>
                </a:solidFill>
                <a:effectLst/>
                <a:highlight>
                  <a:srgbClr val="FFFFFF"/>
                </a:highlight>
                <a:latin typeface="Roboto Condensed" panose="02000000000000000000" pitchFamily="2" charset="0"/>
                <a:ea typeface="Roboto Condensed" panose="02000000000000000000" pitchFamily="2" charset="0"/>
              </a:rPr>
              <a:t>thuỷ</a:t>
            </a:r>
            <a:r>
              <a:rPr lang="vi-VN" sz="3200" b="1" i="0" dirty="0">
                <a:solidFill>
                  <a:srgbClr val="C00000"/>
                </a:solidFill>
                <a:effectLst/>
                <a:highlight>
                  <a:srgbClr val="FFFFFF"/>
                </a:highlight>
                <a:latin typeface="Roboto Condensed" panose="02000000000000000000" pitchFamily="2" charset="0"/>
                <a:ea typeface="Roboto Condensed" panose="02000000000000000000" pitchFamily="2" charset="0"/>
              </a:rPr>
              <a:t> sản</a:t>
            </a:r>
            <a:r>
              <a:rPr lang="en-US" sz="3200" b="1" i="0" dirty="0">
                <a:solidFill>
                  <a:srgbClr val="C00000"/>
                </a:solidFill>
                <a:effectLst/>
                <a:highlight>
                  <a:srgbClr val="FFFFFF"/>
                </a:highlight>
                <a:latin typeface="Roboto Condensed" panose="02000000000000000000" pitchFamily="2" charset="0"/>
                <a:ea typeface="Roboto Condensed" panose="02000000000000000000" pitchFamily="2" charset="0"/>
              </a:rPr>
              <a:t>?</a:t>
            </a:r>
          </a:p>
          <a:p>
            <a:pPr marL="342900" indent="-342900" algn="just">
              <a:lnSpc>
                <a:spcPts val="4500"/>
              </a:lnSpc>
              <a:buFontTx/>
              <a:buChar char="-"/>
            </a:pPr>
            <a:r>
              <a:rPr lang="vi-VN" sz="2800" b="1" i="0" dirty="0">
                <a:solidFill>
                  <a:srgbClr val="333333"/>
                </a:solidFill>
                <a:effectLst/>
                <a:highlight>
                  <a:srgbClr val="FFFFFF"/>
                </a:highlight>
                <a:latin typeface="Roboto Condensed" panose="02000000000000000000" pitchFamily="2" charset="0"/>
                <a:ea typeface="Roboto Condensed" panose="02000000000000000000" pitchFamily="2" charset="0"/>
              </a:rPr>
              <a:t>Nguồn thu nhập xuất khẩu</a:t>
            </a:r>
            <a:endParaRPr lang="en-US" sz="2800" dirty="0">
              <a:solidFill>
                <a:srgbClr val="333333"/>
              </a:solidFill>
              <a:highlight>
                <a:srgbClr val="FFFFFF"/>
              </a:highlight>
              <a:latin typeface="Roboto Condensed" panose="02000000000000000000" pitchFamily="2" charset="0"/>
              <a:ea typeface="Roboto Condensed" panose="02000000000000000000" pitchFamily="2" charset="0"/>
            </a:endParaRPr>
          </a:p>
          <a:p>
            <a:pPr marL="342900" indent="-342900" algn="just">
              <a:lnSpc>
                <a:spcPts val="4500"/>
              </a:lnSpc>
              <a:buFontTx/>
              <a:buChar char="-"/>
            </a:pPr>
            <a:r>
              <a:rPr lang="vi-VN" sz="2800" b="1" i="0" dirty="0">
                <a:solidFill>
                  <a:srgbClr val="333333"/>
                </a:solidFill>
                <a:effectLst/>
                <a:highlight>
                  <a:srgbClr val="FFFFFF"/>
                </a:highlight>
                <a:latin typeface="Roboto Condensed" panose="02000000000000000000" pitchFamily="2" charset="0"/>
                <a:ea typeface="Roboto Condensed" panose="02000000000000000000" pitchFamily="2" charset="0"/>
              </a:rPr>
              <a:t>Tạo việc làm</a:t>
            </a:r>
            <a:endParaRPr lang="en-US" sz="2800" b="1" i="0" dirty="0">
              <a:solidFill>
                <a:srgbClr val="333333"/>
              </a:solidFill>
              <a:effectLst/>
              <a:highlight>
                <a:srgbClr val="FFFFFF"/>
              </a:highlight>
              <a:latin typeface="Roboto Condensed" panose="02000000000000000000" pitchFamily="2" charset="0"/>
              <a:ea typeface="Roboto Condensed" panose="02000000000000000000" pitchFamily="2" charset="0"/>
            </a:endParaRPr>
          </a:p>
          <a:p>
            <a:pPr marL="342900" indent="-342900" algn="just">
              <a:lnSpc>
                <a:spcPts val="4500"/>
              </a:lnSpc>
              <a:buFontTx/>
              <a:buChar char="-"/>
            </a:pPr>
            <a:r>
              <a:rPr lang="vi-VN" sz="2800" b="1" i="0" dirty="0">
                <a:solidFill>
                  <a:srgbClr val="333333"/>
                </a:solidFill>
                <a:effectLst/>
                <a:highlight>
                  <a:srgbClr val="FFFFFF"/>
                </a:highlight>
                <a:latin typeface="Roboto Condensed" panose="02000000000000000000" pitchFamily="2" charset="0"/>
                <a:ea typeface="Roboto Condensed" panose="02000000000000000000" pitchFamily="2" charset="0"/>
              </a:rPr>
              <a:t>Phát triển kinh tế địa phương</a:t>
            </a:r>
            <a:endParaRPr lang="en-US" sz="2800" b="1" i="0" dirty="0">
              <a:solidFill>
                <a:srgbClr val="333333"/>
              </a:solidFill>
              <a:effectLst/>
              <a:highlight>
                <a:srgbClr val="FFFFFF"/>
              </a:highlight>
              <a:latin typeface="Roboto Condensed" panose="02000000000000000000" pitchFamily="2" charset="0"/>
              <a:ea typeface="Roboto Condensed" panose="02000000000000000000" pitchFamily="2" charset="0"/>
            </a:endParaRPr>
          </a:p>
          <a:p>
            <a:pPr marL="342900" indent="-342900" algn="just">
              <a:lnSpc>
                <a:spcPts val="4500"/>
              </a:lnSpc>
              <a:buFontTx/>
              <a:buChar char="-"/>
            </a:pPr>
            <a:r>
              <a:rPr lang="vi-VN" sz="2800" b="1" i="0" dirty="0">
                <a:solidFill>
                  <a:srgbClr val="333333"/>
                </a:solidFill>
                <a:effectLst/>
                <a:highlight>
                  <a:srgbClr val="FFFFFF"/>
                </a:highlight>
                <a:latin typeface="Roboto Condensed" panose="02000000000000000000" pitchFamily="2" charset="0"/>
                <a:ea typeface="Roboto Condensed" panose="02000000000000000000" pitchFamily="2" charset="0"/>
              </a:rPr>
              <a:t>Thúc đẩy xuất khẩu nông, lâm, thủy sản:</a:t>
            </a:r>
            <a:r>
              <a:rPr lang="vi-VN" sz="2800" b="0" i="0" dirty="0">
                <a:solidFill>
                  <a:srgbClr val="333333"/>
                </a:solidFill>
                <a:effectLst/>
                <a:highlight>
                  <a:srgbClr val="FFFFFF"/>
                </a:highlight>
                <a:latin typeface="Roboto Condensed" panose="02000000000000000000" pitchFamily="2" charset="0"/>
                <a:ea typeface="Roboto Condensed" panose="02000000000000000000" pitchFamily="2" charset="0"/>
              </a:rPr>
              <a:t> </a:t>
            </a:r>
            <a:endParaRPr lang="en-US" sz="2800" b="0" i="0" dirty="0">
              <a:solidFill>
                <a:srgbClr val="333333"/>
              </a:solidFill>
              <a:effectLst/>
              <a:highlight>
                <a:srgbClr val="FFFFFF"/>
              </a:highlight>
              <a:latin typeface="Roboto Condensed" panose="02000000000000000000" pitchFamily="2" charset="0"/>
              <a:ea typeface="Roboto Condensed" panose="02000000000000000000" pitchFamily="2" charset="0"/>
            </a:endParaRPr>
          </a:p>
          <a:p>
            <a:pPr marL="342900" indent="-342900" algn="just">
              <a:lnSpc>
                <a:spcPts val="4500"/>
              </a:lnSpc>
              <a:buFontTx/>
              <a:buChar char="-"/>
            </a:pPr>
            <a:r>
              <a:rPr lang="vi-VN" sz="2800" b="1" i="0" dirty="0">
                <a:solidFill>
                  <a:srgbClr val="333333"/>
                </a:solidFill>
                <a:effectLst/>
                <a:highlight>
                  <a:srgbClr val="FFFFFF"/>
                </a:highlight>
                <a:latin typeface="Roboto Condensed" panose="02000000000000000000" pitchFamily="2" charset="0"/>
                <a:ea typeface="Roboto Condensed" panose="02000000000000000000" pitchFamily="2" charset="0"/>
              </a:rPr>
              <a:t>Đóng góp vào phát triển nông nghiệp:</a:t>
            </a:r>
            <a:r>
              <a:rPr lang="vi-VN" sz="2800" b="0" i="0" dirty="0">
                <a:solidFill>
                  <a:srgbClr val="333333"/>
                </a:solidFill>
                <a:effectLst/>
                <a:highlight>
                  <a:srgbClr val="FFFFFF"/>
                </a:highlight>
                <a:latin typeface="Roboto Condensed" panose="02000000000000000000" pitchFamily="2" charset="0"/>
                <a:ea typeface="Roboto Condensed" panose="02000000000000000000" pitchFamily="2" charset="0"/>
              </a:rPr>
              <a:t> </a:t>
            </a:r>
            <a:endParaRPr lang="en-US" sz="2800" b="0" i="0" dirty="0">
              <a:solidFill>
                <a:srgbClr val="333333"/>
              </a:solidFill>
              <a:effectLst/>
              <a:highlight>
                <a:srgbClr val="FFFFFF"/>
              </a:highlight>
              <a:latin typeface="Roboto Condensed" panose="02000000000000000000" pitchFamily="2" charset="0"/>
              <a:ea typeface="Roboto Condensed" panose="02000000000000000000" pitchFamily="2" charset="0"/>
            </a:endParaRPr>
          </a:p>
          <a:p>
            <a:pPr algn="just">
              <a:lnSpc>
                <a:spcPts val="4500"/>
              </a:lnSpc>
            </a:pPr>
            <a:r>
              <a:rPr lang="en-US" sz="2800" dirty="0">
                <a:solidFill>
                  <a:srgbClr val="333333"/>
                </a:solidFill>
                <a:highlight>
                  <a:srgbClr val="FFFFFF"/>
                </a:highlight>
                <a:latin typeface="Roboto Condensed" panose="02000000000000000000" pitchFamily="2" charset="0"/>
                <a:ea typeface="Roboto Condensed" panose="02000000000000000000" pitchFamily="2" charset="0"/>
              </a:rPr>
              <a:t>       </a:t>
            </a:r>
            <a:r>
              <a:rPr lang="vi-VN" sz="2800" b="0" i="0" dirty="0">
                <a:solidFill>
                  <a:srgbClr val="333333"/>
                </a:solidFill>
                <a:effectLst/>
                <a:highlight>
                  <a:srgbClr val="FFFFFF"/>
                </a:highlight>
                <a:latin typeface="Roboto Condensed" panose="02000000000000000000" pitchFamily="2" charset="0"/>
                <a:ea typeface="Roboto Condensed" panose="02000000000000000000" pitchFamily="2" charset="0"/>
              </a:rPr>
              <a:t>Ngành </a:t>
            </a:r>
            <a:r>
              <a:rPr lang="vi-VN" sz="2800" b="0" i="0" dirty="0" err="1">
                <a:solidFill>
                  <a:srgbClr val="333333"/>
                </a:solidFill>
                <a:effectLst/>
                <a:highlight>
                  <a:srgbClr val="FFFFFF"/>
                </a:highlight>
                <a:latin typeface="Roboto Condensed" panose="02000000000000000000" pitchFamily="2" charset="0"/>
                <a:ea typeface="Roboto Condensed" panose="02000000000000000000" pitchFamily="2" charset="0"/>
              </a:rPr>
              <a:t>thuỷ</a:t>
            </a:r>
            <a:r>
              <a:rPr lang="vi-VN" sz="2800" b="0" i="0" dirty="0">
                <a:solidFill>
                  <a:srgbClr val="333333"/>
                </a:solidFill>
                <a:effectLst/>
                <a:highlight>
                  <a:srgbClr val="FFFFFF"/>
                </a:highlight>
                <a:latin typeface="Roboto Condensed" panose="02000000000000000000" pitchFamily="2" charset="0"/>
                <a:ea typeface="Roboto Condensed" panose="02000000000000000000" pitchFamily="2" charset="0"/>
              </a:rPr>
              <a:t> sản là một phần quan trọng của ngành nông nghiệp, góp phần cân đối và tăng cường sản xuất nông nghiệp trong nước. Điều này làm tăng cơ hội xuất khẩu sản phẩm nông nghiệp Việt Nam và đảm bảo cung ứng thực phẩm cho thị trường trong nước.</a:t>
            </a:r>
          </a:p>
        </p:txBody>
      </p:sp>
    </p:spTree>
    <p:extLst>
      <p:ext uri="{BB962C8B-B14F-4D97-AF65-F5344CB8AC3E}">
        <p14:creationId xmlns:p14="http://schemas.microsoft.com/office/powerpoint/2010/main" val="204926445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1000"/>
                                        <p:tgtEl>
                                          <p:spTgt spid="12">
                                            <p:txEl>
                                              <p:pRg st="1" end="1"/>
                                            </p:txEl>
                                          </p:spTgt>
                                        </p:tgtEl>
                                      </p:cBhvr>
                                    </p:animEffect>
                                    <p:anim calcmode="lin" valueType="num">
                                      <p:cBhvr>
                                        <p:cTn id="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1000"/>
                                        <p:tgtEl>
                                          <p:spTgt spid="12">
                                            <p:txEl>
                                              <p:pRg st="3" end="3"/>
                                            </p:txEl>
                                          </p:spTgt>
                                        </p:tgtEl>
                                      </p:cBhvr>
                                    </p:animEffect>
                                    <p:anim calcmode="lin" valueType="num">
                                      <p:cBhvr>
                                        <p:cTn id="2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animEffect transition="in" filter="fade">
                                      <p:cBhvr>
                                        <p:cTn id="28" dur="1000"/>
                                        <p:tgtEl>
                                          <p:spTgt spid="12">
                                            <p:txEl>
                                              <p:pRg st="4" end="4"/>
                                            </p:txEl>
                                          </p:spTgt>
                                        </p:tgtEl>
                                      </p:cBhvr>
                                    </p:animEffect>
                                    <p:anim calcmode="lin" valueType="num">
                                      <p:cBhvr>
                                        <p:cTn id="2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1000"/>
                                        <p:tgtEl>
                                          <p:spTgt spid="12">
                                            <p:txEl>
                                              <p:pRg st="5" end="5"/>
                                            </p:txEl>
                                          </p:spTgt>
                                        </p:tgtEl>
                                      </p:cBhvr>
                                    </p:animEffect>
                                    <p:anim calcmode="lin" valueType="num">
                                      <p:cBhvr>
                                        <p:cTn id="36"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fade">
                                      <p:cBhvr>
                                        <p:cTn id="42" dur="1000"/>
                                        <p:tgtEl>
                                          <p:spTgt spid="12">
                                            <p:txEl>
                                              <p:pRg st="6" end="6"/>
                                            </p:txEl>
                                          </p:spTgt>
                                        </p:tgtEl>
                                      </p:cBhvr>
                                    </p:animEffect>
                                    <p:anim calcmode="lin" valueType="num">
                                      <p:cBhvr>
                                        <p:cTn id="43"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1B8D53E9-5821-0615-F2A5-D8954342E893}"/>
              </a:ext>
            </a:extLst>
          </p:cNvPr>
          <p:cNvPicPr>
            <a:picLocks noChangeAspect="1"/>
          </p:cNvPicPr>
          <p:nvPr/>
        </p:nvPicPr>
        <p:blipFill>
          <a:blip r:embed="rId2"/>
          <a:stretch>
            <a:fillRect/>
          </a:stretch>
        </p:blipFill>
        <p:spPr>
          <a:xfrm>
            <a:off x="381000" y="5578139"/>
            <a:ext cx="5934075" cy="4182396"/>
          </a:xfrm>
          <a:prstGeom prst="rect">
            <a:avLst/>
          </a:prstGeom>
        </p:spPr>
      </p:pic>
      <p:pic>
        <p:nvPicPr>
          <p:cNvPr id="7" name="Hình ảnh 6">
            <a:extLst>
              <a:ext uri="{FF2B5EF4-FFF2-40B4-BE49-F238E27FC236}">
                <a16:creationId xmlns:a16="http://schemas.microsoft.com/office/drawing/2014/main" id="{0E050815-F07F-74FE-1606-6322AB870E9F}"/>
              </a:ext>
            </a:extLst>
          </p:cNvPr>
          <p:cNvPicPr>
            <a:picLocks noChangeAspect="1"/>
          </p:cNvPicPr>
          <p:nvPr/>
        </p:nvPicPr>
        <p:blipFill>
          <a:blip r:embed="rId3"/>
          <a:stretch>
            <a:fillRect/>
          </a:stretch>
        </p:blipFill>
        <p:spPr>
          <a:xfrm>
            <a:off x="6614160" y="266700"/>
            <a:ext cx="5358766" cy="5097780"/>
          </a:xfrm>
          <a:prstGeom prst="rect">
            <a:avLst/>
          </a:prstGeom>
        </p:spPr>
      </p:pic>
      <p:pic>
        <p:nvPicPr>
          <p:cNvPr id="8" name="Hình ảnh 7">
            <a:extLst>
              <a:ext uri="{FF2B5EF4-FFF2-40B4-BE49-F238E27FC236}">
                <a16:creationId xmlns:a16="http://schemas.microsoft.com/office/drawing/2014/main" id="{293DF385-DBA8-D608-66CA-2394D8249E06}"/>
              </a:ext>
            </a:extLst>
          </p:cNvPr>
          <p:cNvPicPr>
            <a:picLocks noChangeAspect="1"/>
          </p:cNvPicPr>
          <p:nvPr/>
        </p:nvPicPr>
        <p:blipFill>
          <a:blip r:embed="rId4"/>
          <a:stretch>
            <a:fillRect/>
          </a:stretch>
        </p:blipFill>
        <p:spPr>
          <a:xfrm>
            <a:off x="6629401" y="5470306"/>
            <a:ext cx="5358766" cy="4386032"/>
          </a:xfrm>
          <a:prstGeom prst="rect">
            <a:avLst/>
          </a:prstGeom>
        </p:spPr>
      </p:pic>
      <p:pic>
        <p:nvPicPr>
          <p:cNvPr id="9" name="Hình ảnh 8">
            <a:extLst>
              <a:ext uri="{FF2B5EF4-FFF2-40B4-BE49-F238E27FC236}">
                <a16:creationId xmlns:a16="http://schemas.microsoft.com/office/drawing/2014/main" id="{D83B1D0E-E316-0342-91C0-C579629B7D4B}"/>
              </a:ext>
            </a:extLst>
          </p:cNvPr>
          <p:cNvPicPr>
            <a:picLocks noChangeAspect="1"/>
          </p:cNvPicPr>
          <p:nvPr/>
        </p:nvPicPr>
        <p:blipFill>
          <a:blip r:embed="rId5"/>
          <a:stretch>
            <a:fillRect/>
          </a:stretch>
        </p:blipFill>
        <p:spPr>
          <a:xfrm>
            <a:off x="12193407" y="266700"/>
            <a:ext cx="5713593" cy="4876800"/>
          </a:xfrm>
          <a:prstGeom prst="rect">
            <a:avLst/>
          </a:prstGeom>
        </p:spPr>
      </p:pic>
      <p:pic>
        <p:nvPicPr>
          <p:cNvPr id="10" name="Hình ảnh 9">
            <a:extLst>
              <a:ext uri="{FF2B5EF4-FFF2-40B4-BE49-F238E27FC236}">
                <a16:creationId xmlns:a16="http://schemas.microsoft.com/office/drawing/2014/main" id="{1A7AA4FD-9F3E-323C-1562-36B25AF7033E}"/>
              </a:ext>
            </a:extLst>
          </p:cNvPr>
          <p:cNvPicPr>
            <a:picLocks noChangeAspect="1"/>
          </p:cNvPicPr>
          <p:nvPr/>
        </p:nvPicPr>
        <p:blipFill>
          <a:blip r:embed="rId6"/>
          <a:stretch>
            <a:fillRect/>
          </a:stretch>
        </p:blipFill>
        <p:spPr>
          <a:xfrm>
            <a:off x="12241406" y="5566108"/>
            <a:ext cx="5856093" cy="4194427"/>
          </a:xfrm>
          <a:prstGeom prst="rect">
            <a:avLst/>
          </a:prstGeom>
        </p:spPr>
      </p:pic>
      <p:sp>
        <p:nvSpPr>
          <p:cNvPr id="12" name="Hộp Văn bản 11">
            <a:extLst>
              <a:ext uri="{FF2B5EF4-FFF2-40B4-BE49-F238E27FC236}">
                <a16:creationId xmlns:a16="http://schemas.microsoft.com/office/drawing/2014/main" id="{09298379-C2DF-7CD3-5509-82D47CABB745}"/>
              </a:ext>
            </a:extLst>
          </p:cNvPr>
          <p:cNvSpPr txBox="1"/>
          <p:nvPr/>
        </p:nvSpPr>
        <p:spPr>
          <a:xfrm>
            <a:off x="381000" y="800100"/>
            <a:ext cx="5646420" cy="3908762"/>
          </a:xfrm>
          <a:prstGeom prst="rect">
            <a:avLst/>
          </a:prstGeom>
          <a:noFill/>
        </p:spPr>
        <p:txBody>
          <a:bodyPr wrap="square">
            <a:spAutoFit/>
          </a:bodyPr>
          <a:lstStyle/>
          <a:p>
            <a:pPr algn="l"/>
            <a:r>
              <a:rPr lang="vi-VN" sz="4000" b="1" i="0" dirty="0">
                <a:solidFill>
                  <a:srgbClr val="333333"/>
                </a:solidFill>
                <a:effectLst/>
                <a:highlight>
                  <a:srgbClr val="FFFFFF"/>
                </a:highlight>
                <a:latin typeface="Roboto Condensed" panose="02000000000000000000" pitchFamily="2" charset="0"/>
              </a:rPr>
              <a:t>Quy hoạch bảo vệ và khai thác nguồn lợi thủy sản</a:t>
            </a:r>
          </a:p>
          <a:p>
            <a:endParaRPr lang="en-US" sz="2800" i="1" dirty="0">
              <a:solidFill>
                <a:srgbClr val="494949"/>
              </a:solidFill>
              <a:highlight>
                <a:srgbClr val="FFFFFF"/>
              </a:highlight>
              <a:latin typeface="FontAwesome"/>
              <a:ea typeface="Roboto Condensed" panose="02000000000000000000" pitchFamily="2" charset="0"/>
            </a:endParaRPr>
          </a:p>
          <a:p>
            <a:pPr algn="just"/>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rPr>
              <a:t>Phó Thủ tướng Trần Lưu Quang ký Quyết định số 389/QĐ-</a:t>
            </a:r>
            <a:r>
              <a:rPr lang="vi-VN" sz="2800" i="0" dirty="0" err="1">
                <a:solidFill>
                  <a:srgbClr val="002060"/>
                </a:solidFill>
                <a:effectLst/>
                <a:highlight>
                  <a:srgbClr val="FFFFFF"/>
                </a:highlight>
                <a:latin typeface="Roboto Condensed" panose="02000000000000000000" pitchFamily="2" charset="0"/>
                <a:ea typeface="Roboto Condensed" panose="02000000000000000000" pitchFamily="2" charset="0"/>
              </a:rPr>
              <a:t>TTg</a:t>
            </a:r>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rPr>
              <a:t> ngày 9/5/2024 phê duyệt Quy hoạch bảo vệ và khai thác nguồn lợi thủy sản thời kỳ 2021 - 2030, tầm nhìn đến năm 2050.</a:t>
            </a:r>
          </a:p>
        </p:txBody>
      </p:sp>
    </p:spTree>
    <p:extLst>
      <p:ext uri="{BB962C8B-B14F-4D97-AF65-F5344CB8AC3E}">
        <p14:creationId xmlns:p14="http://schemas.microsoft.com/office/powerpoint/2010/main" val="932848069"/>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11920B3-3730-D3D3-A72C-28EB549C849B}"/>
              </a:ext>
            </a:extLst>
          </p:cNvPr>
          <p:cNvPicPr>
            <a:picLocks noChangeAspect="1"/>
          </p:cNvPicPr>
          <p:nvPr/>
        </p:nvPicPr>
        <p:blipFill>
          <a:blip r:embed="rId2"/>
          <a:stretch>
            <a:fillRect/>
          </a:stretch>
        </p:blipFill>
        <p:spPr>
          <a:xfrm>
            <a:off x="6629400" y="533400"/>
            <a:ext cx="10972800" cy="9220200"/>
          </a:xfrm>
          <a:prstGeom prst="roundRect">
            <a:avLst>
              <a:gd name="adj" fmla="val 12522"/>
            </a:avLst>
          </a:prstGeom>
        </p:spPr>
      </p:pic>
      <p:sp>
        <p:nvSpPr>
          <p:cNvPr id="3" name="Rectangle: Rounded Corners 3">
            <a:extLst>
              <a:ext uri="{FF2B5EF4-FFF2-40B4-BE49-F238E27FC236}">
                <a16:creationId xmlns:a16="http://schemas.microsoft.com/office/drawing/2014/main" id="{B098DC4C-5192-AA37-5981-5E4A44DBE9F9}"/>
              </a:ext>
            </a:extLst>
          </p:cNvPr>
          <p:cNvSpPr/>
          <p:nvPr/>
        </p:nvSpPr>
        <p:spPr>
          <a:xfrm>
            <a:off x="533400" y="723900"/>
            <a:ext cx="5181600" cy="241249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ctr">
            <a:normAutofit/>
          </a:bodyPr>
          <a:lstStyle/>
          <a:p>
            <a:pPr algn="ctr" defTabSz="1371600">
              <a:lnSpc>
                <a:spcPct val="90000"/>
              </a:lnSpc>
              <a:spcBef>
                <a:spcPct val="0"/>
              </a:spcBef>
              <a:spcAft>
                <a:spcPts val="1200"/>
              </a:spcAft>
              <a:defRPr/>
            </a:pPr>
            <a:r>
              <a:rPr lang="en-US" sz="6600" dirty="0">
                <a:solidFill>
                  <a:prstClr val="white"/>
                </a:solidFill>
                <a:latin typeface="#9Slide07 IcielCadena" panose="02000503000000020004" pitchFamily="2" charset="0"/>
              </a:rPr>
              <a:t>GHẾ NÓNG</a:t>
            </a:r>
          </a:p>
        </p:txBody>
      </p:sp>
      <p:sp>
        <p:nvSpPr>
          <p:cNvPr id="4" name="Rectangle 1">
            <a:extLst>
              <a:ext uri="{FF2B5EF4-FFF2-40B4-BE49-F238E27FC236}">
                <a16:creationId xmlns:a16="http://schemas.microsoft.com/office/drawing/2014/main" id="{6FF79C64-8962-932C-9F51-152309215F09}"/>
              </a:ext>
            </a:extLst>
          </p:cNvPr>
          <p:cNvSpPr/>
          <p:nvPr/>
        </p:nvSpPr>
        <p:spPr>
          <a:xfrm>
            <a:off x="685800" y="3771900"/>
            <a:ext cx="4781266" cy="5819995"/>
          </a:xfrm>
          <a:prstGeom prst="rect">
            <a:avLst/>
          </a:prstGeom>
        </p:spPr>
        <p:txBody>
          <a:bodyPr vert="horz" lIns="137160" tIns="68580" rIns="137160" bIns="68580" rtlCol="0" anchor="ctr">
            <a:normAutofit/>
          </a:bodyPr>
          <a:lstStyle/>
          <a:p>
            <a:pPr algn="just" defTabSz="1371600">
              <a:lnSpc>
                <a:spcPct val="90000"/>
              </a:lnSpc>
              <a:spcAft>
                <a:spcPts val="1200"/>
              </a:spcAft>
            </a:pPr>
            <a:r>
              <a:rPr lang="en-US" sz="3000" dirty="0">
                <a:solidFill>
                  <a:srgbClr val="002060"/>
                </a:solidFill>
                <a:latin typeface="Roboto Condensed" panose="02000000000000000000" pitchFamily="2" charset="0"/>
                <a:ea typeface="Roboto Condensed" panose="02000000000000000000" pitchFamily="2" charset="0"/>
              </a:rPr>
              <a:t>- GV </a:t>
            </a:r>
            <a:r>
              <a:rPr lang="en-US" sz="3000" dirty="0" err="1">
                <a:solidFill>
                  <a:srgbClr val="002060"/>
                </a:solidFill>
                <a:latin typeface="Roboto Condensed" panose="02000000000000000000" pitchFamily="2" charset="0"/>
                <a:ea typeface="Roboto Condensed" panose="02000000000000000000" pitchFamily="2" charset="0"/>
              </a:rPr>
              <a:t>mời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Học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sinh</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xung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phong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được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ngồi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vào</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chiếc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ghế</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nóng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sẽ</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trả</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lời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câu</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hỏi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liên</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quan</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đến</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nội</a:t>
            </a:r>
            <a:r>
              <a:rPr lang="en-US" sz="3000" dirty="0">
                <a:solidFill>
                  <a:srgbClr val="002060"/>
                </a:solidFill>
                <a:latin typeface="Roboto Condensed" panose="02000000000000000000" pitchFamily="2" charset="0"/>
                <a:ea typeface="Roboto Condensed" panose="02000000000000000000" pitchFamily="2" charset="0"/>
              </a:rPr>
              <a:t> dung </a:t>
            </a:r>
            <a:r>
              <a:rPr lang="en-US" sz="3000" dirty="0" err="1">
                <a:solidFill>
                  <a:srgbClr val="002060"/>
                </a:solidFill>
                <a:latin typeface="Roboto Condensed" panose="02000000000000000000" pitchFamily="2" charset="0"/>
                <a:ea typeface="Roboto Condensed" panose="02000000000000000000" pitchFamily="2" charset="0"/>
              </a:rPr>
              <a:t>bài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học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của</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cả</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lớp</a:t>
            </a:r>
            <a:r>
              <a:rPr lang="en-US" sz="3000" dirty="0">
                <a:solidFill>
                  <a:srgbClr val="002060"/>
                </a:solidFill>
                <a:latin typeface="Roboto Condensed" panose="02000000000000000000" pitchFamily="2" charset="0"/>
                <a:ea typeface="Roboto Condensed" panose="02000000000000000000" pitchFamily="2" charset="0"/>
              </a:rPr>
              <a:t>. </a:t>
            </a:r>
            <a:endParaRPr lang="vi-VN" sz="3000" dirty="0">
              <a:solidFill>
                <a:srgbClr val="002060"/>
              </a:solidFill>
              <a:latin typeface="Roboto Condensed" panose="02000000000000000000" pitchFamily="2" charset="0"/>
              <a:ea typeface="Roboto Condensed" panose="02000000000000000000" pitchFamily="2" charset="0"/>
            </a:endParaRPr>
          </a:p>
          <a:p>
            <a:pPr algn="just" defTabSz="1371600">
              <a:lnSpc>
                <a:spcPct val="90000"/>
              </a:lnSpc>
              <a:spcAft>
                <a:spcPts val="1200"/>
              </a:spcAft>
            </a:pPr>
            <a:r>
              <a:rPr lang="en-US" sz="3000" dirty="0">
                <a:solidFill>
                  <a:srgbClr val="002060"/>
                </a:solidFill>
                <a:latin typeface="Roboto Condensed" panose="02000000000000000000" pitchFamily="2" charset="0"/>
                <a:ea typeface="Roboto Condensed" panose="02000000000000000000" pitchFamily="2" charset="0"/>
              </a:rPr>
              <a:t>- Quy </a:t>
            </a:r>
            <a:r>
              <a:rPr lang="en-US" sz="3000" dirty="0" err="1">
                <a:solidFill>
                  <a:srgbClr val="002060"/>
                </a:solidFill>
                <a:latin typeface="Roboto Condensed" panose="02000000000000000000" pitchFamily="2" charset="0"/>
                <a:ea typeface="Roboto Condensed" panose="02000000000000000000" pitchFamily="2" charset="0"/>
              </a:rPr>
              <a:t>ước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số</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điểm</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mỗi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câu</a:t>
            </a:r>
            <a:r>
              <a:rPr lang="en-US" sz="3000" dirty="0">
                <a:solidFill>
                  <a:srgbClr val="002060"/>
                </a:solidFill>
                <a:latin typeface="Roboto Condensed" panose="02000000000000000000" pitchFamily="2" charset="0"/>
                <a:ea typeface="Roboto Condensed" panose="02000000000000000000" pitchFamily="2" charset="0"/>
              </a:rPr>
              <a:t> (2 </a:t>
            </a:r>
            <a:r>
              <a:rPr lang="en-US" sz="3000" dirty="0" err="1">
                <a:solidFill>
                  <a:srgbClr val="002060"/>
                </a:solidFill>
                <a:latin typeface="Roboto Condensed" panose="02000000000000000000" pitchFamily="2" charset="0"/>
                <a:ea typeface="Roboto Condensed" panose="02000000000000000000" pitchFamily="2" charset="0"/>
              </a:rPr>
              <a:t>điểm</a:t>
            </a:r>
            <a:r>
              <a:rPr lang="en-US" sz="3000" dirty="0">
                <a:solidFill>
                  <a:srgbClr val="002060"/>
                </a:solidFill>
                <a:latin typeface="Roboto Condensed" panose="02000000000000000000" pitchFamily="2" charset="0"/>
                <a:ea typeface="Roboto Condensed" panose="02000000000000000000" pitchFamily="2" charset="0"/>
              </a:rPr>
              <a:t> 1 </a:t>
            </a:r>
            <a:r>
              <a:rPr lang="en-US" sz="3000" dirty="0" err="1">
                <a:solidFill>
                  <a:srgbClr val="002060"/>
                </a:solidFill>
                <a:latin typeface="Roboto Condensed" panose="02000000000000000000" pitchFamily="2" charset="0"/>
                <a:ea typeface="Roboto Condensed" panose="02000000000000000000" pitchFamily="2" charset="0"/>
              </a:rPr>
              <a:t>câu</a:t>
            </a:r>
            <a:r>
              <a:rPr lang="en-US" sz="3000" dirty="0">
                <a:solidFill>
                  <a:srgbClr val="002060"/>
                </a:solidFill>
                <a:latin typeface="Roboto Condensed" panose="02000000000000000000" pitchFamily="2" charset="0"/>
                <a:ea typeface="Roboto Condensed" panose="02000000000000000000" pitchFamily="2" charset="0"/>
              </a:rPr>
              <a:t>)</a:t>
            </a:r>
          </a:p>
          <a:p>
            <a:pPr algn="just" defTabSz="1371600">
              <a:lnSpc>
                <a:spcPct val="90000"/>
              </a:lnSpc>
              <a:spcAft>
                <a:spcPts val="1200"/>
              </a:spcAft>
            </a:pP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Lưu</a:t>
            </a:r>
            <a:r>
              <a:rPr lang="en-US" sz="3000" dirty="0">
                <a:solidFill>
                  <a:srgbClr val="002060"/>
                </a:solidFill>
                <a:latin typeface="Roboto Condensed" panose="02000000000000000000" pitchFamily="2" charset="0"/>
                <a:ea typeface="Roboto Condensed" panose="02000000000000000000" pitchFamily="2" charset="0"/>
              </a:rPr>
              <a:t> ý: </a:t>
            </a:r>
            <a:r>
              <a:rPr lang="en-US" sz="3000" dirty="0" err="1">
                <a:solidFill>
                  <a:srgbClr val="002060"/>
                </a:solidFill>
                <a:latin typeface="Roboto Condensed" panose="02000000000000000000" pitchFamily="2" charset="0"/>
                <a:ea typeface="Roboto Condensed" panose="02000000000000000000" pitchFamily="2" charset="0"/>
              </a:rPr>
              <a:t>Dạng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câu</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hỏi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trả</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lời</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ngắn</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đúng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sai</a:t>
            </a:r>
            <a:r>
              <a:rPr lang="en-US" sz="3000" dirty="0">
                <a:solidFill>
                  <a:srgbClr val="002060"/>
                </a:solidFill>
                <a:latin typeface="Roboto Condensed" panose="02000000000000000000" pitchFamily="2" charset="0"/>
                <a:ea typeface="Roboto Condensed" panose="02000000000000000000" pitchFamily="2" charset="0"/>
              </a:rPr>
              <a:t>.</a:t>
            </a:r>
          </a:p>
          <a:p>
            <a:pPr algn="just" defTabSz="1371600">
              <a:lnSpc>
                <a:spcPct val="90000"/>
              </a:lnSpc>
              <a:spcAft>
                <a:spcPts val="1200"/>
              </a:spcAft>
            </a:pPr>
            <a:r>
              <a:rPr lang="en-US" sz="3000" dirty="0">
                <a:solidFill>
                  <a:srgbClr val="002060"/>
                </a:solidFill>
                <a:latin typeface="Roboto Condensed" panose="02000000000000000000" pitchFamily="2" charset="0"/>
                <a:ea typeface="Roboto Condensed" panose="02000000000000000000" pitchFamily="2" charset="0"/>
              </a:rPr>
              <a:t>- Sau 5 </a:t>
            </a:r>
            <a:r>
              <a:rPr lang="en-US" sz="3000" dirty="0" err="1">
                <a:solidFill>
                  <a:srgbClr val="002060"/>
                </a:solidFill>
                <a:latin typeface="Roboto Condensed" panose="02000000000000000000" pitchFamily="2" charset="0"/>
                <a:ea typeface="Roboto Condensed" panose="02000000000000000000" pitchFamily="2" charset="0"/>
              </a:rPr>
              <a:t>câu</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sẽ</a:t>
            </a:r>
            <a:r>
              <a:rPr lang="en-US" sz="3000" dirty="0">
                <a:solidFill>
                  <a:srgbClr val="002060"/>
                </a:solidFill>
                <a:latin typeface="Roboto Condensed" panose="02000000000000000000" pitchFamily="2" charset="0"/>
                <a:ea typeface="Roboto Condensed" panose="02000000000000000000" pitchFamily="2" charset="0"/>
              </a:rPr>
              <a:t> quay </a:t>
            </a:r>
            <a:r>
              <a:rPr lang="en-US" sz="3000" dirty="0" err="1">
                <a:solidFill>
                  <a:srgbClr val="002060"/>
                </a:solidFill>
                <a:latin typeface="Roboto Condensed" panose="02000000000000000000" pitchFamily="2" charset="0"/>
                <a:ea typeface="Roboto Condensed" panose="02000000000000000000" pitchFamily="2" charset="0"/>
              </a:rPr>
              <a:t>vòng</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đến</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học</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sinh</a:t>
            </a:r>
            <a:r>
              <a:rPr lang="en-US" sz="3000" dirty="0">
                <a:solidFill>
                  <a:srgbClr val="002060"/>
                </a:solidFill>
                <a:latin typeface="Roboto Condensed" panose="02000000000000000000" pitchFamily="2" charset="0"/>
                <a:ea typeface="Roboto Condensed" panose="02000000000000000000" pitchFamily="2" charset="0"/>
              </a:rPr>
              <a:t> </a:t>
            </a:r>
            <a:r>
              <a:rPr lang="en-US" sz="3000" dirty="0" err="1">
                <a:solidFill>
                  <a:srgbClr val="002060"/>
                </a:solidFill>
                <a:latin typeface="Roboto Condensed" panose="02000000000000000000" pitchFamily="2" charset="0"/>
                <a:ea typeface="Roboto Condensed" panose="02000000000000000000" pitchFamily="2" charset="0"/>
              </a:rPr>
              <a:t>khác</a:t>
            </a:r>
            <a:r>
              <a:rPr lang="en-US" sz="3000" dirty="0">
                <a:solidFill>
                  <a:srgbClr val="002060"/>
                </a:solidFill>
                <a:latin typeface="Roboto Condensed" panose="02000000000000000000" pitchFamily="2" charset="0"/>
                <a:ea typeface="Roboto Condensed" panose="02000000000000000000" pitchFamily="2" charset="0"/>
              </a:rPr>
              <a:t>.</a:t>
            </a:r>
          </a:p>
        </p:txBody>
      </p:sp>
    </p:spTree>
    <p:extLst>
      <p:ext uri="{BB962C8B-B14F-4D97-AF65-F5344CB8AC3E}">
        <p14:creationId xmlns:p14="http://schemas.microsoft.com/office/powerpoint/2010/main" val="2025666442"/>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id="{37E13185-C92B-F259-EC60-2B44D541FB4D}"/>
              </a:ext>
            </a:extLst>
          </p:cNvPr>
          <p:cNvSpPr/>
          <p:nvPr/>
        </p:nvSpPr>
        <p:spPr>
          <a:xfrm>
            <a:off x="457200" y="426383"/>
            <a:ext cx="17239397" cy="241249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id="{48C27AA8-BE58-D8DE-D312-4BE7B8838A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24398"/>
          <a:stretch/>
        </p:blipFill>
        <p:spPr>
          <a:xfrm>
            <a:off x="631209" y="3619500"/>
            <a:ext cx="8178092" cy="5604111"/>
          </a:xfrm>
          <a:prstGeom prst="rect">
            <a:avLst/>
          </a:prstGeom>
          <a:ln>
            <a:noFill/>
          </a:ln>
          <a:effectLst>
            <a:outerShdw blurRad="292100" dist="139700" dir="2700000" algn="tl" rotWithShape="0">
              <a:srgbClr val="333333">
                <a:alpha val="65000"/>
              </a:srgbClr>
            </a:outerShdw>
          </a:effectLst>
        </p:spPr>
      </p:pic>
      <p:sp>
        <p:nvSpPr>
          <p:cNvPr id="11" name="Hộp Văn bản 10">
            <a:extLst>
              <a:ext uri="{FF2B5EF4-FFF2-40B4-BE49-F238E27FC236}">
                <a16:creationId xmlns:a16="http://schemas.microsoft.com/office/drawing/2014/main" id="{B54BD64B-1E64-46CB-0F42-67C1E8E113D9}"/>
              </a:ext>
            </a:extLst>
          </p:cNvPr>
          <p:cNvSpPr txBox="1"/>
          <p:nvPr/>
        </p:nvSpPr>
        <p:spPr>
          <a:xfrm>
            <a:off x="8765275" y="715198"/>
            <a:ext cx="8684525" cy="1661993"/>
          </a:xfrm>
          <a:prstGeom prst="rect">
            <a:avLst/>
          </a:prstGeom>
          <a:solidFill>
            <a:srgbClr val="002060"/>
          </a:solidFill>
        </p:spPr>
        <p:txBody>
          <a:bodyPr wrap="square">
            <a:spAutoFit/>
          </a:bodyPr>
          <a:lstStyle/>
          <a:p>
            <a:pPr>
              <a:lnSpc>
                <a:spcPct val="150000"/>
              </a:lnSpc>
            </a:pPr>
            <a:r>
              <a:rPr lang="vi-VN" sz="3600" dirty="0">
                <a:solidFill>
                  <a:schemeClr val="bg1"/>
                </a:solidFill>
                <a:latin typeface="Roboto Condensed" panose="02000000000000000000" pitchFamily="2" charset="0"/>
                <a:ea typeface="Roboto Condensed" panose="02000000000000000000" pitchFamily="2" charset="0"/>
              </a:rPr>
              <a:t>Tìm hiểu</a:t>
            </a:r>
            <a:r>
              <a:rPr lang="en-US" sz="3600" dirty="0">
                <a:solidFill>
                  <a:schemeClr val="bg1"/>
                </a:solidFill>
                <a:latin typeface="Roboto Condensed" panose="02000000000000000000" pitchFamily="2" charset="0"/>
                <a:ea typeface="Roboto Condensed" panose="02000000000000000000" pitchFamily="2" charset="0"/>
              </a:rPr>
              <a:t> </a:t>
            </a:r>
            <a:r>
              <a:rPr lang="en-US" sz="3600" dirty="0" err="1">
                <a:solidFill>
                  <a:schemeClr val="bg1"/>
                </a:solidFill>
                <a:latin typeface="Roboto Condensed" panose="02000000000000000000" pitchFamily="2" charset="0"/>
                <a:ea typeface="Roboto Condensed" panose="02000000000000000000" pitchFamily="2" charset="0"/>
              </a:rPr>
              <a:t>và</a:t>
            </a:r>
            <a:r>
              <a:rPr lang="en-US" sz="3600" dirty="0">
                <a:solidFill>
                  <a:schemeClr val="bg1"/>
                </a:solidFill>
                <a:latin typeface="Roboto Condensed" panose="02000000000000000000" pitchFamily="2" charset="0"/>
                <a:ea typeface="Roboto Condensed" panose="02000000000000000000" pitchFamily="2" charset="0"/>
              </a:rPr>
              <a:t> </a:t>
            </a:r>
            <a:r>
              <a:rPr lang="en-US" sz="3600" dirty="0" err="1">
                <a:solidFill>
                  <a:schemeClr val="bg1"/>
                </a:solidFill>
                <a:latin typeface="Roboto Condensed" panose="02000000000000000000" pitchFamily="2" charset="0"/>
                <a:ea typeface="Roboto Condensed" panose="02000000000000000000" pitchFamily="2" charset="0"/>
              </a:rPr>
              <a:t>giới</a:t>
            </a:r>
            <a:r>
              <a:rPr lang="en-US" sz="3600" dirty="0">
                <a:solidFill>
                  <a:schemeClr val="bg1"/>
                </a:solidFill>
                <a:latin typeface="Roboto Condensed" panose="02000000000000000000" pitchFamily="2" charset="0"/>
                <a:ea typeface="Roboto Condensed" panose="02000000000000000000" pitchFamily="2" charset="0"/>
              </a:rPr>
              <a:t> </a:t>
            </a:r>
            <a:r>
              <a:rPr lang="en-US" sz="3600" dirty="0" err="1">
                <a:solidFill>
                  <a:schemeClr val="bg1"/>
                </a:solidFill>
                <a:latin typeface="Roboto Condensed" panose="02000000000000000000" pitchFamily="2" charset="0"/>
                <a:ea typeface="Roboto Condensed" panose="02000000000000000000" pitchFamily="2" charset="0"/>
              </a:rPr>
              <a:t>thiệu</a:t>
            </a:r>
            <a:r>
              <a:rPr lang="vi-VN" sz="3600" dirty="0">
                <a:solidFill>
                  <a:schemeClr val="bg1"/>
                </a:solidFill>
                <a:latin typeface="Roboto Condensed" panose="02000000000000000000" pitchFamily="2" charset="0"/>
                <a:ea typeface="Roboto Condensed" panose="02000000000000000000" pitchFamily="2" charset="0"/>
              </a:rPr>
              <a:t> về </a:t>
            </a:r>
            <a:r>
              <a:rPr lang="en-US" sz="3600" dirty="0" err="1">
                <a:solidFill>
                  <a:schemeClr val="bg1"/>
                </a:solidFill>
                <a:latin typeface="Roboto Condensed" panose="02000000000000000000" pitchFamily="2" charset="0"/>
                <a:ea typeface="Roboto Condensed" panose="02000000000000000000" pitchFamily="2" charset="0"/>
              </a:rPr>
              <a:t>một</a:t>
            </a:r>
            <a:r>
              <a:rPr lang="en-US" sz="3600" dirty="0">
                <a:solidFill>
                  <a:schemeClr val="bg1"/>
                </a:solidFill>
                <a:latin typeface="Roboto Condensed" panose="02000000000000000000" pitchFamily="2" charset="0"/>
                <a:ea typeface="Roboto Condensed" panose="02000000000000000000" pitchFamily="2" charset="0"/>
              </a:rPr>
              <a:t> </a:t>
            </a:r>
            <a:r>
              <a:rPr lang="vi-VN" sz="3600" dirty="0">
                <a:solidFill>
                  <a:schemeClr val="bg1"/>
                </a:solidFill>
                <a:latin typeface="Roboto Condensed" panose="02000000000000000000" pitchFamily="2" charset="0"/>
                <a:ea typeface="Roboto Condensed" panose="02000000000000000000" pitchFamily="2" charset="0"/>
              </a:rPr>
              <a:t>mô hình nuôi trồng thủy sản công nghệ cao ở nước ta.</a:t>
            </a:r>
            <a:endParaRPr lang="en-US" sz="3600" dirty="0">
              <a:solidFill>
                <a:schemeClr val="bg1"/>
              </a:solidFill>
              <a:latin typeface="Roboto Condensed" panose="02000000000000000000" pitchFamily="2" charset="0"/>
              <a:ea typeface="Roboto Condensed" panose="02000000000000000000" pitchFamily="2" charset="0"/>
            </a:endParaRPr>
          </a:p>
        </p:txBody>
      </p:sp>
      <p:pic>
        <p:nvPicPr>
          <p:cNvPr id="9" name="Hình ảnh 8">
            <a:extLst>
              <a:ext uri="{FF2B5EF4-FFF2-40B4-BE49-F238E27FC236}">
                <a16:creationId xmlns:a16="http://schemas.microsoft.com/office/drawing/2014/main" id="{0CBBCE02-D9FC-777D-1E46-39B98D528F76}"/>
              </a:ext>
            </a:extLst>
          </p:cNvPr>
          <p:cNvPicPr>
            <a:picLocks noChangeAspect="1"/>
          </p:cNvPicPr>
          <p:nvPr/>
        </p:nvPicPr>
        <p:blipFill>
          <a:blip r:embed="rId4"/>
          <a:stretch>
            <a:fillRect/>
          </a:stretch>
        </p:blipFill>
        <p:spPr>
          <a:xfrm>
            <a:off x="9133764" y="3619500"/>
            <a:ext cx="8534400" cy="5292488"/>
          </a:xfrm>
          <a:prstGeom prst="rect">
            <a:avLst/>
          </a:prstGeom>
          <a:ln>
            <a:noFill/>
          </a:ln>
          <a:effectLst>
            <a:outerShdw blurRad="292100" dist="139700" dir="2700000" algn="tl" rotWithShape="0">
              <a:srgbClr val="333333">
                <a:alpha val="65000"/>
              </a:srgbClr>
            </a:outerShdw>
          </a:effectLst>
        </p:spPr>
      </p:pic>
      <p:sp>
        <p:nvSpPr>
          <p:cNvPr id="12" name="Rectangle: Rounded Corners 3">
            <a:extLst>
              <a:ext uri="{FF2B5EF4-FFF2-40B4-BE49-F238E27FC236}">
                <a16:creationId xmlns:a16="http://schemas.microsoft.com/office/drawing/2014/main" id="{280F3C1E-DBEF-48C6-41EC-F86854BA3471}"/>
              </a:ext>
            </a:extLst>
          </p:cNvPr>
          <p:cNvSpPr/>
          <p:nvPr/>
        </p:nvSpPr>
        <p:spPr>
          <a:xfrm>
            <a:off x="990600" y="426383"/>
            <a:ext cx="5181600" cy="24124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ctr">
            <a:normAutofit/>
          </a:bodyPr>
          <a:lstStyle/>
          <a:p>
            <a:pPr algn="ctr" defTabSz="1371600">
              <a:lnSpc>
                <a:spcPct val="90000"/>
              </a:lnSpc>
              <a:spcBef>
                <a:spcPct val="0"/>
              </a:spcBef>
              <a:spcAft>
                <a:spcPts val="1200"/>
              </a:spcAft>
              <a:defRPr/>
            </a:pPr>
            <a:r>
              <a:rPr lang="en-US" sz="6600" dirty="0">
                <a:solidFill>
                  <a:srgbClr val="FFFF00"/>
                </a:solidFill>
                <a:latin typeface="#9Slide07 IcielCadena" panose="02000503000000020004" pitchFamily="2" charset="0"/>
              </a:rPr>
              <a:t>VẬN DỤNG</a:t>
            </a:r>
          </a:p>
        </p:txBody>
      </p:sp>
    </p:spTree>
    <p:extLst>
      <p:ext uri="{BB962C8B-B14F-4D97-AF65-F5344CB8AC3E}">
        <p14:creationId xmlns:p14="http://schemas.microsoft.com/office/powerpoint/2010/main" val="3046756858"/>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น่ารัก💜💗💜💗 | Cute love gif, Happy gif, Thank you pictures">
            <a:extLst>
              <a:ext uri="{FF2B5EF4-FFF2-40B4-BE49-F238E27FC236}">
                <a16:creationId xmlns:a16="http://schemas.microsoft.com/office/drawing/2014/main" id="{F3AE44DF-F59E-60C7-CEFC-2C51ACF8B0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4019" y="965199"/>
            <a:ext cx="10459961" cy="835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114009"/>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335B0A9-6595-BAEA-0F8A-304E85EB8887}"/>
              </a:ext>
            </a:extLst>
          </p:cNvPr>
          <p:cNvSpPr/>
          <p:nvPr/>
        </p:nvSpPr>
        <p:spPr>
          <a:xfrm>
            <a:off x="609600" y="262987"/>
            <a:ext cx="609600" cy="879098"/>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Hộp Văn bản 2">
            <a:extLst>
              <a:ext uri="{FF2B5EF4-FFF2-40B4-BE49-F238E27FC236}">
                <a16:creationId xmlns:a16="http://schemas.microsoft.com/office/drawing/2014/main" id="{7A57CE45-7D7C-5804-68FE-3F4615B51741}"/>
              </a:ext>
            </a:extLst>
          </p:cNvPr>
          <p:cNvSpPr txBox="1"/>
          <p:nvPr/>
        </p:nvSpPr>
        <p:spPr>
          <a:xfrm>
            <a:off x="304800" y="34089"/>
            <a:ext cx="6973530" cy="1107996"/>
          </a:xfrm>
          <a:prstGeom prst="rect">
            <a:avLst/>
          </a:prstGeom>
          <a:noFill/>
        </p:spPr>
        <p:txBody>
          <a:bodyPr wrap="square" rtlCol="0">
            <a:spAutoFit/>
          </a:bodyPr>
          <a:lstStyle/>
          <a:p>
            <a:pPr algn="ctr"/>
            <a:r>
              <a:rPr lang="en-US" sz="6600" dirty="0">
                <a:solidFill>
                  <a:srgbClr val="35684E"/>
                </a:solidFill>
                <a:latin typeface="#9Slide07 IcielBaliho Script" pitchFamily="2" charset="0"/>
              </a:rPr>
              <a:t>1. Lâm </a:t>
            </a:r>
            <a:r>
              <a:rPr lang="en-US" sz="6600" dirty="0" err="1">
                <a:solidFill>
                  <a:srgbClr val="35684E"/>
                </a:solidFill>
                <a:latin typeface="#9Slide07 IcielBaliho Script" pitchFamily="2" charset="0"/>
              </a:rPr>
              <a:t>nghiệp</a:t>
            </a:r>
            <a:endParaRPr lang="en-US" sz="6600" dirty="0">
              <a:solidFill>
                <a:srgbClr val="35684E"/>
              </a:solidFill>
              <a:latin typeface="#9Slide07 IcielBaliho Script" pitchFamily="2" charset="0"/>
            </a:endParaRPr>
          </a:p>
        </p:txBody>
      </p:sp>
      <p:pic>
        <p:nvPicPr>
          <p:cNvPr id="8" name="Hình ảnh 7">
            <a:extLst>
              <a:ext uri="{FF2B5EF4-FFF2-40B4-BE49-F238E27FC236}">
                <a16:creationId xmlns:a16="http://schemas.microsoft.com/office/drawing/2014/main" id="{31A85472-71A0-2F27-2D29-4DC8B7E94B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14627" b="1"/>
          <a:stretch/>
        </p:blipFill>
        <p:spPr>
          <a:xfrm>
            <a:off x="11009672" y="197587"/>
            <a:ext cx="6524958" cy="9891825"/>
          </a:xfrm>
          <a:prstGeom prst="rect">
            <a:avLst/>
          </a:prstGeom>
        </p:spPr>
      </p:pic>
      <p:pic>
        <p:nvPicPr>
          <p:cNvPr id="9" name="Hình ảnh 8">
            <a:extLst>
              <a:ext uri="{FF2B5EF4-FFF2-40B4-BE49-F238E27FC236}">
                <a16:creationId xmlns:a16="http://schemas.microsoft.com/office/drawing/2014/main" id="{DA1B4058-2659-4EE6-8336-24CD91529DE4}"/>
              </a:ext>
            </a:extLst>
          </p:cNvPr>
          <p:cNvPicPr>
            <a:picLocks noChangeAspect="1"/>
          </p:cNvPicPr>
          <p:nvPr/>
        </p:nvPicPr>
        <p:blipFill>
          <a:blip r:embed="rId6"/>
          <a:stretch>
            <a:fillRect/>
          </a:stretch>
        </p:blipFill>
        <p:spPr>
          <a:xfrm>
            <a:off x="766513" y="4487947"/>
            <a:ext cx="9533910" cy="5518019"/>
          </a:xfrm>
          <a:prstGeom prst="rect">
            <a:avLst/>
          </a:prstGeom>
        </p:spPr>
      </p:pic>
      <p:sp>
        <p:nvSpPr>
          <p:cNvPr id="10" name="Hộp Văn bản 9">
            <a:extLst>
              <a:ext uri="{FF2B5EF4-FFF2-40B4-BE49-F238E27FC236}">
                <a16:creationId xmlns:a16="http://schemas.microsoft.com/office/drawing/2014/main" id="{456BD5BC-CDA0-CB75-3261-B44B725010BC}"/>
              </a:ext>
            </a:extLst>
          </p:cNvPr>
          <p:cNvSpPr txBox="1"/>
          <p:nvPr/>
        </p:nvSpPr>
        <p:spPr>
          <a:xfrm>
            <a:off x="2617644" y="2496127"/>
            <a:ext cx="6973530" cy="923330"/>
          </a:xfrm>
          <a:prstGeom prst="rect">
            <a:avLst/>
          </a:prstGeom>
          <a:noFill/>
        </p:spPr>
        <p:txBody>
          <a:bodyPr wrap="square">
            <a:spAutoFit/>
          </a:bodyPr>
          <a:lstStyle/>
          <a:p>
            <a:r>
              <a:rPr lang="en-US" sz="5400" b="1" kern="0" dirty="0">
                <a:solidFill>
                  <a:srgbClr val="C00000"/>
                </a:solidFill>
                <a:latin typeface="#9Slide07 Crocante" panose="02000000000000000000" pitchFamily="2" charset="0"/>
                <a:ea typeface="#9Slide02 Noi dung rat dai" panose="02000000000000000000" pitchFamily="2" charset="0"/>
                <a:cs typeface="Tahoma" panose="020B0604030504040204" pitchFamily="34" charset="0"/>
              </a:rPr>
              <a:t>Vai </a:t>
            </a:r>
            <a:r>
              <a:rPr lang="en-US" sz="5400" b="1" kern="0" dirty="0" err="1">
                <a:solidFill>
                  <a:srgbClr val="C00000"/>
                </a:solidFill>
                <a:latin typeface="#9Slide07 Crocante" panose="02000000000000000000" pitchFamily="2" charset="0"/>
                <a:ea typeface="#9Slide02 Noi dung rat dai" panose="02000000000000000000" pitchFamily="2" charset="0"/>
                <a:cs typeface="Tahoma" panose="020B0604030504040204" pitchFamily="34" charset="0"/>
              </a:rPr>
              <a:t>trò</a:t>
            </a:r>
            <a:r>
              <a:rPr lang="en-US" sz="5400" b="1" kern="0" dirty="0">
                <a:solidFill>
                  <a:srgbClr val="C00000"/>
                </a:solidFill>
                <a:latin typeface="#9Slide07 Crocante" panose="02000000000000000000" pitchFamily="2" charset="0"/>
                <a:ea typeface="#9Slide02 Noi dung rat dai" panose="02000000000000000000" pitchFamily="2" charset="0"/>
                <a:cs typeface="Tahoma" panose="020B0604030504040204" pitchFamily="34" charset="0"/>
              </a:rPr>
              <a:t> </a:t>
            </a:r>
            <a:r>
              <a:rPr lang="en-US" sz="5400" b="1" kern="0" dirty="0" err="1">
                <a:solidFill>
                  <a:srgbClr val="C00000"/>
                </a:solidFill>
                <a:latin typeface="#9Slide07 Crocante" panose="02000000000000000000" pitchFamily="2" charset="0"/>
                <a:ea typeface="#9Slide02 Noi dung rat dai" panose="02000000000000000000" pitchFamily="2" charset="0"/>
                <a:cs typeface="Tahoma" panose="020B0604030504040204" pitchFamily="34" charset="0"/>
              </a:rPr>
              <a:t>của</a:t>
            </a:r>
            <a:r>
              <a:rPr lang="en-US" sz="5400" b="1" kern="0" dirty="0">
                <a:solidFill>
                  <a:srgbClr val="C00000"/>
                </a:solidFill>
                <a:latin typeface="#9Slide07 Crocante" panose="02000000000000000000" pitchFamily="2" charset="0"/>
                <a:ea typeface="#9Slide02 Noi dung rat dai" panose="02000000000000000000" pitchFamily="2" charset="0"/>
                <a:cs typeface="Tahoma" panose="020B0604030504040204" pitchFamily="34" charset="0"/>
              </a:rPr>
              <a:t> rừng?</a:t>
            </a:r>
            <a:endParaRPr lang="en-US" sz="5400" b="1" dirty="0">
              <a:solidFill>
                <a:srgbClr val="C00000"/>
              </a:solidFill>
              <a:latin typeface="#9Slide07 Crocante" panose="02000000000000000000" pitchFamily="2" charset="0"/>
            </a:endParaRPr>
          </a:p>
        </p:txBody>
      </p:sp>
      <p:pic>
        <p:nvPicPr>
          <p:cNvPr id="11" name="Hình ảnh 10">
            <a:extLst>
              <a:ext uri="{FF2B5EF4-FFF2-40B4-BE49-F238E27FC236}">
                <a16:creationId xmlns:a16="http://schemas.microsoft.com/office/drawing/2014/main" id="{1749BD79-2664-0292-9421-DA4C87C9B7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495" y1="54406" x2="53020" y2="58218"/>
                        <a14:foregroundMark x1="53020" y1="58218" x2="54505" y2="57376"/>
                        <a14:foregroundMark x1="44554" y1="55198" x2="47178" y2="59257"/>
                        <a14:foregroundMark x1="65149" y1="12921" x2="65149" y2="12921"/>
                        <a14:foregroundMark x1="75891" y1="14802" x2="79010" y2="18861"/>
                        <a14:foregroundMark x1="76535" y1="26683" x2="78713" y2="33366"/>
                      </a14:backgroundRemoval>
                    </a14:imgEffect>
                  </a14:imgLayer>
                </a14:imgProps>
              </a:ext>
            </a:extLst>
          </a:blip>
          <a:stretch>
            <a:fillRect/>
          </a:stretch>
        </p:blipFill>
        <p:spPr>
          <a:xfrm>
            <a:off x="630655" y="1790942"/>
            <a:ext cx="2095500" cy="2095500"/>
          </a:xfrm>
          <a:prstGeom prst="rect">
            <a:avLst/>
          </a:prstGeom>
        </p:spPr>
      </p:pic>
    </p:spTree>
    <p:extLst>
      <p:ext uri="{BB962C8B-B14F-4D97-AF65-F5344CB8AC3E}">
        <p14:creationId xmlns:p14="http://schemas.microsoft.com/office/powerpoint/2010/main" val="104053481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F5E4A2B6-051C-B2D9-90AD-DF96A53ED845}"/>
              </a:ext>
            </a:extLst>
          </p:cNvPr>
          <p:cNvSpPr txBox="1"/>
          <p:nvPr/>
        </p:nvSpPr>
        <p:spPr>
          <a:xfrm>
            <a:off x="304800" y="34089"/>
            <a:ext cx="6973530" cy="1107996"/>
          </a:xfrm>
          <a:prstGeom prst="rect">
            <a:avLst/>
          </a:prstGeom>
          <a:noFill/>
        </p:spPr>
        <p:txBody>
          <a:bodyPr wrap="square" rtlCol="0">
            <a:spAutoFit/>
          </a:bodyPr>
          <a:lstStyle/>
          <a:p>
            <a:pPr algn="ctr"/>
            <a:r>
              <a:rPr lang="en-US" sz="6600" dirty="0">
                <a:solidFill>
                  <a:srgbClr val="35684E"/>
                </a:solidFill>
                <a:latin typeface="#9Slide07 IcielBaliho Script" pitchFamily="2" charset="0"/>
              </a:rPr>
              <a:t>1. Lâm </a:t>
            </a:r>
            <a:r>
              <a:rPr lang="en-US" sz="6600" dirty="0" err="1">
                <a:solidFill>
                  <a:srgbClr val="35684E"/>
                </a:solidFill>
                <a:latin typeface="#9Slide07 IcielBaliho Script" pitchFamily="2" charset="0"/>
              </a:rPr>
              <a:t>nghiệp</a:t>
            </a:r>
            <a:endParaRPr lang="en-US" sz="6600" dirty="0">
              <a:solidFill>
                <a:srgbClr val="35684E"/>
              </a:solidFill>
              <a:latin typeface="#9Slide07 IcielBaliho Script" pitchFamily="2" charset="0"/>
            </a:endParaRPr>
          </a:p>
        </p:txBody>
      </p:sp>
      <p:sp>
        <p:nvSpPr>
          <p:cNvPr id="16" name="Freeform 3">
            <a:extLst>
              <a:ext uri="{FF2B5EF4-FFF2-40B4-BE49-F238E27FC236}">
                <a16:creationId xmlns:a16="http://schemas.microsoft.com/office/drawing/2014/main" id="{246360A0-796F-6D42-FD0F-2EEF3BE6893A}"/>
              </a:ext>
            </a:extLst>
          </p:cNvPr>
          <p:cNvSpPr/>
          <p:nvPr/>
        </p:nvSpPr>
        <p:spPr>
          <a:xfrm>
            <a:off x="609600" y="262987"/>
            <a:ext cx="609600" cy="879098"/>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17" name="Freeform 4">
            <a:extLst>
              <a:ext uri="{FF2B5EF4-FFF2-40B4-BE49-F238E27FC236}">
                <a16:creationId xmlns:a16="http://schemas.microsoft.com/office/drawing/2014/main" id="{3DBF42E3-F094-D143-7EFB-D2FC0098A3A1}"/>
              </a:ext>
            </a:extLst>
          </p:cNvPr>
          <p:cNvSpPr/>
          <p:nvPr/>
        </p:nvSpPr>
        <p:spPr>
          <a:xfrm>
            <a:off x="914400" y="493210"/>
            <a:ext cx="449954" cy="648875"/>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2" name="Picture 7">
            <a:extLst>
              <a:ext uri="{FF2B5EF4-FFF2-40B4-BE49-F238E27FC236}">
                <a16:creationId xmlns:a16="http://schemas.microsoft.com/office/drawing/2014/main" id="{B6C37297-FD69-04F9-F3A8-1969DAFA9123}"/>
              </a:ext>
            </a:extLst>
          </p:cNvPr>
          <p:cNvPicPr>
            <a:picLocks noChangeAspect="1"/>
          </p:cNvPicPr>
          <p:nvPr/>
        </p:nvPicPr>
        <p:blipFill>
          <a:blip r:embed="rId6"/>
          <a:stretch>
            <a:fillRect/>
          </a:stretch>
        </p:blipFill>
        <p:spPr>
          <a:xfrm>
            <a:off x="6110570" y="1675338"/>
            <a:ext cx="2127545" cy="1607764"/>
          </a:xfrm>
          <a:prstGeom prst="rect">
            <a:avLst/>
          </a:prstGeom>
        </p:spPr>
      </p:pic>
      <p:sp>
        <p:nvSpPr>
          <p:cNvPr id="23" name="Rectangle 8">
            <a:extLst>
              <a:ext uri="{FF2B5EF4-FFF2-40B4-BE49-F238E27FC236}">
                <a16:creationId xmlns:a16="http://schemas.microsoft.com/office/drawing/2014/main" id="{5EF14AF3-B2F4-4C95-FC7A-90A11185E761}"/>
              </a:ext>
            </a:extLst>
          </p:cNvPr>
          <p:cNvSpPr/>
          <p:nvPr/>
        </p:nvSpPr>
        <p:spPr>
          <a:xfrm>
            <a:off x="886326" y="3670132"/>
            <a:ext cx="7436785" cy="1469505"/>
          </a:xfrm>
          <a:prstGeom prst="rect">
            <a:avLst/>
          </a:prstGeom>
          <a:solidFill>
            <a:srgbClr val="FFC000">
              <a:lumMod val="20000"/>
              <a:lumOff val="80000"/>
            </a:srgbClr>
          </a:solidFill>
          <a:ln>
            <a:noFill/>
          </a:ln>
        </p:spPr>
        <p:txBody>
          <a:bodyPr wrap="square">
            <a:spAutoFit/>
          </a:bodyPr>
          <a:lstStyle/>
          <a:p>
            <a:pPr marL="0" marR="0" lvl="0" indent="0" algn="just" defTabSz="914400" eaLnBrk="0" fontAlgn="base" latinLnBrk="0" hangingPunct="0">
              <a:lnSpc>
                <a:spcPct val="150000"/>
              </a:lnSpc>
              <a:spcBef>
                <a:spcPct val="0"/>
              </a:spcBef>
              <a:spcAft>
                <a:spcPct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Dựa vào</a:t>
            </a:r>
            <a:r>
              <a:rPr kumimoji="0" lang="en-US" altLang="en-US" sz="3200" b="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 </a:t>
            </a:r>
            <a:r>
              <a:rPr kumimoji="0" lang="en-US" altLang="en-US" sz="3200" b="0" i="0" u="none" strike="noStrike" kern="0" cap="none" spc="0" normalizeH="0" baseline="0" noProof="0" dirty="0" err="1">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thông</a:t>
            </a:r>
            <a:r>
              <a:rPr kumimoji="0" lang="en-US" altLang="en-US" sz="3200" b="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 tin SGK, </a:t>
            </a:r>
            <a:r>
              <a:rPr lang="en-US" altLang="en-US" sz="32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bảng</a:t>
            </a:r>
            <a:r>
              <a:rPr lang="en-US" altLang="en-US" sz="32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5 </a:t>
            </a:r>
            <a:r>
              <a:rPr lang="en-US" altLang="en-US" sz="32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trang</a:t>
            </a:r>
            <a:r>
              <a:rPr lang="en-US" altLang="en-US" sz="32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131, </a:t>
            </a:r>
            <a:r>
              <a:rPr kumimoji="0" lang="vi-VN" altLang="en-US" sz="3200" b="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các em hãy trao đổi và hoàn thiện nội dung PHT sau:</a:t>
            </a:r>
            <a:endParaRPr kumimoji="0" lang="en-US" altLang="en-US" sz="3200" b="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endParaRPr>
          </a:p>
        </p:txBody>
      </p:sp>
      <p:pic>
        <p:nvPicPr>
          <p:cNvPr id="24" name="Picture 2">
            <a:extLst>
              <a:ext uri="{FF2B5EF4-FFF2-40B4-BE49-F238E27FC236}">
                <a16:creationId xmlns:a16="http://schemas.microsoft.com/office/drawing/2014/main" id="{68693FA3-BD23-8A7B-6C91-BA54FF632E82}"/>
              </a:ext>
            </a:extLst>
          </p:cNvPr>
          <p:cNvPicPr>
            <a:picLocks noChangeAspect="1"/>
          </p:cNvPicPr>
          <p:nvPr/>
        </p:nvPicPr>
        <p:blipFill rotWithShape="1">
          <a:blip r:embed="rId7">
            <a:extLst>
              <a:ext uri="{28A0092B-C50C-407E-A947-70E740481C1C}">
                <a14:useLocalDpi xmlns:a14="http://schemas.microsoft.com/office/drawing/2010/main" val="0"/>
              </a:ext>
            </a:extLst>
          </a:blip>
          <a:srcRect t="33327"/>
          <a:stretch/>
        </p:blipFill>
        <p:spPr>
          <a:xfrm>
            <a:off x="914400" y="1666311"/>
            <a:ext cx="2496989" cy="1603753"/>
          </a:xfrm>
          <a:prstGeom prst="rect">
            <a:avLst/>
          </a:prstGeom>
          <a:ln>
            <a:solidFill>
              <a:srgbClr val="0000FF"/>
            </a:solidFill>
          </a:ln>
        </p:spPr>
      </p:pic>
      <p:pic>
        <p:nvPicPr>
          <p:cNvPr id="26" name="Hình ảnh 25">
            <a:extLst>
              <a:ext uri="{FF2B5EF4-FFF2-40B4-BE49-F238E27FC236}">
                <a16:creationId xmlns:a16="http://schemas.microsoft.com/office/drawing/2014/main" id="{DF1DBF72-A1E0-A968-2D02-F66104320219}"/>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9057037" y="454769"/>
            <a:ext cx="8593289" cy="4588338"/>
          </a:xfrm>
          <a:prstGeom prst="rect">
            <a:avLst/>
          </a:prstGeom>
          <a:ln>
            <a:noFill/>
          </a:ln>
          <a:effectLst>
            <a:outerShdw blurRad="292100" dist="139700" dir="2700000" algn="tl" rotWithShape="0">
              <a:srgbClr val="333333">
                <a:alpha val="65000"/>
              </a:srgbClr>
            </a:outerShdw>
          </a:effectLst>
        </p:spPr>
      </p:pic>
      <p:sp>
        <p:nvSpPr>
          <p:cNvPr id="28" name="Hộp Văn bản 27">
            <a:extLst>
              <a:ext uri="{FF2B5EF4-FFF2-40B4-BE49-F238E27FC236}">
                <a16:creationId xmlns:a16="http://schemas.microsoft.com/office/drawing/2014/main" id="{292F08DD-6F36-B309-17CA-27E279B1DEAD}"/>
              </a:ext>
            </a:extLst>
          </p:cNvPr>
          <p:cNvSpPr txBox="1"/>
          <p:nvPr/>
        </p:nvSpPr>
        <p:spPr>
          <a:xfrm>
            <a:off x="152400" y="1656291"/>
            <a:ext cx="9144000" cy="1488421"/>
          </a:xfrm>
          <a:prstGeom prst="rect">
            <a:avLst/>
          </a:prstGeom>
          <a:noFill/>
        </p:spPr>
        <p:txBody>
          <a:bodyPr wrap="square">
            <a:spAutoFit/>
          </a:bodyPr>
          <a:lstStyle/>
          <a:p>
            <a:pPr algn="ctr">
              <a:lnSpc>
                <a:spcPct val="150000"/>
              </a:lnSpc>
            </a:pPr>
            <a:r>
              <a:rPr kumimoji="0" lang="it-IT" altLang="en-US" sz="3200" b="0" i="0" u="none" strike="noStrike" kern="0" cap="none" spc="0" normalizeH="0" baseline="0" noProof="0" dirty="0">
                <a:ln>
                  <a:noFill/>
                </a:ln>
                <a:solidFill>
                  <a:srgbClr val="002060"/>
                </a:solidFill>
                <a:effectLst/>
                <a:uLnTx/>
                <a:uFillTx/>
                <a:latin typeface="#9Slide07 Crocante" panose="02000000000000000000" pitchFamily="2" charset="0"/>
                <a:ea typeface="#9Slide02 Noi dung rat dai" panose="02000000000000000000" pitchFamily="2" charset="0"/>
                <a:cs typeface="Tahoma" panose="020B0604030504040204" pitchFamily="34" charset="0"/>
              </a:rPr>
              <a:t> </a:t>
            </a:r>
            <a:r>
              <a:rPr kumimoji="0" lang="vi-VN" altLang="en-US" sz="3200" b="0" i="0" u="none" strike="noStrike" kern="0" cap="none" spc="0" normalizeH="0" baseline="0" noProof="0" dirty="0">
                <a:ln>
                  <a:noFill/>
                </a:ln>
                <a:solidFill>
                  <a:srgbClr val="FF0066"/>
                </a:solidFill>
                <a:effectLst/>
                <a:uLnTx/>
                <a:uFillTx/>
                <a:latin typeface="#9Slide07 Crocante" panose="02000000000000000000" pitchFamily="2" charset="0"/>
                <a:ea typeface="#9Slide02 Noi dung rat dai" panose="02000000000000000000" pitchFamily="2" charset="0"/>
                <a:cs typeface="Tahoma" panose="020B0604030504040204" pitchFamily="34" charset="0"/>
              </a:rPr>
              <a:t>HOẠT ĐỘNG </a:t>
            </a:r>
            <a:endParaRPr kumimoji="0" lang="en-US" altLang="en-US" sz="3200" b="0" i="0" u="none" strike="noStrike" kern="0" cap="none" spc="0" normalizeH="0" baseline="0" noProof="0" dirty="0">
              <a:ln>
                <a:noFill/>
              </a:ln>
              <a:solidFill>
                <a:srgbClr val="FF0066"/>
              </a:solidFill>
              <a:effectLst/>
              <a:uLnTx/>
              <a:uFillTx/>
              <a:latin typeface="#9Slide07 Crocante" panose="02000000000000000000" pitchFamily="2" charset="0"/>
              <a:ea typeface="#9Slide02 Noi dung rat dai" panose="02000000000000000000" pitchFamily="2" charset="0"/>
              <a:cs typeface="Tahoma" panose="020B0604030504040204" pitchFamily="34" charset="0"/>
            </a:endParaRPr>
          </a:p>
          <a:p>
            <a:pPr algn="ctr">
              <a:lnSpc>
                <a:spcPct val="150000"/>
              </a:lnSpc>
            </a:pPr>
            <a:r>
              <a:rPr kumimoji="0" lang="en-US" altLang="en-US" sz="3200" b="0" i="0" u="none" strike="noStrike" kern="0" cap="none" spc="0" normalizeH="0" baseline="0" noProof="0" dirty="0">
                <a:ln>
                  <a:noFill/>
                </a:ln>
                <a:solidFill>
                  <a:srgbClr val="FF0066"/>
                </a:solidFill>
                <a:effectLst/>
                <a:uLnTx/>
                <a:uFillTx/>
                <a:latin typeface="#9Slide07 Crocante" panose="02000000000000000000" pitchFamily="2" charset="0"/>
                <a:ea typeface="#9Slide02 Noi dung rat dai" panose="02000000000000000000" pitchFamily="2" charset="0"/>
                <a:cs typeface="Tahoma" panose="020B0604030504040204" pitchFamily="34" charset="0"/>
              </a:rPr>
              <a:t>CẶP ĐÔI</a:t>
            </a:r>
            <a:endParaRPr lang="en-US" dirty="0"/>
          </a:p>
        </p:txBody>
      </p:sp>
      <p:sp>
        <p:nvSpPr>
          <p:cNvPr id="29" name="Rectangle 8">
            <a:extLst>
              <a:ext uri="{FF2B5EF4-FFF2-40B4-BE49-F238E27FC236}">
                <a16:creationId xmlns:a16="http://schemas.microsoft.com/office/drawing/2014/main" id="{59BD692B-8E5B-1521-A7E9-BFF90ED8860A}"/>
              </a:ext>
            </a:extLst>
          </p:cNvPr>
          <p:cNvSpPr/>
          <p:nvPr/>
        </p:nvSpPr>
        <p:spPr>
          <a:xfrm>
            <a:off x="886326" y="5415974"/>
            <a:ext cx="16808116" cy="4462760"/>
          </a:xfrm>
          <a:prstGeom prst="rect">
            <a:avLst/>
          </a:prstGeom>
          <a:solidFill>
            <a:schemeClr val="bg1"/>
          </a:solidFill>
          <a:ln>
            <a:solidFill>
              <a:srgbClr val="FF7A00"/>
            </a:solidFill>
          </a:ln>
        </p:spPr>
        <p:txBody>
          <a:bodyPr wrap="square">
            <a:spAutoFit/>
          </a:bodyPr>
          <a:lstStyle/>
          <a:p>
            <a:pPr marL="0" marR="0" lvl="0" indent="0" algn="ctr" defTabSz="914400" eaLnBrk="0" fontAlgn="base" latinLnBrk="0" hangingPunct="0">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660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PHIẾU</a:t>
            </a:r>
            <a:r>
              <a:rPr kumimoji="0" lang="en-US" altLang="en-US" sz="3200" b="1" i="0" u="none" strike="noStrike" kern="0" cap="none" spc="0" normalizeH="0" noProof="0" dirty="0">
                <a:ln>
                  <a:noFill/>
                </a:ln>
                <a:solidFill>
                  <a:srgbClr val="FF660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rPr>
              <a:t> HỌC TẬP SỐ 1</a:t>
            </a:r>
          </a:p>
          <a:p>
            <a:pPr marL="0" marR="0" lvl="0" indent="0" algn="just" defTabSz="914400" eaLnBrk="0" fontAlgn="base" latinLnBrk="0" hangingPunct="0">
              <a:spcBef>
                <a:spcPct val="0"/>
              </a:spcBef>
              <a:spcAft>
                <a:spcPct val="0"/>
              </a:spcAft>
              <a:buClrTx/>
              <a:buSzTx/>
              <a:buFontTx/>
              <a:buNone/>
              <a:tabLst/>
              <a:defRPr/>
            </a:pPr>
            <a:r>
              <a:rPr lang="en-US" altLang="en-US" sz="2800" b="1"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 </a:t>
            </a:r>
            <a:r>
              <a:rPr lang="vi-VN" altLang="en-US" sz="2800" b="1"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Đặc điểm phân bố tài nguyên rừng</a:t>
            </a:r>
          </a:p>
          <a:p>
            <a:pPr lvl="0" algn="just" defTabSz="914400" eaLnBrk="0" fontAlgn="base" hangingPunct="0">
              <a:spcBef>
                <a:spcPct val="0"/>
              </a:spcBef>
              <a:spcAft>
                <a:spcPct val="0"/>
              </a:spcAft>
              <a:defRPr/>
            </a:pP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Năm 2021, tổng diện tích rừng nước ta là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triệu ha, tỉ lệ che phủ rừng đạt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Vùng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có diện tích rừng lớn nhất cả nước, chiếm</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37,8%.</a:t>
            </a:r>
            <a:endPar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endParaRPr>
          </a:p>
          <a:p>
            <a:pPr lvl="0" algn="just" defTabSz="914400" eaLnBrk="0" fontAlgn="base" hangingPunct="0">
              <a:spcBef>
                <a:spcPct val="0"/>
              </a:spcBef>
              <a:spcAft>
                <a:spcPct val="0"/>
              </a:spcAft>
              <a:defRPr/>
            </a:pP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Phân</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loại</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p>
          <a:p>
            <a:pPr lvl="0" algn="just" defTabSz="914400" eaLnBrk="0" fontAlgn="base" hangingPunct="0">
              <a:spcBef>
                <a:spcPct val="0"/>
              </a:spcBef>
              <a:spcAft>
                <a:spcPct val="0"/>
              </a:spcAft>
              <a:defRPr/>
            </a:pP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Theo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nguồn</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gốc</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hình</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thành</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bao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gồm</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Trong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đó</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có diện tích rừng tự nhiên lớn nhất (chiếm hơn 37% cả nước), vùng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có diện tích rừng trồng lớn nhất (chiếm gần 40% cả nước).</a:t>
            </a:r>
            <a:endPar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endParaRPr>
          </a:p>
          <a:p>
            <a:pPr lvl="0" algn="just" defTabSz="914400" eaLnBrk="0" fontAlgn="base" hangingPunct="0">
              <a:spcBef>
                <a:spcPct val="0"/>
              </a:spcBef>
              <a:spcAft>
                <a:spcPct val="0"/>
              </a:spcAft>
              <a:defRPr/>
            </a:pP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Theo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mục</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đích</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sử</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dụng</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bao </a:t>
            </a:r>
            <a:r>
              <a:rPr lang="en-US" altLang="en-US" sz="2800" kern="0" dirty="0" err="1">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gồm</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N</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ăm 2021, diện tích rừng sản xuất khoảng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triệu ha, rừng phòng hộ khoảng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triệu ha, rừng đặc dụng khoảng </a:t>
            </a:r>
            <a:r>
              <a:rPr lang="en-US"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a:t>
            </a:r>
            <a:r>
              <a:rPr lang="vi-VN" altLang="en-US" sz="2800" kern="0" dirty="0">
                <a:solidFill>
                  <a:srgbClr val="002060"/>
                </a:solidFill>
                <a:latin typeface="Bahnschrift Light Condensed" panose="020B0502040204020203" pitchFamily="34" charset="0"/>
                <a:ea typeface="#9Slide02 Noi dung rat dai" panose="02000000000000000000" pitchFamily="2" charset="0"/>
                <a:cs typeface="Tahoma" panose="020B0604030504040204" pitchFamily="34" charset="0"/>
              </a:rPr>
              <a:t> triệu ha.</a:t>
            </a:r>
            <a:endParaRPr kumimoji="0" lang="en-US" altLang="en-US" sz="2400" i="0" u="none" strike="noStrike" kern="0" cap="none" spc="0" normalizeH="0" baseline="0" noProof="0" dirty="0">
              <a:ln>
                <a:noFill/>
              </a:ln>
              <a:solidFill>
                <a:srgbClr val="002060"/>
              </a:solidFill>
              <a:effectLst/>
              <a:uLnTx/>
              <a:uFillTx/>
              <a:latin typeface="Bahnschrift Light Condensed" panose="020B0502040204020203" pitchFamily="34" charset="0"/>
              <a:ea typeface="#9Slide02 Noi dung rat dai" panose="02000000000000000000" pitchFamily="2" charset="0"/>
              <a:cs typeface="Tahoma" panose="020B0604030504040204" pitchFamily="34" charset="0"/>
            </a:endParaRPr>
          </a:p>
        </p:txBody>
      </p:sp>
      <p:sp>
        <p:nvSpPr>
          <p:cNvPr id="31" name="Hộp Văn bản 30">
            <a:extLst>
              <a:ext uri="{FF2B5EF4-FFF2-40B4-BE49-F238E27FC236}">
                <a16:creationId xmlns:a16="http://schemas.microsoft.com/office/drawing/2014/main" id="{2A2165B3-9FFD-F9C0-6155-F6D847E3E82C}"/>
              </a:ext>
            </a:extLst>
          </p:cNvPr>
          <p:cNvSpPr txBox="1"/>
          <p:nvPr/>
        </p:nvSpPr>
        <p:spPr>
          <a:xfrm>
            <a:off x="6110570" y="6304320"/>
            <a:ext cx="1070811" cy="523220"/>
          </a:xfrm>
          <a:prstGeom prst="rect">
            <a:avLst/>
          </a:prstGeom>
          <a:noFill/>
        </p:spPr>
        <p:txBody>
          <a:bodyPr wrap="square">
            <a:spAutoFit/>
          </a:bodyPr>
          <a:lstStyle/>
          <a:p>
            <a:r>
              <a:rPr lang="en-US" sz="2800" dirty="0">
                <a:solidFill>
                  <a:srgbClr val="C00000"/>
                </a:solidFill>
              </a:rPr>
              <a:t>14,7</a:t>
            </a:r>
          </a:p>
        </p:txBody>
      </p:sp>
      <p:sp>
        <p:nvSpPr>
          <p:cNvPr id="33" name="Hộp Văn bản 32">
            <a:extLst>
              <a:ext uri="{FF2B5EF4-FFF2-40B4-BE49-F238E27FC236}">
                <a16:creationId xmlns:a16="http://schemas.microsoft.com/office/drawing/2014/main" id="{14D34556-AC5B-5838-4ECB-4C97EDD0603F}"/>
              </a:ext>
            </a:extLst>
          </p:cNvPr>
          <p:cNvSpPr txBox="1"/>
          <p:nvPr/>
        </p:nvSpPr>
        <p:spPr>
          <a:xfrm>
            <a:off x="7684168" y="8012379"/>
            <a:ext cx="9144000" cy="523220"/>
          </a:xfrm>
          <a:prstGeom prst="rect">
            <a:avLst/>
          </a:prstGeom>
          <a:noFill/>
        </p:spPr>
        <p:txBody>
          <a:bodyPr wrap="square">
            <a:spAutoFit/>
          </a:bodyPr>
          <a:lstStyle/>
          <a:p>
            <a:r>
              <a:rPr lang="vi-VN"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Bắc Trung Bộ và Duyên hải miền Trung </a:t>
            </a:r>
            <a:endParaRPr lang="en-US" sz="2800" dirty="0">
              <a:solidFill>
                <a:srgbClr val="C00000"/>
              </a:solidFill>
            </a:endParaRPr>
          </a:p>
        </p:txBody>
      </p:sp>
      <p:sp>
        <p:nvSpPr>
          <p:cNvPr id="34" name="Hộp Văn bản 33">
            <a:extLst>
              <a:ext uri="{FF2B5EF4-FFF2-40B4-BE49-F238E27FC236}">
                <a16:creationId xmlns:a16="http://schemas.microsoft.com/office/drawing/2014/main" id="{65C97717-F488-A4A3-5C56-02412EFA0CBC}"/>
              </a:ext>
            </a:extLst>
          </p:cNvPr>
          <p:cNvSpPr txBox="1"/>
          <p:nvPr/>
        </p:nvSpPr>
        <p:spPr>
          <a:xfrm>
            <a:off x="5939589" y="7568307"/>
            <a:ext cx="9144000" cy="523220"/>
          </a:xfrm>
          <a:prstGeom prst="rect">
            <a:avLst/>
          </a:prstGeom>
          <a:noFill/>
        </p:spPr>
        <p:txBody>
          <a:bodyPr wrap="square">
            <a:spAutoFit/>
          </a:bodyPr>
          <a:lstStyle/>
          <a:p>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rừng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tự</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nhiên</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và</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rừng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trồng</a:t>
            </a:r>
            <a:endParaRPr lang="en-US" sz="2800" dirty="0">
              <a:solidFill>
                <a:srgbClr val="C00000"/>
              </a:solidFill>
            </a:endParaRPr>
          </a:p>
        </p:txBody>
      </p:sp>
      <p:sp>
        <p:nvSpPr>
          <p:cNvPr id="36" name="Hộp Văn bản 35">
            <a:extLst>
              <a:ext uri="{FF2B5EF4-FFF2-40B4-BE49-F238E27FC236}">
                <a16:creationId xmlns:a16="http://schemas.microsoft.com/office/drawing/2014/main" id="{80B0EE0B-919C-8553-CFF8-16097EFA75BD}"/>
              </a:ext>
            </a:extLst>
          </p:cNvPr>
          <p:cNvSpPr txBox="1"/>
          <p:nvPr/>
        </p:nvSpPr>
        <p:spPr>
          <a:xfrm>
            <a:off x="12039600" y="7568080"/>
            <a:ext cx="9144000" cy="523220"/>
          </a:xfrm>
          <a:prstGeom prst="rect">
            <a:avLst/>
          </a:prstGeom>
          <a:noFill/>
        </p:spPr>
        <p:txBody>
          <a:bodyPr wrap="square">
            <a:spAutoFit/>
          </a:bodyPr>
          <a:lstStyle/>
          <a:p>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Trung du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và</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miền</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núi</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Bắc</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Bộ</a:t>
            </a:r>
            <a:endParaRPr lang="en-US" sz="2800" dirty="0">
              <a:solidFill>
                <a:srgbClr val="C00000"/>
              </a:solidFill>
            </a:endParaRPr>
          </a:p>
        </p:txBody>
      </p:sp>
      <p:sp>
        <p:nvSpPr>
          <p:cNvPr id="38" name="Hộp Văn bản 37">
            <a:extLst>
              <a:ext uri="{FF2B5EF4-FFF2-40B4-BE49-F238E27FC236}">
                <a16:creationId xmlns:a16="http://schemas.microsoft.com/office/drawing/2014/main" id="{11FD01ED-B24F-6EC7-019F-6F1D4854EF7A}"/>
              </a:ext>
            </a:extLst>
          </p:cNvPr>
          <p:cNvSpPr txBox="1"/>
          <p:nvPr/>
        </p:nvSpPr>
        <p:spPr>
          <a:xfrm>
            <a:off x="5410200" y="8860968"/>
            <a:ext cx="9144000" cy="523220"/>
          </a:xfrm>
          <a:prstGeom prst="rect">
            <a:avLst/>
          </a:prstGeom>
          <a:noFill/>
        </p:spPr>
        <p:txBody>
          <a:bodyPr wrap="square">
            <a:spAutoFit/>
          </a:bodyPr>
          <a:lstStyle/>
          <a:p>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rừng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sản</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xuất</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rừng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đặc</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dụng</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rừng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phòng</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hộ</a:t>
            </a:r>
            <a:endParaRPr lang="en-US" sz="2800" dirty="0">
              <a:solidFill>
                <a:srgbClr val="C00000"/>
              </a:solidFill>
            </a:endParaRPr>
          </a:p>
        </p:txBody>
      </p:sp>
      <p:sp>
        <p:nvSpPr>
          <p:cNvPr id="39" name="Hộp Văn bản 38">
            <a:extLst>
              <a:ext uri="{FF2B5EF4-FFF2-40B4-BE49-F238E27FC236}">
                <a16:creationId xmlns:a16="http://schemas.microsoft.com/office/drawing/2014/main" id="{441FB866-DF23-79F5-D9A6-E7ADD79E14D7}"/>
              </a:ext>
            </a:extLst>
          </p:cNvPr>
          <p:cNvSpPr txBox="1"/>
          <p:nvPr/>
        </p:nvSpPr>
        <p:spPr>
          <a:xfrm>
            <a:off x="10744200" y="6338146"/>
            <a:ext cx="1070811" cy="523220"/>
          </a:xfrm>
          <a:prstGeom prst="rect">
            <a:avLst/>
          </a:prstGeom>
          <a:noFill/>
        </p:spPr>
        <p:txBody>
          <a:bodyPr wrap="square">
            <a:spAutoFit/>
          </a:bodyPr>
          <a:lstStyle/>
          <a:p>
            <a:r>
              <a:rPr lang="en-US" sz="2800" dirty="0">
                <a:solidFill>
                  <a:srgbClr val="C00000"/>
                </a:solidFill>
              </a:rPr>
              <a:t>42%</a:t>
            </a:r>
          </a:p>
        </p:txBody>
      </p:sp>
      <p:sp>
        <p:nvSpPr>
          <p:cNvPr id="40" name="Hộp Văn bản 39">
            <a:extLst>
              <a:ext uri="{FF2B5EF4-FFF2-40B4-BE49-F238E27FC236}">
                <a16:creationId xmlns:a16="http://schemas.microsoft.com/office/drawing/2014/main" id="{1299B1D8-D3A8-17E2-C8ED-E954B4CDE90B}"/>
              </a:ext>
            </a:extLst>
          </p:cNvPr>
          <p:cNvSpPr txBox="1"/>
          <p:nvPr/>
        </p:nvSpPr>
        <p:spPr>
          <a:xfrm>
            <a:off x="2590078" y="9355514"/>
            <a:ext cx="808906" cy="523220"/>
          </a:xfrm>
          <a:prstGeom prst="rect">
            <a:avLst/>
          </a:prstGeom>
          <a:noFill/>
        </p:spPr>
        <p:txBody>
          <a:bodyPr wrap="square">
            <a:spAutoFit/>
          </a:bodyPr>
          <a:lstStyle/>
          <a:p>
            <a:r>
              <a:rPr lang="en-US" sz="2800" dirty="0">
                <a:solidFill>
                  <a:srgbClr val="C00000"/>
                </a:solidFill>
              </a:rPr>
              <a:t>7,8</a:t>
            </a:r>
          </a:p>
        </p:txBody>
      </p:sp>
      <p:sp>
        <p:nvSpPr>
          <p:cNvPr id="41" name="Hộp Văn bản 40">
            <a:extLst>
              <a:ext uri="{FF2B5EF4-FFF2-40B4-BE49-F238E27FC236}">
                <a16:creationId xmlns:a16="http://schemas.microsoft.com/office/drawing/2014/main" id="{69EF63BC-3DAC-4D03-2AD8-7BEB1C45A925}"/>
              </a:ext>
            </a:extLst>
          </p:cNvPr>
          <p:cNvSpPr txBox="1"/>
          <p:nvPr/>
        </p:nvSpPr>
        <p:spPr>
          <a:xfrm>
            <a:off x="12405625" y="6310009"/>
            <a:ext cx="9144000" cy="523220"/>
          </a:xfrm>
          <a:prstGeom prst="rect">
            <a:avLst/>
          </a:prstGeom>
          <a:noFill/>
        </p:spPr>
        <p:txBody>
          <a:bodyPr wrap="square">
            <a:spAutoFit/>
          </a:bodyPr>
          <a:lstStyle/>
          <a:p>
            <a:r>
              <a:rPr lang="vi-VN"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Bắc Trung Bộ và </a:t>
            </a:r>
            <a:r>
              <a:rPr lang="en-US"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DH</a:t>
            </a:r>
            <a:r>
              <a:rPr lang="vi-VN" altLang="en-US" sz="2800"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miền Trung </a:t>
            </a:r>
            <a:endParaRPr lang="en-US" sz="2800" dirty="0">
              <a:solidFill>
                <a:srgbClr val="C00000"/>
              </a:solidFill>
            </a:endParaRPr>
          </a:p>
        </p:txBody>
      </p:sp>
      <p:sp>
        <p:nvSpPr>
          <p:cNvPr id="42" name="Hộp Văn bản 41">
            <a:extLst>
              <a:ext uri="{FF2B5EF4-FFF2-40B4-BE49-F238E27FC236}">
                <a16:creationId xmlns:a16="http://schemas.microsoft.com/office/drawing/2014/main" id="{9D9877A9-DC71-1FBA-E8E2-EDCF4B741018}"/>
              </a:ext>
            </a:extLst>
          </p:cNvPr>
          <p:cNvSpPr txBox="1"/>
          <p:nvPr/>
        </p:nvSpPr>
        <p:spPr>
          <a:xfrm>
            <a:off x="7174342" y="9331816"/>
            <a:ext cx="808906" cy="523220"/>
          </a:xfrm>
          <a:prstGeom prst="rect">
            <a:avLst/>
          </a:prstGeom>
          <a:noFill/>
        </p:spPr>
        <p:txBody>
          <a:bodyPr wrap="square">
            <a:spAutoFit/>
          </a:bodyPr>
          <a:lstStyle/>
          <a:p>
            <a:r>
              <a:rPr lang="en-US" sz="2800" dirty="0">
                <a:solidFill>
                  <a:srgbClr val="C00000"/>
                </a:solidFill>
              </a:rPr>
              <a:t>4,7</a:t>
            </a:r>
          </a:p>
        </p:txBody>
      </p:sp>
      <p:sp>
        <p:nvSpPr>
          <p:cNvPr id="43" name="Hộp Văn bản 42">
            <a:extLst>
              <a:ext uri="{FF2B5EF4-FFF2-40B4-BE49-F238E27FC236}">
                <a16:creationId xmlns:a16="http://schemas.microsoft.com/office/drawing/2014/main" id="{A72D293A-6357-A06B-149A-BF241F240020}"/>
              </a:ext>
            </a:extLst>
          </p:cNvPr>
          <p:cNvSpPr txBox="1"/>
          <p:nvPr/>
        </p:nvSpPr>
        <p:spPr>
          <a:xfrm>
            <a:off x="11596719" y="9309011"/>
            <a:ext cx="808906" cy="523220"/>
          </a:xfrm>
          <a:prstGeom prst="rect">
            <a:avLst/>
          </a:prstGeom>
          <a:noFill/>
        </p:spPr>
        <p:txBody>
          <a:bodyPr wrap="square">
            <a:spAutoFit/>
          </a:bodyPr>
          <a:lstStyle/>
          <a:p>
            <a:r>
              <a:rPr lang="en-US" sz="2800" dirty="0">
                <a:solidFill>
                  <a:srgbClr val="C00000"/>
                </a:solidFill>
              </a:rPr>
              <a:t>2,2</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750"/>
                                        <p:tgtEl>
                                          <p:spTgt spid="31"/>
                                        </p:tgtEl>
                                      </p:cBhvr>
                                    </p:animEffect>
                                    <p:anim calcmode="lin" valueType="num">
                                      <p:cBhvr>
                                        <p:cTn id="40" dur="750" fill="hold"/>
                                        <p:tgtEl>
                                          <p:spTgt spid="31"/>
                                        </p:tgtEl>
                                        <p:attrNameLst>
                                          <p:attrName>ppt_x</p:attrName>
                                        </p:attrNameLst>
                                      </p:cBhvr>
                                      <p:tavLst>
                                        <p:tav tm="0">
                                          <p:val>
                                            <p:strVal val="#ppt_x"/>
                                          </p:val>
                                        </p:tav>
                                        <p:tav tm="100000">
                                          <p:val>
                                            <p:strVal val="#ppt_x"/>
                                          </p:val>
                                        </p:tav>
                                      </p:tavLst>
                                    </p:anim>
                                    <p:anim calcmode="lin" valueType="num">
                                      <p:cBhvr>
                                        <p:cTn id="41"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750"/>
                                        <p:tgtEl>
                                          <p:spTgt spid="39"/>
                                        </p:tgtEl>
                                      </p:cBhvr>
                                    </p:animEffect>
                                    <p:anim calcmode="lin" valueType="num">
                                      <p:cBhvr>
                                        <p:cTn id="47" dur="750" fill="hold"/>
                                        <p:tgtEl>
                                          <p:spTgt spid="39"/>
                                        </p:tgtEl>
                                        <p:attrNameLst>
                                          <p:attrName>ppt_x</p:attrName>
                                        </p:attrNameLst>
                                      </p:cBhvr>
                                      <p:tavLst>
                                        <p:tav tm="0">
                                          <p:val>
                                            <p:strVal val="#ppt_x"/>
                                          </p:val>
                                        </p:tav>
                                        <p:tav tm="100000">
                                          <p:val>
                                            <p:strVal val="#ppt_x"/>
                                          </p:val>
                                        </p:tav>
                                      </p:tavLst>
                                    </p:anim>
                                    <p:anim calcmode="lin" valueType="num">
                                      <p:cBhvr>
                                        <p:cTn id="48"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750"/>
                                        <p:tgtEl>
                                          <p:spTgt spid="41"/>
                                        </p:tgtEl>
                                      </p:cBhvr>
                                    </p:animEffect>
                                    <p:anim calcmode="lin" valueType="num">
                                      <p:cBhvr>
                                        <p:cTn id="54" dur="750" fill="hold"/>
                                        <p:tgtEl>
                                          <p:spTgt spid="41"/>
                                        </p:tgtEl>
                                        <p:attrNameLst>
                                          <p:attrName>ppt_x</p:attrName>
                                        </p:attrNameLst>
                                      </p:cBhvr>
                                      <p:tavLst>
                                        <p:tav tm="0">
                                          <p:val>
                                            <p:strVal val="#ppt_x"/>
                                          </p:val>
                                        </p:tav>
                                        <p:tav tm="100000">
                                          <p:val>
                                            <p:strVal val="#ppt_x"/>
                                          </p:val>
                                        </p:tav>
                                      </p:tavLst>
                                    </p:anim>
                                    <p:anim calcmode="lin" valueType="num">
                                      <p:cBhvr>
                                        <p:cTn id="55"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750"/>
                                        <p:tgtEl>
                                          <p:spTgt spid="34"/>
                                        </p:tgtEl>
                                      </p:cBhvr>
                                    </p:animEffect>
                                    <p:anim calcmode="lin" valueType="num">
                                      <p:cBhvr>
                                        <p:cTn id="61" dur="750" fill="hold"/>
                                        <p:tgtEl>
                                          <p:spTgt spid="34"/>
                                        </p:tgtEl>
                                        <p:attrNameLst>
                                          <p:attrName>ppt_x</p:attrName>
                                        </p:attrNameLst>
                                      </p:cBhvr>
                                      <p:tavLst>
                                        <p:tav tm="0">
                                          <p:val>
                                            <p:strVal val="#ppt_x"/>
                                          </p:val>
                                        </p:tav>
                                        <p:tav tm="100000">
                                          <p:val>
                                            <p:strVal val="#ppt_x"/>
                                          </p:val>
                                        </p:tav>
                                      </p:tavLst>
                                    </p:anim>
                                    <p:anim calcmode="lin" valueType="num">
                                      <p:cBhvr>
                                        <p:cTn id="6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750"/>
                                        <p:tgtEl>
                                          <p:spTgt spid="36"/>
                                        </p:tgtEl>
                                      </p:cBhvr>
                                    </p:animEffect>
                                    <p:anim calcmode="lin" valueType="num">
                                      <p:cBhvr>
                                        <p:cTn id="68" dur="750" fill="hold"/>
                                        <p:tgtEl>
                                          <p:spTgt spid="36"/>
                                        </p:tgtEl>
                                        <p:attrNameLst>
                                          <p:attrName>ppt_x</p:attrName>
                                        </p:attrNameLst>
                                      </p:cBhvr>
                                      <p:tavLst>
                                        <p:tav tm="0">
                                          <p:val>
                                            <p:strVal val="#ppt_x"/>
                                          </p:val>
                                        </p:tav>
                                        <p:tav tm="100000">
                                          <p:val>
                                            <p:strVal val="#ppt_x"/>
                                          </p:val>
                                        </p:tav>
                                      </p:tavLst>
                                    </p:anim>
                                    <p:anim calcmode="lin" valueType="num">
                                      <p:cBhvr>
                                        <p:cTn id="69"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750"/>
                                        <p:tgtEl>
                                          <p:spTgt spid="33"/>
                                        </p:tgtEl>
                                      </p:cBhvr>
                                    </p:animEffect>
                                    <p:anim calcmode="lin" valueType="num">
                                      <p:cBhvr>
                                        <p:cTn id="75" dur="750" fill="hold"/>
                                        <p:tgtEl>
                                          <p:spTgt spid="33"/>
                                        </p:tgtEl>
                                        <p:attrNameLst>
                                          <p:attrName>ppt_x</p:attrName>
                                        </p:attrNameLst>
                                      </p:cBhvr>
                                      <p:tavLst>
                                        <p:tav tm="0">
                                          <p:val>
                                            <p:strVal val="#ppt_x"/>
                                          </p:val>
                                        </p:tav>
                                        <p:tav tm="100000">
                                          <p:val>
                                            <p:strVal val="#ppt_x"/>
                                          </p:val>
                                        </p:tav>
                                      </p:tavLst>
                                    </p:anim>
                                    <p:anim calcmode="lin" valueType="num">
                                      <p:cBhvr>
                                        <p:cTn id="7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750"/>
                                        <p:tgtEl>
                                          <p:spTgt spid="38"/>
                                        </p:tgtEl>
                                      </p:cBhvr>
                                    </p:animEffect>
                                    <p:anim calcmode="lin" valueType="num">
                                      <p:cBhvr>
                                        <p:cTn id="82" dur="750" fill="hold"/>
                                        <p:tgtEl>
                                          <p:spTgt spid="38"/>
                                        </p:tgtEl>
                                        <p:attrNameLst>
                                          <p:attrName>ppt_x</p:attrName>
                                        </p:attrNameLst>
                                      </p:cBhvr>
                                      <p:tavLst>
                                        <p:tav tm="0">
                                          <p:val>
                                            <p:strVal val="#ppt_x"/>
                                          </p:val>
                                        </p:tav>
                                        <p:tav tm="100000">
                                          <p:val>
                                            <p:strVal val="#ppt_x"/>
                                          </p:val>
                                        </p:tav>
                                      </p:tavLst>
                                    </p:anim>
                                    <p:anim calcmode="lin" valueType="num">
                                      <p:cBhvr>
                                        <p:cTn id="83"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750"/>
                                        <p:tgtEl>
                                          <p:spTgt spid="40"/>
                                        </p:tgtEl>
                                      </p:cBhvr>
                                    </p:animEffect>
                                    <p:anim calcmode="lin" valueType="num">
                                      <p:cBhvr>
                                        <p:cTn id="89" dur="750" fill="hold"/>
                                        <p:tgtEl>
                                          <p:spTgt spid="40"/>
                                        </p:tgtEl>
                                        <p:attrNameLst>
                                          <p:attrName>ppt_x</p:attrName>
                                        </p:attrNameLst>
                                      </p:cBhvr>
                                      <p:tavLst>
                                        <p:tav tm="0">
                                          <p:val>
                                            <p:strVal val="#ppt_x"/>
                                          </p:val>
                                        </p:tav>
                                        <p:tav tm="100000">
                                          <p:val>
                                            <p:strVal val="#ppt_x"/>
                                          </p:val>
                                        </p:tav>
                                      </p:tavLst>
                                    </p:anim>
                                    <p:anim calcmode="lin" valueType="num">
                                      <p:cBhvr>
                                        <p:cTn id="90" dur="75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750"/>
                                        <p:tgtEl>
                                          <p:spTgt spid="42"/>
                                        </p:tgtEl>
                                      </p:cBhvr>
                                    </p:animEffect>
                                    <p:anim calcmode="lin" valueType="num">
                                      <p:cBhvr>
                                        <p:cTn id="96" dur="750" fill="hold"/>
                                        <p:tgtEl>
                                          <p:spTgt spid="42"/>
                                        </p:tgtEl>
                                        <p:attrNameLst>
                                          <p:attrName>ppt_x</p:attrName>
                                        </p:attrNameLst>
                                      </p:cBhvr>
                                      <p:tavLst>
                                        <p:tav tm="0">
                                          <p:val>
                                            <p:strVal val="#ppt_x"/>
                                          </p:val>
                                        </p:tav>
                                        <p:tav tm="100000">
                                          <p:val>
                                            <p:strVal val="#ppt_x"/>
                                          </p:val>
                                        </p:tav>
                                      </p:tavLst>
                                    </p:anim>
                                    <p:anim calcmode="lin" valueType="num">
                                      <p:cBhvr>
                                        <p:cTn id="97"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750"/>
                                        <p:tgtEl>
                                          <p:spTgt spid="43"/>
                                        </p:tgtEl>
                                      </p:cBhvr>
                                    </p:animEffect>
                                    <p:anim calcmode="lin" valueType="num">
                                      <p:cBhvr>
                                        <p:cTn id="103" dur="750" fill="hold"/>
                                        <p:tgtEl>
                                          <p:spTgt spid="43"/>
                                        </p:tgtEl>
                                        <p:attrNameLst>
                                          <p:attrName>ppt_x</p:attrName>
                                        </p:attrNameLst>
                                      </p:cBhvr>
                                      <p:tavLst>
                                        <p:tav tm="0">
                                          <p:val>
                                            <p:strVal val="#ppt_x"/>
                                          </p:val>
                                        </p:tav>
                                        <p:tav tm="100000">
                                          <p:val>
                                            <p:strVal val="#ppt_x"/>
                                          </p:val>
                                        </p:tav>
                                      </p:tavLst>
                                    </p:anim>
                                    <p:anim calcmode="lin" valueType="num">
                                      <p:cBhvr>
                                        <p:cTn id="104" dur="75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29" grpId="0" animBg="1"/>
      <p:bldP spid="31" grpId="0"/>
      <p:bldP spid="33" grpId="0"/>
      <p:bldP spid="34" grpId="0"/>
      <p:bldP spid="36" grpId="0"/>
      <p:bldP spid="38" grpId="0"/>
      <p:bldP spid="39" grpId="0"/>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Những điều cần biết về rừng đặc dụng - Redsvn.net">
            <a:extLst>
              <a:ext uri="{FF2B5EF4-FFF2-40B4-BE49-F238E27FC236}">
                <a16:creationId xmlns:a16="http://schemas.microsoft.com/office/drawing/2014/main" id="{435E33B4-A8A6-B5EC-7AE8-F90171A094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1" r="-2" b="16772"/>
          <a:stretch/>
        </p:blipFill>
        <p:spPr bwMode="auto">
          <a:xfrm>
            <a:off x="9525000" y="410036"/>
            <a:ext cx="8426782" cy="4598677"/>
          </a:xfrm>
          <a:prstGeom prst="rect">
            <a:avLst/>
          </a:prstGeom>
          <a:solidFill>
            <a:srgbClr val="FFFFFF">
              <a:shade val="85000"/>
            </a:srgbClr>
          </a:solidFill>
        </p:spPr>
      </p:pic>
      <p:pic>
        <p:nvPicPr>
          <p:cNvPr id="4" name="Picture 2" descr="Giao đất rừng sản xuất có phải nộp tiền sử dụng đất không? - Luật Việt  Phong | Công ty Luật uy tín">
            <a:extLst>
              <a:ext uri="{FF2B5EF4-FFF2-40B4-BE49-F238E27FC236}">
                <a16:creationId xmlns:a16="http://schemas.microsoft.com/office/drawing/2014/main" id="{90732C6F-7D18-3C17-C053-A59886C0F9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86" b="752"/>
          <a:stretch/>
        </p:blipFill>
        <p:spPr bwMode="auto">
          <a:xfrm>
            <a:off x="489857" y="5386165"/>
            <a:ext cx="8358101" cy="4566092"/>
          </a:xfrm>
          <a:prstGeom prst="rect">
            <a:avLst/>
          </a:prstGeom>
          <a:solidFill>
            <a:srgbClr val="FFFFFF">
              <a:shade val="85000"/>
            </a:srgbClr>
          </a:solidFill>
        </p:spPr>
      </p:pic>
      <p:pic>
        <p:nvPicPr>
          <p:cNvPr id="3" name="Hình ảnh 2">
            <a:extLst>
              <a:ext uri="{FF2B5EF4-FFF2-40B4-BE49-F238E27FC236}">
                <a16:creationId xmlns:a16="http://schemas.microsoft.com/office/drawing/2014/main" id="{21FE7611-0A71-7FC2-EE7C-32D37AE9915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r="-2" b="6206"/>
          <a:stretch/>
        </p:blipFill>
        <p:spPr>
          <a:xfrm>
            <a:off x="205534" y="345628"/>
            <a:ext cx="8706158" cy="4340671"/>
          </a:xfrm>
          <a:prstGeom prst="rect">
            <a:avLst/>
          </a:prstGeom>
          <a:ln>
            <a:noFill/>
          </a:ln>
          <a:effectLst>
            <a:outerShdw blurRad="292100" dist="139700" dir="2700000" algn="tl" rotWithShape="0">
              <a:srgbClr val="333333">
                <a:alpha val="65000"/>
              </a:srgbClr>
            </a:outerShdw>
          </a:effectLst>
        </p:spPr>
      </p:pic>
      <p:pic>
        <p:nvPicPr>
          <p:cNvPr id="6" name="Picture 6" descr="Rừng phòng hộ đầu nguồn – CVD">
            <a:extLst>
              <a:ext uri="{FF2B5EF4-FFF2-40B4-BE49-F238E27FC236}">
                <a16:creationId xmlns:a16="http://schemas.microsoft.com/office/drawing/2014/main" id="{09E1939F-E839-7E81-1875-B61F9968B5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3"/>
          <a:stretch/>
        </p:blipFill>
        <p:spPr bwMode="auto">
          <a:xfrm>
            <a:off x="9218424" y="5477101"/>
            <a:ext cx="8696824" cy="4375507"/>
          </a:xfrm>
          <a:prstGeom prst="rect">
            <a:avLst/>
          </a:prstGeom>
          <a:solidFill>
            <a:srgbClr val="FFFFFF">
              <a:shade val="85000"/>
            </a:srgbClr>
          </a:solidFill>
        </p:spPr>
      </p:pic>
      <p:sp>
        <p:nvSpPr>
          <p:cNvPr id="7" name="Google Shape;183;p22">
            <a:extLst>
              <a:ext uri="{FF2B5EF4-FFF2-40B4-BE49-F238E27FC236}">
                <a16:creationId xmlns:a16="http://schemas.microsoft.com/office/drawing/2014/main" id="{AD25C85B-2CDF-0116-F768-4F3707483C24}"/>
              </a:ext>
            </a:extLst>
          </p:cNvPr>
          <p:cNvSpPr txBox="1">
            <a:spLocks/>
          </p:cNvSpPr>
          <p:nvPr/>
        </p:nvSpPr>
        <p:spPr>
          <a:xfrm>
            <a:off x="591569" y="9058033"/>
            <a:ext cx="2376818" cy="794575"/>
          </a:xfrm>
          <a:prstGeom prst="rect">
            <a:avLst/>
          </a:prstGeom>
          <a:solidFill>
            <a:srgbClr val="FFFFFF"/>
          </a:solidFill>
          <a:ln w="25400" cap="flat" cmpd="sng" algn="ctr">
            <a:solidFill>
              <a:srgbClr val="51B148"/>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1pPr>
            <a:lvl2pPr marL="914400" marR="0" lvl="1"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2pPr>
            <a:lvl3pPr marL="1371600" marR="0" lvl="2"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3pPr>
            <a:lvl4pPr marL="1828800" marR="0" lvl="3"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4pPr>
            <a:lvl5pPr marL="2286000" marR="0" lvl="4"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5pPr>
            <a:lvl6pPr marL="2743200" marR="0" lvl="5"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6pPr>
            <a:lvl7pPr marL="3200400" marR="0" lvl="6"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7pPr>
            <a:lvl8pPr marL="3657600" marR="0" lvl="7"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8pPr>
            <a:lvl9pPr marL="4114800" marR="0" lvl="8"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9pPr>
          </a:lstStyle>
          <a:p>
            <a:pPr marL="0" marR="0" lvl="0" indent="0" algn="ctr" defTabSz="914400" rtl="0" eaLnBrk="1" fontAlgn="auto" latinLnBrk="0" hangingPunct="1">
              <a:lnSpc>
                <a:spcPct val="100000"/>
              </a:lnSpc>
              <a:spcBef>
                <a:spcPts val="600"/>
              </a:spcBef>
              <a:spcAft>
                <a:spcPts val="0"/>
              </a:spcAft>
              <a:buClr>
                <a:srgbClr val="9BCF63"/>
              </a:buClr>
              <a:buSzPts val="1400"/>
              <a:buFont typeface="Pontano Sans"/>
              <a:buNone/>
              <a:tabLst/>
              <a:defRPr/>
            </a:pPr>
            <a:r>
              <a:rPr kumimoji="0" lang="en-US" sz="2800" i="0" u="none" strike="noStrike" kern="0" cap="none" spc="0" normalizeH="0" baseline="0" noProof="0" dirty="0">
                <a:ln w="12700">
                  <a:noFill/>
                  <a:prstDash val="solid"/>
                </a:ln>
                <a:solidFill>
                  <a:srgbClr val="35684E"/>
                </a:solidFill>
                <a:effectLst>
                  <a:innerShdw blurRad="177800">
                    <a:srgbClr val="B8F567">
                      <a:lumMod val="50000"/>
                    </a:srgbClr>
                  </a:innerShdw>
                </a:effectLst>
                <a:uLnTx/>
                <a:uFillTx/>
                <a:latin typeface="#9Slide07 IcielBaliho Script" pitchFamily="2" charset="0"/>
                <a:cs typeface="Times New Roman" panose="02020603050405020304" pitchFamily="18" charset="0"/>
                <a:sym typeface="Pontano Sans"/>
              </a:rPr>
              <a:t>RỪNG SẢN XUẤT</a:t>
            </a:r>
          </a:p>
        </p:txBody>
      </p:sp>
      <p:sp>
        <p:nvSpPr>
          <p:cNvPr id="8" name="Google Shape;184;p22">
            <a:extLst>
              <a:ext uri="{FF2B5EF4-FFF2-40B4-BE49-F238E27FC236}">
                <a16:creationId xmlns:a16="http://schemas.microsoft.com/office/drawing/2014/main" id="{2E236123-8728-8D3D-3269-02678CB443AC}"/>
              </a:ext>
            </a:extLst>
          </p:cNvPr>
          <p:cNvSpPr txBox="1">
            <a:spLocks/>
          </p:cNvSpPr>
          <p:nvPr/>
        </p:nvSpPr>
        <p:spPr>
          <a:xfrm>
            <a:off x="9525000" y="4034047"/>
            <a:ext cx="2859998" cy="794575"/>
          </a:xfrm>
          <a:prstGeom prst="rect">
            <a:avLst/>
          </a:prstGeom>
          <a:solidFill>
            <a:srgbClr val="FFFFFF"/>
          </a:solidFill>
          <a:ln w="25400" cap="flat" cmpd="sng" algn="ctr">
            <a:solidFill>
              <a:srgbClr val="51B148"/>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1pPr>
            <a:lvl2pPr marL="914400" marR="0" lvl="1"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2pPr>
            <a:lvl3pPr marL="1371600" marR="0" lvl="2"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3pPr>
            <a:lvl4pPr marL="1828800" marR="0" lvl="3"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4pPr>
            <a:lvl5pPr marL="2286000" marR="0" lvl="4"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5pPr>
            <a:lvl6pPr marL="2743200" marR="0" lvl="5"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6pPr>
            <a:lvl7pPr marL="3200400" marR="0" lvl="6"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7pPr>
            <a:lvl8pPr marL="3657600" marR="0" lvl="7"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8pPr>
            <a:lvl9pPr marL="4114800" marR="0" lvl="8"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9pPr>
          </a:lstStyle>
          <a:p>
            <a:pPr marL="0" marR="0" lvl="0" indent="0" algn="ctr" defTabSz="914400" rtl="0" eaLnBrk="1" fontAlgn="auto" latinLnBrk="0" hangingPunct="1">
              <a:lnSpc>
                <a:spcPct val="100000"/>
              </a:lnSpc>
              <a:spcBef>
                <a:spcPts val="600"/>
              </a:spcBef>
              <a:spcAft>
                <a:spcPts val="0"/>
              </a:spcAft>
              <a:buClr>
                <a:srgbClr val="9BCF63"/>
              </a:buClr>
              <a:buSzPts val="1400"/>
              <a:buFont typeface="Pontano Sans"/>
              <a:buNone/>
              <a:tabLst/>
              <a:defRPr/>
            </a:pPr>
            <a:r>
              <a:rPr kumimoji="0" lang="en-US" sz="2800" i="0" u="none" strike="noStrike" kern="0" cap="none" spc="0" normalizeH="0" baseline="0" noProof="0" dirty="0">
                <a:ln w="12700">
                  <a:noFill/>
                  <a:prstDash val="solid"/>
                </a:ln>
                <a:solidFill>
                  <a:srgbClr val="35684E"/>
                </a:solidFill>
                <a:effectLst>
                  <a:innerShdw blurRad="177800">
                    <a:srgbClr val="B8F567">
                      <a:lumMod val="50000"/>
                    </a:srgbClr>
                  </a:innerShdw>
                </a:effectLst>
                <a:uLnTx/>
                <a:uFillTx/>
                <a:latin typeface="#9Slide07 IcielBaliho Script" pitchFamily="2" charset="0"/>
                <a:cs typeface="Times New Roman" panose="02020603050405020304" pitchFamily="18" charset="0"/>
                <a:sym typeface="Pontano Sans"/>
              </a:rPr>
              <a:t>RỪNG ĐẶC DỤNG</a:t>
            </a:r>
          </a:p>
        </p:txBody>
      </p:sp>
      <p:sp>
        <p:nvSpPr>
          <p:cNvPr id="9" name="Google Shape;185;p22">
            <a:extLst>
              <a:ext uri="{FF2B5EF4-FFF2-40B4-BE49-F238E27FC236}">
                <a16:creationId xmlns:a16="http://schemas.microsoft.com/office/drawing/2014/main" id="{0387311E-C8C5-3DF7-8D61-C888DE1595AE}"/>
              </a:ext>
            </a:extLst>
          </p:cNvPr>
          <p:cNvSpPr txBox="1">
            <a:spLocks/>
          </p:cNvSpPr>
          <p:nvPr/>
        </p:nvSpPr>
        <p:spPr>
          <a:xfrm>
            <a:off x="9472756" y="8779743"/>
            <a:ext cx="2912242" cy="794575"/>
          </a:xfrm>
          <a:prstGeom prst="rect">
            <a:avLst/>
          </a:prstGeom>
          <a:solidFill>
            <a:srgbClr val="FFFFFF"/>
          </a:solidFill>
          <a:ln w="25400" cap="flat" cmpd="sng" algn="ctr">
            <a:solidFill>
              <a:srgbClr val="51B148"/>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1pPr>
            <a:lvl2pPr marL="914400" marR="0" lvl="1"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2pPr>
            <a:lvl3pPr marL="1371600" marR="0" lvl="2" indent="-317500" algn="l" rtl="0">
              <a:lnSpc>
                <a:spcPct val="100000"/>
              </a:lnSpc>
              <a:spcBef>
                <a:spcPts val="0"/>
              </a:spcBef>
              <a:spcAft>
                <a:spcPts val="0"/>
              </a:spcAft>
              <a:buClr>
                <a:schemeClr val="accent1"/>
              </a:buClr>
              <a:buSzPts val="1400"/>
              <a:buFont typeface="Pontano Sans"/>
              <a:buChar char="⊸"/>
              <a:defRPr sz="1400" b="0" i="0" u="none" strike="noStrike" cap="none">
                <a:solidFill>
                  <a:schemeClr val="dk1"/>
                </a:solidFill>
                <a:latin typeface="Pontano Sans"/>
                <a:ea typeface="Pontano Sans"/>
                <a:cs typeface="Pontano Sans"/>
                <a:sym typeface="Pontano Sans"/>
              </a:defRPr>
            </a:lvl3pPr>
            <a:lvl4pPr marL="1828800" marR="0" lvl="3"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4pPr>
            <a:lvl5pPr marL="2286000" marR="0" lvl="4"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5pPr>
            <a:lvl6pPr marL="2743200" marR="0" lvl="5"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6pPr>
            <a:lvl7pPr marL="3200400" marR="0" lvl="6"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7pPr>
            <a:lvl8pPr marL="3657600" marR="0" lvl="7"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8pPr>
            <a:lvl9pPr marL="4114800" marR="0" lvl="8" indent="-317500" algn="l" rtl="0">
              <a:lnSpc>
                <a:spcPct val="100000"/>
              </a:lnSpc>
              <a:spcBef>
                <a:spcPts val="0"/>
              </a:spcBef>
              <a:spcAft>
                <a:spcPts val="0"/>
              </a:spcAft>
              <a:buClr>
                <a:schemeClr val="dk1"/>
              </a:buClr>
              <a:buSzPts val="1400"/>
              <a:buFont typeface="Pontano Sans"/>
              <a:buChar char="■"/>
              <a:defRPr sz="1400" b="0" i="0" u="none" strike="noStrike" cap="none">
                <a:solidFill>
                  <a:schemeClr val="dk1"/>
                </a:solidFill>
                <a:latin typeface="Pontano Sans"/>
                <a:ea typeface="Pontano Sans"/>
                <a:cs typeface="Pontano Sans"/>
                <a:sym typeface="Pontano Sans"/>
              </a:defRPr>
            </a:lvl9pPr>
          </a:lstStyle>
          <a:p>
            <a:pPr marL="0" marR="0" lvl="0" indent="0" algn="ctr" defTabSz="914400" rtl="0" eaLnBrk="1" fontAlgn="auto" latinLnBrk="0" hangingPunct="1">
              <a:lnSpc>
                <a:spcPct val="100000"/>
              </a:lnSpc>
              <a:spcBef>
                <a:spcPts val="600"/>
              </a:spcBef>
              <a:spcAft>
                <a:spcPts val="0"/>
              </a:spcAft>
              <a:buClr>
                <a:srgbClr val="9BCF63"/>
              </a:buClr>
              <a:buSzPts val="1400"/>
              <a:buFont typeface="Pontano Sans"/>
              <a:buNone/>
              <a:tabLst/>
              <a:defRPr/>
            </a:pPr>
            <a:r>
              <a:rPr kumimoji="0" lang="en-US" sz="2800" i="0" u="none" strike="noStrike" kern="0" cap="none" spc="0" normalizeH="0" baseline="0" noProof="0" dirty="0">
                <a:ln w="12700">
                  <a:noFill/>
                  <a:prstDash val="solid"/>
                </a:ln>
                <a:solidFill>
                  <a:srgbClr val="35684E"/>
                </a:solidFill>
                <a:effectLst>
                  <a:innerShdw blurRad="177800">
                    <a:srgbClr val="B8F567">
                      <a:lumMod val="50000"/>
                    </a:srgbClr>
                  </a:innerShdw>
                </a:effectLst>
                <a:uLnTx/>
                <a:uFillTx/>
                <a:latin typeface="#9Slide07 IcielBaliho Script" pitchFamily="2" charset="0"/>
                <a:cs typeface="Times New Roman" panose="02020603050405020304" pitchFamily="18" charset="0"/>
                <a:sym typeface="Pontano Sans"/>
              </a:rPr>
              <a:t>RỪNG PHÒNG HỘ</a:t>
            </a:r>
          </a:p>
          <a:p>
            <a:pPr marL="0" marR="0" lvl="0" indent="0" algn="ctr" defTabSz="914400" rtl="0" eaLnBrk="1" fontAlgn="auto" latinLnBrk="0" hangingPunct="1">
              <a:lnSpc>
                <a:spcPct val="100000"/>
              </a:lnSpc>
              <a:spcBef>
                <a:spcPts val="600"/>
              </a:spcBef>
              <a:spcAft>
                <a:spcPts val="0"/>
              </a:spcAft>
              <a:buClr>
                <a:srgbClr val="9BCF63"/>
              </a:buClr>
              <a:buSzPts val="1400"/>
              <a:buFont typeface="Pontano Sans"/>
              <a:buNone/>
              <a:tabLst/>
              <a:defRPr/>
            </a:pPr>
            <a:endParaRPr kumimoji="0" lang="en-US" sz="2800" i="0" u="none" strike="noStrike" kern="0" cap="none" spc="0" normalizeH="0" baseline="0" noProof="0" dirty="0">
              <a:ln w="12700">
                <a:noFill/>
                <a:prstDash val="solid"/>
              </a:ln>
              <a:solidFill>
                <a:srgbClr val="35684E"/>
              </a:solidFill>
              <a:effectLst>
                <a:innerShdw blurRad="177800">
                  <a:srgbClr val="B8F567">
                    <a:lumMod val="50000"/>
                  </a:srgbClr>
                </a:innerShdw>
              </a:effectLst>
              <a:uLnTx/>
              <a:uFillTx/>
              <a:latin typeface="#9Slide07 IcielBaliho Script" pitchFamily="2" charset="0"/>
              <a:cs typeface="Times New Roman" panose="02020603050405020304" pitchFamily="18" charset="0"/>
              <a:sym typeface="Pontano Sans"/>
            </a:endParaRPr>
          </a:p>
        </p:txBody>
      </p:sp>
      <p:pic>
        <p:nvPicPr>
          <p:cNvPr id="12" name="Hình ảnh 11">
            <a:extLst>
              <a:ext uri="{FF2B5EF4-FFF2-40B4-BE49-F238E27FC236}">
                <a16:creationId xmlns:a16="http://schemas.microsoft.com/office/drawing/2014/main" id="{897ED904-A82F-9A8E-3429-95E6B0DBF11F}"/>
              </a:ext>
            </a:extLst>
          </p:cNvPr>
          <p:cNvPicPr>
            <a:picLocks noChangeAspect="1"/>
          </p:cNvPicPr>
          <p:nvPr/>
        </p:nvPicPr>
        <p:blipFill>
          <a:blip r:embed="rId8"/>
          <a:stretch>
            <a:fillRect/>
          </a:stretch>
        </p:blipFill>
        <p:spPr>
          <a:xfrm>
            <a:off x="14097000" y="5902541"/>
            <a:ext cx="3599431" cy="3490631"/>
          </a:xfrm>
          <a:prstGeom prst="rect">
            <a:avLst/>
          </a:prstGeom>
        </p:spPr>
      </p:pic>
    </p:spTree>
    <p:extLst>
      <p:ext uri="{BB962C8B-B14F-4D97-AF65-F5344CB8AC3E}">
        <p14:creationId xmlns:p14="http://schemas.microsoft.com/office/powerpoint/2010/main" val="240201728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266CE85-857E-A4E4-10B9-0FFF03F0F75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15600" y="0"/>
            <a:ext cx="7463822" cy="9867900"/>
          </a:xfrm>
          <a:prstGeom prst="rect">
            <a:avLst/>
          </a:prstGeom>
        </p:spPr>
      </p:pic>
      <p:sp>
        <p:nvSpPr>
          <p:cNvPr id="5" name="Text Box 4">
            <a:extLst>
              <a:ext uri="{FF2B5EF4-FFF2-40B4-BE49-F238E27FC236}">
                <a16:creationId xmlns:a16="http://schemas.microsoft.com/office/drawing/2014/main" id="{C4CA6647-DAE7-D40A-2806-FE81CC56542E}"/>
              </a:ext>
            </a:extLst>
          </p:cNvPr>
          <p:cNvSpPr txBox="1"/>
          <p:nvPr/>
        </p:nvSpPr>
        <p:spPr>
          <a:xfrm>
            <a:off x="488814" y="6018743"/>
            <a:ext cx="9739041" cy="3539430"/>
          </a:xfrm>
          <a:prstGeom prst="rect">
            <a:avLst/>
          </a:prstGeom>
          <a:noFill/>
        </p:spPr>
        <p:txBody>
          <a:bodyPr wrap="square" rtlCol="0" anchor="t">
            <a:spAutoFit/>
          </a:bodyPr>
          <a:lstStyle/>
          <a:p>
            <a:pPr algn="just"/>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Ngành</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lâm</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nghiệp</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gồm</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p>
          <a:p>
            <a:pPr algn="just"/>
            <a:r>
              <a:rPr lang="en-US"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vi-VN"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Khai thác, chế biến lâm sản: </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S</a:t>
            </a:r>
            <a:r>
              <a:rPr lang="vi-VN"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ản</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lượng gỗ khai thác ngày càng tăng, năm 2021 đạt khoảng 18 triệu m3. Các vùng có sản lượng gỗ khai thác lớn là Bắc Trung Bộ và Duyên hải miền Trung, Trung du và miền núi Bắc Bộ</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a:t>
            </a:r>
          </a:p>
          <a:p>
            <a:pPr algn="just"/>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vi-VN"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Trồng rừng, khoanh nuôi và bảo vệ rừng:</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D</a:t>
            </a:r>
            <a:r>
              <a:rPr lang="vi-VN" sz="2800" dirty="0" err="1">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iện</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tích rừng trồng mới ngày càng mở rộng, năm 2021, đạt khoảng 290 nghìn ha, trong đó rừng sản xuất được trồng mới nhiều nhất (chiếm gần 97% tổng diện tích rừng trồng mới). Nghề trồng dược liệu dưới tán rừng phát triển</a:t>
            </a:r>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a:t>
            </a:r>
          </a:p>
        </p:txBody>
      </p:sp>
      <p:sp>
        <p:nvSpPr>
          <p:cNvPr id="6" name="Rounded Rectangle 5">
            <a:extLst>
              <a:ext uri="{FF2B5EF4-FFF2-40B4-BE49-F238E27FC236}">
                <a16:creationId xmlns:a16="http://schemas.microsoft.com/office/drawing/2014/main" id="{491C1E27-7703-1E49-3629-B4ED042B23B0}"/>
              </a:ext>
            </a:extLst>
          </p:cNvPr>
          <p:cNvSpPr/>
          <p:nvPr/>
        </p:nvSpPr>
        <p:spPr>
          <a:xfrm>
            <a:off x="541985" y="1295761"/>
            <a:ext cx="9573557" cy="15180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8000"/>
                </a:solidFill>
                <a:latin typeface="#9Slide07 IcielBaliho Script" pitchFamily="2" charset="0"/>
                <a:cs typeface="Times New Roman" panose="02020603050405020304" charset="0"/>
                <a:sym typeface="+mn-ea"/>
              </a:rPr>
              <a:t>Dựa </a:t>
            </a:r>
            <a:r>
              <a:rPr lang="en-US" sz="3200" dirty="0" err="1">
                <a:solidFill>
                  <a:srgbClr val="008000"/>
                </a:solidFill>
                <a:latin typeface="#9Slide07 IcielBaliho Script" pitchFamily="2" charset="0"/>
                <a:cs typeface="Times New Roman" panose="02020603050405020304" charset="0"/>
                <a:sym typeface="+mn-ea"/>
              </a:rPr>
              <a:t>vào</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thông</a:t>
            </a:r>
            <a:r>
              <a:rPr lang="en-US" sz="3200" dirty="0">
                <a:solidFill>
                  <a:srgbClr val="008000"/>
                </a:solidFill>
                <a:latin typeface="#9Slide07 IcielBaliho Script" pitchFamily="2" charset="0"/>
                <a:cs typeface="Times New Roman" panose="02020603050405020304" charset="0"/>
                <a:sym typeface="+mn-ea"/>
              </a:rPr>
              <a:t> tin SGK, </a:t>
            </a:r>
            <a:r>
              <a:rPr lang="en-US" sz="3200" dirty="0" err="1">
                <a:solidFill>
                  <a:srgbClr val="008000"/>
                </a:solidFill>
                <a:latin typeface="#9Slide07 IcielBaliho Script" pitchFamily="2" charset="0"/>
                <a:cs typeface="Times New Roman" panose="02020603050405020304" charset="0"/>
                <a:sym typeface="+mn-ea"/>
              </a:rPr>
              <a:t>em</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hãy</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cho</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biết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tình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hình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phát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triển</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và</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phân</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bố</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của</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ngành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lâm</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nghiệp</a:t>
            </a:r>
            <a:r>
              <a:rPr lang="en-US" sz="3200" dirty="0">
                <a:solidFill>
                  <a:srgbClr val="008000"/>
                </a:solidFill>
                <a:latin typeface="#9Slide07 IcielBaliho Script" pitchFamily="2" charset="0"/>
                <a:cs typeface="Times New Roman" panose="02020603050405020304" charset="0"/>
                <a:sym typeface="+mn-ea"/>
              </a:rPr>
              <a:t>?</a:t>
            </a:r>
          </a:p>
        </p:txBody>
      </p:sp>
      <p:sp>
        <p:nvSpPr>
          <p:cNvPr id="8" name="Rounded Rectangle 5">
            <a:extLst>
              <a:ext uri="{FF2B5EF4-FFF2-40B4-BE49-F238E27FC236}">
                <a16:creationId xmlns:a16="http://schemas.microsoft.com/office/drawing/2014/main" id="{B312D039-4D74-07BC-30A1-3E2C6E2619B1}"/>
              </a:ext>
            </a:extLst>
          </p:cNvPr>
          <p:cNvSpPr/>
          <p:nvPr/>
        </p:nvSpPr>
        <p:spPr>
          <a:xfrm>
            <a:off x="488814" y="4185704"/>
            <a:ext cx="9798185" cy="15180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8000"/>
                </a:solidFill>
                <a:latin typeface="#9Slide07 IcielBaliho Script" pitchFamily="2" charset="0"/>
                <a:cs typeface="Times New Roman" panose="02020603050405020304" charset="0"/>
                <a:sym typeface="+mn-ea"/>
              </a:rPr>
              <a:t>Dựa </a:t>
            </a:r>
            <a:r>
              <a:rPr lang="en-US" sz="3200" dirty="0" err="1">
                <a:solidFill>
                  <a:srgbClr val="008000"/>
                </a:solidFill>
                <a:latin typeface="#9Slide07 IcielBaliho Script" pitchFamily="2" charset="0"/>
                <a:cs typeface="Times New Roman" panose="02020603050405020304" charset="0"/>
                <a:sym typeface="+mn-ea"/>
              </a:rPr>
              <a:t>vào</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thông</a:t>
            </a:r>
            <a:r>
              <a:rPr lang="en-US" sz="3200" dirty="0">
                <a:solidFill>
                  <a:srgbClr val="008000"/>
                </a:solidFill>
                <a:latin typeface="#9Slide07 IcielBaliho Script" pitchFamily="2" charset="0"/>
                <a:cs typeface="Times New Roman" panose="02020603050405020304" charset="0"/>
                <a:sym typeface="+mn-ea"/>
              </a:rPr>
              <a:t> tin SGK </a:t>
            </a:r>
            <a:r>
              <a:rPr lang="en-US" sz="3200" dirty="0" err="1">
                <a:solidFill>
                  <a:srgbClr val="008000"/>
                </a:solidFill>
                <a:latin typeface="#9Slide07 IcielBaliho Script" pitchFamily="2" charset="0"/>
                <a:cs typeface="Times New Roman" panose="02020603050405020304" charset="0"/>
                <a:sym typeface="+mn-ea"/>
              </a:rPr>
              <a:t>và</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hình</a:t>
            </a:r>
            <a:r>
              <a:rPr lang="en-US" sz="3200" dirty="0">
                <a:solidFill>
                  <a:srgbClr val="008000"/>
                </a:solidFill>
                <a:latin typeface="#9Slide07 IcielBaliho Script" pitchFamily="2" charset="0"/>
                <a:cs typeface="Times New Roman" panose="02020603050405020304" charset="0"/>
                <a:sym typeface="+mn-ea"/>
              </a:rPr>
              <a:t> 5.1, </a:t>
            </a:r>
            <a:r>
              <a:rPr lang="en-US" sz="3200" dirty="0" err="1">
                <a:solidFill>
                  <a:srgbClr val="008000"/>
                </a:solidFill>
                <a:latin typeface="#9Slide07 IcielBaliho Script" pitchFamily="2" charset="0"/>
                <a:cs typeface="Times New Roman" panose="02020603050405020304" charset="0"/>
                <a:sym typeface="+mn-ea"/>
              </a:rPr>
              <a:t>em</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hãy</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cho</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biết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ngành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lâm</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nghiệp</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gồm</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những</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hoạt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động</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nào</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Tình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hình</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phát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triển</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và</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phân</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bố</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của</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những</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hoạt</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động</a:t>
            </a:r>
            <a:r>
              <a:rPr lang="en-US" sz="3200" dirty="0">
                <a:solidFill>
                  <a:srgbClr val="008000"/>
                </a:solidFill>
                <a:latin typeface="#9Slide07 IcielBaliho Script" pitchFamily="2" charset="0"/>
                <a:cs typeface="Times New Roman" panose="02020603050405020304" charset="0"/>
                <a:sym typeface="+mn-ea"/>
              </a:rPr>
              <a:t> </a:t>
            </a:r>
            <a:r>
              <a:rPr lang="en-US" sz="3200" dirty="0" err="1">
                <a:solidFill>
                  <a:srgbClr val="008000"/>
                </a:solidFill>
                <a:latin typeface="#9Slide07 IcielBaliho Script" pitchFamily="2" charset="0"/>
                <a:cs typeface="Times New Roman" panose="02020603050405020304" charset="0"/>
                <a:sym typeface="+mn-ea"/>
              </a:rPr>
              <a:t>đó</a:t>
            </a:r>
            <a:r>
              <a:rPr lang="en-US" sz="3200" dirty="0">
                <a:solidFill>
                  <a:srgbClr val="008000"/>
                </a:solidFill>
                <a:latin typeface="#9Slide07 IcielBaliho Script" pitchFamily="2" charset="0"/>
                <a:cs typeface="Times New Roman" panose="02020603050405020304" charset="0"/>
                <a:sym typeface="+mn-ea"/>
              </a:rPr>
              <a:t>?</a:t>
            </a:r>
          </a:p>
        </p:txBody>
      </p:sp>
      <p:sp>
        <p:nvSpPr>
          <p:cNvPr id="12" name="Hộp Văn bản 11">
            <a:extLst>
              <a:ext uri="{FF2B5EF4-FFF2-40B4-BE49-F238E27FC236}">
                <a16:creationId xmlns:a16="http://schemas.microsoft.com/office/drawing/2014/main" id="{61234DB8-D55D-C9EE-E2CB-3A40CE54B457}"/>
              </a:ext>
            </a:extLst>
          </p:cNvPr>
          <p:cNvSpPr txBox="1"/>
          <p:nvPr/>
        </p:nvSpPr>
        <p:spPr>
          <a:xfrm>
            <a:off x="488815" y="431248"/>
            <a:ext cx="9144000" cy="523220"/>
          </a:xfrm>
          <a:prstGeom prst="rect">
            <a:avLst/>
          </a:prstGeom>
          <a:noFill/>
        </p:spPr>
        <p:txBody>
          <a:bodyPr wrap="square">
            <a:spAutoFit/>
          </a:bodyPr>
          <a:lstStyle/>
          <a:p>
            <a:pPr marL="0" marR="0" lvl="0" indent="0" algn="just" defTabSz="914400" eaLnBrk="0" fontAlgn="base" latinLnBrk="0" hangingPunct="0">
              <a:spcBef>
                <a:spcPct val="0"/>
              </a:spcBef>
              <a:spcAft>
                <a:spcPct val="0"/>
              </a:spcAft>
              <a:buClrTx/>
              <a:buSzTx/>
              <a:buFontTx/>
              <a:buNone/>
              <a:tabLst/>
              <a:defRPr/>
            </a:pP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 Sự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phát</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triển</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và</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phân</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bố</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của</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ngành</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lâm</a:t>
            </a:r>
            <a:r>
              <a:rPr lang="en-US"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 </a:t>
            </a:r>
            <a:r>
              <a:rPr lang="en-US" altLang="en-US" sz="2800" b="1" kern="0" dirty="0" err="1">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rPr>
              <a:t>nghiệp</a:t>
            </a:r>
            <a:endParaRPr lang="vi-VN" altLang="en-US" sz="2800" b="1" kern="0" dirty="0">
              <a:solidFill>
                <a:srgbClr val="C00000"/>
              </a:solidFill>
              <a:latin typeface="Bahnschrift Light Condensed" panose="020B0502040204020203" pitchFamily="34" charset="0"/>
              <a:ea typeface="#9Slide02 Noi dung rat dai" panose="02000000000000000000" pitchFamily="2" charset="0"/>
              <a:cs typeface="Tahoma" panose="020B0604030504040204" pitchFamily="34" charset="0"/>
            </a:endParaRPr>
          </a:p>
        </p:txBody>
      </p:sp>
      <p:sp>
        <p:nvSpPr>
          <p:cNvPr id="13" name="Text Box 4">
            <a:extLst>
              <a:ext uri="{FF2B5EF4-FFF2-40B4-BE49-F238E27FC236}">
                <a16:creationId xmlns:a16="http://schemas.microsoft.com/office/drawing/2014/main" id="{BDEAE65D-B908-D2AC-1F95-F9E0B2F9806F}"/>
              </a:ext>
            </a:extLst>
          </p:cNvPr>
          <p:cNvSpPr txBox="1"/>
          <p:nvPr/>
        </p:nvSpPr>
        <p:spPr>
          <a:xfrm>
            <a:off x="541985" y="3096280"/>
            <a:ext cx="9557228" cy="954107"/>
          </a:xfrm>
          <a:prstGeom prst="rect">
            <a:avLst/>
          </a:prstGeom>
          <a:noFill/>
        </p:spPr>
        <p:txBody>
          <a:bodyPr wrap="square" rtlCol="0" anchor="t">
            <a:spAutoFit/>
          </a:bodyPr>
          <a:lstStyle/>
          <a:p>
            <a:pPr algn="just"/>
            <a:r>
              <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T</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ốc độ tăng trưởng </a:t>
            </a:r>
            <a:r>
              <a:rPr lang="vi-VN"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đạt 3,88%</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giá trị sản xuất ngành lâm nghiệp đóng góp gần </a:t>
            </a:r>
            <a:r>
              <a:rPr lang="vi-VN" sz="2800" dirty="0">
                <a:solidFill>
                  <a:srgbClr val="C00000"/>
                </a:solidFill>
                <a:latin typeface="Bahnschrift SemiLight Condensed" panose="020B0502040204020203" pitchFamily="34" charset="0"/>
                <a:ea typeface="#9Slide02 Noi dung rat dai" panose="02000000000000000000" pitchFamily="2" charset="0"/>
                <a:cs typeface="Times New Roman" panose="02020603050405020304" charset="0"/>
              </a:rPr>
              <a:t>3%</a:t>
            </a:r>
            <a:r>
              <a:rPr lang="vi-VN"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rPr>
              <a:t> toàn ngành nông - lâm - thủy sản.</a:t>
            </a:r>
            <a:endParaRPr lang="en-US" sz="2800" dirty="0">
              <a:solidFill>
                <a:srgbClr val="002060"/>
              </a:solidFill>
              <a:latin typeface="Bahnschrift SemiLight Condensed" panose="020B0502040204020203" pitchFamily="34" charset="0"/>
              <a:ea typeface="#9Slide02 Noi dung rat dai" panose="02000000000000000000" pitchFamily="2" charset="0"/>
              <a:cs typeface="Times New Roman" panose="02020603050405020304" charset="0"/>
            </a:endParaRPr>
          </a:p>
        </p:txBody>
      </p:sp>
    </p:spTree>
    <p:extLst>
      <p:ext uri="{BB962C8B-B14F-4D97-AF65-F5344CB8AC3E}">
        <p14:creationId xmlns:p14="http://schemas.microsoft.com/office/powerpoint/2010/main" val="184073047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12573000" y="645557"/>
            <a:ext cx="4572000" cy="3572687"/>
          </a:xfrm>
          <a:prstGeom prst="cloud">
            <a:avLst/>
          </a:prstGeom>
          <a:solidFill>
            <a:srgbClr val="0070C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bg1"/>
                </a:solidFill>
                <a:latin typeface="Times New Roman" panose="02020603050405020304" pitchFamily="18" charset="0"/>
                <a:cs typeface="Times New Roman" panose="02020603050405020304" pitchFamily="18" charset="0"/>
              </a:rPr>
              <a:t>Vai </a:t>
            </a:r>
            <a:r>
              <a:rPr lang="en-US" sz="4200" b="1" dirty="0" err="1">
                <a:solidFill>
                  <a:schemeClr val="bg1"/>
                </a:solidFill>
                <a:latin typeface="Times New Roman" panose="02020603050405020304" pitchFamily="18" charset="0"/>
                <a:cs typeface="Times New Roman" panose="02020603050405020304" pitchFamily="18" charset="0"/>
              </a:rPr>
              <a:t>trò</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của</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ngành</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thủy</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sản</a:t>
            </a:r>
            <a:r>
              <a:rPr lang="en-US" sz="4200" b="1" dirty="0">
                <a:solidFill>
                  <a:schemeClr val="bg1"/>
                </a:solidFill>
                <a:latin typeface="Times New Roman" panose="02020603050405020304" pitchFamily="18" charset="0"/>
                <a:cs typeface="Times New Roman" panose="02020603050405020304" pitchFamily="18" charset="0"/>
              </a:rPr>
              <a:t> là </a:t>
            </a:r>
            <a:r>
              <a:rPr lang="en-US" sz="4200" b="1" dirty="0" err="1">
                <a:solidFill>
                  <a:schemeClr val="bg1"/>
                </a:solidFill>
                <a:latin typeface="Times New Roman" panose="02020603050405020304" pitchFamily="18" charset="0"/>
                <a:cs typeface="Times New Roman" panose="02020603050405020304" pitchFamily="18" charset="0"/>
              </a:rPr>
              <a:t>gì</a:t>
            </a:r>
            <a:r>
              <a:rPr lang="en-US" sz="4200" b="1" dirty="0">
                <a:solidFill>
                  <a:schemeClr val="bg1"/>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1283109" y="1739404"/>
            <a:ext cx="10706331" cy="1384995"/>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Cung cấp nguồn thực phẩm có hàm lượng dinh dưỡng cao cho con người.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78575" y="3175678"/>
            <a:ext cx="10706331" cy="738664"/>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Cung cấp nguồn nguyên liệu cho xuất khẩu.</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02644" y="4269548"/>
            <a:ext cx="10027907" cy="738664"/>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Tạo thêm công việc cho người lao động.</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569907" y="5338376"/>
            <a:ext cx="9903542" cy="738664"/>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Cung cấp nguồn thức ăn cho chăn nuôi.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71798" y="6313631"/>
            <a:ext cx="13421036" cy="738664"/>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Đáp ứng nhu cầu vui chơi, giải trí cho con người.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33134" y="7374377"/>
            <a:ext cx="14497667" cy="2031325"/>
          </a:xfrm>
          <a:prstGeom prst="rect">
            <a:avLst/>
          </a:prstGeom>
          <a:noFill/>
        </p:spPr>
        <p:txBody>
          <a:bodyPr wrap="square" rtlCol="0">
            <a:spAutoFit/>
          </a:bodyPr>
          <a:lstStyle/>
          <a:p>
            <a:pPr marL="685800" indent="-685800" algn="just" defTabSz="1371600">
              <a:buClr>
                <a:srgbClr val="5B9BD5">
                  <a:lumMod val="40000"/>
                  <a:lumOff val="60000"/>
                </a:srgbClr>
              </a:buClr>
              <a:buFont typeface="Wingdings" panose="05000000000000000000" pitchFamily="2" charset="2"/>
              <a:buChar char="ü"/>
            </a:pPr>
            <a:r>
              <a:rPr lang="vi-VN" sz="4200" dirty="0">
                <a:solidFill>
                  <a:prstClr val="black"/>
                </a:solidFill>
                <a:latin typeface="Times New Roman" panose="02020603050405020304" pitchFamily="18" charset="0"/>
                <a:cs typeface="Times New Roman" panose="02020603050405020304" pitchFamily="18" charset="0"/>
              </a:rPr>
              <a:t>Các hoạt động thủy sản trên biển còn góp phần khẳng định chủ quyền, toàn vẹn lãnh thổ của Tổ quốc đối với các hoạt động trên biển của ngư dân.</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36D030C9-CD56-32FE-29BB-A4250C2098DA}"/>
              </a:ext>
            </a:extLst>
          </p:cNvPr>
          <p:cNvSpPr txBox="1"/>
          <p:nvPr/>
        </p:nvSpPr>
        <p:spPr>
          <a:xfrm>
            <a:off x="114299" y="242651"/>
            <a:ext cx="5257800" cy="1107996"/>
          </a:xfrm>
          <a:prstGeom prst="rect">
            <a:avLst/>
          </a:prstGeom>
          <a:noFill/>
        </p:spPr>
        <p:txBody>
          <a:bodyPr wrap="square" rtlCol="0">
            <a:spAutoFit/>
          </a:bodyPr>
          <a:lstStyle/>
          <a:p>
            <a:pPr algn="ctr"/>
            <a:r>
              <a:rPr lang="en-US" sz="6600" dirty="0">
                <a:solidFill>
                  <a:srgbClr val="0070C0"/>
                </a:solidFill>
                <a:latin typeface="#9Slide07 IcielBaliho Script" pitchFamily="2" charset="0"/>
              </a:rPr>
              <a:t>2. </a:t>
            </a:r>
            <a:r>
              <a:rPr lang="en-US" sz="6600" dirty="0" err="1">
                <a:solidFill>
                  <a:srgbClr val="0070C0"/>
                </a:solidFill>
                <a:latin typeface="#9Slide07 IcielBaliho Script" pitchFamily="2" charset="0"/>
              </a:rPr>
              <a:t>Thủy</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sản</a:t>
            </a:r>
            <a:endParaRPr lang="en-US" sz="6600" dirty="0">
              <a:solidFill>
                <a:srgbClr val="0070C0"/>
              </a:solidFill>
              <a:latin typeface="#9Slide07 IcielBaliho Script" pitchFamily="2" charset="0"/>
            </a:endParaRPr>
          </a:p>
        </p:txBody>
      </p:sp>
      <p:pic>
        <p:nvPicPr>
          <p:cNvPr id="12" name="Hình ảnh 11">
            <a:extLst>
              <a:ext uri="{FF2B5EF4-FFF2-40B4-BE49-F238E27FC236}">
                <a16:creationId xmlns:a16="http://schemas.microsoft.com/office/drawing/2014/main" id="{B91D561B-A120-2B04-DD92-C62C6164B60F}"/>
              </a:ext>
            </a:extLst>
          </p:cNvPr>
          <p:cNvPicPr>
            <a:picLocks noChangeAspect="1"/>
          </p:cNvPicPr>
          <p:nvPr/>
        </p:nvPicPr>
        <p:blipFill rotWithShape="1">
          <a:blip r:embed="rId2"/>
          <a:srcRect l="28884" t="22684" r="32710" b="21200"/>
          <a:stretch/>
        </p:blipFill>
        <p:spPr>
          <a:xfrm>
            <a:off x="171071" y="6568900"/>
            <a:ext cx="2926556" cy="3207054"/>
          </a:xfrm>
          <a:prstGeom prst="rect">
            <a:avLst/>
          </a:prstGeom>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2F13DB7-FF8D-A3C4-4518-07084E98F46A}"/>
              </a:ext>
            </a:extLst>
          </p:cNvPr>
          <p:cNvSpPr txBox="1"/>
          <p:nvPr/>
        </p:nvSpPr>
        <p:spPr>
          <a:xfrm>
            <a:off x="114299" y="242651"/>
            <a:ext cx="5257800" cy="1107996"/>
          </a:xfrm>
          <a:prstGeom prst="rect">
            <a:avLst/>
          </a:prstGeom>
          <a:noFill/>
        </p:spPr>
        <p:txBody>
          <a:bodyPr wrap="square" rtlCol="0">
            <a:spAutoFit/>
          </a:bodyPr>
          <a:lstStyle/>
          <a:p>
            <a:pPr algn="ctr"/>
            <a:r>
              <a:rPr lang="en-US" sz="6600" dirty="0">
                <a:solidFill>
                  <a:srgbClr val="0070C0"/>
                </a:solidFill>
                <a:latin typeface="#9Slide07 IcielBaliho Script" pitchFamily="2" charset="0"/>
              </a:rPr>
              <a:t>2. </a:t>
            </a:r>
            <a:r>
              <a:rPr lang="en-US" sz="6600" dirty="0" err="1">
                <a:solidFill>
                  <a:srgbClr val="0070C0"/>
                </a:solidFill>
                <a:latin typeface="#9Slide07 IcielBaliho Script" pitchFamily="2" charset="0"/>
              </a:rPr>
              <a:t>Thủy</a:t>
            </a:r>
            <a:r>
              <a:rPr lang="en-US" sz="6600" dirty="0">
                <a:solidFill>
                  <a:srgbClr val="0070C0"/>
                </a:solidFill>
                <a:latin typeface="#9Slide07 IcielBaliho Script" pitchFamily="2" charset="0"/>
              </a:rPr>
              <a:t> </a:t>
            </a:r>
            <a:r>
              <a:rPr lang="en-US" sz="6600" dirty="0" err="1">
                <a:solidFill>
                  <a:srgbClr val="0070C0"/>
                </a:solidFill>
                <a:latin typeface="#9Slide07 IcielBaliho Script" pitchFamily="2" charset="0"/>
              </a:rPr>
              <a:t>sản</a:t>
            </a:r>
            <a:endParaRPr lang="en-US" sz="6600" dirty="0">
              <a:solidFill>
                <a:srgbClr val="0070C0"/>
              </a:solidFill>
              <a:latin typeface="#9Slide07 IcielBaliho Script" pitchFamily="2" charset="0"/>
            </a:endParaRPr>
          </a:p>
        </p:txBody>
      </p:sp>
      <p:pic>
        <p:nvPicPr>
          <p:cNvPr id="7" name="Hình ảnh 6">
            <a:extLst>
              <a:ext uri="{FF2B5EF4-FFF2-40B4-BE49-F238E27FC236}">
                <a16:creationId xmlns:a16="http://schemas.microsoft.com/office/drawing/2014/main" id="{1B35707C-F18F-F52D-B667-2D0D1644759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363200" y="240398"/>
            <a:ext cx="7642861" cy="9806203"/>
          </a:xfrm>
          <a:prstGeom prst="rect">
            <a:avLst/>
          </a:prstGeom>
        </p:spPr>
      </p:pic>
      <p:sp>
        <p:nvSpPr>
          <p:cNvPr id="8" name="Hộp Văn bản 7">
            <a:extLst>
              <a:ext uri="{FF2B5EF4-FFF2-40B4-BE49-F238E27FC236}">
                <a16:creationId xmlns:a16="http://schemas.microsoft.com/office/drawing/2014/main" id="{7717E5F9-D410-683A-0F8A-C0B8F0001B4B}"/>
              </a:ext>
            </a:extLst>
          </p:cNvPr>
          <p:cNvSpPr txBox="1"/>
          <p:nvPr/>
        </p:nvSpPr>
        <p:spPr>
          <a:xfrm>
            <a:off x="2514600" y="2480738"/>
            <a:ext cx="4991101" cy="1815882"/>
          </a:xfrm>
          <a:prstGeom prst="rect">
            <a:avLst/>
          </a:prstGeom>
          <a:solidFill>
            <a:srgbClr val="0070C0"/>
          </a:solidFill>
        </p:spPr>
        <p:txBody>
          <a:bodyPr wrap="square" rtlCol="0">
            <a:spAutoFit/>
          </a:bodyPr>
          <a:lstStyle/>
          <a:p>
            <a:pPr algn="ctr"/>
            <a:r>
              <a:rPr lang="en-US" sz="2800" b="1" dirty="0">
                <a:solidFill>
                  <a:srgbClr val="FFFF00"/>
                </a:solidFill>
                <a:latin typeface="Bahnschrift Light Condensed" panose="020B0502040204020203" pitchFamily="34" charset="0"/>
              </a:rPr>
              <a:t>NHIỆM VỤ 1</a:t>
            </a:r>
          </a:p>
          <a:p>
            <a:pPr algn="ctr"/>
            <a:r>
              <a:rPr lang="en-US" sz="2800" dirty="0">
                <a:solidFill>
                  <a:schemeClr val="bg1"/>
                </a:solidFill>
                <a:latin typeface="Bahnschrift Light Condensed" panose="020B0502040204020203" pitchFamily="34" charset="0"/>
              </a:rPr>
              <a:t>Dựa </a:t>
            </a:r>
            <a:r>
              <a:rPr lang="en-US" sz="2800" dirty="0" err="1">
                <a:solidFill>
                  <a:schemeClr val="bg1"/>
                </a:solidFill>
                <a:latin typeface="Bahnschrift Light Condensed" panose="020B0502040204020203" pitchFamily="34" charset="0"/>
              </a:rPr>
              <a:t>vào</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thông</a:t>
            </a:r>
            <a:r>
              <a:rPr lang="en-US" sz="2800" dirty="0">
                <a:solidFill>
                  <a:schemeClr val="bg1"/>
                </a:solidFill>
                <a:latin typeface="Bahnschrift Light Condensed" panose="020B0502040204020203" pitchFamily="34" charset="0"/>
              </a:rPr>
              <a:t> tin SGK, </a:t>
            </a:r>
            <a:r>
              <a:rPr lang="en-US" sz="2800" dirty="0" err="1">
                <a:solidFill>
                  <a:schemeClr val="bg1"/>
                </a:solidFill>
                <a:latin typeface="Bahnschrift Light Condensed" panose="020B0502040204020203" pitchFamily="34" charset="0"/>
              </a:rPr>
              <a:t>hình</a:t>
            </a:r>
            <a:r>
              <a:rPr lang="en-US" sz="2800" dirty="0">
                <a:solidFill>
                  <a:schemeClr val="bg1"/>
                </a:solidFill>
                <a:latin typeface="Bahnschrift Light Condensed" panose="020B0502040204020203" pitchFamily="34" charset="0"/>
              </a:rPr>
              <a:t> 5.1, </a:t>
            </a:r>
            <a:r>
              <a:rPr lang="en-US" sz="2800" dirty="0" err="1">
                <a:solidFill>
                  <a:schemeClr val="bg1"/>
                </a:solidFill>
                <a:latin typeface="Bahnschrift Light Condensed" panose="020B0502040204020203" pitchFamily="34" charset="0"/>
              </a:rPr>
              <a:t>em</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hãy</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hoàn</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thiện</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sơ</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đồ</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về</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tiềm</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năng</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và</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phân</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bố</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nguồn</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lợi</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thủy</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sản</a:t>
            </a:r>
            <a:r>
              <a:rPr lang="en-US" sz="2800" dirty="0">
                <a:solidFill>
                  <a:schemeClr val="bg1"/>
                </a:solidFill>
                <a:latin typeface="Bahnschrift Light Condensed" panose="020B0502040204020203" pitchFamily="34" charset="0"/>
              </a:rPr>
              <a:t> </a:t>
            </a:r>
            <a:r>
              <a:rPr lang="en-US" sz="2800" dirty="0" err="1">
                <a:solidFill>
                  <a:schemeClr val="bg1"/>
                </a:solidFill>
                <a:latin typeface="Bahnschrift Light Condensed" panose="020B0502040204020203" pitchFamily="34" charset="0"/>
              </a:rPr>
              <a:t>nước</a:t>
            </a:r>
            <a:r>
              <a:rPr lang="en-US" sz="2800" dirty="0">
                <a:solidFill>
                  <a:schemeClr val="bg1"/>
                </a:solidFill>
                <a:latin typeface="Bahnschrift Light Condensed" panose="020B0502040204020203" pitchFamily="34" charset="0"/>
              </a:rPr>
              <a:t> ta?</a:t>
            </a:r>
          </a:p>
        </p:txBody>
      </p:sp>
      <p:sp>
        <p:nvSpPr>
          <p:cNvPr id="44" name="Hộp Văn bản 43">
            <a:extLst>
              <a:ext uri="{FF2B5EF4-FFF2-40B4-BE49-F238E27FC236}">
                <a16:creationId xmlns:a16="http://schemas.microsoft.com/office/drawing/2014/main" id="{545CEF85-CA48-DDB3-A956-D607C288E9A0}"/>
              </a:ext>
            </a:extLst>
          </p:cNvPr>
          <p:cNvSpPr txBox="1"/>
          <p:nvPr/>
        </p:nvSpPr>
        <p:spPr>
          <a:xfrm>
            <a:off x="1066800" y="1512574"/>
            <a:ext cx="6553200" cy="584775"/>
          </a:xfrm>
          <a:prstGeom prst="rect">
            <a:avLst/>
          </a:prstGeom>
          <a:noFill/>
        </p:spPr>
        <p:txBody>
          <a:bodyPr wrap="square" rtlCol="0">
            <a:spAutoFit/>
          </a:bodyPr>
          <a:lstStyle/>
          <a:p>
            <a:r>
              <a:rPr lang="en-US" sz="3200" dirty="0">
                <a:solidFill>
                  <a:srgbClr val="002060"/>
                </a:solidFill>
                <a:latin typeface="Bahnschrift Light Condensed" panose="020B0502040204020203" pitchFamily="34" charset="0"/>
              </a:rPr>
              <a:t>a. Đặc </a:t>
            </a:r>
            <a:r>
              <a:rPr lang="en-US" sz="3200" dirty="0" err="1">
                <a:solidFill>
                  <a:srgbClr val="002060"/>
                </a:solidFill>
                <a:latin typeface="Bahnschrift Light Condensed" panose="020B0502040204020203" pitchFamily="34" charset="0"/>
              </a:rPr>
              <a:t>điểm</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phân</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bố</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nguồn</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lợi</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thủy</a:t>
            </a:r>
            <a:r>
              <a:rPr lang="en-US" sz="3200" dirty="0">
                <a:solidFill>
                  <a:srgbClr val="002060"/>
                </a:solidFill>
                <a:latin typeface="Bahnschrift Light Condensed" panose="020B0502040204020203" pitchFamily="34" charset="0"/>
              </a:rPr>
              <a:t> </a:t>
            </a:r>
            <a:r>
              <a:rPr lang="en-US" sz="3200" dirty="0" err="1">
                <a:solidFill>
                  <a:srgbClr val="002060"/>
                </a:solidFill>
                <a:latin typeface="Bahnschrift Light Condensed" panose="020B0502040204020203" pitchFamily="34" charset="0"/>
              </a:rPr>
              <a:t>sản</a:t>
            </a:r>
            <a:r>
              <a:rPr lang="en-US" sz="3200" dirty="0">
                <a:solidFill>
                  <a:srgbClr val="002060"/>
                </a:solidFill>
                <a:latin typeface="Bahnschrift Light Condensed" panose="020B0502040204020203" pitchFamily="34" charset="0"/>
              </a:rPr>
              <a:t>. </a:t>
            </a:r>
          </a:p>
        </p:txBody>
      </p:sp>
      <p:pic>
        <p:nvPicPr>
          <p:cNvPr id="46" name="Hình ảnh 45">
            <a:extLst>
              <a:ext uri="{FF2B5EF4-FFF2-40B4-BE49-F238E27FC236}">
                <a16:creationId xmlns:a16="http://schemas.microsoft.com/office/drawing/2014/main" id="{139FB889-C042-9DCC-E7C2-FFE79D6382CF}"/>
              </a:ext>
            </a:extLst>
          </p:cNvPr>
          <p:cNvPicPr>
            <a:picLocks noChangeAspect="1"/>
          </p:cNvPicPr>
          <p:nvPr/>
        </p:nvPicPr>
        <p:blipFill>
          <a:blip r:embed="rId4"/>
          <a:stretch>
            <a:fillRect/>
          </a:stretch>
        </p:blipFill>
        <p:spPr>
          <a:xfrm>
            <a:off x="990600" y="4706077"/>
            <a:ext cx="8747762" cy="4747556"/>
          </a:xfrm>
          <a:prstGeom prst="rect">
            <a:avLst/>
          </a:prstGeom>
        </p:spPr>
      </p:pic>
      <p:pic>
        <p:nvPicPr>
          <p:cNvPr id="2" name="Hình ảnh 1">
            <a:extLst>
              <a:ext uri="{FF2B5EF4-FFF2-40B4-BE49-F238E27FC236}">
                <a16:creationId xmlns:a16="http://schemas.microsoft.com/office/drawing/2014/main" id="{3EBB38D6-597F-016E-0B6F-F4DEBF4F02D9}"/>
              </a:ext>
            </a:extLst>
          </p:cNvPr>
          <p:cNvPicPr>
            <a:picLocks noChangeAspect="1"/>
          </p:cNvPicPr>
          <p:nvPr/>
        </p:nvPicPr>
        <p:blipFill>
          <a:blip r:embed="rId5"/>
          <a:stretch>
            <a:fillRect/>
          </a:stretch>
        </p:blipFill>
        <p:spPr>
          <a:xfrm>
            <a:off x="281939" y="2434061"/>
            <a:ext cx="2232661" cy="1815882"/>
          </a:xfrm>
          <a:prstGeom prst="rect">
            <a:avLst/>
          </a:prstGeom>
        </p:spPr>
      </p:pic>
      <p:pic>
        <p:nvPicPr>
          <p:cNvPr id="3" name="Hình ảnh 2">
            <a:extLst>
              <a:ext uri="{FF2B5EF4-FFF2-40B4-BE49-F238E27FC236}">
                <a16:creationId xmlns:a16="http://schemas.microsoft.com/office/drawing/2014/main" id="{0ACF796D-CB85-5F1F-E03D-1D0BCAC62B2E}"/>
              </a:ext>
            </a:extLst>
          </p:cNvPr>
          <p:cNvPicPr>
            <a:picLocks noChangeAspect="1"/>
          </p:cNvPicPr>
          <p:nvPr/>
        </p:nvPicPr>
        <p:blipFill>
          <a:blip r:embed="rId6"/>
          <a:stretch>
            <a:fillRect/>
          </a:stretch>
        </p:blipFill>
        <p:spPr>
          <a:xfrm>
            <a:off x="7562850" y="2506805"/>
            <a:ext cx="2175512" cy="1743137"/>
          </a:xfrm>
          <a:prstGeom prst="rect">
            <a:avLst/>
          </a:prstGeom>
        </p:spPr>
      </p:pic>
    </p:spTree>
    <p:extLst>
      <p:ext uri="{BB962C8B-B14F-4D97-AF65-F5344CB8AC3E}">
        <p14:creationId xmlns:p14="http://schemas.microsoft.com/office/powerpoint/2010/main" val="418213326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Hình ảnh 63">
            <a:extLst>
              <a:ext uri="{FF2B5EF4-FFF2-40B4-BE49-F238E27FC236}">
                <a16:creationId xmlns:a16="http://schemas.microsoft.com/office/drawing/2014/main" id="{3E89AA32-6A33-B5A8-4003-8AE4B8F5842B}"/>
              </a:ext>
            </a:extLst>
          </p:cNvPr>
          <p:cNvPicPr>
            <a:picLocks noChangeAspect="1"/>
          </p:cNvPicPr>
          <p:nvPr/>
        </p:nvPicPr>
        <p:blipFill>
          <a:blip r:embed="rId2"/>
          <a:stretch>
            <a:fillRect/>
          </a:stretch>
        </p:blipFill>
        <p:spPr>
          <a:xfrm>
            <a:off x="0" y="-34262"/>
            <a:ext cx="18516600" cy="12344400"/>
          </a:xfrm>
          <a:prstGeom prst="rect">
            <a:avLst/>
          </a:prstGeom>
        </p:spPr>
      </p:pic>
      <p:sp>
        <p:nvSpPr>
          <p:cNvPr id="11" name="Hình chữ nhật: Góc Tròn 10">
            <a:extLst>
              <a:ext uri="{FF2B5EF4-FFF2-40B4-BE49-F238E27FC236}">
                <a16:creationId xmlns:a16="http://schemas.microsoft.com/office/drawing/2014/main" id="{5A40929C-8715-8E4D-3DE2-D11F410100C1}"/>
              </a:ext>
            </a:extLst>
          </p:cNvPr>
          <p:cNvSpPr/>
          <p:nvPr/>
        </p:nvSpPr>
        <p:spPr>
          <a:xfrm>
            <a:off x="685800" y="3543300"/>
            <a:ext cx="2232661" cy="26269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7 Cadena" panose="02000503000000020004" pitchFamily="2" charset="0"/>
              </a:rPr>
              <a:t>THỦY SẢN</a:t>
            </a:r>
          </a:p>
        </p:txBody>
      </p:sp>
      <p:sp>
        <p:nvSpPr>
          <p:cNvPr id="12" name="Hình chữ nhật: Góc Tròn 11">
            <a:extLst>
              <a:ext uri="{FF2B5EF4-FFF2-40B4-BE49-F238E27FC236}">
                <a16:creationId xmlns:a16="http://schemas.microsoft.com/office/drawing/2014/main" id="{0DAA9FD0-FB14-CBB5-0803-FEEA1E039D9F}"/>
              </a:ext>
            </a:extLst>
          </p:cNvPr>
          <p:cNvSpPr/>
          <p:nvPr/>
        </p:nvSpPr>
        <p:spPr>
          <a:xfrm>
            <a:off x="3984573" y="2352757"/>
            <a:ext cx="2362200" cy="1398536"/>
          </a:xfrm>
          <a:custGeom>
            <a:avLst/>
            <a:gdLst>
              <a:gd name="connsiteX0" fmla="*/ 0 w 2362200"/>
              <a:gd name="connsiteY0" fmla="*/ 233094 h 1398536"/>
              <a:gd name="connsiteX1" fmla="*/ 233094 w 2362200"/>
              <a:gd name="connsiteY1" fmla="*/ 0 h 1398536"/>
              <a:gd name="connsiteX2" fmla="*/ 745017 w 2362200"/>
              <a:gd name="connsiteY2" fmla="*/ 0 h 1398536"/>
              <a:gd name="connsiteX3" fmla="*/ 1219020 w 2362200"/>
              <a:gd name="connsiteY3" fmla="*/ 0 h 1398536"/>
              <a:gd name="connsiteX4" fmla="*/ 1655103 w 2362200"/>
              <a:gd name="connsiteY4" fmla="*/ 0 h 1398536"/>
              <a:gd name="connsiteX5" fmla="*/ 2129106 w 2362200"/>
              <a:gd name="connsiteY5" fmla="*/ 0 h 1398536"/>
              <a:gd name="connsiteX6" fmla="*/ 2362200 w 2362200"/>
              <a:gd name="connsiteY6" fmla="*/ 233094 h 1398536"/>
              <a:gd name="connsiteX7" fmla="*/ 2362200 w 2362200"/>
              <a:gd name="connsiteY7" fmla="*/ 699268 h 1398536"/>
              <a:gd name="connsiteX8" fmla="*/ 2362200 w 2362200"/>
              <a:gd name="connsiteY8" fmla="*/ 1165442 h 1398536"/>
              <a:gd name="connsiteX9" fmla="*/ 2129106 w 2362200"/>
              <a:gd name="connsiteY9" fmla="*/ 1398536 h 1398536"/>
              <a:gd name="connsiteX10" fmla="*/ 1617183 w 2362200"/>
              <a:gd name="connsiteY10" fmla="*/ 1398536 h 1398536"/>
              <a:gd name="connsiteX11" fmla="*/ 1143180 w 2362200"/>
              <a:gd name="connsiteY11" fmla="*/ 1398536 h 1398536"/>
              <a:gd name="connsiteX12" fmla="*/ 688137 w 2362200"/>
              <a:gd name="connsiteY12" fmla="*/ 1398536 h 1398536"/>
              <a:gd name="connsiteX13" fmla="*/ 233094 w 2362200"/>
              <a:gd name="connsiteY13" fmla="*/ 1398536 h 1398536"/>
              <a:gd name="connsiteX14" fmla="*/ 0 w 2362200"/>
              <a:gd name="connsiteY14" fmla="*/ 1165442 h 1398536"/>
              <a:gd name="connsiteX15" fmla="*/ 0 w 2362200"/>
              <a:gd name="connsiteY15" fmla="*/ 717915 h 1398536"/>
              <a:gd name="connsiteX16" fmla="*/ 0 w 2362200"/>
              <a:gd name="connsiteY16" fmla="*/ 233094 h 13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2200" h="1398536" fill="none" extrusionOk="0">
                <a:moveTo>
                  <a:pt x="0" y="233094"/>
                </a:moveTo>
                <a:cubicBezTo>
                  <a:pt x="-17595" y="137926"/>
                  <a:pt x="87457" y="31185"/>
                  <a:pt x="233094" y="0"/>
                </a:cubicBezTo>
                <a:cubicBezTo>
                  <a:pt x="434528" y="-46784"/>
                  <a:pt x="492678" y="7517"/>
                  <a:pt x="745017" y="0"/>
                </a:cubicBezTo>
                <a:cubicBezTo>
                  <a:pt x="997356" y="-7517"/>
                  <a:pt x="1102317" y="10956"/>
                  <a:pt x="1219020" y="0"/>
                </a:cubicBezTo>
                <a:cubicBezTo>
                  <a:pt x="1335723" y="-10956"/>
                  <a:pt x="1554216" y="47699"/>
                  <a:pt x="1655103" y="0"/>
                </a:cubicBezTo>
                <a:cubicBezTo>
                  <a:pt x="1755990" y="-47699"/>
                  <a:pt x="1944314" y="18550"/>
                  <a:pt x="2129106" y="0"/>
                </a:cubicBezTo>
                <a:cubicBezTo>
                  <a:pt x="2272391" y="-28980"/>
                  <a:pt x="2354035" y="122627"/>
                  <a:pt x="2362200" y="233094"/>
                </a:cubicBezTo>
                <a:cubicBezTo>
                  <a:pt x="2410763" y="398420"/>
                  <a:pt x="2307398" y="533455"/>
                  <a:pt x="2362200" y="699268"/>
                </a:cubicBezTo>
                <a:cubicBezTo>
                  <a:pt x="2417002" y="865081"/>
                  <a:pt x="2357502" y="1052016"/>
                  <a:pt x="2362200" y="1165442"/>
                </a:cubicBezTo>
                <a:cubicBezTo>
                  <a:pt x="2357050" y="1271054"/>
                  <a:pt x="2246187" y="1391115"/>
                  <a:pt x="2129106" y="1398536"/>
                </a:cubicBezTo>
                <a:cubicBezTo>
                  <a:pt x="1966362" y="1459857"/>
                  <a:pt x="1815433" y="1356549"/>
                  <a:pt x="1617183" y="1398536"/>
                </a:cubicBezTo>
                <a:cubicBezTo>
                  <a:pt x="1418933" y="1440523"/>
                  <a:pt x="1340349" y="1382994"/>
                  <a:pt x="1143180" y="1398536"/>
                </a:cubicBezTo>
                <a:cubicBezTo>
                  <a:pt x="946011" y="1414078"/>
                  <a:pt x="844271" y="1352865"/>
                  <a:pt x="688137" y="1398536"/>
                </a:cubicBezTo>
                <a:cubicBezTo>
                  <a:pt x="532003" y="1444207"/>
                  <a:pt x="325635" y="1386023"/>
                  <a:pt x="233094" y="1398536"/>
                </a:cubicBezTo>
                <a:cubicBezTo>
                  <a:pt x="114225" y="1398194"/>
                  <a:pt x="10931" y="1281971"/>
                  <a:pt x="0" y="1165442"/>
                </a:cubicBezTo>
                <a:cubicBezTo>
                  <a:pt x="-17966" y="981189"/>
                  <a:pt x="39334" y="808606"/>
                  <a:pt x="0" y="717915"/>
                </a:cubicBezTo>
                <a:cubicBezTo>
                  <a:pt x="-39334" y="627224"/>
                  <a:pt x="36882" y="401279"/>
                  <a:pt x="0" y="233094"/>
                </a:cubicBezTo>
                <a:close/>
              </a:path>
              <a:path w="2362200" h="1398536" stroke="0" extrusionOk="0">
                <a:moveTo>
                  <a:pt x="0" y="233094"/>
                </a:moveTo>
                <a:cubicBezTo>
                  <a:pt x="-28665" y="96869"/>
                  <a:pt x="69513" y="7252"/>
                  <a:pt x="233094" y="0"/>
                </a:cubicBezTo>
                <a:cubicBezTo>
                  <a:pt x="352367" y="-42775"/>
                  <a:pt x="524765" y="30401"/>
                  <a:pt x="650217" y="0"/>
                </a:cubicBezTo>
                <a:cubicBezTo>
                  <a:pt x="775669" y="-30401"/>
                  <a:pt x="1037346" y="16060"/>
                  <a:pt x="1162140" y="0"/>
                </a:cubicBezTo>
                <a:cubicBezTo>
                  <a:pt x="1286934" y="-16060"/>
                  <a:pt x="1472637" y="24623"/>
                  <a:pt x="1655103" y="0"/>
                </a:cubicBezTo>
                <a:cubicBezTo>
                  <a:pt x="1837569" y="-24623"/>
                  <a:pt x="1927412" y="21968"/>
                  <a:pt x="2129106" y="0"/>
                </a:cubicBezTo>
                <a:cubicBezTo>
                  <a:pt x="2279708" y="-24854"/>
                  <a:pt x="2371847" y="127466"/>
                  <a:pt x="2362200" y="233094"/>
                </a:cubicBezTo>
                <a:cubicBezTo>
                  <a:pt x="2410955" y="389802"/>
                  <a:pt x="2356176" y="502015"/>
                  <a:pt x="2362200" y="689945"/>
                </a:cubicBezTo>
                <a:cubicBezTo>
                  <a:pt x="2368224" y="877875"/>
                  <a:pt x="2340807" y="1029073"/>
                  <a:pt x="2362200" y="1165442"/>
                </a:cubicBezTo>
                <a:cubicBezTo>
                  <a:pt x="2353698" y="1280901"/>
                  <a:pt x="2261457" y="1410355"/>
                  <a:pt x="2129106" y="1398536"/>
                </a:cubicBezTo>
                <a:cubicBezTo>
                  <a:pt x="1959882" y="1418555"/>
                  <a:pt x="1911062" y="1365218"/>
                  <a:pt x="1693023" y="1398536"/>
                </a:cubicBezTo>
                <a:cubicBezTo>
                  <a:pt x="1474984" y="1431854"/>
                  <a:pt x="1398925" y="1386008"/>
                  <a:pt x="1181100" y="1398536"/>
                </a:cubicBezTo>
                <a:cubicBezTo>
                  <a:pt x="963275" y="1411064"/>
                  <a:pt x="964846" y="1373025"/>
                  <a:pt x="763977" y="1398536"/>
                </a:cubicBezTo>
                <a:cubicBezTo>
                  <a:pt x="563108" y="1424047"/>
                  <a:pt x="361214" y="1376255"/>
                  <a:pt x="233094" y="1398536"/>
                </a:cubicBezTo>
                <a:cubicBezTo>
                  <a:pt x="95208" y="1403989"/>
                  <a:pt x="-4869" y="1273086"/>
                  <a:pt x="0" y="1165442"/>
                </a:cubicBezTo>
                <a:cubicBezTo>
                  <a:pt x="-35643" y="964863"/>
                  <a:pt x="7665" y="857239"/>
                  <a:pt x="0" y="727238"/>
                </a:cubicBezTo>
                <a:cubicBezTo>
                  <a:pt x="-7665" y="597237"/>
                  <a:pt x="25487" y="377375"/>
                  <a:pt x="0" y="233094"/>
                </a:cubicBezTo>
                <a:close/>
              </a:path>
            </a:pathLst>
          </a:custGeom>
          <a:solidFill>
            <a:schemeClr val="bg1"/>
          </a:solidFill>
          <a:ln w="28575">
            <a:solidFill>
              <a:srgbClr val="0070C0"/>
            </a:solidFill>
            <a:extLst>
              <a:ext uri="{C807C97D-BFC1-408E-A445-0C87EB9F89A2}">
                <ask:lineSketchStyleProps xmlns:ask="http://schemas.microsoft.com/office/drawing/2018/sketchyshapes" xmlns="" sd="170197356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Bahnschrift Light Condensed" panose="020B0502040204020203" pitchFamily="34" charset="0"/>
            </a:endParaRPr>
          </a:p>
        </p:txBody>
      </p:sp>
      <p:sp>
        <p:nvSpPr>
          <p:cNvPr id="13" name="Hình chữ nhật: Góc Tròn 12">
            <a:extLst>
              <a:ext uri="{FF2B5EF4-FFF2-40B4-BE49-F238E27FC236}">
                <a16:creationId xmlns:a16="http://schemas.microsoft.com/office/drawing/2014/main" id="{29D04D9B-5D40-D13E-055F-D06D3EB6BBD9}"/>
              </a:ext>
            </a:extLst>
          </p:cNvPr>
          <p:cNvSpPr/>
          <p:nvPr/>
        </p:nvSpPr>
        <p:spPr>
          <a:xfrm>
            <a:off x="3962968" y="6092703"/>
            <a:ext cx="2362200" cy="1398536"/>
          </a:xfrm>
          <a:custGeom>
            <a:avLst/>
            <a:gdLst>
              <a:gd name="connsiteX0" fmla="*/ 0 w 2362200"/>
              <a:gd name="connsiteY0" fmla="*/ 233094 h 1398536"/>
              <a:gd name="connsiteX1" fmla="*/ 233094 w 2362200"/>
              <a:gd name="connsiteY1" fmla="*/ 0 h 1398536"/>
              <a:gd name="connsiteX2" fmla="*/ 707097 w 2362200"/>
              <a:gd name="connsiteY2" fmla="*/ 0 h 1398536"/>
              <a:gd name="connsiteX3" fmla="*/ 1181100 w 2362200"/>
              <a:gd name="connsiteY3" fmla="*/ 0 h 1398536"/>
              <a:gd name="connsiteX4" fmla="*/ 1617183 w 2362200"/>
              <a:gd name="connsiteY4" fmla="*/ 0 h 1398536"/>
              <a:gd name="connsiteX5" fmla="*/ 2129106 w 2362200"/>
              <a:gd name="connsiteY5" fmla="*/ 0 h 1398536"/>
              <a:gd name="connsiteX6" fmla="*/ 2362200 w 2362200"/>
              <a:gd name="connsiteY6" fmla="*/ 233094 h 1398536"/>
              <a:gd name="connsiteX7" fmla="*/ 2362200 w 2362200"/>
              <a:gd name="connsiteY7" fmla="*/ 699268 h 1398536"/>
              <a:gd name="connsiteX8" fmla="*/ 2362200 w 2362200"/>
              <a:gd name="connsiteY8" fmla="*/ 1165442 h 1398536"/>
              <a:gd name="connsiteX9" fmla="*/ 2129106 w 2362200"/>
              <a:gd name="connsiteY9" fmla="*/ 1398536 h 1398536"/>
              <a:gd name="connsiteX10" fmla="*/ 1636143 w 2362200"/>
              <a:gd name="connsiteY10" fmla="*/ 1398536 h 1398536"/>
              <a:gd name="connsiteX11" fmla="*/ 1200060 w 2362200"/>
              <a:gd name="connsiteY11" fmla="*/ 1398536 h 1398536"/>
              <a:gd name="connsiteX12" fmla="*/ 688137 w 2362200"/>
              <a:gd name="connsiteY12" fmla="*/ 1398536 h 1398536"/>
              <a:gd name="connsiteX13" fmla="*/ 233094 w 2362200"/>
              <a:gd name="connsiteY13" fmla="*/ 1398536 h 1398536"/>
              <a:gd name="connsiteX14" fmla="*/ 0 w 2362200"/>
              <a:gd name="connsiteY14" fmla="*/ 1165442 h 1398536"/>
              <a:gd name="connsiteX15" fmla="*/ 0 w 2362200"/>
              <a:gd name="connsiteY15" fmla="*/ 689945 h 1398536"/>
              <a:gd name="connsiteX16" fmla="*/ 0 w 2362200"/>
              <a:gd name="connsiteY16" fmla="*/ 233094 h 13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2200" h="1398536" fill="none" extrusionOk="0">
                <a:moveTo>
                  <a:pt x="0" y="233094"/>
                </a:moveTo>
                <a:cubicBezTo>
                  <a:pt x="-4469" y="88629"/>
                  <a:pt x="88459" y="1978"/>
                  <a:pt x="233094" y="0"/>
                </a:cubicBezTo>
                <a:cubicBezTo>
                  <a:pt x="395856" y="-49324"/>
                  <a:pt x="590977" y="43744"/>
                  <a:pt x="707097" y="0"/>
                </a:cubicBezTo>
                <a:cubicBezTo>
                  <a:pt x="823217" y="-43744"/>
                  <a:pt x="961045" y="8818"/>
                  <a:pt x="1181100" y="0"/>
                </a:cubicBezTo>
                <a:cubicBezTo>
                  <a:pt x="1401155" y="-8818"/>
                  <a:pt x="1501596" y="19075"/>
                  <a:pt x="1617183" y="0"/>
                </a:cubicBezTo>
                <a:cubicBezTo>
                  <a:pt x="1732770" y="-19075"/>
                  <a:pt x="1895791" y="16201"/>
                  <a:pt x="2129106" y="0"/>
                </a:cubicBezTo>
                <a:cubicBezTo>
                  <a:pt x="2249431" y="-14709"/>
                  <a:pt x="2393303" y="109708"/>
                  <a:pt x="2362200" y="233094"/>
                </a:cubicBezTo>
                <a:cubicBezTo>
                  <a:pt x="2411262" y="341786"/>
                  <a:pt x="2313171" y="601071"/>
                  <a:pt x="2362200" y="699268"/>
                </a:cubicBezTo>
                <a:cubicBezTo>
                  <a:pt x="2411229" y="797465"/>
                  <a:pt x="2347430" y="999929"/>
                  <a:pt x="2362200" y="1165442"/>
                </a:cubicBezTo>
                <a:cubicBezTo>
                  <a:pt x="2373864" y="1293188"/>
                  <a:pt x="2262532" y="1410644"/>
                  <a:pt x="2129106" y="1398536"/>
                </a:cubicBezTo>
                <a:cubicBezTo>
                  <a:pt x="2003567" y="1423006"/>
                  <a:pt x="1801053" y="1357479"/>
                  <a:pt x="1636143" y="1398536"/>
                </a:cubicBezTo>
                <a:cubicBezTo>
                  <a:pt x="1471233" y="1439593"/>
                  <a:pt x="1375068" y="1358014"/>
                  <a:pt x="1200060" y="1398536"/>
                </a:cubicBezTo>
                <a:cubicBezTo>
                  <a:pt x="1025052" y="1439058"/>
                  <a:pt x="921436" y="1395131"/>
                  <a:pt x="688137" y="1398536"/>
                </a:cubicBezTo>
                <a:cubicBezTo>
                  <a:pt x="454838" y="1401941"/>
                  <a:pt x="454635" y="1381221"/>
                  <a:pt x="233094" y="1398536"/>
                </a:cubicBezTo>
                <a:cubicBezTo>
                  <a:pt x="109255" y="1409057"/>
                  <a:pt x="6344" y="1288800"/>
                  <a:pt x="0" y="1165442"/>
                </a:cubicBezTo>
                <a:cubicBezTo>
                  <a:pt x="-46495" y="973918"/>
                  <a:pt x="464" y="856196"/>
                  <a:pt x="0" y="689945"/>
                </a:cubicBezTo>
                <a:cubicBezTo>
                  <a:pt x="-464" y="523694"/>
                  <a:pt x="16609" y="448914"/>
                  <a:pt x="0" y="233094"/>
                </a:cubicBezTo>
                <a:close/>
              </a:path>
              <a:path w="2362200" h="1398536" stroke="0" extrusionOk="0">
                <a:moveTo>
                  <a:pt x="0" y="233094"/>
                </a:moveTo>
                <a:cubicBezTo>
                  <a:pt x="10111" y="87417"/>
                  <a:pt x="113725" y="1721"/>
                  <a:pt x="233094" y="0"/>
                </a:cubicBezTo>
                <a:cubicBezTo>
                  <a:pt x="330080" y="-6140"/>
                  <a:pt x="460155" y="46987"/>
                  <a:pt x="669177" y="0"/>
                </a:cubicBezTo>
                <a:cubicBezTo>
                  <a:pt x="878199" y="-46987"/>
                  <a:pt x="884565" y="3764"/>
                  <a:pt x="1086299" y="0"/>
                </a:cubicBezTo>
                <a:cubicBezTo>
                  <a:pt x="1288033" y="-3764"/>
                  <a:pt x="1358160" y="3882"/>
                  <a:pt x="1598223" y="0"/>
                </a:cubicBezTo>
                <a:cubicBezTo>
                  <a:pt x="1838286" y="-3882"/>
                  <a:pt x="1870228" y="23420"/>
                  <a:pt x="2129106" y="0"/>
                </a:cubicBezTo>
                <a:cubicBezTo>
                  <a:pt x="2281470" y="-8135"/>
                  <a:pt x="2391399" y="98317"/>
                  <a:pt x="2362200" y="233094"/>
                </a:cubicBezTo>
                <a:cubicBezTo>
                  <a:pt x="2390442" y="381337"/>
                  <a:pt x="2309189" y="565290"/>
                  <a:pt x="2362200" y="689945"/>
                </a:cubicBezTo>
                <a:cubicBezTo>
                  <a:pt x="2415211" y="814600"/>
                  <a:pt x="2317491" y="943829"/>
                  <a:pt x="2362200" y="1165442"/>
                </a:cubicBezTo>
                <a:cubicBezTo>
                  <a:pt x="2392734" y="1279380"/>
                  <a:pt x="2279657" y="1421855"/>
                  <a:pt x="2129106" y="1398536"/>
                </a:cubicBezTo>
                <a:cubicBezTo>
                  <a:pt x="1994003" y="1416908"/>
                  <a:pt x="1830411" y="1363396"/>
                  <a:pt x="1693023" y="1398536"/>
                </a:cubicBezTo>
                <a:cubicBezTo>
                  <a:pt x="1555635" y="1433676"/>
                  <a:pt x="1377307" y="1376692"/>
                  <a:pt x="1200060" y="1398536"/>
                </a:cubicBezTo>
                <a:cubicBezTo>
                  <a:pt x="1022813" y="1420380"/>
                  <a:pt x="843454" y="1384695"/>
                  <a:pt x="688137" y="1398536"/>
                </a:cubicBezTo>
                <a:cubicBezTo>
                  <a:pt x="532820" y="1412377"/>
                  <a:pt x="351659" y="1362503"/>
                  <a:pt x="233094" y="1398536"/>
                </a:cubicBezTo>
                <a:cubicBezTo>
                  <a:pt x="125898" y="1408880"/>
                  <a:pt x="38594" y="1295586"/>
                  <a:pt x="0" y="1165442"/>
                </a:cubicBezTo>
                <a:cubicBezTo>
                  <a:pt x="-19133" y="974837"/>
                  <a:pt x="30847" y="865820"/>
                  <a:pt x="0" y="689945"/>
                </a:cubicBezTo>
                <a:cubicBezTo>
                  <a:pt x="-30847" y="514070"/>
                  <a:pt x="28305" y="445448"/>
                  <a:pt x="0" y="233094"/>
                </a:cubicBezTo>
                <a:close/>
              </a:path>
            </a:pathLst>
          </a:custGeom>
          <a:solidFill>
            <a:schemeClr val="bg1"/>
          </a:solidFill>
          <a:ln w="28575">
            <a:solidFill>
              <a:srgbClr val="0070C0"/>
            </a:solidFill>
            <a:extLst>
              <a:ext uri="{C807C97D-BFC1-408E-A445-0C87EB9F89A2}">
                <ask:lineSketchStyleProps xmlns:ask="http://schemas.microsoft.com/office/drawing/2018/sketchyshapes" xmlns="" sd="411157377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Bahnschrift Light Condensed" panose="020B0502040204020203" pitchFamily="34" charset="0"/>
            </a:endParaRPr>
          </a:p>
        </p:txBody>
      </p:sp>
      <p:sp>
        <p:nvSpPr>
          <p:cNvPr id="14" name="Hình chữ nhật: Góc Tròn 13">
            <a:extLst>
              <a:ext uri="{FF2B5EF4-FFF2-40B4-BE49-F238E27FC236}">
                <a16:creationId xmlns:a16="http://schemas.microsoft.com/office/drawing/2014/main" id="{05F53AE8-BBB2-A404-E864-B17CC600363E}"/>
              </a:ext>
            </a:extLst>
          </p:cNvPr>
          <p:cNvSpPr/>
          <p:nvPr/>
        </p:nvSpPr>
        <p:spPr>
          <a:xfrm>
            <a:off x="7112189" y="3093115"/>
            <a:ext cx="8450808" cy="1209922"/>
          </a:xfrm>
          <a:custGeom>
            <a:avLst/>
            <a:gdLst>
              <a:gd name="connsiteX0" fmla="*/ 0 w 8450808"/>
              <a:gd name="connsiteY0" fmla="*/ 201658 h 1209922"/>
              <a:gd name="connsiteX1" fmla="*/ 201658 w 8450808"/>
              <a:gd name="connsiteY1" fmla="*/ 0 h 1209922"/>
              <a:gd name="connsiteX2" fmla="*/ 8249150 w 8450808"/>
              <a:gd name="connsiteY2" fmla="*/ 0 h 1209922"/>
              <a:gd name="connsiteX3" fmla="*/ 8450808 w 8450808"/>
              <a:gd name="connsiteY3" fmla="*/ 201658 h 1209922"/>
              <a:gd name="connsiteX4" fmla="*/ 8450808 w 8450808"/>
              <a:gd name="connsiteY4" fmla="*/ 1008264 h 1209922"/>
              <a:gd name="connsiteX5" fmla="*/ 8249150 w 8450808"/>
              <a:gd name="connsiteY5" fmla="*/ 1209922 h 1209922"/>
              <a:gd name="connsiteX6" fmla="*/ 201658 w 8450808"/>
              <a:gd name="connsiteY6" fmla="*/ 1209922 h 1209922"/>
              <a:gd name="connsiteX7" fmla="*/ 0 w 8450808"/>
              <a:gd name="connsiteY7" fmla="*/ 1008264 h 1209922"/>
              <a:gd name="connsiteX8" fmla="*/ 0 w 8450808"/>
              <a:gd name="connsiteY8" fmla="*/ 201658 h 120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0808" h="1209922" fill="none" extrusionOk="0">
                <a:moveTo>
                  <a:pt x="0" y="201658"/>
                </a:moveTo>
                <a:cubicBezTo>
                  <a:pt x="2498" y="108277"/>
                  <a:pt x="94246" y="21017"/>
                  <a:pt x="201658" y="0"/>
                </a:cubicBezTo>
                <a:cubicBezTo>
                  <a:pt x="1156630" y="-94743"/>
                  <a:pt x="4282069" y="5041"/>
                  <a:pt x="8249150" y="0"/>
                </a:cubicBezTo>
                <a:cubicBezTo>
                  <a:pt x="8353064" y="-6911"/>
                  <a:pt x="8440114" y="93892"/>
                  <a:pt x="8450808" y="201658"/>
                </a:cubicBezTo>
                <a:cubicBezTo>
                  <a:pt x="8443711" y="302871"/>
                  <a:pt x="8464486" y="648459"/>
                  <a:pt x="8450808" y="1008264"/>
                </a:cubicBezTo>
                <a:cubicBezTo>
                  <a:pt x="8454993" y="1109854"/>
                  <a:pt x="8354393" y="1212685"/>
                  <a:pt x="8249150" y="1209922"/>
                </a:cubicBezTo>
                <a:cubicBezTo>
                  <a:pt x="6183076" y="1343967"/>
                  <a:pt x="2339562" y="1050354"/>
                  <a:pt x="201658" y="1209922"/>
                </a:cubicBezTo>
                <a:cubicBezTo>
                  <a:pt x="83005" y="1191578"/>
                  <a:pt x="-14351" y="1116831"/>
                  <a:pt x="0" y="1008264"/>
                </a:cubicBezTo>
                <a:cubicBezTo>
                  <a:pt x="61646" y="865073"/>
                  <a:pt x="-44239" y="300305"/>
                  <a:pt x="0" y="201658"/>
                </a:cubicBezTo>
                <a:close/>
              </a:path>
              <a:path w="8450808" h="1209922" stroke="0" extrusionOk="0">
                <a:moveTo>
                  <a:pt x="0" y="201658"/>
                </a:moveTo>
                <a:cubicBezTo>
                  <a:pt x="981" y="77605"/>
                  <a:pt x="88075" y="-17020"/>
                  <a:pt x="201658" y="0"/>
                </a:cubicBezTo>
                <a:cubicBezTo>
                  <a:pt x="2925812" y="-152680"/>
                  <a:pt x="5931159" y="10994"/>
                  <a:pt x="8249150" y="0"/>
                </a:cubicBezTo>
                <a:cubicBezTo>
                  <a:pt x="8363851" y="15519"/>
                  <a:pt x="8453349" y="94969"/>
                  <a:pt x="8450808" y="201658"/>
                </a:cubicBezTo>
                <a:cubicBezTo>
                  <a:pt x="8481740" y="307984"/>
                  <a:pt x="8387738" y="716526"/>
                  <a:pt x="8450808" y="1008264"/>
                </a:cubicBezTo>
                <a:cubicBezTo>
                  <a:pt x="8470479" y="1118155"/>
                  <a:pt x="8367217" y="1190026"/>
                  <a:pt x="8249150" y="1209922"/>
                </a:cubicBezTo>
                <a:cubicBezTo>
                  <a:pt x="6959218" y="1277637"/>
                  <a:pt x="4199791" y="1119313"/>
                  <a:pt x="201658" y="1209922"/>
                </a:cubicBezTo>
                <a:cubicBezTo>
                  <a:pt x="86063" y="1201176"/>
                  <a:pt x="-6304" y="1136426"/>
                  <a:pt x="0" y="1008264"/>
                </a:cubicBezTo>
                <a:cubicBezTo>
                  <a:pt x="-45915" y="848773"/>
                  <a:pt x="-40301" y="598114"/>
                  <a:pt x="0" y="201658"/>
                </a:cubicBezTo>
                <a:close/>
              </a:path>
            </a:pathLst>
          </a:custGeom>
          <a:solidFill>
            <a:schemeClr val="bg1"/>
          </a:solidFill>
          <a:ln w="28575">
            <a:solidFill>
              <a:srgbClr val="FF0000"/>
            </a:solidFill>
            <a:extLst>
              <a:ext uri="{C807C97D-BFC1-408E-A445-0C87EB9F89A2}">
                <ask:lineSketchStyleProps xmlns:ask="http://schemas.microsoft.com/office/drawing/2018/sketchyshapes" xmlns="" sd="55421523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Bahnschrift Light Condensed" panose="020B0502040204020203" pitchFamily="34" charset="0"/>
              </a:rPr>
              <a:t>Phân</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bố</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Tập</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trung</a:t>
            </a:r>
            <a:r>
              <a:rPr lang="en-US" sz="2800" b="1" dirty="0">
                <a:solidFill>
                  <a:srgbClr val="002060"/>
                </a:solidFill>
                <a:latin typeface="Bahnschrift Light Condensed" panose="020B0502040204020203" pitchFamily="34" charset="0"/>
              </a:rPr>
              <a:t> ở </a:t>
            </a:r>
            <a:r>
              <a:rPr lang="en-US" sz="2800" b="1" dirty="0" err="1">
                <a:solidFill>
                  <a:srgbClr val="002060"/>
                </a:solidFill>
                <a:latin typeface="Bahnschrift Light Condensed" panose="020B0502040204020203" pitchFamily="34" charset="0"/>
              </a:rPr>
              <a:t>các</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hệ</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thống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sông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lớn</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sông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Hồng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sông</a:t>
            </a:r>
            <a:r>
              <a:rPr lang="en-US" sz="2800" b="1" dirty="0">
                <a:solidFill>
                  <a:srgbClr val="002060"/>
                </a:solidFill>
                <a:latin typeface="Bahnschrift Light Condensed" panose="020B0502040204020203" pitchFamily="34" charset="0"/>
              </a:rPr>
              <a:t> Thái Bình, </a:t>
            </a:r>
            <a:r>
              <a:rPr lang="en-US" sz="2800" b="1" dirty="0" err="1">
                <a:solidFill>
                  <a:srgbClr val="002060"/>
                </a:solidFill>
                <a:latin typeface="Bahnschrift Light Condensed" panose="020B0502040204020203" pitchFamily="34" charset="0"/>
              </a:rPr>
              <a:t>sông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Đồng</a:t>
            </a:r>
            <a:r>
              <a:rPr lang="en-US" sz="2800" b="1" dirty="0">
                <a:solidFill>
                  <a:srgbClr val="002060"/>
                </a:solidFill>
                <a:latin typeface="Bahnschrift Light Condensed" panose="020B0502040204020203" pitchFamily="34" charset="0"/>
              </a:rPr>
              <a:t> Nai, </a:t>
            </a:r>
            <a:r>
              <a:rPr lang="en-US" sz="2800" b="1" dirty="0" err="1">
                <a:solidFill>
                  <a:srgbClr val="002060"/>
                </a:solidFill>
                <a:latin typeface="Bahnschrift Light Condensed" panose="020B0502040204020203" pitchFamily="34" charset="0"/>
              </a:rPr>
              <a:t>sông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Cửu</a:t>
            </a:r>
            <a:r>
              <a:rPr lang="en-US" sz="2800" b="1" dirty="0">
                <a:solidFill>
                  <a:srgbClr val="002060"/>
                </a:solidFill>
                <a:latin typeface="Bahnschrift Light Condensed" panose="020B0502040204020203" pitchFamily="34" charset="0"/>
              </a:rPr>
              <a:t> Long.</a:t>
            </a:r>
          </a:p>
        </p:txBody>
      </p:sp>
      <p:sp>
        <p:nvSpPr>
          <p:cNvPr id="15" name="Hình chữ nhật: Góc Tròn 14">
            <a:extLst>
              <a:ext uri="{FF2B5EF4-FFF2-40B4-BE49-F238E27FC236}">
                <a16:creationId xmlns:a16="http://schemas.microsoft.com/office/drawing/2014/main" id="{1552359C-105C-6A35-60BD-3074D70A2722}"/>
              </a:ext>
            </a:extLst>
          </p:cNvPr>
          <p:cNvSpPr/>
          <p:nvPr/>
        </p:nvSpPr>
        <p:spPr>
          <a:xfrm>
            <a:off x="7179289" y="762926"/>
            <a:ext cx="8450808" cy="1617711"/>
          </a:xfrm>
          <a:custGeom>
            <a:avLst/>
            <a:gdLst>
              <a:gd name="connsiteX0" fmla="*/ 0 w 8450808"/>
              <a:gd name="connsiteY0" fmla="*/ 269624 h 1617711"/>
              <a:gd name="connsiteX1" fmla="*/ 269624 w 8450808"/>
              <a:gd name="connsiteY1" fmla="*/ 0 h 1617711"/>
              <a:gd name="connsiteX2" fmla="*/ 8181184 w 8450808"/>
              <a:gd name="connsiteY2" fmla="*/ 0 h 1617711"/>
              <a:gd name="connsiteX3" fmla="*/ 8450808 w 8450808"/>
              <a:gd name="connsiteY3" fmla="*/ 269624 h 1617711"/>
              <a:gd name="connsiteX4" fmla="*/ 8450808 w 8450808"/>
              <a:gd name="connsiteY4" fmla="*/ 1348087 h 1617711"/>
              <a:gd name="connsiteX5" fmla="*/ 8181184 w 8450808"/>
              <a:gd name="connsiteY5" fmla="*/ 1617711 h 1617711"/>
              <a:gd name="connsiteX6" fmla="*/ 269624 w 8450808"/>
              <a:gd name="connsiteY6" fmla="*/ 1617711 h 1617711"/>
              <a:gd name="connsiteX7" fmla="*/ 0 w 8450808"/>
              <a:gd name="connsiteY7" fmla="*/ 1348087 h 1617711"/>
              <a:gd name="connsiteX8" fmla="*/ 0 w 8450808"/>
              <a:gd name="connsiteY8" fmla="*/ 269624 h 161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0808" h="1617711" fill="none" extrusionOk="0">
                <a:moveTo>
                  <a:pt x="0" y="269624"/>
                </a:moveTo>
                <a:cubicBezTo>
                  <a:pt x="4709" y="118407"/>
                  <a:pt x="126508" y="-6059"/>
                  <a:pt x="269624" y="0"/>
                </a:cubicBezTo>
                <a:cubicBezTo>
                  <a:pt x="3511115" y="157535"/>
                  <a:pt x="7357000" y="116542"/>
                  <a:pt x="8181184" y="0"/>
                </a:cubicBezTo>
                <a:cubicBezTo>
                  <a:pt x="8328136" y="27121"/>
                  <a:pt x="8431148" y="100216"/>
                  <a:pt x="8450808" y="269624"/>
                </a:cubicBezTo>
                <a:cubicBezTo>
                  <a:pt x="8423297" y="792589"/>
                  <a:pt x="8518755" y="848187"/>
                  <a:pt x="8450808" y="1348087"/>
                </a:cubicBezTo>
                <a:cubicBezTo>
                  <a:pt x="8454947" y="1518031"/>
                  <a:pt x="8321179" y="1597031"/>
                  <a:pt x="8181184" y="1617711"/>
                </a:cubicBezTo>
                <a:cubicBezTo>
                  <a:pt x="4809639" y="1755552"/>
                  <a:pt x="4087867" y="1526568"/>
                  <a:pt x="269624" y="1617711"/>
                </a:cubicBezTo>
                <a:cubicBezTo>
                  <a:pt x="113292" y="1622342"/>
                  <a:pt x="-4992" y="1489517"/>
                  <a:pt x="0" y="1348087"/>
                </a:cubicBezTo>
                <a:cubicBezTo>
                  <a:pt x="3666" y="1030761"/>
                  <a:pt x="-92610" y="566296"/>
                  <a:pt x="0" y="269624"/>
                </a:cubicBezTo>
                <a:close/>
              </a:path>
              <a:path w="8450808" h="1617711" stroke="0" extrusionOk="0">
                <a:moveTo>
                  <a:pt x="0" y="269624"/>
                </a:moveTo>
                <a:cubicBezTo>
                  <a:pt x="5707" y="149821"/>
                  <a:pt x="123148" y="3766"/>
                  <a:pt x="269624" y="0"/>
                </a:cubicBezTo>
                <a:cubicBezTo>
                  <a:pt x="3117239" y="137572"/>
                  <a:pt x="5841322" y="-128053"/>
                  <a:pt x="8181184" y="0"/>
                </a:cubicBezTo>
                <a:cubicBezTo>
                  <a:pt x="8342362" y="12322"/>
                  <a:pt x="8453990" y="110765"/>
                  <a:pt x="8450808" y="269624"/>
                </a:cubicBezTo>
                <a:cubicBezTo>
                  <a:pt x="8462703" y="392972"/>
                  <a:pt x="8527644" y="1131749"/>
                  <a:pt x="8450808" y="1348087"/>
                </a:cubicBezTo>
                <a:cubicBezTo>
                  <a:pt x="8456818" y="1485785"/>
                  <a:pt x="8332729" y="1619347"/>
                  <a:pt x="8181184" y="1617711"/>
                </a:cubicBezTo>
                <a:cubicBezTo>
                  <a:pt x="7132757" y="1639510"/>
                  <a:pt x="3407289" y="1583801"/>
                  <a:pt x="269624" y="1617711"/>
                </a:cubicBezTo>
                <a:cubicBezTo>
                  <a:pt x="123046" y="1613921"/>
                  <a:pt x="7960" y="1491143"/>
                  <a:pt x="0" y="1348087"/>
                </a:cubicBezTo>
                <a:cubicBezTo>
                  <a:pt x="31756" y="965240"/>
                  <a:pt x="10641" y="756052"/>
                  <a:pt x="0" y="269624"/>
                </a:cubicBezTo>
                <a:close/>
              </a:path>
            </a:pathLst>
          </a:custGeom>
          <a:solidFill>
            <a:schemeClr val="bg1"/>
          </a:solidFill>
          <a:ln w="28575">
            <a:solidFill>
              <a:srgbClr val="FF0000"/>
            </a:solidFill>
            <a:extLst>
              <a:ext uri="{C807C97D-BFC1-408E-A445-0C87EB9F89A2}">
                <ask:lineSketchStyleProps xmlns:ask="http://schemas.microsoft.com/office/drawing/2018/sketchyshapes" xmlns="" sd="113139712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Bahnschrift Light Condensed" panose="020B0502040204020203" pitchFamily="34" charset="0"/>
              </a:rPr>
              <a:t>Tiềm</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năng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Có</a:t>
            </a:r>
            <a:r>
              <a:rPr lang="en-US" sz="2800" b="1" dirty="0">
                <a:solidFill>
                  <a:srgbClr val="002060"/>
                </a:solidFill>
                <a:latin typeface="Bahnschrift Light Condensed" panose="020B0502040204020203" pitchFamily="34" charset="0"/>
              </a:rPr>
              <a:t> </a:t>
            </a:r>
            <a:r>
              <a:rPr lang="vi-VN" sz="2800" b="1" dirty="0">
                <a:solidFill>
                  <a:srgbClr val="002060"/>
                </a:solidFill>
                <a:latin typeface="Bahnschrift Light Condensed" panose="020B0502040204020203" pitchFamily="34" charset="0"/>
              </a:rPr>
              <a:t>544 loài cá nước ngọt, nhiều loài có giá trị kinh tế cao.</a:t>
            </a:r>
            <a:endParaRPr lang="en-US" sz="2800" b="1" dirty="0">
              <a:solidFill>
                <a:srgbClr val="002060"/>
              </a:solidFill>
              <a:latin typeface="Bahnschrift Light Condensed" panose="020B0502040204020203" pitchFamily="34" charset="0"/>
            </a:endParaRPr>
          </a:p>
        </p:txBody>
      </p:sp>
      <p:cxnSp>
        <p:nvCxnSpPr>
          <p:cNvPr id="19" name="Đường kết nối: Cong 18">
            <a:extLst>
              <a:ext uri="{FF2B5EF4-FFF2-40B4-BE49-F238E27FC236}">
                <a16:creationId xmlns:a16="http://schemas.microsoft.com/office/drawing/2014/main" id="{1EE67698-D6F5-3EC4-5108-1BF2AF386593}"/>
              </a:ext>
            </a:extLst>
          </p:cNvPr>
          <p:cNvCxnSpPr>
            <a:cxnSpLocks/>
            <a:stCxn id="11" idx="3"/>
            <a:endCxn id="12" idx="1"/>
          </p:cNvCxnSpPr>
          <p:nvPr/>
        </p:nvCxnSpPr>
        <p:spPr>
          <a:xfrm flipV="1">
            <a:off x="2918461" y="3052025"/>
            <a:ext cx="1066112" cy="1804746"/>
          </a:xfrm>
          <a:prstGeom prst="curvedConnector3">
            <a:avLst>
              <a:gd name="adj1" fmla="val 50000"/>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Đường kết nối: Cong 20">
            <a:extLst>
              <a:ext uri="{FF2B5EF4-FFF2-40B4-BE49-F238E27FC236}">
                <a16:creationId xmlns:a16="http://schemas.microsoft.com/office/drawing/2014/main" id="{D0BE4938-E4BE-5439-F1A7-FF1EF088B257}"/>
              </a:ext>
            </a:extLst>
          </p:cNvPr>
          <p:cNvCxnSpPr>
            <a:cxnSpLocks/>
            <a:stCxn id="11" idx="3"/>
            <a:endCxn id="13" idx="1"/>
          </p:cNvCxnSpPr>
          <p:nvPr/>
        </p:nvCxnSpPr>
        <p:spPr>
          <a:xfrm>
            <a:off x="2918461" y="4856771"/>
            <a:ext cx="1044507" cy="1935200"/>
          </a:xfrm>
          <a:prstGeom prst="curvedConnector3">
            <a:avLst>
              <a:gd name="adj1" fmla="val 50000"/>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Đường kết nối: Cong 23">
            <a:extLst>
              <a:ext uri="{FF2B5EF4-FFF2-40B4-BE49-F238E27FC236}">
                <a16:creationId xmlns:a16="http://schemas.microsoft.com/office/drawing/2014/main" id="{F21667C2-BB38-EDA7-5896-3655562C50B7}"/>
              </a:ext>
            </a:extLst>
          </p:cNvPr>
          <p:cNvCxnSpPr>
            <a:cxnSpLocks/>
            <a:stCxn id="12" idx="3"/>
            <a:endCxn id="15" idx="1"/>
          </p:cNvCxnSpPr>
          <p:nvPr/>
        </p:nvCxnSpPr>
        <p:spPr>
          <a:xfrm flipV="1">
            <a:off x="6346773" y="1571782"/>
            <a:ext cx="832516" cy="1480243"/>
          </a:xfrm>
          <a:prstGeom prst="curvedConnector3">
            <a:avLst>
              <a:gd name="adj1" fmla="val 50000"/>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Đường kết nối: Cong 26">
            <a:extLst>
              <a:ext uri="{FF2B5EF4-FFF2-40B4-BE49-F238E27FC236}">
                <a16:creationId xmlns:a16="http://schemas.microsoft.com/office/drawing/2014/main" id="{B66279C0-662D-44DB-D83B-46C7CCC23F9B}"/>
              </a:ext>
            </a:extLst>
          </p:cNvPr>
          <p:cNvCxnSpPr>
            <a:cxnSpLocks/>
            <a:stCxn id="12" idx="3"/>
            <a:endCxn id="14" idx="1"/>
          </p:cNvCxnSpPr>
          <p:nvPr/>
        </p:nvCxnSpPr>
        <p:spPr>
          <a:xfrm>
            <a:off x="6346773" y="3052025"/>
            <a:ext cx="765416" cy="646051"/>
          </a:xfrm>
          <a:prstGeom prst="curvedConnector3">
            <a:avLst>
              <a:gd name="adj1" fmla="val 50000"/>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Đường kết nối: Cong 29">
            <a:extLst>
              <a:ext uri="{FF2B5EF4-FFF2-40B4-BE49-F238E27FC236}">
                <a16:creationId xmlns:a16="http://schemas.microsoft.com/office/drawing/2014/main" id="{EF4452F3-6D32-85C9-3741-8353680083B4}"/>
              </a:ext>
            </a:extLst>
          </p:cNvPr>
          <p:cNvCxnSpPr>
            <a:cxnSpLocks/>
            <a:stCxn id="13" idx="3"/>
          </p:cNvCxnSpPr>
          <p:nvPr/>
        </p:nvCxnSpPr>
        <p:spPr>
          <a:xfrm flipV="1">
            <a:off x="6325168" y="5930825"/>
            <a:ext cx="787022" cy="861146"/>
          </a:xfrm>
          <a:prstGeom prst="curvedConnector2">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Đường kết nối: Cong 32">
            <a:extLst>
              <a:ext uri="{FF2B5EF4-FFF2-40B4-BE49-F238E27FC236}">
                <a16:creationId xmlns:a16="http://schemas.microsoft.com/office/drawing/2014/main" id="{50150D26-396F-43E7-479A-5BD45751148B}"/>
              </a:ext>
            </a:extLst>
          </p:cNvPr>
          <p:cNvCxnSpPr>
            <a:cxnSpLocks/>
            <a:stCxn id="13" idx="3"/>
            <a:endCxn id="6" idx="1"/>
          </p:cNvCxnSpPr>
          <p:nvPr/>
        </p:nvCxnSpPr>
        <p:spPr>
          <a:xfrm>
            <a:off x="6325168" y="6791971"/>
            <a:ext cx="787021" cy="1537777"/>
          </a:xfrm>
          <a:prstGeom prst="curvedConnector3">
            <a:avLst>
              <a:gd name="adj1" fmla="val 50000"/>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Hình chữ nhật: Góc Tròn 5">
            <a:extLst>
              <a:ext uri="{FF2B5EF4-FFF2-40B4-BE49-F238E27FC236}">
                <a16:creationId xmlns:a16="http://schemas.microsoft.com/office/drawing/2014/main" id="{4A29E2D3-9BD9-0984-5B52-6A3582FE206B}"/>
              </a:ext>
            </a:extLst>
          </p:cNvPr>
          <p:cNvSpPr/>
          <p:nvPr/>
        </p:nvSpPr>
        <p:spPr>
          <a:xfrm>
            <a:off x="7112189" y="7407181"/>
            <a:ext cx="8585009" cy="1845134"/>
          </a:xfrm>
          <a:custGeom>
            <a:avLst/>
            <a:gdLst>
              <a:gd name="connsiteX0" fmla="*/ 0 w 8585009"/>
              <a:gd name="connsiteY0" fmla="*/ 307528 h 1845134"/>
              <a:gd name="connsiteX1" fmla="*/ 307528 w 8585009"/>
              <a:gd name="connsiteY1" fmla="*/ 0 h 1845134"/>
              <a:gd name="connsiteX2" fmla="*/ 8277481 w 8585009"/>
              <a:gd name="connsiteY2" fmla="*/ 0 h 1845134"/>
              <a:gd name="connsiteX3" fmla="*/ 8585009 w 8585009"/>
              <a:gd name="connsiteY3" fmla="*/ 307528 h 1845134"/>
              <a:gd name="connsiteX4" fmla="*/ 8585009 w 8585009"/>
              <a:gd name="connsiteY4" fmla="*/ 1537606 h 1845134"/>
              <a:gd name="connsiteX5" fmla="*/ 8277481 w 8585009"/>
              <a:gd name="connsiteY5" fmla="*/ 1845134 h 1845134"/>
              <a:gd name="connsiteX6" fmla="*/ 307528 w 8585009"/>
              <a:gd name="connsiteY6" fmla="*/ 1845134 h 1845134"/>
              <a:gd name="connsiteX7" fmla="*/ 0 w 8585009"/>
              <a:gd name="connsiteY7" fmla="*/ 1537606 h 1845134"/>
              <a:gd name="connsiteX8" fmla="*/ 0 w 8585009"/>
              <a:gd name="connsiteY8" fmla="*/ 307528 h 18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5009" h="1845134" fill="none" extrusionOk="0">
                <a:moveTo>
                  <a:pt x="0" y="307528"/>
                </a:moveTo>
                <a:cubicBezTo>
                  <a:pt x="418" y="140693"/>
                  <a:pt x="138242" y="2955"/>
                  <a:pt x="307528" y="0"/>
                </a:cubicBezTo>
                <a:cubicBezTo>
                  <a:pt x="2479711" y="-94743"/>
                  <a:pt x="7435070" y="5041"/>
                  <a:pt x="8277481" y="0"/>
                </a:cubicBezTo>
                <a:cubicBezTo>
                  <a:pt x="8444925" y="-2223"/>
                  <a:pt x="8572603" y="141869"/>
                  <a:pt x="8585009" y="307528"/>
                </a:cubicBezTo>
                <a:cubicBezTo>
                  <a:pt x="8591346" y="834167"/>
                  <a:pt x="8622793" y="989678"/>
                  <a:pt x="8585009" y="1537606"/>
                </a:cubicBezTo>
                <a:cubicBezTo>
                  <a:pt x="8591516" y="1692237"/>
                  <a:pt x="8430669" y="1852640"/>
                  <a:pt x="8277481" y="1845134"/>
                </a:cubicBezTo>
                <a:cubicBezTo>
                  <a:pt x="6631398" y="1979179"/>
                  <a:pt x="1290101" y="1685566"/>
                  <a:pt x="307528" y="1845134"/>
                </a:cubicBezTo>
                <a:cubicBezTo>
                  <a:pt x="126383" y="1816655"/>
                  <a:pt x="-13622" y="1704785"/>
                  <a:pt x="0" y="1537606"/>
                </a:cubicBezTo>
                <a:cubicBezTo>
                  <a:pt x="-80337" y="1150403"/>
                  <a:pt x="-22606" y="868783"/>
                  <a:pt x="0" y="307528"/>
                </a:cubicBezTo>
                <a:close/>
              </a:path>
              <a:path w="8585009" h="1845134" stroke="0" extrusionOk="0">
                <a:moveTo>
                  <a:pt x="0" y="307528"/>
                </a:moveTo>
                <a:cubicBezTo>
                  <a:pt x="425" y="132183"/>
                  <a:pt x="133479" y="-32397"/>
                  <a:pt x="307528" y="0"/>
                </a:cubicBezTo>
                <a:cubicBezTo>
                  <a:pt x="3951986" y="-152680"/>
                  <a:pt x="5224977" y="10994"/>
                  <a:pt x="8277481" y="0"/>
                </a:cubicBezTo>
                <a:cubicBezTo>
                  <a:pt x="8450251" y="13649"/>
                  <a:pt x="8596304" y="158502"/>
                  <a:pt x="8585009" y="307528"/>
                </a:cubicBezTo>
                <a:cubicBezTo>
                  <a:pt x="8515061" y="509118"/>
                  <a:pt x="8674385" y="958381"/>
                  <a:pt x="8585009" y="1537606"/>
                </a:cubicBezTo>
                <a:cubicBezTo>
                  <a:pt x="8606618" y="1705821"/>
                  <a:pt x="8456386" y="1818199"/>
                  <a:pt x="8277481" y="1845134"/>
                </a:cubicBezTo>
                <a:cubicBezTo>
                  <a:pt x="5070228" y="1912849"/>
                  <a:pt x="3675488" y="1754525"/>
                  <a:pt x="307528" y="1845134"/>
                </a:cubicBezTo>
                <a:cubicBezTo>
                  <a:pt x="125506" y="1819906"/>
                  <a:pt x="-8472" y="1730012"/>
                  <a:pt x="0" y="1537606"/>
                </a:cubicBezTo>
                <a:cubicBezTo>
                  <a:pt x="-99908" y="1317921"/>
                  <a:pt x="-103913" y="587669"/>
                  <a:pt x="0" y="307528"/>
                </a:cubicBezTo>
                <a:close/>
              </a:path>
            </a:pathLst>
          </a:custGeom>
          <a:solidFill>
            <a:schemeClr val="bg1"/>
          </a:solidFill>
          <a:ln w="28575">
            <a:solidFill>
              <a:srgbClr val="FF0000"/>
            </a:solidFill>
            <a:extLst>
              <a:ext uri="{C807C97D-BFC1-408E-A445-0C87EB9F89A2}">
                <ask:lineSketchStyleProps xmlns:ask="http://schemas.microsoft.com/office/drawing/2018/sketchyshapes" xmlns="" sd="55421523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Bahnschrift Light Condensed" panose="020B0502040204020203" pitchFamily="34" charset="0"/>
              </a:rPr>
              <a:t>Phân</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bố</a:t>
            </a:r>
            <a:r>
              <a:rPr lang="en-US" sz="2800" b="1" dirty="0">
                <a:solidFill>
                  <a:srgbClr val="002060"/>
                </a:solidFill>
                <a:latin typeface="Bahnschrift Light Condensed" panose="020B0502040204020203" pitchFamily="34" charset="0"/>
              </a:rPr>
              <a:t>: </a:t>
            </a:r>
            <a:r>
              <a:rPr lang="vi-VN" sz="2800" b="1" dirty="0">
                <a:solidFill>
                  <a:srgbClr val="002060"/>
                </a:solidFill>
                <a:latin typeface="Bahnschrift Light Condensed" panose="020B0502040204020203" pitchFamily="34" charset="0"/>
              </a:rPr>
              <a:t>Bốn ngư trường trọng điểm của nước ta là Hải Phòng - Quảng Ninh, quần đảo Hoàng Sa - Trường Sa, Ninh Thuận - Bình Thuận - Bà Rịa - Vũng Tàu, Cà Mau - Kiên Giang.</a:t>
            </a:r>
            <a:endParaRPr lang="en-US" sz="2800" b="1" dirty="0">
              <a:solidFill>
                <a:srgbClr val="002060"/>
              </a:solidFill>
              <a:latin typeface="Bahnschrift Light Condensed" panose="020B0502040204020203" pitchFamily="34" charset="0"/>
            </a:endParaRPr>
          </a:p>
        </p:txBody>
      </p:sp>
      <p:sp>
        <p:nvSpPr>
          <p:cNvPr id="7" name="Hình chữ nhật: Góc Tròn 6">
            <a:extLst>
              <a:ext uri="{FF2B5EF4-FFF2-40B4-BE49-F238E27FC236}">
                <a16:creationId xmlns:a16="http://schemas.microsoft.com/office/drawing/2014/main" id="{26B56E56-771B-4A0C-A759-581084F9578F}"/>
              </a:ext>
            </a:extLst>
          </p:cNvPr>
          <p:cNvSpPr/>
          <p:nvPr/>
        </p:nvSpPr>
        <p:spPr>
          <a:xfrm>
            <a:off x="7112190" y="4727255"/>
            <a:ext cx="8450807" cy="1955976"/>
          </a:xfrm>
          <a:custGeom>
            <a:avLst/>
            <a:gdLst>
              <a:gd name="connsiteX0" fmla="*/ 0 w 8450807"/>
              <a:gd name="connsiteY0" fmla="*/ 326003 h 1955976"/>
              <a:gd name="connsiteX1" fmla="*/ 326003 w 8450807"/>
              <a:gd name="connsiteY1" fmla="*/ 0 h 1955976"/>
              <a:gd name="connsiteX2" fmla="*/ 8124804 w 8450807"/>
              <a:gd name="connsiteY2" fmla="*/ 0 h 1955976"/>
              <a:gd name="connsiteX3" fmla="*/ 8450807 w 8450807"/>
              <a:gd name="connsiteY3" fmla="*/ 326003 h 1955976"/>
              <a:gd name="connsiteX4" fmla="*/ 8450807 w 8450807"/>
              <a:gd name="connsiteY4" fmla="*/ 1629973 h 1955976"/>
              <a:gd name="connsiteX5" fmla="*/ 8124804 w 8450807"/>
              <a:gd name="connsiteY5" fmla="*/ 1955976 h 1955976"/>
              <a:gd name="connsiteX6" fmla="*/ 326003 w 8450807"/>
              <a:gd name="connsiteY6" fmla="*/ 1955976 h 1955976"/>
              <a:gd name="connsiteX7" fmla="*/ 0 w 8450807"/>
              <a:gd name="connsiteY7" fmla="*/ 1629973 h 1955976"/>
              <a:gd name="connsiteX8" fmla="*/ 0 w 8450807"/>
              <a:gd name="connsiteY8" fmla="*/ 326003 h 195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0807" h="1955976" fill="none" extrusionOk="0">
                <a:moveTo>
                  <a:pt x="0" y="326003"/>
                </a:moveTo>
                <a:cubicBezTo>
                  <a:pt x="20401" y="135959"/>
                  <a:pt x="162724" y="-17539"/>
                  <a:pt x="326003" y="0"/>
                </a:cubicBezTo>
                <a:cubicBezTo>
                  <a:pt x="2535313" y="157535"/>
                  <a:pt x="5840820" y="116542"/>
                  <a:pt x="8124804" y="0"/>
                </a:cubicBezTo>
                <a:cubicBezTo>
                  <a:pt x="8303742" y="15353"/>
                  <a:pt x="8438030" y="132635"/>
                  <a:pt x="8450807" y="326003"/>
                </a:cubicBezTo>
                <a:cubicBezTo>
                  <a:pt x="8469615" y="603024"/>
                  <a:pt x="8543710" y="1208141"/>
                  <a:pt x="8450807" y="1629973"/>
                </a:cubicBezTo>
                <a:cubicBezTo>
                  <a:pt x="8457283" y="1842926"/>
                  <a:pt x="8298223" y="1940602"/>
                  <a:pt x="8124804" y="1955976"/>
                </a:cubicBezTo>
                <a:cubicBezTo>
                  <a:pt x="4694715" y="2093817"/>
                  <a:pt x="3694949" y="1864833"/>
                  <a:pt x="326003" y="1955976"/>
                </a:cubicBezTo>
                <a:cubicBezTo>
                  <a:pt x="132958" y="1964086"/>
                  <a:pt x="-15087" y="1787417"/>
                  <a:pt x="0" y="1629973"/>
                </a:cubicBezTo>
                <a:cubicBezTo>
                  <a:pt x="58916" y="1025517"/>
                  <a:pt x="114499" y="595994"/>
                  <a:pt x="0" y="326003"/>
                </a:cubicBezTo>
                <a:close/>
              </a:path>
              <a:path w="8450807" h="1955976" stroke="0" extrusionOk="0">
                <a:moveTo>
                  <a:pt x="0" y="326003"/>
                </a:moveTo>
                <a:cubicBezTo>
                  <a:pt x="6673" y="179986"/>
                  <a:pt x="162521" y="25640"/>
                  <a:pt x="326003" y="0"/>
                </a:cubicBezTo>
                <a:cubicBezTo>
                  <a:pt x="3495410" y="137572"/>
                  <a:pt x="6142301" y="-128053"/>
                  <a:pt x="8124804" y="0"/>
                </a:cubicBezTo>
                <a:cubicBezTo>
                  <a:pt x="8326018" y="21260"/>
                  <a:pt x="8459793" y="117857"/>
                  <a:pt x="8450807" y="326003"/>
                </a:cubicBezTo>
                <a:cubicBezTo>
                  <a:pt x="8543090" y="694102"/>
                  <a:pt x="8564759" y="1499346"/>
                  <a:pt x="8450807" y="1629973"/>
                </a:cubicBezTo>
                <a:cubicBezTo>
                  <a:pt x="8455192" y="1801840"/>
                  <a:pt x="8324891" y="1968416"/>
                  <a:pt x="8124804" y="1955976"/>
                </a:cubicBezTo>
                <a:cubicBezTo>
                  <a:pt x="5823021" y="1977775"/>
                  <a:pt x="2399398" y="1922066"/>
                  <a:pt x="326003" y="1955976"/>
                </a:cubicBezTo>
                <a:cubicBezTo>
                  <a:pt x="158532" y="1935530"/>
                  <a:pt x="22955" y="1793141"/>
                  <a:pt x="0" y="1629973"/>
                </a:cubicBezTo>
                <a:cubicBezTo>
                  <a:pt x="39040" y="1292186"/>
                  <a:pt x="1997" y="563317"/>
                  <a:pt x="0" y="326003"/>
                </a:cubicBezTo>
                <a:close/>
              </a:path>
            </a:pathLst>
          </a:custGeom>
          <a:solidFill>
            <a:schemeClr val="bg1"/>
          </a:solidFill>
          <a:ln w="28575">
            <a:solidFill>
              <a:srgbClr val="FF0000"/>
            </a:solidFill>
            <a:extLst>
              <a:ext uri="{C807C97D-BFC1-408E-A445-0C87EB9F89A2}">
                <ask:lineSketchStyleProps xmlns:ask="http://schemas.microsoft.com/office/drawing/2018/sketchyshapes" xmlns="" sd="113139712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Bahnschrift Light Condensed" panose="020B0502040204020203" pitchFamily="34" charset="0"/>
              </a:rPr>
              <a:t>Tiềm</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năng</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Hơn</a:t>
            </a:r>
            <a:r>
              <a:rPr lang="en-US" sz="2800" b="1" dirty="0">
                <a:solidFill>
                  <a:srgbClr val="002060"/>
                </a:solidFill>
                <a:latin typeface="Bahnschrift Light Condensed" panose="020B0502040204020203" pitchFamily="34" charset="0"/>
              </a:rPr>
              <a:t> </a:t>
            </a:r>
            <a:r>
              <a:rPr lang="vi-VN" sz="2800" b="1" dirty="0">
                <a:solidFill>
                  <a:srgbClr val="002060"/>
                </a:solidFill>
                <a:latin typeface="Bahnschrift Light Condensed" panose="020B0502040204020203" pitchFamily="34" charset="0"/>
              </a:rPr>
              <a:t>2000 loài cá, hàng trăm loài tôm, mực; trong đó nhiều loài có giá trị kinh tế cao</a:t>
            </a:r>
            <a:r>
              <a:rPr lang="en-US" sz="2800" b="1" dirty="0">
                <a:solidFill>
                  <a:srgbClr val="002060"/>
                </a:solidFill>
                <a:latin typeface="Bahnschrift Light Condensed" panose="020B0502040204020203" pitchFamily="34" charset="0"/>
              </a:rPr>
              <a:t>. </a:t>
            </a:r>
            <a:r>
              <a:rPr lang="vi-VN" sz="2800" b="1" dirty="0">
                <a:solidFill>
                  <a:srgbClr val="002060"/>
                </a:solidFill>
                <a:latin typeface="Bahnschrift Light Condensed" panose="020B0502040204020203" pitchFamily="34" charset="0"/>
              </a:rPr>
              <a:t>Tổng trữ lượng hải sản khoảng 4 triệu tấn, cho phép khai thác bền vững trung bình khoảng 1,5 triệu tấn mỗi năm.</a:t>
            </a:r>
            <a:endParaRPr lang="en-US" sz="2800" b="1" dirty="0">
              <a:solidFill>
                <a:srgbClr val="002060"/>
              </a:solidFill>
              <a:latin typeface="Bahnschrift Light Condensed" panose="020B0502040204020203" pitchFamily="34" charset="0"/>
            </a:endParaRPr>
          </a:p>
        </p:txBody>
      </p:sp>
      <p:sp>
        <p:nvSpPr>
          <p:cNvPr id="26" name="Hình chữ nhật: Góc Tròn 25">
            <a:extLst>
              <a:ext uri="{FF2B5EF4-FFF2-40B4-BE49-F238E27FC236}">
                <a16:creationId xmlns:a16="http://schemas.microsoft.com/office/drawing/2014/main" id="{96691438-5495-FC11-AE4B-A13694936322}"/>
              </a:ext>
            </a:extLst>
          </p:cNvPr>
          <p:cNvSpPr/>
          <p:nvPr/>
        </p:nvSpPr>
        <p:spPr>
          <a:xfrm>
            <a:off x="4289373" y="2422241"/>
            <a:ext cx="1752599" cy="1398536"/>
          </a:xfrm>
          <a:custGeom>
            <a:avLst/>
            <a:gdLst>
              <a:gd name="connsiteX0" fmla="*/ 0 w 1752599"/>
              <a:gd name="connsiteY0" fmla="*/ 233094 h 1398536"/>
              <a:gd name="connsiteX1" fmla="*/ 233094 w 1752599"/>
              <a:gd name="connsiteY1" fmla="*/ 0 h 1398536"/>
              <a:gd name="connsiteX2" fmla="*/ 1519505 w 1752599"/>
              <a:gd name="connsiteY2" fmla="*/ 0 h 1398536"/>
              <a:gd name="connsiteX3" fmla="*/ 1752599 w 1752599"/>
              <a:gd name="connsiteY3" fmla="*/ 233094 h 1398536"/>
              <a:gd name="connsiteX4" fmla="*/ 1752599 w 1752599"/>
              <a:gd name="connsiteY4" fmla="*/ 1165442 h 1398536"/>
              <a:gd name="connsiteX5" fmla="*/ 1519505 w 1752599"/>
              <a:gd name="connsiteY5" fmla="*/ 1398536 h 1398536"/>
              <a:gd name="connsiteX6" fmla="*/ 233094 w 1752599"/>
              <a:gd name="connsiteY6" fmla="*/ 1398536 h 1398536"/>
              <a:gd name="connsiteX7" fmla="*/ 0 w 1752599"/>
              <a:gd name="connsiteY7" fmla="*/ 1165442 h 1398536"/>
              <a:gd name="connsiteX8" fmla="*/ 0 w 1752599"/>
              <a:gd name="connsiteY8" fmla="*/ 233094 h 13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599" h="1398536" extrusionOk="0">
                <a:moveTo>
                  <a:pt x="0" y="233094"/>
                </a:moveTo>
                <a:cubicBezTo>
                  <a:pt x="1354" y="86855"/>
                  <a:pt x="102074" y="-17608"/>
                  <a:pt x="233094" y="0"/>
                </a:cubicBezTo>
                <a:cubicBezTo>
                  <a:pt x="866643" y="-113484"/>
                  <a:pt x="1072724" y="112874"/>
                  <a:pt x="1519505" y="0"/>
                </a:cubicBezTo>
                <a:cubicBezTo>
                  <a:pt x="1649059" y="3825"/>
                  <a:pt x="1759649" y="117353"/>
                  <a:pt x="1752599" y="233094"/>
                </a:cubicBezTo>
                <a:cubicBezTo>
                  <a:pt x="1684309" y="564944"/>
                  <a:pt x="1688157" y="1035432"/>
                  <a:pt x="1752599" y="1165442"/>
                </a:cubicBezTo>
                <a:cubicBezTo>
                  <a:pt x="1777081" y="1292331"/>
                  <a:pt x="1655044" y="1378310"/>
                  <a:pt x="1519505" y="1398536"/>
                </a:cubicBezTo>
                <a:cubicBezTo>
                  <a:pt x="1256650" y="1315778"/>
                  <a:pt x="685903" y="1380935"/>
                  <a:pt x="233094" y="1398536"/>
                </a:cubicBezTo>
                <a:cubicBezTo>
                  <a:pt x="94003" y="1377082"/>
                  <a:pt x="-1173" y="1297301"/>
                  <a:pt x="0" y="1165442"/>
                </a:cubicBezTo>
                <a:cubicBezTo>
                  <a:pt x="-44398" y="951405"/>
                  <a:pt x="10289" y="613369"/>
                  <a:pt x="0" y="233094"/>
                </a:cubicBezTo>
                <a:close/>
              </a:path>
            </a:pathLst>
          </a:custGeom>
          <a:noFill/>
          <a:ln w="28575">
            <a:noFill/>
            <a:extLst>
              <a:ext uri="{C807C97D-BFC1-408E-A445-0C87EB9F89A2}">
                <ask:lineSketchStyleProps xmlns:ask="http://schemas.microsoft.com/office/drawing/2018/sketchyshapes" xmlns="" sd="55421523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Bahnschrift Light Condensed" panose="020B0502040204020203" pitchFamily="34" charset="0"/>
              </a:rPr>
              <a:t>Thủy</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sản</a:t>
            </a:r>
            <a:r>
              <a:rPr lang="en-US" sz="2800" b="1" dirty="0">
                <a:solidFill>
                  <a:srgbClr val="002060"/>
                </a:solidFill>
                <a:latin typeface="Bahnschrift Light Condensed" panose="020B0502040204020203" pitchFamily="34" charset="0"/>
              </a:rPr>
              <a:t> </a:t>
            </a:r>
          </a:p>
          <a:p>
            <a:pPr algn="ctr"/>
            <a:r>
              <a:rPr lang="en-US" sz="2800" b="1" dirty="0" err="1">
                <a:solidFill>
                  <a:srgbClr val="002060"/>
                </a:solidFill>
                <a:latin typeface="Bahnschrift Light Condensed" panose="020B0502040204020203" pitchFamily="34" charset="0"/>
              </a:rPr>
              <a:t>nước</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ngọt</a:t>
            </a:r>
            <a:endParaRPr lang="en-US" sz="2800" b="1" dirty="0">
              <a:solidFill>
                <a:srgbClr val="002060"/>
              </a:solidFill>
              <a:latin typeface="Bahnschrift Light Condensed" panose="020B0502040204020203" pitchFamily="34" charset="0"/>
            </a:endParaRPr>
          </a:p>
        </p:txBody>
      </p:sp>
      <p:sp>
        <p:nvSpPr>
          <p:cNvPr id="34" name="Hình chữ nhật: Góc Tròn 33">
            <a:extLst>
              <a:ext uri="{FF2B5EF4-FFF2-40B4-BE49-F238E27FC236}">
                <a16:creationId xmlns:a16="http://schemas.microsoft.com/office/drawing/2014/main" id="{FAC88A2A-E1D3-7BE4-3DA7-EC0129451CD7}"/>
              </a:ext>
            </a:extLst>
          </p:cNvPr>
          <p:cNvSpPr/>
          <p:nvPr/>
        </p:nvSpPr>
        <p:spPr>
          <a:xfrm>
            <a:off x="4267768" y="5998856"/>
            <a:ext cx="1752599" cy="1398536"/>
          </a:xfrm>
          <a:custGeom>
            <a:avLst/>
            <a:gdLst>
              <a:gd name="connsiteX0" fmla="*/ 0 w 1752599"/>
              <a:gd name="connsiteY0" fmla="*/ 233094 h 1398536"/>
              <a:gd name="connsiteX1" fmla="*/ 233094 w 1752599"/>
              <a:gd name="connsiteY1" fmla="*/ 0 h 1398536"/>
              <a:gd name="connsiteX2" fmla="*/ 1519505 w 1752599"/>
              <a:gd name="connsiteY2" fmla="*/ 0 h 1398536"/>
              <a:gd name="connsiteX3" fmla="*/ 1752599 w 1752599"/>
              <a:gd name="connsiteY3" fmla="*/ 233094 h 1398536"/>
              <a:gd name="connsiteX4" fmla="*/ 1752599 w 1752599"/>
              <a:gd name="connsiteY4" fmla="*/ 1165442 h 1398536"/>
              <a:gd name="connsiteX5" fmla="*/ 1519505 w 1752599"/>
              <a:gd name="connsiteY5" fmla="*/ 1398536 h 1398536"/>
              <a:gd name="connsiteX6" fmla="*/ 233094 w 1752599"/>
              <a:gd name="connsiteY6" fmla="*/ 1398536 h 1398536"/>
              <a:gd name="connsiteX7" fmla="*/ 0 w 1752599"/>
              <a:gd name="connsiteY7" fmla="*/ 1165442 h 1398536"/>
              <a:gd name="connsiteX8" fmla="*/ 0 w 1752599"/>
              <a:gd name="connsiteY8" fmla="*/ 233094 h 13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599" h="1398536" extrusionOk="0">
                <a:moveTo>
                  <a:pt x="0" y="233094"/>
                </a:moveTo>
                <a:cubicBezTo>
                  <a:pt x="1354" y="86855"/>
                  <a:pt x="102074" y="-17608"/>
                  <a:pt x="233094" y="0"/>
                </a:cubicBezTo>
                <a:cubicBezTo>
                  <a:pt x="866643" y="-113484"/>
                  <a:pt x="1072724" y="112874"/>
                  <a:pt x="1519505" y="0"/>
                </a:cubicBezTo>
                <a:cubicBezTo>
                  <a:pt x="1649059" y="3825"/>
                  <a:pt x="1759649" y="117353"/>
                  <a:pt x="1752599" y="233094"/>
                </a:cubicBezTo>
                <a:cubicBezTo>
                  <a:pt x="1684309" y="564944"/>
                  <a:pt x="1688157" y="1035432"/>
                  <a:pt x="1752599" y="1165442"/>
                </a:cubicBezTo>
                <a:cubicBezTo>
                  <a:pt x="1777081" y="1292331"/>
                  <a:pt x="1655044" y="1378310"/>
                  <a:pt x="1519505" y="1398536"/>
                </a:cubicBezTo>
                <a:cubicBezTo>
                  <a:pt x="1256650" y="1315778"/>
                  <a:pt x="685903" y="1380935"/>
                  <a:pt x="233094" y="1398536"/>
                </a:cubicBezTo>
                <a:cubicBezTo>
                  <a:pt x="94003" y="1377082"/>
                  <a:pt x="-1173" y="1297301"/>
                  <a:pt x="0" y="1165442"/>
                </a:cubicBezTo>
                <a:cubicBezTo>
                  <a:pt x="-44398" y="951405"/>
                  <a:pt x="10289" y="613369"/>
                  <a:pt x="0" y="233094"/>
                </a:cubicBezTo>
                <a:close/>
              </a:path>
            </a:pathLst>
          </a:custGeom>
          <a:noFill/>
          <a:ln w="28575">
            <a:noFill/>
            <a:extLst>
              <a:ext uri="{C807C97D-BFC1-408E-A445-0C87EB9F89A2}">
                <ask:lineSketchStyleProps xmlns:ask="http://schemas.microsoft.com/office/drawing/2018/sketchyshapes" xmlns="" sd="55421523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Bahnschrift Light Condensed" panose="020B0502040204020203" pitchFamily="34" charset="0"/>
              </a:rPr>
              <a:t>Thủy</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sản</a:t>
            </a:r>
            <a:r>
              <a:rPr lang="en-US" sz="2800" b="1" dirty="0">
                <a:solidFill>
                  <a:srgbClr val="002060"/>
                </a:solidFill>
                <a:latin typeface="Bahnschrift Light Condensed" panose="020B0502040204020203" pitchFamily="34" charset="0"/>
              </a:rPr>
              <a:t> </a:t>
            </a:r>
          </a:p>
          <a:p>
            <a:pPr algn="ctr"/>
            <a:r>
              <a:rPr lang="en-US" sz="2800" b="1" dirty="0" err="1">
                <a:solidFill>
                  <a:srgbClr val="002060"/>
                </a:solidFill>
                <a:latin typeface="Bahnschrift Light Condensed" panose="020B0502040204020203" pitchFamily="34" charset="0"/>
              </a:rPr>
              <a:t>nước</a:t>
            </a:r>
            <a:r>
              <a:rPr lang="en-US" sz="2800" b="1" dirty="0">
                <a:solidFill>
                  <a:srgbClr val="002060"/>
                </a:solidFill>
                <a:latin typeface="Bahnschrift Light Condensed" panose="020B0502040204020203" pitchFamily="34" charset="0"/>
              </a:rPr>
              <a:t> </a:t>
            </a:r>
            <a:r>
              <a:rPr lang="en-US" sz="2800" b="1" dirty="0" err="1">
                <a:solidFill>
                  <a:srgbClr val="002060"/>
                </a:solidFill>
                <a:latin typeface="Bahnschrift Light Condensed" panose="020B0502040204020203" pitchFamily="34" charset="0"/>
              </a:rPr>
              <a:t>mặn</a:t>
            </a:r>
            <a:endParaRPr lang="en-US" sz="2800" b="1" dirty="0">
              <a:solidFill>
                <a:srgbClr val="002060"/>
              </a:solidFill>
              <a:latin typeface="Bahnschrift Light Condensed" panose="020B0502040204020203" pitchFamily="34" charset="0"/>
            </a:endParaRPr>
          </a:p>
        </p:txBody>
      </p:sp>
    </p:spTree>
    <p:extLst>
      <p:ext uri="{BB962C8B-B14F-4D97-AF65-F5344CB8AC3E}">
        <p14:creationId xmlns:p14="http://schemas.microsoft.com/office/powerpoint/2010/main" val="147858751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animBg="1"/>
      <p:bldP spid="7" grpId="0" animBg="1"/>
      <p:bldP spid="26" grpId="0"/>
      <p:bldP spid="34" grpId="0"/>
    </p:bldLst>
  </p:timing>
</p:sld>
</file>

<file path=ppt/theme/theme1.xml><?xml version="1.0" encoding="utf-8"?>
<a:theme xmlns:a="http://schemas.openxmlformats.org/drawingml/2006/main" name="Chủ đề Office 2013 – 2022">
  <a:themeElements>
    <a:clrScheme name="Chủ đề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915</TotalTime>
  <Words>2347</Words>
  <Application>Microsoft Office PowerPoint</Application>
  <PresentationFormat>Custom</PresentationFormat>
  <Paragraphs>146</Paragraphs>
  <Slides>24</Slides>
  <Notes>1</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24</vt:i4>
      </vt:variant>
    </vt:vector>
  </HeadingPairs>
  <TitlesOfParts>
    <vt:vector size="46" baseType="lpstr">
      <vt:lpstr>#9Slide07 IcielCadena</vt:lpstr>
      <vt:lpstr>#9Slide02 Noi dung rat dai</vt:lpstr>
      <vt:lpstr>Wingdings</vt:lpstr>
      <vt:lpstr>Tahoma</vt:lpstr>
      <vt:lpstr>FontAwesome</vt:lpstr>
      <vt:lpstr>Dynapuff</vt:lpstr>
      <vt:lpstr>Bahnschrift Light Condensed</vt:lpstr>
      <vt:lpstr>Roboto Condensed</vt:lpstr>
      <vt:lpstr>Aptos</vt:lpstr>
      <vt:lpstr>Calibri</vt:lpstr>
      <vt:lpstr>#9Slide07 Crocante</vt:lpstr>
      <vt:lpstr>#9Slide07 SVNBango</vt:lpstr>
      <vt:lpstr>Bahnschrift SemiLight Condensed</vt:lpstr>
      <vt:lpstr>Times New Roman</vt:lpstr>
      <vt:lpstr>Pontano Sans</vt:lpstr>
      <vt:lpstr>#9Slide07 IcielBaliho Script</vt:lpstr>
      <vt:lpstr>#9Slide07 Cadena</vt:lpstr>
      <vt:lpstr>Calibri Light</vt:lpstr>
      <vt:lpstr>Dreaming Outloud Script Pro</vt:lpstr>
      <vt:lpstr>Arial</vt:lpstr>
      <vt:lpstr>Chủ đề Office 2013 – 2022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huong</dc:creator>
  <cp:lastModifiedBy>Admin</cp:lastModifiedBy>
  <cp:revision>14</cp:revision>
  <dcterms:created xsi:type="dcterms:W3CDTF">2006-08-16T00:00:00Z</dcterms:created>
  <dcterms:modified xsi:type="dcterms:W3CDTF">2025-01-09T07:56:36Z</dcterms:modified>
  <dc:identifier>DAGK_sOZZIM</dc:identifier>
</cp:coreProperties>
</file>