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1" r:id="rId1"/>
    <p:sldMasterId id="2147483672" r:id="rId2"/>
    <p:sldMasterId id="2147483684" r:id="rId3"/>
    <p:sldMasterId id="2147483708" r:id="rId4"/>
  </p:sldMasterIdLst>
  <p:notesMasterIdLst>
    <p:notesMasterId r:id="rId27"/>
  </p:notesMasterIdLst>
  <p:sldIdLst>
    <p:sldId id="288" r:id="rId5"/>
    <p:sldId id="289" r:id="rId6"/>
    <p:sldId id="259" r:id="rId7"/>
    <p:sldId id="306" r:id="rId8"/>
    <p:sldId id="307" r:id="rId9"/>
    <p:sldId id="309" r:id="rId10"/>
    <p:sldId id="310" r:id="rId11"/>
    <p:sldId id="312" r:id="rId12"/>
    <p:sldId id="6307" r:id="rId13"/>
    <p:sldId id="6309" r:id="rId14"/>
    <p:sldId id="6313" r:id="rId15"/>
    <p:sldId id="6316" r:id="rId16"/>
    <p:sldId id="286" r:id="rId17"/>
    <p:sldId id="6317" r:id="rId18"/>
    <p:sldId id="270" r:id="rId19"/>
    <p:sldId id="6319" r:id="rId20"/>
    <p:sldId id="301" r:id="rId21"/>
    <p:sldId id="260" r:id="rId22"/>
    <p:sldId id="6327" r:id="rId23"/>
    <p:sldId id="6332" r:id="rId24"/>
    <p:sldId id="6334" r:id="rId25"/>
    <p:sldId id="6329" r:id="rId26"/>
  </p:sldIdLst>
  <p:sldSz cx="12192000" cy="6858000"/>
  <p:notesSz cx="6858000" cy="9144000"/>
  <p:embeddedFontLst>
    <p:embeddedFont>
      <p:font typeface="Bahnschrift SemiBold Condensed" panose="020B0502040204020203" pitchFamily="34" charset="0"/>
      <p:bold r:id="rId28"/>
    </p:embeddedFont>
    <p:embeddedFont>
      <p:font typeface="#9Slide07 IcielBaliho Script" panose="020B0604020202020204" charset="0"/>
      <p:regular r:id="rId29"/>
    </p:embeddedFont>
    <p:embeddedFont>
      <p:font typeface="#9Slide03 Cabin Bold" panose="020B0604020202020204" charset="0"/>
      <p:bold r:id="rId30"/>
    </p:embeddedFont>
    <p:embeddedFont>
      <p:font typeface="Amasis MT Pro Black" panose="020B0604020202020204" charset="0"/>
      <p:bold r:id="rId31"/>
    </p:embeddedFont>
    <p:embeddedFont>
      <p:font typeface="#9Slide04 Faustina" panose="020B0604020202020204" charset="0"/>
      <p:regular r:id="rId32"/>
    </p:embeddedFont>
    <p:embeddedFont>
      <p:font typeface="#9Slide07 IcielBC Cubano Normal" panose="020B0604020202020204" charset="0"/>
      <p:regular r:id="rId33"/>
    </p:embeddedFont>
    <p:embeddedFont>
      <p:font typeface="Bahnschrift SemiCondensed" panose="020B0502040204020203" pitchFamily="34" charset="0"/>
      <p:regular r:id="rId34"/>
      <p:bold r:id="rId35"/>
    </p:embeddedFont>
    <p:embeddedFont>
      <p:font typeface="Rubik" panose="020B0604020202020204" charset="-79"/>
      <p:regular r:id="rId36"/>
      <p:bold r:id="rId37"/>
      <p:italic r:id="rId38"/>
      <p:boldItalic r:id="rId39"/>
    </p:embeddedFont>
    <p:embeddedFont>
      <p:font typeface="Bahnschrift SemiLight Condensed" panose="020B0502040204020203" pitchFamily="34" charset="0"/>
      <p:regular r:id="rId40"/>
    </p:embeddedFont>
    <p:embeddedFont>
      <p:font typeface="#9Slide02 Noi dung rat dai" panose="020B0604020202020204" charset="0"/>
      <p:regular r:id="rId41"/>
    </p:embeddedFont>
    <p:embeddedFont>
      <p:font typeface="Tahoma" panose="020B0604030504040204" pitchFamily="34" charset="0"/>
      <p:regular r:id="rId42"/>
      <p:bold r:id="rId43"/>
    </p:embeddedFont>
    <p:embeddedFont>
      <p:font typeface="#9Slide07 IcielCadena" panose="020B0604020202020204" charset="0"/>
      <p:bold r:id="rId44"/>
    </p:embeddedFont>
    <p:embeddedFont>
      <p:font typeface="Baloo" panose="020B0604020202020204" charset="0"/>
      <p:regular r:id="rId45"/>
    </p:embeddedFont>
    <p:embeddedFont>
      <p:font typeface="Aldrich" panose="020B0604020202020204" charset="0"/>
      <p:regular r:id="rId46"/>
    </p:embeddedFont>
    <p:embeddedFont>
      <p:font typeface="Calibri" panose="020F0502020204030204" pitchFamily="34" charset="0"/>
      <p:regular r:id="rId47"/>
      <p:bold r:id="rId48"/>
      <p:italic r:id="rId49"/>
      <p:boldItalic r:id="rId50"/>
    </p:embeddedFont>
    <p:embeddedFont>
      <p:font typeface="#9Slide07 Crocante" panose="020B0604020202020204" charset="0"/>
      <p:regular r:id="rId51"/>
    </p:embeddedFont>
    <p:embeddedFont>
      <p:font typeface="Calibri Light" panose="020F0302020204030204" pitchFamily="34" charset="0"/>
      <p:regular r:id="rId52"/>
      <p:italic r:id="rId53"/>
    </p:embeddedFont>
    <p:embeddedFont>
      <p:font typeface="#9Slide03 Bebas Neue Bold" panose="020B0604020202020204" charset="0"/>
      <p:bold r:id="rId54"/>
    </p:embeddedFont>
    <p:embeddedFont>
      <p:font typeface="#9Slide05 Ringdena" panose="020B0604020202020204" charset="0"/>
      <p:regular r:id="rId55"/>
    </p:embeddedFont>
    <p:embeddedFont>
      <p:font typeface="Bahnschrift Light Condensed" panose="020B0502040204020203" pitchFamily="34" charset="0"/>
      <p:regular r:id="rId56"/>
    </p:embeddedFont>
    <p:embeddedFont>
      <p:font typeface="Gordita" panose="020B0604020202020204" charset="0"/>
      <p:regular r:id="rId57"/>
    </p:embeddedFont>
    <p:embeddedFont>
      <p:font typeface="#9Slide03 IcielSmoothy Sans"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4069"/>
    <a:srgbClr val="FF9900"/>
    <a:srgbClr val="336600"/>
    <a:srgbClr val="FF6600"/>
    <a:srgbClr val="CC6600"/>
    <a:srgbClr val="FFCCCC"/>
    <a:srgbClr val="F9D6A0"/>
    <a:srgbClr val="CCCC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guide orient="horz" pos="2160"/>
        <p:guide pos="3840"/>
      </p:guideLst>
    </p:cSldViewPr>
  </p:slideViewPr>
  <p:notesTextViewPr>
    <p:cViewPr>
      <p:scale>
        <a:sx n="1" d="1"/>
        <a:sy n="1" d="1"/>
      </p:scale>
      <p:origin x="0" y="0"/>
    </p:cViewPr>
  </p:notesTextViewPr>
  <p:sorterViewPr>
    <p:cViewPr varScale="1">
      <p:scale>
        <a:sx n="1" d="1"/>
        <a:sy n="1" d="1"/>
      </p:scale>
      <p:origin x="0" y="-27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err="1"/>
              <a:t>Đối</a:t>
            </a:r>
            <a:r>
              <a:rPr lang="en-US" dirty="0"/>
              <a:t> </a:t>
            </a:r>
            <a:r>
              <a:rPr lang="en-US" dirty="0" err="1"/>
              <a:t>với</a:t>
            </a:r>
            <a:r>
              <a:rPr lang="en-US" dirty="0"/>
              <a:t> </a:t>
            </a:r>
            <a:r>
              <a:rPr lang="en-US" dirty="0" err="1"/>
              <a:t>các</a:t>
            </a:r>
            <a:r>
              <a:rPr lang="en-US" dirty="0"/>
              <a:t> </a:t>
            </a:r>
            <a:r>
              <a:rPr lang="en-US" dirty="0" err="1"/>
              <a:t>bài</a:t>
            </a:r>
            <a:r>
              <a:rPr lang="en-US" dirty="0"/>
              <a:t> </a:t>
            </a:r>
            <a:r>
              <a:rPr lang="en-US" dirty="0" err="1"/>
              <a:t>có</a:t>
            </a:r>
            <a:r>
              <a:rPr lang="en-US" dirty="0"/>
              <a:t> </a:t>
            </a:r>
            <a:r>
              <a:rPr lang="en-US" dirty="0" err="1"/>
              <a:t>kiến</a:t>
            </a:r>
            <a:r>
              <a:rPr lang="en-US" dirty="0"/>
              <a:t> </a:t>
            </a:r>
            <a:r>
              <a:rPr lang="en-US" dirty="0" err="1"/>
              <a:t>thức</a:t>
            </a:r>
            <a:r>
              <a:rPr lang="en-US" dirty="0"/>
              <a:t> song </a:t>
            </a:r>
            <a:r>
              <a:rPr lang="en-US" dirty="0" err="1"/>
              <a:t>song</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D2251-0FB2-42E2-A8FC-67F3CAB064E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6009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3488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698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2 Profile 1">
  <p:cSld name="CUSTOM_16_1">
    <p:spTree>
      <p:nvGrpSpPr>
        <p:cNvPr id="1" name="Shape 11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895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7788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4378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50907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371E66-A022-AE99-6E4C-AC2C42A0461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797BAC1-DA5D-D85D-A769-0396A5A35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F6CCDD6-FB0A-6EE1-72CB-F7E7B69AB4C9}"/>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5" name="Chỗ dành sẵn cho Chân trang 4">
            <a:extLst>
              <a:ext uri="{FF2B5EF4-FFF2-40B4-BE49-F238E27FC236}">
                <a16:creationId xmlns:a16="http://schemas.microsoft.com/office/drawing/2014/main" id="{9E735B25-C198-2C1D-50D8-5752F09978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6F37692-AEC1-0510-9C1A-B10C3BBBE32F}"/>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4071780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FD32E5-46C5-EBEA-C999-192FA96F69C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453E384-C54E-A953-B94B-1C89E949503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F5FC8CD-2049-71B8-7B22-F34FD356A133}"/>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5" name="Chỗ dành sẵn cho Chân trang 4">
            <a:extLst>
              <a:ext uri="{FF2B5EF4-FFF2-40B4-BE49-F238E27FC236}">
                <a16:creationId xmlns:a16="http://schemas.microsoft.com/office/drawing/2014/main" id="{419E1C7E-7287-FD82-102F-977028DD088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C6389B5-EF18-E1FE-CC84-32915BC87BAF}"/>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3057813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4DFC93-6185-A984-5254-180F80CCE0F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8E24523-6F68-7567-5C5C-66C721E034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E9AB6E4-CD3F-BE35-FC39-1618222F979B}"/>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5" name="Chỗ dành sẵn cho Chân trang 4">
            <a:extLst>
              <a:ext uri="{FF2B5EF4-FFF2-40B4-BE49-F238E27FC236}">
                <a16:creationId xmlns:a16="http://schemas.microsoft.com/office/drawing/2014/main" id="{AD6660B3-1EF2-3BE6-156C-904877EF29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0F95041-80C5-2498-08C3-C1C446B01645}"/>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2623080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D615BE-FBD2-0AF0-B3C2-7D29C5C0EBF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6D4A8B8-00A4-029A-8388-1D7DD1F3FA5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B4BD7E7-AABB-24F4-4944-63209A28EC0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E446C23-EDDA-2A59-B63F-6D848DC11781}"/>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6" name="Chỗ dành sẵn cho Chân trang 5">
            <a:extLst>
              <a:ext uri="{FF2B5EF4-FFF2-40B4-BE49-F238E27FC236}">
                <a16:creationId xmlns:a16="http://schemas.microsoft.com/office/drawing/2014/main" id="{FF0CC370-A828-96D1-EA39-EFA7A1EF55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5F9E1B8-51B8-D112-6D16-1628EA91B819}"/>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11361120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C8280E-FA00-962A-4E14-EE2F460AD88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747F51E-6635-7B68-A5CA-4C0CCFBBF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09662D-425F-E0F0-F70A-C134A49B583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69802CE-6187-53C3-D853-B9D8DC4518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A9E3A28-788C-82A6-AD84-AE186A047DA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CC54C1B1-2AE3-5ABE-6A5E-9D3F71C18E9D}"/>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8" name="Chỗ dành sẵn cho Chân trang 7">
            <a:extLst>
              <a:ext uri="{FF2B5EF4-FFF2-40B4-BE49-F238E27FC236}">
                <a16:creationId xmlns:a16="http://schemas.microsoft.com/office/drawing/2014/main" id="{FC1087B7-6C47-F6C7-A998-883455F2F4A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63BE1F5-77B6-B715-B2D4-2EA6ADB4F601}"/>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2920830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A311571-5116-C869-799F-AD832A06925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6DE7E2FE-6213-00CC-B74A-52107655A451}"/>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4" name="Chỗ dành sẵn cho Chân trang 3">
            <a:extLst>
              <a:ext uri="{FF2B5EF4-FFF2-40B4-BE49-F238E27FC236}">
                <a16:creationId xmlns:a16="http://schemas.microsoft.com/office/drawing/2014/main" id="{C34E482A-C30C-5D26-127A-EE941ECE964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FC0AD728-41C0-B345-AF90-19E52C2C1847}"/>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1093291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910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08C10C8-DB40-FD62-B104-167B8C16F824}"/>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3" name="Chỗ dành sẵn cho Chân trang 2">
            <a:extLst>
              <a:ext uri="{FF2B5EF4-FFF2-40B4-BE49-F238E27FC236}">
                <a16:creationId xmlns:a16="http://schemas.microsoft.com/office/drawing/2014/main" id="{080F8B07-6ABB-195D-C27E-9B2F8FE056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4553852-1CB8-A7C8-9DEA-98A7C2569063}"/>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4157103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47B5F8-8F03-C626-750F-0002CAF0BAC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4087D9D3-CC63-3D79-85FD-78DE6424D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2AFC48FA-56E3-0BBE-2FED-CCE29FB3F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A9D4E18-E499-AF27-80A7-FA711CEB0E08}"/>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6" name="Chỗ dành sẵn cho Chân trang 5">
            <a:extLst>
              <a:ext uri="{FF2B5EF4-FFF2-40B4-BE49-F238E27FC236}">
                <a16:creationId xmlns:a16="http://schemas.microsoft.com/office/drawing/2014/main" id="{6FB1412F-CB27-A2E1-6A03-31DCD4FB55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B6A7424-2AD9-CA93-B5C9-65F90FE83B0D}"/>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2867450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114183-5A3A-87C9-D688-67EE7CA8CD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BEC37D9-AF09-7DB6-EEE1-632163AD0D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E120E20-FFA0-8354-D92C-829B7D154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98F216B-AC55-4CBD-1507-4EEDC3DB9D07}"/>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6" name="Chỗ dành sẵn cho Chân trang 5">
            <a:extLst>
              <a:ext uri="{FF2B5EF4-FFF2-40B4-BE49-F238E27FC236}">
                <a16:creationId xmlns:a16="http://schemas.microsoft.com/office/drawing/2014/main" id="{DFE63468-EB4E-72FE-1571-8566FF9FA0F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F36B09-65ED-9852-FDFA-6FA07CA957BF}"/>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1848821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489267-3D47-D0C1-5611-021B2B6AAF8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F003DAD-B898-188D-363E-609425ADA27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C1BEAC9-5EF8-DBB2-E30E-CC75A9F07B36}"/>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5" name="Chỗ dành sẵn cho Chân trang 4">
            <a:extLst>
              <a:ext uri="{FF2B5EF4-FFF2-40B4-BE49-F238E27FC236}">
                <a16:creationId xmlns:a16="http://schemas.microsoft.com/office/drawing/2014/main" id="{F733FDC4-64AF-F535-41DF-F3CD48F51D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BC31E1-57E0-C5B9-57D2-0DF9CFDB2B7D}"/>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264370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AB074C2-CB51-B9EC-BA39-943208219BB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C0487B6-DC02-2AE6-C957-7AD45DA173D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67C6B46-E95B-52B9-E291-D15E748EB4EF}"/>
              </a:ext>
            </a:extLst>
          </p:cNvPr>
          <p:cNvSpPr>
            <a:spLocks noGrp="1"/>
          </p:cNvSpPr>
          <p:nvPr>
            <p:ph type="dt" sz="half" idx="10"/>
          </p:nvPr>
        </p:nvSpPr>
        <p:spPr/>
        <p:txBody>
          <a:bodyPr/>
          <a:lstStyle/>
          <a:p>
            <a:fld id="{1C92E9AC-3E4E-4783-B440-20719D135952}" type="datetimeFigureOut">
              <a:rPr lang="en-US" smtClean="0"/>
              <a:t>9/1/2025</a:t>
            </a:fld>
            <a:endParaRPr lang="en-US"/>
          </a:p>
        </p:txBody>
      </p:sp>
      <p:sp>
        <p:nvSpPr>
          <p:cNvPr id="5" name="Chỗ dành sẵn cho Chân trang 4">
            <a:extLst>
              <a:ext uri="{FF2B5EF4-FFF2-40B4-BE49-F238E27FC236}">
                <a16:creationId xmlns:a16="http://schemas.microsoft.com/office/drawing/2014/main" id="{816A9750-FD78-61F0-E103-A8242349CAA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64EC1AC-48E6-99A6-87B2-73862BB9A2D0}"/>
              </a:ext>
            </a:extLst>
          </p:cNvPr>
          <p:cNvSpPr>
            <a:spLocks noGrp="1"/>
          </p:cNvSpPr>
          <p:nvPr>
            <p:ph type="sldNum" sz="quarter" idx="12"/>
          </p:nvPr>
        </p:nvSpPr>
        <p:spPr/>
        <p:txBody>
          <a:bodyPr/>
          <a:lstStyle/>
          <a:p>
            <a:fld id="{A2692E13-5E0B-4249-AF20-CC0B4A79BD4F}" type="slidenum">
              <a:rPr lang="en-US" smtClean="0"/>
              <a:t>‹#›</a:t>
            </a:fld>
            <a:endParaRPr lang="en-US"/>
          </a:p>
        </p:txBody>
      </p:sp>
    </p:spTree>
    <p:extLst>
      <p:ext uri="{BB962C8B-B14F-4D97-AF65-F5344CB8AC3E}">
        <p14:creationId xmlns:p14="http://schemas.microsoft.com/office/powerpoint/2010/main" val="4141547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3649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815938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63457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6752152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2300570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456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519040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478487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47713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7953409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a:xfrm>
            <a:off x="838200" y="410368"/>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2634775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a:xfrm>
            <a:off x="838200" y="6356350"/>
            <a:ext cx="2743200" cy="365125"/>
          </a:xfrm>
          <a:prstGeom prst="rect">
            <a:avLst/>
          </a:prstGeom>
        </p:spPr>
        <p:txBody>
          <a:bodyPr/>
          <a:lstStyle/>
          <a:p>
            <a:fld id="{19D6E806-824E-41C9-8D3A-2E5D3B8BCB4A}" type="datetimeFigureOut">
              <a:rPr lang="en-US" smtClean="0"/>
              <a:t>9/1/2025</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a:xfrm>
            <a:off x="8610600" y="6356350"/>
            <a:ext cx="2743200" cy="365125"/>
          </a:xfrm>
          <a:prstGeom prst="rect">
            <a:avLst/>
          </a:prstGeom>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119010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7732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76232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7396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5226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0510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0229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93C919"/>
            </a:gs>
            <a:gs pos="22000">
              <a:srgbClr val="00BF72"/>
            </a:gs>
            <a:gs pos="45000">
              <a:srgbClr val="008793"/>
            </a:gs>
            <a:gs pos="70000">
              <a:srgbClr val="004D7A"/>
            </a:gs>
            <a:gs pos="100000">
              <a:srgbClr val="051937"/>
            </a:gs>
          </a:gsLst>
          <a:lin ang="8100019" scaled="0"/>
        </a:gradFill>
        <a:effectLst/>
      </p:bgPr>
    </p:bg>
    <p:spTree>
      <p:nvGrpSpPr>
        <p:cNvPr id="1" name="Shape 5"/>
        <p:cNvGrpSpPr/>
        <p:nvPr/>
      </p:nvGrpSpPr>
      <p:grpSpPr>
        <a:xfrm>
          <a:off x="0" y="0"/>
          <a:ext cx="0" cy="0"/>
          <a:chOff x="0" y="0"/>
          <a:chExt cx="0" cy="0"/>
        </a:xfrm>
      </p:grpSpPr>
      <p:sp>
        <p:nvSpPr>
          <p:cNvPr id="6" name="Google Shape;6;p1"/>
          <p:cNvSpPr/>
          <p:nvPr/>
        </p:nvSpPr>
        <p:spPr>
          <a:xfrm>
            <a:off x="5195022" y="449412"/>
            <a:ext cx="44242" cy="38097"/>
          </a:xfrm>
          <a:custGeom>
            <a:avLst/>
            <a:gdLst/>
            <a:ahLst/>
            <a:cxnLst/>
            <a:rect l="l" t="t" r="r" b="b"/>
            <a:pathLst>
              <a:path w="1080" h="930" extrusionOk="0">
                <a:moveTo>
                  <a:pt x="472" y="0"/>
                </a:moveTo>
                <a:cubicBezTo>
                  <a:pt x="233" y="0"/>
                  <a:pt x="1" y="178"/>
                  <a:pt x="1" y="446"/>
                </a:cubicBezTo>
                <a:cubicBezTo>
                  <a:pt x="1" y="702"/>
                  <a:pt x="199" y="929"/>
                  <a:pt x="455" y="929"/>
                </a:cubicBezTo>
                <a:cubicBezTo>
                  <a:pt x="881" y="929"/>
                  <a:pt x="1080" y="418"/>
                  <a:pt x="796" y="134"/>
                </a:cubicBezTo>
                <a:cubicBezTo>
                  <a:pt x="703" y="42"/>
                  <a:pt x="587" y="0"/>
                  <a:pt x="472"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 name="Google Shape;7;p1"/>
          <p:cNvSpPr/>
          <p:nvPr/>
        </p:nvSpPr>
        <p:spPr>
          <a:xfrm>
            <a:off x="3835066" y="176257"/>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 name="Google Shape;8;p1"/>
          <p:cNvSpPr/>
          <p:nvPr/>
        </p:nvSpPr>
        <p:spPr>
          <a:xfrm>
            <a:off x="4367747" y="4499720"/>
            <a:ext cx="183851" cy="157347"/>
          </a:xfrm>
          <a:custGeom>
            <a:avLst/>
            <a:gdLst/>
            <a:ahLst/>
            <a:cxnLst/>
            <a:rect l="l" t="t" r="r" b="b"/>
            <a:pathLst>
              <a:path w="4488" h="3841" extrusionOk="0">
                <a:moveTo>
                  <a:pt x="1926" y="0"/>
                </a:moveTo>
                <a:cubicBezTo>
                  <a:pt x="945" y="0"/>
                  <a:pt x="0" y="769"/>
                  <a:pt x="0" y="1938"/>
                </a:cubicBezTo>
                <a:cubicBezTo>
                  <a:pt x="0" y="2989"/>
                  <a:pt x="852" y="3841"/>
                  <a:pt x="1903" y="3841"/>
                </a:cubicBezTo>
                <a:cubicBezTo>
                  <a:pt x="3635" y="3841"/>
                  <a:pt x="4487" y="1768"/>
                  <a:pt x="3266" y="575"/>
                </a:cubicBezTo>
                <a:cubicBezTo>
                  <a:pt x="2879" y="178"/>
                  <a:pt x="2398" y="0"/>
                  <a:pt x="1926"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 name="Google Shape;9;p1"/>
          <p:cNvSpPr/>
          <p:nvPr/>
        </p:nvSpPr>
        <p:spPr>
          <a:xfrm>
            <a:off x="2633317" y="3626207"/>
            <a:ext cx="174511" cy="174552"/>
          </a:xfrm>
          <a:custGeom>
            <a:avLst/>
            <a:gdLst/>
            <a:ahLst/>
            <a:cxnLst/>
            <a:rect l="l" t="t" r="r" b="b"/>
            <a:pathLst>
              <a:path w="4260" h="4261" extrusionOk="0">
                <a:moveTo>
                  <a:pt x="2130" y="0"/>
                </a:moveTo>
                <a:cubicBezTo>
                  <a:pt x="966" y="0"/>
                  <a:pt x="0" y="938"/>
                  <a:pt x="0" y="2130"/>
                </a:cubicBezTo>
                <a:cubicBezTo>
                  <a:pt x="0" y="3295"/>
                  <a:pt x="966" y="4260"/>
                  <a:pt x="2130" y="4260"/>
                </a:cubicBezTo>
                <a:cubicBezTo>
                  <a:pt x="3323" y="4260"/>
                  <a:pt x="4260" y="3295"/>
                  <a:pt x="4260" y="2130"/>
                </a:cubicBezTo>
                <a:cubicBezTo>
                  <a:pt x="4260" y="938"/>
                  <a:pt x="3323" y="0"/>
                  <a:pt x="2130"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 name="Google Shape;10;p1"/>
          <p:cNvSpPr/>
          <p:nvPr/>
        </p:nvSpPr>
        <p:spPr>
          <a:xfrm>
            <a:off x="3710573" y="4986204"/>
            <a:ext cx="74515" cy="63987"/>
          </a:xfrm>
          <a:custGeom>
            <a:avLst/>
            <a:gdLst/>
            <a:ahLst/>
            <a:cxnLst/>
            <a:rect l="l" t="t" r="r" b="b"/>
            <a:pathLst>
              <a:path w="1819" h="1562" extrusionOk="0">
                <a:moveTo>
                  <a:pt x="770" y="1"/>
                </a:moveTo>
                <a:cubicBezTo>
                  <a:pt x="377" y="1"/>
                  <a:pt x="0" y="306"/>
                  <a:pt x="0" y="767"/>
                </a:cubicBezTo>
                <a:cubicBezTo>
                  <a:pt x="0" y="1193"/>
                  <a:pt x="341" y="1562"/>
                  <a:pt x="767" y="1562"/>
                </a:cubicBezTo>
                <a:cubicBezTo>
                  <a:pt x="1449" y="1562"/>
                  <a:pt x="1818" y="710"/>
                  <a:pt x="1307" y="227"/>
                </a:cubicBezTo>
                <a:cubicBezTo>
                  <a:pt x="1151" y="71"/>
                  <a:pt x="958" y="1"/>
                  <a:pt x="770"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 name="Google Shape;11;p1"/>
          <p:cNvSpPr/>
          <p:nvPr/>
        </p:nvSpPr>
        <p:spPr>
          <a:xfrm>
            <a:off x="6559648" y="4493191"/>
            <a:ext cx="62881" cy="55876"/>
          </a:xfrm>
          <a:custGeom>
            <a:avLst/>
            <a:gdLst/>
            <a:ahLst/>
            <a:cxnLst/>
            <a:rect l="l" t="t" r="r" b="b"/>
            <a:pathLst>
              <a:path w="1535" h="1364" extrusionOk="0">
                <a:moveTo>
                  <a:pt x="759" y="1"/>
                </a:moveTo>
                <a:cubicBezTo>
                  <a:pt x="481" y="1"/>
                  <a:pt x="229" y="167"/>
                  <a:pt x="142" y="448"/>
                </a:cubicBezTo>
                <a:cubicBezTo>
                  <a:pt x="0" y="789"/>
                  <a:pt x="171" y="1186"/>
                  <a:pt x="512" y="1328"/>
                </a:cubicBezTo>
                <a:cubicBezTo>
                  <a:pt x="583" y="1352"/>
                  <a:pt x="656" y="1363"/>
                  <a:pt x="730" y="1363"/>
                </a:cubicBezTo>
                <a:cubicBezTo>
                  <a:pt x="1007" y="1363"/>
                  <a:pt x="1280" y="1200"/>
                  <a:pt x="1392" y="931"/>
                </a:cubicBezTo>
                <a:cubicBezTo>
                  <a:pt x="1534" y="590"/>
                  <a:pt x="1364" y="192"/>
                  <a:pt x="1023" y="50"/>
                </a:cubicBezTo>
                <a:cubicBezTo>
                  <a:pt x="935" y="17"/>
                  <a:pt x="846" y="1"/>
                  <a:pt x="759"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 name="Google Shape;12;p1"/>
          <p:cNvSpPr/>
          <p:nvPr/>
        </p:nvSpPr>
        <p:spPr>
          <a:xfrm>
            <a:off x="3548885" y="710809"/>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 name="Google Shape;13;p1"/>
          <p:cNvSpPr/>
          <p:nvPr/>
        </p:nvSpPr>
        <p:spPr>
          <a:xfrm>
            <a:off x="2838060" y="1863729"/>
            <a:ext cx="61693" cy="53541"/>
          </a:xfrm>
          <a:custGeom>
            <a:avLst/>
            <a:gdLst/>
            <a:ahLst/>
            <a:cxnLst/>
            <a:rect l="l" t="t" r="r" b="b"/>
            <a:pathLst>
              <a:path w="1506" h="1307" extrusionOk="0">
                <a:moveTo>
                  <a:pt x="660" y="1"/>
                </a:moveTo>
                <a:cubicBezTo>
                  <a:pt x="326" y="1"/>
                  <a:pt x="0" y="268"/>
                  <a:pt x="0" y="653"/>
                </a:cubicBezTo>
                <a:cubicBezTo>
                  <a:pt x="0" y="1022"/>
                  <a:pt x="284" y="1306"/>
                  <a:pt x="653" y="1306"/>
                </a:cubicBezTo>
                <a:cubicBezTo>
                  <a:pt x="1221" y="1306"/>
                  <a:pt x="1505" y="596"/>
                  <a:pt x="1108" y="199"/>
                </a:cubicBezTo>
                <a:cubicBezTo>
                  <a:pt x="980" y="62"/>
                  <a:pt x="819" y="1"/>
                  <a:pt x="660"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 name="Google Shape;14;p1"/>
          <p:cNvSpPr/>
          <p:nvPr/>
        </p:nvSpPr>
        <p:spPr>
          <a:xfrm>
            <a:off x="8508271" y="1063722"/>
            <a:ext cx="232722" cy="210888"/>
          </a:xfrm>
          <a:custGeom>
            <a:avLst/>
            <a:gdLst/>
            <a:ahLst/>
            <a:cxnLst/>
            <a:rect l="l" t="t" r="r" b="b"/>
            <a:pathLst>
              <a:path w="5681" h="5148" extrusionOk="0">
                <a:moveTo>
                  <a:pt x="2819" y="1"/>
                </a:moveTo>
                <a:cubicBezTo>
                  <a:pt x="1655" y="1"/>
                  <a:pt x="607" y="794"/>
                  <a:pt x="341" y="1979"/>
                </a:cubicBezTo>
                <a:cubicBezTo>
                  <a:pt x="1" y="3370"/>
                  <a:pt x="881" y="4762"/>
                  <a:pt x="2244" y="5074"/>
                </a:cubicBezTo>
                <a:cubicBezTo>
                  <a:pt x="2447" y="5124"/>
                  <a:pt x="2650" y="5148"/>
                  <a:pt x="2850" y="5148"/>
                </a:cubicBezTo>
                <a:cubicBezTo>
                  <a:pt x="4019" y="5148"/>
                  <a:pt x="5073" y="4335"/>
                  <a:pt x="5340" y="3171"/>
                </a:cubicBezTo>
                <a:cubicBezTo>
                  <a:pt x="5680" y="1780"/>
                  <a:pt x="4828" y="388"/>
                  <a:pt x="3437" y="76"/>
                </a:cubicBezTo>
                <a:cubicBezTo>
                  <a:pt x="3230" y="25"/>
                  <a:pt x="3022" y="1"/>
                  <a:pt x="2819"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 name="Google Shape;15;p1"/>
          <p:cNvSpPr/>
          <p:nvPr/>
        </p:nvSpPr>
        <p:spPr>
          <a:xfrm>
            <a:off x="8201526" y="1082526"/>
            <a:ext cx="52026" cy="44816"/>
          </a:xfrm>
          <a:custGeom>
            <a:avLst/>
            <a:gdLst/>
            <a:ahLst/>
            <a:cxnLst/>
            <a:rect l="l" t="t" r="r" b="b"/>
            <a:pathLst>
              <a:path w="1270" h="1094" extrusionOk="0">
                <a:moveTo>
                  <a:pt x="556" y="0"/>
                </a:moveTo>
                <a:cubicBezTo>
                  <a:pt x="273" y="0"/>
                  <a:pt x="0" y="224"/>
                  <a:pt x="20" y="554"/>
                </a:cubicBezTo>
                <a:cubicBezTo>
                  <a:pt x="20" y="838"/>
                  <a:pt x="247" y="1094"/>
                  <a:pt x="559" y="1094"/>
                </a:cubicBezTo>
                <a:cubicBezTo>
                  <a:pt x="1042" y="1094"/>
                  <a:pt x="1269" y="497"/>
                  <a:pt x="929" y="156"/>
                </a:cubicBezTo>
                <a:cubicBezTo>
                  <a:pt x="821" y="48"/>
                  <a:pt x="687" y="0"/>
                  <a:pt x="556"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 name="Google Shape;16;p1"/>
          <p:cNvSpPr/>
          <p:nvPr/>
        </p:nvSpPr>
        <p:spPr>
          <a:xfrm>
            <a:off x="9404437" y="1057279"/>
            <a:ext cx="211789" cy="180205"/>
          </a:xfrm>
          <a:custGeom>
            <a:avLst/>
            <a:gdLst/>
            <a:ahLst/>
            <a:cxnLst/>
            <a:rect l="l" t="t" r="r" b="b"/>
            <a:pathLst>
              <a:path w="5170" h="4399" extrusionOk="0">
                <a:moveTo>
                  <a:pt x="2234" y="0"/>
                </a:moveTo>
                <a:cubicBezTo>
                  <a:pt x="1095" y="0"/>
                  <a:pt x="1" y="885"/>
                  <a:pt x="1" y="2212"/>
                </a:cubicBezTo>
                <a:cubicBezTo>
                  <a:pt x="1" y="3433"/>
                  <a:pt x="995" y="4399"/>
                  <a:pt x="2216" y="4399"/>
                </a:cubicBezTo>
                <a:cubicBezTo>
                  <a:pt x="4176" y="4399"/>
                  <a:pt x="5170" y="2041"/>
                  <a:pt x="3778" y="650"/>
                </a:cubicBezTo>
                <a:cubicBezTo>
                  <a:pt x="3329" y="201"/>
                  <a:pt x="2777" y="0"/>
                  <a:pt x="2234"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 name="Google Shape;17;p1"/>
          <p:cNvSpPr/>
          <p:nvPr/>
        </p:nvSpPr>
        <p:spPr>
          <a:xfrm>
            <a:off x="4331855" y="773604"/>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 name="Google Shape;18;p1"/>
          <p:cNvSpPr/>
          <p:nvPr/>
        </p:nvSpPr>
        <p:spPr>
          <a:xfrm>
            <a:off x="2576293" y="2643170"/>
            <a:ext cx="51247" cy="50059"/>
          </a:xfrm>
          <a:custGeom>
            <a:avLst/>
            <a:gdLst/>
            <a:ahLst/>
            <a:cxnLst/>
            <a:rect l="l" t="t" r="r" b="b"/>
            <a:pathLst>
              <a:path w="1251" h="1222" extrusionOk="0">
                <a:moveTo>
                  <a:pt x="625" y="0"/>
                </a:moveTo>
                <a:cubicBezTo>
                  <a:pt x="285" y="0"/>
                  <a:pt x="1" y="256"/>
                  <a:pt x="1" y="597"/>
                </a:cubicBezTo>
                <a:cubicBezTo>
                  <a:pt x="1" y="938"/>
                  <a:pt x="285" y="1222"/>
                  <a:pt x="625" y="1222"/>
                </a:cubicBezTo>
                <a:cubicBezTo>
                  <a:pt x="966" y="1222"/>
                  <a:pt x="1250" y="938"/>
                  <a:pt x="1250" y="597"/>
                </a:cubicBezTo>
                <a:cubicBezTo>
                  <a:pt x="1250" y="256"/>
                  <a:pt x="966" y="0"/>
                  <a:pt x="62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 name="Google Shape;19;p1"/>
          <p:cNvSpPr/>
          <p:nvPr/>
        </p:nvSpPr>
        <p:spPr>
          <a:xfrm>
            <a:off x="4078193" y="3800718"/>
            <a:ext cx="51247" cy="50059"/>
          </a:xfrm>
          <a:custGeom>
            <a:avLst/>
            <a:gdLst/>
            <a:ahLst/>
            <a:cxnLst/>
            <a:rect l="l" t="t" r="r" b="b"/>
            <a:pathLst>
              <a:path w="1251" h="1222" extrusionOk="0">
                <a:moveTo>
                  <a:pt x="625" y="0"/>
                </a:moveTo>
                <a:cubicBezTo>
                  <a:pt x="285" y="0"/>
                  <a:pt x="1" y="256"/>
                  <a:pt x="1" y="597"/>
                </a:cubicBezTo>
                <a:cubicBezTo>
                  <a:pt x="1" y="966"/>
                  <a:pt x="285" y="1221"/>
                  <a:pt x="625" y="1221"/>
                </a:cubicBezTo>
                <a:cubicBezTo>
                  <a:pt x="966" y="1221"/>
                  <a:pt x="1250" y="966"/>
                  <a:pt x="1250" y="597"/>
                </a:cubicBezTo>
                <a:cubicBezTo>
                  <a:pt x="1250" y="256"/>
                  <a:pt x="966" y="0"/>
                  <a:pt x="62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 name="Google Shape;20;p1"/>
          <p:cNvSpPr/>
          <p:nvPr/>
        </p:nvSpPr>
        <p:spPr>
          <a:xfrm>
            <a:off x="3031169" y="117963"/>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1" name="Google Shape;21;p1"/>
          <p:cNvSpPr/>
          <p:nvPr/>
        </p:nvSpPr>
        <p:spPr>
          <a:xfrm>
            <a:off x="10014828" y="3183425"/>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 name="Google Shape;22;p1"/>
          <p:cNvSpPr/>
          <p:nvPr/>
        </p:nvSpPr>
        <p:spPr>
          <a:xfrm>
            <a:off x="7763352" y="4402855"/>
            <a:ext cx="90778" cy="77752"/>
          </a:xfrm>
          <a:custGeom>
            <a:avLst/>
            <a:gdLst/>
            <a:ahLst/>
            <a:cxnLst/>
            <a:rect l="l" t="t" r="r" b="b"/>
            <a:pathLst>
              <a:path w="2216" h="1898" extrusionOk="0">
                <a:moveTo>
                  <a:pt x="1278" y="0"/>
                </a:moveTo>
                <a:cubicBezTo>
                  <a:pt x="427" y="0"/>
                  <a:pt x="1" y="1023"/>
                  <a:pt x="597" y="1619"/>
                </a:cubicBezTo>
                <a:cubicBezTo>
                  <a:pt x="790" y="1812"/>
                  <a:pt x="1028" y="1898"/>
                  <a:pt x="1261" y="1898"/>
                </a:cubicBezTo>
                <a:cubicBezTo>
                  <a:pt x="1748" y="1898"/>
                  <a:pt x="2216" y="1523"/>
                  <a:pt x="2216" y="966"/>
                </a:cubicBezTo>
                <a:cubicBezTo>
                  <a:pt x="2216" y="426"/>
                  <a:pt x="1790" y="0"/>
                  <a:pt x="1278"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3" name="Google Shape;23;p1"/>
          <p:cNvSpPr/>
          <p:nvPr/>
        </p:nvSpPr>
        <p:spPr>
          <a:xfrm>
            <a:off x="9136524" y="3215977"/>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 name="Google Shape;24;p1"/>
          <p:cNvSpPr/>
          <p:nvPr/>
        </p:nvSpPr>
        <p:spPr>
          <a:xfrm>
            <a:off x="4362040" y="400213"/>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 name="Google Shape;25;p1"/>
          <p:cNvSpPr/>
          <p:nvPr/>
        </p:nvSpPr>
        <p:spPr>
          <a:xfrm>
            <a:off x="10005542" y="2446538"/>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 name="Google Shape;26;p1"/>
          <p:cNvSpPr/>
          <p:nvPr/>
        </p:nvSpPr>
        <p:spPr>
          <a:xfrm>
            <a:off x="2114454" y="2194112"/>
            <a:ext cx="68657" cy="68657"/>
          </a:xfrm>
          <a:custGeom>
            <a:avLst/>
            <a:gdLst/>
            <a:ahLst/>
            <a:cxnLst/>
            <a:rect l="l" t="t" r="r" b="b"/>
            <a:pathLst>
              <a:path w="1676" h="1676" extrusionOk="0">
                <a:moveTo>
                  <a:pt x="852" y="0"/>
                </a:moveTo>
                <a:cubicBezTo>
                  <a:pt x="369" y="0"/>
                  <a:pt x="0" y="370"/>
                  <a:pt x="0" y="824"/>
                </a:cubicBezTo>
                <a:cubicBezTo>
                  <a:pt x="0" y="1307"/>
                  <a:pt x="369" y="1676"/>
                  <a:pt x="852" y="1676"/>
                </a:cubicBezTo>
                <a:cubicBezTo>
                  <a:pt x="1307" y="1676"/>
                  <a:pt x="1676" y="1307"/>
                  <a:pt x="1676" y="824"/>
                </a:cubicBezTo>
                <a:cubicBezTo>
                  <a:pt x="1676" y="370"/>
                  <a:pt x="1307" y="0"/>
                  <a:pt x="852"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 name="Google Shape;27;p1"/>
          <p:cNvSpPr/>
          <p:nvPr/>
        </p:nvSpPr>
        <p:spPr>
          <a:xfrm>
            <a:off x="1984144" y="1104032"/>
            <a:ext cx="67510" cy="67510"/>
          </a:xfrm>
          <a:custGeom>
            <a:avLst/>
            <a:gdLst/>
            <a:ahLst/>
            <a:cxnLst/>
            <a:rect l="l" t="t" r="r" b="b"/>
            <a:pathLst>
              <a:path w="1648" h="1648" extrusionOk="0">
                <a:moveTo>
                  <a:pt x="824" y="1"/>
                </a:moveTo>
                <a:cubicBezTo>
                  <a:pt x="370" y="1"/>
                  <a:pt x="0" y="370"/>
                  <a:pt x="0" y="824"/>
                </a:cubicBezTo>
                <a:cubicBezTo>
                  <a:pt x="0" y="1279"/>
                  <a:pt x="370" y="1648"/>
                  <a:pt x="824" y="1648"/>
                </a:cubicBezTo>
                <a:cubicBezTo>
                  <a:pt x="1278" y="1648"/>
                  <a:pt x="1648" y="1279"/>
                  <a:pt x="1648" y="824"/>
                </a:cubicBezTo>
                <a:cubicBezTo>
                  <a:pt x="1648" y="370"/>
                  <a:pt x="1278" y="1"/>
                  <a:pt x="824"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8" name="Google Shape;28;p1"/>
          <p:cNvSpPr/>
          <p:nvPr/>
        </p:nvSpPr>
        <p:spPr>
          <a:xfrm>
            <a:off x="6090804" y="514178"/>
            <a:ext cx="182704" cy="157142"/>
          </a:xfrm>
          <a:custGeom>
            <a:avLst/>
            <a:gdLst/>
            <a:ahLst/>
            <a:cxnLst/>
            <a:rect l="l" t="t" r="r" b="b"/>
            <a:pathLst>
              <a:path w="4460" h="3836" extrusionOk="0">
                <a:moveTo>
                  <a:pt x="1926" y="1"/>
                </a:moveTo>
                <a:cubicBezTo>
                  <a:pt x="940" y="1"/>
                  <a:pt x="1" y="777"/>
                  <a:pt x="1" y="1933"/>
                </a:cubicBezTo>
                <a:cubicBezTo>
                  <a:pt x="1" y="2983"/>
                  <a:pt x="853" y="3835"/>
                  <a:pt x="1903" y="3835"/>
                </a:cubicBezTo>
                <a:cubicBezTo>
                  <a:pt x="3607" y="3835"/>
                  <a:pt x="4459" y="1762"/>
                  <a:pt x="3267" y="569"/>
                </a:cubicBezTo>
                <a:cubicBezTo>
                  <a:pt x="2873" y="176"/>
                  <a:pt x="2395" y="1"/>
                  <a:pt x="192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 name="Google Shape;29;p1"/>
          <p:cNvSpPr/>
          <p:nvPr/>
        </p:nvSpPr>
        <p:spPr>
          <a:xfrm>
            <a:off x="2855841" y="1205501"/>
            <a:ext cx="89590" cy="77752"/>
          </a:xfrm>
          <a:custGeom>
            <a:avLst/>
            <a:gdLst/>
            <a:ahLst/>
            <a:cxnLst/>
            <a:rect l="l" t="t" r="r" b="b"/>
            <a:pathLst>
              <a:path w="2187" h="1898" extrusionOk="0">
                <a:moveTo>
                  <a:pt x="937" y="1"/>
                </a:moveTo>
                <a:cubicBezTo>
                  <a:pt x="457" y="1"/>
                  <a:pt x="0" y="383"/>
                  <a:pt x="0" y="960"/>
                </a:cubicBezTo>
                <a:cubicBezTo>
                  <a:pt x="0" y="1472"/>
                  <a:pt x="426" y="1898"/>
                  <a:pt x="937" y="1898"/>
                </a:cubicBezTo>
                <a:cubicBezTo>
                  <a:pt x="1761" y="1869"/>
                  <a:pt x="2187" y="875"/>
                  <a:pt x="1590" y="279"/>
                </a:cubicBezTo>
                <a:cubicBezTo>
                  <a:pt x="1399" y="87"/>
                  <a:pt x="116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 name="Google Shape;30;p1"/>
          <p:cNvSpPr/>
          <p:nvPr/>
        </p:nvSpPr>
        <p:spPr>
          <a:xfrm>
            <a:off x="9588923" y="3725864"/>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 name="Google Shape;31;p1"/>
          <p:cNvSpPr/>
          <p:nvPr/>
        </p:nvSpPr>
        <p:spPr>
          <a:xfrm>
            <a:off x="9302742" y="4260418"/>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 name="Google Shape;32;p1"/>
          <p:cNvSpPr/>
          <p:nvPr/>
        </p:nvSpPr>
        <p:spPr>
          <a:xfrm>
            <a:off x="10085712" y="4323211"/>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 name="Google Shape;33;p1"/>
          <p:cNvSpPr/>
          <p:nvPr/>
        </p:nvSpPr>
        <p:spPr>
          <a:xfrm>
            <a:off x="8785026" y="3667571"/>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1"/>
          <p:cNvSpPr/>
          <p:nvPr/>
        </p:nvSpPr>
        <p:spPr>
          <a:xfrm>
            <a:off x="10115897" y="3949820"/>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1"/>
          <p:cNvSpPr/>
          <p:nvPr/>
        </p:nvSpPr>
        <p:spPr>
          <a:xfrm>
            <a:off x="11235353" y="5393950"/>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8" name="Google Shape;38;p1"/>
          <p:cNvSpPr/>
          <p:nvPr/>
        </p:nvSpPr>
        <p:spPr>
          <a:xfrm>
            <a:off x="10357049" y="5426502"/>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 name="Google Shape;39;p1"/>
          <p:cNvSpPr/>
          <p:nvPr/>
        </p:nvSpPr>
        <p:spPr>
          <a:xfrm>
            <a:off x="11226067" y="465706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 name="Google Shape;40;p1"/>
          <p:cNvSpPr/>
          <p:nvPr/>
        </p:nvSpPr>
        <p:spPr>
          <a:xfrm>
            <a:off x="10809448" y="5936389"/>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1" name="Google Shape;41;p1"/>
          <p:cNvSpPr/>
          <p:nvPr/>
        </p:nvSpPr>
        <p:spPr>
          <a:xfrm>
            <a:off x="10523267" y="6470943"/>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2" name="Google Shape;42;p1"/>
          <p:cNvSpPr/>
          <p:nvPr/>
        </p:nvSpPr>
        <p:spPr>
          <a:xfrm>
            <a:off x="11306237" y="6533736"/>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 name="Google Shape;43;p1"/>
          <p:cNvSpPr/>
          <p:nvPr/>
        </p:nvSpPr>
        <p:spPr>
          <a:xfrm>
            <a:off x="10005551" y="5878096"/>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 name="Google Shape;44;p1"/>
          <p:cNvSpPr/>
          <p:nvPr/>
        </p:nvSpPr>
        <p:spPr>
          <a:xfrm>
            <a:off x="11336422" y="6160345"/>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 name="Google Shape;45;p1"/>
          <p:cNvSpPr/>
          <p:nvPr/>
        </p:nvSpPr>
        <p:spPr>
          <a:xfrm>
            <a:off x="11837428" y="1005063"/>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 name="Google Shape;46;p1"/>
          <p:cNvSpPr/>
          <p:nvPr/>
        </p:nvSpPr>
        <p:spPr>
          <a:xfrm>
            <a:off x="10959124" y="1037614"/>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 name="Google Shape;47;p1"/>
          <p:cNvSpPr/>
          <p:nvPr/>
        </p:nvSpPr>
        <p:spPr>
          <a:xfrm>
            <a:off x="11828142" y="268175"/>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8" name="Google Shape;48;p1"/>
          <p:cNvSpPr/>
          <p:nvPr/>
        </p:nvSpPr>
        <p:spPr>
          <a:xfrm>
            <a:off x="11411523" y="1547502"/>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9" name="Google Shape;49;p1"/>
          <p:cNvSpPr/>
          <p:nvPr/>
        </p:nvSpPr>
        <p:spPr>
          <a:xfrm>
            <a:off x="11125342" y="2082055"/>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 name="Google Shape;50;p1"/>
          <p:cNvSpPr/>
          <p:nvPr/>
        </p:nvSpPr>
        <p:spPr>
          <a:xfrm>
            <a:off x="11908312" y="2144849"/>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 name="Google Shape;51;p1"/>
          <p:cNvSpPr/>
          <p:nvPr/>
        </p:nvSpPr>
        <p:spPr>
          <a:xfrm>
            <a:off x="10607626" y="1489209"/>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 name="Google Shape;52;p1"/>
          <p:cNvSpPr/>
          <p:nvPr/>
        </p:nvSpPr>
        <p:spPr>
          <a:xfrm>
            <a:off x="11938497" y="1771458"/>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 name="Google Shape;53;p1"/>
          <p:cNvSpPr/>
          <p:nvPr/>
        </p:nvSpPr>
        <p:spPr>
          <a:xfrm>
            <a:off x="8241028" y="2525800"/>
            <a:ext cx="59399" cy="50715"/>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4" name="Google Shape;54;p1"/>
          <p:cNvSpPr/>
          <p:nvPr/>
        </p:nvSpPr>
        <p:spPr>
          <a:xfrm>
            <a:off x="7362724" y="2558352"/>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5" name="Google Shape;55;p1"/>
          <p:cNvSpPr/>
          <p:nvPr/>
        </p:nvSpPr>
        <p:spPr>
          <a:xfrm>
            <a:off x="8231742" y="17889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 name="Google Shape;56;p1"/>
          <p:cNvSpPr/>
          <p:nvPr/>
        </p:nvSpPr>
        <p:spPr>
          <a:xfrm>
            <a:off x="7815123" y="3068239"/>
            <a:ext cx="281552" cy="261766"/>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7" name="Google Shape;57;p1"/>
          <p:cNvSpPr/>
          <p:nvPr/>
        </p:nvSpPr>
        <p:spPr>
          <a:xfrm>
            <a:off x="7528942" y="3602793"/>
            <a:ext cx="138462" cy="138503"/>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 name="Google Shape;58;p1"/>
          <p:cNvSpPr/>
          <p:nvPr/>
        </p:nvSpPr>
        <p:spPr>
          <a:xfrm>
            <a:off x="8311912" y="3665586"/>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9" name="Google Shape;59;p1"/>
          <p:cNvSpPr/>
          <p:nvPr/>
        </p:nvSpPr>
        <p:spPr>
          <a:xfrm>
            <a:off x="7011226" y="3009946"/>
            <a:ext cx="68698" cy="57761"/>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0" name="Google Shape;60;p1"/>
          <p:cNvSpPr/>
          <p:nvPr/>
        </p:nvSpPr>
        <p:spPr>
          <a:xfrm>
            <a:off x="8342097" y="3292195"/>
            <a:ext cx="91966" cy="78489"/>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1" name="Google Shape;61;p1"/>
          <p:cNvSpPr/>
          <p:nvPr/>
        </p:nvSpPr>
        <p:spPr>
          <a:xfrm rot="5116028">
            <a:off x="8021675" y="6233389"/>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2" name="Google Shape;62;p1"/>
          <p:cNvSpPr/>
          <p:nvPr/>
        </p:nvSpPr>
        <p:spPr>
          <a:xfrm rot="5116028">
            <a:off x="7914750" y="5361004"/>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3" name="Google Shape;63;p1"/>
          <p:cNvSpPr/>
          <p:nvPr/>
        </p:nvSpPr>
        <p:spPr>
          <a:xfrm rot="5116028">
            <a:off x="8747870" y="6163988"/>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 name="Google Shape;64;p1"/>
          <p:cNvSpPr/>
          <p:nvPr/>
        </p:nvSpPr>
        <p:spPr>
          <a:xfrm rot="5116028">
            <a:off x="7238875" y="5867560"/>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 name="Google Shape;65;p1"/>
          <p:cNvSpPr/>
          <p:nvPr/>
        </p:nvSpPr>
        <p:spPr>
          <a:xfrm rot="5116028">
            <a:off x="6809599" y="5611696"/>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6" name="Google Shape;66;p1"/>
          <p:cNvSpPr/>
          <p:nvPr/>
        </p:nvSpPr>
        <p:spPr>
          <a:xfrm rot="5116028">
            <a:off x="6920843" y="6393880"/>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7" name="Google Shape;67;p1"/>
          <p:cNvSpPr/>
          <p:nvPr/>
        </p:nvSpPr>
        <p:spPr>
          <a:xfrm rot="5116028">
            <a:off x="7429955" y="5049117"/>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8" name="Google Shape;68;p1"/>
          <p:cNvSpPr/>
          <p:nvPr/>
        </p:nvSpPr>
        <p:spPr>
          <a:xfrm rot="5116028">
            <a:off x="7237449" y="6400820"/>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9" name="Google Shape;69;p1"/>
          <p:cNvSpPr/>
          <p:nvPr/>
        </p:nvSpPr>
        <p:spPr>
          <a:xfrm rot="5116028">
            <a:off x="5778687" y="265476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 name="Google Shape;70;p1"/>
          <p:cNvSpPr/>
          <p:nvPr/>
        </p:nvSpPr>
        <p:spPr>
          <a:xfrm rot="5116028">
            <a:off x="5671763" y="178237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1" name="Google Shape;71;p1"/>
          <p:cNvSpPr/>
          <p:nvPr/>
        </p:nvSpPr>
        <p:spPr>
          <a:xfrm rot="5116028">
            <a:off x="6504882" y="258536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 name="Google Shape;72;p1"/>
          <p:cNvSpPr/>
          <p:nvPr/>
        </p:nvSpPr>
        <p:spPr>
          <a:xfrm rot="5116028">
            <a:off x="4995888" y="228893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3" name="Google Shape;73;p1"/>
          <p:cNvSpPr/>
          <p:nvPr/>
        </p:nvSpPr>
        <p:spPr>
          <a:xfrm rot="5116028">
            <a:off x="4566612" y="203307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4" name="Google Shape;74;p1"/>
          <p:cNvSpPr/>
          <p:nvPr/>
        </p:nvSpPr>
        <p:spPr>
          <a:xfrm rot="5116028">
            <a:off x="4677856" y="281525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5" name="Google Shape;75;p1"/>
          <p:cNvSpPr/>
          <p:nvPr/>
        </p:nvSpPr>
        <p:spPr>
          <a:xfrm rot="5116028">
            <a:off x="5186967" y="147049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6" name="Google Shape;76;p1"/>
          <p:cNvSpPr/>
          <p:nvPr/>
        </p:nvSpPr>
        <p:spPr>
          <a:xfrm rot="5116028">
            <a:off x="4994462" y="282219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7" name="Google Shape;77;p1"/>
          <p:cNvSpPr/>
          <p:nvPr/>
        </p:nvSpPr>
        <p:spPr>
          <a:xfrm rot="5116028">
            <a:off x="5364362" y="637511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8" name="Google Shape;78;p1"/>
          <p:cNvSpPr/>
          <p:nvPr/>
        </p:nvSpPr>
        <p:spPr>
          <a:xfrm rot="5116028">
            <a:off x="5257438" y="550272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p1"/>
          <p:cNvSpPr/>
          <p:nvPr/>
        </p:nvSpPr>
        <p:spPr>
          <a:xfrm rot="5116028">
            <a:off x="6090557" y="63057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0" name="Google Shape;80;p1"/>
          <p:cNvSpPr/>
          <p:nvPr/>
        </p:nvSpPr>
        <p:spPr>
          <a:xfrm rot="5116028">
            <a:off x="4581563" y="600928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1" name="Google Shape;81;p1"/>
          <p:cNvSpPr/>
          <p:nvPr/>
        </p:nvSpPr>
        <p:spPr>
          <a:xfrm rot="5116028">
            <a:off x="4152287" y="575342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2" name="Google Shape;82;p1"/>
          <p:cNvSpPr/>
          <p:nvPr/>
        </p:nvSpPr>
        <p:spPr>
          <a:xfrm rot="5116028">
            <a:off x="4263531" y="653560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3" name="Google Shape;83;p1"/>
          <p:cNvSpPr/>
          <p:nvPr/>
        </p:nvSpPr>
        <p:spPr>
          <a:xfrm rot="5116028">
            <a:off x="4772642" y="519084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4" name="Google Shape;84;p1"/>
          <p:cNvSpPr/>
          <p:nvPr/>
        </p:nvSpPr>
        <p:spPr>
          <a:xfrm rot="5116028">
            <a:off x="4580137" y="654254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5" name="Google Shape;85;p1"/>
          <p:cNvSpPr/>
          <p:nvPr/>
        </p:nvSpPr>
        <p:spPr>
          <a:xfrm rot="5116028">
            <a:off x="1633162" y="6375114"/>
            <a:ext cx="59399" cy="50714"/>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6" name="Google Shape;86;p1"/>
          <p:cNvSpPr/>
          <p:nvPr/>
        </p:nvSpPr>
        <p:spPr>
          <a:xfrm rot="5116028">
            <a:off x="1526238" y="5502729"/>
            <a:ext cx="61693" cy="52681"/>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7" name="Google Shape;87;p1"/>
          <p:cNvSpPr/>
          <p:nvPr/>
        </p:nvSpPr>
        <p:spPr>
          <a:xfrm rot="5116028">
            <a:off x="2359357" y="6305713"/>
            <a:ext cx="67510" cy="58129"/>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8" name="Google Shape;88;p1"/>
          <p:cNvSpPr/>
          <p:nvPr/>
        </p:nvSpPr>
        <p:spPr>
          <a:xfrm rot="5116028">
            <a:off x="850363" y="6009285"/>
            <a:ext cx="281550" cy="261764"/>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89" name="Google Shape;89;p1"/>
          <p:cNvSpPr/>
          <p:nvPr/>
        </p:nvSpPr>
        <p:spPr>
          <a:xfrm rot="5116028">
            <a:off x="421087" y="5753421"/>
            <a:ext cx="138461" cy="138502"/>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0" name="Google Shape;90;p1"/>
          <p:cNvSpPr/>
          <p:nvPr/>
        </p:nvSpPr>
        <p:spPr>
          <a:xfrm rot="5116028">
            <a:off x="532331" y="6535605"/>
            <a:ext cx="25644"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 name="Google Shape;91;p1"/>
          <p:cNvSpPr/>
          <p:nvPr/>
        </p:nvSpPr>
        <p:spPr>
          <a:xfrm rot="5116028">
            <a:off x="1041442" y="5190842"/>
            <a:ext cx="68698" cy="57760"/>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 name="Google Shape;92;p1"/>
          <p:cNvSpPr/>
          <p:nvPr/>
        </p:nvSpPr>
        <p:spPr>
          <a:xfrm rot="5116028">
            <a:off x="848937" y="6542545"/>
            <a:ext cx="91966" cy="78488"/>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3" name="Google Shape;93;p1"/>
          <p:cNvSpPr/>
          <p:nvPr/>
        </p:nvSpPr>
        <p:spPr>
          <a:xfrm rot="7573967">
            <a:off x="1387072" y="4179333"/>
            <a:ext cx="59398" cy="5071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 name="Google Shape;94;p1"/>
          <p:cNvSpPr/>
          <p:nvPr/>
        </p:nvSpPr>
        <p:spPr>
          <a:xfrm rot="7573967">
            <a:off x="1877345" y="3451002"/>
            <a:ext cx="61692" cy="52680"/>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5" name="Google Shape;95;p1"/>
          <p:cNvSpPr/>
          <p:nvPr/>
        </p:nvSpPr>
        <p:spPr>
          <a:xfrm rot="7573967">
            <a:off x="1977501" y="4604775"/>
            <a:ext cx="67509" cy="58128"/>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6" name="Google Shape;96;p1"/>
          <p:cNvSpPr/>
          <p:nvPr/>
        </p:nvSpPr>
        <p:spPr>
          <a:xfrm rot="7573967">
            <a:off x="939434" y="3436867"/>
            <a:ext cx="281546" cy="261760"/>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7" name="Google Shape;97;p1"/>
          <p:cNvSpPr/>
          <p:nvPr/>
        </p:nvSpPr>
        <p:spPr>
          <a:xfrm rot="7573967">
            <a:off x="840955" y="2930416"/>
            <a:ext cx="138458" cy="138499"/>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8" name="Google Shape;98;p1"/>
          <p:cNvSpPr/>
          <p:nvPr/>
        </p:nvSpPr>
        <p:spPr>
          <a:xfrm rot="7573967">
            <a:off x="463779" y="3571123"/>
            <a:ext cx="25643"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9" name="Google Shape;99;p1"/>
          <p:cNvSpPr/>
          <p:nvPr/>
        </p:nvSpPr>
        <p:spPr>
          <a:xfrm rot="7573967">
            <a:off x="1713225" y="2899334"/>
            <a:ext cx="68697" cy="57759"/>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0" name="Google Shape;100;p1"/>
          <p:cNvSpPr/>
          <p:nvPr/>
        </p:nvSpPr>
        <p:spPr>
          <a:xfrm rot="7573967">
            <a:off x="672039" y="3798896"/>
            <a:ext cx="91964" cy="78487"/>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1" name="Google Shape;101;p1"/>
          <p:cNvSpPr/>
          <p:nvPr/>
        </p:nvSpPr>
        <p:spPr>
          <a:xfrm rot="7573967">
            <a:off x="1686984" y="1642858"/>
            <a:ext cx="59398" cy="50713"/>
          </a:xfrm>
          <a:custGeom>
            <a:avLst/>
            <a:gdLst/>
            <a:ahLst/>
            <a:cxnLst/>
            <a:rect l="l" t="t" r="r" b="b"/>
            <a:pathLst>
              <a:path w="1450" h="1238" extrusionOk="0">
                <a:moveTo>
                  <a:pt x="627" y="0"/>
                </a:moveTo>
                <a:cubicBezTo>
                  <a:pt x="312" y="0"/>
                  <a:pt x="1" y="248"/>
                  <a:pt x="1" y="612"/>
                </a:cubicBezTo>
                <a:cubicBezTo>
                  <a:pt x="1" y="953"/>
                  <a:pt x="285" y="1237"/>
                  <a:pt x="626" y="1237"/>
                </a:cubicBezTo>
                <a:cubicBezTo>
                  <a:pt x="1165" y="1237"/>
                  <a:pt x="1449" y="584"/>
                  <a:pt x="1052" y="186"/>
                </a:cubicBezTo>
                <a:cubicBezTo>
                  <a:pt x="932" y="57"/>
                  <a:pt x="779" y="0"/>
                  <a:pt x="62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2" name="Google Shape;102;p1"/>
          <p:cNvSpPr/>
          <p:nvPr/>
        </p:nvSpPr>
        <p:spPr>
          <a:xfrm rot="7573967">
            <a:off x="2177258" y="914527"/>
            <a:ext cx="61692" cy="52680"/>
          </a:xfrm>
          <a:custGeom>
            <a:avLst/>
            <a:gdLst/>
            <a:ahLst/>
            <a:cxnLst/>
            <a:rect l="l" t="t" r="r" b="b"/>
            <a:pathLst>
              <a:path w="1506" h="1286" extrusionOk="0">
                <a:moveTo>
                  <a:pt x="853" y="1"/>
                </a:moveTo>
                <a:cubicBezTo>
                  <a:pt x="285" y="1"/>
                  <a:pt x="1" y="682"/>
                  <a:pt x="398" y="1080"/>
                </a:cubicBezTo>
                <a:cubicBezTo>
                  <a:pt x="531" y="1222"/>
                  <a:pt x="698" y="1285"/>
                  <a:pt x="862" y="1285"/>
                </a:cubicBezTo>
                <a:cubicBezTo>
                  <a:pt x="1190" y="1285"/>
                  <a:pt x="1506" y="1033"/>
                  <a:pt x="1506" y="654"/>
                </a:cubicBezTo>
                <a:cubicBezTo>
                  <a:pt x="1506" y="285"/>
                  <a:pt x="1193" y="1"/>
                  <a:pt x="853"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3" name="Google Shape;103;p1"/>
          <p:cNvSpPr/>
          <p:nvPr/>
        </p:nvSpPr>
        <p:spPr>
          <a:xfrm rot="7573967">
            <a:off x="2277414" y="2068300"/>
            <a:ext cx="67509" cy="58128"/>
          </a:xfrm>
          <a:custGeom>
            <a:avLst/>
            <a:gdLst/>
            <a:ahLst/>
            <a:cxnLst/>
            <a:rect l="l" t="t" r="r" b="b"/>
            <a:pathLst>
              <a:path w="1648" h="1419" extrusionOk="0">
                <a:moveTo>
                  <a:pt x="937" y="1"/>
                </a:moveTo>
                <a:cubicBezTo>
                  <a:pt x="312" y="1"/>
                  <a:pt x="0" y="768"/>
                  <a:pt x="426" y="1222"/>
                </a:cubicBezTo>
                <a:cubicBezTo>
                  <a:pt x="570" y="1357"/>
                  <a:pt x="746" y="1418"/>
                  <a:pt x="919" y="1418"/>
                </a:cubicBezTo>
                <a:cubicBezTo>
                  <a:pt x="1290" y="1418"/>
                  <a:pt x="1647" y="1137"/>
                  <a:pt x="1647" y="711"/>
                </a:cubicBezTo>
                <a:cubicBezTo>
                  <a:pt x="1647" y="313"/>
                  <a:pt x="1335" y="1"/>
                  <a:pt x="937"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4" name="Google Shape;104;p1"/>
          <p:cNvSpPr/>
          <p:nvPr/>
        </p:nvSpPr>
        <p:spPr>
          <a:xfrm rot="7573967">
            <a:off x="1239346" y="900392"/>
            <a:ext cx="281546" cy="261760"/>
          </a:xfrm>
          <a:custGeom>
            <a:avLst/>
            <a:gdLst/>
            <a:ahLst/>
            <a:cxnLst/>
            <a:rect l="l" t="t" r="r" b="b"/>
            <a:pathLst>
              <a:path w="6873" h="6390" extrusionOk="0">
                <a:moveTo>
                  <a:pt x="3419" y="0"/>
                </a:moveTo>
                <a:cubicBezTo>
                  <a:pt x="1873" y="0"/>
                  <a:pt x="539" y="1101"/>
                  <a:pt x="284" y="2684"/>
                </a:cubicBezTo>
                <a:cubicBezTo>
                  <a:pt x="0" y="4417"/>
                  <a:pt x="1193" y="6064"/>
                  <a:pt x="2925" y="6348"/>
                </a:cubicBezTo>
                <a:cubicBezTo>
                  <a:pt x="3097" y="6376"/>
                  <a:pt x="3268" y="6389"/>
                  <a:pt x="3437" y="6389"/>
                </a:cubicBezTo>
                <a:cubicBezTo>
                  <a:pt x="4971" y="6389"/>
                  <a:pt x="6333" y="5267"/>
                  <a:pt x="6589" y="3707"/>
                </a:cubicBezTo>
                <a:cubicBezTo>
                  <a:pt x="6873" y="1946"/>
                  <a:pt x="5680" y="299"/>
                  <a:pt x="3948" y="43"/>
                </a:cubicBezTo>
                <a:cubicBezTo>
                  <a:pt x="3770" y="14"/>
                  <a:pt x="3593" y="0"/>
                  <a:pt x="3419"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5" name="Google Shape;105;p1"/>
          <p:cNvSpPr/>
          <p:nvPr/>
        </p:nvSpPr>
        <p:spPr>
          <a:xfrm rot="7573967">
            <a:off x="1140867" y="393941"/>
            <a:ext cx="138458" cy="138499"/>
          </a:xfrm>
          <a:custGeom>
            <a:avLst/>
            <a:gdLst/>
            <a:ahLst/>
            <a:cxnLst/>
            <a:rect l="l" t="t" r="r" b="b"/>
            <a:pathLst>
              <a:path w="3380" h="3381" extrusionOk="0">
                <a:moveTo>
                  <a:pt x="1676" y="1"/>
                </a:moveTo>
                <a:cubicBezTo>
                  <a:pt x="767" y="1"/>
                  <a:pt x="0" y="768"/>
                  <a:pt x="0" y="1705"/>
                </a:cubicBezTo>
                <a:cubicBezTo>
                  <a:pt x="0" y="2613"/>
                  <a:pt x="767" y="3380"/>
                  <a:pt x="1676" y="3380"/>
                </a:cubicBezTo>
                <a:cubicBezTo>
                  <a:pt x="2613" y="3380"/>
                  <a:pt x="3380" y="2613"/>
                  <a:pt x="3380" y="1705"/>
                </a:cubicBezTo>
                <a:cubicBezTo>
                  <a:pt x="3380" y="768"/>
                  <a:pt x="2613" y="1"/>
                  <a:pt x="1676"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6" name="Google Shape;106;p1"/>
          <p:cNvSpPr/>
          <p:nvPr/>
        </p:nvSpPr>
        <p:spPr>
          <a:xfrm rot="7573967">
            <a:off x="763691" y="1034648"/>
            <a:ext cx="25643" cy="23145"/>
          </a:xfrm>
          <a:custGeom>
            <a:avLst/>
            <a:gdLst/>
            <a:ahLst/>
            <a:cxnLst/>
            <a:rect l="l" t="t" r="r" b="b"/>
            <a:pathLst>
              <a:path w="626" h="565" extrusionOk="0">
                <a:moveTo>
                  <a:pt x="265" y="0"/>
                </a:moveTo>
                <a:cubicBezTo>
                  <a:pt x="129" y="0"/>
                  <a:pt x="0" y="108"/>
                  <a:pt x="0" y="280"/>
                </a:cubicBezTo>
                <a:cubicBezTo>
                  <a:pt x="0" y="422"/>
                  <a:pt x="114" y="564"/>
                  <a:pt x="256" y="564"/>
                </a:cubicBezTo>
                <a:cubicBezTo>
                  <a:pt x="512" y="564"/>
                  <a:pt x="625" y="252"/>
                  <a:pt x="455" y="81"/>
                </a:cubicBezTo>
                <a:cubicBezTo>
                  <a:pt x="399" y="26"/>
                  <a:pt x="331" y="0"/>
                  <a:pt x="265"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7" name="Google Shape;107;p1"/>
          <p:cNvSpPr/>
          <p:nvPr/>
        </p:nvSpPr>
        <p:spPr>
          <a:xfrm rot="7573967">
            <a:off x="2013137" y="362859"/>
            <a:ext cx="68697" cy="57759"/>
          </a:xfrm>
          <a:custGeom>
            <a:avLst/>
            <a:gdLst/>
            <a:ahLst/>
            <a:cxnLst/>
            <a:rect l="l" t="t" r="r" b="b"/>
            <a:pathLst>
              <a:path w="1677" h="1410" extrusionOk="0">
                <a:moveTo>
                  <a:pt x="711" y="1"/>
                </a:moveTo>
                <a:cubicBezTo>
                  <a:pt x="347" y="1"/>
                  <a:pt x="1" y="280"/>
                  <a:pt x="1" y="699"/>
                </a:cubicBezTo>
                <a:cubicBezTo>
                  <a:pt x="1" y="1097"/>
                  <a:pt x="341" y="1409"/>
                  <a:pt x="710" y="1409"/>
                </a:cubicBezTo>
                <a:cubicBezTo>
                  <a:pt x="1364" y="1409"/>
                  <a:pt x="1676" y="643"/>
                  <a:pt x="1222" y="217"/>
                </a:cubicBezTo>
                <a:cubicBezTo>
                  <a:pt x="1073" y="67"/>
                  <a:pt x="890" y="1"/>
                  <a:pt x="711" y="1"/>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8" name="Google Shape;108;p1"/>
          <p:cNvSpPr/>
          <p:nvPr/>
        </p:nvSpPr>
        <p:spPr>
          <a:xfrm rot="7573967">
            <a:off x="971951" y="1262421"/>
            <a:ext cx="91964" cy="78487"/>
          </a:xfrm>
          <a:custGeom>
            <a:avLst/>
            <a:gdLst/>
            <a:ahLst/>
            <a:cxnLst/>
            <a:rect l="l" t="t" r="r" b="b"/>
            <a:pathLst>
              <a:path w="2245" h="1916" extrusionOk="0">
                <a:moveTo>
                  <a:pt x="1307" y="0"/>
                </a:moveTo>
                <a:cubicBezTo>
                  <a:pt x="427" y="0"/>
                  <a:pt x="1" y="1023"/>
                  <a:pt x="626" y="1619"/>
                </a:cubicBezTo>
                <a:cubicBezTo>
                  <a:pt x="821" y="1824"/>
                  <a:pt x="1062" y="1916"/>
                  <a:pt x="1298" y="1916"/>
                </a:cubicBezTo>
                <a:cubicBezTo>
                  <a:pt x="1782" y="1916"/>
                  <a:pt x="2244" y="1529"/>
                  <a:pt x="2244" y="937"/>
                </a:cubicBezTo>
                <a:cubicBezTo>
                  <a:pt x="2244" y="426"/>
                  <a:pt x="1818" y="0"/>
                  <a:pt x="1307" y="0"/>
                </a:cubicBezTo>
                <a:close/>
              </a:path>
            </a:pathLst>
          </a:custGeom>
          <a:solidFill>
            <a:srgbClr val="FFFFFF">
              <a:alpha val="497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9" name="Google Shape;109;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1pPr>
            <a:lvl2pPr marR="0" lvl="1"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2pPr>
            <a:lvl3pPr marR="0" lvl="2"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3pPr>
            <a:lvl4pPr marR="0" lvl="3"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4pPr>
            <a:lvl5pPr marR="0" lvl="4"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5pPr>
            <a:lvl6pPr marR="0" lvl="5"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6pPr>
            <a:lvl7pPr marR="0" lvl="6"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7pPr>
            <a:lvl8pPr marR="0" lvl="7"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8pPr>
            <a:lvl9pPr marR="0" lvl="8" algn="l" rtl="0">
              <a:lnSpc>
                <a:spcPct val="100000"/>
              </a:lnSpc>
              <a:spcBef>
                <a:spcPts val="0"/>
              </a:spcBef>
              <a:spcAft>
                <a:spcPts val="0"/>
              </a:spcAft>
              <a:buClr>
                <a:schemeClr val="lt1"/>
              </a:buClr>
              <a:buSzPts val="4000"/>
              <a:buFont typeface="Aldrich"/>
              <a:buNone/>
              <a:defRPr sz="4000" i="0" u="none" strike="noStrike" cap="none">
                <a:solidFill>
                  <a:schemeClr val="lt1"/>
                </a:solidFill>
                <a:latin typeface="Aldrich"/>
                <a:ea typeface="Aldrich"/>
                <a:cs typeface="Aldrich"/>
                <a:sym typeface="Aldrich"/>
              </a:defRPr>
            </a:lvl9pPr>
          </a:lstStyle>
          <a:p>
            <a:endParaRPr/>
          </a:p>
        </p:txBody>
      </p:sp>
      <p:sp>
        <p:nvSpPr>
          <p:cNvPr id="110" name="Google Shape;110;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49250" algn="l" rtl="0">
              <a:lnSpc>
                <a:spcPct val="115000"/>
              </a:lnSpc>
              <a:spcBef>
                <a:spcPts val="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1pPr>
            <a:lvl2pPr marL="914400" marR="0" lvl="1"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2pPr>
            <a:lvl3pPr marL="1371600" marR="0" lvl="2"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3pPr>
            <a:lvl4pPr marL="1828800" marR="0" lvl="3"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4pPr>
            <a:lvl5pPr marL="2286000" marR="0" lvl="4"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5pPr>
            <a:lvl6pPr marL="2743200" marR="0" lvl="5"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6pPr>
            <a:lvl7pPr marL="3200400" marR="0" lvl="6"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7pPr>
            <a:lvl8pPr marL="3657600" marR="0" lvl="7" indent="-349250" algn="l" rtl="0">
              <a:lnSpc>
                <a:spcPct val="115000"/>
              </a:lnSpc>
              <a:spcBef>
                <a:spcPts val="2100"/>
              </a:spcBef>
              <a:spcAft>
                <a:spcPts val="0"/>
              </a:spcAft>
              <a:buClr>
                <a:schemeClr val="lt1"/>
              </a:buClr>
              <a:buSzPts val="1900"/>
              <a:buFont typeface="Rubik"/>
              <a:buChar char="○"/>
              <a:defRPr sz="1900" i="0" u="none" strike="noStrike" cap="none">
                <a:solidFill>
                  <a:schemeClr val="lt1"/>
                </a:solidFill>
                <a:latin typeface="Rubik"/>
                <a:ea typeface="Rubik"/>
                <a:cs typeface="Rubik"/>
                <a:sym typeface="Rubik"/>
              </a:defRPr>
            </a:lvl8pPr>
            <a:lvl9pPr marL="4114800" marR="0" lvl="8" indent="-349250" algn="l" rtl="0">
              <a:lnSpc>
                <a:spcPct val="115000"/>
              </a:lnSpc>
              <a:spcBef>
                <a:spcPts val="2100"/>
              </a:spcBef>
              <a:spcAft>
                <a:spcPts val="2100"/>
              </a:spcAft>
              <a:buClr>
                <a:schemeClr val="lt1"/>
              </a:buClr>
              <a:buSzPts val="1900"/>
              <a:buFont typeface="Rubik"/>
              <a:buChar char="■"/>
              <a:defRPr sz="1900" i="0" u="none" strike="noStrike" cap="none">
                <a:solidFill>
                  <a:schemeClr val="lt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720" r:id="rId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007590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582B1301-AC27-B51B-5983-0955F1470D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ACF94D8-10EA-4B20-9F2C-825FEF791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9C8881-AA82-7A40-2DAE-22C6075240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92E9AC-3E4E-4783-B440-20719D135952}" type="datetimeFigureOut">
              <a:rPr lang="en-US" smtClean="0"/>
              <a:t>9/1/2025</a:t>
            </a:fld>
            <a:endParaRPr lang="en-US"/>
          </a:p>
        </p:txBody>
      </p:sp>
      <p:sp>
        <p:nvSpPr>
          <p:cNvPr id="5" name="Chỗ dành sẵn cho Chân trang 4">
            <a:extLst>
              <a:ext uri="{FF2B5EF4-FFF2-40B4-BE49-F238E27FC236}">
                <a16:creationId xmlns:a16="http://schemas.microsoft.com/office/drawing/2014/main" id="{14F3DB31-322D-2236-B921-AB96488F40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9115009-86D1-928A-F023-FA98547C0D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692E13-5E0B-4249-AF20-CC0B4A79BD4F}" type="slidenum">
              <a:rPr lang="en-US" smtClean="0"/>
              <a:t>‹#›</a:t>
            </a:fld>
            <a:endParaRPr lang="en-US"/>
          </a:p>
        </p:txBody>
      </p:sp>
    </p:spTree>
    <p:extLst>
      <p:ext uri="{BB962C8B-B14F-4D97-AF65-F5344CB8AC3E}">
        <p14:creationId xmlns:p14="http://schemas.microsoft.com/office/powerpoint/2010/main" val="16726346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F74D68-D43F-4776-B910-7F125481886A}"/>
              </a:ext>
            </a:extLst>
          </p:cNvPr>
          <p:cNvSpPr/>
          <p:nvPr userDrawn="1"/>
        </p:nvSpPr>
        <p:spPr>
          <a:xfrm>
            <a:off x="250004" y="159249"/>
            <a:ext cx="11691991" cy="6575461"/>
          </a:xfrm>
          <a:prstGeom prst="roundRect">
            <a:avLst>
              <a:gd name="adj" fmla="val 4948"/>
            </a:avLst>
          </a:prstGeom>
          <a:solidFill>
            <a:schemeClr val="bg1"/>
          </a:solid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13244D0-8B49-48A4-90BF-6BFD06D0B870}"/>
              </a:ext>
            </a:extLst>
          </p:cNvPr>
          <p:cNvPicPr>
            <a:picLocks noChangeAspect="1"/>
          </p:cNvPicPr>
          <p:nvPr userDrawn="1"/>
        </p:nvPicPr>
        <p:blipFill>
          <a:blip r:embed="rId13"/>
          <a:stretch>
            <a:fillRect/>
          </a:stretch>
        </p:blipFill>
        <p:spPr>
          <a:xfrm>
            <a:off x="12404038" y="5309937"/>
            <a:ext cx="1548063" cy="1548063"/>
          </a:xfrm>
          <a:prstGeom prst="ellipse">
            <a:avLst/>
          </a:prstGeom>
        </p:spPr>
      </p:pic>
      <p:pic>
        <p:nvPicPr>
          <p:cNvPr id="1026" name="Picture 2" descr="Hình ảnh minh họa cây lúa chín vàng - PNG">
            <a:extLst>
              <a:ext uri="{FF2B5EF4-FFF2-40B4-BE49-F238E27FC236}">
                <a16:creationId xmlns:a16="http://schemas.microsoft.com/office/drawing/2014/main" id="{632CDBE8-8159-4761-B2AB-3EF2B447DEB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63703" y="5734989"/>
            <a:ext cx="1184953" cy="963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5922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25.svg"/><Relationship Id="rId2" Type="http://schemas.openxmlformats.org/officeDocument/2006/relationships/image" Target="../media/image3.png"/><Relationship Id="rId16"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5.png"/><Relationship Id="rId15" Type="http://schemas.openxmlformats.org/officeDocument/2006/relationships/image" Target="../media/image23.svg"/><Relationship Id="rId10"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7.jpe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2.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5.svg"/><Relationship Id="rId7"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9.png"/><Relationship Id="rId11" Type="http://schemas.microsoft.com/office/2007/relationships/hdphoto" Target="../media/hdphoto6.wdp"/><Relationship Id="rId5" Type="http://schemas.openxmlformats.org/officeDocument/2006/relationships/image" Target="../media/image115.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53.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657457" y="-557954"/>
            <a:ext cx="6745872" cy="8392998"/>
          </a:xfrm>
          <a:custGeom>
            <a:avLst/>
            <a:gdLst/>
            <a:ahLst/>
            <a:cxnLst/>
            <a:rect l="l" t="t" r="r" b="b"/>
            <a:pathLst>
              <a:path w="10118808" h="12589497">
                <a:moveTo>
                  <a:pt x="0" y="0"/>
                </a:moveTo>
                <a:lnTo>
                  <a:pt x="10118808" y="0"/>
                </a:lnTo>
                <a:lnTo>
                  <a:pt x="10118808" y="12589497"/>
                </a:lnTo>
                <a:lnTo>
                  <a:pt x="0" y="1258949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9" name="Group 9"/>
          <p:cNvGrpSpPr/>
          <p:nvPr/>
        </p:nvGrpSpPr>
        <p:grpSpPr>
          <a:xfrm>
            <a:off x="7074696" y="2244338"/>
            <a:ext cx="4700073" cy="4033014"/>
            <a:chOff x="0" y="0"/>
            <a:chExt cx="6269228" cy="5379466"/>
          </a:xfrm>
        </p:grpSpPr>
        <p:sp>
          <p:nvSpPr>
            <p:cNvPr id="10" name="Freeform 10"/>
            <p:cNvSpPr/>
            <p:nvPr/>
          </p:nvSpPr>
          <p:spPr>
            <a:xfrm>
              <a:off x="-37338" y="-26924"/>
              <a:ext cx="6306566" cy="5406390"/>
            </a:xfrm>
            <a:custGeom>
              <a:avLst/>
              <a:gdLst/>
              <a:ahLst/>
              <a:cxnLst/>
              <a:rect l="l" t="t" r="r" b="b"/>
              <a:pathLst>
                <a:path w="6306566" h="5406390">
                  <a:moveTo>
                    <a:pt x="6014466" y="5406390"/>
                  </a:moveTo>
                  <a:cubicBezTo>
                    <a:pt x="6175121" y="5406390"/>
                    <a:pt x="6306566" y="5274945"/>
                    <a:pt x="6306566" y="5114290"/>
                  </a:cubicBezTo>
                  <a:lnTo>
                    <a:pt x="6306566" y="264922"/>
                  </a:lnTo>
                  <a:cubicBezTo>
                    <a:pt x="6306566" y="104267"/>
                    <a:pt x="6177915" y="0"/>
                    <a:pt x="6020816" y="33147"/>
                  </a:cubicBezTo>
                  <a:lnTo>
                    <a:pt x="242316" y="1251966"/>
                  </a:lnTo>
                  <a:cubicBezTo>
                    <a:pt x="85090" y="1285113"/>
                    <a:pt x="0" y="1436243"/>
                    <a:pt x="53213" y="1587881"/>
                  </a:cubicBezTo>
                  <a:lnTo>
                    <a:pt x="1295781" y="5130673"/>
                  </a:lnTo>
                  <a:cubicBezTo>
                    <a:pt x="1348994" y="5282311"/>
                    <a:pt x="1523873" y="5406263"/>
                    <a:pt x="1684528" y="5406263"/>
                  </a:cubicBezTo>
                  <a:lnTo>
                    <a:pt x="6014466" y="5406390"/>
                  </a:lnTo>
                  <a:close/>
                </a:path>
              </a:pathLst>
            </a:custGeom>
            <a:blipFill>
              <a:blip r:embed="rId4"/>
              <a:stretch>
                <a:fillRect l="-14354" r="-14354"/>
              </a:stretch>
            </a:blipFill>
            <a:ln w="152400" cap="sq">
              <a:solidFill>
                <a:srgbClr val="FFFFFF"/>
              </a:solidFill>
              <a:prstDash val="solid"/>
              <a:miter/>
            </a:ln>
          </p:spPr>
          <p:txBody>
            <a:bodyPr/>
            <a:lstStyle/>
            <a:p>
              <a:pPr defTabSz="609630">
                <a:buClrTx/>
              </a:pPr>
              <a:endParaRPr lang="en-US" sz="1200" kern="1200">
                <a:solidFill>
                  <a:prstClr val="black"/>
                </a:solidFill>
                <a:latin typeface="Calibri"/>
                <a:ea typeface="+mn-ea"/>
                <a:cs typeface="+mn-cs"/>
              </a:endParaRPr>
            </a:p>
          </p:txBody>
        </p:sp>
      </p:grpSp>
      <p:sp>
        <p:nvSpPr>
          <p:cNvPr id="8" name="Freeform 8"/>
          <p:cNvSpPr/>
          <p:nvPr/>
        </p:nvSpPr>
        <p:spPr>
          <a:xfrm>
            <a:off x="7904650" y="814968"/>
            <a:ext cx="3701749" cy="3132605"/>
          </a:xfrm>
          <a:custGeom>
            <a:avLst/>
            <a:gdLst/>
            <a:ahLst/>
            <a:cxnLst/>
            <a:rect l="l" t="t" r="r" b="b"/>
            <a:pathLst>
              <a:path w="5552623" h="4698907">
                <a:moveTo>
                  <a:pt x="0" y="0"/>
                </a:moveTo>
                <a:lnTo>
                  <a:pt x="5552623" y="0"/>
                </a:lnTo>
                <a:lnTo>
                  <a:pt x="5552623" y="4698907"/>
                </a:lnTo>
                <a:lnTo>
                  <a:pt x="0" y="469890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p:cNvSpPr/>
          <p:nvPr/>
        </p:nvSpPr>
        <p:spPr>
          <a:xfrm flipH="1">
            <a:off x="6298184" y="-1991168"/>
            <a:ext cx="6030531" cy="6030531"/>
          </a:xfrm>
          <a:custGeom>
            <a:avLst/>
            <a:gdLst/>
            <a:ahLst/>
            <a:cxnLst/>
            <a:rect l="l" t="t" r="r" b="b"/>
            <a:pathLst>
              <a:path w="9045797" h="9045797">
                <a:moveTo>
                  <a:pt x="9045797" y="0"/>
                </a:moveTo>
                <a:lnTo>
                  <a:pt x="0" y="0"/>
                </a:lnTo>
                <a:lnTo>
                  <a:pt x="0" y="9045797"/>
                </a:lnTo>
                <a:lnTo>
                  <a:pt x="9045797" y="9045797"/>
                </a:lnTo>
                <a:lnTo>
                  <a:pt x="9045797"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39" name="Group 13">
            <a:extLst>
              <a:ext uri="{FF2B5EF4-FFF2-40B4-BE49-F238E27FC236}">
                <a16:creationId xmlns:a16="http://schemas.microsoft.com/office/drawing/2014/main" id="{21D053FD-315F-2C7A-ACEA-2CB98FAF392F}"/>
              </a:ext>
            </a:extLst>
          </p:cNvPr>
          <p:cNvGrpSpPr/>
          <p:nvPr/>
        </p:nvGrpSpPr>
        <p:grpSpPr>
          <a:xfrm>
            <a:off x="6948243" y="1247109"/>
            <a:ext cx="3594903" cy="3689702"/>
            <a:chOff x="0" y="0"/>
            <a:chExt cx="812800" cy="812800"/>
          </a:xfrm>
        </p:grpSpPr>
        <p:sp>
          <p:nvSpPr>
            <p:cNvPr id="40" name="Freeform 14">
              <a:extLst>
                <a:ext uri="{FF2B5EF4-FFF2-40B4-BE49-F238E27FC236}">
                  <a16:creationId xmlns:a16="http://schemas.microsoft.com/office/drawing/2014/main" id="{B5C5B3C8-CC84-EE73-F6E7-126E92B3D6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6002" r="-23997"/>
              </a:stretch>
            </a:blipFill>
            <a:ln w="171450" cap="sq">
              <a:solidFill>
                <a:srgbClr val="FFFFFF"/>
              </a:solidFill>
              <a:prstDash val="solid"/>
              <a:miter/>
            </a:ln>
          </p:spPr>
          <p:txBody>
            <a:bodyPr/>
            <a:lstStyle/>
            <a:p>
              <a:pPr defTabSz="609630">
                <a:buClrTx/>
              </a:pPr>
              <a:endParaRPr lang="en-US" sz="1200" kern="1200">
                <a:solidFill>
                  <a:prstClr val="black"/>
                </a:solidFill>
                <a:latin typeface="Calibri"/>
                <a:ea typeface="+mn-ea"/>
                <a:cs typeface="+mn-cs"/>
              </a:endParaRPr>
            </a:p>
          </p:txBody>
        </p:sp>
      </p:grpSp>
      <p:grpSp>
        <p:nvGrpSpPr>
          <p:cNvPr id="5" name="Group 5"/>
          <p:cNvGrpSpPr/>
          <p:nvPr/>
        </p:nvGrpSpPr>
        <p:grpSpPr>
          <a:xfrm>
            <a:off x="10934167" y="2786250"/>
            <a:ext cx="2225771" cy="3184618"/>
            <a:chOff x="0" y="-353080"/>
            <a:chExt cx="879317" cy="1258121"/>
          </a:xfrm>
        </p:grpSpPr>
        <p:sp>
          <p:nvSpPr>
            <p:cNvPr id="6" name="Freeform 6"/>
            <p:cNvSpPr/>
            <p:nvPr/>
          </p:nvSpPr>
          <p:spPr>
            <a:xfrm>
              <a:off x="66517" y="-353080"/>
              <a:ext cx="812800" cy="905041"/>
            </a:xfrm>
            <a:custGeom>
              <a:avLst/>
              <a:gdLst/>
              <a:ahLst/>
              <a:cxnLst/>
              <a:rect l="l" t="t" r="r" b="b"/>
              <a:pathLst>
                <a:path w="812800" h="905041">
                  <a:moveTo>
                    <a:pt x="127941" y="0"/>
                  </a:moveTo>
                  <a:lnTo>
                    <a:pt x="684859" y="0"/>
                  </a:lnTo>
                  <a:cubicBezTo>
                    <a:pt x="718791" y="0"/>
                    <a:pt x="751333" y="13479"/>
                    <a:pt x="775327" y="37473"/>
                  </a:cubicBezTo>
                  <a:cubicBezTo>
                    <a:pt x="799321" y="61467"/>
                    <a:pt x="812800" y="94009"/>
                    <a:pt x="812800" y="127941"/>
                  </a:cubicBezTo>
                  <a:lnTo>
                    <a:pt x="812800" y="777100"/>
                  </a:lnTo>
                  <a:cubicBezTo>
                    <a:pt x="812800" y="811032"/>
                    <a:pt x="799321" y="843574"/>
                    <a:pt x="775327" y="867568"/>
                  </a:cubicBezTo>
                  <a:cubicBezTo>
                    <a:pt x="751333" y="891561"/>
                    <a:pt x="718791" y="905041"/>
                    <a:pt x="684859" y="905041"/>
                  </a:cubicBezTo>
                  <a:lnTo>
                    <a:pt x="127941" y="905041"/>
                  </a:lnTo>
                  <a:cubicBezTo>
                    <a:pt x="94009" y="905041"/>
                    <a:pt x="61467" y="891561"/>
                    <a:pt x="37473" y="867568"/>
                  </a:cubicBezTo>
                  <a:cubicBezTo>
                    <a:pt x="13479" y="843574"/>
                    <a:pt x="0" y="811032"/>
                    <a:pt x="0" y="777100"/>
                  </a:cubicBezTo>
                  <a:lnTo>
                    <a:pt x="0" y="127941"/>
                  </a:lnTo>
                  <a:cubicBezTo>
                    <a:pt x="0" y="94009"/>
                    <a:pt x="13479" y="61467"/>
                    <a:pt x="37473" y="37473"/>
                  </a:cubicBezTo>
                  <a:cubicBezTo>
                    <a:pt x="61467" y="13479"/>
                    <a:pt x="94009" y="0"/>
                    <a:pt x="127941" y="0"/>
                  </a:cubicBezTo>
                  <a:close/>
                </a:path>
              </a:pathLst>
            </a:custGeom>
            <a:solidFill>
              <a:srgbClr val="1F9139"/>
            </a:solidFill>
          </p:spPr>
          <p:txBody>
            <a:bodyPr/>
            <a:lstStyle/>
            <a:p>
              <a:pPr defTabSz="609630">
                <a:buClrTx/>
              </a:pPr>
              <a:endParaRPr lang="en-US" sz="1200" kern="1200" dirty="0">
                <a:solidFill>
                  <a:prstClr val="black"/>
                </a:solidFill>
                <a:latin typeface="Calibri"/>
                <a:ea typeface="+mn-ea"/>
                <a:cs typeface="+mn-cs"/>
              </a:endParaRPr>
            </a:p>
          </p:txBody>
        </p:sp>
        <p:sp>
          <p:nvSpPr>
            <p:cNvPr id="7" name="TextBox 7"/>
            <p:cNvSpPr txBox="1"/>
            <p:nvPr/>
          </p:nvSpPr>
          <p:spPr>
            <a:xfrm>
              <a:off x="0" y="-47625"/>
              <a:ext cx="812800" cy="952666"/>
            </a:xfrm>
            <a:prstGeom prst="rect">
              <a:avLst/>
            </a:prstGeom>
          </p:spPr>
          <p:txBody>
            <a:bodyPr lIns="33867" tIns="33867" rIns="33867" bIns="33867" rtlCol="0" anchor="ctr"/>
            <a:lstStyle/>
            <a:p>
              <a:pPr algn="ctr" defTabSz="609630">
                <a:lnSpc>
                  <a:spcPts val="2452"/>
                </a:lnSpc>
                <a:buClrTx/>
              </a:pPr>
              <a:endParaRPr sz="1200" kern="1200">
                <a:solidFill>
                  <a:prstClr val="black"/>
                </a:solidFill>
                <a:latin typeface="Calibri"/>
                <a:ea typeface="+mn-ea"/>
                <a:cs typeface="+mn-cs"/>
              </a:endParaRPr>
            </a:p>
          </p:txBody>
        </p:sp>
      </p:grpSp>
      <p:grpSp>
        <p:nvGrpSpPr>
          <p:cNvPr id="14" name="Group 14"/>
          <p:cNvGrpSpPr/>
          <p:nvPr/>
        </p:nvGrpSpPr>
        <p:grpSpPr>
          <a:xfrm>
            <a:off x="6971443" y="3736555"/>
            <a:ext cx="917463" cy="91746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txBody>
            <a:bodyPr/>
            <a:lstStyle/>
            <a:p>
              <a:pPr defTabSz="609630">
                <a:buClrTx/>
              </a:pPr>
              <a:endParaRPr lang="en-US" sz="1200" kern="1200">
                <a:solidFill>
                  <a:prstClr val="black"/>
                </a:solidFill>
                <a:latin typeface="Calibri"/>
                <a:ea typeface="+mn-ea"/>
                <a:cs typeface="+mn-cs"/>
              </a:endParaRPr>
            </a:p>
          </p:txBody>
        </p:sp>
        <p:sp>
          <p:nvSpPr>
            <p:cNvPr id="16" name="TextBox 16"/>
            <p:cNvSpPr txBox="1"/>
            <p:nvPr/>
          </p:nvSpPr>
          <p:spPr>
            <a:xfrm>
              <a:off x="76200" y="28575"/>
              <a:ext cx="660400" cy="708025"/>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grpSp>
        <p:nvGrpSpPr>
          <p:cNvPr id="21" name="Group 21"/>
          <p:cNvGrpSpPr/>
          <p:nvPr/>
        </p:nvGrpSpPr>
        <p:grpSpPr>
          <a:xfrm>
            <a:off x="5497917" y="6053832"/>
            <a:ext cx="628056" cy="62805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w="104775" cap="sq">
              <a:solidFill>
                <a:srgbClr val="FFFFFF"/>
              </a:solidFill>
              <a:prstDash val="solid"/>
              <a:miter/>
            </a:ln>
          </p:spPr>
          <p:txBody>
            <a:bodyPr/>
            <a:lstStyle/>
            <a:p>
              <a:pPr defTabSz="609630">
                <a:buClrTx/>
              </a:pPr>
              <a:endParaRPr lang="en-US" sz="1200" kern="1200">
                <a:solidFill>
                  <a:prstClr val="black"/>
                </a:solidFill>
                <a:latin typeface="Calibri"/>
                <a:ea typeface="+mn-ea"/>
                <a:cs typeface="+mn-cs"/>
              </a:endParaRPr>
            </a:p>
          </p:txBody>
        </p:sp>
        <p:sp>
          <p:nvSpPr>
            <p:cNvPr id="23" name="TextBox 23"/>
            <p:cNvSpPr txBox="1"/>
            <p:nvPr/>
          </p:nvSpPr>
          <p:spPr>
            <a:xfrm>
              <a:off x="76200" y="28575"/>
              <a:ext cx="660400" cy="708025"/>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sp>
        <p:nvSpPr>
          <p:cNvPr id="24" name="Freeform 24"/>
          <p:cNvSpPr/>
          <p:nvPr/>
        </p:nvSpPr>
        <p:spPr>
          <a:xfrm>
            <a:off x="820317" y="5824845"/>
            <a:ext cx="315058" cy="315058"/>
          </a:xfrm>
          <a:custGeom>
            <a:avLst/>
            <a:gdLst/>
            <a:ahLst/>
            <a:cxnLst/>
            <a:rect l="l" t="t" r="r" b="b"/>
            <a:pathLst>
              <a:path w="472587" h="472587">
                <a:moveTo>
                  <a:pt x="0" y="0"/>
                </a:moveTo>
                <a:lnTo>
                  <a:pt x="472586" y="0"/>
                </a:lnTo>
                <a:lnTo>
                  <a:pt x="472586" y="472586"/>
                </a:lnTo>
                <a:lnTo>
                  <a:pt x="0" y="4725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26" name="Freeform 26"/>
          <p:cNvSpPr/>
          <p:nvPr/>
        </p:nvSpPr>
        <p:spPr>
          <a:xfrm>
            <a:off x="7241219" y="3931692"/>
            <a:ext cx="442597" cy="463452"/>
          </a:xfrm>
          <a:custGeom>
            <a:avLst/>
            <a:gdLst/>
            <a:ahLst/>
            <a:cxnLst/>
            <a:rect l="l" t="t" r="r" b="b"/>
            <a:pathLst>
              <a:path w="663895" h="695178">
                <a:moveTo>
                  <a:pt x="0" y="0"/>
                </a:moveTo>
                <a:lnTo>
                  <a:pt x="663895" y="0"/>
                </a:lnTo>
                <a:lnTo>
                  <a:pt x="663895" y="695178"/>
                </a:lnTo>
                <a:lnTo>
                  <a:pt x="0" y="6951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27" name="Freeform 27"/>
          <p:cNvSpPr/>
          <p:nvPr/>
        </p:nvSpPr>
        <p:spPr>
          <a:xfrm>
            <a:off x="11120468" y="1349747"/>
            <a:ext cx="341691" cy="357792"/>
          </a:xfrm>
          <a:custGeom>
            <a:avLst/>
            <a:gdLst/>
            <a:ahLst/>
            <a:cxnLst/>
            <a:rect l="l" t="t" r="r" b="b"/>
            <a:pathLst>
              <a:path w="512537" h="536688">
                <a:moveTo>
                  <a:pt x="0" y="0"/>
                </a:moveTo>
                <a:lnTo>
                  <a:pt x="512537" y="0"/>
                </a:lnTo>
                <a:lnTo>
                  <a:pt x="512537" y="536687"/>
                </a:lnTo>
                <a:lnTo>
                  <a:pt x="0" y="5366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28" name="Group 28"/>
          <p:cNvGrpSpPr/>
          <p:nvPr/>
        </p:nvGrpSpPr>
        <p:grpSpPr>
          <a:xfrm>
            <a:off x="6108158" y="4815128"/>
            <a:ext cx="190025" cy="19002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txBody>
            <a:bodyPr/>
            <a:lstStyle/>
            <a:p>
              <a:pPr defTabSz="609630">
                <a:buClrTx/>
              </a:pPr>
              <a:endParaRPr lang="en-US" sz="1200" kern="1200">
                <a:solidFill>
                  <a:prstClr val="black"/>
                </a:solidFill>
                <a:latin typeface="Calibri"/>
                <a:ea typeface="+mn-ea"/>
                <a:cs typeface="+mn-cs"/>
              </a:endParaRPr>
            </a:p>
          </p:txBody>
        </p:sp>
        <p:sp>
          <p:nvSpPr>
            <p:cNvPr id="30" name="TextBox 30"/>
            <p:cNvSpPr txBox="1"/>
            <p:nvPr/>
          </p:nvSpPr>
          <p:spPr>
            <a:xfrm>
              <a:off x="76200" y="28575"/>
              <a:ext cx="660400" cy="708025"/>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sp>
        <p:nvSpPr>
          <p:cNvPr id="31" name="Freeform 31"/>
          <p:cNvSpPr/>
          <p:nvPr/>
        </p:nvSpPr>
        <p:spPr>
          <a:xfrm>
            <a:off x="2857912" y="6092164"/>
            <a:ext cx="734299" cy="695730"/>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2" name="Freeform 31">
            <a:extLst>
              <a:ext uri="{FF2B5EF4-FFF2-40B4-BE49-F238E27FC236}">
                <a16:creationId xmlns:a16="http://schemas.microsoft.com/office/drawing/2014/main" id="{495DA8F6-B8E8-F24C-5E88-58B184A6E8EE}"/>
              </a:ext>
            </a:extLst>
          </p:cNvPr>
          <p:cNvSpPr/>
          <p:nvPr/>
        </p:nvSpPr>
        <p:spPr>
          <a:xfrm flipH="1">
            <a:off x="2101303" y="6244564"/>
            <a:ext cx="909009" cy="695730"/>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13" name="Freeform 31">
            <a:extLst>
              <a:ext uri="{FF2B5EF4-FFF2-40B4-BE49-F238E27FC236}">
                <a16:creationId xmlns:a16="http://schemas.microsoft.com/office/drawing/2014/main" id="{74FB19BB-929E-A116-F434-2AF72F4083AF}"/>
              </a:ext>
            </a:extLst>
          </p:cNvPr>
          <p:cNvSpPr/>
          <p:nvPr/>
        </p:nvSpPr>
        <p:spPr>
          <a:xfrm>
            <a:off x="4494523" y="6139903"/>
            <a:ext cx="734299" cy="695730"/>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1" name="Freeform 31">
            <a:extLst>
              <a:ext uri="{FF2B5EF4-FFF2-40B4-BE49-F238E27FC236}">
                <a16:creationId xmlns:a16="http://schemas.microsoft.com/office/drawing/2014/main" id="{9D546D18-9F46-449E-2B26-A5E35677A291}"/>
              </a:ext>
            </a:extLst>
          </p:cNvPr>
          <p:cNvSpPr/>
          <p:nvPr/>
        </p:nvSpPr>
        <p:spPr>
          <a:xfrm flipH="1">
            <a:off x="3737914" y="6292303"/>
            <a:ext cx="909009" cy="695730"/>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2" name="Freeform 31">
            <a:extLst>
              <a:ext uri="{FF2B5EF4-FFF2-40B4-BE49-F238E27FC236}">
                <a16:creationId xmlns:a16="http://schemas.microsoft.com/office/drawing/2014/main" id="{EE424D6E-DC1E-DB55-D7F0-0CF7E8E0CB97}"/>
              </a:ext>
            </a:extLst>
          </p:cNvPr>
          <p:cNvSpPr/>
          <p:nvPr/>
        </p:nvSpPr>
        <p:spPr>
          <a:xfrm>
            <a:off x="938369" y="6077041"/>
            <a:ext cx="734299" cy="695730"/>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3" name="Freeform 31">
            <a:extLst>
              <a:ext uri="{FF2B5EF4-FFF2-40B4-BE49-F238E27FC236}">
                <a16:creationId xmlns:a16="http://schemas.microsoft.com/office/drawing/2014/main" id="{07E56A15-87A8-7689-EDA9-6F426F3AA4CC}"/>
              </a:ext>
            </a:extLst>
          </p:cNvPr>
          <p:cNvSpPr/>
          <p:nvPr/>
        </p:nvSpPr>
        <p:spPr>
          <a:xfrm flipH="1">
            <a:off x="181760" y="6229441"/>
            <a:ext cx="909009" cy="695730"/>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51" name="Hộp Văn bản 50">
            <a:extLst>
              <a:ext uri="{FF2B5EF4-FFF2-40B4-BE49-F238E27FC236}">
                <a16:creationId xmlns:a16="http://schemas.microsoft.com/office/drawing/2014/main" id="{A1342F30-8D9B-0149-F0C9-FDBDF14CD3B9}"/>
              </a:ext>
            </a:extLst>
          </p:cNvPr>
          <p:cNvSpPr txBox="1"/>
          <p:nvPr/>
        </p:nvSpPr>
        <p:spPr>
          <a:xfrm>
            <a:off x="156805" y="2365241"/>
            <a:ext cx="6578600" cy="1107996"/>
          </a:xfrm>
          <a:prstGeom prst="rect">
            <a:avLst/>
          </a:prstGeom>
          <a:noFill/>
        </p:spPr>
        <p:txBody>
          <a:bodyPr wrap="square">
            <a:spAutoFit/>
          </a:bodyPr>
          <a:lstStyle/>
          <a:p>
            <a:pPr algn="ctr"/>
            <a:r>
              <a:rPr lang="en-US" sz="6600" dirty="0">
                <a:solidFill>
                  <a:srgbClr val="094201"/>
                </a:solidFill>
                <a:latin typeface="#9Slide07 IcielBC Cubano Normal" panose="00000500000000000000" pitchFamily="2" charset="0"/>
              </a:rPr>
              <a:t>NÔNG NGHIỆP</a:t>
            </a:r>
          </a:p>
        </p:txBody>
      </p:sp>
      <p:sp>
        <p:nvSpPr>
          <p:cNvPr id="52" name="Hộp Văn bản 51">
            <a:extLst>
              <a:ext uri="{FF2B5EF4-FFF2-40B4-BE49-F238E27FC236}">
                <a16:creationId xmlns:a16="http://schemas.microsoft.com/office/drawing/2014/main" id="{A879BC75-1971-18D9-6AEC-D5BAC8198691}"/>
              </a:ext>
            </a:extLst>
          </p:cNvPr>
          <p:cNvSpPr txBox="1"/>
          <p:nvPr/>
        </p:nvSpPr>
        <p:spPr>
          <a:xfrm>
            <a:off x="2227525" y="1017136"/>
            <a:ext cx="3321042" cy="923330"/>
          </a:xfrm>
          <a:prstGeom prst="rect">
            <a:avLst/>
          </a:prstGeom>
          <a:noFill/>
        </p:spPr>
        <p:txBody>
          <a:bodyPr wrap="square" rtlCol="0">
            <a:spAutoFit/>
          </a:bodyPr>
          <a:lstStyle/>
          <a:p>
            <a:r>
              <a:rPr lang="en-US" sz="5400" b="1" dirty="0">
                <a:solidFill>
                  <a:srgbClr val="00B050"/>
                </a:solidFill>
                <a:latin typeface="Amasis MT Pro Black" panose="02040A04050005020304" pitchFamily="18" charset="0"/>
              </a:rPr>
              <a:t>BÀI 4</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1000"/>
                                        <p:tgtEl>
                                          <p:spTgt spid="42"/>
                                        </p:tgtEl>
                                      </p:cBhvr>
                                    </p:animEffect>
                                    <p:anim calcmode="lin" valueType="num">
                                      <p:cBhvr>
                                        <p:cTn id="38" dur="1000" fill="hold"/>
                                        <p:tgtEl>
                                          <p:spTgt spid="42"/>
                                        </p:tgtEl>
                                        <p:attrNameLst>
                                          <p:attrName>ppt_x</p:attrName>
                                        </p:attrNameLst>
                                      </p:cBhvr>
                                      <p:tavLst>
                                        <p:tav tm="0">
                                          <p:val>
                                            <p:strVal val="#ppt_x"/>
                                          </p:val>
                                        </p:tav>
                                        <p:tav tm="100000">
                                          <p:val>
                                            <p:strVal val="#ppt_x"/>
                                          </p:val>
                                        </p:tav>
                                      </p:tavLst>
                                    </p:anim>
                                    <p:anim calcmode="lin" valueType="num">
                                      <p:cBhvr>
                                        <p:cTn id="39" dur="1000" fill="hold"/>
                                        <p:tgtEl>
                                          <p:spTgt spid="4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anim calcmode="lin" valueType="num">
                                      <p:cBhvr>
                                        <p:cTn id="53" dur="1000" fill="hold"/>
                                        <p:tgtEl>
                                          <p:spTgt spid="52"/>
                                        </p:tgtEl>
                                        <p:attrNameLst>
                                          <p:attrName>ppt_x</p:attrName>
                                        </p:attrNameLst>
                                      </p:cBhvr>
                                      <p:tavLst>
                                        <p:tav tm="0">
                                          <p:val>
                                            <p:strVal val="#ppt_x"/>
                                          </p:val>
                                        </p:tav>
                                        <p:tav tm="100000">
                                          <p:val>
                                            <p:strVal val="#ppt_x"/>
                                          </p:val>
                                        </p:tav>
                                      </p:tavLst>
                                    </p:anim>
                                    <p:anim calcmode="lin" valueType="num">
                                      <p:cBhvr>
                                        <p:cTn id="54" dur="1000" fill="hold"/>
                                        <p:tgtEl>
                                          <p:spTgt spid="52"/>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1000"/>
                                        <p:tgtEl>
                                          <p:spTgt spid="51"/>
                                        </p:tgtEl>
                                      </p:cBhvr>
                                    </p:animEffect>
                                    <p:anim calcmode="lin" valueType="num">
                                      <p:cBhvr>
                                        <p:cTn id="58" dur="1000" fill="hold"/>
                                        <p:tgtEl>
                                          <p:spTgt spid="51"/>
                                        </p:tgtEl>
                                        <p:attrNameLst>
                                          <p:attrName>ppt_x</p:attrName>
                                        </p:attrNameLst>
                                      </p:cBhvr>
                                      <p:tavLst>
                                        <p:tav tm="0">
                                          <p:val>
                                            <p:strVal val="#ppt_x"/>
                                          </p:val>
                                        </p:tav>
                                        <p:tav tm="100000">
                                          <p:val>
                                            <p:strVal val="#ppt_x"/>
                                          </p:val>
                                        </p:tav>
                                      </p:tavLst>
                                    </p:anim>
                                    <p:anim calcmode="lin" valueType="num">
                                      <p:cBhvr>
                                        <p:cTn id="5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animBg="1"/>
      <p:bldP spid="12" grpId="0" animBg="1"/>
      <p:bldP spid="13" grpId="0" animBg="1"/>
      <p:bldP spid="41" grpId="0" animBg="1"/>
      <p:bldP spid="42" grpId="0" animBg="1"/>
      <p:bldP spid="43" grpId="0" animBg="1"/>
      <p:bldP spid="51" grpId="0"/>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BCC11D6-C562-9271-0D54-35DC75A66FA3}"/>
              </a:ext>
            </a:extLst>
          </p:cNvPr>
          <p:cNvSpPr/>
          <p:nvPr/>
        </p:nvSpPr>
        <p:spPr>
          <a:xfrm>
            <a:off x="273050" y="217213"/>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pic>
        <p:nvPicPr>
          <p:cNvPr id="4" name="Hình ảnh 3">
            <a:extLst>
              <a:ext uri="{FF2B5EF4-FFF2-40B4-BE49-F238E27FC236}">
                <a16:creationId xmlns:a16="http://schemas.microsoft.com/office/drawing/2014/main" id="{3BAB2430-F2EA-8CCA-BF9A-EDF66F57D599}"/>
              </a:ext>
            </a:extLst>
          </p:cNvPr>
          <p:cNvPicPr>
            <a:picLocks noChangeAspect="1"/>
          </p:cNvPicPr>
          <p:nvPr/>
        </p:nvPicPr>
        <p:blipFill>
          <a:blip r:embed="rId2"/>
          <a:stretch>
            <a:fillRect/>
          </a:stretch>
        </p:blipFill>
        <p:spPr>
          <a:xfrm>
            <a:off x="3022599" y="523657"/>
            <a:ext cx="8697443" cy="3108543"/>
          </a:xfrm>
          <a:prstGeom prst="rect">
            <a:avLst/>
          </a:prstGeom>
          <a:ln>
            <a:noFill/>
          </a:ln>
          <a:effectLst>
            <a:outerShdw blurRad="292100" dist="139700" dir="2700000" algn="tl" rotWithShape="0">
              <a:srgbClr val="333333">
                <a:alpha val="65000"/>
              </a:srgbClr>
            </a:outerShdw>
          </a:effectLst>
        </p:spPr>
      </p:pic>
      <p:sp>
        <p:nvSpPr>
          <p:cNvPr id="6" name="Hộp Văn bản 5">
            <a:extLst>
              <a:ext uri="{FF2B5EF4-FFF2-40B4-BE49-F238E27FC236}">
                <a16:creationId xmlns:a16="http://schemas.microsoft.com/office/drawing/2014/main" id="{73657D29-0550-96B9-88CD-BF2524D31565}"/>
              </a:ext>
            </a:extLst>
          </p:cNvPr>
          <p:cNvSpPr txBox="1"/>
          <p:nvPr/>
        </p:nvSpPr>
        <p:spPr>
          <a:xfrm>
            <a:off x="471958" y="509644"/>
            <a:ext cx="2351733" cy="3108543"/>
          </a:xfrm>
          <a:prstGeom prst="rect">
            <a:avLst/>
          </a:prstGeom>
          <a:noFill/>
        </p:spPr>
        <p:txBody>
          <a:bodyPr wrap="square">
            <a:spAutoFit/>
          </a:bodyPr>
          <a:lstStyle/>
          <a:p>
            <a:pPr algn="just"/>
            <a:r>
              <a:rPr lang="vi-VN" sz="2800" dirty="0">
                <a:solidFill>
                  <a:srgbClr val="C00000"/>
                </a:solidFill>
                <a:latin typeface="Bahnschrift SemiLight Condensed" panose="020B0502040204020203" pitchFamily="34" charset="0"/>
              </a:rPr>
              <a:t>Nhận xét bảng số liệu 4.2: Diện tích và sản lượng một số cây công nghiệp lâu năm của nước ta giai đoạn 2010 – 2021</a:t>
            </a:r>
            <a:r>
              <a:rPr lang="en-US" sz="2800" dirty="0">
                <a:solidFill>
                  <a:srgbClr val="C00000"/>
                </a:solidFill>
                <a:latin typeface="Bahnschrift SemiLight Condensed" panose="020B0502040204020203" pitchFamily="34" charset="0"/>
              </a:rPr>
              <a:t>?</a:t>
            </a:r>
          </a:p>
        </p:txBody>
      </p:sp>
      <p:sp>
        <p:nvSpPr>
          <p:cNvPr id="8" name="Hộp Văn bản 7">
            <a:extLst>
              <a:ext uri="{FF2B5EF4-FFF2-40B4-BE49-F238E27FC236}">
                <a16:creationId xmlns:a16="http://schemas.microsoft.com/office/drawing/2014/main" id="{284459F3-4B20-F05F-55F3-ABFF6C7F0118}"/>
              </a:ext>
            </a:extLst>
          </p:cNvPr>
          <p:cNvSpPr txBox="1"/>
          <p:nvPr/>
        </p:nvSpPr>
        <p:spPr>
          <a:xfrm>
            <a:off x="1774352" y="3858298"/>
            <a:ext cx="9771535" cy="830997"/>
          </a:xfrm>
          <a:prstGeom prst="rect">
            <a:avLst/>
          </a:prstGeom>
          <a:noFill/>
        </p:spPr>
        <p:txBody>
          <a:bodyPr wrap="square">
            <a:spAutoFit/>
          </a:bodyPr>
          <a:lstStyle/>
          <a:p>
            <a:pPr algn="just">
              <a:spcAft>
                <a:spcPts val="0"/>
              </a:spcAft>
            </a:pP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Diện tích cao su tăng từ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748,7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lên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930,5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tăng</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181,8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a:t>
            </a:r>
          </a:p>
          <a:p>
            <a:pPr algn="just">
              <a:spcAft>
                <a:spcPts val="0"/>
              </a:spcAft>
            </a:pP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 Sản lượng cao su tăng, tăng từ  751,7 nghìn tấn lên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1271,9</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 nghìn tấn (tăng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520,2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nghìn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tấn</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a:t>
            </a:r>
            <a:endParaRPr lang="en-US" sz="2000" dirty="0">
              <a:solidFill>
                <a:srgbClr val="014069"/>
              </a:solidFill>
              <a:effectLst/>
              <a:latin typeface="Bahnschrift SemiLight Condensed" panose="020B0502040204020203" pitchFamily="34" charset="0"/>
              <a:ea typeface="Lato Bold" panose="020B0604020202020204" charset="0"/>
              <a:cs typeface="Lato Bold" panose="020B0604020202020204" charset="0"/>
            </a:endParaRPr>
          </a:p>
        </p:txBody>
      </p:sp>
      <p:pic>
        <p:nvPicPr>
          <p:cNvPr id="9" name="Hình ảnh 8">
            <a:extLst>
              <a:ext uri="{FF2B5EF4-FFF2-40B4-BE49-F238E27FC236}">
                <a16:creationId xmlns:a16="http://schemas.microsoft.com/office/drawing/2014/main" id="{31A29521-5E82-4E04-A6BB-101C85318252}"/>
              </a:ext>
            </a:extLst>
          </p:cNvPr>
          <p:cNvPicPr>
            <a:picLocks noChangeAspect="1"/>
          </p:cNvPicPr>
          <p:nvPr/>
        </p:nvPicPr>
        <p:blipFill>
          <a:blip r:embed="rId3"/>
          <a:stretch>
            <a:fillRect/>
          </a:stretch>
        </p:blipFill>
        <p:spPr>
          <a:xfrm>
            <a:off x="582515" y="3928155"/>
            <a:ext cx="1029822" cy="702512"/>
          </a:xfrm>
          <a:prstGeom prst="ellipse">
            <a:avLst/>
          </a:prstGeom>
        </p:spPr>
      </p:pic>
      <p:sp>
        <p:nvSpPr>
          <p:cNvPr id="10" name="Hộp Văn bản 9">
            <a:extLst>
              <a:ext uri="{FF2B5EF4-FFF2-40B4-BE49-F238E27FC236}">
                <a16:creationId xmlns:a16="http://schemas.microsoft.com/office/drawing/2014/main" id="{94FA29CE-6465-CDFD-9B5F-4196290ADC6C}"/>
              </a:ext>
            </a:extLst>
          </p:cNvPr>
          <p:cNvSpPr txBox="1"/>
          <p:nvPr/>
        </p:nvSpPr>
        <p:spPr>
          <a:xfrm>
            <a:off x="1774352" y="4769084"/>
            <a:ext cx="9771535" cy="830997"/>
          </a:xfrm>
          <a:prstGeom prst="rect">
            <a:avLst/>
          </a:prstGeom>
          <a:noFill/>
        </p:spPr>
        <p:txBody>
          <a:bodyPr wrap="square">
            <a:spAutoFit/>
          </a:bodyPr>
          <a:lstStyle/>
          <a:p>
            <a:pPr algn="just">
              <a:spcAft>
                <a:spcPts val="0"/>
              </a:spcAft>
            </a:pP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Diện tích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cà</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phê</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tăng từ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554,8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lên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710,6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tăng</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155,8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a:t>
            </a:r>
          </a:p>
          <a:p>
            <a:pPr algn="just">
              <a:spcAft>
                <a:spcPts val="0"/>
              </a:spcAft>
            </a:pP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 Sản lượng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cà</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phê</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 tăng, tăng từ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1100,5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nghìn tấn lên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1845,0</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 nghìn tấn (tăng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744,5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nghìn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tấn</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a:t>
            </a:r>
            <a:endParaRPr lang="en-US" sz="2000" dirty="0">
              <a:solidFill>
                <a:srgbClr val="014069"/>
              </a:solidFill>
              <a:effectLst/>
              <a:latin typeface="Bahnschrift SemiLight Condensed" panose="020B0502040204020203" pitchFamily="34" charset="0"/>
              <a:ea typeface="Lato Bold" panose="020B0604020202020204" charset="0"/>
              <a:cs typeface="Lato Bold" panose="020B0604020202020204" charset="0"/>
            </a:endParaRPr>
          </a:p>
        </p:txBody>
      </p:sp>
      <p:pic>
        <p:nvPicPr>
          <p:cNvPr id="11" name="Hình ảnh 10">
            <a:extLst>
              <a:ext uri="{FF2B5EF4-FFF2-40B4-BE49-F238E27FC236}">
                <a16:creationId xmlns:a16="http://schemas.microsoft.com/office/drawing/2014/main" id="{1AD164BE-5D55-EC0D-7683-ED7464511703}"/>
              </a:ext>
            </a:extLst>
          </p:cNvPr>
          <p:cNvPicPr>
            <a:picLocks noChangeAspect="1"/>
          </p:cNvPicPr>
          <p:nvPr/>
        </p:nvPicPr>
        <p:blipFill>
          <a:blip r:embed="rId4"/>
          <a:stretch>
            <a:fillRect/>
          </a:stretch>
        </p:blipFill>
        <p:spPr>
          <a:xfrm>
            <a:off x="582515" y="4823924"/>
            <a:ext cx="1070590" cy="702512"/>
          </a:xfrm>
          <a:prstGeom prst="ellipse">
            <a:avLst/>
          </a:prstGeom>
        </p:spPr>
      </p:pic>
      <p:sp>
        <p:nvSpPr>
          <p:cNvPr id="12" name="Hộp Văn bản 11">
            <a:extLst>
              <a:ext uri="{FF2B5EF4-FFF2-40B4-BE49-F238E27FC236}">
                <a16:creationId xmlns:a16="http://schemas.microsoft.com/office/drawing/2014/main" id="{CD4F45F2-FAD4-82CC-5A4F-E221463B22B4}"/>
              </a:ext>
            </a:extLst>
          </p:cNvPr>
          <p:cNvSpPr txBox="1"/>
          <p:nvPr/>
        </p:nvSpPr>
        <p:spPr>
          <a:xfrm>
            <a:off x="1774352" y="5600081"/>
            <a:ext cx="9771535" cy="830997"/>
          </a:xfrm>
          <a:prstGeom prst="rect">
            <a:avLst/>
          </a:prstGeom>
          <a:noFill/>
        </p:spPr>
        <p:txBody>
          <a:bodyPr wrap="square">
            <a:spAutoFit/>
          </a:bodyPr>
          <a:lstStyle/>
          <a:p>
            <a:pPr algn="just">
              <a:spcAft>
                <a:spcPts val="0"/>
              </a:spcAft>
            </a:pP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a:t>
            </a:r>
            <a:r>
              <a:rPr lang="vi-VN" sz="2400" dirty="0">
                <a:solidFill>
                  <a:srgbClr val="C00000"/>
                </a:solidFill>
                <a:latin typeface="Bahnschrift SemiLight Condensed" panose="020B0502040204020203" pitchFamily="34" charset="0"/>
                <a:ea typeface="Lato Bold" panose="020B0604020202020204" charset="0"/>
                <a:cs typeface="Lato Bold" panose="020B0604020202020204" charset="0"/>
              </a:rPr>
              <a:t>Diện tích </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chè</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giảm</a:t>
            </a:r>
            <a:r>
              <a:rPr lang="vi-VN" sz="2400" dirty="0">
                <a:solidFill>
                  <a:srgbClr val="C00000"/>
                </a:solidFill>
                <a:latin typeface="Bahnschrift SemiLight Condensed" panose="020B0502040204020203" pitchFamily="34" charset="0"/>
                <a:ea typeface="Lato Bold" panose="020B0604020202020204" charset="0"/>
                <a:cs typeface="Lato Bold" panose="020B0604020202020204" charset="0"/>
              </a:rPr>
              <a:t> từ  </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129,9 </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ha </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xuống</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123,6 </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ha (</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giảm</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6,3 </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ha)</a:t>
            </a:r>
          </a:p>
          <a:p>
            <a:pPr algn="just">
              <a:spcAft>
                <a:spcPts val="0"/>
              </a:spcAft>
            </a:pP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 Sản lượng c</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hè</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 tăng, tăng từ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834,6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nghìn tấn lên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1087,9</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 nghìn tấn (tăng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253,3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nghìn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tấn</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a:t>
            </a:r>
            <a:endParaRPr lang="en-US" sz="2000" dirty="0">
              <a:solidFill>
                <a:srgbClr val="014069"/>
              </a:solidFill>
              <a:effectLst/>
              <a:latin typeface="Bahnschrift SemiLight Condensed" panose="020B0502040204020203" pitchFamily="34" charset="0"/>
              <a:ea typeface="Lato Bold" panose="020B0604020202020204" charset="0"/>
              <a:cs typeface="Lato Bold" panose="020B0604020202020204" charset="0"/>
            </a:endParaRPr>
          </a:p>
        </p:txBody>
      </p:sp>
      <p:pic>
        <p:nvPicPr>
          <p:cNvPr id="13" name="Hình ảnh 12">
            <a:extLst>
              <a:ext uri="{FF2B5EF4-FFF2-40B4-BE49-F238E27FC236}">
                <a16:creationId xmlns:a16="http://schemas.microsoft.com/office/drawing/2014/main" id="{35C04D53-3506-A268-2730-783AF5905498}"/>
              </a:ext>
            </a:extLst>
          </p:cNvPr>
          <p:cNvPicPr>
            <a:picLocks noChangeAspect="1"/>
          </p:cNvPicPr>
          <p:nvPr/>
        </p:nvPicPr>
        <p:blipFill>
          <a:blip r:embed="rId5"/>
          <a:stretch>
            <a:fillRect/>
          </a:stretch>
        </p:blipFill>
        <p:spPr>
          <a:xfrm>
            <a:off x="562131" y="5659886"/>
            <a:ext cx="1070590" cy="711385"/>
          </a:xfrm>
          <a:prstGeom prst="ellipse">
            <a:avLst/>
          </a:prstGeom>
        </p:spPr>
      </p:pic>
    </p:spTree>
    <p:extLst>
      <p:ext uri="{BB962C8B-B14F-4D97-AF65-F5344CB8AC3E}">
        <p14:creationId xmlns:p14="http://schemas.microsoft.com/office/powerpoint/2010/main" val="3046159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1175990-E642-402C-8010-9FDACA4EC261}"/>
              </a:ext>
            </a:extLst>
          </p:cNvPr>
          <p:cNvPicPr>
            <a:picLocks noChangeAspect="1"/>
          </p:cNvPicPr>
          <p:nvPr/>
        </p:nvPicPr>
        <p:blipFill rotWithShape="1">
          <a:blip r:embed="rId2"/>
          <a:srcRect r="7538"/>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2D0CDF45-294F-49F6-910C-EB9C4A9556A0}"/>
              </a:ext>
            </a:extLst>
          </p:cNvPr>
          <p:cNvSpPr/>
          <p:nvPr/>
        </p:nvSpPr>
        <p:spPr>
          <a:xfrm>
            <a:off x="196850" y="6099707"/>
            <a:ext cx="11798300" cy="646331"/>
          </a:xfrm>
          <a:prstGeom prst="rect">
            <a:avLst/>
          </a:prstGeom>
          <a:solidFill>
            <a:srgbClr val="00B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9Slide02 Noi dung rat dai" panose="02000000000000000000" pitchFamily="2" charset="0"/>
                <a:cs typeface="+mn-cs"/>
              </a:rPr>
              <a:t>Ý nghĩa của việc phát triển cây công nghiệp</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9Slide02 Noi dung rat dai" panose="02000000000000000000" pitchFamily="2" charset="0"/>
                <a:cs typeface="+mn-cs"/>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9Slide02 Noi dung rat dai" panose="02000000000000000000" pitchFamily="2" charset="0"/>
                <a:cs typeface="+mn-cs"/>
              </a:rPr>
              <a:t>lâu</a:t>
            </a:r>
            <a:r>
              <a:rPr kumimoji="0" lang="en-US" sz="3600" b="0" i="0" u="none" strike="noStrike" kern="1200" cap="none" spc="0" normalizeH="0" baseline="0" noProof="0" dirty="0">
                <a:ln>
                  <a:noFill/>
                </a:ln>
                <a:solidFill>
                  <a:prstClr val="white"/>
                </a:solidFill>
                <a:effectLst/>
                <a:uLnTx/>
                <a:uFillTx/>
                <a:latin typeface="#9Slide07 IcielBaliho Script" pitchFamily="2" charset="0"/>
                <a:ea typeface="#9Slide02 Noi dung rat dai" panose="02000000000000000000" pitchFamily="2" charset="0"/>
                <a:cs typeface="+mn-cs"/>
              </a:rPr>
              <a:t> </a:t>
            </a:r>
            <a:r>
              <a:rPr kumimoji="0" lang="en-US" sz="3600" b="0" i="0" u="none" strike="noStrike" kern="1200" cap="none" spc="0" normalizeH="0" baseline="0" noProof="0" dirty="0" err="1">
                <a:ln>
                  <a:noFill/>
                </a:ln>
                <a:solidFill>
                  <a:prstClr val="white"/>
                </a:solidFill>
                <a:effectLst/>
                <a:uLnTx/>
                <a:uFillTx/>
                <a:latin typeface="#9Slide07 IcielBaliho Script" pitchFamily="2" charset="0"/>
                <a:ea typeface="#9Slide02 Noi dung rat dai" panose="02000000000000000000" pitchFamily="2" charset="0"/>
                <a:cs typeface="+mn-cs"/>
              </a:rPr>
              <a:t>năm</a:t>
            </a:r>
            <a:r>
              <a:rPr kumimoji="0" lang="vi-VN" sz="3600" b="0" i="0" u="none" strike="noStrike" kern="1200" cap="none" spc="0" normalizeH="0" baseline="0" noProof="0" dirty="0">
                <a:ln>
                  <a:noFill/>
                </a:ln>
                <a:solidFill>
                  <a:prstClr val="white"/>
                </a:solidFill>
                <a:effectLst/>
                <a:uLnTx/>
                <a:uFillTx/>
                <a:latin typeface="#9Slide07 IcielBaliho Script" pitchFamily="2" charset="0"/>
                <a:ea typeface="#9Slide02 Noi dung rat dai" panose="02000000000000000000" pitchFamily="2" charset="0"/>
                <a:cs typeface="+mn-cs"/>
              </a:rPr>
              <a:t>?</a:t>
            </a:r>
          </a:p>
        </p:txBody>
      </p:sp>
      <p:sp>
        <p:nvSpPr>
          <p:cNvPr id="7" name="Rectangle 6">
            <a:extLst>
              <a:ext uri="{FF2B5EF4-FFF2-40B4-BE49-F238E27FC236}">
                <a16:creationId xmlns:a16="http://schemas.microsoft.com/office/drawing/2014/main" id="{38C85419-7721-412D-A82C-F2BAB1CED864}"/>
              </a:ext>
            </a:extLst>
          </p:cNvPr>
          <p:cNvSpPr/>
          <p:nvPr/>
        </p:nvSpPr>
        <p:spPr>
          <a:xfrm>
            <a:off x="626469" y="1929238"/>
            <a:ext cx="11160147" cy="2677656"/>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14069"/>
                </a:solidFill>
                <a:effectLst/>
                <a:uLnTx/>
                <a:uFillTx/>
                <a:latin typeface="Bahnschrift SemiLight Condensed" panose="020B0502040204020203" pitchFamily="34" charset="0"/>
                <a:ea typeface="#9Slide02 Noi dung rat dai" panose="02000000000000000000" pitchFamily="2" charset="0"/>
                <a:cs typeface="+mn-cs"/>
              </a:rPr>
              <a:t>- Cung cấp nguyên liệu cho công nghiệp, đặc biệt là công nghiệp chế biến lương thực, thực phẩm.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14069"/>
                </a:solidFill>
                <a:effectLst/>
                <a:uLnTx/>
                <a:uFillTx/>
                <a:latin typeface="Bahnschrift SemiLight Condensed" panose="020B0502040204020203" pitchFamily="34" charset="0"/>
                <a:ea typeface="#9Slide02 Noi dung rat dai" panose="02000000000000000000" pitchFamily="2" charset="0"/>
                <a:cs typeface="+mn-cs"/>
              </a:rPr>
              <a:t>- Giải quyết việc làm, sử dụng hợp lí nguồn lao động và tài nguyên thiên nhiên ở trung du, miền núi cũng như ở khu vực nông thôn.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14069"/>
                </a:solidFill>
                <a:effectLst/>
                <a:uLnTx/>
                <a:uFillTx/>
                <a:latin typeface="Bahnschrift SemiLight Condensed" panose="020B0502040204020203" pitchFamily="34" charset="0"/>
                <a:ea typeface="#9Slide02 Noi dung rat dai" panose="02000000000000000000" pitchFamily="2" charset="0"/>
                <a:cs typeface="+mn-cs"/>
              </a:rPr>
              <a:t>- Tạo ra các mặt hàng xuất khẩu có giá trị kinh tế cao (cà phê, cao su, điều,...), đẩy mạnh việc chuyển dịch cơ cấu kinh tế.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14069"/>
                </a:solidFill>
                <a:effectLst/>
                <a:uLnTx/>
                <a:uFillTx/>
                <a:latin typeface="Bahnschrift SemiLight Condensed" panose="020B0502040204020203" pitchFamily="34" charset="0"/>
                <a:ea typeface="#9Slide02 Noi dung rat dai" panose="02000000000000000000" pitchFamily="2" charset="0"/>
                <a:cs typeface="+mn-cs"/>
              </a:rPr>
              <a:t>- Góp phần phân bố lại dân cư, lao động giữa các vùng và phát triển kinh tế - xã hội ở trung du và miền núi.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14069"/>
                </a:solidFill>
                <a:effectLst/>
                <a:uLnTx/>
                <a:uFillTx/>
                <a:latin typeface="Bahnschrift SemiLight Condensed" panose="020B0502040204020203" pitchFamily="34" charset="0"/>
                <a:ea typeface="#9Slide02 Noi dung rat dai" panose="02000000000000000000" pitchFamily="2" charset="0"/>
                <a:cs typeface="+mn-cs"/>
              </a:rPr>
              <a:t>- bảo vệ tài nguyên, môi trường.</a:t>
            </a:r>
          </a:p>
        </p:txBody>
      </p:sp>
    </p:spTree>
    <p:extLst>
      <p:ext uri="{BB962C8B-B14F-4D97-AF65-F5344CB8AC3E}">
        <p14:creationId xmlns:p14="http://schemas.microsoft.com/office/powerpoint/2010/main" val="2009270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55275E2-D0BA-8826-C661-534D8543CD49}"/>
              </a:ext>
            </a:extLst>
          </p:cNvPr>
          <p:cNvSpPr/>
          <p:nvPr/>
        </p:nvSpPr>
        <p:spPr>
          <a:xfrm>
            <a:off x="273050" y="217213"/>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graphicFrame>
        <p:nvGraphicFramePr>
          <p:cNvPr id="3" name="Table 4">
            <a:extLst>
              <a:ext uri="{FF2B5EF4-FFF2-40B4-BE49-F238E27FC236}">
                <a16:creationId xmlns:a16="http://schemas.microsoft.com/office/drawing/2014/main" id="{11ED71C7-2ABA-330C-7F58-8F3C3CF58F6B}"/>
              </a:ext>
            </a:extLst>
          </p:cNvPr>
          <p:cNvGraphicFramePr>
            <a:graphicFrameLocks noGrp="1"/>
          </p:cNvGraphicFramePr>
          <p:nvPr>
            <p:extLst>
              <p:ext uri="{D42A27DB-BD31-4B8C-83A1-F6EECF244321}">
                <p14:modId xmlns:p14="http://schemas.microsoft.com/office/powerpoint/2010/main" val="1387410348"/>
              </p:ext>
            </p:extLst>
          </p:nvPr>
        </p:nvGraphicFramePr>
        <p:xfrm>
          <a:off x="375090" y="961654"/>
          <a:ext cx="7321110" cy="5604401"/>
        </p:xfrm>
        <a:graphic>
          <a:graphicData uri="http://schemas.openxmlformats.org/drawingml/2006/table">
            <a:tbl>
              <a:tblPr bandRow="1"/>
              <a:tblGrid>
                <a:gridCol w="1641628">
                  <a:extLst>
                    <a:ext uri="{9D8B030D-6E8A-4147-A177-3AD203B41FA5}">
                      <a16:colId xmlns:a16="http://schemas.microsoft.com/office/drawing/2014/main" val="1859050929"/>
                    </a:ext>
                  </a:extLst>
                </a:gridCol>
                <a:gridCol w="5679482">
                  <a:extLst>
                    <a:ext uri="{9D8B030D-6E8A-4147-A177-3AD203B41FA5}">
                      <a16:colId xmlns:a16="http://schemas.microsoft.com/office/drawing/2014/main" val="1318142012"/>
                    </a:ext>
                  </a:extLst>
                </a:gridCol>
              </a:tblGrid>
              <a:tr h="385802">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Các</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nhóm</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cây</a:t>
                      </a:r>
                      <a:endPar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Cây</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ăn</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quả</a:t>
                      </a:r>
                      <a:endPar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95237569"/>
                  </a:ext>
                </a:extLst>
              </a:tr>
              <a:tr h="98316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Cây</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trồng</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chính</a:t>
                      </a:r>
                      <a:endPar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24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41585970"/>
                  </a:ext>
                </a:extLst>
              </a:tr>
              <a:tr h="281132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lvl="0" indent="0" algn="ctr">
                        <a:lnSpc>
                          <a:spcPct val="120000"/>
                        </a:lnSpc>
                        <a:spcBef>
                          <a:spcPts val="0"/>
                        </a:spcBef>
                        <a:spcAft>
                          <a:spcPts val="0"/>
                        </a:spcAft>
                        <a:buSzPts val="1300"/>
                        <a:buFont typeface="Symbol" panose="05050102010706020507" pitchFamily="18" charset="2"/>
                        <a:buNone/>
                      </a:pP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Tình</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hình</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p>
                    <a:p>
                      <a:pPr marL="0" marR="0" lvl="0" indent="0" algn="ctr">
                        <a:lnSpc>
                          <a:spcPct val="120000"/>
                        </a:lnSpc>
                        <a:spcBef>
                          <a:spcPts val="0"/>
                        </a:spcBef>
                        <a:spcAft>
                          <a:spcPts val="0"/>
                        </a:spcAft>
                        <a:buSzPts val="1300"/>
                        <a:buFont typeface="Symbol" panose="05050102010706020507" pitchFamily="18" charset="2"/>
                        <a:buNone/>
                      </a:pP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phát</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triển</a:t>
                      </a:r>
                      <a:endPar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24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8382674"/>
                  </a:ext>
                </a:extLst>
              </a:tr>
              <a:tr h="1371005">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Phân</a:t>
                      </a:r>
                      <a:r>
                        <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24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bố</a:t>
                      </a:r>
                      <a:endPar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24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24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57045477"/>
                  </a:ext>
                </a:extLst>
              </a:tr>
            </a:tbl>
          </a:graphicData>
        </a:graphic>
      </p:graphicFrame>
      <p:sp>
        <p:nvSpPr>
          <p:cNvPr id="14" name="Rectangle 5">
            <a:extLst>
              <a:ext uri="{FF2B5EF4-FFF2-40B4-BE49-F238E27FC236}">
                <a16:creationId xmlns:a16="http://schemas.microsoft.com/office/drawing/2014/main" id="{CFAD438D-3DDB-9505-AAF7-F105690B6549}"/>
              </a:ext>
            </a:extLst>
          </p:cNvPr>
          <p:cNvSpPr/>
          <p:nvPr/>
        </p:nvSpPr>
        <p:spPr>
          <a:xfrm>
            <a:off x="375090" y="202486"/>
            <a:ext cx="3207929" cy="646331"/>
          </a:xfrm>
          <a:prstGeom prst="rect">
            <a:avLst/>
          </a:prstGeom>
        </p:spPr>
        <p:txBody>
          <a:bodyPr wrap="none">
            <a:spAutoFit/>
          </a:bodyPr>
          <a:lstStyle/>
          <a:p>
            <a:r>
              <a:rPr lang="en-US" sz="3600" spc="-50" dirty="0">
                <a:solidFill>
                  <a:srgbClr val="336600"/>
                </a:solidFill>
                <a:latin typeface="#9Slide07 IcielBaliho Script" pitchFamily="2" charset="0"/>
              </a:rPr>
              <a:t>a. </a:t>
            </a:r>
            <a:r>
              <a:rPr lang="vi-VN" sz="3600" spc="-50" dirty="0">
                <a:solidFill>
                  <a:srgbClr val="336600"/>
                </a:solidFill>
                <a:latin typeface="#9Slide07 IcielBaliho Script" pitchFamily="2" charset="0"/>
              </a:rPr>
              <a:t>Ngành trồng trọt</a:t>
            </a:r>
            <a:endParaRPr lang="en-US" sz="3600" dirty="0">
              <a:solidFill>
                <a:srgbClr val="336600"/>
              </a:solidFill>
            </a:endParaRPr>
          </a:p>
        </p:txBody>
      </p:sp>
      <p:sp>
        <p:nvSpPr>
          <p:cNvPr id="17" name="TextBox 42">
            <a:extLst>
              <a:ext uri="{FF2B5EF4-FFF2-40B4-BE49-F238E27FC236}">
                <a16:creationId xmlns:a16="http://schemas.microsoft.com/office/drawing/2014/main" id="{75E8FEB6-69D9-98E0-575E-C88893204849}"/>
              </a:ext>
            </a:extLst>
          </p:cNvPr>
          <p:cNvSpPr txBox="1"/>
          <p:nvPr/>
        </p:nvSpPr>
        <p:spPr>
          <a:xfrm>
            <a:off x="3552607" y="1918438"/>
            <a:ext cx="803870" cy="5271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788"/>
              </a:lnSpc>
              <a:spcBef>
                <a:spcPct val="0"/>
              </a:spcBef>
            </a:pPr>
            <a:r>
              <a:rPr lang="en-US" sz="2000" dirty="0">
                <a:solidFill>
                  <a:srgbClr val="000000"/>
                </a:solidFill>
                <a:latin typeface="Bahnschrift SemiLight Condensed" panose="020B0502040204020203" pitchFamily="34" charset="0"/>
              </a:rPr>
              <a:t> </a:t>
            </a:r>
          </a:p>
        </p:txBody>
      </p:sp>
      <p:sp>
        <p:nvSpPr>
          <p:cNvPr id="5" name="TextBox 41">
            <a:extLst>
              <a:ext uri="{FF2B5EF4-FFF2-40B4-BE49-F238E27FC236}">
                <a16:creationId xmlns:a16="http://schemas.microsoft.com/office/drawing/2014/main" id="{3EE07B02-A8BB-28F8-A419-D4569D5CB163}"/>
              </a:ext>
            </a:extLst>
          </p:cNvPr>
          <p:cNvSpPr txBox="1"/>
          <p:nvPr/>
        </p:nvSpPr>
        <p:spPr>
          <a:xfrm>
            <a:off x="3552607" y="1709242"/>
            <a:ext cx="5451959" cy="369332"/>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pPr>
            <a:r>
              <a:rPr lang="en-US" sz="2400" dirty="0" err="1">
                <a:solidFill>
                  <a:srgbClr val="000000"/>
                </a:solidFill>
                <a:latin typeface="Bahnschrift SemiLight Condensed" panose="020B0502040204020203" pitchFamily="34" charset="0"/>
              </a:rPr>
              <a:t>Rất</a:t>
            </a: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đa</a:t>
            </a: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dạng</a:t>
            </a:r>
            <a:endParaRPr lang="en-US" sz="2400" dirty="0">
              <a:solidFill>
                <a:srgbClr val="000000"/>
              </a:solidFill>
              <a:latin typeface="Bahnschrift SemiLight Condensed" panose="020B0502040204020203" pitchFamily="34" charset="0"/>
            </a:endParaRPr>
          </a:p>
        </p:txBody>
      </p:sp>
      <p:pic>
        <p:nvPicPr>
          <p:cNvPr id="6" name="Hình ảnh 5">
            <a:extLst>
              <a:ext uri="{FF2B5EF4-FFF2-40B4-BE49-F238E27FC236}">
                <a16:creationId xmlns:a16="http://schemas.microsoft.com/office/drawing/2014/main" id="{0831FC6E-62F5-EFB4-1497-2426887377C9}"/>
              </a:ext>
            </a:extLst>
          </p:cNvPr>
          <p:cNvPicPr>
            <a:picLocks noChangeAspect="1"/>
          </p:cNvPicPr>
          <p:nvPr/>
        </p:nvPicPr>
        <p:blipFill>
          <a:blip r:embed="rId2"/>
          <a:stretch>
            <a:fillRect/>
          </a:stretch>
        </p:blipFill>
        <p:spPr>
          <a:xfrm>
            <a:off x="7873239" y="266273"/>
            <a:ext cx="4031210" cy="6337300"/>
          </a:xfrm>
          <a:prstGeom prst="rect">
            <a:avLst/>
          </a:prstGeom>
        </p:spPr>
      </p:pic>
      <p:pic>
        <p:nvPicPr>
          <p:cNvPr id="11" name="Hình ảnh 10">
            <a:extLst>
              <a:ext uri="{FF2B5EF4-FFF2-40B4-BE49-F238E27FC236}">
                <a16:creationId xmlns:a16="http://schemas.microsoft.com/office/drawing/2014/main" id="{EB072BA6-F577-60FC-2E79-B22F69A31573}"/>
              </a:ext>
            </a:extLst>
          </p:cNvPr>
          <p:cNvPicPr>
            <a:picLocks noChangeAspect="1"/>
          </p:cNvPicPr>
          <p:nvPr/>
        </p:nvPicPr>
        <p:blipFill>
          <a:blip r:embed="rId3"/>
          <a:stretch>
            <a:fillRect/>
          </a:stretch>
        </p:blipFill>
        <p:spPr>
          <a:xfrm>
            <a:off x="2212345" y="1431922"/>
            <a:ext cx="766762" cy="766762"/>
          </a:xfrm>
          <a:prstGeom prst="rect">
            <a:avLst/>
          </a:prstGeom>
        </p:spPr>
      </p:pic>
      <p:sp>
        <p:nvSpPr>
          <p:cNvPr id="4" name="TextBox 41">
            <a:extLst>
              <a:ext uri="{FF2B5EF4-FFF2-40B4-BE49-F238E27FC236}">
                <a16:creationId xmlns:a16="http://schemas.microsoft.com/office/drawing/2014/main" id="{C756C2F8-0137-4811-9C26-A1BD0E655590}"/>
              </a:ext>
            </a:extLst>
          </p:cNvPr>
          <p:cNvSpPr txBox="1"/>
          <p:nvPr/>
        </p:nvSpPr>
        <p:spPr>
          <a:xfrm>
            <a:off x="2095500" y="2366688"/>
            <a:ext cx="5257800" cy="258532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pPr>
            <a:r>
              <a:rPr lang="vi-VN" sz="2400" dirty="0">
                <a:solidFill>
                  <a:srgbClr val="000000"/>
                </a:solidFill>
                <a:latin typeface="Bahnschrift SemiLight Condensed" panose="020B0502040204020203" pitchFamily="34" charset="0"/>
              </a:rPr>
              <a:t>+ Trồng được nhiều cây ăn quả nhiệt đới, cận nhiệt đới, ôn đới; nhiều loại được phát triển thành các vùng đặc sản có chỉ dẫn địa lí. </a:t>
            </a:r>
            <a:endParaRPr lang="en-US" sz="2400" dirty="0">
              <a:solidFill>
                <a:srgbClr val="000000"/>
              </a:solidFill>
              <a:latin typeface="Bahnschrift SemiLight Condensed" panose="020B0502040204020203" pitchFamily="34" charset="0"/>
            </a:endParaRPr>
          </a:p>
          <a:p>
            <a:pPr algn="just">
              <a:spcBef>
                <a:spcPct val="0"/>
              </a:spcBef>
            </a:pP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Phát</a:t>
            </a: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triển</a:t>
            </a: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mô</a:t>
            </a: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hình</a:t>
            </a:r>
            <a:r>
              <a:rPr lang="en-US" sz="2400" dirty="0">
                <a:solidFill>
                  <a:srgbClr val="000000"/>
                </a:solidFill>
                <a:latin typeface="Bahnschrift SemiLight Condensed" panose="020B0502040204020203" pitchFamily="34" charset="0"/>
              </a:rPr>
              <a:t> </a:t>
            </a:r>
            <a:r>
              <a:rPr lang="vi-VN" sz="2400" dirty="0">
                <a:solidFill>
                  <a:srgbClr val="000000"/>
                </a:solidFill>
                <a:latin typeface="Bahnschrift SemiLight Condensed" panose="020B0502040204020203" pitchFamily="34" charset="0"/>
              </a:rPr>
              <a:t>công nghệ cao, hữu cơ, mô hình </a:t>
            </a:r>
            <a:r>
              <a:rPr lang="vi-VN" sz="2400" dirty="0" err="1">
                <a:solidFill>
                  <a:srgbClr val="000000"/>
                </a:solidFill>
                <a:latin typeface="Bahnschrift SemiLight Condensed" panose="020B0502040204020203" pitchFamily="34" charset="0"/>
              </a:rPr>
              <a:t>VietGAP</a:t>
            </a:r>
            <a:r>
              <a:rPr lang="vi-VN" sz="2400" dirty="0">
                <a:solidFill>
                  <a:srgbClr val="000000"/>
                </a:solidFill>
                <a:latin typeface="Bahnschrift SemiLight Condensed" panose="020B0502040204020203" pitchFamily="34" charset="0"/>
              </a:rPr>
              <a:t>, </a:t>
            </a:r>
            <a:r>
              <a:rPr lang="vi-VN" sz="2400" dirty="0" err="1">
                <a:solidFill>
                  <a:srgbClr val="000000"/>
                </a:solidFill>
                <a:latin typeface="Bahnschrift SemiLight Condensed" panose="020B0502040204020203" pitchFamily="34" charset="0"/>
              </a:rPr>
              <a:t>GlobalGAP</a:t>
            </a:r>
            <a:r>
              <a:rPr lang="en-US" sz="2400" dirty="0">
                <a:solidFill>
                  <a:srgbClr val="000000"/>
                </a:solidFill>
                <a:latin typeface="Bahnschrift SemiLight Condensed" panose="020B0502040204020203" pitchFamily="34" charset="0"/>
              </a:rPr>
              <a:t>.</a:t>
            </a:r>
            <a:endParaRPr lang="vi-VN" sz="2400" dirty="0">
              <a:solidFill>
                <a:srgbClr val="000000"/>
              </a:solidFill>
              <a:latin typeface="Bahnschrift SemiLight Condensed" panose="020B0502040204020203" pitchFamily="34" charset="0"/>
            </a:endParaRPr>
          </a:p>
          <a:p>
            <a:pPr algn="just">
              <a:spcBef>
                <a:spcPct val="0"/>
              </a:spcBef>
            </a:pPr>
            <a:r>
              <a:rPr lang="en-US" sz="2400" dirty="0">
                <a:solidFill>
                  <a:srgbClr val="000000"/>
                </a:solidFill>
                <a:latin typeface="Bahnschrift SemiLight Condensed" panose="020B0502040204020203" pitchFamily="34" charset="0"/>
              </a:rPr>
              <a:t>+ D</a:t>
            </a:r>
            <a:r>
              <a:rPr lang="vi-VN" sz="2400" dirty="0" err="1">
                <a:solidFill>
                  <a:srgbClr val="000000"/>
                </a:solidFill>
                <a:latin typeface="Bahnschrift SemiLight Condensed" panose="020B0502040204020203" pitchFamily="34" charset="0"/>
              </a:rPr>
              <a:t>iện</a:t>
            </a:r>
            <a:r>
              <a:rPr lang="vi-VN" sz="2400" dirty="0">
                <a:solidFill>
                  <a:srgbClr val="000000"/>
                </a:solidFill>
                <a:latin typeface="Bahnschrift SemiLight Condensed" panose="020B0502040204020203" pitchFamily="34" charset="0"/>
              </a:rPr>
              <a:t> tích ngày càng tăng</a:t>
            </a:r>
          </a:p>
          <a:p>
            <a:pPr algn="just">
              <a:spcBef>
                <a:spcPct val="0"/>
              </a:spcBef>
            </a:pPr>
            <a:r>
              <a:rPr lang="vi-VN" sz="2400" dirty="0">
                <a:solidFill>
                  <a:srgbClr val="000000"/>
                </a:solidFill>
                <a:latin typeface="Bahnschrift SemiLight Condensed" panose="020B0502040204020203" pitchFamily="34" charset="0"/>
              </a:rPr>
              <a:t>+ Thị trường xuất khẩu hoa quả dần mở rộng</a:t>
            </a:r>
            <a:r>
              <a:rPr lang="en-US" sz="2400" dirty="0">
                <a:solidFill>
                  <a:srgbClr val="000000"/>
                </a:solidFill>
                <a:latin typeface="Bahnschrift SemiLight Condensed" panose="020B0502040204020203" pitchFamily="34" charset="0"/>
              </a:rPr>
              <a:t>.</a:t>
            </a:r>
          </a:p>
        </p:txBody>
      </p:sp>
      <p:sp>
        <p:nvSpPr>
          <p:cNvPr id="7" name="TextBox 41">
            <a:extLst>
              <a:ext uri="{FF2B5EF4-FFF2-40B4-BE49-F238E27FC236}">
                <a16:creationId xmlns:a16="http://schemas.microsoft.com/office/drawing/2014/main" id="{958AE15D-B526-C7BA-6C24-80A85CA8E6C2}"/>
              </a:ext>
            </a:extLst>
          </p:cNvPr>
          <p:cNvSpPr txBox="1"/>
          <p:nvPr/>
        </p:nvSpPr>
        <p:spPr>
          <a:xfrm>
            <a:off x="2095500" y="5249049"/>
            <a:ext cx="5451959" cy="110799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pPr>
            <a:r>
              <a:rPr lang="en-US" sz="2400" dirty="0">
                <a:solidFill>
                  <a:srgbClr val="000000"/>
                </a:solidFill>
                <a:latin typeface="Bahnschrift SemiLight Condensed" panose="020B0502040204020203" pitchFamily="34" charset="0"/>
              </a:rPr>
              <a:t>Rộng </a:t>
            </a:r>
            <a:r>
              <a:rPr lang="en-US" sz="2400" dirty="0" err="1">
                <a:solidFill>
                  <a:srgbClr val="000000"/>
                </a:solidFill>
                <a:latin typeface="Bahnschrift SemiLight Condensed" panose="020B0502040204020203" pitchFamily="34" charset="0"/>
              </a:rPr>
              <a:t>khắp</a:t>
            </a: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cả</a:t>
            </a: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nước</a:t>
            </a:r>
            <a:r>
              <a:rPr lang="en-US" sz="2400" dirty="0">
                <a:solidFill>
                  <a:srgbClr val="000000"/>
                </a:solidFill>
                <a:latin typeface="Bahnschrift SemiLight Condensed" panose="020B0502040204020203" pitchFamily="34" charset="0"/>
              </a:rPr>
              <a:t>, </a:t>
            </a:r>
            <a:r>
              <a:rPr lang="en-US" sz="2400" dirty="0" err="1">
                <a:solidFill>
                  <a:srgbClr val="000000"/>
                </a:solidFill>
                <a:latin typeface="Bahnschrift SemiLight Condensed" panose="020B0502040204020203" pitchFamily="34" charset="0"/>
              </a:rPr>
              <a:t>các</a:t>
            </a:r>
            <a:r>
              <a:rPr lang="en-US" sz="2400" dirty="0">
                <a:solidFill>
                  <a:srgbClr val="000000"/>
                </a:solidFill>
                <a:latin typeface="Bahnschrift SemiLight Condensed" panose="020B0502040204020203" pitchFamily="34" charset="0"/>
              </a:rPr>
              <a:t> v</a:t>
            </a:r>
            <a:r>
              <a:rPr lang="vi-VN" sz="2400" dirty="0">
                <a:solidFill>
                  <a:srgbClr val="000000"/>
                </a:solidFill>
                <a:latin typeface="Bahnschrift SemiLight Condensed" panose="020B0502040204020203" pitchFamily="34" charset="0"/>
              </a:rPr>
              <a:t>ùng trồng lớn nhất là Đồng bằng sông Cửu Long, Trung du và miền núi Bắc Bộ, Đông Nam Bộ.</a:t>
            </a:r>
            <a:endParaRPr lang="en-US" sz="2400" dirty="0">
              <a:solidFill>
                <a:srgbClr val="000000"/>
              </a:solidFill>
              <a:latin typeface="Bahnschrift SemiLight Condensed" panose="020B0502040204020203" pitchFamily="34" charset="0"/>
            </a:endParaRPr>
          </a:p>
        </p:txBody>
      </p:sp>
    </p:spTree>
    <p:extLst>
      <p:ext uri="{BB962C8B-B14F-4D97-AF65-F5344CB8AC3E}">
        <p14:creationId xmlns:p14="http://schemas.microsoft.com/office/powerpoint/2010/main" val="1529181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BF81796A-B3F2-581A-22E0-AAE88F27DFB7}"/>
              </a:ext>
            </a:extLst>
          </p:cNvPr>
          <p:cNvSpPr/>
          <p:nvPr/>
        </p:nvSpPr>
        <p:spPr>
          <a:xfrm>
            <a:off x="273050" y="260350"/>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id="{A2992484-D706-4022-F613-4408516A09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4121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55275E2-D0BA-8826-C661-534D8543CD49}"/>
              </a:ext>
            </a:extLst>
          </p:cNvPr>
          <p:cNvSpPr/>
          <p:nvPr/>
        </p:nvSpPr>
        <p:spPr>
          <a:xfrm>
            <a:off x="273050" y="217213"/>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sp>
        <p:nvSpPr>
          <p:cNvPr id="14" name="Rectangle 5">
            <a:extLst>
              <a:ext uri="{FF2B5EF4-FFF2-40B4-BE49-F238E27FC236}">
                <a16:creationId xmlns:a16="http://schemas.microsoft.com/office/drawing/2014/main" id="{CFAD438D-3DDB-9505-AAF7-F105690B6549}"/>
              </a:ext>
            </a:extLst>
          </p:cNvPr>
          <p:cNvSpPr/>
          <p:nvPr/>
        </p:nvSpPr>
        <p:spPr>
          <a:xfrm>
            <a:off x="1340064" y="443183"/>
            <a:ext cx="3203121" cy="646331"/>
          </a:xfrm>
          <a:prstGeom prst="rect">
            <a:avLst/>
          </a:prstGeom>
        </p:spPr>
        <p:txBody>
          <a:bodyPr wrap="none">
            <a:spAutoFit/>
          </a:bodyPr>
          <a:lstStyle/>
          <a:p>
            <a:r>
              <a:rPr lang="en-US" sz="3600" spc="-50" dirty="0">
                <a:solidFill>
                  <a:srgbClr val="336600"/>
                </a:solidFill>
                <a:latin typeface="#9Slide07 IcielBaliho Script" pitchFamily="2" charset="0"/>
              </a:rPr>
              <a:t>b. </a:t>
            </a:r>
            <a:r>
              <a:rPr lang="en-US" sz="3600" spc="-50" dirty="0" err="1">
                <a:solidFill>
                  <a:srgbClr val="336600"/>
                </a:solidFill>
                <a:latin typeface="#9Slide07 IcielBaliho Script" pitchFamily="2" charset="0"/>
              </a:rPr>
              <a:t>Ngành</a:t>
            </a:r>
            <a:r>
              <a:rPr lang="en-US" sz="3600" spc="-50" dirty="0">
                <a:solidFill>
                  <a:srgbClr val="336600"/>
                </a:solidFill>
                <a:latin typeface="#9Slide07 IcielBaliho Script" pitchFamily="2" charset="0"/>
              </a:rPr>
              <a:t> </a:t>
            </a:r>
            <a:r>
              <a:rPr lang="en-US" sz="3600" spc="-50" dirty="0" err="1">
                <a:solidFill>
                  <a:srgbClr val="336600"/>
                </a:solidFill>
                <a:latin typeface="#9Slide07 IcielBaliho Script" pitchFamily="2" charset="0"/>
              </a:rPr>
              <a:t>chăn</a:t>
            </a:r>
            <a:r>
              <a:rPr lang="en-US" sz="3600" spc="-50" dirty="0">
                <a:solidFill>
                  <a:srgbClr val="336600"/>
                </a:solidFill>
                <a:latin typeface="#9Slide07 IcielBaliho Script" pitchFamily="2" charset="0"/>
              </a:rPr>
              <a:t> </a:t>
            </a:r>
            <a:r>
              <a:rPr lang="en-US" sz="3600" spc="-50" dirty="0" err="1">
                <a:solidFill>
                  <a:srgbClr val="336600"/>
                </a:solidFill>
                <a:latin typeface="#9Slide07 IcielBaliho Script" pitchFamily="2" charset="0"/>
              </a:rPr>
              <a:t>nuôi</a:t>
            </a:r>
            <a:endParaRPr lang="en-US" sz="3600" dirty="0">
              <a:solidFill>
                <a:srgbClr val="336600"/>
              </a:solidFill>
            </a:endParaRPr>
          </a:p>
        </p:txBody>
      </p:sp>
      <p:sp>
        <p:nvSpPr>
          <p:cNvPr id="17" name="TextBox 42">
            <a:extLst>
              <a:ext uri="{FF2B5EF4-FFF2-40B4-BE49-F238E27FC236}">
                <a16:creationId xmlns:a16="http://schemas.microsoft.com/office/drawing/2014/main" id="{75E8FEB6-69D9-98E0-575E-C88893204849}"/>
              </a:ext>
            </a:extLst>
          </p:cNvPr>
          <p:cNvSpPr txBox="1"/>
          <p:nvPr/>
        </p:nvSpPr>
        <p:spPr>
          <a:xfrm>
            <a:off x="3552607" y="1918438"/>
            <a:ext cx="803870" cy="527196"/>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788"/>
              </a:lnSpc>
              <a:spcBef>
                <a:spcPct val="0"/>
              </a:spcBef>
            </a:pPr>
            <a:r>
              <a:rPr lang="en-US" sz="2000" dirty="0">
                <a:solidFill>
                  <a:srgbClr val="000000"/>
                </a:solidFill>
                <a:latin typeface="Bahnschrift SemiLight Condensed" panose="020B0502040204020203" pitchFamily="34" charset="0"/>
              </a:rPr>
              <a:t> </a:t>
            </a:r>
          </a:p>
        </p:txBody>
      </p:sp>
      <p:sp>
        <p:nvSpPr>
          <p:cNvPr id="5" name="TextBox 41">
            <a:extLst>
              <a:ext uri="{FF2B5EF4-FFF2-40B4-BE49-F238E27FC236}">
                <a16:creationId xmlns:a16="http://schemas.microsoft.com/office/drawing/2014/main" id="{3EE07B02-A8BB-28F8-A419-D4569D5CB163}"/>
              </a:ext>
            </a:extLst>
          </p:cNvPr>
          <p:cNvSpPr txBox="1"/>
          <p:nvPr/>
        </p:nvSpPr>
        <p:spPr>
          <a:xfrm>
            <a:off x="511014" y="5467139"/>
            <a:ext cx="5331965" cy="738664"/>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ct val="0"/>
              </a:spcBef>
            </a:pPr>
            <a:r>
              <a:rPr lang="en-US" sz="2400" dirty="0">
                <a:solidFill>
                  <a:srgbClr val="014069"/>
                </a:solidFill>
                <a:latin typeface="Bahnschrift SemiLight Condensed" panose="020B0502040204020203" pitchFamily="34" charset="0"/>
              </a:rPr>
              <a:t>- </a:t>
            </a:r>
            <a:r>
              <a:rPr lang="vi-VN" sz="2400" dirty="0">
                <a:solidFill>
                  <a:srgbClr val="014069"/>
                </a:solidFill>
                <a:latin typeface="Bahnschrift SemiLight Condensed" panose="020B0502040204020203" pitchFamily="34" charset="0"/>
              </a:rPr>
              <a:t>Ngành chăn nuôi chiếm hơn 30% giá trị sản xuất nông nghiệp (2021), xu hướng tăng lên.</a:t>
            </a:r>
            <a:endParaRPr lang="en-US" sz="2400" dirty="0">
              <a:solidFill>
                <a:srgbClr val="014069"/>
              </a:solidFill>
              <a:latin typeface="Bahnschrift SemiLight Condensed" panose="020B0502040204020203" pitchFamily="34" charset="0"/>
            </a:endParaRPr>
          </a:p>
        </p:txBody>
      </p:sp>
      <p:pic>
        <p:nvPicPr>
          <p:cNvPr id="8" name="Picture 4">
            <a:extLst>
              <a:ext uri="{FF2B5EF4-FFF2-40B4-BE49-F238E27FC236}">
                <a16:creationId xmlns:a16="http://schemas.microsoft.com/office/drawing/2014/main" id="{0280517A-78E2-C5A3-D2E7-690F657DCC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8448" y1="70690" x2="28448" y2="70690"/>
                      </a14:backgroundRemoval>
                    </a14:imgEffect>
                  </a14:imgLayer>
                </a14:imgProps>
              </a:ext>
            </a:extLst>
          </a:blip>
          <a:stretch>
            <a:fillRect/>
          </a:stretch>
        </p:blipFill>
        <p:spPr>
          <a:xfrm>
            <a:off x="273050" y="214855"/>
            <a:ext cx="1211980" cy="1211980"/>
          </a:xfrm>
          <a:prstGeom prst="rect">
            <a:avLst/>
          </a:prstGeom>
        </p:spPr>
      </p:pic>
      <p:sp>
        <p:nvSpPr>
          <p:cNvPr id="18" name="Rectangle 7">
            <a:extLst>
              <a:ext uri="{FF2B5EF4-FFF2-40B4-BE49-F238E27FC236}">
                <a16:creationId xmlns:a16="http://schemas.microsoft.com/office/drawing/2014/main" id="{3E08B3A3-EE93-281F-896D-2301B1B9A2EB}"/>
              </a:ext>
            </a:extLst>
          </p:cNvPr>
          <p:cNvSpPr/>
          <p:nvPr/>
        </p:nvSpPr>
        <p:spPr>
          <a:xfrm>
            <a:off x="6437236" y="5321356"/>
            <a:ext cx="4887457" cy="830997"/>
          </a:xfrm>
          <a:prstGeom prst="rect">
            <a:avLst/>
          </a:prstGeom>
          <a:solidFill>
            <a:srgbClr val="00B050"/>
          </a:solidFill>
        </p:spPr>
        <p:txBody>
          <a:bodyPr wrap="square">
            <a:spAutoFit/>
          </a:bodyPr>
          <a:lstStyle/>
          <a:p>
            <a:pPr algn="ctr">
              <a:buClrTx/>
              <a:buFontTx/>
              <a:buNone/>
            </a:pPr>
            <a:r>
              <a:rPr lang="vi-VN" sz="2400" kern="1200" dirty="0">
                <a:solidFill>
                  <a:prstClr val="white"/>
                </a:solidFill>
                <a:latin typeface="Bahnschrift SemiLight Condensed" panose="020B0502040204020203" pitchFamily="34" charset="0"/>
                <a:ea typeface="#9Slide02 Noi dung rat dai" panose="02000000000000000000" pitchFamily="2" charset="0"/>
                <a:cs typeface="+mn-cs"/>
              </a:rPr>
              <a:t>Nhận xét tỉ trọng của ngành chăn nuôi trong cơ cấu giá trị sản xuất nông nghiệp ở nước ta?</a:t>
            </a:r>
          </a:p>
        </p:txBody>
      </p:sp>
      <p:pic>
        <p:nvPicPr>
          <p:cNvPr id="20" name="Hình ảnh 19">
            <a:extLst>
              <a:ext uri="{FF2B5EF4-FFF2-40B4-BE49-F238E27FC236}">
                <a16:creationId xmlns:a16="http://schemas.microsoft.com/office/drawing/2014/main" id="{B8B23D53-134F-AEC0-1D7C-92DA34F20BD2}"/>
              </a:ext>
            </a:extLst>
          </p:cNvPr>
          <p:cNvPicPr>
            <a:picLocks noChangeAspect="1"/>
          </p:cNvPicPr>
          <p:nvPr/>
        </p:nvPicPr>
        <p:blipFill>
          <a:blip r:embed="rId4"/>
          <a:stretch>
            <a:fillRect/>
          </a:stretch>
        </p:blipFill>
        <p:spPr>
          <a:xfrm>
            <a:off x="6332895" y="1257659"/>
            <a:ext cx="4991798" cy="3738447"/>
          </a:xfrm>
          <a:prstGeom prst="rect">
            <a:avLst/>
          </a:prstGeom>
        </p:spPr>
      </p:pic>
      <p:pic>
        <p:nvPicPr>
          <p:cNvPr id="22" name="Hình ảnh 21">
            <a:extLst>
              <a:ext uri="{FF2B5EF4-FFF2-40B4-BE49-F238E27FC236}">
                <a16:creationId xmlns:a16="http://schemas.microsoft.com/office/drawing/2014/main" id="{8558232B-9C66-6316-4E56-324D0765DBFC}"/>
              </a:ext>
            </a:extLst>
          </p:cNvPr>
          <p:cNvPicPr>
            <a:picLocks noChangeAspect="1"/>
          </p:cNvPicPr>
          <p:nvPr/>
        </p:nvPicPr>
        <p:blipFill>
          <a:blip r:embed="rId5"/>
          <a:stretch>
            <a:fillRect/>
          </a:stretch>
        </p:blipFill>
        <p:spPr>
          <a:xfrm>
            <a:off x="586859" y="1322602"/>
            <a:ext cx="5422022" cy="3383590"/>
          </a:xfrm>
          <a:prstGeom prst="rect">
            <a:avLst/>
          </a:prstGeom>
        </p:spPr>
      </p:pic>
    </p:spTree>
    <p:extLst>
      <p:ext uri="{BB962C8B-B14F-4D97-AF65-F5344CB8AC3E}">
        <p14:creationId xmlns:p14="http://schemas.microsoft.com/office/powerpoint/2010/main" val="3451269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barn(inVertical)">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rot="5400000">
            <a:off x="7827388" y="2696809"/>
            <a:ext cx="7781087" cy="1790238"/>
          </a:xfrm>
          <a:prstGeom prst="rect">
            <a:avLst/>
          </a:prstGeom>
        </p:spPr>
        <p:txBody>
          <a:bodyPr lIns="33867" tIns="33867" rIns="33867" bIns="33867" rtlCol="0" anchor="ctr"/>
          <a:lstStyle/>
          <a:p>
            <a:pPr algn="ctr">
              <a:lnSpc>
                <a:spcPts val="1773"/>
              </a:lnSpc>
            </a:pPr>
            <a:endParaRPr sz="933"/>
          </a:p>
        </p:txBody>
      </p:sp>
      <p:sp>
        <p:nvSpPr>
          <p:cNvPr id="8" name="TextBox 8"/>
          <p:cNvSpPr txBox="1"/>
          <p:nvPr/>
        </p:nvSpPr>
        <p:spPr>
          <a:xfrm>
            <a:off x="-1806955" y="562447"/>
            <a:ext cx="11112160" cy="763414"/>
          </a:xfrm>
          <a:prstGeom prst="rect">
            <a:avLst/>
          </a:prstGeom>
        </p:spPr>
        <p:txBody>
          <a:bodyPr wrap="square" lIns="0" tIns="0" rIns="0" bIns="0" rtlCol="0" anchor="t">
            <a:spAutoFit/>
          </a:bodyPr>
          <a:lstStyle/>
          <a:p>
            <a:pPr algn="ctr">
              <a:lnSpc>
                <a:spcPts val="6533"/>
              </a:lnSpc>
              <a:spcBef>
                <a:spcPct val="0"/>
              </a:spcBef>
            </a:pPr>
            <a:r>
              <a:rPr lang="en-US" sz="4666" dirty="0">
                <a:solidFill>
                  <a:schemeClr val="bg1"/>
                </a:solidFill>
                <a:latin typeface="#9Slide07 IcielCadena" panose="02000503000000020004" pitchFamily="2" charset="0"/>
              </a:rPr>
              <a:t>XU HƯỚNG PHÁT TRIỂN</a:t>
            </a:r>
          </a:p>
        </p:txBody>
      </p:sp>
      <p:sp>
        <p:nvSpPr>
          <p:cNvPr id="20" name="TextBox 20"/>
          <p:cNvSpPr txBox="1"/>
          <p:nvPr/>
        </p:nvSpPr>
        <p:spPr>
          <a:xfrm>
            <a:off x="626736" y="1429095"/>
            <a:ext cx="6537848" cy="2115836"/>
          </a:xfrm>
          <a:prstGeom prst="rect">
            <a:avLst/>
          </a:prstGeom>
        </p:spPr>
        <p:txBody>
          <a:bodyPr wrap="square" lIns="0" tIns="0" rIns="0" bIns="0" rtlCol="0" anchor="t">
            <a:spAutoFit/>
          </a:bodyPr>
          <a:lstStyle/>
          <a:p>
            <a:pPr algn="ctr">
              <a:lnSpc>
                <a:spcPct val="150000"/>
              </a:lnSpc>
              <a:spcBef>
                <a:spcPct val="0"/>
              </a:spcBef>
            </a:pPr>
            <a:r>
              <a:rPr lang="en-US" sz="3200" dirty="0">
                <a:solidFill>
                  <a:srgbClr val="FFFF00"/>
                </a:solidFill>
                <a:latin typeface="Bahnschrift SemiLight Condensed" panose="020B0502040204020203" pitchFamily="34" charset="0"/>
              </a:rPr>
              <a:t>Đang </a:t>
            </a:r>
            <a:r>
              <a:rPr lang="en-US" sz="3200" dirty="0" err="1">
                <a:solidFill>
                  <a:srgbClr val="FFFF00"/>
                </a:solidFill>
                <a:latin typeface="Bahnschrift SemiLight Condensed" panose="020B0502040204020203" pitchFamily="34" charset="0"/>
              </a:rPr>
              <a:t>có</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chuyến</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đổi</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mạnh</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mẽ</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từ</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chăn</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nuôi</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nhỏ</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lẻ</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phân</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tán</a:t>
            </a:r>
            <a:r>
              <a:rPr lang="en-US" sz="3200" dirty="0">
                <a:solidFill>
                  <a:srgbClr val="FFFF00"/>
                </a:solidFill>
                <a:latin typeface="Bahnschrift SemiLight Condensed" panose="020B0502040204020203" pitchFamily="34" charset="0"/>
              </a:rPr>
              <a:t> sang </a:t>
            </a:r>
            <a:r>
              <a:rPr lang="en-US" sz="3200" dirty="0" err="1">
                <a:solidFill>
                  <a:srgbClr val="FFFF00"/>
                </a:solidFill>
                <a:latin typeface="Bahnschrift SemiLight Condensed" panose="020B0502040204020203" pitchFamily="34" charset="0"/>
              </a:rPr>
              <a:t>chăn</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nuôi</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trang</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trại</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công</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nghiệp</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với</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quy</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mô</a:t>
            </a:r>
            <a:r>
              <a:rPr lang="en-US" sz="3200" dirty="0">
                <a:solidFill>
                  <a:srgbClr val="FFFF00"/>
                </a:solidFill>
                <a:latin typeface="Bahnschrift SemiLight Condensed" panose="020B0502040204020203" pitchFamily="34" charset="0"/>
              </a:rPr>
              <a:t> </a:t>
            </a:r>
            <a:r>
              <a:rPr lang="en-US" sz="3200" dirty="0" err="1">
                <a:solidFill>
                  <a:srgbClr val="FFFF00"/>
                </a:solidFill>
                <a:latin typeface="Bahnschrift SemiLight Condensed" panose="020B0502040204020203" pitchFamily="34" charset="0"/>
              </a:rPr>
              <a:t>lớn</a:t>
            </a:r>
            <a:r>
              <a:rPr lang="en-US" sz="3200" dirty="0">
                <a:solidFill>
                  <a:srgbClr val="FFFF00"/>
                </a:solidFill>
                <a:latin typeface="Bahnschrift SemiLight Condensed" panose="020B0502040204020203" pitchFamily="34" charset="0"/>
              </a:rPr>
              <a:t>.</a:t>
            </a:r>
          </a:p>
        </p:txBody>
      </p:sp>
      <p:sp>
        <p:nvSpPr>
          <p:cNvPr id="21" name="TextBox 21"/>
          <p:cNvSpPr txBox="1"/>
          <p:nvPr/>
        </p:nvSpPr>
        <p:spPr>
          <a:xfrm>
            <a:off x="9163151" y="5178922"/>
            <a:ext cx="2078278" cy="769441"/>
          </a:xfrm>
          <a:prstGeom prst="rect">
            <a:avLst/>
          </a:prstGeom>
        </p:spPr>
        <p:txBody>
          <a:bodyPr wrap="square" lIns="0" tIns="0" rIns="0" bIns="0" rtlCol="0" anchor="t">
            <a:spAutoFit/>
          </a:bodyPr>
          <a:lstStyle/>
          <a:p>
            <a:pPr algn="ctr">
              <a:lnSpc>
                <a:spcPts val="3006"/>
              </a:lnSpc>
              <a:spcBef>
                <a:spcPct val="0"/>
              </a:spcBef>
            </a:pPr>
            <a:r>
              <a:rPr lang="en-US" sz="2800" b="1" dirty="0" err="1">
                <a:solidFill>
                  <a:schemeClr val="bg1"/>
                </a:solidFill>
                <a:latin typeface="Bahnschrift SemiLight Condensed" panose="020B0502040204020203" pitchFamily="34" charset="0"/>
              </a:rPr>
              <a:t>Chăn</a:t>
            </a:r>
            <a:r>
              <a:rPr lang="en-US" sz="2800" b="1" dirty="0">
                <a:solidFill>
                  <a:schemeClr val="bg1"/>
                </a:solidFill>
                <a:latin typeface="Bahnschrift SemiLight Condensed" panose="020B0502040204020203" pitchFamily="34" charset="0"/>
              </a:rPr>
              <a:t> </a:t>
            </a:r>
            <a:r>
              <a:rPr lang="en-US" sz="2800" b="1" dirty="0" err="1">
                <a:solidFill>
                  <a:schemeClr val="bg1"/>
                </a:solidFill>
                <a:latin typeface="Bahnschrift SemiLight Condensed" panose="020B0502040204020203" pitchFamily="34" charset="0"/>
              </a:rPr>
              <a:t>nuôi</a:t>
            </a:r>
            <a:r>
              <a:rPr lang="en-US" sz="2800" b="1" dirty="0">
                <a:solidFill>
                  <a:schemeClr val="bg1"/>
                </a:solidFill>
                <a:latin typeface="Bahnschrift SemiLight Condensed" panose="020B0502040204020203" pitchFamily="34" charset="0"/>
              </a:rPr>
              <a:t> </a:t>
            </a:r>
            <a:r>
              <a:rPr lang="en-US" sz="2800" b="1" dirty="0" err="1">
                <a:solidFill>
                  <a:schemeClr val="bg1"/>
                </a:solidFill>
                <a:latin typeface="Bahnschrift SemiLight Condensed" panose="020B0502040204020203" pitchFamily="34" charset="0"/>
              </a:rPr>
              <a:t>trang</a:t>
            </a:r>
            <a:r>
              <a:rPr lang="en-US" sz="2800" b="1" dirty="0">
                <a:solidFill>
                  <a:schemeClr val="bg1"/>
                </a:solidFill>
                <a:latin typeface="Bahnschrift SemiLight Condensed" panose="020B0502040204020203" pitchFamily="34" charset="0"/>
              </a:rPr>
              <a:t> </a:t>
            </a:r>
            <a:r>
              <a:rPr lang="en-US" sz="2800" b="1" dirty="0" err="1">
                <a:solidFill>
                  <a:schemeClr val="bg1"/>
                </a:solidFill>
                <a:latin typeface="Bahnschrift SemiLight Condensed" panose="020B0502040204020203" pitchFamily="34" charset="0"/>
              </a:rPr>
              <a:t>trại</a:t>
            </a:r>
            <a:r>
              <a:rPr lang="en-US" sz="2800" b="1" dirty="0">
                <a:solidFill>
                  <a:schemeClr val="bg1"/>
                </a:solidFill>
                <a:latin typeface="Bahnschrift SemiLight Condensed" panose="020B0502040204020203" pitchFamily="34" charset="0"/>
              </a:rPr>
              <a:t> </a:t>
            </a:r>
            <a:r>
              <a:rPr lang="en-US" sz="2800" b="1" dirty="0" err="1">
                <a:solidFill>
                  <a:schemeClr val="bg1"/>
                </a:solidFill>
                <a:latin typeface="Bahnschrift SemiLight Condensed" panose="020B0502040204020203" pitchFamily="34" charset="0"/>
              </a:rPr>
              <a:t>công</a:t>
            </a:r>
            <a:r>
              <a:rPr lang="en-US" sz="2800" b="1" dirty="0">
                <a:solidFill>
                  <a:schemeClr val="bg1"/>
                </a:solidFill>
                <a:latin typeface="Bahnschrift SemiLight Condensed" panose="020B0502040204020203" pitchFamily="34" charset="0"/>
              </a:rPr>
              <a:t> </a:t>
            </a:r>
            <a:r>
              <a:rPr lang="en-US" sz="2800" b="1" dirty="0" err="1">
                <a:solidFill>
                  <a:schemeClr val="bg1"/>
                </a:solidFill>
                <a:latin typeface="Bahnschrift SemiLight Condensed" panose="020B0502040204020203" pitchFamily="34" charset="0"/>
              </a:rPr>
              <a:t>nghiệp</a:t>
            </a:r>
            <a:endParaRPr lang="en-US" sz="2800" b="1" dirty="0">
              <a:solidFill>
                <a:schemeClr val="bg1"/>
              </a:solidFill>
              <a:latin typeface="Bahnschrift SemiLight Condensed" panose="020B0502040204020203" pitchFamily="34" charset="0"/>
            </a:endParaRPr>
          </a:p>
        </p:txBody>
      </p:sp>
      <p:pic>
        <p:nvPicPr>
          <p:cNvPr id="22" name="Hình ảnh 21">
            <a:extLst>
              <a:ext uri="{FF2B5EF4-FFF2-40B4-BE49-F238E27FC236}">
                <a16:creationId xmlns:a16="http://schemas.microsoft.com/office/drawing/2014/main" id="{99F5FED5-FBC9-A40E-96DC-0CE391FEBE8F}"/>
              </a:ext>
            </a:extLst>
          </p:cNvPr>
          <p:cNvPicPr>
            <a:picLocks noChangeAspect="1"/>
          </p:cNvPicPr>
          <p:nvPr/>
        </p:nvPicPr>
        <p:blipFill>
          <a:blip r:embed="rId2"/>
          <a:stretch>
            <a:fillRect/>
          </a:stretch>
        </p:blipFill>
        <p:spPr>
          <a:xfrm>
            <a:off x="7403565" y="782934"/>
            <a:ext cx="4314366" cy="2808994"/>
          </a:xfrm>
          <a:prstGeom prst="rect">
            <a:avLst/>
          </a:prstGeom>
        </p:spPr>
      </p:pic>
      <p:sp>
        <p:nvSpPr>
          <p:cNvPr id="19" name="TextBox 19"/>
          <p:cNvSpPr txBox="1"/>
          <p:nvPr/>
        </p:nvSpPr>
        <p:spPr>
          <a:xfrm>
            <a:off x="7403565" y="3044279"/>
            <a:ext cx="2746831" cy="384721"/>
          </a:xfrm>
          <a:prstGeom prst="rect">
            <a:avLst/>
          </a:prstGeom>
        </p:spPr>
        <p:txBody>
          <a:bodyPr wrap="square" lIns="0" tIns="0" rIns="0" bIns="0" rtlCol="0" anchor="t">
            <a:spAutoFit/>
          </a:bodyPr>
          <a:lstStyle/>
          <a:p>
            <a:pPr algn="ctr">
              <a:lnSpc>
                <a:spcPts val="3006"/>
              </a:lnSpc>
              <a:spcBef>
                <a:spcPct val="0"/>
              </a:spcBef>
            </a:pPr>
            <a:r>
              <a:rPr lang="en-US" sz="2800" b="1" dirty="0" err="1">
                <a:solidFill>
                  <a:srgbClr val="002060"/>
                </a:solidFill>
                <a:latin typeface="Bahnschrift SemiLight Condensed" panose="020B0502040204020203" pitchFamily="34" charset="0"/>
              </a:rPr>
              <a:t>Chăn</a:t>
            </a:r>
            <a:r>
              <a:rPr lang="en-US" sz="2800" b="1" dirty="0">
                <a:solidFill>
                  <a:srgbClr val="002060"/>
                </a:solidFill>
                <a:latin typeface="Bahnschrift SemiLight Condensed" panose="020B0502040204020203" pitchFamily="34" charset="0"/>
              </a:rPr>
              <a:t> </a:t>
            </a:r>
            <a:r>
              <a:rPr lang="en-US" sz="2800" b="1" dirty="0" err="1">
                <a:solidFill>
                  <a:srgbClr val="002060"/>
                </a:solidFill>
                <a:latin typeface="Bahnschrift SemiLight Condensed" panose="020B0502040204020203" pitchFamily="34" charset="0"/>
              </a:rPr>
              <a:t>nuôi</a:t>
            </a:r>
            <a:r>
              <a:rPr lang="en-US" sz="2800" b="1" dirty="0">
                <a:solidFill>
                  <a:srgbClr val="002060"/>
                </a:solidFill>
                <a:latin typeface="Bahnschrift SemiLight Condensed" panose="020B0502040204020203" pitchFamily="34" charset="0"/>
              </a:rPr>
              <a:t> </a:t>
            </a:r>
            <a:r>
              <a:rPr lang="en-US" sz="2800" b="1" dirty="0" err="1">
                <a:solidFill>
                  <a:srgbClr val="002060"/>
                </a:solidFill>
                <a:latin typeface="Bahnschrift SemiLight Condensed" panose="020B0502040204020203" pitchFamily="34" charset="0"/>
              </a:rPr>
              <a:t>nhỏ</a:t>
            </a:r>
            <a:r>
              <a:rPr lang="en-US" sz="2800" b="1" dirty="0">
                <a:solidFill>
                  <a:srgbClr val="002060"/>
                </a:solidFill>
                <a:latin typeface="Bahnschrift SemiLight Condensed" panose="020B0502040204020203" pitchFamily="34" charset="0"/>
              </a:rPr>
              <a:t> </a:t>
            </a:r>
            <a:r>
              <a:rPr lang="en-US" sz="2800" b="1" dirty="0" err="1">
                <a:solidFill>
                  <a:srgbClr val="002060"/>
                </a:solidFill>
                <a:latin typeface="Bahnschrift SemiLight Condensed" panose="020B0502040204020203" pitchFamily="34" charset="0"/>
              </a:rPr>
              <a:t>lẻ</a:t>
            </a:r>
            <a:endParaRPr lang="en-US" sz="2800" b="1" dirty="0">
              <a:solidFill>
                <a:srgbClr val="002060"/>
              </a:solidFill>
              <a:latin typeface="Bahnschrift SemiLight Condensed" panose="020B0502040204020203" pitchFamily="34" charset="0"/>
            </a:endParaRPr>
          </a:p>
        </p:txBody>
      </p:sp>
      <p:pic>
        <p:nvPicPr>
          <p:cNvPr id="23" name="Hình ảnh 22">
            <a:extLst>
              <a:ext uri="{FF2B5EF4-FFF2-40B4-BE49-F238E27FC236}">
                <a16:creationId xmlns:a16="http://schemas.microsoft.com/office/drawing/2014/main" id="{52E83E17-2E34-84E6-ACE5-2F27A24E7534}"/>
              </a:ext>
            </a:extLst>
          </p:cNvPr>
          <p:cNvPicPr>
            <a:picLocks noChangeAspect="1"/>
          </p:cNvPicPr>
          <p:nvPr/>
        </p:nvPicPr>
        <p:blipFill>
          <a:blip r:embed="rId3"/>
          <a:stretch>
            <a:fillRect/>
          </a:stretch>
        </p:blipFill>
        <p:spPr>
          <a:xfrm>
            <a:off x="4500083" y="3889354"/>
            <a:ext cx="3943173" cy="2384722"/>
          </a:xfrm>
          <a:prstGeom prst="rect">
            <a:avLst/>
          </a:prstGeom>
        </p:spPr>
      </p:pic>
      <p:pic>
        <p:nvPicPr>
          <p:cNvPr id="24" name="Hình ảnh 23">
            <a:extLst>
              <a:ext uri="{FF2B5EF4-FFF2-40B4-BE49-F238E27FC236}">
                <a16:creationId xmlns:a16="http://schemas.microsoft.com/office/drawing/2014/main" id="{9C4CC73E-CBE7-EA85-459D-DFA14AA17C0D}"/>
              </a:ext>
            </a:extLst>
          </p:cNvPr>
          <p:cNvPicPr>
            <a:picLocks noChangeAspect="1"/>
          </p:cNvPicPr>
          <p:nvPr/>
        </p:nvPicPr>
        <p:blipFill>
          <a:blip r:embed="rId4"/>
          <a:stretch>
            <a:fillRect/>
          </a:stretch>
        </p:blipFill>
        <p:spPr>
          <a:xfrm>
            <a:off x="574306" y="3889354"/>
            <a:ext cx="3707739" cy="2384722"/>
          </a:xfrm>
          <a:prstGeom prst="rect">
            <a:avLst/>
          </a:prstGeom>
        </p:spPr>
      </p:pic>
      <p:sp>
        <p:nvSpPr>
          <p:cNvPr id="25" name="Mũi tên: Xuống 24">
            <a:extLst>
              <a:ext uri="{FF2B5EF4-FFF2-40B4-BE49-F238E27FC236}">
                <a16:creationId xmlns:a16="http://schemas.microsoft.com/office/drawing/2014/main" id="{F7982F5C-380B-07DF-73BA-20CE098DECBA}"/>
              </a:ext>
            </a:extLst>
          </p:cNvPr>
          <p:cNvSpPr/>
          <p:nvPr/>
        </p:nvSpPr>
        <p:spPr>
          <a:xfrm>
            <a:off x="9788647" y="3866589"/>
            <a:ext cx="795007" cy="1108229"/>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up)">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FB75EEC-2E3B-A369-312C-62C5208DBD30}"/>
              </a:ext>
            </a:extLst>
          </p:cNvPr>
          <p:cNvPicPr>
            <a:picLocks noChangeAspect="1"/>
          </p:cNvPicPr>
          <p:nvPr/>
        </p:nvPicPr>
        <p:blipFill>
          <a:blip r:embed="rId2"/>
          <a:stretch>
            <a:fillRect/>
          </a:stretch>
        </p:blipFill>
        <p:spPr>
          <a:xfrm>
            <a:off x="258574" y="246612"/>
            <a:ext cx="11674852" cy="6364776"/>
          </a:xfrm>
          <a:prstGeom prst="rect">
            <a:avLst/>
          </a:prstGeom>
        </p:spPr>
      </p:pic>
      <p:sp>
        <p:nvSpPr>
          <p:cNvPr id="5" name="Rectangle 5">
            <a:extLst>
              <a:ext uri="{FF2B5EF4-FFF2-40B4-BE49-F238E27FC236}">
                <a16:creationId xmlns:a16="http://schemas.microsoft.com/office/drawing/2014/main" id="{C4CF84C3-DD4B-0E31-59A8-E0C26D0BF75C}"/>
              </a:ext>
            </a:extLst>
          </p:cNvPr>
          <p:cNvSpPr/>
          <p:nvPr/>
        </p:nvSpPr>
        <p:spPr>
          <a:xfrm>
            <a:off x="410973" y="568028"/>
            <a:ext cx="2078226" cy="1815882"/>
          </a:xfrm>
          <a:prstGeom prst="rect">
            <a:avLst/>
          </a:prstGeom>
          <a:solidFill>
            <a:schemeClr val="bg1"/>
          </a:solidFill>
          <a:ln>
            <a:noFill/>
          </a:ln>
        </p:spPr>
        <p:txBody>
          <a:bodyPr wrap="square">
            <a:spAutoFit/>
          </a:bodyPr>
          <a:lstStyle/>
          <a:p>
            <a:pPr algn="ctr"/>
            <a:r>
              <a:rPr lang="en-US" sz="2800" spc="-50" dirty="0">
                <a:solidFill>
                  <a:srgbClr val="C00000"/>
                </a:solidFill>
                <a:latin typeface="Bahnschrift SemiLight Condensed" panose="020B0502040204020203" pitchFamily="34" charset="0"/>
              </a:rPr>
              <a:t>Tại </a:t>
            </a:r>
            <a:r>
              <a:rPr lang="en-US" sz="2800" spc="-50" dirty="0" err="1">
                <a:solidFill>
                  <a:srgbClr val="C00000"/>
                </a:solidFill>
                <a:latin typeface="Bahnschrift SemiLight Condensed" panose="020B0502040204020203" pitchFamily="34" charset="0"/>
              </a:rPr>
              <a:t>sao</a:t>
            </a:r>
            <a:r>
              <a:rPr lang="en-US" sz="2800" spc="-50" dirty="0">
                <a:solidFill>
                  <a:srgbClr val="C00000"/>
                </a:solidFill>
                <a:latin typeface="Bahnschrift SemiLight Condensed" panose="020B0502040204020203" pitchFamily="34" charset="0"/>
              </a:rPr>
              <a:t> </a:t>
            </a:r>
            <a:r>
              <a:rPr lang="en-US" sz="2800" spc="-50" dirty="0" err="1">
                <a:solidFill>
                  <a:srgbClr val="C00000"/>
                </a:solidFill>
                <a:latin typeface="Bahnschrift SemiLight Condensed" panose="020B0502040204020203" pitchFamily="34" charset="0"/>
              </a:rPr>
              <a:t>số</a:t>
            </a:r>
            <a:r>
              <a:rPr lang="en-US" sz="2800" spc="-50" dirty="0">
                <a:solidFill>
                  <a:srgbClr val="C00000"/>
                </a:solidFill>
                <a:latin typeface="Bahnschrift SemiLight Condensed" panose="020B0502040204020203" pitchFamily="34" charset="0"/>
              </a:rPr>
              <a:t> </a:t>
            </a:r>
            <a:r>
              <a:rPr lang="en-US" sz="2800" spc="-50" dirty="0" err="1">
                <a:solidFill>
                  <a:srgbClr val="C00000"/>
                </a:solidFill>
                <a:latin typeface="Bahnschrift SemiLight Condensed" panose="020B0502040204020203" pitchFamily="34" charset="0"/>
              </a:rPr>
              <a:t>lượng</a:t>
            </a:r>
            <a:r>
              <a:rPr lang="en-US" sz="2800" spc="-50" dirty="0">
                <a:solidFill>
                  <a:srgbClr val="C00000"/>
                </a:solidFill>
                <a:latin typeface="Bahnschrift SemiLight Condensed" panose="020B0502040204020203" pitchFamily="34" charset="0"/>
              </a:rPr>
              <a:t> </a:t>
            </a:r>
            <a:r>
              <a:rPr lang="en-US" sz="2800" spc="-50" dirty="0" err="1">
                <a:solidFill>
                  <a:srgbClr val="C00000"/>
                </a:solidFill>
                <a:latin typeface="Bahnschrift SemiLight Condensed" panose="020B0502040204020203" pitchFamily="34" charset="0"/>
              </a:rPr>
              <a:t>đàn</a:t>
            </a:r>
            <a:r>
              <a:rPr lang="en-US" sz="2800" spc="-50" dirty="0">
                <a:solidFill>
                  <a:srgbClr val="C00000"/>
                </a:solidFill>
                <a:latin typeface="Bahnschrift SemiLight Condensed" panose="020B0502040204020203" pitchFamily="34" charset="0"/>
              </a:rPr>
              <a:t> </a:t>
            </a:r>
            <a:r>
              <a:rPr lang="en-US" sz="2800" spc="-50" dirty="0" err="1">
                <a:solidFill>
                  <a:srgbClr val="C00000"/>
                </a:solidFill>
                <a:latin typeface="Bahnschrift SemiLight Condensed" panose="020B0502040204020203" pitchFamily="34" charset="0"/>
              </a:rPr>
              <a:t>trâu</a:t>
            </a:r>
            <a:r>
              <a:rPr lang="en-US" sz="2800" spc="-50" dirty="0">
                <a:solidFill>
                  <a:srgbClr val="C00000"/>
                </a:solidFill>
                <a:latin typeface="Bahnschrift SemiLight Condensed" panose="020B0502040204020203" pitchFamily="34" charset="0"/>
              </a:rPr>
              <a:t> ở </a:t>
            </a:r>
            <a:r>
              <a:rPr lang="en-US" sz="2800" spc="-50" dirty="0" err="1">
                <a:solidFill>
                  <a:srgbClr val="C00000"/>
                </a:solidFill>
                <a:latin typeface="Bahnschrift SemiLight Condensed" panose="020B0502040204020203" pitchFamily="34" charset="0"/>
              </a:rPr>
              <a:t>nước</a:t>
            </a:r>
            <a:r>
              <a:rPr lang="en-US" sz="2800" spc="-50" dirty="0">
                <a:solidFill>
                  <a:srgbClr val="C00000"/>
                </a:solidFill>
                <a:latin typeface="Bahnschrift SemiLight Condensed" panose="020B0502040204020203" pitchFamily="34" charset="0"/>
              </a:rPr>
              <a:t> ta </a:t>
            </a:r>
            <a:r>
              <a:rPr lang="en-US" sz="2800" spc="-50" dirty="0" err="1">
                <a:solidFill>
                  <a:srgbClr val="C00000"/>
                </a:solidFill>
                <a:latin typeface="Bahnschrift SemiLight Condensed" panose="020B0502040204020203" pitchFamily="34" charset="0"/>
              </a:rPr>
              <a:t>ngày</a:t>
            </a:r>
            <a:r>
              <a:rPr lang="en-US" sz="2800" spc="-50" dirty="0">
                <a:solidFill>
                  <a:srgbClr val="C00000"/>
                </a:solidFill>
                <a:latin typeface="Bahnschrift SemiLight Condensed" panose="020B0502040204020203" pitchFamily="34" charset="0"/>
              </a:rPr>
              <a:t> </a:t>
            </a:r>
            <a:r>
              <a:rPr lang="en-US" sz="2800" spc="-50" dirty="0" err="1">
                <a:solidFill>
                  <a:srgbClr val="C00000"/>
                </a:solidFill>
                <a:latin typeface="Bahnschrift SemiLight Condensed" panose="020B0502040204020203" pitchFamily="34" charset="0"/>
              </a:rPr>
              <a:t>càng</a:t>
            </a:r>
            <a:r>
              <a:rPr lang="en-US" sz="2800" spc="-50" dirty="0">
                <a:solidFill>
                  <a:srgbClr val="C00000"/>
                </a:solidFill>
                <a:latin typeface="Bahnschrift SemiLight Condensed" panose="020B0502040204020203" pitchFamily="34" charset="0"/>
              </a:rPr>
              <a:t> </a:t>
            </a:r>
            <a:r>
              <a:rPr lang="en-US" sz="2800" spc="-50" dirty="0" err="1">
                <a:solidFill>
                  <a:srgbClr val="C00000"/>
                </a:solidFill>
                <a:latin typeface="Bahnschrift SemiLight Condensed" panose="020B0502040204020203" pitchFamily="34" charset="0"/>
              </a:rPr>
              <a:t>giảm</a:t>
            </a:r>
            <a:r>
              <a:rPr lang="en-US" sz="2800" spc="-50" dirty="0">
                <a:solidFill>
                  <a:srgbClr val="C00000"/>
                </a:solidFill>
                <a:latin typeface="Bahnschrift SemiLight Condensed" panose="020B0502040204020203" pitchFamily="34" charset="0"/>
              </a:rPr>
              <a:t> </a:t>
            </a:r>
            <a:r>
              <a:rPr lang="en-US" sz="2800" spc="-50" dirty="0" err="1">
                <a:solidFill>
                  <a:srgbClr val="C00000"/>
                </a:solidFill>
                <a:latin typeface="Bahnschrift SemiLight Condensed" panose="020B0502040204020203" pitchFamily="34" charset="0"/>
              </a:rPr>
              <a:t>xuống</a:t>
            </a:r>
            <a:r>
              <a:rPr lang="en-US" sz="2800" spc="-50" dirty="0">
                <a:solidFill>
                  <a:srgbClr val="C00000"/>
                </a:solidFill>
                <a:latin typeface="Bahnschrift SemiLight Condensed" panose="020B0502040204020203" pitchFamily="34" charset="0"/>
              </a:rPr>
              <a:t>?</a:t>
            </a:r>
          </a:p>
        </p:txBody>
      </p:sp>
      <p:pic>
        <p:nvPicPr>
          <p:cNvPr id="7" name="Hình ảnh 6">
            <a:extLst>
              <a:ext uri="{FF2B5EF4-FFF2-40B4-BE49-F238E27FC236}">
                <a16:creationId xmlns:a16="http://schemas.microsoft.com/office/drawing/2014/main" id="{A48D54C1-861E-619B-73BD-14F06A3C0BC8}"/>
              </a:ext>
            </a:extLst>
          </p:cNvPr>
          <p:cNvPicPr>
            <a:picLocks noChangeAspect="1"/>
          </p:cNvPicPr>
          <p:nvPr/>
        </p:nvPicPr>
        <p:blipFill>
          <a:blip r:embed="rId3"/>
          <a:stretch>
            <a:fillRect/>
          </a:stretch>
        </p:blipFill>
        <p:spPr>
          <a:xfrm>
            <a:off x="2953043" y="568028"/>
            <a:ext cx="8516539" cy="3724795"/>
          </a:xfrm>
          <a:prstGeom prst="rect">
            <a:avLst/>
          </a:prstGeom>
        </p:spPr>
      </p:pic>
      <p:pic>
        <p:nvPicPr>
          <p:cNvPr id="10" name="Picture 9">
            <a:extLst>
              <a:ext uri="{FF2B5EF4-FFF2-40B4-BE49-F238E27FC236}">
                <a16:creationId xmlns:a16="http://schemas.microsoft.com/office/drawing/2014/main" id="{94241BC2-40A5-2730-6428-2C90F03394DF}"/>
              </a:ext>
            </a:extLst>
          </p:cNvPr>
          <p:cNvPicPr>
            <a:picLocks noChangeAspect="1"/>
          </p:cNvPicPr>
          <p:nvPr/>
        </p:nvPicPr>
        <p:blipFill>
          <a:blip r:embed="rId4"/>
          <a:stretch>
            <a:fillRect/>
          </a:stretch>
        </p:blipFill>
        <p:spPr>
          <a:xfrm>
            <a:off x="2953043" y="4466556"/>
            <a:ext cx="3504176" cy="1971099"/>
          </a:xfrm>
          <a:prstGeom prst="rect">
            <a:avLst/>
          </a:prstGeom>
        </p:spPr>
      </p:pic>
      <p:sp>
        <p:nvSpPr>
          <p:cNvPr id="12" name="Rectangle 20">
            <a:extLst>
              <a:ext uri="{FF2B5EF4-FFF2-40B4-BE49-F238E27FC236}">
                <a16:creationId xmlns:a16="http://schemas.microsoft.com/office/drawing/2014/main" id="{D908C86F-116C-1454-AA43-ECD3FB4DAE05}"/>
              </a:ext>
            </a:extLst>
          </p:cNvPr>
          <p:cNvSpPr/>
          <p:nvPr/>
        </p:nvSpPr>
        <p:spPr>
          <a:xfrm>
            <a:off x="6852172" y="4673895"/>
            <a:ext cx="4686300" cy="1815882"/>
          </a:xfrm>
          <a:prstGeom prst="rect">
            <a:avLst/>
          </a:prstGeom>
        </p:spPr>
        <p:txBody>
          <a:bodyPr wrap="square">
            <a:spAutoFit/>
          </a:bodyPr>
          <a:lstStyle/>
          <a:p>
            <a:pPr algn="just">
              <a:buClrTx/>
              <a:buFontTx/>
              <a:buNone/>
            </a:pPr>
            <a:r>
              <a:rPr lang="vi-VN" sz="2800" kern="1200" dirty="0">
                <a:solidFill>
                  <a:srgbClr val="014069"/>
                </a:solidFill>
                <a:latin typeface="Bahnschrift SemiLight Condensed" panose="020B0502040204020203" pitchFamily="34" charset="0"/>
                <a:ea typeface="#9Slide02 Noi dung rat dai" panose="02000000000000000000" pitchFamily="2" charset="0"/>
                <a:cs typeface="+mn-cs"/>
              </a:rPr>
              <a:t>Trâu được nuôi chủ yếu để lấy sức kéo, việc đẩy mạnh cơ giới hóa nông nghiệp đã ảnh hưởng tới sự phát triển của đàn trâu. </a:t>
            </a:r>
            <a:endParaRPr lang="en-US" sz="2800" kern="1200" dirty="0">
              <a:solidFill>
                <a:srgbClr val="014069"/>
              </a:solidFill>
              <a:latin typeface="Bahnschrift SemiLight Condensed" panose="020B0502040204020203" pitchFamily="34" charset="0"/>
              <a:ea typeface="#9Slide02 Noi dung rat dai" panose="02000000000000000000" pitchFamily="2" charset="0"/>
              <a:cs typeface="+mn-cs"/>
            </a:endParaRPr>
          </a:p>
        </p:txBody>
      </p:sp>
    </p:spTree>
    <p:extLst>
      <p:ext uri="{BB962C8B-B14F-4D97-AF65-F5344CB8AC3E}">
        <p14:creationId xmlns:p14="http://schemas.microsoft.com/office/powerpoint/2010/main" val="696111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65C410C-2A1A-772F-4F15-40780A53B7A4}"/>
              </a:ext>
            </a:extLst>
          </p:cNvPr>
          <p:cNvPicPr>
            <a:picLocks noChangeAspect="1"/>
          </p:cNvPicPr>
          <p:nvPr/>
        </p:nvPicPr>
        <p:blipFill>
          <a:blip r:embed="rId2"/>
          <a:stretch>
            <a:fillRect/>
          </a:stretch>
        </p:blipFill>
        <p:spPr>
          <a:xfrm>
            <a:off x="163324" y="246612"/>
            <a:ext cx="11674852" cy="6364776"/>
          </a:xfrm>
          <a:prstGeom prst="rect">
            <a:avLst/>
          </a:prstGeom>
        </p:spPr>
      </p:pic>
      <p:pic>
        <p:nvPicPr>
          <p:cNvPr id="6" name="Hình ảnh 5">
            <a:extLst>
              <a:ext uri="{FF2B5EF4-FFF2-40B4-BE49-F238E27FC236}">
                <a16:creationId xmlns:a16="http://schemas.microsoft.com/office/drawing/2014/main" id="{42D1193A-9044-ECFB-765D-2626B1418DF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5708" y="231428"/>
            <a:ext cx="11859858" cy="6379960"/>
          </a:xfrm>
          <a:prstGeom prst="rect">
            <a:avLst/>
          </a:prstGeom>
        </p:spPr>
      </p:pic>
      <p:pic>
        <p:nvPicPr>
          <p:cNvPr id="4" name="Hình ảnh 3">
            <a:extLst>
              <a:ext uri="{FF2B5EF4-FFF2-40B4-BE49-F238E27FC236}">
                <a16:creationId xmlns:a16="http://schemas.microsoft.com/office/drawing/2014/main" id="{BAB4083C-DDAE-BB8E-896B-1025281F2F2F}"/>
              </a:ext>
            </a:extLst>
          </p:cNvPr>
          <p:cNvPicPr>
            <a:picLocks noChangeAspect="1"/>
          </p:cNvPicPr>
          <p:nvPr/>
        </p:nvPicPr>
        <p:blipFill rotWithShape="1">
          <a:blip r:embed="rId5"/>
          <a:srcRect b="18148"/>
          <a:stretch/>
        </p:blipFill>
        <p:spPr>
          <a:xfrm>
            <a:off x="1001065" y="453422"/>
            <a:ext cx="789635" cy="646331"/>
          </a:xfrm>
          <a:prstGeom prst="rect">
            <a:avLst/>
          </a:prstGeom>
        </p:spPr>
      </p:pic>
      <p:sp>
        <p:nvSpPr>
          <p:cNvPr id="5" name="Hộp Văn bản 4">
            <a:extLst>
              <a:ext uri="{FF2B5EF4-FFF2-40B4-BE49-F238E27FC236}">
                <a16:creationId xmlns:a16="http://schemas.microsoft.com/office/drawing/2014/main" id="{99CE1883-6EA7-CCC3-37DE-EF2571A736B9}"/>
              </a:ext>
            </a:extLst>
          </p:cNvPr>
          <p:cNvSpPr txBox="1"/>
          <p:nvPr/>
        </p:nvSpPr>
        <p:spPr>
          <a:xfrm>
            <a:off x="1790700" y="453422"/>
            <a:ext cx="8737599" cy="707886"/>
          </a:xfrm>
          <a:prstGeom prst="rect">
            <a:avLst/>
          </a:prstGeom>
          <a:noFill/>
        </p:spPr>
        <p:txBody>
          <a:bodyPr wrap="square">
            <a:spAutoFit/>
          </a:bodyPr>
          <a:lstStyle/>
          <a:p>
            <a:pPr algn="ctr"/>
            <a:r>
              <a:rPr lang="en-US" sz="4000" dirty="0">
                <a:solidFill>
                  <a:schemeClr val="accent3">
                    <a:lumMod val="75000"/>
                  </a:schemeClr>
                </a:solidFill>
                <a:latin typeface="#9Slide07 IcielBaliho Script" pitchFamily="2" charset="0"/>
              </a:rPr>
              <a:t>3. Ý </a:t>
            </a:r>
            <a:r>
              <a:rPr lang="en-US" sz="4000" dirty="0" err="1">
                <a:solidFill>
                  <a:schemeClr val="accent3">
                    <a:lumMod val="75000"/>
                  </a:schemeClr>
                </a:solidFill>
                <a:latin typeface="#9Slide07 IcielBaliho Script" pitchFamily="2" charset="0"/>
              </a:rPr>
              <a:t>nghĩa</a:t>
            </a:r>
            <a:r>
              <a:rPr lang="en-US" sz="4000" dirty="0">
                <a:solidFill>
                  <a:schemeClr val="accent3">
                    <a:lumMod val="75000"/>
                  </a:schemeClr>
                </a:solidFill>
                <a:latin typeface="#9Slide07 IcielBaliho Script" pitchFamily="2" charset="0"/>
              </a:rPr>
              <a:t> </a:t>
            </a:r>
            <a:r>
              <a:rPr lang="en-US" sz="4000" dirty="0" err="1">
                <a:solidFill>
                  <a:schemeClr val="accent3">
                    <a:lumMod val="75000"/>
                  </a:schemeClr>
                </a:solidFill>
                <a:latin typeface="#9Slide07 IcielBaliho Script" pitchFamily="2" charset="0"/>
              </a:rPr>
              <a:t>của</a:t>
            </a:r>
            <a:r>
              <a:rPr lang="en-US" sz="4000" dirty="0">
                <a:solidFill>
                  <a:schemeClr val="accent3">
                    <a:lumMod val="75000"/>
                  </a:schemeClr>
                </a:solidFill>
                <a:latin typeface="#9Slide07 IcielBaliho Script" pitchFamily="2" charset="0"/>
              </a:rPr>
              <a:t> </a:t>
            </a:r>
            <a:r>
              <a:rPr lang="en-US" sz="4000" dirty="0" err="1">
                <a:solidFill>
                  <a:schemeClr val="accent3">
                    <a:lumMod val="75000"/>
                  </a:schemeClr>
                </a:solidFill>
                <a:latin typeface="#9Slide07 IcielBaliho Script" pitchFamily="2" charset="0"/>
              </a:rPr>
              <a:t>việc</a:t>
            </a:r>
            <a:r>
              <a:rPr lang="en-US" sz="4000" dirty="0">
                <a:solidFill>
                  <a:schemeClr val="accent3">
                    <a:lumMod val="75000"/>
                  </a:schemeClr>
                </a:solidFill>
                <a:latin typeface="#9Slide07 IcielBaliho Script" pitchFamily="2" charset="0"/>
              </a:rPr>
              <a:t> </a:t>
            </a:r>
            <a:r>
              <a:rPr lang="en-US" sz="4000" dirty="0" err="1">
                <a:solidFill>
                  <a:schemeClr val="accent3">
                    <a:lumMod val="75000"/>
                  </a:schemeClr>
                </a:solidFill>
                <a:latin typeface="#9Slide07 IcielBaliho Script" pitchFamily="2" charset="0"/>
              </a:rPr>
              <a:t>phát</a:t>
            </a:r>
            <a:r>
              <a:rPr lang="en-US" sz="4000" dirty="0">
                <a:solidFill>
                  <a:schemeClr val="accent3">
                    <a:lumMod val="75000"/>
                  </a:schemeClr>
                </a:solidFill>
                <a:latin typeface="#9Slide07 IcielBaliho Script" pitchFamily="2" charset="0"/>
              </a:rPr>
              <a:t> </a:t>
            </a:r>
            <a:r>
              <a:rPr lang="en-US" sz="4000" dirty="0" err="1">
                <a:solidFill>
                  <a:schemeClr val="accent3">
                    <a:lumMod val="75000"/>
                  </a:schemeClr>
                </a:solidFill>
                <a:latin typeface="#9Slide07 IcielBaliho Script" pitchFamily="2" charset="0"/>
              </a:rPr>
              <a:t>triển</a:t>
            </a:r>
            <a:r>
              <a:rPr lang="en-US" sz="4000" dirty="0">
                <a:solidFill>
                  <a:schemeClr val="accent3">
                    <a:lumMod val="75000"/>
                  </a:schemeClr>
                </a:solidFill>
                <a:latin typeface="#9Slide07 IcielBaliho Script" pitchFamily="2" charset="0"/>
              </a:rPr>
              <a:t> </a:t>
            </a:r>
            <a:r>
              <a:rPr lang="en-US" sz="4000" dirty="0" err="1">
                <a:solidFill>
                  <a:schemeClr val="accent3">
                    <a:lumMod val="75000"/>
                  </a:schemeClr>
                </a:solidFill>
                <a:latin typeface="#9Slide07 IcielBaliho Script" pitchFamily="2" charset="0"/>
              </a:rPr>
              <a:t>nông</a:t>
            </a:r>
            <a:r>
              <a:rPr lang="en-US" sz="4000" dirty="0">
                <a:solidFill>
                  <a:schemeClr val="accent3">
                    <a:lumMod val="75000"/>
                  </a:schemeClr>
                </a:solidFill>
                <a:latin typeface="#9Slide07 IcielBaliho Script" pitchFamily="2" charset="0"/>
              </a:rPr>
              <a:t> </a:t>
            </a:r>
            <a:r>
              <a:rPr lang="en-US" sz="4000" dirty="0" err="1">
                <a:solidFill>
                  <a:schemeClr val="accent3">
                    <a:lumMod val="75000"/>
                  </a:schemeClr>
                </a:solidFill>
                <a:latin typeface="#9Slide07 IcielBaliho Script" pitchFamily="2" charset="0"/>
              </a:rPr>
              <a:t>nghiệp</a:t>
            </a:r>
            <a:r>
              <a:rPr lang="en-US" sz="4000" dirty="0">
                <a:solidFill>
                  <a:schemeClr val="accent3">
                    <a:lumMod val="75000"/>
                  </a:schemeClr>
                </a:solidFill>
                <a:latin typeface="#9Slide07 IcielBaliho Script" pitchFamily="2" charset="0"/>
              </a:rPr>
              <a:t> </a:t>
            </a:r>
            <a:r>
              <a:rPr lang="en-US" sz="4000" dirty="0" err="1">
                <a:solidFill>
                  <a:schemeClr val="accent3">
                    <a:lumMod val="75000"/>
                  </a:schemeClr>
                </a:solidFill>
                <a:latin typeface="#9Slide07 IcielBaliho Script" pitchFamily="2" charset="0"/>
              </a:rPr>
              <a:t>xanh</a:t>
            </a:r>
            <a:endParaRPr lang="en-US" sz="4000" dirty="0">
              <a:solidFill>
                <a:schemeClr val="accent3">
                  <a:lumMod val="75000"/>
                </a:schemeClr>
              </a:solidFill>
              <a:latin typeface="#9Slide07 IcielBaliho Script" pitchFamily="2" charset="0"/>
            </a:endParaRPr>
          </a:p>
        </p:txBody>
      </p:sp>
      <p:sp>
        <p:nvSpPr>
          <p:cNvPr id="8" name="Hộp Văn bản 7">
            <a:extLst>
              <a:ext uri="{FF2B5EF4-FFF2-40B4-BE49-F238E27FC236}">
                <a16:creationId xmlns:a16="http://schemas.microsoft.com/office/drawing/2014/main" id="{6F4E98F9-5FD7-4EBE-4742-DD5849C9B893}"/>
              </a:ext>
            </a:extLst>
          </p:cNvPr>
          <p:cNvSpPr txBox="1"/>
          <p:nvPr/>
        </p:nvSpPr>
        <p:spPr>
          <a:xfrm>
            <a:off x="1511299" y="5015012"/>
            <a:ext cx="9156701" cy="954107"/>
          </a:xfrm>
          <a:prstGeom prst="rect">
            <a:avLst/>
          </a:prstGeom>
          <a:noFill/>
        </p:spPr>
        <p:txBody>
          <a:bodyPr wrap="square">
            <a:spAutoFit/>
          </a:bodyPr>
          <a:lstStyle/>
          <a:p>
            <a:pPr algn="ct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Nông</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nghiệp</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xanh</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đảm</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bảo</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phát</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triển</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nông</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nghiệp</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bền</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vững</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trên</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cả</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ba</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trụ</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cột</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Kinh</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tế</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xã</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hội</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môi</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 </a:t>
            </a:r>
            <a:r>
              <a:rPr lang="en-US" sz="2800" dirty="0" err="1">
                <a:solidFill>
                  <a:schemeClr val="bg1"/>
                </a:solidFill>
                <a:effectLst>
                  <a:outerShdw blurRad="38100" dist="38100" dir="2700000" algn="tl">
                    <a:srgbClr val="000000">
                      <a:alpha val="43137"/>
                    </a:srgbClr>
                  </a:outerShdw>
                </a:effectLst>
                <a:latin typeface="#9Slide07 IcielCadena" panose="02000503000000020004" pitchFamily="2" charset="0"/>
              </a:rPr>
              <a:t>trường</a:t>
            </a:r>
            <a:r>
              <a:rPr lang="en-US" sz="2800" dirty="0">
                <a:solidFill>
                  <a:schemeClr val="bg1"/>
                </a:solidFill>
                <a:effectLst>
                  <a:outerShdw blurRad="38100" dist="38100" dir="2700000" algn="tl">
                    <a:srgbClr val="000000">
                      <a:alpha val="43137"/>
                    </a:srgbClr>
                  </a:outerShdw>
                </a:effectLst>
                <a:latin typeface="#9Slide07 IcielCadena" panose="02000503000000020004" pitchFamily="2" charset="0"/>
              </a:rPr>
              <a:t>.</a:t>
            </a:r>
          </a:p>
        </p:txBody>
      </p:sp>
    </p:spTree>
    <p:extLst>
      <p:ext uri="{BB962C8B-B14F-4D97-AF65-F5344CB8AC3E}">
        <p14:creationId xmlns:p14="http://schemas.microsoft.com/office/powerpoint/2010/main" val="1007063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68225" y="423838"/>
            <a:ext cx="734299" cy="695730"/>
          </a:xfrm>
          <a:custGeom>
            <a:avLst/>
            <a:gdLst/>
            <a:ahLst/>
            <a:cxnLst/>
            <a:rect l="l" t="t" r="r" b="b"/>
            <a:pathLst>
              <a:path w="1101449" h="1043595">
                <a:moveTo>
                  <a:pt x="0" y="0"/>
                </a:moveTo>
                <a:lnTo>
                  <a:pt x="1101449" y="0"/>
                </a:lnTo>
                <a:lnTo>
                  <a:pt x="1101449" y="1043595"/>
                </a:lnTo>
                <a:lnTo>
                  <a:pt x="0" y="10435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4" name="Freeform 4"/>
          <p:cNvSpPr/>
          <p:nvPr/>
        </p:nvSpPr>
        <p:spPr>
          <a:xfrm flipH="1">
            <a:off x="-4461127" y="-1773329"/>
            <a:ext cx="8026489" cy="11746665"/>
          </a:xfrm>
          <a:custGeom>
            <a:avLst/>
            <a:gdLst/>
            <a:ahLst/>
            <a:cxnLst/>
            <a:rect l="l" t="t" r="r" b="b"/>
            <a:pathLst>
              <a:path w="12039733" h="15510123">
                <a:moveTo>
                  <a:pt x="12039733" y="0"/>
                </a:moveTo>
                <a:lnTo>
                  <a:pt x="0" y="0"/>
                </a:lnTo>
                <a:lnTo>
                  <a:pt x="0" y="15510122"/>
                </a:lnTo>
                <a:lnTo>
                  <a:pt x="12039733" y="15510122"/>
                </a:lnTo>
                <a:lnTo>
                  <a:pt x="12039733"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sp>
        <p:nvSpPr>
          <p:cNvPr id="5" name="AutoShape 5"/>
          <p:cNvSpPr/>
          <p:nvPr/>
        </p:nvSpPr>
        <p:spPr>
          <a:xfrm>
            <a:off x="685800" y="3080839"/>
            <a:ext cx="5410200" cy="0"/>
          </a:xfrm>
          <a:prstGeom prst="line">
            <a:avLst/>
          </a:prstGeom>
          <a:ln w="38100" cap="flat">
            <a:solidFill>
              <a:srgbClr val="1F9139"/>
            </a:solidFill>
            <a:prstDash val="solid"/>
            <a:headEnd type="none" w="sm" len="sm"/>
            <a:tailEnd type="none" w="sm" len="sm"/>
          </a:ln>
        </p:spPr>
        <p:txBody>
          <a:bodyPr/>
          <a:lstStyle/>
          <a:p>
            <a:pPr defTabSz="609630">
              <a:buClrTx/>
            </a:pPr>
            <a:endParaRPr lang="en-US" sz="1200" kern="1200">
              <a:solidFill>
                <a:prstClr val="black"/>
              </a:solidFill>
              <a:latin typeface="Calibri"/>
              <a:ea typeface="+mn-ea"/>
              <a:cs typeface="+mn-cs"/>
            </a:endParaRPr>
          </a:p>
        </p:txBody>
      </p:sp>
      <p:sp>
        <p:nvSpPr>
          <p:cNvPr id="6" name="AutoShape 6"/>
          <p:cNvSpPr/>
          <p:nvPr/>
        </p:nvSpPr>
        <p:spPr>
          <a:xfrm>
            <a:off x="3212807" y="3080839"/>
            <a:ext cx="0" cy="3091361"/>
          </a:xfrm>
          <a:prstGeom prst="line">
            <a:avLst/>
          </a:prstGeom>
          <a:ln w="38100" cap="flat">
            <a:solidFill>
              <a:srgbClr val="1F9139"/>
            </a:solidFill>
            <a:prstDash val="solid"/>
            <a:headEnd type="none" w="sm" len="sm"/>
            <a:tailEnd type="none" w="sm" len="sm"/>
          </a:ln>
        </p:spPr>
        <p:txBody>
          <a:bodyPr/>
          <a:lstStyle/>
          <a:p>
            <a:pPr defTabSz="609630">
              <a:buClrTx/>
            </a:pPr>
            <a:endParaRPr lang="en-US" sz="1200" kern="1200">
              <a:solidFill>
                <a:prstClr val="black"/>
              </a:solidFill>
              <a:latin typeface="Calibri"/>
              <a:ea typeface="+mn-ea"/>
              <a:cs typeface="+mn-cs"/>
            </a:endParaRPr>
          </a:p>
        </p:txBody>
      </p:sp>
      <p:sp>
        <p:nvSpPr>
          <p:cNvPr id="12" name="Freeform 12"/>
          <p:cNvSpPr/>
          <p:nvPr/>
        </p:nvSpPr>
        <p:spPr>
          <a:xfrm>
            <a:off x="3006150" y="4643937"/>
            <a:ext cx="379253" cy="397123"/>
          </a:xfrm>
          <a:custGeom>
            <a:avLst/>
            <a:gdLst/>
            <a:ahLst/>
            <a:cxnLst/>
            <a:rect l="l" t="t" r="r" b="b"/>
            <a:pathLst>
              <a:path w="568879" h="595685">
                <a:moveTo>
                  <a:pt x="0" y="0"/>
                </a:moveTo>
                <a:lnTo>
                  <a:pt x="568879" y="0"/>
                </a:lnTo>
                <a:lnTo>
                  <a:pt x="568879" y="595685"/>
                </a:lnTo>
                <a:lnTo>
                  <a:pt x="0" y="5956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buClrTx/>
            </a:pPr>
            <a:endParaRPr lang="en-US" sz="1200" kern="1200">
              <a:solidFill>
                <a:prstClr val="black"/>
              </a:solidFill>
              <a:latin typeface="Calibri"/>
              <a:ea typeface="+mn-ea"/>
              <a:cs typeface="+mn-cs"/>
            </a:endParaRPr>
          </a:p>
        </p:txBody>
      </p:sp>
      <p:grpSp>
        <p:nvGrpSpPr>
          <p:cNvPr id="13" name="Group 13"/>
          <p:cNvGrpSpPr/>
          <p:nvPr/>
        </p:nvGrpSpPr>
        <p:grpSpPr>
          <a:xfrm>
            <a:off x="6551046" y="-456604"/>
            <a:ext cx="5450454" cy="3426440"/>
            <a:chOff x="-1058557" y="-47625"/>
            <a:chExt cx="2027271" cy="1364568"/>
          </a:xfrm>
        </p:grpSpPr>
        <p:sp>
          <p:nvSpPr>
            <p:cNvPr id="14" name="Freeform 14"/>
            <p:cNvSpPr/>
            <p:nvPr/>
          </p:nvSpPr>
          <p:spPr>
            <a:xfrm>
              <a:off x="-1058557" y="357479"/>
              <a:ext cx="968714" cy="959464"/>
            </a:xfrm>
            <a:custGeom>
              <a:avLst/>
              <a:gdLst/>
              <a:ahLst/>
              <a:cxnLst/>
              <a:rect l="l" t="t" r="r" b="b"/>
              <a:pathLst>
                <a:path w="968714" h="959464">
                  <a:moveTo>
                    <a:pt x="115599" y="0"/>
                  </a:moveTo>
                  <a:lnTo>
                    <a:pt x="853115" y="0"/>
                  </a:lnTo>
                  <a:cubicBezTo>
                    <a:pt x="883774" y="0"/>
                    <a:pt x="913177" y="12179"/>
                    <a:pt x="934856" y="33858"/>
                  </a:cubicBezTo>
                  <a:cubicBezTo>
                    <a:pt x="956535" y="55537"/>
                    <a:pt x="968714" y="84940"/>
                    <a:pt x="968714" y="115599"/>
                  </a:cubicBezTo>
                  <a:lnTo>
                    <a:pt x="968714" y="843865"/>
                  </a:lnTo>
                  <a:cubicBezTo>
                    <a:pt x="968714" y="874524"/>
                    <a:pt x="956535" y="903927"/>
                    <a:pt x="934856" y="925606"/>
                  </a:cubicBezTo>
                  <a:cubicBezTo>
                    <a:pt x="913177" y="947285"/>
                    <a:pt x="883774" y="959464"/>
                    <a:pt x="853115" y="959464"/>
                  </a:cubicBezTo>
                  <a:lnTo>
                    <a:pt x="115599" y="959464"/>
                  </a:lnTo>
                  <a:cubicBezTo>
                    <a:pt x="84940" y="959464"/>
                    <a:pt x="55537" y="947285"/>
                    <a:pt x="33858" y="925606"/>
                  </a:cubicBezTo>
                  <a:cubicBezTo>
                    <a:pt x="12179" y="903927"/>
                    <a:pt x="0" y="874524"/>
                    <a:pt x="0" y="843865"/>
                  </a:cubicBezTo>
                  <a:lnTo>
                    <a:pt x="0" y="115599"/>
                  </a:lnTo>
                  <a:cubicBezTo>
                    <a:pt x="0" y="84940"/>
                    <a:pt x="12179" y="55537"/>
                    <a:pt x="33858" y="33858"/>
                  </a:cubicBezTo>
                  <a:cubicBezTo>
                    <a:pt x="55537" y="12179"/>
                    <a:pt x="84940" y="0"/>
                    <a:pt x="115599" y="0"/>
                  </a:cubicBezTo>
                  <a:close/>
                </a:path>
              </a:pathLst>
            </a:custGeom>
            <a:solidFill>
              <a:srgbClr val="1F9139"/>
            </a:solidFill>
          </p:spPr>
          <p:txBody>
            <a:bodyPr/>
            <a:lstStyle/>
            <a:p>
              <a:pPr defTabSz="609630">
                <a:buClrTx/>
              </a:pPr>
              <a:endParaRPr lang="en-US" sz="1200" kern="1200" dirty="0">
                <a:solidFill>
                  <a:prstClr val="black"/>
                </a:solidFill>
                <a:latin typeface="Calibri"/>
                <a:ea typeface="+mn-ea"/>
                <a:cs typeface="+mn-cs"/>
              </a:endParaRPr>
            </a:p>
          </p:txBody>
        </p:sp>
        <p:sp>
          <p:nvSpPr>
            <p:cNvPr id="15" name="TextBox 15"/>
            <p:cNvSpPr txBox="1"/>
            <p:nvPr/>
          </p:nvSpPr>
          <p:spPr>
            <a:xfrm>
              <a:off x="0" y="-47625"/>
              <a:ext cx="968714" cy="1007089"/>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sp>
        <p:nvSpPr>
          <p:cNvPr id="36" name="TextBox 36"/>
          <p:cNvSpPr txBox="1"/>
          <p:nvPr/>
        </p:nvSpPr>
        <p:spPr>
          <a:xfrm>
            <a:off x="685800" y="1179957"/>
            <a:ext cx="6044747" cy="892424"/>
          </a:xfrm>
          <a:prstGeom prst="rect">
            <a:avLst/>
          </a:prstGeom>
        </p:spPr>
        <p:txBody>
          <a:bodyPr lIns="0" tIns="0" rIns="0" bIns="0" rtlCol="0" anchor="t">
            <a:spAutoFit/>
          </a:bodyPr>
          <a:lstStyle/>
          <a:p>
            <a:pPr defTabSz="609630">
              <a:lnSpc>
                <a:spcPts val="7844"/>
              </a:lnSpc>
              <a:buClrTx/>
            </a:pPr>
            <a:r>
              <a:rPr lang="en-US" sz="4800" kern="1200" dirty="0">
                <a:solidFill>
                  <a:srgbClr val="1F9139"/>
                </a:solidFill>
                <a:latin typeface="#9Slide07 IcielCadena" panose="02000503000000020004" pitchFamily="2" charset="0"/>
                <a:ea typeface="Gordita Bold"/>
                <a:cs typeface="Gordita Bold"/>
                <a:sym typeface="Gordita Bold"/>
              </a:rPr>
              <a:t>NÔNG NGHIỆP XANH?</a:t>
            </a:r>
          </a:p>
        </p:txBody>
      </p:sp>
      <p:sp>
        <p:nvSpPr>
          <p:cNvPr id="44" name="TextBox 44"/>
          <p:cNvSpPr txBox="1"/>
          <p:nvPr/>
        </p:nvSpPr>
        <p:spPr>
          <a:xfrm>
            <a:off x="7165917" y="4430370"/>
            <a:ext cx="1547743" cy="1061573"/>
          </a:xfrm>
          <a:prstGeom prst="rect">
            <a:avLst/>
          </a:prstGeom>
        </p:spPr>
        <p:txBody>
          <a:bodyPr lIns="0" tIns="0" rIns="0" bIns="0" rtlCol="0" anchor="t">
            <a:spAutoFit/>
          </a:bodyPr>
          <a:lstStyle/>
          <a:p>
            <a:pPr algn="ctr" defTabSz="609630">
              <a:lnSpc>
                <a:spcPts val="1400"/>
              </a:lnSpc>
              <a:spcBef>
                <a:spcPct val="0"/>
              </a:spcBef>
              <a:buClrTx/>
            </a:pPr>
            <a:r>
              <a:rPr lang="en-US" sz="1000" kern="1200">
                <a:solidFill>
                  <a:srgbClr val="FFFFFF"/>
                </a:solidFill>
                <a:latin typeface="Gordita"/>
                <a:ea typeface="Gordita"/>
                <a:cs typeface="Gordita"/>
                <a:sym typeface="Gordita"/>
              </a:rPr>
              <a:t>Lorem ipsum dolor sit amet, consectetur adipiscing elit, sed do eiusmod tempor incididunt ut labore et dolore magna aliqua. </a:t>
            </a:r>
          </a:p>
        </p:txBody>
      </p:sp>
      <p:grpSp>
        <p:nvGrpSpPr>
          <p:cNvPr id="48" name="Group 48"/>
          <p:cNvGrpSpPr/>
          <p:nvPr/>
        </p:nvGrpSpPr>
        <p:grpSpPr>
          <a:xfrm>
            <a:off x="711192" y="3396713"/>
            <a:ext cx="117319" cy="117319"/>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txBody>
            <a:bodyPr/>
            <a:lstStyle/>
            <a:p>
              <a:pPr defTabSz="609630">
                <a:buClrTx/>
              </a:pPr>
              <a:endParaRPr lang="en-US" sz="1200" kern="1200">
                <a:solidFill>
                  <a:prstClr val="black"/>
                </a:solidFill>
                <a:latin typeface="Calibri"/>
                <a:ea typeface="+mn-ea"/>
                <a:cs typeface="+mn-cs"/>
              </a:endParaRPr>
            </a:p>
          </p:txBody>
        </p:sp>
        <p:sp>
          <p:nvSpPr>
            <p:cNvPr id="50" name="TextBox 50"/>
            <p:cNvSpPr txBox="1"/>
            <p:nvPr/>
          </p:nvSpPr>
          <p:spPr>
            <a:xfrm>
              <a:off x="76200" y="28575"/>
              <a:ext cx="660400" cy="708025"/>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grpSp>
        <p:nvGrpSpPr>
          <p:cNvPr id="51" name="Group 51"/>
          <p:cNvGrpSpPr/>
          <p:nvPr/>
        </p:nvGrpSpPr>
        <p:grpSpPr>
          <a:xfrm>
            <a:off x="5978681" y="2465261"/>
            <a:ext cx="117319" cy="117319"/>
            <a:chOff x="0" y="0"/>
            <a:chExt cx="812800" cy="812800"/>
          </a:xfrm>
        </p:grpSpPr>
        <p:sp>
          <p:nvSpPr>
            <p:cNvPr id="52" name="Freeform 5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C34C"/>
            </a:solidFill>
            <a:ln cap="sq">
              <a:noFill/>
              <a:prstDash val="solid"/>
              <a:miter/>
            </a:ln>
          </p:spPr>
          <p:txBody>
            <a:bodyPr/>
            <a:lstStyle/>
            <a:p>
              <a:pPr defTabSz="609630">
                <a:buClrTx/>
              </a:pPr>
              <a:endParaRPr lang="en-US" sz="1200" kern="1200">
                <a:solidFill>
                  <a:prstClr val="black"/>
                </a:solidFill>
                <a:latin typeface="Calibri"/>
                <a:ea typeface="+mn-ea"/>
                <a:cs typeface="+mn-cs"/>
              </a:endParaRPr>
            </a:p>
          </p:txBody>
        </p:sp>
        <p:sp>
          <p:nvSpPr>
            <p:cNvPr id="53" name="TextBox 53"/>
            <p:cNvSpPr txBox="1"/>
            <p:nvPr/>
          </p:nvSpPr>
          <p:spPr>
            <a:xfrm>
              <a:off x="76200" y="28575"/>
              <a:ext cx="660400" cy="708025"/>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sp>
        <p:nvSpPr>
          <p:cNvPr id="55" name="Hộp Văn bản 54">
            <a:extLst>
              <a:ext uri="{FF2B5EF4-FFF2-40B4-BE49-F238E27FC236}">
                <a16:creationId xmlns:a16="http://schemas.microsoft.com/office/drawing/2014/main" id="{5DD1DCBD-9BF2-A18F-E5ED-C7956CEA71BF}"/>
              </a:ext>
            </a:extLst>
          </p:cNvPr>
          <p:cNvSpPr txBox="1"/>
          <p:nvPr/>
        </p:nvSpPr>
        <p:spPr>
          <a:xfrm>
            <a:off x="6676594" y="661512"/>
            <a:ext cx="2353356" cy="2308324"/>
          </a:xfrm>
          <a:prstGeom prst="rect">
            <a:avLst/>
          </a:prstGeom>
          <a:noFill/>
        </p:spPr>
        <p:txBody>
          <a:bodyPr wrap="square">
            <a:spAutoFit/>
          </a:bodyPr>
          <a:lstStyle/>
          <a:p>
            <a:pPr algn="just"/>
            <a:r>
              <a:rPr lang="vi-VN" sz="2400" dirty="0">
                <a:solidFill>
                  <a:schemeClr val="bg1"/>
                </a:solidFill>
                <a:latin typeface="Bahnschrift SemiLight Condensed" panose="020B0502040204020203" pitchFamily="34" charset="0"/>
              </a:rPr>
              <a:t>- Nâng cao sức cạnh tranh của nông sản, tăng chất lượng nông sản, truy xuất nguồn gốc, quy trình sản xuất nông sản.</a:t>
            </a:r>
            <a:endParaRPr lang="en-US" sz="2400" dirty="0">
              <a:solidFill>
                <a:schemeClr val="bg1"/>
              </a:solidFill>
              <a:latin typeface="Bahnschrift SemiLight Condensed" panose="020B0502040204020203" pitchFamily="34" charset="0"/>
            </a:endParaRPr>
          </a:p>
        </p:txBody>
      </p:sp>
      <p:grpSp>
        <p:nvGrpSpPr>
          <p:cNvPr id="56" name="Group 13">
            <a:extLst>
              <a:ext uri="{FF2B5EF4-FFF2-40B4-BE49-F238E27FC236}">
                <a16:creationId xmlns:a16="http://schemas.microsoft.com/office/drawing/2014/main" id="{A5BEC544-56F5-4E57-A207-71AB26CD8DE8}"/>
              </a:ext>
            </a:extLst>
          </p:cNvPr>
          <p:cNvGrpSpPr/>
          <p:nvPr/>
        </p:nvGrpSpPr>
        <p:grpSpPr>
          <a:xfrm>
            <a:off x="9397047" y="-442792"/>
            <a:ext cx="5450454" cy="3426440"/>
            <a:chOff x="-1058557" y="-47625"/>
            <a:chExt cx="2027271" cy="1364568"/>
          </a:xfrm>
        </p:grpSpPr>
        <p:sp>
          <p:nvSpPr>
            <p:cNvPr id="57" name="Freeform 14">
              <a:extLst>
                <a:ext uri="{FF2B5EF4-FFF2-40B4-BE49-F238E27FC236}">
                  <a16:creationId xmlns:a16="http://schemas.microsoft.com/office/drawing/2014/main" id="{F91E2BE9-4BF2-EE9C-DF0F-BC8CCCA356B9}"/>
                </a:ext>
              </a:extLst>
            </p:cNvPr>
            <p:cNvSpPr/>
            <p:nvPr/>
          </p:nvSpPr>
          <p:spPr>
            <a:xfrm>
              <a:off x="-1058557" y="357479"/>
              <a:ext cx="968714" cy="959464"/>
            </a:xfrm>
            <a:custGeom>
              <a:avLst/>
              <a:gdLst/>
              <a:ahLst/>
              <a:cxnLst/>
              <a:rect l="l" t="t" r="r" b="b"/>
              <a:pathLst>
                <a:path w="968714" h="959464">
                  <a:moveTo>
                    <a:pt x="115599" y="0"/>
                  </a:moveTo>
                  <a:lnTo>
                    <a:pt x="853115" y="0"/>
                  </a:lnTo>
                  <a:cubicBezTo>
                    <a:pt x="883774" y="0"/>
                    <a:pt x="913177" y="12179"/>
                    <a:pt x="934856" y="33858"/>
                  </a:cubicBezTo>
                  <a:cubicBezTo>
                    <a:pt x="956535" y="55537"/>
                    <a:pt x="968714" y="84940"/>
                    <a:pt x="968714" y="115599"/>
                  </a:cubicBezTo>
                  <a:lnTo>
                    <a:pt x="968714" y="843865"/>
                  </a:lnTo>
                  <a:cubicBezTo>
                    <a:pt x="968714" y="874524"/>
                    <a:pt x="956535" y="903927"/>
                    <a:pt x="934856" y="925606"/>
                  </a:cubicBezTo>
                  <a:cubicBezTo>
                    <a:pt x="913177" y="947285"/>
                    <a:pt x="883774" y="959464"/>
                    <a:pt x="853115" y="959464"/>
                  </a:cubicBezTo>
                  <a:lnTo>
                    <a:pt x="115599" y="959464"/>
                  </a:lnTo>
                  <a:cubicBezTo>
                    <a:pt x="84940" y="959464"/>
                    <a:pt x="55537" y="947285"/>
                    <a:pt x="33858" y="925606"/>
                  </a:cubicBezTo>
                  <a:cubicBezTo>
                    <a:pt x="12179" y="903927"/>
                    <a:pt x="0" y="874524"/>
                    <a:pt x="0" y="843865"/>
                  </a:cubicBezTo>
                  <a:lnTo>
                    <a:pt x="0" y="115599"/>
                  </a:lnTo>
                  <a:cubicBezTo>
                    <a:pt x="0" y="84940"/>
                    <a:pt x="12179" y="55537"/>
                    <a:pt x="33858" y="33858"/>
                  </a:cubicBezTo>
                  <a:cubicBezTo>
                    <a:pt x="55537" y="12179"/>
                    <a:pt x="84940" y="0"/>
                    <a:pt x="115599" y="0"/>
                  </a:cubicBezTo>
                  <a:close/>
                </a:path>
              </a:pathLst>
            </a:custGeom>
            <a:solidFill>
              <a:srgbClr val="1F9139"/>
            </a:solidFill>
          </p:spPr>
          <p:txBody>
            <a:bodyPr/>
            <a:lstStyle/>
            <a:p>
              <a:pPr defTabSz="609630">
                <a:buClrTx/>
              </a:pPr>
              <a:endParaRPr lang="en-US" sz="1200" kern="1200" dirty="0">
                <a:solidFill>
                  <a:prstClr val="black"/>
                </a:solidFill>
                <a:latin typeface="Calibri"/>
                <a:ea typeface="+mn-ea"/>
                <a:cs typeface="+mn-cs"/>
              </a:endParaRPr>
            </a:p>
          </p:txBody>
        </p:sp>
        <p:sp>
          <p:nvSpPr>
            <p:cNvPr id="58" name="TextBox 15">
              <a:extLst>
                <a:ext uri="{FF2B5EF4-FFF2-40B4-BE49-F238E27FC236}">
                  <a16:creationId xmlns:a16="http://schemas.microsoft.com/office/drawing/2014/main" id="{6D0F0957-505A-17B2-E235-D3E238194B29}"/>
                </a:ext>
              </a:extLst>
            </p:cNvPr>
            <p:cNvSpPr txBox="1"/>
            <p:nvPr/>
          </p:nvSpPr>
          <p:spPr>
            <a:xfrm>
              <a:off x="0" y="-47625"/>
              <a:ext cx="968714" cy="1007089"/>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sp>
        <p:nvSpPr>
          <p:cNvPr id="59" name="Hộp Văn bản 58">
            <a:extLst>
              <a:ext uri="{FF2B5EF4-FFF2-40B4-BE49-F238E27FC236}">
                <a16:creationId xmlns:a16="http://schemas.microsoft.com/office/drawing/2014/main" id="{0DEBED58-2FE6-601F-7C52-6F37ED9FF6D2}"/>
              </a:ext>
            </a:extLst>
          </p:cNvPr>
          <p:cNvSpPr txBox="1"/>
          <p:nvPr/>
        </p:nvSpPr>
        <p:spPr>
          <a:xfrm>
            <a:off x="9522595" y="809541"/>
            <a:ext cx="2353356" cy="1938992"/>
          </a:xfrm>
          <a:prstGeom prst="rect">
            <a:avLst/>
          </a:prstGeom>
          <a:noFill/>
        </p:spPr>
        <p:txBody>
          <a:bodyPr wrap="square">
            <a:spAutoFit/>
          </a:bodyPr>
          <a:lstStyle/>
          <a:p>
            <a:pPr algn="just"/>
            <a:r>
              <a:rPr lang="vi-VN" sz="2400" dirty="0">
                <a:solidFill>
                  <a:schemeClr val="bg1"/>
                </a:solidFill>
                <a:latin typeface="Bahnschrift SemiLight Condensed" panose="020B0502040204020203" pitchFamily="34" charset="0"/>
              </a:rPr>
              <a:t>-</a:t>
            </a:r>
            <a:r>
              <a:rPr lang="en-US" sz="2400" dirty="0">
                <a:solidFill>
                  <a:schemeClr val="bg1"/>
                </a:solidFill>
                <a:latin typeface="Bahnschrift SemiLight Condensed" panose="020B0502040204020203" pitchFamily="34" charset="0"/>
              </a:rPr>
              <a:t> </a:t>
            </a:r>
            <a:r>
              <a:rPr lang="vi-VN" sz="2400" dirty="0">
                <a:solidFill>
                  <a:schemeClr val="bg1"/>
                </a:solidFill>
                <a:latin typeface="Bahnschrift SemiLight Condensed" panose="020B0502040204020203" pitchFamily="34" charset="0"/>
              </a:rPr>
              <a:t>Thúc đẩy phát triển công nghệ xử lí và tái sử dụng phụ phẩm nông nghiệp, chất thải chăn nuôi.</a:t>
            </a:r>
            <a:endParaRPr lang="en-US" sz="2400" dirty="0">
              <a:solidFill>
                <a:schemeClr val="bg1"/>
              </a:solidFill>
              <a:latin typeface="Bahnschrift SemiLight Condensed" panose="020B0502040204020203" pitchFamily="34" charset="0"/>
            </a:endParaRPr>
          </a:p>
        </p:txBody>
      </p:sp>
      <p:grpSp>
        <p:nvGrpSpPr>
          <p:cNvPr id="60" name="Group 13">
            <a:extLst>
              <a:ext uri="{FF2B5EF4-FFF2-40B4-BE49-F238E27FC236}">
                <a16:creationId xmlns:a16="http://schemas.microsoft.com/office/drawing/2014/main" id="{DD1C9A84-DC01-C74E-EB71-15A32D6BD2BA}"/>
              </a:ext>
            </a:extLst>
          </p:cNvPr>
          <p:cNvGrpSpPr/>
          <p:nvPr/>
        </p:nvGrpSpPr>
        <p:grpSpPr>
          <a:xfrm>
            <a:off x="6627824" y="2423517"/>
            <a:ext cx="5450454" cy="3426440"/>
            <a:chOff x="-1058557" y="-47625"/>
            <a:chExt cx="2027271" cy="1364568"/>
          </a:xfrm>
        </p:grpSpPr>
        <p:sp>
          <p:nvSpPr>
            <p:cNvPr id="61" name="Freeform 14">
              <a:extLst>
                <a:ext uri="{FF2B5EF4-FFF2-40B4-BE49-F238E27FC236}">
                  <a16:creationId xmlns:a16="http://schemas.microsoft.com/office/drawing/2014/main" id="{ECD3FAC3-41FC-9166-A17E-CEDA670EDF6D}"/>
                </a:ext>
              </a:extLst>
            </p:cNvPr>
            <p:cNvSpPr/>
            <p:nvPr/>
          </p:nvSpPr>
          <p:spPr>
            <a:xfrm>
              <a:off x="-1058557" y="357479"/>
              <a:ext cx="968714" cy="959464"/>
            </a:xfrm>
            <a:custGeom>
              <a:avLst/>
              <a:gdLst/>
              <a:ahLst/>
              <a:cxnLst/>
              <a:rect l="l" t="t" r="r" b="b"/>
              <a:pathLst>
                <a:path w="968714" h="959464">
                  <a:moveTo>
                    <a:pt x="115599" y="0"/>
                  </a:moveTo>
                  <a:lnTo>
                    <a:pt x="853115" y="0"/>
                  </a:lnTo>
                  <a:cubicBezTo>
                    <a:pt x="883774" y="0"/>
                    <a:pt x="913177" y="12179"/>
                    <a:pt x="934856" y="33858"/>
                  </a:cubicBezTo>
                  <a:cubicBezTo>
                    <a:pt x="956535" y="55537"/>
                    <a:pt x="968714" y="84940"/>
                    <a:pt x="968714" y="115599"/>
                  </a:cubicBezTo>
                  <a:lnTo>
                    <a:pt x="968714" y="843865"/>
                  </a:lnTo>
                  <a:cubicBezTo>
                    <a:pt x="968714" y="874524"/>
                    <a:pt x="956535" y="903927"/>
                    <a:pt x="934856" y="925606"/>
                  </a:cubicBezTo>
                  <a:cubicBezTo>
                    <a:pt x="913177" y="947285"/>
                    <a:pt x="883774" y="959464"/>
                    <a:pt x="853115" y="959464"/>
                  </a:cubicBezTo>
                  <a:lnTo>
                    <a:pt x="115599" y="959464"/>
                  </a:lnTo>
                  <a:cubicBezTo>
                    <a:pt x="84940" y="959464"/>
                    <a:pt x="55537" y="947285"/>
                    <a:pt x="33858" y="925606"/>
                  </a:cubicBezTo>
                  <a:cubicBezTo>
                    <a:pt x="12179" y="903927"/>
                    <a:pt x="0" y="874524"/>
                    <a:pt x="0" y="843865"/>
                  </a:cubicBezTo>
                  <a:lnTo>
                    <a:pt x="0" y="115599"/>
                  </a:lnTo>
                  <a:cubicBezTo>
                    <a:pt x="0" y="84940"/>
                    <a:pt x="12179" y="55537"/>
                    <a:pt x="33858" y="33858"/>
                  </a:cubicBezTo>
                  <a:cubicBezTo>
                    <a:pt x="55537" y="12179"/>
                    <a:pt x="84940" y="0"/>
                    <a:pt x="115599" y="0"/>
                  </a:cubicBezTo>
                  <a:close/>
                </a:path>
              </a:pathLst>
            </a:custGeom>
            <a:solidFill>
              <a:srgbClr val="1F9139"/>
            </a:solidFill>
          </p:spPr>
          <p:txBody>
            <a:bodyPr/>
            <a:lstStyle/>
            <a:p>
              <a:pPr defTabSz="609630">
                <a:buClrTx/>
              </a:pPr>
              <a:endParaRPr lang="en-US" sz="1200" kern="1200" dirty="0">
                <a:solidFill>
                  <a:prstClr val="black"/>
                </a:solidFill>
                <a:latin typeface="Calibri"/>
                <a:ea typeface="+mn-ea"/>
                <a:cs typeface="+mn-cs"/>
              </a:endParaRPr>
            </a:p>
          </p:txBody>
        </p:sp>
        <p:sp>
          <p:nvSpPr>
            <p:cNvPr id="62" name="TextBox 15">
              <a:extLst>
                <a:ext uri="{FF2B5EF4-FFF2-40B4-BE49-F238E27FC236}">
                  <a16:creationId xmlns:a16="http://schemas.microsoft.com/office/drawing/2014/main" id="{315B5F8D-7CC6-F536-A28E-FD3F59D538F6}"/>
                </a:ext>
              </a:extLst>
            </p:cNvPr>
            <p:cNvSpPr txBox="1"/>
            <p:nvPr/>
          </p:nvSpPr>
          <p:spPr>
            <a:xfrm>
              <a:off x="0" y="-47625"/>
              <a:ext cx="968714" cy="1007089"/>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sp>
        <p:nvSpPr>
          <p:cNvPr id="63" name="Hộp Văn bản 62">
            <a:extLst>
              <a:ext uri="{FF2B5EF4-FFF2-40B4-BE49-F238E27FC236}">
                <a16:creationId xmlns:a16="http://schemas.microsoft.com/office/drawing/2014/main" id="{C3CF4228-899C-EE38-F746-5DE5B1841DEB}"/>
              </a:ext>
            </a:extLst>
          </p:cNvPr>
          <p:cNvSpPr txBox="1"/>
          <p:nvPr/>
        </p:nvSpPr>
        <p:spPr>
          <a:xfrm>
            <a:off x="6753372" y="3675850"/>
            <a:ext cx="2353356" cy="1569660"/>
          </a:xfrm>
          <a:prstGeom prst="rect">
            <a:avLst/>
          </a:prstGeom>
          <a:noFill/>
        </p:spPr>
        <p:txBody>
          <a:bodyPr wrap="square">
            <a:spAutoFit/>
          </a:bodyPr>
          <a:lstStyle/>
          <a:p>
            <a:pPr algn="just"/>
            <a:r>
              <a:rPr lang="vi-VN" sz="2400" dirty="0">
                <a:solidFill>
                  <a:schemeClr val="bg1"/>
                </a:solidFill>
                <a:latin typeface="Bahnschrift SemiLight Condensed" panose="020B0502040204020203" pitchFamily="34" charset="0"/>
              </a:rPr>
              <a:t>-</a:t>
            </a:r>
            <a:r>
              <a:rPr lang="en-US" sz="2400" dirty="0">
                <a:solidFill>
                  <a:schemeClr val="bg1"/>
                </a:solidFill>
                <a:latin typeface="Bahnschrift SemiLight Condensed" panose="020B0502040204020203" pitchFamily="34" charset="0"/>
              </a:rPr>
              <a:t> </a:t>
            </a:r>
            <a:r>
              <a:rPr lang="vi-VN" sz="2400" dirty="0">
                <a:solidFill>
                  <a:schemeClr val="bg1"/>
                </a:solidFill>
                <a:latin typeface="Bahnschrift SemiLight Condensed" panose="020B0502040204020203" pitchFamily="34" charset="0"/>
              </a:rPr>
              <a:t>Góp phần nâng cao thu nhập của người dân và nâng cao chất lượng cuộc sống.</a:t>
            </a:r>
            <a:endParaRPr lang="en-US" sz="2400" dirty="0">
              <a:solidFill>
                <a:schemeClr val="bg1"/>
              </a:solidFill>
              <a:latin typeface="Bahnschrift SemiLight Condensed" panose="020B0502040204020203" pitchFamily="34" charset="0"/>
            </a:endParaRPr>
          </a:p>
        </p:txBody>
      </p:sp>
      <p:grpSp>
        <p:nvGrpSpPr>
          <p:cNvPr id="64" name="Group 13">
            <a:extLst>
              <a:ext uri="{FF2B5EF4-FFF2-40B4-BE49-F238E27FC236}">
                <a16:creationId xmlns:a16="http://schemas.microsoft.com/office/drawing/2014/main" id="{B3C763B9-2606-BD8A-1A7C-8313B80B1D88}"/>
              </a:ext>
            </a:extLst>
          </p:cNvPr>
          <p:cNvGrpSpPr/>
          <p:nvPr/>
        </p:nvGrpSpPr>
        <p:grpSpPr>
          <a:xfrm>
            <a:off x="9466773" y="2476860"/>
            <a:ext cx="5450454" cy="3426440"/>
            <a:chOff x="-1058557" y="-47625"/>
            <a:chExt cx="2027271" cy="1364568"/>
          </a:xfrm>
        </p:grpSpPr>
        <p:sp>
          <p:nvSpPr>
            <p:cNvPr id="65" name="Freeform 14">
              <a:extLst>
                <a:ext uri="{FF2B5EF4-FFF2-40B4-BE49-F238E27FC236}">
                  <a16:creationId xmlns:a16="http://schemas.microsoft.com/office/drawing/2014/main" id="{EB121CF8-E508-3943-373B-E7D3A61AF475}"/>
                </a:ext>
              </a:extLst>
            </p:cNvPr>
            <p:cNvSpPr/>
            <p:nvPr/>
          </p:nvSpPr>
          <p:spPr>
            <a:xfrm>
              <a:off x="-1058557" y="357479"/>
              <a:ext cx="968714" cy="959464"/>
            </a:xfrm>
            <a:custGeom>
              <a:avLst/>
              <a:gdLst/>
              <a:ahLst/>
              <a:cxnLst/>
              <a:rect l="l" t="t" r="r" b="b"/>
              <a:pathLst>
                <a:path w="968714" h="959464">
                  <a:moveTo>
                    <a:pt x="115599" y="0"/>
                  </a:moveTo>
                  <a:lnTo>
                    <a:pt x="853115" y="0"/>
                  </a:lnTo>
                  <a:cubicBezTo>
                    <a:pt x="883774" y="0"/>
                    <a:pt x="913177" y="12179"/>
                    <a:pt x="934856" y="33858"/>
                  </a:cubicBezTo>
                  <a:cubicBezTo>
                    <a:pt x="956535" y="55537"/>
                    <a:pt x="968714" y="84940"/>
                    <a:pt x="968714" y="115599"/>
                  </a:cubicBezTo>
                  <a:lnTo>
                    <a:pt x="968714" y="843865"/>
                  </a:lnTo>
                  <a:cubicBezTo>
                    <a:pt x="968714" y="874524"/>
                    <a:pt x="956535" y="903927"/>
                    <a:pt x="934856" y="925606"/>
                  </a:cubicBezTo>
                  <a:cubicBezTo>
                    <a:pt x="913177" y="947285"/>
                    <a:pt x="883774" y="959464"/>
                    <a:pt x="853115" y="959464"/>
                  </a:cubicBezTo>
                  <a:lnTo>
                    <a:pt x="115599" y="959464"/>
                  </a:lnTo>
                  <a:cubicBezTo>
                    <a:pt x="84940" y="959464"/>
                    <a:pt x="55537" y="947285"/>
                    <a:pt x="33858" y="925606"/>
                  </a:cubicBezTo>
                  <a:cubicBezTo>
                    <a:pt x="12179" y="903927"/>
                    <a:pt x="0" y="874524"/>
                    <a:pt x="0" y="843865"/>
                  </a:cubicBezTo>
                  <a:lnTo>
                    <a:pt x="0" y="115599"/>
                  </a:lnTo>
                  <a:cubicBezTo>
                    <a:pt x="0" y="84940"/>
                    <a:pt x="12179" y="55537"/>
                    <a:pt x="33858" y="33858"/>
                  </a:cubicBezTo>
                  <a:cubicBezTo>
                    <a:pt x="55537" y="12179"/>
                    <a:pt x="84940" y="0"/>
                    <a:pt x="115599" y="0"/>
                  </a:cubicBezTo>
                  <a:close/>
                </a:path>
              </a:pathLst>
            </a:custGeom>
            <a:solidFill>
              <a:srgbClr val="1F9139"/>
            </a:solidFill>
          </p:spPr>
          <p:txBody>
            <a:bodyPr/>
            <a:lstStyle/>
            <a:p>
              <a:pPr defTabSz="609630">
                <a:buClrTx/>
              </a:pPr>
              <a:endParaRPr lang="en-US" sz="1200" kern="1200" dirty="0">
                <a:solidFill>
                  <a:prstClr val="black"/>
                </a:solidFill>
                <a:latin typeface="Calibri"/>
                <a:ea typeface="+mn-ea"/>
                <a:cs typeface="+mn-cs"/>
              </a:endParaRPr>
            </a:p>
          </p:txBody>
        </p:sp>
        <p:sp>
          <p:nvSpPr>
            <p:cNvPr id="66" name="TextBox 15">
              <a:extLst>
                <a:ext uri="{FF2B5EF4-FFF2-40B4-BE49-F238E27FC236}">
                  <a16:creationId xmlns:a16="http://schemas.microsoft.com/office/drawing/2014/main" id="{45134666-EF5A-A747-FCE8-FD3D62033875}"/>
                </a:ext>
              </a:extLst>
            </p:cNvPr>
            <p:cNvSpPr txBox="1"/>
            <p:nvPr/>
          </p:nvSpPr>
          <p:spPr>
            <a:xfrm>
              <a:off x="0" y="-47625"/>
              <a:ext cx="968714" cy="1007089"/>
            </a:xfrm>
            <a:prstGeom prst="rect">
              <a:avLst/>
            </a:prstGeom>
          </p:spPr>
          <p:txBody>
            <a:bodyPr lIns="33867" tIns="33867" rIns="33867" bIns="33867" rtlCol="0" anchor="ctr"/>
            <a:lstStyle/>
            <a:p>
              <a:pPr algn="ctr" defTabSz="609630">
                <a:lnSpc>
                  <a:spcPts val="2239"/>
                </a:lnSpc>
                <a:buClrTx/>
              </a:pPr>
              <a:endParaRPr sz="1200" kern="1200">
                <a:solidFill>
                  <a:prstClr val="black"/>
                </a:solidFill>
                <a:latin typeface="Calibri"/>
                <a:ea typeface="+mn-ea"/>
                <a:cs typeface="+mn-cs"/>
              </a:endParaRPr>
            </a:p>
          </p:txBody>
        </p:sp>
      </p:grpSp>
      <p:sp>
        <p:nvSpPr>
          <p:cNvPr id="67" name="Hộp Văn bản 66">
            <a:extLst>
              <a:ext uri="{FF2B5EF4-FFF2-40B4-BE49-F238E27FC236}">
                <a16:creationId xmlns:a16="http://schemas.microsoft.com/office/drawing/2014/main" id="{1C19F045-8E63-F79E-DE2E-0185421DAA1C}"/>
              </a:ext>
            </a:extLst>
          </p:cNvPr>
          <p:cNvSpPr txBox="1"/>
          <p:nvPr/>
        </p:nvSpPr>
        <p:spPr>
          <a:xfrm>
            <a:off x="9568043" y="3689662"/>
            <a:ext cx="2353356" cy="1938992"/>
          </a:xfrm>
          <a:prstGeom prst="rect">
            <a:avLst/>
          </a:prstGeom>
          <a:noFill/>
        </p:spPr>
        <p:txBody>
          <a:bodyPr wrap="square">
            <a:spAutoFit/>
          </a:bodyPr>
          <a:lstStyle/>
          <a:p>
            <a:pPr algn="just"/>
            <a:r>
              <a:rPr lang="vi-VN" sz="2400" dirty="0">
                <a:solidFill>
                  <a:schemeClr val="bg1"/>
                </a:solidFill>
                <a:latin typeface="Bahnschrift SemiLight Condensed" panose="020B0502040204020203" pitchFamily="34" charset="0"/>
              </a:rPr>
              <a:t>-</a:t>
            </a:r>
            <a:r>
              <a:rPr lang="en-US" sz="2400" dirty="0">
                <a:solidFill>
                  <a:schemeClr val="bg1"/>
                </a:solidFill>
                <a:latin typeface="Bahnschrift SemiLight Condensed" panose="020B0502040204020203" pitchFamily="34" charset="0"/>
              </a:rPr>
              <a:t> </a:t>
            </a:r>
            <a:r>
              <a:rPr lang="vi-VN" sz="2400" dirty="0">
                <a:solidFill>
                  <a:schemeClr val="bg1"/>
                </a:solidFill>
                <a:latin typeface="Bahnschrift SemiLight Condensed" panose="020B0502040204020203" pitchFamily="34" charset="0"/>
              </a:rPr>
              <a:t>Phục hồi, cải tạo và khai thác hiệu quả tài nguyên thiên nhiên, giảm phát thải.</a:t>
            </a:r>
            <a:endParaRPr lang="en-US" sz="2400" dirty="0">
              <a:solidFill>
                <a:schemeClr val="bg1"/>
              </a:solidFill>
              <a:latin typeface="Bahnschrift SemiLight Condensed" panose="020B0502040204020203" pitchFamily="34" charset="0"/>
            </a:endParaRPr>
          </a:p>
        </p:txBody>
      </p:sp>
      <p:sp>
        <p:nvSpPr>
          <p:cNvPr id="68" name="TextBox 36">
            <a:extLst>
              <a:ext uri="{FF2B5EF4-FFF2-40B4-BE49-F238E27FC236}">
                <a16:creationId xmlns:a16="http://schemas.microsoft.com/office/drawing/2014/main" id="{1847FC3B-A17B-0E62-926B-CE2127906288}"/>
              </a:ext>
            </a:extLst>
          </p:cNvPr>
          <p:cNvSpPr txBox="1"/>
          <p:nvPr/>
        </p:nvSpPr>
        <p:spPr>
          <a:xfrm>
            <a:off x="2162833" y="477262"/>
            <a:ext cx="6044747" cy="892424"/>
          </a:xfrm>
          <a:prstGeom prst="rect">
            <a:avLst/>
          </a:prstGeom>
        </p:spPr>
        <p:txBody>
          <a:bodyPr lIns="0" tIns="0" rIns="0" bIns="0" rtlCol="0" anchor="t">
            <a:spAutoFit/>
          </a:bodyPr>
          <a:lstStyle/>
          <a:p>
            <a:pPr defTabSz="609630">
              <a:lnSpc>
                <a:spcPts val="7844"/>
              </a:lnSpc>
              <a:buClrTx/>
            </a:pPr>
            <a:r>
              <a:rPr lang="en-US" sz="4800" kern="1200" dirty="0">
                <a:solidFill>
                  <a:srgbClr val="FF9900"/>
                </a:solidFill>
                <a:latin typeface="#9Slide07 IcielCadena" panose="02000503000000020004" pitchFamily="2" charset="0"/>
                <a:ea typeface="Gordita Bold"/>
                <a:cs typeface="Gordita Bold"/>
                <a:sym typeface="Gordita Bold"/>
              </a:rPr>
              <a:t>Ý NGHĨA</a:t>
            </a:r>
          </a:p>
        </p:txBody>
      </p:sp>
      <p:pic>
        <p:nvPicPr>
          <p:cNvPr id="69" name="Hình ảnh 68">
            <a:extLst>
              <a:ext uri="{FF2B5EF4-FFF2-40B4-BE49-F238E27FC236}">
                <a16:creationId xmlns:a16="http://schemas.microsoft.com/office/drawing/2014/main" id="{390C6976-08E2-9984-FF2C-0609D9C3DFFA}"/>
              </a:ext>
            </a:extLst>
          </p:cNvPr>
          <p:cNvPicPr>
            <a:picLocks noChangeAspect="1"/>
          </p:cNvPicPr>
          <p:nvPr/>
        </p:nvPicPr>
        <p:blipFill>
          <a:blip r:embed="rId8"/>
          <a:stretch>
            <a:fillRect/>
          </a:stretch>
        </p:blipFill>
        <p:spPr>
          <a:xfrm>
            <a:off x="3615999" y="3701733"/>
            <a:ext cx="2114715" cy="2114715"/>
          </a:xfrm>
          <a:prstGeom prst="ellipse">
            <a:avLst/>
          </a:prstGeom>
        </p:spPr>
      </p:pic>
      <p:pic>
        <p:nvPicPr>
          <p:cNvPr id="70" name="Hình ảnh 69">
            <a:extLst>
              <a:ext uri="{FF2B5EF4-FFF2-40B4-BE49-F238E27FC236}">
                <a16:creationId xmlns:a16="http://schemas.microsoft.com/office/drawing/2014/main" id="{CA76340D-BACD-34B0-2CDC-97A9A623597F}"/>
              </a:ext>
            </a:extLst>
          </p:cNvPr>
          <p:cNvPicPr>
            <a:picLocks noChangeAspect="1"/>
          </p:cNvPicPr>
          <p:nvPr/>
        </p:nvPicPr>
        <p:blipFill>
          <a:blip r:embed="rId9"/>
          <a:stretch>
            <a:fillRect/>
          </a:stretch>
        </p:blipFill>
        <p:spPr>
          <a:xfrm>
            <a:off x="533580" y="3566329"/>
            <a:ext cx="2241974" cy="2185657"/>
          </a:xfrm>
          <a:prstGeom prst="ellipse">
            <a:avLst/>
          </a:prstGeom>
        </p:spPr>
      </p:pic>
      <p:pic>
        <p:nvPicPr>
          <p:cNvPr id="11" name="Hình ảnh 10">
            <a:extLst>
              <a:ext uri="{FF2B5EF4-FFF2-40B4-BE49-F238E27FC236}">
                <a16:creationId xmlns:a16="http://schemas.microsoft.com/office/drawing/2014/main" id="{E85DBDA9-2694-81B8-E2E0-F8F4DBF888F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8656004" y="2592765"/>
            <a:ext cx="1328529" cy="1328529"/>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500"/>
                                        <p:tgtEl>
                                          <p:spTgt spid="59"/>
                                        </p:tgtEl>
                                      </p:cBhvr>
                                    </p:animEffect>
                                  </p:childTnLst>
                                </p:cTn>
                              </p:par>
                              <p:par>
                                <p:cTn id="16" presetID="16" presetClass="entr" presetSubtype="21"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arn(inVertical)">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barn(inVertical)">
                                      <p:cBhvr>
                                        <p:cTn id="23" dur="500"/>
                                        <p:tgtEl>
                                          <p:spTgt spid="63"/>
                                        </p:tgtEl>
                                      </p:cBhvr>
                                    </p:animEffect>
                                  </p:childTnLst>
                                </p:cTn>
                              </p:par>
                              <p:par>
                                <p:cTn id="24" presetID="16" presetClass="entr" presetSubtype="21"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barn(inVertical)">
                                      <p:cBhvr>
                                        <p:cTn id="31" dur="500"/>
                                        <p:tgtEl>
                                          <p:spTgt spid="6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barn(inVertical)">
                                      <p:cBhvr>
                                        <p:cTn id="34"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p:bldP spid="63" grpId="0"/>
      <p:bldP spid="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FFD99DC-B1E1-54A3-76F8-33776A3463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1" b="15977"/>
          <a:stretch/>
        </p:blipFill>
        <p:spPr>
          <a:xfrm>
            <a:off x="64015" y="165100"/>
            <a:ext cx="12063970" cy="6527800"/>
          </a:xfrm>
          <a:prstGeom prst="rect">
            <a:avLst/>
          </a:prstGeom>
        </p:spPr>
      </p:pic>
    </p:spTree>
    <p:extLst>
      <p:ext uri="{BB962C8B-B14F-4D97-AF65-F5344CB8AC3E}">
        <p14:creationId xmlns:p14="http://schemas.microsoft.com/office/powerpoint/2010/main" val="3278831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A72A10B-AF4C-DB51-374A-35CBA65161BF}"/>
              </a:ext>
            </a:extLst>
          </p:cNvPr>
          <p:cNvSpPr/>
          <p:nvPr/>
        </p:nvSpPr>
        <p:spPr>
          <a:xfrm>
            <a:off x="273050" y="260350"/>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9Slide04 Faustina" panose="00000500000000000000" pitchFamily="2" charset="0"/>
              <a:ea typeface="#9Slide03 Roboto Mono Bold" pitchFamily="2" charset="0"/>
            </a:endParaRPr>
          </a:p>
        </p:txBody>
      </p:sp>
      <p:sp>
        <p:nvSpPr>
          <p:cNvPr id="5" name="Hộp Văn bản 4">
            <a:extLst>
              <a:ext uri="{FF2B5EF4-FFF2-40B4-BE49-F238E27FC236}">
                <a16:creationId xmlns:a16="http://schemas.microsoft.com/office/drawing/2014/main" id="{AB078376-9925-1AAC-8FDC-6C713F0FF943}"/>
              </a:ext>
            </a:extLst>
          </p:cNvPr>
          <p:cNvSpPr txBox="1"/>
          <p:nvPr/>
        </p:nvSpPr>
        <p:spPr>
          <a:xfrm>
            <a:off x="1106424" y="521415"/>
            <a:ext cx="10380951" cy="584775"/>
          </a:xfrm>
          <a:prstGeom prst="rect">
            <a:avLst/>
          </a:prstGeom>
          <a:solidFill>
            <a:srgbClr val="014069"/>
          </a:solidFill>
        </p:spPr>
        <p:txBody>
          <a:bodyPr wrap="square">
            <a:spAutoFit/>
          </a:bodyPr>
          <a:lstStyle/>
          <a:p>
            <a:pPr algn="ctr"/>
            <a:r>
              <a:rPr lang="en-US" sz="3200" dirty="0">
                <a:solidFill>
                  <a:schemeClr val="bg1"/>
                </a:solidFill>
                <a:latin typeface="#9Slide07 IcielBaliho Script" pitchFamily="2" charset="0"/>
              </a:rPr>
              <a:t>C</a:t>
            </a:r>
            <a:r>
              <a:rPr lang="vi-VN" sz="3200" dirty="0">
                <a:solidFill>
                  <a:schemeClr val="bg1"/>
                </a:solidFill>
                <a:latin typeface="#9Slide07 IcielBaliho Script" pitchFamily="2" charset="0"/>
              </a:rPr>
              <a:t>ác nhân tố chính ảnh hưởng tới sự phát triển và phân bố</a:t>
            </a:r>
            <a:r>
              <a:rPr lang="en-US" sz="3200" dirty="0">
                <a:solidFill>
                  <a:schemeClr val="bg1"/>
                </a:solidFill>
                <a:latin typeface="#9Slide07 IcielBaliho Script" pitchFamily="2" charset="0"/>
              </a:rPr>
              <a:t> </a:t>
            </a:r>
            <a:r>
              <a:rPr lang="vi-VN" sz="3200" dirty="0">
                <a:solidFill>
                  <a:schemeClr val="bg1"/>
                </a:solidFill>
                <a:latin typeface="#9Slide07 IcielBaliho Script" pitchFamily="2" charset="0"/>
              </a:rPr>
              <a:t>nông nghiệp</a:t>
            </a:r>
            <a:endParaRPr lang="en-US" sz="3200" dirty="0">
              <a:solidFill>
                <a:schemeClr val="bg1"/>
              </a:solidFill>
              <a:latin typeface="#9Slide07 IcielBaliho Script" pitchFamily="2" charset="0"/>
            </a:endParaRPr>
          </a:p>
        </p:txBody>
      </p:sp>
      <p:sp>
        <p:nvSpPr>
          <p:cNvPr id="8" name="Hộp Văn bản 7">
            <a:extLst>
              <a:ext uri="{FF2B5EF4-FFF2-40B4-BE49-F238E27FC236}">
                <a16:creationId xmlns:a16="http://schemas.microsoft.com/office/drawing/2014/main" id="{A965C1F0-E218-DEF0-F2DC-4F494BFDC45A}"/>
              </a:ext>
            </a:extLst>
          </p:cNvPr>
          <p:cNvSpPr txBox="1"/>
          <p:nvPr/>
        </p:nvSpPr>
        <p:spPr>
          <a:xfrm>
            <a:off x="1106424" y="1829954"/>
            <a:ext cx="4351857" cy="584775"/>
          </a:xfrm>
          <a:prstGeom prst="rect">
            <a:avLst/>
          </a:prstGeom>
          <a:solidFill>
            <a:srgbClr val="008391"/>
          </a:solidFill>
        </p:spPr>
        <p:txBody>
          <a:bodyPr wrap="square">
            <a:spAutoFit/>
          </a:bodyPr>
          <a:lstStyle/>
          <a:p>
            <a:pPr algn="ctr"/>
            <a:r>
              <a:rPr lang="en-US" sz="3200" dirty="0" err="1">
                <a:solidFill>
                  <a:schemeClr val="bg1"/>
                </a:solidFill>
                <a:latin typeface="#9Slide07 IcielBaliho Script" pitchFamily="2" charset="0"/>
              </a:rPr>
              <a:t>Các</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nhân</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tố</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tự</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nhiên</a:t>
            </a:r>
            <a:endParaRPr lang="en-US" sz="3200" dirty="0">
              <a:solidFill>
                <a:schemeClr val="bg1"/>
              </a:solidFill>
              <a:latin typeface="#9Slide07 IcielBaliho Script" pitchFamily="2" charset="0"/>
            </a:endParaRPr>
          </a:p>
        </p:txBody>
      </p:sp>
      <p:sp>
        <p:nvSpPr>
          <p:cNvPr id="3" name="Hộp Văn bản 2">
            <a:extLst>
              <a:ext uri="{FF2B5EF4-FFF2-40B4-BE49-F238E27FC236}">
                <a16:creationId xmlns:a16="http://schemas.microsoft.com/office/drawing/2014/main" id="{51F51061-68BB-2EEC-487D-E20676BAEF71}"/>
              </a:ext>
            </a:extLst>
          </p:cNvPr>
          <p:cNvSpPr txBox="1"/>
          <p:nvPr/>
        </p:nvSpPr>
        <p:spPr>
          <a:xfrm>
            <a:off x="6995160" y="1829953"/>
            <a:ext cx="4351857" cy="584775"/>
          </a:xfrm>
          <a:prstGeom prst="rect">
            <a:avLst/>
          </a:prstGeom>
          <a:solidFill>
            <a:srgbClr val="008391"/>
          </a:solidFill>
        </p:spPr>
        <p:txBody>
          <a:bodyPr wrap="square">
            <a:spAutoFit/>
          </a:bodyPr>
          <a:lstStyle/>
          <a:p>
            <a:pPr algn="ctr"/>
            <a:r>
              <a:rPr lang="en-US" sz="3200" dirty="0" err="1">
                <a:solidFill>
                  <a:schemeClr val="bg1"/>
                </a:solidFill>
                <a:latin typeface="#9Slide07 IcielBaliho Script" pitchFamily="2" charset="0"/>
              </a:rPr>
              <a:t>Các</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nhân</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tố</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kinh</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tế</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xã</a:t>
            </a:r>
            <a:r>
              <a:rPr lang="en-US" sz="3200" dirty="0">
                <a:solidFill>
                  <a:schemeClr val="bg1"/>
                </a:solidFill>
                <a:latin typeface="#9Slide07 IcielBaliho Script" pitchFamily="2" charset="0"/>
              </a:rPr>
              <a:t> </a:t>
            </a:r>
            <a:r>
              <a:rPr lang="en-US" sz="3200" dirty="0" err="1">
                <a:solidFill>
                  <a:schemeClr val="bg1"/>
                </a:solidFill>
                <a:latin typeface="#9Slide07 IcielBaliho Script" pitchFamily="2" charset="0"/>
              </a:rPr>
              <a:t>hội</a:t>
            </a:r>
            <a:endParaRPr lang="en-US" sz="3200" dirty="0">
              <a:solidFill>
                <a:schemeClr val="bg1"/>
              </a:solidFill>
              <a:latin typeface="#9Slide07 IcielBaliho Script" pitchFamily="2" charset="0"/>
            </a:endParaRPr>
          </a:p>
        </p:txBody>
      </p:sp>
      <p:sp>
        <p:nvSpPr>
          <p:cNvPr id="4" name="Hộp Văn bản 3">
            <a:extLst>
              <a:ext uri="{FF2B5EF4-FFF2-40B4-BE49-F238E27FC236}">
                <a16:creationId xmlns:a16="http://schemas.microsoft.com/office/drawing/2014/main" id="{4457F096-947C-7615-8133-3C2184A48BC9}"/>
              </a:ext>
            </a:extLst>
          </p:cNvPr>
          <p:cNvSpPr txBox="1"/>
          <p:nvPr/>
        </p:nvSpPr>
        <p:spPr>
          <a:xfrm>
            <a:off x="621792" y="3138493"/>
            <a:ext cx="1061577" cy="2333685"/>
          </a:xfrm>
          <a:prstGeom prst="roundRect">
            <a:avLst/>
          </a:prstGeom>
          <a:solidFill>
            <a:srgbClr val="00B050"/>
          </a:solidFill>
        </p:spPr>
        <p:txBody>
          <a:bodyPr wrap="square">
            <a:spAutoFit/>
          </a:bodyPr>
          <a:lstStyle/>
          <a:p>
            <a:pPr algn="ctr"/>
            <a:r>
              <a:rPr lang="en-US" sz="2000" dirty="0" err="1">
                <a:solidFill>
                  <a:schemeClr val="bg1"/>
                </a:solidFill>
                <a:latin typeface="#9Slide04 Faustina" panose="00000500000000000000" pitchFamily="2" charset="0"/>
                <a:ea typeface="#9Slide03 Roboto Mono Bold" pitchFamily="2" charset="0"/>
              </a:rPr>
              <a:t>Địa</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hình</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và</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đất</a:t>
            </a: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p:txBody>
      </p:sp>
      <p:cxnSp>
        <p:nvCxnSpPr>
          <p:cNvPr id="10" name="Đường kết nối: Cong 9">
            <a:extLst>
              <a:ext uri="{FF2B5EF4-FFF2-40B4-BE49-F238E27FC236}">
                <a16:creationId xmlns:a16="http://schemas.microsoft.com/office/drawing/2014/main" id="{87250E2D-5388-B9EE-2CB8-3C4B16B517C3}"/>
              </a:ext>
            </a:extLst>
          </p:cNvPr>
          <p:cNvCxnSpPr>
            <a:cxnSpLocks/>
            <a:stCxn id="5" idx="2"/>
            <a:endCxn id="8" idx="0"/>
          </p:cNvCxnSpPr>
          <p:nvPr/>
        </p:nvCxnSpPr>
        <p:spPr>
          <a:xfrm rot="5400000">
            <a:off x="4427745" y="-39201"/>
            <a:ext cx="723764" cy="3014547"/>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Đường kết nối: Cong 11">
            <a:extLst>
              <a:ext uri="{FF2B5EF4-FFF2-40B4-BE49-F238E27FC236}">
                <a16:creationId xmlns:a16="http://schemas.microsoft.com/office/drawing/2014/main" id="{313BF116-050D-F73E-ADB0-4D42A6BBB93C}"/>
              </a:ext>
            </a:extLst>
          </p:cNvPr>
          <p:cNvCxnSpPr>
            <a:cxnSpLocks/>
            <a:stCxn id="5" idx="2"/>
            <a:endCxn id="3" idx="0"/>
          </p:cNvCxnSpPr>
          <p:nvPr/>
        </p:nvCxnSpPr>
        <p:spPr>
          <a:xfrm rot="16200000" flipH="1">
            <a:off x="7372113" y="30976"/>
            <a:ext cx="723763" cy="2874189"/>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Hộp Văn bản 17">
            <a:extLst>
              <a:ext uri="{FF2B5EF4-FFF2-40B4-BE49-F238E27FC236}">
                <a16:creationId xmlns:a16="http://schemas.microsoft.com/office/drawing/2014/main" id="{072F5A11-E360-C2E2-E961-0A03DEECFB7B}"/>
              </a:ext>
            </a:extLst>
          </p:cNvPr>
          <p:cNvSpPr txBox="1"/>
          <p:nvPr/>
        </p:nvSpPr>
        <p:spPr>
          <a:xfrm>
            <a:off x="2044864" y="3158436"/>
            <a:ext cx="1037596" cy="2333685"/>
          </a:xfrm>
          <a:prstGeom prst="roundRect">
            <a:avLst/>
          </a:prstGeom>
          <a:solidFill>
            <a:srgbClr val="00B050"/>
          </a:solidFill>
        </p:spPr>
        <p:txBody>
          <a:bodyPr wrap="square">
            <a:spAutoFit/>
          </a:bodyPr>
          <a:lstStyle/>
          <a:p>
            <a:pPr algn="ctr"/>
            <a:r>
              <a:rPr lang="en-US" sz="2000" dirty="0" err="1">
                <a:solidFill>
                  <a:schemeClr val="bg1"/>
                </a:solidFill>
                <a:latin typeface="#9Slide04 Faustina" panose="00000500000000000000" pitchFamily="2" charset="0"/>
                <a:ea typeface="#9Slide03 Roboto Mono Bold" pitchFamily="2" charset="0"/>
              </a:rPr>
              <a:t>Khí</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hậu</a:t>
            </a: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p:txBody>
      </p:sp>
      <p:sp>
        <p:nvSpPr>
          <p:cNvPr id="19" name="Hộp Văn bản 18">
            <a:extLst>
              <a:ext uri="{FF2B5EF4-FFF2-40B4-BE49-F238E27FC236}">
                <a16:creationId xmlns:a16="http://schemas.microsoft.com/office/drawing/2014/main" id="{DDD52E9D-2638-D335-6DAC-0AB690D6C81D}"/>
              </a:ext>
            </a:extLst>
          </p:cNvPr>
          <p:cNvSpPr txBox="1"/>
          <p:nvPr/>
        </p:nvSpPr>
        <p:spPr>
          <a:xfrm>
            <a:off x="3449667" y="3138493"/>
            <a:ext cx="1117762" cy="2355413"/>
          </a:xfrm>
          <a:prstGeom prst="roundRect">
            <a:avLst/>
          </a:prstGeom>
          <a:solidFill>
            <a:srgbClr val="00B050"/>
          </a:solidFill>
        </p:spPr>
        <p:txBody>
          <a:bodyPr wrap="square">
            <a:spAutoFit/>
          </a:bodyPr>
          <a:lstStyle/>
          <a:p>
            <a:pPr algn="ctr"/>
            <a:r>
              <a:rPr lang="en-US" sz="2000" dirty="0" err="1">
                <a:solidFill>
                  <a:schemeClr val="bg1"/>
                </a:solidFill>
                <a:latin typeface="#9Slide04 Faustina" panose="00000500000000000000" pitchFamily="2" charset="0"/>
                <a:ea typeface="#9Slide03 Roboto Mono Bold" pitchFamily="2" charset="0"/>
              </a:rPr>
              <a:t>Nguồn</a:t>
            </a:r>
            <a:r>
              <a:rPr lang="en-US" sz="2000" dirty="0">
                <a:solidFill>
                  <a:schemeClr val="bg1"/>
                </a:solidFill>
                <a:latin typeface="#9Slide04 Faustina" panose="00000500000000000000" pitchFamily="2" charset="0"/>
                <a:ea typeface="#9Slide03 Roboto Mono Bold" pitchFamily="2" charset="0"/>
              </a:rPr>
              <a:t> nước</a:t>
            </a: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p:txBody>
      </p:sp>
      <p:sp>
        <p:nvSpPr>
          <p:cNvPr id="20" name="Hộp Văn bản 19">
            <a:extLst>
              <a:ext uri="{FF2B5EF4-FFF2-40B4-BE49-F238E27FC236}">
                <a16:creationId xmlns:a16="http://schemas.microsoft.com/office/drawing/2014/main" id="{0F19D7FE-5075-B08B-58A9-33B150B28319}"/>
              </a:ext>
            </a:extLst>
          </p:cNvPr>
          <p:cNvSpPr txBox="1"/>
          <p:nvPr/>
        </p:nvSpPr>
        <p:spPr>
          <a:xfrm>
            <a:off x="4810924" y="3158436"/>
            <a:ext cx="963476" cy="2333685"/>
          </a:xfrm>
          <a:prstGeom prst="roundRect">
            <a:avLst/>
          </a:prstGeom>
          <a:solidFill>
            <a:srgbClr val="00B050"/>
          </a:solidFill>
        </p:spPr>
        <p:txBody>
          <a:bodyPr wrap="square">
            <a:spAutoFit/>
          </a:bodyPr>
          <a:lstStyle/>
          <a:p>
            <a:pPr algn="ctr"/>
            <a:r>
              <a:rPr lang="en-US" sz="2000" dirty="0">
                <a:solidFill>
                  <a:schemeClr val="bg1"/>
                </a:solidFill>
                <a:latin typeface="#9Slide04 Faustina" panose="00000500000000000000" pitchFamily="2" charset="0"/>
                <a:ea typeface="#9Slide03 Roboto Mono Bold" pitchFamily="2" charset="0"/>
              </a:rPr>
              <a:t>Sinh </a:t>
            </a:r>
            <a:r>
              <a:rPr lang="en-US" sz="2000" dirty="0" err="1">
                <a:solidFill>
                  <a:schemeClr val="bg1"/>
                </a:solidFill>
                <a:latin typeface="#9Slide04 Faustina" panose="00000500000000000000" pitchFamily="2" charset="0"/>
                <a:ea typeface="#9Slide03 Roboto Mono Bold" pitchFamily="2" charset="0"/>
              </a:rPr>
              <a:t>vật</a:t>
            </a: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p:txBody>
      </p:sp>
      <p:cxnSp>
        <p:nvCxnSpPr>
          <p:cNvPr id="21" name="Đường kết nối: Cong 20">
            <a:extLst>
              <a:ext uri="{FF2B5EF4-FFF2-40B4-BE49-F238E27FC236}">
                <a16:creationId xmlns:a16="http://schemas.microsoft.com/office/drawing/2014/main" id="{F7DF386C-5C2C-D3F9-F191-E3C38F98D1B2}"/>
              </a:ext>
            </a:extLst>
          </p:cNvPr>
          <p:cNvCxnSpPr>
            <a:cxnSpLocks/>
            <a:stCxn id="8" idx="2"/>
            <a:endCxn id="4" idx="0"/>
          </p:cNvCxnSpPr>
          <p:nvPr/>
        </p:nvCxnSpPr>
        <p:spPr>
          <a:xfrm rot="5400000">
            <a:off x="1855585" y="1711725"/>
            <a:ext cx="723764" cy="2129772"/>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4" name="Đường kết nối: Cong 23">
            <a:extLst>
              <a:ext uri="{FF2B5EF4-FFF2-40B4-BE49-F238E27FC236}">
                <a16:creationId xmlns:a16="http://schemas.microsoft.com/office/drawing/2014/main" id="{F5660730-3367-876C-42D4-74FA482B6A34}"/>
              </a:ext>
            </a:extLst>
          </p:cNvPr>
          <p:cNvCxnSpPr>
            <a:cxnSpLocks/>
            <a:stCxn id="8" idx="2"/>
            <a:endCxn id="18" idx="0"/>
          </p:cNvCxnSpPr>
          <p:nvPr/>
        </p:nvCxnSpPr>
        <p:spPr>
          <a:xfrm rot="5400000">
            <a:off x="2551155" y="2427237"/>
            <a:ext cx="743707" cy="718691"/>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7" name="Đường kết nối: Cong 26">
            <a:extLst>
              <a:ext uri="{FF2B5EF4-FFF2-40B4-BE49-F238E27FC236}">
                <a16:creationId xmlns:a16="http://schemas.microsoft.com/office/drawing/2014/main" id="{56269F55-44FB-5960-6F95-D26F20B4C21B}"/>
              </a:ext>
            </a:extLst>
          </p:cNvPr>
          <p:cNvCxnSpPr>
            <a:cxnSpLocks/>
            <a:stCxn id="8" idx="2"/>
            <a:endCxn id="19" idx="0"/>
          </p:cNvCxnSpPr>
          <p:nvPr/>
        </p:nvCxnSpPr>
        <p:spPr>
          <a:xfrm rot="16200000" flipH="1">
            <a:off x="3283568" y="2413513"/>
            <a:ext cx="723764" cy="726195"/>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Đường kết nối: Cong 29">
            <a:extLst>
              <a:ext uri="{FF2B5EF4-FFF2-40B4-BE49-F238E27FC236}">
                <a16:creationId xmlns:a16="http://schemas.microsoft.com/office/drawing/2014/main" id="{1B3B84D5-8C04-FCA6-1AC7-63294792BB15}"/>
              </a:ext>
            </a:extLst>
          </p:cNvPr>
          <p:cNvCxnSpPr>
            <a:cxnSpLocks/>
            <a:stCxn id="8" idx="2"/>
            <a:endCxn id="20" idx="0"/>
          </p:cNvCxnSpPr>
          <p:nvPr/>
        </p:nvCxnSpPr>
        <p:spPr>
          <a:xfrm rot="16200000" flipH="1">
            <a:off x="3915654" y="1781427"/>
            <a:ext cx="743707" cy="2010309"/>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Hộp Văn bản 32">
            <a:extLst>
              <a:ext uri="{FF2B5EF4-FFF2-40B4-BE49-F238E27FC236}">
                <a16:creationId xmlns:a16="http://schemas.microsoft.com/office/drawing/2014/main" id="{3294D3DF-30DC-EBBB-7EDD-A09FEAFBBB6C}"/>
              </a:ext>
            </a:extLst>
          </p:cNvPr>
          <p:cNvSpPr txBox="1"/>
          <p:nvPr/>
        </p:nvSpPr>
        <p:spPr>
          <a:xfrm>
            <a:off x="6409907" y="3187842"/>
            <a:ext cx="963476" cy="2333685"/>
          </a:xfrm>
          <a:prstGeom prst="roundRect">
            <a:avLst/>
          </a:prstGeom>
          <a:solidFill>
            <a:srgbClr val="00B050"/>
          </a:solidFill>
        </p:spPr>
        <p:txBody>
          <a:bodyPr wrap="square">
            <a:spAutoFit/>
          </a:bodyPr>
          <a:lstStyle/>
          <a:p>
            <a:pPr algn="ctr"/>
            <a:r>
              <a:rPr lang="en-US" sz="2000" dirty="0" err="1">
                <a:solidFill>
                  <a:schemeClr val="bg1"/>
                </a:solidFill>
                <a:latin typeface="#9Slide04 Faustina" panose="00000500000000000000" pitchFamily="2" charset="0"/>
                <a:ea typeface="#9Slide03 Roboto Mono Bold" pitchFamily="2" charset="0"/>
              </a:rPr>
              <a:t>Dân</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cư</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và</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lao</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động</a:t>
            </a: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p:txBody>
      </p:sp>
      <p:sp>
        <p:nvSpPr>
          <p:cNvPr id="34" name="Hộp Văn bản 33">
            <a:extLst>
              <a:ext uri="{FF2B5EF4-FFF2-40B4-BE49-F238E27FC236}">
                <a16:creationId xmlns:a16="http://schemas.microsoft.com/office/drawing/2014/main" id="{D44C0DAB-345E-B373-387A-F0BE71D4DB6A}"/>
              </a:ext>
            </a:extLst>
          </p:cNvPr>
          <p:cNvSpPr txBox="1"/>
          <p:nvPr/>
        </p:nvSpPr>
        <p:spPr>
          <a:xfrm>
            <a:off x="7589433" y="3187707"/>
            <a:ext cx="1094614" cy="2161818"/>
          </a:xfrm>
          <a:prstGeom prst="roundRect">
            <a:avLst/>
          </a:prstGeom>
          <a:solidFill>
            <a:srgbClr val="00B050"/>
          </a:solidFill>
        </p:spPr>
        <p:txBody>
          <a:bodyPr wrap="square">
            <a:spAutoFit/>
          </a:bodyPr>
          <a:lstStyle/>
          <a:p>
            <a:pPr algn="ctr"/>
            <a:r>
              <a:rPr lang="en-US" sz="1800" dirty="0" err="1">
                <a:solidFill>
                  <a:schemeClr val="bg1"/>
                </a:solidFill>
                <a:latin typeface="#9Slide04 Faustina" panose="00000500000000000000" pitchFamily="2" charset="0"/>
                <a:ea typeface="#9Slide03 Roboto Mono Bold" pitchFamily="2" charset="0"/>
              </a:rPr>
              <a:t>Chính</a:t>
            </a:r>
            <a:r>
              <a:rPr lang="en-US" sz="1800" dirty="0">
                <a:solidFill>
                  <a:schemeClr val="bg1"/>
                </a:solidFill>
                <a:latin typeface="#9Slide04 Faustina" panose="00000500000000000000" pitchFamily="2" charset="0"/>
                <a:ea typeface="#9Slide03 Roboto Mono Bold" pitchFamily="2" charset="0"/>
              </a:rPr>
              <a:t> </a:t>
            </a:r>
            <a:r>
              <a:rPr lang="en-US" sz="1800" dirty="0" err="1">
                <a:solidFill>
                  <a:schemeClr val="bg1"/>
                </a:solidFill>
                <a:latin typeface="#9Slide04 Faustina" panose="00000500000000000000" pitchFamily="2" charset="0"/>
                <a:ea typeface="#9Slide03 Roboto Mono Bold" pitchFamily="2" charset="0"/>
              </a:rPr>
              <a:t>sách</a:t>
            </a:r>
            <a:r>
              <a:rPr lang="en-US" sz="1800" dirty="0">
                <a:solidFill>
                  <a:schemeClr val="bg1"/>
                </a:solidFill>
                <a:latin typeface="#9Slide04 Faustina" panose="00000500000000000000" pitchFamily="2" charset="0"/>
                <a:ea typeface="#9Slide03 Roboto Mono Bold" pitchFamily="2" charset="0"/>
              </a:rPr>
              <a:t> </a:t>
            </a:r>
            <a:r>
              <a:rPr lang="en-US" sz="1800" dirty="0" err="1">
                <a:solidFill>
                  <a:schemeClr val="bg1"/>
                </a:solidFill>
                <a:latin typeface="#9Slide04 Faustina" panose="00000500000000000000" pitchFamily="2" charset="0"/>
                <a:ea typeface="#9Slide03 Roboto Mono Bold" pitchFamily="2" charset="0"/>
              </a:rPr>
              <a:t>phát</a:t>
            </a:r>
            <a:r>
              <a:rPr lang="en-US" sz="1800" dirty="0">
                <a:solidFill>
                  <a:schemeClr val="bg1"/>
                </a:solidFill>
                <a:latin typeface="#9Slide04 Faustina" panose="00000500000000000000" pitchFamily="2" charset="0"/>
                <a:ea typeface="#9Slide03 Roboto Mono Bold" pitchFamily="2" charset="0"/>
              </a:rPr>
              <a:t> </a:t>
            </a:r>
            <a:r>
              <a:rPr lang="en-US" sz="1800" dirty="0" err="1">
                <a:solidFill>
                  <a:schemeClr val="bg1"/>
                </a:solidFill>
                <a:latin typeface="#9Slide04 Faustina" panose="00000500000000000000" pitchFamily="2" charset="0"/>
                <a:ea typeface="#9Slide03 Roboto Mono Bold" pitchFamily="2" charset="0"/>
              </a:rPr>
              <a:t>triển</a:t>
            </a:r>
            <a:r>
              <a:rPr lang="en-US" sz="1800" dirty="0">
                <a:solidFill>
                  <a:schemeClr val="bg1"/>
                </a:solidFill>
                <a:latin typeface="#9Slide04 Faustina" panose="00000500000000000000" pitchFamily="2" charset="0"/>
                <a:ea typeface="#9Slide03 Roboto Mono Bold" pitchFamily="2" charset="0"/>
              </a:rPr>
              <a:t> </a:t>
            </a:r>
            <a:r>
              <a:rPr lang="en-US" sz="1800" dirty="0" err="1">
                <a:solidFill>
                  <a:schemeClr val="bg1"/>
                </a:solidFill>
                <a:latin typeface="#9Slide04 Faustina" panose="00000500000000000000" pitchFamily="2" charset="0"/>
                <a:ea typeface="#9Slide03 Roboto Mono Bold" pitchFamily="2" charset="0"/>
              </a:rPr>
              <a:t>nông</a:t>
            </a:r>
            <a:r>
              <a:rPr lang="en-US" sz="1800" dirty="0">
                <a:solidFill>
                  <a:schemeClr val="bg1"/>
                </a:solidFill>
                <a:latin typeface="#9Slide04 Faustina" panose="00000500000000000000" pitchFamily="2" charset="0"/>
                <a:ea typeface="#9Slide03 Roboto Mono Bold" pitchFamily="2" charset="0"/>
              </a:rPr>
              <a:t> </a:t>
            </a:r>
            <a:r>
              <a:rPr lang="en-US" sz="1800" dirty="0" err="1">
                <a:solidFill>
                  <a:schemeClr val="bg1"/>
                </a:solidFill>
                <a:latin typeface="#9Slide04 Faustina" panose="00000500000000000000" pitchFamily="2" charset="0"/>
                <a:ea typeface="#9Slide03 Roboto Mono Bold" pitchFamily="2" charset="0"/>
              </a:rPr>
              <a:t>nghiệp</a:t>
            </a:r>
            <a:endParaRPr lang="en-US" sz="18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p:txBody>
      </p:sp>
      <p:sp>
        <p:nvSpPr>
          <p:cNvPr id="35" name="Hộp Văn bản 34">
            <a:extLst>
              <a:ext uri="{FF2B5EF4-FFF2-40B4-BE49-F238E27FC236}">
                <a16:creationId xmlns:a16="http://schemas.microsoft.com/office/drawing/2014/main" id="{A64DA0AF-0D71-0449-4BEC-0C751E719673}"/>
              </a:ext>
            </a:extLst>
          </p:cNvPr>
          <p:cNvSpPr txBox="1"/>
          <p:nvPr/>
        </p:nvSpPr>
        <p:spPr>
          <a:xfrm>
            <a:off x="9019106" y="3207785"/>
            <a:ext cx="1155536" cy="2355413"/>
          </a:xfrm>
          <a:prstGeom prst="roundRect">
            <a:avLst/>
          </a:prstGeom>
          <a:solidFill>
            <a:srgbClr val="00B050"/>
          </a:solidFill>
        </p:spPr>
        <p:txBody>
          <a:bodyPr wrap="square">
            <a:spAutoFit/>
          </a:bodyPr>
          <a:lstStyle/>
          <a:p>
            <a:pPr algn="ctr"/>
            <a:r>
              <a:rPr lang="en-US" sz="2000" dirty="0">
                <a:solidFill>
                  <a:schemeClr val="bg1"/>
                </a:solidFill>
                <a:latin typeface="#9Slide04 Faustina" panose="00000500000000000000" pitchFamily="2" charset="0"/>
                <a:ea typeface="#9Slide03 Roboto Mono Bold" pitchFamily="2" charset="0"/>
              </a:rPr>
              <a:t>KH </a:t>
            </a:r>
            <a:r>
              <a:rPr lang="en-US" sz="2000" dirty="0" err="1">
                <a:solidFill>
                  <a:schemeClr val="bg1"/>
                </a:solidFill>
                <a:latin typeface="#9Slide04 Faustina" panose="00000500000000000000" pitchFamily="2" charset="0"/>
                <a:ea typeface="#9Slide03 Roboto Mono Bold" pitchFamily="2" charset="0"/>
              </a:rPr>
              <a:t>công</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nghệ</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và</a:t>
            </a:r>
            <a:r>
              <a:rPr lang="en-US" sz="2000" dirty="0">
                <a:solidFill>
                  <a:schemeClr val="bg1"/>
                </a:solidFill>
                <a:latin typeface="#9Slide04 Faustina" panose="00000500000000000000" pitchFamily="2" charset="0"/>
                <a:ea typeface="#9Slide03 Roboto Mono Bold" pitchFamily="2" charset="0"/>
              </a:rPr>
              <a:t> CSVC </a:t>
            </a:r>
            <a:r>
              <a:rPr lang="en-US" sz="2000" dirty="0" err="1">
                <a:solidFill>
                  <a:schemeClr val="bg1"/>
                </a:solidFill>
                <a:latin typeface="#9Slide04 Faustina" panose="00000500000000000000" pitchFamily="2" charset="0"/>
                <a:ea typeface="#9Slide03 Roboto Mono Bold" pitchFamily="2" charset="0"/>
              </a:rPr>
              <a:t>kĩ</a:t>
            </a:r>
            <a:r>
              <a:rPr lang="en-US" sz="2000" dirty="0">
                <a:solidFill>
                  <a:schemeClr val="bg1"/>
                </a:solidFill>
                <a:latin typeface="#9Slide04 Faustina" panose="00000500000000000000" pitchFamily="2" charset="0"/>
                <a:ea typeface="#9Slide03 Roboto Mono Bold" pitchFamily="2" charset="0"/>
              </a:rPr>
              <a:t> </a:t>
            </a:r>
            <a:r>
              <a:rPr lang="en-US" sz="2000" dirty="0" err="1">
                <a:solidFill>
                  <a:schemeClr val="bg1"/>
                </a:solidFill>
                <a:latin typeface="#9Slide04 Faustina" panose="00000500000000000000" pitchFamily="2" charset="0"/>
                <a:ea typeface="#9Slide03 Roboto Mono Bold" pitchFamily="2" charset="0"/>
              </a:rPr>
              <a:t>thuật</a:t>
            </a: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a:p>
            <a:pPr algn="ctr"/>
            <a:endParaRPr lang="en-US" sz="2000" dirty="0">
              <a:solidFill>
                <a:schemeClr val="bg1"/>
              </a:solidFill>
              <a:latin typeface="#9Slide04 Faustina" panose="00000500000000000000" pitchFamily="2" charset="0"/>
              <a:ea typeface="#9Slide03 Roboto Mono Bold" pitchFamily="2" charset="0"/>
            </a:endParaRPr>
          </a:p>
        </p:txBody>
      </p:sp>
      <p:sp>
        <p:nvSpPr>
          <p:cNvPr id="36" name="Hộp Văn bản 35">
            <a:extLst>
              <a:ext uri="{FF2B5EF4-FFF2-40B4-BE49-F238E27FC236}">
                <a16:creationId xmlns:a16="http://schemas.microsoft.com/office/drawing/2014/main" id="{12C743F2-6299-E4C0-3ECB-47FDBA9AE5CE}"/>
              </a:ext>
            </a:extLst>
          </p:cNvPr>
          <p:cNvSpPr txBox="1"/>
          <p:nvPr/>
        </p:nvSpPr>
        <p:spPr>
          <a:xfrm>
            <a:off x="10507281" y="3187707"/>
            <a:ext cx="1155536" cy="2355413"/>
          </a:xfrm>
          <a:prstGeom prst="roundRect">
            <a:avLst/>
          </a:prstGeom>
          <a:solidFill>
            <a:srgbClr val="00B050"/>
          </a:solidFill>
        </p:spPr>
        <p:txBody>
          <a:bodyPr wrap="square">
            <a:spAutoFit/>
          </a:bodyPr>
          <a:lstStyle/>
          <a:p>
            <a:pPr algn="ctr"/>
            <a:r>
              <a:rPr lang="en-US" sz="2000" dirty="0">
                <a:solidFill>
                  <a:schemeClr val="bg1"/>
                </a:solidFill>
                <a:latin typeface="#9Slide04 Faustina" panose="00000500000000000000" pitchFamily="2" charset="0"/>
              </a:rPr>
              <a:t>Thi </a:t>
            </a:r>
            <a:r>
              <a:rPr lang="en-US" sz="2000" dirty="0" err="1">
                <a:solidFill>
                  <a:schemeClr val="bg1"/>
                </a:solidFill>
                <a:latin typeface="#9Slide04 Faustina" panose="00000500000000000000" pitchFamily="2" charset="0"/>
              </a:rPr>
              <a:t>trường</a:t>
            </a:r>
            <a:r>
              <a:rPr lang="en-US" sz="2000" dirty="0">
                <a:solidFill>
                  <a:schemeClr val="bg1"/>
                </a:solidFill>
                <a:latin typeface="#9Slide04 Faustina" panose="00000500000000000000" pitchFamily="2" charset="0"/>
              </a:rPr>
              <a:t> </a:t>
            </a:r>
            <a:r>
              <a:rPr lang="en-US" sz="2000" dirty="0" err="1">
                <a:solidFill>
                  <a:schemeClr val="bg1"/>
                </a:solidFill>
                <a:latin typeface="#9Slide04 Faustina" panose="00000500000000000000" pitchFamily="2" charset="0"/>
              </a:rPr>
              <a:t>tiêu</a:t>
            </a:r>
            <a:r>
              <a:rPr lang="en-US" sz="2000" dirty="0">
                <a:solidFill>
                  <a:schemeClr val="bg1"/>
                </a:solidFill>
                <a:latin typeface="#9Slide04 Faustina" panose="00000500000000000000" pitchFamily="2" charset="0"/>
              </a:rPr>
              <a:t> </a:t>
            </a:r>
            <a:r>
              <a:rPr lang="en-US" sz="2000" dirty="0" err="1">
                <a:solidFill>
                  <a:schemeClr val="bg1"/>
                </a:solidFill>
                <a:latin typeface="#9Slide04 Faustina" panose="00000500000000000000" pitchFamily="2" charset="0"/>
              </a:rPr>
              <a:t>thụ</a:t>
            </a:r>
            <a:r>
              <a:rPr lang="en-US" sz="2000" dirty="0">
                <a:solidFill>
                  <a:schemeClr val="bg1"/>
                </a:solidFill>
                <a:latin typeface="#9Slide04 Faustina" panose="00000500000000000000" pitchFamily="2" charset="0"/>
              </a:rPr>
              <a:t> </a:t>
            </a:r>
            <a:r>
              <a:rPr lang="en-US" sz="2000" dirty="0" err="1">
                <a:solidFill>
                  <a:schemeClr val="bg1"/>
                </a:solidFill>
                <a:latin typeface="#9Slide04 Faustina" panose="00000500000000000000" pitchFamily="2" charset="0"/>
              </a:rPr>
              <a:t>nông</a:t>
            </a:r>
            <a:r>
              <a:rPr lang="en-US" sz="2000" dirty="0">
                <a:solidFill>
                  <a:schemeClr val="bg1"/>
                </a:solidFill>
                <a:latin typeface="#9Slide04 Faustina" panose="00000500000000000000" pitchFamily="2" charset="0"/>
              </a:rPr>
              <a:t> </a:t>
            </a:r>
            <a:r>
              <a:rPr lang="en-US" sz="2000" dirty="0" err="1">
                <a:solidFill>
                  <a:schemeClr val="bg1"/>
                </a:solidFill>
                <a:latin typeface="#9Slide04 Faustina" panose="00000500000000000000" pitchFamily="2" charset="0"/>
              </a:rPr>
              <a:t>sản</a:t>
            </a:r>
            <a:endParaRPr lang="en-US" sz="2000" dirty="0">
              <a:solidFill>
                <a:schemeClr val="bg1"/>
              </a:solidFill>
              <a:latin typeface="#9Slide04 Faustina" panose="00000500000000000000" pitchFamily="2" charset="0"/>
            </a:endParaRPr>
          </a:p>
          <a:p>
            <a:pPr algn="ctr"/>
            <a:endParaRPr lang="en-US" sz="2000" dirty="0">
              <a:solidFill>
                <a:schemeClr val="bg1"/>
              </a:solidFill>
              <a:latin typeface="#9Slide04 Faustina" panose="00000500000000000000" pitchFamily="2" charset="0"/>
            </a:endParaRPr>
          </a:p>
          <a:p>
            <a:pPr algn="ctr"/>
            <a:endParaRPr lang="en-US" sz="2000" dirty="0">
              <a:solidFill>
                <a:schemeClr val="bg1"/>
              </a:solidFill>
              <a:latin typeface="#9Slide04 Faustina" panose="00000500000000000000" pitchFamily="2" charset="0"/>
            </a:endParaRPr>
          </a:p>
        </p:txBody>
      </p:sp>
      <p:cxnSp>
        <p:nvCxnSpPr>
          <p:cNvPr id="37" name="Đường kết nối: Cong 36">
            <a:extLst>
              <a:ext uri="{FF2B5EF4-FFF2-40B4-BE49-F238E27FC236}">
                <a16:creationId xmlns:a16="http://schemas.microsoft.com/office/drawing/2014/main" id="{81CA2E18-3489-FBE6-378C-1D216D3A252F}"/>
              </a:ext>
            </a:extLst>
          </p:cNvPr>
          <p:cNvCxnSpPr>
            <a:cxnSpLocks/>
            <a:stCxn id="3" idx="2"/>
            <a:endCxn id="33" idx="0"/>
          </p:cNvCxnSpPr>
          <p:nvPr/>
        </p:nvCxnSpPr>
        <p:spPr>
          <a:xfrm rot="5400000">
            <a:off x="7644810" y="1661563"/>
            <a:ext cx="773114" cy="2279444"/>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Đường kết nối: Cong 37">
            <a:extLst>
              <a:ext uri="{FF2B5EF4-FFF2-40B4-BE49-F238E27FC236}">
                <a16:creationId xmlns:a16="http://schemas.microsoft.com/office/drawing/2014/main" id="{EE9169D0-1C11-3C3F-26EF-6CF7341563E1}"/>
              </a:ext>
            </a:extLst>
          </p:cNvPr>
          <p:cNvCxnSpPr>
            <a:cxnSpLocks/>
            <a:stCxn id="3" idx="2"/>
            <a:endCxn id="34" idx="0"/>
          </p:cNvCxnSpPr>
          <p:nvPr/>
        </p:nvCxnSpPr>
        <p:spPr>
          <a:xfrm rot="5400000">
            <a:off x="8267426" y="2284043"/>
            <a:ext cx="772979" cy="1034349"/>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Đường kết nối: Cong 38">
            <a:extLst>
              <a:ext uri="{FF2B5EF4-FFF2-40B4-BE49-F238E27FC236}">
                <a16:creationId xmlns:a16="http://schemas.microsoft.com/office/drawing/2014/main" id="{73AD3298-B77A-D7D4-D598-6EEF1238EFDD}"/>
              </a:ext>
            </a:extLst>
          </p:cNvPr>
          <p:cNvCxnSpPr>
            <a:cxnSpLocks/>
            <a:stCxn id="3" idx="2"/>
            <a:endCxn id="35" idx="0"/>
          </p:cNvCxnSpPr>
          <p:nvPr/>
        </p:nvCxnSpPr>
        <p:spPr>
          <a:xfrm rot="16200000" flipH="1">
            <a:off x="8987453" y="2598363"/>
            <a:ext cx="793057" cy="425785"/>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Đường kết nối: Cong 39">
            <a:extLst>
              <a:ext uri="{FF2B5EF4-FFF2-40B4-BE49-F238E27FC236}">
                <a16:creationId xmlns:a16="http://schemas.microsoft.com/office/drawing/2014/main" id="{68F68120-CBA0-76EB-AA06-AC5BF581F8DA}"/>
              </a:ext>
            </a:extLst>
          </p:cNvPr>
          <p:cNvCxnSpPr>
            <a:cxnSpLocks/>
            <a:stCxn id="3" idx="2"/>
            <a:endCxn id="36" idx="0"/>
          </p:cNvCxnSpPr>
          <p:nvPr/>
        </p:nvCxnSpPr>
        <p:spPr>
          <a:xfrm rot="16200000" flipH="1">
            <a:off x="9741580" y="1844237"/>
            <a:ext cx="772979" cy="1913960"/>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pic>
        <p:nvPicPr>
          <p:cNvPr id="59" name="Hình ảnh 58">
            <a:extLst>
              <a:ext uri="{FF2B5EF4-FFF2-40B4-BE49-F238E27FC236}">
                <a16:creationId xmlns:a16="http://schemas.microsoft.com/office/drawing/2014/main" id="{5041FDA1-DA1A-430D-8670-A8C0B2B07B98}"/>
              </a:ext>
            </a:extLst>
          </p:cNvPr>
          <p:cNvPicPr>
            <a:picLocks noChangeAspect="1"/>
          </p:cNvPicPr>
          <p:nvPr/>
        </p:nvPicPr>
        <p:blipFill>
          <a:blip r:embed="rId2"/>
          <a:stretch>
            <a:fillRect/>
          </a:stretch>
        </p:blipFill>
        <p:spPr>
          <a:xfrm>
            <a:off x="1997183" y="5092770"/>
            <a:ext cx="1089050" cy="1157986"/>
          </a:xfrm>
          <a:prstGeom prst="rect">
            <a:avLst/>
          </a:prstGeom>
        </p:spPr>
      </p:pic>
      <p:pic>
        <p:nvPicPr>
          <p:cNvPr id="61" name="Hình ảnh 60">
            <a:extLst>
              <a:ext uri="{FF2B5EF4-FFF2-40B4-BE49-F238E27FC236}">
                <a16:creationId xmlns:a16="http://schemas.microsoft.com/office/drawing/2014/main" id="{FBEDDE9E-22CF-A447-DAE4-495021F8BC96}"/>
              </a:ext>
            </a:extLst>
          </p:cNvPr>
          <p:cNvPicPr>
            <a:picLocks noChangeAspect="1"/>
          </p:cNvPicPr>
          <p:nvPr/>
        </p:nvPicPr>
        <p:blipFill>
          <a:blip r:embed="rId3"/>
          <a:stretch>
            <a:fillRect/>
          </a:stretch>
        </p:blipFill>
        <p:spPr>
          <a:xfrm>
            <a:off x="622683" y="5077044"/>
            <a:ext cx="1061577" cy="1157986"/>
          </a:xfrm>
          <a:prstGeom prst="rect">
            <a:avLst/>
          </a:prstGeom>
        </p:spPr>
      </p:pic>
      <p:pic>
        <p:nvPicPr>
          <p:cNvPr id="62" name="Hình ảnh 61">
            <a:extLst>
              <a:ext uri="{FF2B5EF4-FFF2-40B4-BE49-F238E27FC236}">
                <a16:creationId xmlns:a16="http://schemas.microsoft.com/office/drawing/2014/main" id="{60BA9CCA-8C3E-A711-A0F8-AC577E09DC9C}"/>
              </a:ext>
            </a:extLst>
          </p:cNvPr>
          <p:cNvPicPr>
            <a:picLocks noChangeAspect="1"/>
          </p:cNvPicPr>
          <p:nvPr/>
        </p:nvPicPr>
        <p:blipFill>
          <a:blip r:embed="rId4"/>
          <a:stretch>
            <a:fillRect/>
          </a:stretch>
        </p:blipFill>
        <p:spPr>
          <a:xfrm>
            <a:off x="3444265" y="5113010"/>
            <a:ext cx="1131363" cy="1117506"/>
          </a:xfrm>
          <a:prstGeom prst="rect">
            <a:avLst/>
          </a:prstGeom>
        </p:spPr>
      </p:pic>
      <p:pic>
        <p:nvPicPr>
          <p:cNvPr id="63" name="Hình ảnh 62">
            <a:extLst>
              <a:ext uri="{FF2B5EF4-FFF2-40B4-BE49-F238E27FC236}">
                <a16:creationId xmlns:a16="http://schemas.microsoft.com/office/drawing/2014/main" id="{C2923FBE-2233-FBB2-B3C5-EB6D5FC9B8C1}"/>
              </a:ext>
            </a:extLst>
          </p:cNvPr>
          <p:cNvPicPr>
            <a:picLocks noChangeAspect="1"/>
          </p:cNvPicPr>
          <p:nvPr/>
        </p:nvPicPr>
        <p:blipFill>
          <a:blip r:embed="rId5"/>
          <a:stretch>
            <a:fillRect/>
          </a:stretch>
        </p:blipFill>
        <p:spPr>
          <a:xfrm>
            <a:off x="4810922" y="5101767"/>
            <a:ext cx="963476" cy="1089048"/>
          </a:xfrm>
          <a:prstGeom prst="rect">
            <a:avLst/>
          </a:prstGeom>
        </p:spPr>
      </p:pic>
      <p:pic>
        <p:nvPicPr>
          <p:cNvPr id="65" name="Hình ảnh 64">
            <a:extLst>
              <a:ext uri="{FF2B5EF4-FFF2-40B4-BE49-F238E27FC236}">
                <a16:creationId xmlns:a16="http://schemas.microsoft.com/office/drawing/2014/main" id="{80A50203-4E71-C3A3-BFAF-86EAFBD4395E}"/>
              </a:ext>
            </a:extLst>
          </p:cNvPr>
          <p:cNvPicPr>
            <a:picLocks noChangeAspect="1"/>
          </p:cNvPicPr>
          <p:nvPr/>
        </p:nvPicPr>
        <p:blipFill>
          <a:blip r:embed="rId6"/>
          <a:stretch>
            <a:fillRect/>
          </a:stretch>
        </p:blipFill>
        <p:spPr>
          <a:xfrm>
            <a:off x="6398863" y="5130544"/>
            <a:ext cx="974520" cy="1089049"/>
          </a:xfrm>
          <a:prstGeom prst="rect">
            <a:avLst/>
          </a:prstGeom>
        </p:spPr>
      </p:pic>
      <p:pic>
        <p:nvPicPr>
          <p:cNvPr id="66" name="Hình ảnh 65">
            <a:extLst>
              <a:ext uri="{FF2B5EF4-FFF2-40B4-BE49-F238E27FC236}">
                <a16:creationId xmlns:a16="http://schemas.microsoft.com/office/drawing/2014/main" id="{96261CD5-557D-B45D-3CFF-D9E2B00881FF}"/>
              </a:ext>
            </a:extLst>
          </p:cNvPr>
          <p:cNvPicPr>
            <a:picLocks noChangeAspect="1"/>
          </p:cNvPicPr>
          <p:nvPr/>
        </p:nvPicPr>
        <p:blipFill>
          <a:blip r:embed="rId7"/>
          <a:stretch>
            <a:fillRect/>
          </a:stretch>
        </p:blipFill>
        <p:spPr>
          <a:xfrm>
            <a:off x="7597633" y="5130546"/>
            <a:ext cx="1086413" cy="1089050"/>
          </a:xfrm>
          <a:prstGeom prst="rect">
            <a:avLst/>
          </a:prstGeom>
        </p:spPr>
      </p:pic>
      <p:pic>
        <p:nvPicPr>
          <p:cNvPr id="67" name="Hình ảnh 66">
            <a:extLst>
              <a:ext uri="{FF2B5EF4-FFF2-40B4-BE49-F238E27FC236}">
                <a16:creationId xmlns:a16="http://schemas.microsoft.com/office/drawing/2014/main" id="{E951E4FF-1718-3BC6-9EF4-A67724EC2DE6}"/>
              </a:ext>
            </a:extLst>
          </p:cNvPr>
          <p:cNvPicPr>
            <a:picLocks noChangeAspect="1"/>
          </p:cNvPicPr>
          <p:nvPr/>
        </p:nvPicPr>
        <p:blipFill rotWithShape="1">
          <a:blip r:embed="rId8"/>
          <a:srcRect b="34365"/>
          <a:stretch/>
        </p:blipFill>
        <p:spPr>
          <a:xfrm>
            <a:off x="9016684" y="5140752"/>
            <a:ext cx="1159101" cy="1068632"/>
          </a:xfrm>
          <a:prstGeom prst="rect">
            <a:avLst/>
          </a:prstGeom>
        </p:spPr>
      </p:pic>
      <p:pic>
        <p:nvPicPr>
          <p:cNvPr id="68" name="Hình ảnh 67">
            <a:extLst>
              <a:ext uri="{FF2B5EF4-FFF2-40B4-BE49-F238E27FC236}">
                <a16:creationId xmlns:a16="http://schemas.microsoft.com/office/drawing/2014/main" id="{8EB8F44C-8E80-1F80-C477-19C471E9A5BD}"/>
              </a:ext>
            </a:extLst>
          </p:cNvPr>
          <p:cNvPicPr>
            <a:picLocks noChangeAspect="1"/>
          </p:cNvPicPr>
          <p:nvPr/>
        </p:nvPicPr>
        <p:blipFill>
          <a:blip r:embed="rId9"/>
          <a:stretch>
            <a:fillRect/>
          </a:stretch>
        </p:blipFill>
        <p:spPr>
          <a:xfrm>
            <a:off x="10497878" y="5140752"/>
            <a:ext cx="1155536" cy="1155536"/>
          </a:xfrm>
          <a:prstGeom prst="rect">
            <a:avLst/>
          </a:prstGeom>
        </p:spPr>
      </p:pic>
      <p:grpSp>
        <p:nvGrpSpPr>
          <p:cNvPr id="7" name="Nhóm 6">
            <a:extLst>
              <a:ext uri="{FF2B5EF4-FFF2-40B4-BE49-F238E27FC236}">
                <a16:creationId xmlns:a16="http://schemas.microsoft.com/office/drawing/2014/main" id="{A5804F94-E34B-A95F-DF82-366364CC1F2E}"/>
              </a:ext>
            </a:extLst>
          </p:cNvPr>
          <p:cNvGrpSpPr/>
          <p:nvPr/>
        </p:nvGrpSpPr>
        <p:grpSpPr>
          <a:xfrm>
            <a:off x="19920857" y="3788229"/>
            <a:ext cx="1980994" cy="1148700"/>
            <a:chOff x="621792" y="521415"/>
            <a:chExt cx="11074856" cy="5774873"/>
          </a:xfrm>
        </p:grpSpPr>
        <p:sp>
          <p:nvSpPr>
            <p:cNvPr id="9" name="Hộp Văn bản 8">
              <a:extLst>
                <a:ext uri="{FF2B5EF4-FFF2-40B4-BE49-F238E27FC236}">
                  <a16:creationId xmlns:a16="http://schemas.microsoft.com/office/drawing/2014/main" id="{614F8A29-9485-F3CA-08E5-FB8F00033AAA}"/>
                </a:ext>
              </a:extLst>
            </p:cNvPr>
            <p:cNvSpPr txBox="1"/>
            <p:nvPr/>
          </p:nvSpPr>
          <p:spPr>
            <a:xfrm>
              <a:off x="1106423" y="521415"/>
              <a:ext cx="10380952" cy="537258"/>
            </a:xfrm>
            <a:prstGeom prst="rect">
              <a:avLst/>
            </a:prstGeom>
            <a:solidFill>
              <a:srgbClr val="014069"/>
            </a:solidFill>
          </p:spPr>
          <p:txBody>
            <a:bodyPr wrap="square">
              <a:spAutoFit/>
            </a:bodyPr>
            <a:lstStyle/>
            <a:p>
              <a:pPr algn="ctr"/>
              <a:r>
                <a:rPr lang="en-US" sz="2000" dirty="0">
                  <a:solidFill>
                    <a:schemeClr val="bg1"/>
                  </a:solidFill>
                  <a:latin typeface="#9Slide07 IcielBaliho Script" pitchFamily="2" charset="0"/>
                </a:rPr>
                <a:t>C</a:t>
              </a:r>
              <a:r>
                <a:rPr lang="vi-VN" sz="2000" dirty="0">
                  <a:solidFill>
                    <a:schemeClr val="bg1"/>
                  </a:solidFill>
                  <a:latin typeface="#9Slide07 IcielBaliho Script" pitchFamily="2" charset="0"/>
                </a:rPr>
                <a:t>ác nhân tố chính ảnh hưởng tới sự phát triển và phân bố</a:t>
              </a:r>
              <a:r>
                <a:rPr lang="en-US" sz="2000" dirty="0">
                  <a:solidFill>
                    <a:schemeClr val="bg1"/>
                  </a:solidFill>
                  <a:latin typeface="#9Slide07 IcielBaliho Script" pitchFamily="2" charset="0"/>
                </a:rPr>
                <a:t> </a:t>
              </a:r>
              <a:r>
                <a:rPr lang="vi-VN" sz="2000" dirty="0">
                  <a:solidFill>
                    <a:schemeClr val="bg1"/>
                  </a:solidFill>
                  <a:latin typeface="#9Slide07 IcielBaliho Script" pitchFamily="2" charset="0"/>
                </a:rPr>
                <a:t>nông nghiệp</a:t>
              </a:r>
              <a:endParaRPr lang="en-US" sz="2000" dirty="0">
                <a:solidFill>
                  <a:schemeClr val="bg1"/>
                </a:solidFill>
                <a:latin typeface="#9Slide07 IcielBaliho Script" pitchFamily="2" charset="0"/>
              </a:endParaRPr>
            </a:p>
          </p:txBody>
        </p:sp>
        <p:sp>
          <p:nvSpPr>
            <p:cNvPr id="11" name="Hộp Văn bản 10">
              <a:extLst>
                <a:ext uri="{FF2B5EF4-FFF2-40B4-BE49-F238E27FC236}">
                  <a16:creationId xmlns:a16="http://schemas.microsoft.com/office/drawing/2014/main" id="{F77A2013-769F-25F3-F84E-69FB1E8FAA75}"/>
                </a:ext>
              </a:extLst>
            </p:cNvPr>
            <p:cNvSpPr txBox="1"/>
            <p:nvPr/>
          </p:nvSpPr>
          <p:spPr>
            <a:xfrm>
              <a:off x="1106423" y="1829954"/>
              <a:ext cx="4351858" cy="537258"/>
            </a:xfrm>
            <a:prstGeom prst="rect">
              <a:avLst/>
            </a:prstGeom>
            <a:solidFill>
              <a:srgbClr val="008391"/>
            </a:solidFill>
          </p:spPr>
          <p:txBody>
            <a:bodyPr wrap="square">
              <a:spAutoFit/>
            </a:bodyPr>
            <a:lstStyle/>
            <a:p>
              <a:pPr algn="ctr"/>
              <a:r>
                <a:rPr lang="en-US" sz="2000" dirty="0" err="1">
                  <a:solidFill>
                    <a:schemeClr val="bg1"/>
                  </a:solidFill>
                  <a:latin typeface="#9Slide07 IcielBaliho Script" pitchFamily="2" charset="0"/>
                </a:rPr>
                <a:t>Các</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nhân</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tố</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tự</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nhiên</a:t>
              </a:r>
              <a:endParaRPr lang="en-US" sz="2000" dirty="0">
                <a:solidFill>
                  <a:schemeClr val="bg1"/>
                </a:solidFill>
                <a:latin typeface="#9Slide07 IcielBaliho Script" pitchFamily="2" charset="0"/>
              </a:endParaRPr>
            </a:p>
          </p:txBody>
        </p:sp>
        <p:sp>
          <p:nvSpPr>
            <p:cNvPr id="13" name="Hộp Văn bản 12">
              <a:extLst>
                <a:ext uri="{FF2B5EF4-FFF2-40B4-BE49-F238E27FC236}">
                  <a16:creationId xmlns:a16="http://schemas.microsoft.com/office/drawing/2014/main" id="{8A120A0A-2E35-E6D4-873D-A85DBE0F91A1}"/>
                </a:ext>
              </a:extLst>
            </p:cNvPr>
            <p:cNvSpPr txBox="1"/>
            <p:nvPr/>
          </p:nvSpPr>
          <p:spPr>
            <a:xfrm>
              <a:off x="6995159" y="1829954"/>
              <a:ext cx="4351858" cy="537258"/>
            </a:xfrm>
            <a:prstGeom prst="rect">
              <a:avLst/>
            </a:prstGeom>
            <a:solidFill>
              <a:srgbClr val="008391"/>
            </a:solidFill>
          </p:spPr>
          <p:txBody>
            <a:bodyPr wrap="square">
              <a:spAutoFit/>
            </a:bodyPr>
            <a:lstStyle/>
            <a:p>
              <a:pPr algn="ctr"/>
              <a:r>
                <a:rPr lang="en-US" sz="2000" dirty="0" err="1">
                  <a:solidFill>
                    <a:schemeClr val="bg1"/>
                  </a:solidFill>
                  <a:latin typeface="#9Slide07 IcielBaliho Script" pitchFamily="2" charset="0"/>
                </a:rPr>
                <a:t>Các</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nhân</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tố</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kinh</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tế</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xã</a:t>
              </a:r>
              <a:r>
                <a:rPr lang="en-US" sz="2000" dirty="0">
                  <a:solidFill>
                    <a:schemeClr val="bg1"/>
                  </a:solidFill>
                  <a:latin typeface="#9Slide07 IcielBaliho Script" pitchFamily="2" charset="0"/>
                </a:rPr>
                <a:t> </a:t>
              </a:r>
              <a:r>
                <a:rPr lang="en-US" sz="2000" dirty="0" err="1">
                  <a:solidFill>
                    <a:schemeClr val="bg1"/>
                  </a:solidFill>
                  <a:latin typeface="#9Slide07 IcielBaliho Script" pitchFamily="2" charset="0"/>
                </a:rPr>
                <a:t>hội</a:t>
              </a:r>
              <a:endParaRPr lang="en-US" sz="2000" dirty="0">
                <a:solidFill>
                  <a:schemeClr val="bg1"/>
                </a:solidFill>
                <a:latin typeface="#9Slide07 IcielBaliho Script" pitchFamily="2" charset="0"/>
              </a:endParaRPr>
            </a:p>
          </p:txBody>
        </p:sp>
        <p:sp>
          <p:nvSpPr>
            <p:cNvPr id="14" name="Hộp Văn bản 13">
              <a:extLst>
                <a:ext uri="{FF2B5EF4-FFF2-40B4-BE49-F238E27FC236}">
                  <a16:creationId xmlns:a16="http://schemas.microsoft.com/office/drawing/2014/main" id="{B8F39A59-9016-19C8-F7EE-98FD714B6E6E}"/>
                </a:ext>
              </a:extLst>
            </p:cNvPr>
            <p:cNvSpPr txBox="1"/>
            <p:nvPr/>
          </p:nvSpPr>
          <p:spPr>
            <a:xfrm>
              <a:off x="621792" y="3138493"/>
              <a:ext cx="1061576" cy="2509068"/>
            </a:xfrm>
            <a:prstGeom prst="roundRect">
              <a:avLst/>
            </a:prstGeom>
            <a:solidFill>
              <a:srgbClr val="00B050"/>
            </a:solidFill>
          </p:spPr>
          <p:txBody>
            <a:bodyPr wrap="square">
              <a:spAutoFit/>
            </a:bodyPr>
            <a:lstStyle/>
            <a:p>
              <a:pPr algn="ctr"/>
              <a:r>
                <a:rPr lang="en-US" dirty="0" err="1">
                  <a:solidFill>
                    <a:schemeClr val="bg1"/>
                  </a:solidFill>
                  <a:latin typeface="#9Slide04 Faustina" panose="00000500000000000000" pitchFamily="2" charset="0"/>
                  <a:ea typeface="#9Slide03 Roboto Mono Bold" pitchFamily="2" charset="0"/>
                </a:rPr>
                <a:t>Địa</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hình</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và</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đất</a:t>
              </a: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p:txBody>
        </p:sp>
        <p:cxnSp>
          <p:nvCxnSpPr>
            <p:cNvPr id="15" name="Đường kết nối: Cong 14">
              <a:extLst>
                <a:ext uri="{FF2B5EF4-FFF2-40B4-BE49-F238E27FC236}">
                  <a16:creationId xmlns:a16="http://schemas.microsoft.com/office/drawing/2014/main" id="{4C3DA662-85A1-B7C7-A7AF-EA9EF554ECD2}"/>
                </a:ext>
              </a:extLst>
            </p:cNvPr>
            <p:cNvCxnSpPr>
              <a:cxnSpLocks/>
              <a:stCxn id="9" idx="2"/>
              <a:endCxn id="11" idx="0"/>
            </p:cNvCxnSpPr>
            <p:nvPr/>
          </p:nvCxnSpPr>
          <p:spPr>
            <a:xfrm rot="5400000">
              <a:off x="4403986" y="-62959"/>
              <a:ext cx="771280" cy="3014547"/>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Đường kết nối: Cong 15">
              <a:extLst>
                <a:ext uri="{FF2B5EF4-FFF2-40B4-BE49-F238E27FC236}">
                  <a16:creationId xmlns:a16="http://schemas.microsoft.com/office/drawing/2014/main" id="{0724C0C5-B02D-24F6-03E3-A1DA66592FE6}"/>
                </a:ext>
              </a:extLst>
            </p:cNvPr>
            <p:cNvCxnSpPr>
              <a:cxnSpLocks/>
              <a:stCxn id="9" idx="2"/>
              <a:endCxn id="13" idx="0"/>
            </p:cNvCxnSpPr>
            <p:nvPr/>
          </p:nvCxnSpPr>
          <p:spPr>
            <a:xfrm rot="16200000" flipH="1">
              <a:off x="7348354" y="7219"/>
              <a:ext cx="771280" cy="2874189"/>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Hộp Văn bản 16">
              <a:extLst>
                <a:ext uri="{FF2B5EF4-FFF2-40B4-BE49-F238E27FC236}">
                  <a16:creationId xmlns:a16="http://schemas.microsoft.com/office/drawing/2014/main" id="{3BC53F6E-EEA3-E541-4723-1D93586400F0}"/>
                </a:ext>
              </a:extLst>
            </p:cNvPr>
            <p:cNvSpPr txBox="1"/>
            <p:nvPr/>
          </p:nvSpPr>
          <p:spPr>
            <a:xfrm>
              <a:off x="2044864" y="3158436"/>
              <a:ext cx="1037596" cy="2509068"/>
            </a:xfrm>
            <a:prstGeom prst="roundRect">
              <a:avLst/>
            </a:prstGeom>
            <a:solidFill>
              <a:srgbClr val="00B050"/>
            </a:solidFill>
          </p:spPr>
          <p:txBody>
            <a:bodyPr wrap="square">
              <a:spAutoFit/>
            </a:bodyPr>
            <a:lstStyle/>
            <a:p>
              <a:pPr algn="ctr"/>
              <a:r>
                <a:rPr lang="en-US" dirty="0" err="1">
                  <a:solidFill>
                    <a:schemeClr val="bg1"/>
                  </a:solidFill>
                  <a:latin typeface="#9Slide04 Faustina" panose="00000500000000000000" pitchFamily="2" charset="0"/>
                  <a:ea typeface="#9Slide03 Roboto Mono Bold" pitchFamily="2" charset="0"/>
                </a:rPr>
                <a:t>Khí</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hậu</a:t>
              </a: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p:txBody>
        </p:sp>
        <p:sp>
          <p:nvSpPr>
            <p:cNvPr id="22" name="Hộp Văn bản 21">
              <a:extLst>
                <a:ext uri="{FF2B5EF4-FFF2-40B4-BE49-F238E27FC236}">
                  <a16:creationId xmlns:a16="http://schemas.microsoft.com/office/drawing/2014/main" id="{21675D16-9616-8D96-1982-0097EBDAEE74}"/>
                </a:ext>
              </a:extLst>
            </p:cNvPr>
            <p:cNvSpPr txBox="1"/>
            <p:nvPr/>
          </p:nvSpPr>
          <p:spPr>
            <a:xfrm>
              <a:off x="3463719" y="3207783"/>
              <a:ext cx="1172789" cy="2252950"/>
            </a:xfrm>
            <a:prstGeom prst="roundRect">
              <a:avLst/>
            </a:prstGeom>
            <a:solidFill>
              <a:srgbClr val="00B050"/>
            </a:solidFill>
          </p:spPr>
          <p:txBody>
            <a:bodyPr wrap="square">
              <a:spAutoFit/>
            </a:bodyPr>
            <a:lstStyle/>
            <a:p>
              <a:pPr algn="ctr"/>
              <a:r>
                <a:rPr lang="en-US" dirty="0" err="1">
                  <a:solidFill>
                    <a:schemeClr val="bg1"/>
                  </a:solidFill>
                  <a:latin typeface="#9Slide04 Faustina" panose="00000500000000000000" pitchFamily="2" charset="0"/>
                  <a:ea typeface="#9Slide03 Roboto Mono Bold" pitchFamily="2" charset="0"/>
                </a:rPr>
                <a:t>Nguồn</a:t>
              </a:r>
              <a:r>
                <a:rPr lang="en-US" dirty="0">
                  <a:solidFill>
                    <a:schemeClr val="bg1"/>
                  </a:solidFill>
                  <a:latin typeface="#9Slide04 Faustina" panose="00000500000000000000" pitchFamily="2" charset="0"/>
                  <a:ea typeface="#9Slide03 Roboto Mono Bold" pitchFamily="2" charset="0"/>
                </a:rPr>
                <a:t> nước</a:t>
              </a: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p:txBody>
        </p:sp>
        <p:sp>
          <p:nvSpPr>
            <p:cNvPr id="23" name="Hộp Văn bản 22">
              <a:extLst>
                <a:ext uri="{FF2B5EF4-FFF2-40B4-BE49-F238E27FC236}">
                  <a16:creationId xmlns:a16="http://schemas.microsoft.com/office/drawing/2014/main" id="{35B6AAD0-BF0C-23FD-ADDB-E99349B48BB5}"/>
                </a:ext>
              </a:extLst>
            </p:cNvPr>
            <p:cNvSpPr txBox="1"/>
            <p:nvPr/>
          </p:nvSpPr>
          <p:spPr>
            <a:xfrm>
              <a:off x="4810925" y="3158436"/>
              <a:ext cx="1021461" cy="2232166"/>
            </a:xfrm>
            <a:prstGeom prst="roundRect">
              <a:avLst/>
            </a:prstGeom>
            <a:solidFill>
              <a:srgbClr val="00B050"/>
            </a:solidFill>
          </p:spPr>
          <p:txBody>
            <a:bodyPr wrap="square">
              <a:spAutoFit/>
            </a:bodyPr>
            <a:lstStyle/>
            <a:p>
              <a:pPr algn="ctr"/>
              <a:r>
                <a:rPr lang="en-US" dirty="0">
                  <a:solidFill>
                    <a:schemeClr val="bg1"/>
                  </a:solidFill>
                  <a:latin typeface="#9Slide04 Faustina" panose="00000500000000000000" pitchFamily="2" charset="0"/>
                  <a:ea typeface="#9Slide03 Roboto Mono Bold" pitchFamily="2" charset="0"/>
                </a:rPr>
                <a:t>Sinh </a:t>
              </a:r>
              <a:r>
                <a:rPr lang="en-US" dirty="0" err="1">
                  <a:solidFill>
                    <a:schemeClr val="bg1"/>
                  </a:solidFill>
                  <a:latin typeface="#9Slide04 Faustina" panose="00000500000000000000" pitchFamily="2" charset="0"/>
                  <a:ea typeface="#9Slide03 Roboto Mono Bold" pitchFamily="2" charset="0"/>
                </a:rPr>
                <a:t>vật</a:t>
              </a: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p:txBody>
        </p:sp>
        <p:cxnSp>
          <p:nvCxnSpPr>
            <p:cNvPr id="25" name="Đường kết nối: Cong 24">
              <a:extLst>
                <a:ext uri="{FF2B5EF4-FFF2-40B4-BE49-F238E27FC236}">
                  <a16:creationId xmlns:a16="http://schemas.microsoft.com/office/drawing/2014/main" id="{EA04A120-1BC2-D98A-EE4E-98D969F62386}"/>
                </a:ext>
              </a:extLst>
            </p:cNvPr>
            <p:cNvCxnSpPr>
              <a:cxnSpLocks/>
              <a:stCxn id="11" idx="2"/>
              <a:endCxn id="14" idx="0"/>
            </p:cNvCxnSpPr>
            <p:nvPr/>
          </p:nvCxnSpPr>
          <p:spPr>
            <a:xfrm rot="5400000">
              <a:off x="1831827" y="1687967"/>
              <a:ext cx="771282" cy="2129771"/>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Đường kết nối: Cong 25">
              <a:extLst>
                <a:ext uri="{FF2B5EF4-FFF2-40B4-BE49-F238E27FC236}">
                  <a16:creationId xmlns:a16="http://schemas.microsoft.com/office/drawing/2014/main" id="{8DEAA3D6-8744-E14D-74F3-BB1933DCDAEE}"/>
                </a:ext>
              </a:extLst>
            </p:cNvPr>
            <p:cNvCxnSpPr>
              <a:cxnSpLocks/>
              <a:stCxn id="11" idx="2"/>
              <a:endCxn id="17" idx="0"/>
            </p:cNvCxnSpPr>
            <p:nvPr/>
          </p:nvCxnSpPr>
          <p:spPr>
            <a:xfrm rot="5400000">
              <a:off x="2527397" y="2403480"/>
              <a:ext cx="791224" cy="718689"/>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Đường kết nối: Cong 27">
              <a:extLst>
                <a:ext uri="{FF2B5EF4-FFF2-40B4-BE49-F238E27FC236}">
                  <a16:creationId xmlns:a16="http://schemas.microsoft.com/office/drawing/2014/main" id="{4F9F979D-51AE-B340-A426-1737CFD46F52}"/>
                </a:ext>
              </a:extLst>
            </p:cNvPr>
            <p:cNvCxnSpPr>
              <a:cxnSpLocks/>
              <a:stCxn id="11" idx="2"/>
              <a:endCxn id="22" idx="0"/>
            </p:cNvCxnSpPr>
            <p:nvPr/>
          </p:nvCxnSpPr>
          <p:spPr>
            <a:xfrm rot="16200000" flipH="1">
              <a:off x="3245947" y="2403615"/>
              <a:ext cx="840571" cy="767762"/>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Đường kết nối: Cong 28">
              <a:extLst>
                <a:ext uri="{FF2B5EF4-FFF2-40B4-BE49-F238E27FC236}">
                  <a16:creationId xmlns:a16="http://schemas.microsoft.com/office/drawing/2014/main" id="{CD2A5C7F-A019-30C9-C7BE-EAA4172CC6AE}"/>
                </a:ext>
              </a:extLst>
            </p:cNvPr>
            <p:cNvCxnSpPr>
              <a:cxnSpLocks/>
              <a:stCxn id="11" idx="2"/>
              <a:endCxn id="23" idx="0"/>
            </p:cNvCxnSpPr>
            <p:nvPr/>
          </p:nvCxnSpPr>
          <p:spPr>
            <a:xfrm rot="16200000" flipH="1">
              <a:off x="3906392" y="1743171"/>
              <a:ext cx="791224" cy="2039303"/>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sp>
          <p:nvSpPr>
            <p:cNvPr id="31" name="Hộp Văn bản 30">
              <a:extLst>
                <a:ext uri="{FF2B5EF4-FFF2-40B4-BE49-F238E27FC236}">
                  <a16:creationId xmlns:a16="http://schemas.microsoft.com/office/drawing/2014/main" id="{FD95CDA7-3424-EB24-9349-BCC844282FB6}"/>
                </a:ext>
              </a:extLst>
            </p:cNvPr>
            <p:cNvSpPr txBox="1"/>
            <p:nvPr/>
          </p:nvSpPr>
          <p:spPr>
            <a:xfrm>
              <a:off x="6255621" y="3187842"/>
              <a:ext cx="1117763" cy="2232166"/>
            </a:xfrm>
            <a:prstGeom prst="roundRect">
              <a:avLst/>
            </a:prstGeom>
            <a:solidFill>
              <a:srgbClr val="00B050"/>
            </a:solidFill>
          </p:spPr>
          <p:txBody>
            <a:bodyPr wrap="square">
              <a:spAutoFit/>
            </a:bodyPr>
            <a:lstStyle/>
            <a:p>
              <a:pPr algn="ctr"/>
              <a:r>
                <a:rPr lang="en-US" dirty="0" err="1">
                  <a:solidFill>
                    <a:schemeClr val="bg1"/>
                  </a:solidFill>
                  <a:latin typeface="#9Slide04 Faustina" panose="00000500000000000000" pitchFamily="2" charset="0"/>
                  <a:ea typeface="#9Slide03 Roboto Mono Bold" pitchFamily="2" charset="0"/>
                </a:rPr>
                <a:t>Dân</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cư</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và</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lao</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động</a:t>
              </a: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p:txBody>
        </p:sp>
        <p:sp>
          <p:nvSpPr>
            <p:cNvPr id="32" name="Hộp Văn bản 31">
              <a:extLst>
                <a:ext uri="{FF2B5EF4-FFF2-40B4-BE49-F238E27FC236}">
                  <a16:creationId xmlns:a16="http://schemas.microsoft.com/office/drawing/2014/main" id="{29F097B5-C5CA-1467-A7C7-AD161AABBA0C}"/>
                </a:ext>
              </a:extLst>
            </p:cNvPr>
            <p:cNvSpPr txBox="1"/>
            <p:nvPr/>
          </p:nvSpPr>
          <p:spPr>
            <a:xfrm>
              <a:off x="7589432" y="3187708"/>
              <a:ext cx="1204995" cy="1992993"/>
            </a:xfrm>
            <a:prstGeom prst="roundRect">
              <a:avLst/>
            </a:prstGeom>
            <a:solidFill>
              <a:srgbClr val="00B050"/>
            </a:solidFill>
          </p:spPr>
          <p:txBody>
            <a:bodyPr wrap="square">
              <a:spAutoFit/>
            </a:bodyPr>
            <a:lstStyle/>
            <a:p>
              <a:pPr algn="ctr"/>
              <a:r>
                <a:rPr lang="en-US" sz="1200" dirty="0" err="1">
                  <a:solidFill>
                    <a:schemeClr val="bg1"/>
                  </a:solidFill>
                  <a:latin typeface="#9Slide04 Faustina" panose="00000500000000000000" pitchFamily="2" charset="0"/>
                  <a:ea typeface="#9Slide03 Roboto Mono Bold" pitchFamily="2" charset="0"/>
                </a:rPr>
                <a:t>Chính</a:t>
              </a:r>
              <a:r>
                <a:rPr lang="en-US" sz="1200" dirty="0">
                  <a:solidFill>
                    <a:schemeClr val="bg1"/>
                  </a:solidFill>
                  <a:latin typeface="#9Slide04 Faustina" panose="00000500000000000000" pitchFamily="2" charset="0"/>
                  <a:ea typeface="#9Slide03 Roboto Mono Bold" pitchFamily="2" charset="0"/>
                </a:rPr>
                <a:t> </a:t>
              </a:r>
              <a:r>
                <a:rPr lang="en-US" sz="1200" dirty="0" err="1">
                  <a:solidFill>
                    <a:schemeClr val="bg1"/>
                  </a:solidFill>
                  <a:latin typeface="#9Slide04 Faustina" panose="00000500000000000000" pitchFamily="2" charset="0"/>
                  <a:ea typeface="#9Slide03 Roboto Mono Bold" pitchFamily="2" charset="0"/>
                </a:rPr>
                <a:t>sách</a:t>
              </a:r>
              <a:r>
                <a:rPr lang="en-US" sz="1200" dirty="0">
                  <a:solidFill>
                    <a:schemeClr val="bg1"/>
                  </a:solidFill>
                  <a:latin typeface="#9Slide04 Faustina" panose="00000500000000000000" pitchFamily="2" charset="0"/>
                  <a:ea typeface="#9Slide03 Roboto Mono Bold" pitchFamily="2" charset="0"/>
                </a:rPr>
                <a:t> </a:t>
              </a:r>
              <a:r>
                <a:rPr lang="en-US" sz="1200" dirty="0" err="1">
                  <a:solidFill>
                    <a:schemeClr val="bg1"/>
                  </a:solidFill>
                  <a:latin typeface="#9Slide04 Faustina" panose="00000500000000000000" pitchFamily="2" charset="0"/>
                  <a:ea typeface="#9Slide03 Roboto Mono Bold" pitchFamily="2" charset="0"/>
                </a:rPr>
                <a:t>phát</a:t>
              </a:r>
              <a:r>
                <a:rPr lang="en-US" sz="1200" dirty="0">
                  <a:solidFill>
                    <a:schemeClr val="bg1"/>
                  </a:solidFill>
                  <a:latin typeface="#9Slide04 Faustina" panose="00000500000000000000" pitchFamily="2" charset="0"/>
                  <a:ea typeface="#9Slide03 Roboto Mono Bold" pitchFamily="2" charset="0"/>
                </a:rPr>
                <a:t> </a:t>
              </a:r>
              <a:r>
                <a:rPr lang="en-US" sz="1200" dirty="0" err="1">
                  <a:solidFill>
                    <a:schemeClr val="bg1"/>
                  </a:solidFill>
                  <a:latin typeface="#9Slide04 Faustina" panose="00000500000000000000" pitchFamily="2" charset="0"/>
                  <a:ea typeface="#9Slide03 Roboto Mono Bold" pitchFamily="2" charset="0"/>
                </a:rPr>
                <a:t>triển</a:t>
              </a:r>
              <a:r>
                <a:rPr lang="en-US" sz="1200" dirty="0">
                  <a:solidFill>
                    <a:schemeClr val="bg1"/>
                  </a:solidFill>
                  <a:latin typeface="#9Slide04 Faustina" panose="00000500000000000000" pitchFamily="2" charset="0"/>
                  <a:ea typeface="#9Slide03 Roboto Mono Bold" pitchFamily="2" charset="0"/>
                </a:rPr>
                <a:t> </a:t>
              </a:r>
              <a:r>
                <a:rPr lang="en-US" sz="1200" dirty="0" err="1">
                  <a:solidFill>
                    <a:schemeClr val="bg1"/>
                  </a:solidFill>
                  <a:latin typeface="#9Slide04 Faustina" panose="00000500000000000000" pitchFamily="2" charset="0"/>
                  <a:ea typeface="#9Slide03 Roboto Mono Bold" pitchFamily="2" charset="0"/>
                </a:rPr>
                <a:t>nông</a:t>
              </a:r>
              <a:r>
                <a:rPr lang="en-US" sz="1200" dirty="0">
                  <a:solidFill>
                    <a:schemeClr val="bg1"/>
                  </a:solidFill>
                  <a:latin typeface="#9Slide04 Faustina" panose="00000500000000000000" pitchFamily="2" charset="0"/>
                  <a:ea typeface="#9Slide03 Roboto Mono Bold" pitchFamily="2" charset="0"/>
                </a:rPr>
                <a:t> </a:t>
              </a:r>
              <a:r>
                <a:rPr lang="en-US" sz="1200" dirty="0" err="1">
                  <a:solidFill>
                    <a:schemeClr val="bg1"/>
                  </a:solidFill>
                  <a:latin typeface="#9Slide04 Faustina" panose="00000500000000000000" pitchFamily="2" charset="0"/>
                  <a:ea typeface="#9Slide03 Roboto Mono Bold" pitchFamily="2" charset="0"/>
                </a:rPr>
                <a:t>nghiệp</a:t>
              </a:r>
              <a:endParaRPr lang="en-US" sz="1200"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p:txBody>
        </p:sp>
        <p:sp>
          <p:nvSpPr>
            <p:cNvPr id="41" name="Hộp Văn bản 40">
              <a:extLst>
                <a:ext uri="{FF2B5EF4-FFF2-40B4-BE49-F238E27FC236}">
                  <a16:creationId xmlns:a16="http://schemas.microsoft.com/office/drawing/2014/main" id="{9D79CBFD-0732-3457-D39A-7264A989EE8F}"/>
                </a:ext>
              </a:extLst>
            </p:cNvPr>
            <p:cNvSpPr txBox="1"/>
            <p:nvPr/>
          </p:nvSpPr>
          <p:spPr>
            <a:xfrm>
              <a:off x="9004710" y="3207785"/>
              <a:ext cx="1294265" cy="2252950"/>
            </a:xfrm>
            <a:prstGeom prst="roundRect">
              <a:avLst/>
            </a:prstGeom>
            <a:solidFill>
              <a:srgbClr val="00B050"/>
            </a:solidFill>
          </p:spPr>
          <p:txBody>
            <a:bodyPr wrap="square">
              <a:spAutoFit/>
            </a:bodyPr>
            <a:lstStyle/>
            <a:p>
              <a:pPr algn="ctr"/>
              <a:r>
                <a:rPr lang="en-US" dirty="0">
                  <a:solidFill>
                    <a:schemeClr val="bg1"/>
                  </a:solidFill>
                  <a:latin typeface="#9Slide04 Faustina" panose="00000500000000000000" pitchFamily="2" charset="0"/>
                  <a:ea typeface="#9Slide03 Roboto Mono Bold" pitchFamily="2" charset="0"/>
                </a:rPr>
                <a:t>KH </a:t>
              </a:r>
              <a:r>
                <a:rPr lang="en-US" dirty="0" err="1">
                  <a:solidFill>
                    <a:schemeClr val="bg1"/>
                  </a:solidFill>
                  <a:latin typeface="#9Slide04 Faustina" panose="00000500000000000000" pitchFamily="2" charset="0"/>
                  <a:ea typeface="#9Slide03 Roboto Mono Bold" pitchFamily="2" charset="0"/>
                </a:rPr>
                <a:t>công</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nghệ</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và</a:t>
              </a:r>
              <a:r>
                <a:rPr lang="en-US" dirty="0">
                  <a:solidFill>
                    <a:schemeClr val="bg1"/>
                  </a:solidFill>
                  <a:latin typeface="#9Slide04 Faustina" panose="00000500000000000000" pitchFamily="2" charset="0"/>
                  <a:ea typeface="#9Slide03 Roboto Mono Bold" pitchFamily="2" charset="0"/>
                </a:rPr>
                <a:t> CSVC </a:t>
              </a:r>
              <a:r>
                <a:rPr lang="en-US" dirty="0" err="1">
                  <a:solidFill>
                    <a:schemeClr val="bg1"/>
                  </a:solidFill>
                  <a:latin typeface="#9Slide04 Faustina" panose="00000500000000000000" pitchFamily="2" charset="0"/>
                  <a:ea typeface="#9Slide03 Roboto Mono Bold" pitchFamily="2" charset="0"/>
                </a:rPr>
                <a:t>kĩ</a:t>
              </a:r>
              <a:r>
                <a:rPr lang="en-US" dirty="0">
                  <a:solidFill>
                    <a:schemeClr val="bg1"/>
                  </a:solidFill>
                  <a:latin typeface="#9Slide04 Faustina" panose="00000500000000000000" pitchFamily="2" charset="0"/>
                  <a:ea typeface="#9Slide03 Roboto Mono Bold" pitchFamily="2" charset="0"/>
                </a:rPr>
                <a:t> </a:t>
              </a:r>
              <a:r>
                <a:rPr lang="en-US" dirty="0" err="1">
                  <a:solidFill>
                    <a:schemeClr val="bg1"/>
                  </a:solidFill>
                  <a:latin typeface="#9Slide04 Faustina" panose="00000500000000000000" pitchFamily="2" charset="0"/>
                  <a:ea typeface="#9Slide03 Roboto Mono Bold" pitchFamily="2" charset="0"/>
                </a:rPr>
                <a:t>thuật</a:t>
              </a: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a:p>
              <a:pPr algn="ctr"/>
              <a:endParaRPr lang="en-US" dirty="0">
                <a:solidFill>
                  <a:schemeClr val="bg1"/>
                </a:solidFill>
                <a:latin typeface="#9Slide04 Faustina" panose="00000500000000000000" pitchFamily="2" charset="0"/>
                <a:ea typeface="#9Slide03 Roboto Mono Bold" pitchFamily="2" charset="0"/>
              </a:endParaRPr>
            </a:p>
          </p:txBody>
        </p:sp>
        <p:sp>
          <p:nvSpPr>
            <p:cNvPr id="42" name="Hộp Văn bản 41">
              <a:extLst>
                <a:ext uri="{FF2B5EF4-FFF2-40B4-BE49-F238E27FC236}">
                  <a16:creationId xmlns:a16="http://schemas.microsoft.com/office/drawing/2014/main" id="{C2DE0543-3478-CA80-6D45-1D9B6E6ED2A1}"/>
                </a:ext>
              </a:extLst>
            </p:cNvPr>
            <p:cNvSpPr txBox="1"/>
            <p:nvPr/>
          </p:nvSpPr>
          <p:spPr>
            <a:xfrm>
              <a:off x="10507282" y="3187706"/>
              <a:ext cx="1189366" cy="2532650"/>
            </a:xfrm>
            <a:prstGeom prst="roundRect">
              <a:avLst/>
            </a:prstGeom>
            <a:solidFill>
              <a:srgbClr val="00B050"/>
            </a:solidFill>
          </p:spPr>
          <p:txBody>
            <a:bodyPr wrap="square">
              <a:spAutoFit/>
            </a:bodyPr>
            <a:lstStyle/>
            <a:p>
              <a:pPr algn="ctr"/>
              <a:r>
                <a:rPr lang="en-US" dirty="0">
                  <a:solidFill>
                    <a:schemeClr val="bg1"/>
                  </a:solidFill>
                  <a:latin typeface="#9Slide04 Faustina" panose="00000500000000000000" pitchFamily="2" charset="0"/>
                </a:rPr>
                <a:t>Thi </a:t>
              </a:r>
              <a:r>
                <a:rPr lang="en-US" dirty="0" err="1">
                  <a:solidFill>
                    <a:schemeClr val="bg1"/>
                  </a:solidFill>
                  <a:latin typeface="#9Slide04 Faustina" panose="00000500000000000000" pitchFamily="2" charset="0"/>
                </a:rPr>
                <a:t>trường</a:t>
              </a:r>
              <a:r>
                <a:rPr lang="en-US" dirty="0">
                  <a:solidFill>
                    <a:schemeClr val="bg1"/>
                  </a:solidFill>
                  <a:latin typeface="#9Slide04 Faustina" panose="00000500000000000000" pitchFamily="2" charset="0"/>
                </a:rPr>
                <a:t> </a:t>
              </a:r>
              <a:r>
                <a:rPr lang="en-US" dirty="0" err="1">
                  <a:solidFill>
                    <a:schemeClr val="bg1"/>
                  </a:solidFill>
                  <a:latin typeface="#9Slide04 Faustina" panose="00000500000000000000" pitchFamily="2" charset="0"/>
                </a:rPr>
                <a:t>tiêu</a:t>
              </a:r>
              <a:r>
                <a:rPr lang="en-US" dirty="0">
                  <a:solidFill>
                    <a:schemeClr val="bg1"/>
                  </a:solidFill>
                  <a:latin typeface="#9Slide04 Faustina" panose="00000500000000000000" pitchFamily="2" charset="0"/>
                </a:rPr>
                <a:t> </a:t>
              </a:r>
              <a:r>
                <a:rPr lang="en-US" dirty="0" err="1">
                  <a:solidFill>
                    <a:schemeClr val="bg1"/>
                  </a:solidFill>
                  <a:latin typeface="#9Slide04 Faustina" panose="00000500000000000000" pitchFamily="2" charset="0"/>
                </a:rPr>
                <a:t>thụ</a:t>
              </a:r>
              <a:r>
                <a:rPr lang="en-US" dirty="0">
                  <a:solidFill>
                    <a:schemeClr val="bg1"/>
                  </a:solidFill>
                  <a:latin typeface="#9Slide04 Faustina" panose="00000500000000000000" pitchFamily="2" charset="0"/>
                </a:rPr>
                <a:t> </a:t>
              </a:r>
              <a:r>
                <a:rPr lang="en-US" dirty="0" err="1">
                  <a:solidFill>
                    <a:schemeClr val="bg1"/>
                  </a:solidFill>
                  <a:latin typeface="#9Slide04 Faustina" panose="00000500000000000000" pitchFamily="2" charset="0"/>
                </a:rPr>
                <a:t>nông</a:t>
              </a:r>
              <a:r>
                <a:rPr lang="en-US" dirty="0">
                  <a:solidFill>
                    <a:schemeClr val="bg1"/>
                  </a:solidFill>
                  <a:latin typeface="#9Slide04 Faustina" panose="00000500000000000000" pitchFamily="2" charset="0"/>
                </a:rPr>
                <a:t> </a:t>
              </a:r>
              <a:r>
                <a:rPr lang="en-US" dirty="0" err="1">
                  <a:solidFill>
                    <a:schemeClr val="bg1"/>
                  </a:solidFill>
                  <a:latin typeface="#9Slide04 Faustina" panose="00000500000000000000" pitchFamily="2" charset="0"/>
                </a:rPr>
                <a:t>sản</a:t>
              </a:r>
              <a:endParaRPr lang="en-US" dirty="0">
                <a:solidFill>
                  <a:schemeClr val="bg1"/>
                </a:solidFill>
                <a:latin typeface="#9Slide04 Faustina" panose="00000500000000000000" pitchFamily="2" charset="0"/>
              </a:endParaRPr>
            </a:p>
            <a:p>
              <a:pPr algn="ctr"/>
              <a:endParaRPr lang="en-US" dirty="0">
                <a:solidFill>
                  <a:schemeClr val="bg1"/>
                </a:solidFill>
                <a:latin typeface="#9Slide04 Faustina" panose="00000500000000000000" pitchFamily="2" charset="0"/>
              </a:endParaRPr>
            </a:p>
            <a:p>
              <a:pPr algn="ctr"/>
              <a:endParaRPr lang="en-US" dirty="0">
                <a:solidFill>
                  <a:schemeClr val="bg1"/>
                </a:solidFill>
                <a:latin typeface="#9Slide04 Faustina" panose="00000500000000000000" pitchFamily="2" charset="0"/>
              </a:endParaRPr>
            </a:p>
          </p:txBody>
        </p:sp>
        <p:cxnSp>
          <p:nvCxnSpPr>
            <p:cNvPr id="43" name="Đường kết nối: Cong 42">
              <a:extLst>
                <a:ext uri="{FF2B5EF4-FFF2-40B4-BE49-F238E27FC236}">
                  <a16:creationId xmlns:a16="http://schemas.microsoft.com/office/drawing/2014/main" id="{28285CC7-3FDE-3A4E-AF82-313F1EB11F12}"/>
                </a:ext>
              </a:extLst>
            </p:cNvPr>
            <p:cNvCxnSpPr>
              <a:cxnSpLocks/>
              <a:stCxn id="13" idx="2"/>
              <a:endCxn id="31" idx="0"/>
            </p:cNvCxnSpPr>
            <p:nvPr/>
          </p:nvCxnSpPr>
          <p:spPr>
            <a:xfrm rot="5400000">
              <a:off x="7582481" y="1599235"/>
              <a:ext cx="820630" cy="2356585"/>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4" name="Đường kết nối: Cong 43">
              <a:extLst>
                <a:ext uri="{FF2B5EF4-FFF2-40B4-BE49-F238E27FC236}">
                  <a16:creationId xmlns:a16="http://schemas.microsoft.com/office/drawing/2014/main" id="{3B313B2B-05D3-A3A7-2248-F9EAF42CDE09}"/>
                </a:ext>
              </a:extLst>
            </p:cNvPr>
            <p:cNvCxnSpPr>
              <a:cxnSpLocks/>
              <a:stCxn id="13" idx="2"/>
              <a:endCxn id="32" idx="0"/>
            </p:cNvCxnSpPr>
            <p:nvPr/>
          </p:nvCxnSpPr>
          <p:spPr>
            <a:xfrm rot="5400000">
              <a:off x="8271261" y="2287881"/>
              <a:ext cx="820496" cy="979158"/>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Đường kết nối: Cong 44">
              <a:extLst>
                <a:ext uri="{FF2B5EF4-FFF2-40B4-BE49-F238E27FC236}">
                  <a16:creationId xmlns:a16="http://schemas.microsoft.com/office/drawing/2014/main" id="{AF009356-8CA7-E999-47C9-D79ECF26501D}"/>
                </a:ext>
              </a:extLst>
            </p:cNvPr>
            <p:cNvCxnSpPr>
              <a:cxnSpLocks/>
              <a:stCxn id="13" idx="2"/>
              <a:endCxn id="41" idx="0"/>
            </p:cNvCxnSpPr>
            <p:nvPr/>
          </p:nvCxnSpPr>
          <p:spPr>
            <a:xfrm rot="16200000" flipH="1">
              <a:off x="8991179" y="2547121"/>
              <a:ext cx="840573" cy="480755"/>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6" name="Đường kết nối: Cong 45">
              <a:extLst>
                <a:ext uri="{FF2B5EF4-FFF2-40B4-BE49-F238E27FC236}">
                  <a16:creationId xmlns:a16="http://schemas.microsoft.com/office/drawing/2014/main" id="{335B4E63-74E0-5E4C-19B6-627237359378}"/>
                </a:ext>
              </a:extLst>
            </p:cNvPr>
            <p:cNvCxnSpPr>
              <a:cxnSpLocks/>
              <a:stCxn id="13" idx="2"/>
              <a:endCxn id="42" idx="0"/>
            </p:cNvCxnSpPr>
            <p:nvPr/>
          </p:nvCxnSpPr>
          <p:spPr>
            <a:xfrm rot="16200000" flipH="1">
              <a:off x="9726280" y="1812019"/>
              <a:ext cx="820494" cy="1930878"/>
            </a:xfrm>
            <a:prstGeom prst="curvedConnector3">
              <a:avLst>
                <a:gd name="adj1" fmla="val 50000"/>
              </a:avLst>
            </a:prstGeom>
            <a:ln w="19050">
              <a:prstDash val="sysDot"/>
              <a:tailEnd type="triangle"/>
            </a:ln>
          </p:spPr>
          <p:style>
            <a:lnRef idx="1">
              <a:schemeClr val="accent1"/>
            </a:lnRef>
            <a:fillRef idx="0">
              <a:schemeClr val="accent1"/>
            </a:fillRef>
            <a:effectRef idx="0">
              <a:schemeClr val="accent1"/>
            </a:effectRef>
            <a:fontRef idx="minor">
              <a:schemeClr val="tx1"/>
            </a:fontRef>
          </p:style>
        </p:cxnSp>
        <p:pic>
          <p:nvPicPr>
            <p:cNvPr id="47" name="Hình ảnh 46">
              <a:extLst>
                <a:ext uri="{FF2B5EF4-FFF2-40B4-BE49-F238E27FC236}">
                  <a16:creationId xmlns:a16="http://schemas.microsoft.com/office/drawing/2014/main" id="{3F7A728F-A25F-8F48-89EC-26E6AADAC409}"/>
                </a:ext>
              </a:extLst>
            </p:cNvPr>
            <p:cNvPicPr>
              <a:picLocks noChangeAspect="1"/>
            </p:cNvPicPr>
            <p:nvPr/>
          </p:nvPicPr>
          <p:blipFill>
            <a:blip r:embed="rId2"/>
            <a:stretch>
              <a:fillRect/>
            </a:stretch>
          </p:blipFill>
          <p:spPr>
            <a:xfrm>
              <a:off x="1997183" y="5092770"/>
              <a:ext cx="1089050" cy="1157986"/>
            </a:xfrm>
            <a:prstGeom prst="rect">
              <a:avLst/>
            </a:prstGeom>
          </p:spPr>
        </p:pic>
        <p:pic>
          <p:nvPicPr>
            <p:cNvPr id="48" name="Hình ảnh 47">
              <a:extLst>
                <a:ext uri="{FF2B5EF4-FFF2-40B4-BE49-F238E27FC236}">
                  <a16:creationId xmlns:a16="http://schemas.microsoft.com/office/drawing/2014/main" id="{F57F0EF9-C0D7-AE8F-8461-FD00BAF886CF}"/>
                </a:ext>
              </a:extLst>
            </p:cNvPr>
            <p:cNvPicPr>
              <a:picLocks noChangeAspect="1"/>
            </p:cNvPicPr>
            <p:nvPr/>
          </p:nvPicPr>
          <p:blipFill>
            <a:blip r:embed="rId3"/>
            <a:stretch>
              <a:fillRect/>
            </a:stretch>
          </p:blipFill>
          <p:spPr>
            <a:xfrm>
              <a:off x="622683" y="5077044"/>
              <a:ext cx="1061577" cy="1157986"/>
            </a:xfrm>
            <a:prstGeom prst="rect">
              <a:avLst/>
            </a:prstGeom>
          </p:spPr>
        </p:pic>
        <p:pic>
          <p:nvPicPr>
            <p:cNvPr id="49" name="Hình ảnh 48">
              <a:extLst>
                <a:ext uri="{FF2B5EF4-FFF2-40B4-BE49-F238E27FC236}">
                  <a16:creationId xmlns:a16="http://schemas.microsoft.com/office/drawing/2014/main" id="{A7902B04-A64C-3FCF-2C49-AA36BFD84F84}"/>
                </a:ext>
              </a:extLst>
            </p:cNvPr>
            <p:cNvPicPr>
              <a:picLocks noChangeAspect="1"/>
            </p:cNvPicPr>
            <p:nvPr/>
          </p:nvPicPr>
          <p:blipFill>
            <a:blip r:embed="rId4"/>
            <a:stretch>
              <a:fillRect/>
            </a:stretch>
          </p:blipFill>
          <p:spPr>
            <a:xfrm>
              <a:off x="3444265" y="5113010"/>
              <a:ext cx="1131363" cy="1117506"/>
            </a:xfrm>
            <a:prstGeom prst="rect">
              <a:avLst/>
            </a:prstGeom>
          </p:spPr>
        </p:pic>
        <p:pic>
          <p:nvPicPr>
            <p:cNvPr id="50" name="Hình ảnh 49">
              <a:extLst>
                <a:ext uri="{FF2B5EF4-FFF2-40B4-BE49-F238E27FC236}">
                  <a16:creationId xmlns:a16="http://schemas.microsoft.com/office/drawing/2014/main" id="{81C9BF07-DFFC-193B-E13F-0DB3C09A16A5}"/>
                </a:ext>
              </a:extLst>
            </p:cNvPr>
            <p:cNvPicPr>
              <a:picLocks noChangeAspect="1"/>
            </p:cNvPicPr>
            <p:nvPr/>
          </p:nvPicPr>
          <p:blipFill>
            <a:blip r:embed="rId5"/>
            <a:stretch>
              <a:fillRect/>
            </a:stretch>
          </p:blipFill>
          <p:spPr>
            <a:xfrm>
              <a:off x="4810922" y="5101767"/>
              <a:ext cx="963476" cy="1089048"/>
            </a:xfrm>
            <a:prstGeom prst="rect">
              <a:avLst/>
            </a:prstGeom>
          </p:spPr>
        </p:pic>
        <p:pic>
          <p:nvPicPr>
            <p:cNvPr id="51" name="Hình ảnh 50">
              <a:extLst>
                <a:ext uri="{FF2B5EF4-FFF2-40B4-BE49-F238E27FC236}">
                  <a16:creationId xmlns:a16="http://schemas.microsoft.com/office/drawing/2014/main" id="{30521DAB-0E09-1BB4-44E7-F6125194FDB2}"/>
                </a:ext>
              </a:extLst>
            </p:cNvPr>
            <p:cNvPicPr>
              <a:picLocks noChangeAspect="1"/>
            </p:cNvPicPr>
            <p:nvPr/>
          </p:nvPicPr>
          <p:blipFill>
            <a:blip r:embed="rId6"/>
            <a:stretch>
              <a:fillRect/>
            </a:stretch>
          </p:blipFill>
          <p:spPr>
            <a:xfrm>
              <a:off x="6302449" y="5130544"/>
              <a:ext cx="974521" cy="1089050"/>
            </a:xfrm>
            <a:prstGeom prst="rect">
              <a:avLst/>
            </a:prstGeom>
          </p:spPr>
        </p:pic>
        <p:pic>
          <p:nvPicPr>
            <p:cNvPr id="52" name="Hình ảnh 51">
              <a:extLst>
                <a:ext uri="{FF2B5EF4-FFF2-40B4-BE49-F238E27FC236}">
                  <a16:creationId xmlns:a16="http://schemas.microsoft.com/office/drawing/2014/main" id="{EACC2B20-E67C-2217-2FBE-D68DCF630DE4}"/>
                </a:ext>
              </a:extLst>
            </p:cNvPr>
            <p:cNvPicPr>
              <a:picLocks noChangeAspect="1"/>
            </p:cNvPicPr>
            <p:nvPr/>
          </p:nvPicPr>
          <p:blipFill>
            <a:blip r:embed="rId7"/>
            <a:stretch>
              <a:fillRect/>
            </a:stretch>
          </p:blipFill>
          <p:spPr>
            <a:xfrm>
              <a:off x="7597633" y="5130546"/>
              <a:ext cx="1086413" cy="1089050"/>
            </a:xfrm>
            <a:prstGeom prst="rect">
              <a:avLst/>
            </a:prstGeom>
          </p:spPr>
        </p:pic>
        <p:pic>
          <p:nvPicPr>
            <p:cNvPr id="53" name="Hình ảnh 52">
              <a:extLst>
                <a:ext uri="{FF2B5EF4-FFF2-40B4-BE49-F238E27FC236}">
                  <a16:creationId xmlns:a16="http://schemas.microsoft.com/office/drawing/2014/main" id="{D97A6F2B-4F82-F072-AADC-731D524A02FF}"/>
                </a:ext>
              </a:extLst>
            </p:cNvPr>
            <p:cNvPicPr>
              <a:picLocks noChangeAspect="1"/>
            </p:cNvPicPr>
            <p:nvPr/>
          </p:nvPicPr>
          <p:blipFill rotWithShape="1">
            <a:blip r:embed="rId8"/>
            <a:srcRect b="34365"/>
            <a:stretch/>
          </p:blipFill>
          <p:spPr>
            <a:xfrm>
              <a:off x="9070316" y="5122184"/>
              <a:ext cx="1228659" cy="1068631"/>
            </a:xfrm>
            <a:prstGeom prst="rect">
              <a:avLst/>
            </a:prstGeom>
          </p:spPr>
        </p:pic>
        <p:pic>
          <p:nvPicPr>
            <p:cNvPr id="54" name="Hình ảnh 53">
              <a:extLst>
                <a:ext uri="{FF2B5EF4-FFF2-40B4-BE49-F238E27FC236}">
                  <a16:creationId xmlns:a16="http://schemas.microsoft.com/office/drawing/2014/main" id="{6AD716A6-517C-B649-3AD4-0034389EFB92}"/>
                </a:ext>
              </a:extLst>
            </p:cNvPr>
            <p:cNvPicPr>
              <a:picLocks noChangeAspect="1"/>
            </p:cNvPicPr>
            <p:nvPr/>
          </p:nvPicPr>
          <p:blipFill>
            <a:blip r:embed="rId9"/>
            <a:stretch>
              <a:fillRect/>
            </a:stretch>
          </p:blipFill>
          <p:spPr>
            <a:xfrm>
              <a:off x="10497878" y="5140752"/>
              <a:ext cx="1155536" cy="1155536"/>
            </a:xfrm>
            <a:prstGeom prst="rect">
              <a:avLst/>
            </a:prstGeom>
          </p:spPr>
        </p:pic>
      </p:grpSp>
    </p:spTree>
    <p:extLst>
      <p:ext uri="{BB962C8B-B14F-4D97-AF65-F5344CB8AC3E}">
        <p14:creationId xmlns:p14="http://schemas.microsoft.com/office/powerpoint/2010/main" val="952595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22" presetClass="entr" presetSubtype="1"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5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par>
                                <p:cTn id="30" presetID="22" presetClass="entr" presetSubtype="1"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up)">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par>
                                <p:cTn id="41" presetID="22" presetClass="entr" presetSubtype="1"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wipe(up)">
                                      <p:cBhvr>
                                        <p:cTn id="43" dur="500"/>
                                        <p:tgtEl>
                                          <p:spTgt spid="6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up)">
                                      <p:cBhvr>
                                        <p:cTn id="48" dur="500"/>
                                        <p:tgtEl>
                                          <p:spTgt spid="30"/>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up)">
                                      <p:cBhvr>
                                        <p:cTn id="51" dur="500"/>
                                        <p:tgtEl>
                                          <p:spTgt spid="20"/>
                                        </p:tgtEl>
                                      </p:cBhvr>
                                    </p:animEffect>
                                  </p:childTnLst>
                                </p:cTn>
                              </p:par>
                              <p:par>
                                <p:cTn id="52" presetID="22" presetClass="entr" presetSubtype="1"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up)">
                                      <p:cBhvr>
                                        <p:cTn id="54" dur="500"/>
                                        <p:tgtEl>
                                          <p:spTgt spid="6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up)">
                                      <p:cBhvr>
                                        <p:cTn id="59" dur="500"/>
                                        <p:tgtEl>
                                          <p:spTgt spid="12"/>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up)">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up)">
                                      <p:cBhvr>
                                        <p:cTn id="67" dur="500"/>
                                        <p:tgtEl>
                                          <p:spTgt spid="37"/>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up)">
                                      <p:cBhvr>
                                        <p:cTn id="70" dur="500"/>
                                        <p:tgtEl>
                                          <p:spTgt spid="33"/>
                                        </p:tgtEl>
                                      </p:cBhvr>
                                    </p:animEffect>
                                  </p:childTnLst>
                                </p:cTn>
                              </p:par>
                              <p:par>
                                <p:cTn id="71" presetID="22" presetClass="entr" presetSubtype="1" fill="hold"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wipe(up)">
                                      <p:cBhvr>
                                        <p:cTn id="73" dur="500"/>
                                        <p:tgtEl>
                                          <p:spTgt spid="6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up)">
                                      <p:cBhvr>
                                        <p:cTn id="78" dur="500"/>
                                        <p:tgtEl>
                                          <p:spTgt spid="38"/>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up)">
                                      <p:cBhvr>
                                        <p:cTn id="81" dur="500"/>
                                        <p:tgtEl>
                                          <p:spTgt spid="34"/>
                                        </p:tgtEl>
                                      </p:cBhvr>
                                    </p:animEffect>
                                  </p:childTnLst>
                                </p:cTn>
                              </p:par>
                              <p:par>
                                <p:cTn id="82" presetID="22" presetClass="entr" presetSubtype="1" fill="hold" nodeType="with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wipe(up)">
                                      <p:cBhvr>
                                        <p:cTn id="84" dur="500"/>
                                        <p:tgtEl>
                                          <p:spTgt spid="6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up)">
                                      <p:cBhvr>
                                        <p:cTn id="89" dur="500"/>
                                        <p:tgtEl>
                                          <p:spTgt spid="39"/>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wipe(up)">
                                      <p:cBhvr>
                                        <p:cTn id="92" dur="500"/>
                                        <p:tgtEl>
                                          <p:spTgt spid="35"/>
                                        </p:tgtEl>
                                      </p:cBhvr>
                                    </p:animEffect>
                                  </p:childTnLst>
                                </p:cTn>
                              </p:par>
                              <p:par>
                                <p:cTn id="93" presetID="22" presetClass="entr" presetSubtype="1" fill="hold" nodeType="with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wipe(up)">
                                      <p:cBhvr>
                                        <p:cTn id="95" dur="500"/>
                                        <p:tgtEl>
                                          <p:spTgt spid="67"/>
                                        </p:tgtEl>
                                      </p:cBhvr>
                                    </p:animEffect>
                                  </p:childTnLst>
                                </p:cTn>
                              </p:par>
                              <p:par>
                                <p:cTn id="96" presetID="22" presetClass="entr" presetSubtype="1"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wipe(up)">
                                      <p:cBhvr>
                                        <p:cTn id="98" dur="500"/>
                                        <p:tgtEl>
                                          <p:spTgt spid="40"/>
                                        </p:tgtEl>
                                      </p:cBhvr>
                                    </p:animEffect>
                                  </p:childTnLst>
                                </p:cTn>
                              </p:par>
                              <p:par>
                                <p:cTn id="99" presetID="22" presetClass="entr" presetSubtype="1" fill="hold" nodeType="withEffect">
                                  <p:stCondLst>
                                    <p:cond delay="0"/>
                                  </p:stCondLst>
                                  <p:childTnLst>
                                    <p:set>
                                      <p:cBhvr>
                                        <p:cTn id="100" dur="1" fill="hold">
                                          <p:stCondLst>
                                            <p:cond delay="0"/>
                                          </p:stCondLst>
                                        </p:cTn>
                                        <p:tgtEl>
                                          <p:spTgt spid="68"/>
                                        </p:tgtEl>
                                        <p:attrNameLst>
                                          <p:attrName>style.visibility</p:attrName>
                                        </p:attrNameLst>
                                      </p:cBhvr>
                                      <p:to>
                                        <p:strVal val="visible"/>
                                      </p:to>
                                    </p:set>
                                    <p:animEffect transition="in" filter="wipe(up)">
                                      <p:cBhvr>
                                        <p:cTn id="101" dur="500"/>
                                        <p:tgtEl>
                                          <p:spTgt spid="68"/>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wipe(up)">
                                      <p:cBhvr>
                                        <p:cTn id="10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animBg="1"/>
      <p:bldP spid="18" grpId="0" animBg="1"/>
      <p:bldP spid="19" grpId="0" animBg="1"/>
      <p:bldP spid="20" grpId="0" animBg="1"/>
      <p:bldP spid="33" grpId="0" animBg="1"/>
      <p:bldP spid="34" grpId="0" animBg="1"/>
      <p:bldP spid="35"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B0FE992F-0622-678B-E6F7-A4A21E8D4E08}"/>
              </a:ext>
            </a:extLst>
          </p:cNvPr>
          <p:cNvSpPr/>
          <p:nvPr/>
        </p:nvSpPr>
        <p:spPr>
          <a:xfrm>
            <a:off x="-508000" y="0"/>
            <a:ext cx="12827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chemeClr val="bg1"/>
                </a:solidFill>
                <a:effectLst/>
                <a:uLnTx/>
                <a:uFillTx/>
                <a:latin typeface="#9Slide07 IcielCadena" panose="02000503000000020004" pitchFamily="2" charset="0"/>
                <a:ea typeface="+mn-ea"/>
                <a:cs typeface="Arial" panose="020B0604020202020204" pitchFamily="34" charset="0"/>
              </a:rPr>
              <a:t>LUYỆN TẬP</a:t>
            </a:r>
            <a:endParaRPr kumimoji="0" lang="en-US" sz="7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 name="TextBox 9">
            <a:extLst>
              <a:ext uri="{FF2B5EF4-FFF2-40B4-BE49-F238E27FC236}">
                <a16:creationId xmlns:a16="http://schemas.microsoft.com/office/drawing/2014/main" id="{020AD272-16A2-137F-94AC-396DD995CBA4}"/>
              </a:ext>
            </a:extLst>
          </p:cNvPr>
          <p:cNvSpPr txBox="1"/>
          <p:nvPr/>
        </p:nvSpPr>
        <p:spPr>
          <a:xfrm>
            <a:off x="411578" y="1605808"/>
            <a:ext cx="3119022" cy="2585323"/>
          </a:xfrm>
          <a:prstGeom prst="rect">
            <a:avLst/>
          </a:prstGeom>
        </p:spPr>
        <p:txBody>
          <a:bodyPr wrap="square" lIns="0" tIns="0" rIns="0" bIns="0" rtlCol="0" anchor="t">
            <a:spAutoFit/>
          </a:bodyPr>
          <a:lstStyle/>
          <a:p>
            <a:pPr algn="just"/>
            <a:r>
              <a:rPr lang="vi-VN" sz="2800" dirty="0">
                <a:solidFill>
                  <a:srgbClr val="FFFF00"/>
                </a:solidFill>
                <a:latin typeface="Bahnschrift SemiBold Condensed" panose="020B0502040204020203" pitchFamily="34" charset="0"/>
              </a:rPr>
              <a:t>Dựa vào bảng 4.1, hãy vẽ biểu đồ thể hiện diện tích gieo trồng cây lương thực có hạt và lúa của nước ta giai đoạn 2010 - 2021. Nêu nhận xét.</a:t>
            </a:r>
          </a:p>
        </p:txBody>
      </p:sp>
      <p:pic>
        <p:nvPicPr>
          <p:cNvPr id="5" name="Hình ảnh 4">
            <a:extLst>
              <a:ext uri="{FF2B5EF4-FFF2-40B4-BE49-F238E27FC236}">
                <a16:creationId xmlns:a16="http://schemas.microsoft.com/office/drawing/2014/main" id="{04F0526D-2416-1F6E-0D21-D25CE9880CE4}"/>
              </a:ext>
            </a:extLst>
          </p:cNvPr>
          <p:cNvPicPr>
            <a:picLocks noChangeAspect="1"/>
          </p:cNvPicPr>
          <p:nvPr/>
        </p:nvPicPr>
        <p:blipFill>
          <a:blip r:embed="rId2"/>
          <a:stretch>
            <a:fillRect/>
          </a:stretch>
        </p:blipFill>
        <p:spPr>
          <a:xfrm>
            <a:off x="4343400" y="1577604"/>
            <a:ext cx="7539868" cy="2777259"/>
          </a:xfrm>
          <a:prstGeom prst="rect">
            <a:avLst/>
          </a:prstGeom>
        </p:spPr>
      </p:pic>
      <p:sp>
        <p:nvSpPr>
          <p:cNvPr id="6" name="Rectangle: Rounded Corners 7">
            <a:extLst>
              <a:ext uri="{FF2B5EF4-FFF2-40B4-BE49-F238E27FC236}">
                <a16:creationId xmlns:a16="http://schemas.microsoft.com/office/drawing/2014/main" id="{BECA19D6-5290-825B-C231-383D65A8C152}"/>
              </a:ext>
            </a:extLst>
          </p:cNvPr>
          <p:cNvSpPr/>
          <p:nvPr/>
        </p:nvSpPr>
        <p:spPr>
          <a:xfrm>
            <a:off x="411578" y="5284594"/>
            <a:ext cx="4046122" cy="1083698"/>
          </a:xfrm>
          <a:prstGeom prst="roundRect">
            <a:avLst/>
          </a:prstGeom>
          <a:solidFill>
            <a:schemeClr val="bg1"/>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9Slide07 IcielCadena" panose="02000503000000020004" pitchFamily="2" charset="0"/>
                <a:ea typeface="+mn-ea"/>
                <a:cs typeface="Arial" panose="020B0604020202020204" pitchFamily="34" charset="0"/>
              </a:rPr>
              <a:t>Chọn</a:t>
            </a:r>
            <a:r>
              <a:rPr kumimoji="0" lang="en-US" sz="3600" b="0" i="0" u="none" strike="noStrike" kern="1200" cap="none" spc="0" normalizeH="0" baseline="0" noProof="0" dirty="0">
                <a:ln>
                  <a:noFill/>
                </a:ln>
                <a:solidFill>
                  <a:srgbClr val="FF0066"/>
                </a:solidFill>
                <a:effectLst/>
                <a:uLnTx/>
                <a:uFillTx/>
                <a:latin typeface="#9Slide07 IcielCadena" panose="02000503000000020004"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66"/>
                </a:solidFill>
                <a:effectLst/>
                <a:uLnTx/>
                <a:uFillTx/>
                <a:latin typeface="#9Slide07 IcielCadena" panose="02000503000000020004" pitchFamily="2" charset="0"/>
                <a:ea typeface="+mn-ea"/>
                <a:cs typeface="Arial" panose="020B0604020202020204" pitchFamily="34" charset="0"/>
              </a:rPr>
              <a:t>dạng</a:t>
            </a:r>
            <a:r>
              <a:rPr kumimoji="0" lang="en-US" sz="3600" b="0" i="0" u="none" strike="noStrike" kern="1200" cap="none" spc="0" normalizeH="0" baseline="0" noProof="0" dirty="0">
                <a:ln>
                  <a:noFill/>
                </a:ln>
                <a:solidFill>
                  <a:srgbClr val="FF0066"/>
                </a:solidFill>
                <a:effectLst/>
                <a:uLnTx/>
                <a:uFillTx/>
                <a:latin typeface="#9Slide07 IcielCadena" panose="02000503000000020004"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66"/>
                </a:solidFill>
                <a:effectLst/>
                <a:uLnTx/>
                <a:uFillTx/>
                <a:latin typeface="#9Slide07 IcielCadena" panose="02000503000000020004" pitchFamily="2" charset="0"/>
                <a:ea typeface="+mn-ea"/>
                <a:cs typeface="Arial" panose="020B0604020202020204" pitchFamily="34" charset="0"/>
              </a:rPr>
              <a:t>biểu</a:t>
            </a:r>
            <a:r>
              <a:rPr kumimoji="0" lang="en-US" sz="3600" b="0" i="0" u="none" strike="noStrike" kern="1200" cap="none" spc="0" normalizeH="0" baseline="0" noProof="0" dirty="0">
                <a:ln>
                  <a:noFill/>
                </a:ln>
                <a:solidFill>
                  <a:srgbClr val="FF0066"/>
                </a:solidFill>
                <a:effectLst/>
                <a:uLnTx/>
                <a:uFillTx/>
                <a:latin typeface="#9Slide07 IcielCadena" panose="02000503000000020004"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66"/>
                </a:solidFill>
                <a:effectLst/>
                <a:uLnTx/>
                <a:uFillTx/>
                <a:latin typeface="#9Slide07 IcielCadena" panose="02000503000000020004" pitchFamily="2" charset="0"/>
                <a:ea typeface="+mn-ea"/>
                <a:cs typeface="Arial" panose="020B0604020202020204" pitchFamily="34" charset="0"/>
              </a:rPr>
              <a:t>đồ</a:t>
            </a:r>
            <a:endParaRPr kumimoji="0" lang="en-US" sz="3600" b="1" i="0" u="none" strike="noStrike" kern="1200" cap="none" spc="0" normalizeH="0" baseline="0" noProof="0" dirty="0">
              <a:ln>
                <a:noFill/>
              </a:ln>
              <a:solidFill>
                <a:srgbClr val="0000FF"/>
              </a:solidFill>
              <a:effectLst/>
              <a:uLnTx/>
              <a:uFillTx/>
              <a:latin typeface="#9Slide05 Ringdena" pitchFamily="2"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81DE469D-CD13-99D6-9C8C-40ACF834AE0E}"/>
              </a:ext>
            </a:extLst>
          </p:cNvPr>
          <p:cNvSpPr/>
          <p:nvPr/>
        </p:nvSpPr>
        <p:spPr>
          <a:xfrm>
            <a:off x="7607300" y="5280396"/>
            <a:ext cx="4275968" cy="1083698"/>
          </a:xfrm>
          <a:prstGeom prst="roundRect">
            <a:avLst/>
          </a:prstGeom>
          <a:solidFill>
            <a:schemeClr val="bg1"/>
          </a:solid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9Slide07 IcielCadena" panose="02000503000000020004" pitchFamily="2" charset="0"/>
                <a:ea typeface="+mn-ea"/>
                <a:cs typeface="Arial" panose="020B0604020202020204" pitchFamily="34" charset="0"/>
              </a:rPr>
              <a:t>Cột</a:t>
            </a:r>
            <a:r>
              <a:rPr kumimoji="0" lang="en-US" sz="3600" b="0" i="0" u="none" strike="noStrike" kern="1200" cap="none" spc="0" normalizeH="0" baseline="0" noProof="0" dirty="0">
                <a:ln>
                  <a:noFill/>
                </a:ln>
                <a:solidFill>
                  <a:srgbClr val="FF0066"/>
                </a:solidFill>
                <a:effectLst/>
                <a:uLnTx/>
                <a:uFillTx/>
                <a:latin typeface="#9Slide07 IcielCadena" panose="02000503000000020004" pitchFamily="2" charset="0"/>
                <a:ea typeface="+mn-ea"/>
                <a:cs typeface="Arial" panose="020B0604020202020204" pitchFamily="34" charset="0"/>
              </a:rPr>
              <a:t> </a:t>
            </a:r>
            <a:r>
              <a:rPr kumimoji="0" lang="en-US" sz="3600" b="0" i="0" u="none" strike="noStrike" kern="1200" cap="none" spc="0" normalizeH="0" baseline="0" noProof="0" dirty="0" err="1">
                <a:ln>
                  <a:noFill/>
                </a:ln>
                <a:solidFill>
                  <a:srgbClr val="FF0066"/>
                </a:solidFill>
                <a:effectLst/>
                <a:uLnTx/>
                <a:uFillTx/>
                <a:latin typeface="#9Slide07 IcielCadena" panose="02000503000000020004" pitchFamily="2" charset="0"/>
                <a:ea typeface="+mn-ea"/>
                <a:cs typeface="Arial" panose="020B0604020202020204" pitchFamily="34" charset="0"/>
              </a:rPr>
              <a:t>chồng</a:t>
            </a:r>
            <a:endParaRPr kumimoji="0" lang="en-US" sz="3600" b="1" i="0" u="none" strike="noStrike" kern="1200" cap="none" spc="0" normalizeH="0" baseline="0" noProof="0" dirty="0">
              <a:ln>
                <a:noFill/>
              </a:ln>
              <a:solidFill>
                <a:srgbClr val="0000FF"/>
              </a:solidFill>
              <a:effectLst/>
              <a:uLnTx/>
              <a:uFillTx/>
              <a:latin typeface="#9Slide05 Ringdena" pitchFamily="2" charset="0"/>
              <a:ea typeface="+mn-ea"/>
              <a:cs typeface="Arial" panose="020B0604020202020204" pitchFamily="34" charset="0"/>
            </a:endParaRPr>
          </a:p>
        </p:txBody>
      </p:sp>
      <p:sp>
        <p:nvSpPr>
          <p:cNvPr id="12" name="Mũi tên: Phải 11">
            <a:extLst>
              <a:ext uri="{FF2B5EF4-FFF2-40B4-BE49-F238E27FC236}">
                <a16:creationId xmlns:a16="http://schemas.microsoft.com/office/drawing/2014/main" id="{1ABED8F0-90AF-388D-3EFB-E925C6C26926}"/>
              </a:ext>
            </a:extLst>
          </p:cNvPr>
          <p:cNvSpPr/>
          <p:nvPr/>
        </p:nvSpPr>
        <p:spPr>
          <a:xfrm>
            <a:off x="5308600" y="5564204"/>
            <a:ext cx="1663700" cy="698500"/>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821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B0FE992F-0622-678B-E6F7-A4A21E8D4E08}"/>
              </a:ext>
            </a:extLst>
          </p:cNvPr>
          <p:cNvSpPr/>
          <p:nvPr/>
        </p:nvSpPr>
        <p:spPr>
          <a:xfrm>
            <a:off x="-469900" y="254000"/>
            <a:ext cx="12827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chemeClr val="bg1"/>
                </a:solidFill>
                <a:effectLst/>
                <a:uLnTx/>
                <a:uFillTx/>
                <a:latin typeface="#9Slide07 IcielCadena" panose="02000503000000020004" pitchFamily="2" charset="0"/>
                <a:ea typeface="+mn-ea"/>
                <a:cs typeface="Arial" panose="020B0604020202020204" pitchFamily="34" charset="0"/>
              </a:rPr>
              <a:t>LUYỆN TẬP</a:t>
            </a:r>
            <a:endParaRPr kumimoji="0" lang="en-US" sz="7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Hình ảnh 2">
            <a:extLst>
              <a:ext uri="{FF2B5EF4-FFF2-40B4-BE49-F238E27FC236}">
                <a16:creationId xmlns:a16="http://schemas.microsoft.com/office/drawing/2014/main" id="{0515FAC6-961A-00AA-67E9-0DAB7C6FBDC0}"/>
              </a:ext>
            </a:extLst>
          </p:cNvPr>
          <p:cNvPicPr>
            <a:picLocks noChangeAspect="1"/>
          </p:cNvPicPr>
          <p:nvPr/>
        </p:nvPicPr>
        <p:blipFill>
          <a:blip r:embed="rId2"/>
          <a:stretch>
            <a:fillRect/>
          </a:stretch>
        </p:blipFill>
        <p:spPr>
          <a:xfrm>
            <a:off x="244475" y="1734202"/>
            <a:ext cx="5851525" cy="4431982"/>
          </a:xfrm>
          <a:prstGeom prst="rect">
            <a:avLst/>
          </a:prstGeom>
        </p:spPr>
      </p:pic>
      <p:sp>
        <p:nvSpPr>
          <p:cNvPr id="6" name="TextBox 19">
            <a:extLst>
              <a:ext uri="{FF2B5EF4-FFF2-40B4-BE49-F238E27FC236}">
                <a16:creationId xmlns:a16="http://schemas.microsoft.com/office/drawing/2014/main" id="{B5531A77-441A-506F-EEDF-0A2B4AF513D7}"/>
              </a:ext>
            </a:extLst>
          </p:cNvPr>
          <p:cNvSpPr txBox="1"/>
          <p:nvPr/>
        </p:nvSpPr>
        <p:spPr>
          <a:xfrm>
            <a:off x="6324600" y="1734201"/>
            <a:ext cx="5622925" cy="4431983"/>
          </a:xfrm>
          <a:prstGeom prst="rect">
            <a:avLst/>
          </a:prstGeom>
          <a:solidFill>
            <a:schemeClr val="bg1"/>
          </a:solidFill>
        </p:spPr>
        <p:txBody>
          <a:bodyPr wrap="square" lIns="0" tIns="0" rIns="0" bIns="0" rtlCol="0" anchor="t">
            <a:spAutoFit/>
          </a:bodyPr>
          <a:lstStyle/>
          <a:p>
            <a:pPr algn="ctr"/>
            <a:r>
              <a:rPr lang="en-US" sz="2400" b="1" spc="-4" dirty="0">
                <a:solidFill>
                  <a:srgbClr val="C00000"/>
                </a:solidFill>
                <a:latin typeface="Bahnschrift Light Condensed" panose="020B0502040204020203" pitchFamily="34" charset="0"/>
              </a:rPr>
              <a:t>NHẬN XÉT</a:t>
            </a:r>
          </a:p>
          <a:p>
            <a:pPr algn="just"/>
            <a:r>
              <a:rPr lang="en-US" sz="2400" spc="-4" dirty="0">
                <a:solidFill>
                  <a:srgbClr val="014069"/>
                </a:solidFill>
                <a:latin typeface="Bahnschrift Light Condensed" panose="020B0502040204020203" pitchFamily="34" charset="0"/>
              </a:rPr>
              <a:t>- Diện </a:t>
            </a:r>
            <a:r>
              <a:rPr lang="vi-VN" sz="2400" spc="-4" dirty="0">
                <a:solidFill>
                  <a:srgbClr val="014069"/>
                </a:solidFill>
                <a:latin typeface="Bahnschrift Light Condensed" panose="020B0502040204020203" pitchFamily="34" charset="0"/>
              </a:rPr>
              <a:t>tích gieo trồng cây lương thực có hạt và lúa của nước ta giai đoạn 2010 - 2021 có sự biến động</a:t>
            </a:r>
            <a:r>
              <a:rPr lang="en-US" sz="2400" spc="-4" dirty="0">
                <a:solidFill>
                  <a:srgbClr val="014069"/>
                </a:solidFill>
                <a:latin typeface="Bahnschrift Light Condensed" panose="020B0502040204020203" pitchFamily="34" charset="0"/>
              </a:rPr>
              <a:t>.</a:t>
            </a:r>
            <a:endParaRPr lang="vi-VN" sz="2400" spc="-4" dirty="0">
              <a:solidFill>
                <a:srgbClr val="014069"/>
              </a:solidFill>
              <a:latin typeface="Bahnschrift Light Condensed" panose="020B0502040204020203" pitchFamily="34" charset="0"/>
            </a:endParaRPr>
          </a:p>
          <a:p>
            <a:pPr algn="just"/>
            <a:r>
              <a:rPr lang="vi-VN" sz="2400" spc="-4" dirty="0">
                <a:solidFill>
                  <a:srgbClr val="C00000"/>
                </a:solidFill>
                <a:latin typeface="Bahnschrift Light Condensed" panose="020B0502040204020203" pitchFamily="34" charset="0"/>
              </a:rPr>
              <a:t>+ Giai đoạn 2010 - 2015</a:t>
            </a:r>
            <a:r>
              <a:rPr lang="vi-VN" sz="2400" spc="-4" dirty="0">
                <a:solidFill>
                  <a:srgbClr val="014069"/>
                </a:solidFill>
                <a:latin typeface="Bahnschrift Light Condensed" panose="020B0502040204020203" pitchFamily="34" charset="0"/>
              </a:rPr>
              <a:t>, cả diện tích </a:t>
            </a:r>
            <a:r>
              <a:rPr lang="vi-VN" sz="2400" spc="-4" dirty="0" err="1">
                <a:solidFill>
                  <a:srgbClr val="014069"/>
                </a:solidFill>
                <a:latin typeface="Bahnschrift Light Condensed" panose="020B0502040204020203" pitchFamily="34" charset="0"/>
              </a:rPr>
              <a:t>tích</a:t>
            </a:r>
            <a:r>
              <a:rPr lang="vi-VN" sz="2400" spc="-4" dirty="0">
                <a:solidFill>
                  <a:srgbClr val="014069"/>
                </a:solidFill>
                <a:latin typeface="Bahnschrift Light Condensed" panose="020B0502040204020203" pitchFamily="34" charset="0"/>
              </a:rPr>
              <a:t> gieo trồng cây lương thực có hạt và lúa đều tăng lên, đạt 9 triệu ha cây lương thực có hạt trong đó 7,8 triệu ha lúa (2015).</a:t>
            </a:r>
          </a:p>
          <a:p>
            <a:pPr algn="just"/>
            <a:r>
              <a:rPr lang="vi-VN" sz="2400" spc="-4" dirty="0">
                <a:solidFill>
                  <a:srgbClr val="014069"/>
                </a:solidFill>
                <a:latin typeface="Bahnschrift Light Condensed" panose="020B0502040204020203" pitchFamily="34" charset="0"/>
              </a:rPr>
              <a:t>+ </a:t>
            </a:r>
            <a:r>
              <a:rPr lang="vi-VN" sz="2400" spc="-4" dirty="0">
                <a:solidFill>
                  <a:srgbClr val="C00000"/>
                </a:solidFill>
                <a:latin typeface="Bahnschrift Light Condensed" panose="020B0502040204020203" pitchFamily="34" charset="0"/>
              </a:rPr>
              <a:t>Giai đoạn 2015 - 2021</a:t>
            </a:r>
            <a:r>
              <a:rPr lang="vi-VN" sz="2400" spc="-4" dirty="0">
                <a:solidFill>
                  <a:srgbClr val="014069"/>
                </a:solidFill>
                <a:latin typeface="Bahnschrift Light Condensed" panose="020B0502040204020203" pitchFamily="34" charset="0"/>
              </a:rPr>
              <a:t>, cả diện tích </a:t>
            </a:r>
            <a:r>
              <a:rPr lang="vi-VN" sz="2400" spc="-4" dirty="0" err="1">
                <a:solidFill>
                  <a:srgbClr val="014069"/>
                </a:solidFill>
                <a:latin typeface="Bahnschrift Light Condensed" panose="020B0502040204020203" pitchFamily="34" charset="0"/>
              </a:rPr>
              <a:t>tích</a:t>
            </a:r>
            <a:r>
              <a:rPr lang="vi-VN" sz="2400" spc="-4" dirty="0">
                <a:solidFill>
                  <a:srgbClr val="014069"/>
                </a:solidFill>
                <a:latin typeface="Bahnschrift Light Condensed" panose="020B0502040204020203" pitchFamily="34" charset="0"/>
              </a:rPr>
              <a:t> gieo trồng cây lương thực có hạt và lúa đều giảm, diện tích cây lương thực có hạt giảm xuống chỉ còn 8,1 triệu ha, trong đó diện tích cây lúa giảm còn 7,2 triệu ha (2021).</a:t>
            </a:r>
            <a:endParaRPr lang="en-US" sz="2400" spc="-4" dirty="0">
              <a:solidFill>
                <a:srgbClr val="014069"/>
              </a:solidFill>
              <a:latin typeface="Bahnschrift Light Condensed" panose="020B0502040204020203" pitchFamily="34" charset="0"/>
            </a:endParaRPr>
          </a:p>
          <a:p>
            <a:pPr algn="just"/>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Cây</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lúa</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chiếm</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tỉ</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trọng</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cao</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nhất</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trong</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cơ</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cấu</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diện</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tích</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gieo</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trồng</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cây</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lương</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thực</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có</a:t>
            </a:r>
            <a:r>
              <a:rPr lang="en-US" sz="2400" spc="-4" dirty="0">
                <a:solidFill>
                  <a:srgbClr val="014069"/>
                </a:solidFill>
                <a:latin typeface="Bahnschrift Light Condensed" panose="020B0502040204020203" pitchFamily="34" charset="0"/>
              </a:rPr>
              <a:t> </a:t>
            </a:r>
            <a:r>
              <a:rPr lang="en-US" sz="2400" spc="-4" dirty="0" err="1">
                <a:solidFill>
                  <a:srgbClr val="014069"/>
                </a:solidFill>
                <a:latin typeface="Bahnschrift Light Condensed" panose="020B0502040204020203" pitchFamily="34" charset="0"/>
              </a:rPr>
              <a:t>hạt</a:t>
            </a:r>
            <a:r>
              <a:rPr lang="en-US" sz="2400" spc="-4" dirty="0">
                <a:solidFill>
                  <a:srgbClr val="014069"/>
                </a:solidFill>
                <a:latin typeface="Bahnschrift Light Condensed" panose="020B0502040204020203" pitchFamily="34" charset="0"/>
              </a:rPr>
              <a:t> ở </a:t>
            </a:r>
            <a:r>
              <a:rPr lang="en-US" sz="2400" spc="-4" dirty="0" err="1">
                <a:solidFill>
                  <a:srgbClr val="014069"/>
                </a:solidFill>
                <a:latin typeface="Bahnschrift Light Condensed" panose="020B0502040204020203" pitchFamily="34" charset="0"/>
              </a:rPr>
              <a:t>nước</a:t>
            </a:r>
            <a:r>
              <a:rPr lang="en-US" sz="2400" spc="-4" dirty="0">
                <a:solidFill>
                  <a:srgbClr val="014069"/>
                </a:solidFill>
                <a:latin typeface="Bahnschrift Light Condensed" panose="020B0502040204020203" pitchFamily="34" charset="0"/>
              </a:rPr>
              <a:t> ta(2021: 88,9%)</a:t>
            </a:r>
            <a:endParaRPr lang="vi-VN" sz="2400" spc="-4" dirty="0">
              <a:solidFill>
                <a:srgbClr val="014069"/>
              </a:solidFill>
              <a:latin typeface="Bahnschrift Light Condensed" panose="020B0502040204020203" pitchFamily="34" charset="0"/>
            </a:endParaRPr>
          </a:p>
        </p:txBody>
      </p:sp>
    </p:spTree>
    <p:extLst>
      <p:ext uri="{BB962C8B-B14F-4D97-AF65-F5344CB8AC3E}">
        <p14:creationId xmlns:p14="http://schemas.microsoft.com/office/powerpoint/2010/main" val="61458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Hình ảnh 3">
            <a:extLst>
              <a:ext uri="{FF2B5EF4-FFF2-40B4-BE49-F238E27FC236}">
                <a16:creationId xmlns:a16="http://schemas.microsoft.com/office/drawing/2014/main" id="{D247FFD0-7B11-156D-A785-BF335257B009}"/>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727562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6CA7DD61-878E-3E1E-20C6-A2B7FFE5E4EB}"/>
              </a:ext>
            </a:extLst>
          </p:cNvPr>
          <p:cNvSpPr/>
          <p:nvPr/>
        </p:nvSpPr>
        <p:spPr>
          <a:xfrm>
            <a:off x="234820" y="91448"/>
            <a:ext cx="11942064" cy="447040"/>
          </a:xfrm>
          <a:prstGeom prst="rect">
            <a:avLst/>
          </a:prstGeom>
          <a:solidFill>
            <a:srgbClr val="6600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Các</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nhân</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tố</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KINH TẾ XÃ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HỘIảnh</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hưởng</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đến</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sự</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phát</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triển</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và</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phân</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bố</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nông</a:t>
            </a:r>
            <a:r>
              <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rPr>
              <a:t> </a:t>
            </a:r>
            <a:r>
              <a:rPr kumimoji="0" lang="en-US" sz="2000" b="1" i="0" u="none" strike="noStrike" kern="1200" cap="none" spc="-130" normalizeH="0" baseline="0" noProof="0" dirty="0" err="1">
                <a:ln>
                  <a:noFill/>
                </a:ln>
                <a:solidFill>
                  <a:prstClr val="white"/>
                </a:solidFill>
                <a:effectLst/>
                <a:uLnTx/>
                <a:uFillTx/>
                <a:latin typeface="#9Slide03 IcielSmoothy Sans" panose="00000500000000000000" pitchFamily="2" charset="0"/>
                <a:ea typeface="+mn-ea"/>
                <a:cs typeface="+mn-cs"/>
              </a:rPr>
              <a:t>nghiệp</a:t>
            </a:r>
            <a:endParaRPr kumimoji="0" lang="en-US" sz="2000" b="1" i="0" u="none" strike="noStrike" kern="1200" cap="none" spc="-130" normalizeH="0" baseline="0" noProof="0" dirty="0">
              <a:ln>
                <a:noFill/>
              </a:ln>
              <a:solidFill>
                <a:prstClr val="white"/>
              </a:solidFill>
              <a:effectLst/>
              <a:uLnTx/>
              <a:uFillTx/>
              <a:latin typeface="#9Slide03 IcielSmoothy Sans" panose="00000500000000000000" pitchFamily="2" charset="0"/>
              <a:ea typeface="+mn-ea"/>
              <a:cs typeface="+mn-cs"/>
            </a:endParaRPr>
          </a:p>
        </p:txBody>
      </p:sp>
      <p:sp>
        <p:nvSpPr>
          <p:cNvPr id="7" name="Hình chữ nhật 6">
            <a:extLst>
              <a:ext uri="{FF2B5EF4-FFF2-40B4-BE49-F238E27FC236}">
                <a16:creationId xmlns:a16="http://schemas.microsoft.com/office/drawing/2014/main" id="{3FA9491E-1AA2-5C41-C6A4-C19F8D0B1E0E}"/>
              </a:ext>
            </a:extLst>
          </p:cNvPr>
          <p:cNvSpPr/>
          <p:nvPr/>
        </p:nvSpPr>
        <p:spPr>
          <a:xfrm>
            <a:off x="118872" y="691388"/>
            <a:ext cx="1143000" cy="447040"/>
          </a:xfrm>
          <a:prstGeom prst="rect">
            <a:avLst/>
          </a:prstGeom>
          <a:solidFill>
            <a:srgbClr val="9900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Hình chữ nhật 7">
            <a:extLst>
              <a:ext uri="{FF2B5EF4-FFF2-40B4-BE49-F238E27FC236}">
                <a16:creationId xmlns:a16="http://schemas.microsoft.com/office/drawing/2014/main" id="{76FABE07-EDAB-A756-9B9F-4E432CAEB7BF}"/>
              </a:ext>
            </a:extLst>
          </p:cNvPr>
          <p:cNvSpPr/>
          <p:nvPr/>
        </p:nvSpPr>
        <p:spPr>
          <a:xfrm>
            <a:off x="118872" y="1175114"/>
            <a:ext cx="1143000" cy="1915773"/>
          </a:xfrm>
          <a:prstGeom prst="rect">
            <a:avLst/>
          </a:prstGeom>
          <a:solidFill>
            <a:srgbClr val="9900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Hình chữ nhật 8">
            <a:extLst>
              <a:ext uri="{FF2B5EF4-FFF2-40B4-BE49-F238E27FC236}">
                <a16:creationId xmlns:a16="http://schemas.microsoft.com/office/drawing/2014/main" id="{B84F1261-FE86-84D6-F72B-B5173CF53984}"/>
              </a:ext>
            </a:extLst>
          </p:cNvPr>
          <p:cNvSpPr/>
          <p:nvPr/>
        </p:nvSpPr>
        <p:spPr>
          <a:xfrm>
            <a:off x="141157" y="3137350"/>
            <a:ext cx="1143000" cy="2035697"/>
          </a:xfrm>
          <a:prstGeom prst="rect">
            <a:avLst/>
          </a:prstGeom>
          <a:solidFill>
            <a:srgbClr val="9900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Hình chữ nhật 9">
            <a:extLst>
              <a:ext uri="{FF2B5EF4-FFF2-40B4-BE49-F238E27FC236}">
                <a16:creationId xmlns:a16="http://schemas.microsoft.com/office/drawing/2014/main" id="{97066005-338E-9B68-8B47-BE76BB0EBFFE}"/>
              </a:ext>
            </a:extLst>
          </p:cNvPr>
          <p:cNvSpPr/>
          <p:nvPr/>
        </p:nvSpPr>
        <p:spPr>
          <a:xfrm>
            <a:off x="141156" y="5324019"/>
            <a:ext cx="1096247" cy="1177525"/>
          </a:xfrm>
          <a:prstGeom prst="rect">
            <a:avLst/>
          </a:prstGeom>
          <a:solidFill>
            <a:srgbClr val="9900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Hình chữ nhật 10">
            <a:extLst>
              <a:ext uri="{FF2B5EF4-FFF2-40B4-BE49-F238E27FC236}">
                <a16:creationId xmlns:a16="http://schemas.microsoft.com/office/drawing/2014/main" id="{BDF2AD68-F9F8-B1B9-DEF7-4F4EC1856155}"/>
              </a:ext>
            </a:extLst>
          </p:cNvPr>
          <p:cNvSpPr/>
          <p:nvPr/>
        </p:nvSpPr>
        <p:spPr>
          <a:xfrm>
            <a:off x="1344549" y="691388"/>
            <a:ext cx="2608302" cy="447040"/>
          </a:xfrm>
          <a:prstGeom prst="rect">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Hình chữ nhật 11">
            <a:extLst>
              <a:ext uri="{FF2B5EF4-FFF2-40B4-BE49-F238E27FC236}">
                <a16:creationId xmlns:a16="http://schemas.microsoft.com/office/drawing/2014/main" id="{4C3A9DF3-803B-C92C-46CF-9AE28FBFAB53}"/>
              </a:ext>
            </a:extLst>
          </p:cNvPr>
          <p:cNvSpPr/>
          <p:nvPr/>
        </p:nvSpPr>
        <p:spPr>
          <a:xfrm>
            <a:off x="4068499" y="704704"/>
            <a:ext cx="2613185" cy="447040"/>
          </a:xfrm>
          <a:prstGeom prst="rect">
            <a:avLst/>
          </a:prstGeom>
          <a:solidFill>
            <a:srgbClr val="FF99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Hình chữ nhật 12">
            <a:extLst>
              <a:ext uri="{FF2B5EF4-FFF2-40B4-BE49-F238E27FC236}">
                <a16:creationId xmlns:a16="http://schemas.microsoft.com/office/drawing/2014/main" id="{F1E1AAC1-0B8F-3DE9-7EEC-1D11D0847DD9}"/>
              </a:ext>
            </a:extLst>
          </p:cNvPr>
          <p:cNvSpPr/>
          <p:nvPr/>
        </p:nvSpPr>
        <p:spPr>
          <a:xfrm>
            <a:off x="6759479" y="679200"/>
            <a:ext cx="2637654" cy="447040"/>
          </a:xfrm>
          <a:prstGeom prst="rect">
            <a:avLst/>
          </a:prstGeom>
          <a:solidFill>
            <a:srgbClr val="0099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Hình chữ nhật 13">
            <a:extLst>
              <a:ext uri="{FF2B5EF4-FFF2-40B4-BE49-F238E27FC236}">
                <a16:creationId xmlns:a16="http://schemas.microsoft.com/office/drawing/2014/main" id="{18DBECF8-428C-A5C3-6532-8253ECE2AE69}"/>
              </a:ext>
            </a:extLst>
          </p:cNvPr>
          <p:cNvSpPr/>
          <p:nvPr/>
        </p:nvSpPr>
        <p:spPr>
          <a:xfrm>
            <a:off x="9512781" y="691388"/>
            <a:ext cx="2546440" cy="447040"/>
          </a:xfrm>
          <a:prstGeom prst="rect">
            <a:avLst/>
          </a:prstGeom>
          <a:solidFill>
            <a:srgbClr val="FF33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Hình chữ nhật 20">
            <a:hlinkClick r:id="" action="ppaction://noaction"/>
            <a:extLst>
              <a:ext uri="{FF2B5EF4-FFF2-40B4-BE49-F238E27FC236}">
                <a16:creationId xmlns:a16="http://schemas.microsoft.com/office/drawing/2014/main" id="{4C351399-2370-B5A5-953B-BBA125AEB67F}"/>
              </a:ext>
            </a:extLst>
          </p:cNvPr>
          <p:cNvSpPr/>
          <p:nvPr/>
        </p:nvSpPr>
        <p:spPr>
          <a:xfrm>
            <a:off x="1346358" y="1224124"/>
            <a:ext cx="2637655" cy="1846537"/>
          </a:xfrm>
          <a:prstGeom prst="rect">
            <a:avLst/>
          </a:prstGeom>
          <a:solidFill>
            <a:srgbClr val="C5EBF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ình chữ nhật 23">
            <a:extLst>
              <a:ext uri="{FF2B5EF4-FFF2-40B4-BE49-F238E27FC236}">
                <a16:creationId xmlns:a16="http://schemas.microsoft.com/office/drawing/2014/main" id="{9E7F5DD7-72D7-B13E-608E-65D8937F1261}"/>
              </a:ext>
            </a:extLst>
          </p:cNvPr>
          <p:cNvSpPr/>
          <p:nvPr/>
        </p:nvSpPr>
        <p:spPr>
          <a:xfrm>
            <a:off x="4068499" y="1193417"/>
            <a:ext cx="2637655" cy="1919200"/>
          </a:xfrm>
          <a:prstGeom prst="rect">
            <a:avLst/>
          </a:prstGeom>
          <a:solidFill>
            <a:srgbClr val="FEFD9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Hình chữ nhật 26">
            <a:extLst>
              <a:ext uri="{FF2B5EF4-FFF2-40B4-BE49-F238E27FC236}">
                <a16:creationId xmlns:a16="http://schemas.microsoft.com/office/drawing/2014/main" id="{99976DEE-A121-E11C-DD32-28B0D48C68EB}"/>
              </a:ext>
            </a:extLst>
          </p:cNvPr>
          <p:cNvSpPr/>
          <p:nvPr/>
        </p:nvSpPr>
        <p:spPr>
          <a:xfrm>
            <a:off x="6790640" y="1203838"/>
            <a:ext cx="2637655" cy="1888636"/>
          </a:xfrm>
          <a:prstGeom prst="rect">
            <a:avLst/>
          </a:prstGeom>
          <a:solidFill>
            <a:srgbClr val="A5F8C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Hình chữ nhật 29">
            <a:extLst>
              <a:ext uri="{FF2B5EF4-FFF2-40B4-BE49-F238E27FC236}">
                <a16:creationId xmlns:a16="http://schemas.microsoft.com/office/drawing/2014/main" id="{CB4F99A5-AD39-6540-94CB-558E66EF441E}"/>
              </a:ext>
            </a:extLst>
          </p:cNvPr>
          <p:cNvSpPr/>
          <p:nvPr/>
        </p:nvSpPr>
        <p:spPr>
          <a:xfrm>
            <a:off x="9512781" y="1173083"/>
            <a:ext cx="2560347" cy="1923604"/>
          </a:xfrm>
          <a:prstGeom prst="rect">
            <a:avLst/>
          </a:prstGeom>
          <a:solidFill>
            <a:srgbClr val="FEC9A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0" name="Hình chữ nhật 49">
            <a:extLst>
              <a:ext uri="{FF2B5EF4-FFF2-40B4-BE49-F238E27FC236}">
                <a16:creationId xmlns:a16="http://schemas.microsoft.com/office/drawing/2014/main" id="{4D1C5132-EBBA-8B9D-C040-4C87C34C4C94}"/>
              </a:ext>
            </a:extLst>
          </p:cNvPr>
          <p:cNvSpPr/>
          <p:nvPr/>
        </p:nvSpPr>
        <p:spPr>
          <a:xfrm>
            <a:off x="117157" y="6600952"/>
            <a:ext cx="11942064" cy="257048"/>
          </a:xfrm>
          <a:prstGeom prst="rect">
            <a:avLst/>
          </a:prstGeom>
          <a:solidFill>
            <a:srgbClr val="6600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9Slide03 Cabin Bold" panose="00000800000000000000" pitchFamily="2" charset="0"/>
                <a:ea typeface="+mn-ea"/>
                <a:cs typeface="+mn-cs"/>
              </a:rPr>
              <a:t>Giáo</a:t>
            </a:r>
            <a:r>
              <a:rPr kumimoji="0" lang="en-US" sz="1400" b="1" i="0" u="none" strike="noStrike" kern="1200" cap="none" spc="0" normalizeH="0" baseline="0" noProof="0" dirty="0">
                <a:ln>
                  <a:noFill/>
                </a:ln>
                <a:solidFill>
                  <a:prstClr val="white"/>
                </a:solidFill>
                <a:effectLst/>
                <a:uLnTx/>
                <a:uFillTx/>
                <a:latin typeface="#9Slide03 Cabin Bold" panose="00000800000000000000" pitchFamily="2" charset="0"/>
                <a:ea typeface="+mn-ea"/>
                <a:cs typeface="+mn-cs"/>
              </a:rPr>
              <a:t> </a:t>
            </a:r>
            <a:r>
              <a:rPr kumimoji="0" lang="en-US" sz="1400" b="1" i="0" u="none" strike="noStrike" kern="1200" cap="none" spc="0" normalizeH="0" baseline="0" noProof="0" dirty="0" err="1">
                <a:ln>
                  <a:noFill/>
                </a:ln>
                <a:solidFill>
                  <a:prstClr val="white"/>
                </a:solidFill>
                <a:effectLst/>
                <a:uLnTx/>
                <a:uFillTx/>
                <a:latin typeface="#9Slide03 Cabin Bold" panose="00000800000000000000" pitchFamily="2" charset="0"/>
                <a:ea typeface="+mn-ea"/>
                <a:cs typeface="+mn-cs"/>
              </a:rPr>
              <a:t>viên</a:t>
            </a:r>
            <a:r>
              <a:rPr kumimoji="0" lang="en-US" sz="1400" b="1" i="0" u="none" strike="noStrike" kern="1200" cap="none" spc="0" normalizeH="0" baseline="0" noProof="0" dirty="0">
                <a:ln>
                  <a:noFill/>
                </a:ln>
                <a:solidFill>
                  <a:prstClr val="white"/>
                </a:solidFill>
                <a:effectLst/>
                <a:uLnTx/>
                <a:uFillTx/>
                <a:latin typeface="#9Slide03 Cabin Bold" panose="00000800000000000000" pitchFamily="2" charset="0"/>
                <a:ea typeface="+mn-ea"/>
                <a:cs typeface="+mn-cs"/>
              </a:rPr>
              <a:t>: </a:t>
            </a:r>
          </a:p>
        </p:txBody>
      </p:sp>
      <p:sp>
        <p:nvSpPr>
          <p:cNvPr id="51" name="Hộp Văn bản 50">
            <a:extLst>
              <a:ext uri="{FF2B5EF4-FFF2-40B4-BE49-F238E27FC236}">
                <a16:creationId xmlns:a16="http://schemas.microsoft.com/office/drawing/2014/main" id="{84A89A0B-F582-A598-DBAF-0CCD287F5732}"/>
              </a:ext>
            </a:extLst>
          </p:cNvPr>
          <p:cNvSpPr txBox="1"/>
          <p:nvPr/>
        </p:nvSpPr>
        <p:spPr>
          <a:xfrm>
            <a:off x="313877" y="737558"/>
            <a:ext cx="8077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Nhân</a:t>
            </a:r>
            <a:r>
              <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tố</a:t>
            </a:r>
            <a:endPar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endParaRPr>
          </a:p>
        </p:txBody>
      </p:sp>
      <p:sp>
        <p:nvSpPr>
          <p:cNvPr id="52" name="Hộp Văn bản 51">
            <a:extLst>
              <a:ext uri="{FF2B5EF4-FFF2-40B4-BE49-F238E27FC236}">
                <a16:creationId xmlns:a16="http://schemas.microsoft.com/office/drawing/2014/main" id="{281458D8-A1D4-9EC2-79F9-8BA05C0AA74E}"/>
              </a:ext>
            </a:extLst>
          </p:cNvPr>
          <p:cNvSpPr txBox="1"/>
          <p:nvPr/>
        </p:nvSpPr>
        <p:spPr>
          <a:xfrm>
            <a:off x="181670" y="1711172"/>
            <a:ext cx="10454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Đặc</a:t>
            </a:r>
            <a:r>
              <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điểm</a:t>
            </a:r>
            <a:endPar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endParaRPr>
          </a:p>
        </p:txBody>
      </p:sp>
      <p:sp>
        <p:nvSpPr>
          <p:cNvPr id="53" name="Hộp Văn bản 52">
            <a:extLst>
              <a:ext uri="{FF2B5EF4-FFF2-40B4-BE49-F238E27FC236}">
                <a16:creationId xmlns:a16="http://schemas.microsoft.com/office/drawing/2014/main" id="{737D719F-7A86-BB4B-AAF8-C3BF0C398CF4}"/>
              </a:ext>
            </a:extLst>
          </p:cNvPr>
          <p:cNvSpPr txBox="1"/>
          <p:nvPr/>
        </p:nvSpPr>
        <p:spPr>
          <a:xfrm>
            <a:off x="163559" y="4185938"/>
            <a:ext cx="10454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Thuận</a:t>
            </a:r>
            <a:r>
              <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lợi</a:t>
            </a:r>
            <a:endPar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endParaRPr>
          </a:p>
        </p:txBody>
      </p:sp>
      <p:sp>
        <p:nvSpPr>
          <p:cNvPr id="54" name="Hộp Văn bản 53">
            <a:extLst>
              <a:ext uri="{FF2B5EF4-FFF2-40B4-BE49-F238E27FC236}">
                <a16:creationId xmlns:a16="http://schemas.microsoft.com/office/drawing/2014/main" id="{5982EBA4-B012-61DC-2F2B-453900D09BCC}"/>
              </a:ext>
            </a:extLst>
          </p:cNvPr>
          <p:cNvSpPr txBox="1"/>
          <p:nvPr/>
        </p:nvSpPr>
        <p:spPr>
          <a:xfrm>
            <a:off x="146304" y="5811662"/>
            <a:ext cx="1045464" cy="369332"/>
          </a:xfrm>
          <a:prstGeom prst="rect">
            <a:avLst/>
          </a:prstGeom>
          <a:solidFill>
            <a:srgbClr val="9900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Khó </a:t>
            </a:r>
            <a:r>
              <a:rPr kumimoji="0" lang="en-US" sz="1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khăn</a:t>
            </a:r>
            <a:endPar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endParaRPr>
          </a:p>
        </p:txBody>
      </p:sp>
      <p:sp>
        <p:nvSpPr>
          <p:cNvPr id="59" name="Hộp Văn bản 58">
            <a:extLst>
              <a:ext uri="{FF2B5EF4-FFF2-40B4-BE49-F238E27FC236}">
                <a16:creationId xmlns:a16="http://schemas.microsoft.com/office/drawing/2014/main" id="{C9B6C60C-C4C5-B4FA-31F2-527F07D01CDD}"/>
              </a:ext>
            </a:extLst>
          </p:cNvPr>
          <p:cNvSpPr txBox="1"/>
          <p:nvPr/>
        </p:nvSpPr>
        <p:spPr>
          <a:xfrm>
            <a:off x="1702344" y="719786"/>
            <a:ext cx="2347975" cy="369332"/>
          </a:xfrm>
          <a:prstGeom prst="rect">
            <a:avLst/>
          </a:prstGeom>
          <a:noFill/>
          <a:scene3d>
            <a:camera prst="orthographicFront">
              <a:rot lat="0" lon="0" rev="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DÂN CƯ VÀ LAO ĐỘNG</a:t>
            </a:r>
          </a:p>
        </p:txBody>
      </p:sp>
      <p:sp>
        <p:nvSpPr>
          <p:cNvPr id="2" name="Hình chữ nhật 1">
            <a:extLst>
              <a:ext uri="{FF2B5EF4-FFF2-40B4-BE49-F238E27FC236}">
                <a16:creationId xmlns:a16="http://schemas.microsoft.com/office/drawing/2014/main" id="{0E4B2B05-DF28-D549-04ED-A8B114FFA9EB}"/>
              </a:ext>
            </a:extLst>
          </p:cNvPr>
          <p:cNvSpPr/>
          <p:nvPr/>
        </p:nvSpPr>
        <p:spPr>
          <a:xfrm>
            <a:off x="1359883" y="3184751"/>
            <a:ext cx="2637655" cy="2035697"/>
          </a:xfrm>
          <a:prstGeom prst="rect">
            <a:avLst/>
          </a:prstGeom>
          <a:solidFill>
            <a:srgbClr val="C5EBF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Hình chữ nhật 2">
            <a:extLst>
              <a:ext uri="{FF2B5EF4-FFF2-40B4-BE49-F238E27FC236}">
                <a16:creationId xmlns:a16="http://schemas.microsoft.com/office/drawing/2014/main" id="{8D8F6E55-14A5-A121-38A6-EC4614750CF7}"/>
              </a:ext>
            </a:extLst>
          </p:cNvPr>
          <p:cNvSpPr/>
          <p:nvPr/>
        </p:nvSpPr>
        <p:spPr>
          <a:xfrm>
            <a:off x="4082024" y="3207611"/>
            <a:ext cx="2637655" cy="2035697"/>
          </a:xfrm>
          <a:prstGeom prst="rect">
            <a:avLst/>
          </a:prstGeom>
          <a:solidFill>
            <a:srgbClr val="FEFD9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Hình chữ nhật 4">
            <a:extLst>
              <a:ext uri="{FF2B5EF4-FFF2-40B4-BE49-F238E27FC236}">
                <a16:creationId xmlns:a16="http://schemas.microsoft.com/office/drawing/2014/main" id="{3605C1A8-4697-11D1-7DBD-2E494B62AF06}"/>
              </a:ext>
            </a:extLst>
          </p:cNvPr>
          <p:cNvSpPr/>
          <p:nvPr/>
        </p:nvSpPr>
        <p:spPr>
          <a:xfrm>
            <a:off x="6804165" y="3195500"/>
            <a:ext cx="2637655" cy="2035697"/>
          </a:xfrm>
          <a:prstGeom prst="rect">
            <a:avLst/>
          </a:prstGeom>
          <a:solidFill>
            <a:srgbClr val="A5F8C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Hình chữ nhật 5">
            <a:extLst>
              <a:ext uri="{FF2B5EF4-FFF2-40B4-BE49-F238E27FC236}">
                <a16:creationId xmlns:a16="http://schemas.microsoft.com/office/drawing/2014/main" id="{C2C5DBD9-5D7D-31CD-EA80-EF660C8B08F2}"/>
              </a:ext>
            </a:extLst>
          </p:cNvPr>
          <p:cNvSpPr/>
          <p:nvPr/>
        </p:nvSpPr>
        <p:spPr>
          <a:xfrm>
            <a:off x="9498874" y="3207612"/>
            <a:ext cx="2560347" cy="2009776"/>
          </a:xfrm>
          <a:prstGeom prst="rect">
            <a:avLst/>
          </a:prstGeom>
          <a:solidFill>
            <a:srgbClr val="FEC9A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5" name="Hình chữ nhật 14">
            <a:extLst>
              <a:ext uri="{FF2B5EF4-FFF2-40B4-BE49-F238E27FC236}">
                <a16:creationId xmlns:a16="http://schemas.microsoft.com/office/drawing/2014/main" id="{9705C3CC-1C45-9BEA-3D41-1D0876117261}"/>
              </a:ext>
            </a:extLst>
          </p:cNvPr>
          <p:cNvSpPr/>
          <p:nvPr/>
        </p:nvSpPr>
        <p:spPr>
          <a:xfrm>
            <a:off x="1315196" y="5324336"/>
            <a:ext cx="2637655" cy="1187716"/>
          </a:xfrm>
          <a:prstGeom prst="rect">
            <a:avLst/>
          </a:prstGeom>
          <a:solidFill>
            <a:srgbClr val="C5EBF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Hình chữ nhật 32">
            <a:extLst>
              <a:ext uri="{FF2B5EF4-FFF2-40B4-BE49-F238E27FC236}">
                <a16:creationId xmlns:a16="http://schemas.microsoft.com/office/drawing/2014/main" id="{79478B44-58F5-38BF-BD24-1B330B37D2CA}"/>
              </a:ext>
            </a:extLst>
          </p:cNvPr>
          <p:cNvSpPr/>
          <p:nvPr/>
        </p:nvSpPr>
        <p:spPr>
          <a:xfrm>
            <a:off x="4037337" y="5328872"/>
            <a:ext cx="2637655" cy="1206040"/>
          </a:xfrm>
          <a:prstGeom prst="rect">
            <a:avLst/>
          </a:prstGeom>
          <a:solidFill>
            <a:srgbClr val="FEFD9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9" name="Hình chữ nhật 48">
            <a:extLst>
              <a:ext uri="{FF2B5EF4-FFF2-40B4-BE49-F238E27FC236}">
                <a16:creationId xmlns:a16="http://schemas.microsoft.com/office/drawing/2014/main" id="{301E4ED5-198F-AA94-0ABF-DE605F3C0D34}"/>
              </a:ext>
            </a:extLst>
          </p:cNvPr>
          <p:cNvSpPr/>
          <p:nvPr/>
        </p:nvSpPr>
        <p:spPr>
          <a:xfrm>
            <a:off x="6759478" y="5316761"/>
            <a:ext cx="2637655" cy="1206040"/>
          </a:xfrm>
          <a:prstGeom prst="rect">
            <a:avLst/>
          </a:prstGeom>
          <a:solidFill>
            <a:srgbClr val="A5F8C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5" name="Hình chữ nhật 64">
            <a:extLst>
              <a:ext uri="{FF2B5EF4-FFF2-40B4-BE49-F238E27FC236}">
                <a16:creationId xmlns:a16="http://schemas.microsoft.com/office/drawing/2014/main" id="{EF2A0203-3C6D-BC4A-42BE-46D234AC5976}"/>
              </a:ext>
            </a:extLst>
          </p:cNvPr>
          <p:cNvSpPr/>
          <p:nvPr/>
        </p:nvSpPr>
        <p:spPr>
          <a:xfrm>
            <a:off x="9481619" y="5324019"/>
            <a:ext cx="2560347" cy="1190683"/>
          </a:xfrm>
          <a:prstGeom prst="rect">
            <a:avLst/>
          </a:prstGeom>
          <a:solidFill>
            <a:srgbClr val="FEC9A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7" name="Hộp Văn bản 66">
            <a:extLst>
              <a:ext uri="{FF2B5EF4-FFF2-40B4-BE49-F238E27FC236}">
                <a16:creationId xmlns:a16="http://schemas.microsoft.com/office/drawing/2014/main" id="{54B58805-A9EC-701F-4C7C-A213F134B069}"/>
              </a:ext>
            </a:extLst>
          </p:cNvPr>
          <p:cNvSpPr txBox="1"/>
          <p:nvPr/>
        </p:nvSpPr>
        <p:spPr>
          <a:xfrm>
            <a:off x="7031736" y="691388"/>
            <a:ext cx="2022393" cy="369332"/>
          </a:xfrm>
          <a:prstGeom prst="rect">
            <a:avLst/>
          </a:prstGeom>
          <a:noFill/>
          <a:scene3d>
            <a:camera prst="orthographicFront">
              <a:rot lat="0" lon="0" rev="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KH</a:t>
            </a:r>
            <a:r>
              <a:rPr lang="en-US" sz="1800" kern="1200" dirty="0">
                <a:solidFill>
                  <a:prstClr val="white"/>
                </a:solidFill>
                <a:latin typeface="#9Slide03 Bebas Neue Bold" panose="020B0606020202050201" pitchFamily="34" charset="0"/>
                <a:ea typeface="+mn-ea"/>
                <a:cs typeface="+mn-cs"/>
              </a:rPr>
              <a:t>CN</a:t>
            </a:r>
            <a:r>
              <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VÀ CSVC KĨ THUẬT</a:t>
            </a:r>
          </a:p>
        </p:txBody>
      </p:sp>
      <p:sp>
        <p:nvSpPr>
          <p:cNvPr id="68" name="Hộp Văn bản 67">
            <a:extLst>
              <a:ext uri="{FF2B5EF4-FFF2-40B4-BE49-F238E27FC236}">
                <a16:creationId xmlns:a16="http://schemas.microsoft.com/office/drawing/2014/main" id="{DB59631E-57BC-8A88-C733-92CA97EFFCD3}"/>
              </a:ext>
            </a:extLst>
          </p:cNvPr>
          <p:cNvSpPr txBox="1"/>
          <p:nvPr/>
        </p:nvSpPr>
        <p:spPr>
          <a:xfrm>
            <a:off x="10430084" y="718054"/>
            <a:ext cx="1408891" cy="369332"/>
          </a:xfrm>
          <a:prstGeom prst="rect">
            <a:avLst/>
          </a:prstGeom>
          <a:noFill/>
          <a:scene3d>
            <a:camera prst="orthographicFront">
              <a:rot lat="0" lon="0" rev="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THỊ TRƯỜNG</a:t>
            </a:r>
          </a:p>
        </p:txBody>
      </p:sp>
      <p:sp>
        <p:nvSpPr>
          <p:cNvPr id="16" name="Hộp Văn bản 15">
            <a:hlinkClick r:id="" action="ppaction://noaction"/>
            <a:extLst>
              <a:ext uri="{FF2B5EF4-FFF2-40B4-BE49-F238E27FC236}">
                <a16:creationId xmlns:a16="http://schemas.microsoft.com/office/drawing/2014/main" id="{8B6CABF3-4B8A-6426-EE9F-E7B2F0802C8C}"/>
              </a:ext>
            </a:extLst>
          </p:cNvPr>
          <p:cNvSpPr txBox="1"/>
          <p:nvPr/>
        </p:nvSpPr>
        <p:spPr>
          <a:xfrm>
            <a:off x="1304544" y="1233938"/>
            <a:ext cx="2790701" cy="353943"/>
          </a:xfrm>
          <a:prstGeom prst="rect">
            <a:avLst/>
          </a:prstGeom>
          <a:noFill/>
        </p:spPr>
        <p:txBody>
          <a:bodyPr wrap="square">
            <a:spAutoFit/>
          </a:bodyPr>
          <a:lstStyle/>
          <a:p>
            <a:pPr algn="just"/>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Dân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số</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đông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lao</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động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dồi</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dào</a:t>
            </a:r>
            <a:endParaRPr lang="en-US" sz="1700" dirty="0">
              <a:latin typeface="Bahnschrift SemiLight Condensed" panose="020B0502040204020203" pitchFamily="34" charset="0"/>
            </a:endParaRPr>
          </a:p>
        </p:txBody>
      </p:sp>
      <p:sp>
        <p:nvSpPr>
          <p:cNvPr id="17" name="Hộp Văn bản 16">
            <a:hlinkClick r:id="" action="ppaction://noaction"/>
            <a:extLst>
              <a:ext uri="{FF2B5EF4-FFF2-40B4-BE49-F238E27FC236}">
                <a16:creationId xmlns:a16="http://schemas.microsoft.com/office/drawing/2014/main" id="{26BE71E9-9A87-19C7-6D16-128B364CA428}"/>
              </a:ext>
            </a:extLst>
          </p:cNvPr>
          <p:cNvSpPr txBox="1"/>
          <p:nvPr/>
        </p:nvSpPr>
        <p:spPr>
          <a:xfrm>
            <a:off x="1368643" y="3293784"/>
            <a:ext cx="2487386" cy="1923604"/>
          </a:xfrm>
          <a:prstGeom prst="rect">
            <a:avLst/>
          </a:prstGeom>
          <a:noFill/>
        </p:spPr>
        <p:txBody>
          <a:bodyPr wrap="square">
            <a:spAutoFit/>
          </a:bodyPr>
          <a:lstStyle/>
          <a:p>
            <a:pPr algn="just"/>
            <a:r>
              <a:rPr lang="en-US" sz="1700" dirty="0">
                <a:latin typeface="Bahnschrift SemiLight Condensed" panose="020B0502040204020203" pitchFamily="34" charset="0"/>
              </a:rPr>
              <a:t>- T</a:t>
            </a:r>
            <a:r>
              <a:rPr lang="vi-VN" sz="1700" dirty="0" err="1">
                <a:latin typeface="Bahnschrift SemiLight Condensed" panose="020B0502040204020203" pitchFamily="34" charset="0"/>
              </a:rPr>
              <a:t>hị</a:t>
            </a:r>
            <a:r>
              <a:rPr lang="vi-VN" sz="1700" dirty="0">
                <a:latin typeface="Bahnschrift SemiLight Condensed" panose="020B0502040204020203" pitchFamily="34" charset="0"/>
              </a:rPr>
              <a:t> trường tiêu thụ </a:t>
            </a:r>
            <a:r>
              <a:rPr lang="en-US" sz="1700" dirty="0" err="1">
                <a:latin typeface="Bahnschrift SemiLight Condensed" panose="020B0502040204020203" pitchFamily="34" charset="0"/>
              </a:rPr>
              <a:t>lớn</a:t>
            </a:r>
            <a:r>
              <a:rPr lang="en-US" sz="1700" dirty="0">
                <a:latin typeface="Bahnschrift SemiLight Condensed" panose="020B0502040204020203" pitchFamily="34" charset="0"/>
              </a:rPr>
              <a:t>.</a:t>
            </a:r>
          </a:p>
          <a:p>
            <a:pPr algn="just"/>
            <a:r>
              <a:rPr lang="en-US" sz="1700" dirty="0">
                <a:latin typeface="Bahnschrift SemiLight Condensed" panose="020B0502040204020203" pitchFamily="34" charset="0"/>
              </a:rPr>
              <a:t>- Lao </a:t>
            </a:r>
            <a:r>
              <a:rPr lang="en-US" sz="1700" dirty="0" err="1">
                <a:latin typeface="Bahnschrift SemiLight Condensed" panose="020B0502040204020203" pitchFamily="34" charset="0"/>
              </a:rPr>
              <a:t>động</a:t>
            </a:r>
            <a:r>
              <a:rPr lang="en-US" sz="1700" dirty="0">
                <a:latin typeface="Bahnschrift SemiLight Condensed" panose="020B0502040204020203" pitchFamily="34" charset="0"/>
              </a:rPr>
              <a:t> </a:t>
            </a:r>
            <a:r>
              <a:rPr lang="vi-VN" sz="1700" dirty="0">
                <a:latin typeface="Bahnschrift SemiLight Condensed" panose="020B0502040204020203" pitchFamily="34" charset="0"/>
              </a:rPr>
              <a:t>dồi dào, kinh nghiệm sản xuất phong phú, trình độ người lao động ngày càng cao, thuận lợi cho áp dụng các biện pháp kĩ thuật tiên tiến và công nghệ hiện đại vào sản xuất.</a:t>
            </a:r>
            <a:endParaRPr lang="en-US" sz="1700" dirty="0">
              <a:latin typeface="Bahnschrift SemiLight Condensed" panose="020B0502040204020203" pitchFamily="34" charset="0"/>
            </a:endParaRPr>
          </a:p>
        </p:txBody>
      </p:sp>
      <p:sp>
        <p:nvSpPr>
          <p:cNvPr id="18" name="Hộp Văn bản 17">
            <a:hlinkClick r:id="" action="ppaction://noaction"/>
            <a:extLst>
              <a:ext uri="{FF2B5EF4-FFF2-40B4-BE49-F238E27FC236}">
                <a16:creationId xmlns:a16="http://schemas.microsoft.com/office/drawing/2014/main" id="{85103B93-4576-5E8B-BBFD-5D326D6E7634}"/>
              </a:ext>
            </a:extLst>
          </p:cNvPr>
          <p:cNvSpPr txBox="1"/>
          <p:nvPr/>
        </p:nvSpPr>
        <p:spPr>
          <a:xfrm>
            <a:off x="1368643" y="5414036"/>
            <a:ext cx="2487386" cy="877163"/>
          </a:xfrm>
          <a:prstGeom prst="rect">
            <a:avLst/>
          </a:prstGeom>
          <a:noFill/>
        </p:spPr>
        <p:txBody>
          <a:bodyPr wrap="square">
            <a:spAutoFit/>
          </a:bodyPr>
          <a:lstStyle/>
          <a:p>
            <a:pPr algn="just"/>
            <a:r>
              <a:rPr lang="en-US" sz="1700" dirty="0">
                <a:latin typeface="Bahnschrift SemiLight Condensed" panose="020B0502040204020203" pitchFamily="34" charset="0"/>
              </a:rPr>
              <a:t>- Việc </a:t>
            </a:r>
            <a:r>
              <a:rPr lang="en-US" sz="1700" dirty="0" err="1">
                <a:latin typeface="Bahnschrift SemiLight Condensed" panose="020B0502040204020203" pitchFamily="34" charset="0"/>
              </a:rPr>
              <a:t>đào</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tạo</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lao</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động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nông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nghiệp</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chuyên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môn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cao</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còn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hạn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chế</a:t>
            </a:r>
            <a:r>
              <a:rPr lang="en-US" sz="1700" dirty="0">
                <a:latin typeface="Bahnschrift SemiLight Condensed" panose="020B0502040204020203" pitchFamily="34" charset="0"/>
              </a:rPr>
              <a:t>.</a:t>
            </a:r>
          </a:p>
        </p:txBody>
      </p:sp>
      <p:sp>
        <p:nvSpPr>
          <p:cNvPr id="19" name="Hộp Văn bản 18">
            <a:hlinkClick r:id="" action="ppaction://noaction"/>
            <a:extLst>
              <a:ext uri="{FF2B5EF4-FFF2-40B4-BE49-F238E27FC236}">
                <a16:creationId xmlns:a16="http://schemas.microsoft.com/office/drawing/2014/main" id="{5D67F629-4090-8B7F-52C3-0E5D4637F5B8}"/>
              </a:ext>
            </a:extLst>
          </p:cNvPr>
          <p:cNvSpPr txBox="1"/>
          <p:nvPr/>
        </p:nvSpPr>
        <p:spPr>
          <a:xfrm>
            <a:off x="4086787" y="1190351"/>
            <a:ext cx="2613186" cy="1923604"/>
          </a:xfrm>
          <a:prstGeom prst="rect">
            <a:avLst/>
          </a:prstGeom>
          <a:noFill/>
        </p:spPr>
        <p:txBody>
          <a:bodyPr wrap="square">
            <a:spAutoFit/>
          </a:bodyPr>
          <a:lstStyle/>
          <a:p>
            <a:pPr algn="just"/>
            <a:r>
              <a:rPr lang="en-US" sz="1700" dirty="0">
                <a:latin typeface="Bahnschrift SemiLight Condensed" panose="020B0502040204020203" pitchFamily="34" charset="0"/>
              </a:rPr>
              <a:t>- P</a:t>
            </a:r>
            <a:r>
              <a:rPr lang="vi-VN" sz="1700" dirty="0">
                <a:latin typeface="Bahnschrift SemiLight Condensed" panose="020B0502040204020203" pitchFamily="34" charset="0"/>
              </a:rPr>
              <a:t>hát triển nông nghiệp gắn với phát triển nông thôn bền vững, nông nghiệp hữu cơ; hỗ trợ sản xuất nông nghiệp, thu hút đầu tư</a:t>
            </a:r>
            <a:r>
              <a:rPr lang="en-US" sz="1700" dirty="0">
                <a:latin typeface="Bahnschrift SemiLight Condensed" panose="020B0502040204020203" pitchFamily="34" charset="0"/>
              </a:rPr>
              <a:t>.</a:t>
            </a:r>
            <a:r>
              <a:rPr lang="vi-VN" sz="1700" dirty="0">
                <a:latin typeface="Bahnschrift SemiLight Condensed" panose="020B0502040204020203" pitchFamily="34" charset="0"/>
              </a:rPr>
              <a:t> </a:t>
            </a:r>
            <a:r>
              <a:rPr lang="en-US" sz="1700" dirty="0">
                <a:latin typeface="Bahnschrift SemiLight Condensed" panose="020B0502040204020203" pitchFamily="34" charset="0"/>
              </a:rPr>
              <a:t>- T</a:t>
            </a:r>
            <a:r>
              <a:rPr lang="vi-VN" sz="1700" dirty="0">
                <a:latin typeface="Bahnschrift SemiLight Condensed" panose="020B0502040204020203" pitchFamily="34" charset="0"/>
              </a:rPr>
              <a:t>ái cơ cấu nông nghiệp, chuyển từ tư duy sản xuất nông nghiệp sang tư duy kinh tế nông nghiệp</a:t>
            </a:r>
            <a:r>
              <a:rPr lang="en-US" sz="1700" dirty="0">
                <a:latin typeface="Bahnschrift SemiLight Condensed" panose="020B0502040204020203" pitchFamily="34" charset="0"/>
              </a:rPr>
              <a:t>.</a:t>
            </a:r>
          </a:p>
        </p:txBody>
      </p:sp>
      <p:sp>
        <p:nvSpPr>
          <p:cNvPr id="20" name="Hộp Văn bản 19">
            <a:hlinkClick r:id="" action="ppaction://noaction"/>
            <a:extLst>
              <a:ext uri="{FF2B5EF4-FFF2-40B4-BE49-F238E27FC236}">
                <a16:creationId xmlns:a16="http://schemas.microsoft.com/office/drawing/2014/main" id="{977B5705-55C1-1C6D-2522-08783D22CA3B}"/>
              </a:ext>
            </a:extLst>
          </p:cNvPr>
          <p:cNvSpPr txBox="1"/>
          <p:nvPr/>
        </p:nvSpPr>
        <p:spPr>
          <a:xfrm>
            <a:off x="4061806" y="3268154"/>
            <a:ext cx="2613186" cy="615553"/>
          </a:xfrm>
          <a:prstGeom prst="rect">
            <a:avLst/>
          </a:prstGeom>
          <a:noFill/>
        </p:spPr>
        <p:txBody>
          <a:bodyPr wrap="square">
            <a:spAutoFit/>
          </a:bodyPr>
          <a:lstStyle/>
          <a:p>
            <a:pPr algn="just"/>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Tạo</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sản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phẩm</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có</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giá</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trị</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cao</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đa</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dạng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theo</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chuỗi</a:t>
            </a:r>
            <a:r>
              <a:rPr lang="en-US" sz="1700" dirty="0">
                <a:latin typeface="Bahnschrift SemiLight Condensed" panose="020B0502040204020203" pitchFamily="34" charset="0"/>
              </a:rPr>
              <a:t>,…</a:t>
            </a:r>
          </a:p>
        </p:txBody>
      </p:sp>
      <p:sp>
        <p:nvSpPr>
          <p:cNvPr id="22" name="Hộp Văn bản 21">
            <a:extLst>
              <a:ext uri="{FF2B5EF4-FFF2-40B4-BE49-F238E27FC236}">
                <a16:creationId xmlns:a16="http://schemas.microsoft.com/office/drawing/2014/main" id="{D2CCB207-2B6A-4A3B-6AD4-B0A937E29285}"/>
              </a:ext>
            </a:extLst>
          </p:cNvPr>
          <p:cNvSpPr txBox="1"/>
          <p:nvPr/>
        </p:nvSpPr>
        <p:spPr>
          <a:xfrm>
            <a:off x="4182176" y="726025"/>
            <a:ext cx="2347975" cy="369332"/>
          </a:xfrm>
          <a:prstGeom prst="rect">
            <a:avLst/>
          </a:prstGeom>
          <a:noFill/>
          <a:scene3d>
            <a:camera prst="orthographicFront">
              <a:rot lat="0" lon="0" rev="0"/>
            </a:camera>
            <a:lightRig rig="threePt" dir="t"/>
          </a:scene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prstClr val="white"/>
                </a:solidFill>
                <a:latin typeface="#9Slide03 Bebas Neue Bold" panose="020B0606020202050201" pitchFamily="34" charset="0"/>
                <a:ea typeface="+mn-ea"/>
                <a:cs typeface="+mn-cs"/>
              </a:rPr>
              <a:t>CHÍNH SÁCH PHÁT NÔNG NGHIỆP </a:t>
            </a:r>
            <a:endParaRPr kumimoji="0" lang="en-US" sz="1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endParaRPr>
          </a:p>
        </p:txBody>
      </p:sp>
      <p:sp>
        <p:nvSpPr>
          <p:cNvPr id="23" name="Hộp Văn bản 22">
            <a:hlinkClick r:id="" action="ppaction://noaction"/>
            <a:extLst>
              <a:ext uri="{FF2B5EF4-FFF2-40B4-BE49-F238E27FC236}">
                <a16:creationId xmlns:a16="http://schemas.microsoft.com/office/drawing/2014/main" id="{CE080833-9C93-899F-9018-E2EC65723A1F}"/>
              </a:ext>
            </a:extLst>
          </p:cNvPr>
          <p:cNvSpPr txBox="1"/>
          <p:nvPr/>
        </p:nvSpPr>
        <p:spPr>
          <a:xfrm>
            <a:off x="4074679" y="5414036"/>
            <a:ext cx="2587439" cy="877163"/>
          </a:xfrm>
          <a:prstGeom prst="rect">
            <a:avLst/>
          </a:prstGeom>
          <a:noFill/>
        </p:spPr>
        <p:txBody>
          <a:bodyPr wrap="square">
            <a:spAutoFit/>
          </a:bodyPr>
          <a:lstStyle/>
          <a:p>
            <a:pPr algn="just"/>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Hạn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chế</a:t>
            </a:r>
            <a:r>
              <a:rPr lang="en-US" sz="1700" dirty="0">
                <a:latin typeface="Bahnschrift SemiLight Condensed" panose="020B0502040204020203" pitchFamily="34" charset="0"/>
              </a:rPr>
              <a:t> t</a:t>
            </a:r>
            <a:r>
              <a:rPr lang="vi-VN" sz="1700" dirty="0">
                <a:latin typeface="Bahnschrift SemiLight Condensed" panose="020B0502040204020203" pitchFamily="34" charset="0"/>
              </a:rPr>
              <a:t>rong việc triển khai, thực hiện các cơ chế, chính sác</a:t>
            </a:r>
            <a:r>
              <a:rPr lang="en-US" sz="1700" dirty="0">
                <a:latin typeface="Bahnschrift SemiLight Condensed" panose="020B0502040204020203" pitchFamily="34" charset="0"/>
              </a:rPr>
              <a:t>h </a:t>
            </a:r>
            <a:r>
              <a:rPr lang="en-US" sz="1700" dirty="0" err="1">
                <a:latin typeface="Bahnschrift SemiLight Condensed" panose="020B0502040204020203" pitchFamily="34" charset="0"/>
              </a:rPr>
              <a:t>nông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nghiệp</a:t>
            </a:r>
            <a:r>
              <a:rPr lang="en-US" sz="1700" dirty="0">
                <a:latin typeface="Bahnschrift SemiLight Condensed" panose="020B0502040204020203" pitchFamily="34" charset="0"/>
              </a:rPr>
              <a:t>.</a:t>
            </a:r>
          </a:p>
        </p:txBody>
      </p:sp>
      <p:sp>
        <p:nvSpPr>
          <p:cNvPr id="26" name="Hộp Văn bản 25">
            <a:hlinkClick r:id="" action="ppaction://noaction"/>
            <a:extLst>
              <a:ext uri="{FF2B5EF4-FFF2-40B4-BE49-F238E27FC236}">
                <a16:creationId xmlns:a16="http://schemas.microsoft.com/office/drawing/2014/main" id="{B66A7BFF-71E4-A438-336B-37EF5E4809DB}"/>
              </a:ext>
            </a:extLst>
          </p:cNvPr>
          <p:cNvSpPr txBox="1"/>
          <p:nvPr/>
        </p:nvSpPr>
        <p:spPr>
          <a:xfrm>
            <a:off x="6804165" y="1167283"/>
            <a:ext cx="2613186" cy="1400383"/>
          </a:xfrm>
          <a:prstGeom prst="rect">
            <a:avLst/>
          </a:prstGeom>
          <a:noFill/>
        </p:spPr>
        <p:txBody>
          <a:bodyPr wrap="square">
            <a:spAutoFit/>
          </a:bodyPr>
          <a:lstStyle/>
          <a:p>
            <a:pPr algn="just"/>
            <a:r>
              <a:rPr lang="en-US" sz="1700" dirty="0">
                <a:latin typeface="Bahnschrift SemiLight Condensed" panose="020B0502040204020203" pitchFamily="34" charset="0"/>
              </a:rPr>
              <a:t>- N</a:t>
            </a:r>
            <a:r>
              <a:rPr lang="vi-VN" sz="1700" dirty="0">
                <a:latin typeface="Bahnschrift SemiLight Condensed" panose="020B0502040204020203" pitchFamily="34" charset="0"/>
              </a:rPr>
              <a:t>gày càng được hoàn thiện, xây dựng các hệ thống thủy lợi lớn. Các cơ sở công nghiệp chế biến nông sản được đầu tư gắn với các vùng chuyên canh</a:t>
            </a:r>
            <a:r>
              <a:rPr lang="en-US" sz="1700" dirty="0">
                <a:latin typeface="Bahnschrift SemiLight Condensed" panose="020B0502040204020203" pitchFamily="34" charset="0"/>
              </a:rPr>
              <a:t>.</a:t>
            </a:r>
          </a:p>
        </p:txBody>
      </p:sp>
      <p:sp>
        <p:nvSpPr>
          <p:cNvPr id="28" name="Hộp Văn bản 27">
            <a:hlinkClick r:id="" action="ppaction://noaction"/>
            <a:extLst>
              <a:ext uri="{FF2B5EF4-FFF2-40B4-BE49-F238E27FC236}">
                <a16:creationId xmlns:a16="http://schemas.microsoft.com/office/drawing/2014/main" id="{2963ACEF-54F1-D9F6-1CDA-0458F7A73289}"/>
              </a:ext>
            </a:extLst>
          </p:cNvPr>
          <p:cNvSpPr txBox="1"/>
          <p:nvPr/>
        </p:nvSpPr>
        <p:spPr>
          <a:xfrm>
            <a:off x="6828634" y="3293784"/>
            <a:ext cx="2613186" cy="615553"/>
          </a:xfrm>
          <a:prstGeom prst="rect">
            <a:avLst/>
          </a:prstGeom>
          <a:noFill/>
        </p:spPr>
        <p:txBody>
          <a:bodyPr wrap="square">
            <a:spAutoFit/>
          </a:bodyPr>
          <a:lstStyle/>
          <a:p>
            <a:pPr algn="just"/>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Thúc</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đẩy</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sản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xuất</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nông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nghiệp</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quy</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mô</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lớn</a:t>
            </a:r>
            <a:r>
              <a:rPr lang="en-US" sz="1700" dirty="0">
                <a:latin typeface="Bahnschrift SemiLight Condensed" panose="020B0502040204020203" pitchFamily="34" charset="0"/>
              </a:rPr>
              <a:t>.</a:t>
            </a:r>
          </a:p>
        </p:txBody>
      </p:sp>
      <p:sp>
        <p:nvSpPr>
          <p:cNvPr id="29" name="Hộp Văn bản 28">
            <a:hlinkClick r:id="" action="ppaction://noaction"/>
            <a:extLst>
              <a:ext uri="{FF2B5EF4-FFF2-40B4-BE49-F238E27FC236}">
                <a16:creationId xmlns:a16="http://schemas.microsoft.com/office/drawing/2014/main" id="{ED6C4146-8A62-F6C7-205F-3F7FEEB7D3D2}"/>
              </a:ext>
            </a:extLst>
          </p:cNvPr>
          <p:cNvSpPr txBox="1"/>
          <p:nvPr/>
        </p:nvSpPr>
        <p:spPr>
          <a:xfrm>
            <a:off x="6771712" y="5373080"/>
            <a:ext cx="2613186" cy="877163"/>
          </a:xfrm>
          <a:prstGeom prst="rect">
            <a:avLst/>
          </a:prstGeom>
          <a:noFill/>
        </p:spPr>
        <p:txBody>
          <a:bodyPr wrap="square">
            <a:spAutoFit/>
          </a:bodyPr>
          <a:lstStyle/>
          <a:p>
            <a:pPr algn="just"/>
            <a:r>
              <a:rPr lang="en-US" sz="1700" dirty="0">
                <a:latin typeface="Bahnschrift SemiLight Condensed" panose="020B0502040204020203" pitchFamily="34" charset="0"/>
              </a:rPr>
              <a:t>- Ở</a:t>
            </a:r>
            <a:r>
              <a:rPr lang="vi-VN" sz="1700" dirty="0">
                <a:latin typeface="Bahnschrift SemiLight Condensed" panose="020B0502040204020203" pitchFamily="34" charset="0"/>
              </a:rPr>
              <a:t> một số nơi</a:t>
            </a:r>
            <a:r>
              <a:rPr lang="en-US" sz="1700" dirty="0">
                <a:latin typeface="Bahnschrift SemiLight Condensed" panose="020B0502040204020203" pitchFamily="34" charset="0"/>
              </a:rPr>
              <a:t> c</a:t>
            </a:r>
            <a:r>
              <a:rPr lang="vi-VN" sz="1700" dirty="0">
                <a:latin typeface="Bahnschrift SemiLight Condensed" panose="020B0502040204020203" pitchFamily="34" charset="0"/>
              </a:rPr>
              <a:t>ơ sở vật chất nông nghiệp còn hạn chế</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chưa</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đồng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bộ</a:t>
            </a:r>
            <a:r>
              <a:rPr lang="en-US" sz="1700" dirty="0">
                <a:latin typeface="Bahnschrift SemiLight Condensed" panose="020B0502040204020203" pitchFamily="34" charset="0"/>
              </a:rPr>
              <a:t>.</a:t>
            </a:r>
          </a:p>
        </p:txBody>
      </p:sp>
      <p:sp>
        <p:nvSpPr>
          <p:cNvPr id="31" name="Hộp Văn bản 30">
            <a:hlinkClick r:id="" action="ppaction://noaction"/>
            <a:extLst>
              <a:ext uri="{FF2B5EF4-FFF2-40B4-BE49-F238E27FC236}">
                <a16:creationId xmlns:a16="http://schemas.microsoft.com/office/drawing/2014/main" id="{8559DCFB-111C-E04C-5489-80506FBDEA43}"/>
              </a:ext>
            </a:extLst>
          </p:cNvPr>
          <p:cNvSpPr txBox="1"/>
          <p:nvPr/>
        </p:nvSpPr>
        <p:spPr>
          <a:xfrm>
            <a:off x="9488797" y="1201461"/>
            <a:ext cx="2613186" cy="615553"/>
          </a:xfrm>
          <a:prstGeom prst="rect">
            <a:avLst/>
          </a:prstGeom>
          <a:noFill/>
        </p:spPr>
        <p:txBody>
          <a:bodyPr wrap="square">
            <a:spAutoFit/>
          </a:bodyPr>
          <a:lstStyle/>
          <a:p>
            <a:pPr algn="just"/>
            <a:r>
              <a:rPr lang="en-US" sz="1700" dirty="0">
                <a:latin typeface="Bahnschrift SemiLight Condensed" panose="020B0502040204020203" pitchFamily="34" charset="0"/>
              </a:rPr>
              <a:t>- Th</a:t>
            </a:r>
            <a:r>
              <a:rPr lang="vi-VN" sz="1700" dirty="0">
                <a:latin typeface="Bahnschrift SemiLight Condensed" panose="020B0502040204020203" pitchFamily="34" charset="0"/>
              </a:rPr>
              <a:t>ị trường trong và ngoài nước được mở rộng,</a:t>
            </a:r>
            <a:endParaRPr lang="en-US" sz="1700" dirty="0">
              <a:latin typeface="Bahnschrift SemiLight Condensed" panose="020B0502040204020203" pitchFamily="34" charset="0"/>
            </a:endParaRPr>
          </a:p>
        </p:txBody>
      </p:sp>
      <p:sp>
        <p:nvSpPr>
          <p:cNvPr id="32" name="Hộp Văn bản 31">
            <a:hlinkClick r:id="" action="ppaction://noaction"/>
            <a:extLst>
              <a:ext uri="{FF2B5EF4-FFF2-40B4-BE49-F238E27FC236}">
                <a16:creationId xmlns:a16="http://schemas.microsoft.com/office/drawing/2014/main" id="{12F75DB1-3441-3C27-CA49-869CCDE8C4F7}"/>
              </a:ext>
            </a:extLst>
          </p:cNvPr>
          <p:cNvSpPr txBox="1"/>
          <p:nvPr/>
        </p:nvSpPr>
        <p:spPr>
          <a:xfrm>
            <a:off x="9513266" y="3327962"/>
            <a:ext cx="2613186" cy="615553"/>
          </a:xfrm>
          <a:prstGeom prst="rect">
            <a:avLst/>
          </a:prstGeom>
          <a:noFill/>
        </p:spPr>
        <p:txBody>
          <a:bodyPr wrap="square">
            <a:spAutoFit/>
          </a:bodyPr>
          <a:lstStyle/>
          <a:p>
            <a:pPr algn="just"/>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Thúc</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đẩy</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sản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xuất</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đa</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dạng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hóa</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sản</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phẩm</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nông</a:t>
            </a:r>
            <a:r>
              <a:rPr lang="en-US" sz="1700" dirty="0">
                <a:latin typeface="Bahnschrift SemiLight Condensed" panose="020B0502040204020203" pitchFamily="34" charset="0"/>
              </a:rPr>
              <a:t> </a:t>
            </a:r>
            <a:r>
              <a:rPr lang="en-US" sz="1700" dirty="0" err="1">
                <a:latin typeface="Bahnschrift SemiLight Condensed" panose="020B0502040204020203" pitchFamily="34" charset="0"/>
              </a:rPr>
              <a:t>nghiệp</a:t>
            </a:r>
            <a:r>
              <a:rPr lang="en-US" sz="1700" dirty="0">
                <a:latin typeface="Bahnschrift SemiLight Condensed" panose="020B0502040204020203" pitchFamily="34" charset="0"/>
              </a:rPr>
              <a:t>.</a:t>
            </a:r>
          </a:p>
        </p:txBody>
      </p:sp>
      <p:sp>
        <p:nvSpPr>
          <p:cNvPr id="34" name="Hộp Văn bản 33">
            <a:hlinkClick r:id="" action="ppaction://noaction"/>
            <a:extLst>
              <a:ext uri="{FF2B5EF4-FFF2-40B4-BE49-F238E27FC236}">
                <a16:creationId xmlns:a16="http://schemas.microsoft.com/office/drawing/2014/main" id="{CDB1E179-21E4-AD1E-F93D-4126AC7B7209}"/>
              </a:ext>
            </a:extLst>
          </p:cNvPr>
          <p:cNvSpPr txBox="1"/>
          <p:nvPr/>
        </p:nvSpPr>
        <p:spPr>
          <a:xfrm>
            <a:off x="9474926" y="5337738"/>
            <a:ext cx="2613186" cy="1138773"/>
          </a:xfrm>
          <a:prstGeom prst="rect">
            <a:avLst/>
          </a:prstGeom>
          <a:noFill/>
        </p:spPr>
        <p:txBody>
          <a:bodyPr wrap="square">
            <a:spAutoFit/>
          </a:bodyPr>
          <a:lstStyle/>
          <a:p>
            <a:pPr algn="just"/>
            <a:r>
              <a:rPr lang="en-US" sz="1700" dirty="0">
                <a:latin typeface="Bahnschrift SemiLight Condensed" panose="020B0502040204020203" pitchFamily="34" charset="0"/>
              </a:rPr>
              <a:t>- S</a:t>
            </a:r>
            <a:r>
              <a:rPr lang="vi-VN" sz="1700" dirty="0">
                <a:latin typeface="Bahnschrift SemiLight Condensed" panose="020B0502040204020203" pitchFamily="34" charset="0"/>
              </a:rPr>
              <a:t>ự biến động và yếu tố cạnh tranh của thị trường đã tạo ra nhiều thách thức cho sản xuất nông nghiệp.</a:t>
            </a:r>
            <a:endParaRPr lang="en-US" sz="1700" dirty="0">
              <a:latin typeface="Bahnschrift SemiLight Condensed" panose="020B0502040204020203" pitchFamily="34" charset="0"/>
            </a:endParaRPr>
          </a:p>
        </p:txBody>
      </p:sp>
    </p:spTree>
    <p:extLst>
      <p:ext uri="{BB962C8B-B14F-4D97-AF65-F5344CB8AC3E}">
        <p14:creationId xmlns:p14="http://schemas.microsoft.com/office/powerpoint/2010/main" val="2349112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1000"/>
                                        <p:tgtEl>
                                          <p:spTgt spid="31"/>
                                        </p:tgtEl>
                                      </p:cBhvr>
                                    </p:animEffect>
                                    <p:anim calcmode="lin" valueType="num">
                                      <p:cBhvr>
                                        <p:cTn id="71" dur="1000" fill="hold"/>
                                        <p:tgtEl>
                                          <p:spTgt spid="31"/>
                                        </p:tgtEl>
                                        <p:attrNameLst>
                                          <p:attrName>ppt_x</p:attrName>
                                        </p:attrNameLst>
                                      </p:cBhvr>
                                      <p:tavLst>
                                        <p:tav tm="0">
                                          <p:val>
                                            <p:strVal val="#ppt_x"/>
                                          </p:val>
                                        </p:tav>
                                        <p:tav tm="100000">
                                          <p:val>
                                            <p:strVal val="#ppt_x"/>
                                          </p:val>
                                        </p:tav>
                                      </p:tavLst>
                                    </p:anim>
                                    <p:anim calcmode="lin" valueType="num">
                                      <p:cBhvr>
                                        <p:cTn id="7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1000"/>
                                        <p:tgtEl>
                                          <p:spTgt spid="32"/>
                                        </p:tgtEl>
                                      </p:cBhvr>
                                    </p:animEffect>
                                    <p:anim calcmode="lin" valueType="num">
                                      <p:cBhvr>
                                        <p:cTn id="78" dur="1000" fill="hold"/>
                                        <p:tgtEl>
                                          <p:spTgt spid="32"/>
                                        </p:tgtEl>
                                        <p:attrNameLst>
                                          <p:attrName>ppt_x</p:attrName>
                                        </p:attrNameLst>
                                      </p:cBhvr>
                                      <p:tavLst>
                                        <p:tav tm="0">
                                          <p:val>
                                            <p:strVal val="#ppt_x"/>
                                          </p:val>
                                        </p:tav>
                                        <p:tav tm="100000">
                                          <p:val>
                                            <p:strVal val="#ppt_x"/>
                                          </p:val>
                                        </p:tav>
                                      </p:tavLst>
                                    </p:anim>
                                    <p:anim calcmode="lin" valueType="num">
                                      <p:cBhvr>
                                        <p:cTn id="7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1000"/>
                                        <p:tgtEl>
                                          <p:spTgt spid="34"/>
                                        </p:tgtEl>
                                      </p:cBhvr>
                                    </p:animEffect>
                                    <p:anim calcmode="lin" valueType="num">
                                      <p:cBhvr>
                                        <p:cTn id="85" dur="1000" fill="hold"/>
                                        <p:tgtEl>
                                          <p:spTgt spid="34"/>
                                        </p:tgtEl>
                                        <p:attrNameLst>
                                          <p:attrName>ppt_x</p:attrName>
                                        </p:attrNameLst>
                                      </p:cBhvr>
                                      <p:tavLst>
                                        <p:tav tm="0">
                                          <p:val>
                                            <p:strVal val="#ppt_x"/>
                                          </p:val>
                                        </p:tav>
                                        <p:tav tm="100000">
                                          <p:val>
                                            <p:strVal val="#ppt_x"/>
                                          </p:val>
                                        </p:tav>
                                      </p:tavLst>
                                    </p:anim>
                                    <p:anim calcmode="lin" valueType="num">
                                      <p:cBhvr>
                                        <p:cTn id="8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3" grpId="0"/>
      <p:bldP spid="26" grpId="0"/>
      <p:bldP spid="28" grpId="0"/>
      <p:bldP spid="29" grpId="0"/>
      <p:bldP spid="31" grpId="0"/>
      <p:bldP spid="32"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A72A10B-AF4C-DB51-374A-35CBA65161BF}"/>
              </a:ext>
            </a:extLst>
          </p:cNvPr>
          <p:cNvSpPr/>
          <p:nvPr/>
        </p:nvSpPr>
        <p:spPr>
          <a:xfrm>
            <a:off x="273050" y="260350"/>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pic>
        <p:nvPicPr>
          <p:cNvPr id="6" name="Hình ảnh 5">
            <a:extLst>
              <a:ext uri="{FF2B5EF4-FFF2-40B4-BE49-F238E27FC236}">
                <a16:creationId xmlns:a16="http://schemas.microsoft.com/office/drawing/2014/main" id="{FD9B21DE-38B1-5B28-E841-15EF235ECCC3}"/>
              </a:ext>
            </a:extLst>
          </p:cNvPr>
          <p:cNvPicPr>
            <a:picLocks noChangeAspect="1"/>
          </p:cNvPicPr>
          <p:nvPr/>
        </p:nvPicPr>
        <p:blipFill>
          <a:blip r:embed="rId2"/>
          <a:stretch>
            <a:fillRect/>
          </a:stretch>
        </p:blipFill>
        <p:spPr>
          <a:xfrm>
            <a:off x="420624" y="489554"/>
            <a:ext cx="8606412" cy="4539646"/>
          </a:xfrm>
          <a:prstGeom prst="rect">
            <a:avLst/>
          </a:prstGeom>
        </p:spPr>
      </p:pic>
      <p:sp>
        <p:nvSpPr>
          <p:cNvPr id="7" name="Rectangle 22">
            <a:extLst>
              <a:ext uri="{FF2B5EF4-FFF2-40B4-BE49-F238E27FC236}">
                <a16:creationId xmlns:a16="http://schemas.microsoft.com/office/drawing/2014/main" id="{7B4B5BEC-16BA-F836-DF4F-3C2B98A125D0}"/>
              </a:ext>
            </a:extLst>
          </p:cNvPr>
          <p:cNvSpPr/>
          <p:nvPr/>
        </p:nvSpPr>
        <p:spPr>
          <a:xfrm>
            <a:off x="9027036" y="764198"/>
            <a:ext cx="2663953" cy="3046988"/>
          </a:xfrm>
          <a:prstGeom prst="rect">
            <a:avLst/>
          </a:prstGeom>
        </p:spPr>
        <p:txBody>
          <a:bodyPr wrap="square">
            <a:spAutoFit/>
          </a:bodyPr>
          <a:lstStyle/>
          <a:p>
            <a:pPr algn="ctr">
              <a:buClrTx/>
              <a:buFontTx/>
              <a:buNone/>
            </a:pPr>
            <a:r>
              <a:rPr lang="vi-VN" sz="3200" kern="1200" dirty="0">
                <a:solidFill>
                  <a:srgbClr val="014069"/>
                </a:solidFill>
                <a:latin typeface="Bahnschrift SemiLight Condensed" panose="020B0502040204020203" pitchFamily="34" charset="0"/>
                <a:ea typeface="+mn-ea"/>
                <a:cs typeface="+mn-cs"/>
              </a:rPr>
              <a:t>Nhóm yếu tố có ảnh hưởng quyết định đến sự phát triển và phân bố của ngành nông nghiệp</a:t>
            </a:r>
            <a:r>
              <a:rPr lang="en-US" sz="3200" kern="1200" dirty="0">
                <a:solidFill>
                  <a:srgbClr val="014069"/>
                </a:solidFill>
                <a:latin typeface="Bahnschrift SemiLight Condensed" panose="020B0502040204020203" pitchFamily="34" charset="0"/>
                <a:ea typeface="+mn-ea"/>
                <a:cs typeface="+mn-cs"/>
              </a:rPr>
              <a:t> nước ta</a:t>
            </a:r>
            <a:r>
              <a:rPr lang="vi-VN" sz="3200" kern="1200" dirty="0">
                <a:solidFill>
                  <a:srgbClr val="014069"/>
                </a:solidFill>
                <a:latin typeface="Bahnschrift SemiLight Condensed" panose="020B0502040204020203" pitchFamily="34" charset="0"/>
                <a:ea typeface="+mn-ea"/>
                <a:cs typeface="+mn-cs"/>
              </a:rPr>
              <a:t>?</a:t>
            </a:r>
            <a:endParaRPr lang="en-US" sz="3200" kern="1200" dirty="0">
              <a:solidFill>
                <a:srgbClr val="014069"/>
              </a:solidFill>
              <a:latin typeface="Bahnschrift SemiLight Condensed" panose="020B0502040204020203" pitchFamily="34" charset="0"/>
              <a:ea typeface="+mn-ea"/>
              <a:cs typeface="+mn-cs"/>
            </a:endParaRPr>
          </a:p>
        </p:txBody>
      </p:sp>
      <p:pic>
        <p:nvPicPr>
          <p:cNvPr id="9" name="Hình ảnh 8">
            <a:extLst>
              <a:ext uri="{FF2B5EF4-FFF2-40B4-BE49-F238E27FC236}">
                <a16:creationId xmlns:a16="http://schemas.microsoft.com/office/drawing/2014/main" id="{11887DED-604A-E966-1459-2E00E5B1F258}"/>
              </a:ext>
            </a:extLst>
          </p:cNvPr>
          <p:cNvPicPr>
            <a:picLocks noChangeAspect="1"/>
          </p:cNvPicPr>
          <p:nvPr/>
        </p:nvPicPr>
        <p:blipFill>
          <a:blip r:embed="rId3"/>
          <a:stretch>
            <a:fillRect/>
          </a:stretch>
        </p:blipFill>
        <p:spPr>
          <a:xfrm>
            <a:off x="9573577" y="3968268"/>
            <a:ext cx="1798831" cy="1798831"/>
          </a:xfrm>
          <a:prstGeom prst="rect">
            <a:avLst/>
          </a:prstGeom>
        </p:spPr>
      </p:pic>
      <p:sp>
        <p:nvSpPr>
          <p:cNvPr id="11" name="Hộp Văn bản 10">
            <a:extLst>
              <a:ext uri="{FF2B5EF4-FFF2-40B4-BE49-F238E27FC236}">
                <a16:creationId xmlns:a16="http://schemas.microsoft.com/office/drawing/2014/main" id="{EB8CC8E0-5B79-0FF1-4D94-77857A91756F}"/>
              </a:ext>
            </a:extLst>
          </p:cNvPr>
          <p:cNvSpPr txBox="1"/>
          <p:nvPr/>
        </p:nvSpPr>
        <p:spPr>
          <a:xfrm>
            <a:off x="539496" y="5186282"/>
            <a:ext cx="3557016" cy="1161633"/>
          </a:xfrm>
          <a:prstGeom prst="rightArrow">
            <a:avLst/>
          </a:prstGeom>
          <a:solidFill>
            <a:srgbClr val="FF0000"/>
          </a:solidFill>
        </p:spPr>
        <p:txBody>
          <a:bodyPr wrap="square">
            <a:spAutoFit/>
          </a:bodyPr>
          <a:lstStyle/>
          <a:p>
            <a:pPr algn="ctr"/>
            <a:r>
              <a:rPr lang="en-US" sz="3200" dirty="0">
                <a:solidFill>
                  <a:schemeClr val="bg1"/>
                </a:solidFill>
                <a:latin typeface="#9Slide07 IcielBaliho Script" pitchFamily="2" charset="0"/>
              </a:rPr>
              <a:t>TIỀN ĐỀ</a:t>
            </a:r>
          </a:p>
        </p:txBody>
      </p:sp>
      <p:sp>
        <p:nvSpPr>
          <p:cNvPr id="13" name="Hộp Văn bản 12">
            <a:extLst>
              <a:ext uri="{FF2B5EF4-FFF2-40B4-BE49-F238E27FC236}">
                <a16:creationId xmlns:a16="http://schemas.microsoft.com/office/drawing/2014/main" id="{94ABC3BD-2559-80BD-B440-793509CC5795}"/>
              </a:ext>
            </a:extLst>
          </p:cNvPr>
          <p:cNvSpPr txBox="1"/>
          <p:nvPr/>
        </p:nvSpPr>
        <p:spPr>
          <a:xfrm>
            <a:off x="5341909" y="5206813"/>
            <a:ext cx="3685127" cy="1161633"/>
          </a:xfrm>
          <a:prstGeom prst="leftArrow">
            <a:avLst/>
          </a:prstGeom>
          <a:solidFill>
            <a:srgbClr val="FF0000"/>
          </a:solidFill>
        </p:spPr>
        <p:txBody>
          <a:bodyPr wrap="square">
            <a:spAutoFit/>
          </a:bodyPr>
          <a:lstStyle/>
          <a:p>
            <a:pPr algn="ctr"/>
            <a:r>
              <a:rPr lang="en-US" sz="3200" dirty="0">
                <a:solidFill>
                  <a:schemeClr val="bg1"/>
                </a:solidFill>
                <a:latin typeface="#9Slide07 IcielBaliho Script" pitchFamily="2" charset="0"/>
              </a:rPr>
              <a:t>QUYẾT ĐỊNH</a:t>
            </a:r>
          </a:p>
        </p:txBody>
      </p:sp>
    </p:spTree>
    <p:extLst>
      <p:ext uri="{BB962C8B-B14F-4D97-AF65-F5344CB8AC3E}">
        <p14:creationId xmlns:p14="http://schemas.microsoft.com/office/powerpoint/2010/main" val="9829370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9E333029-ADBF-F14B-96FA-DE13744A9F1F}"/>
              </a:ext>
            </a:extLst>
          </p:cNvPr>
          <p:cNvSpPr/>
          <p:nvPr/>
        </p:nvSpPr>
        <p:spPr>
          <a:xfrm>
            <a:off x="273050" y="260350"/>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sp>
        <p:nvSpPr>
          <p:cNvPr id="3" name="Hộp Văn bản 2">
            <a:extLst>
              <a:ext uri="{FF2B5EF4-FFF2-40B4-BE49-F238E27FC236}">
                <a16:creationId xmlns:a16="http://schemas.microsoft.com/office/drawing/2014/main" id="{F4166492-94D5-D7A6-EC39-3637441B305A}"/>
              </a:ext>
            </a:extLst>
          </p:cNvPr>
          <p:cNvSpPr txBox="1"/>
          <p:nvPr/>
        </p:nvSpPr>
        <p:spPr>
          <a:xfrm>
            <a:off x="2476149" y="242428"/>
            <a:ext cx="8388253" cy="769441"/>
          </a:xfrm>
          <a:prstGeom prst="rect">
            <a:avLst/>
          </a:prstGeom>
          <a:noFill/>
        </p:spPr>
        <p:txBody>
          <a:bodyPr wrap="square">
            <a:spAutoFit/>
          </a:bodyPr>
          <a:lstStyle/>
          <a:p>
            <a:pPr algn="ctr"/>
            <a:r>
              <a:rPr lang="en-US" sz="4400" dirty="0">
                <a:solidFill>
                  <a:srgbClr val="014069"/>
                </a:solidFill>
                <a:latin typeface="#9Slide07 IcielBaliho Script" pitchFamily="2" charset="0"/>
              </a:rPr>
              <a:t>2. Sự </a:t>
            </a:r>
            <a:r>
              <a:rPr lang="en-US" sz="4400" dirty="0" err="1">
                <a:solidFill>
                  <a:srgbClr val="014069"/>
                </a:solidFill>
                <a:latin typeface="#9Slide07 IcielBaliho Script" pitchFamily="2" charset="0"/>
              </a:rPr>
              <a:t>phát</a:t>
            </a:r>
            <a:r>
              <a:rPr lang="en-US" sz="4400" dirty="0">
                <a:solidFill>
                  <a:srgbClr val="014069"/>
                </a:solidFill>
                <a:latin typeface="#9Slide07 IcielBaliho Script" pitchFamily="2" charset="0"/>
              </a:rPr>
              <a:t> </a:t>
            </a:r>
            <a:r>
              <a:rPr lang="en-US" sz="4400" dirty="0" err="1">
                <a:solidFill>
                  <a:srgbClr val="014069"/>
                </a:solidFill>
                <a:latin typeface="#9Slide07 IcielBaliho Script" pitchFamily="2" charset="0"/>
              </a:rPr>
              <a:t>triển</a:t>
            </a:r>
            <a:r>
              <a:rPr lang="en-US" sz="4400" dirty="0">
                <a:solidFill>
                  <a:srgbClr val="014069"/>
                </a:solidFill>
                <a:latin typeface="#9Slide07 IcielBaliho Script" pitchFamily="2" charset="0"/>
              </a:rPr>
              <a:t> </a:t>
            </a:r>
            <a:r>
              <a:rPr lang="en-US" sz="4400" dirty="0" err="1">
                <a:solidFill>
                  <a:srgbClr val="014069"/>
                </a:solidFill>
                <a:latin typeface="#9Slide07 IcielBaliho Script" pitchFamily="2" charset="0"/>
              </a:rPr>
              <a:t>và</a:t>
            </a:r>
            <a:r>
              <a:rPr lang="en-US" sz="4400" dirty="0">
                <a:solidFill>
                  <a:srgbClr val="014069"/>
                </a:solidFill>
                <a:latin typeface="#9Slide07 IcielBaliho Script" pitchFamily="2" charset="0"/>
              </a:rPr>
              <a:t> </a:t>
            </a:r>
            <a:r>
              <a:rPr lang="en-US" sz="4400" dirty="0" err="1">
                <a:solidFill>
                  <a:srgbClr val="014069"/>
                </a:solidFill>
                <a:latin typeface="#9Slide07 IcielBaliho Script" pitchFamily="2" charset="0"/>
              </a:rPr>
              <a:t>phân</a:t>
            </a:r>
            <a:r>
              <a:rPr lang="en-US" sz="4400" dirty="0">
                <a:solidFill>
                  <a:srgbClr val="014069"/>
                </a:solidFill>
                <a:latin typeface="#9Slide07 IcielBaliho Script" pitchFamily="2" charset="0"/>
              </a:rPr>
              <a:t> </a:t>
            </a:r>
            <a:r>
              <a:rPr lang="en-US" sz="4400" dirty="0" err="1">
                <a:solidFill>
                  <a:srgbClr val="014069"/>
                </a:solidFill>
                <a:latin typeface="#9Slide07 IcielBaliho Script" pitchFamily="2" charset="0"/>
              </a:rPr>
              <a:t>bố</a:t>
            </a:r>
            <a:r>
              <a:rPr lang="en-US" sz="4400" dirty="0">
                <a:solidFill>
                  <a:srgbClr val="014069"/>
                </a:solidFill>
                <a:latin typeface="#9Slide07 IcielBaliho Script" pitchFamily="2" charset="0"/>
              </a:rPr>
              <a:t> </a:t>
            </a:r>
            <a:r>
              <a:rPr lang="vi-VN" sz="4400" dirty="0">
                <a:solidFill>
                  <a:srgbClr val="014069"/>
                </a:solidFill>
                <a:latin typeface="#9Slide07 IcielBaliho Script" pitchFamily="2" charset="0"/>
              </a:rPr>
              <a:t>nông nghiệp</a:t>
            </a:r>
            <a:endParaRPr lang="en-US" sz="4400" dirty="0">
              <a:solidFill>
                <a:srgbClr val="014069"/>
              </a:solidFill>
              <a:latin typeface="#9Slide07 IcielBaliho Script" pitchFamily="2" charset="0"/>
            </a:endParaRPr>
          </a:p>
        </p:txBody>
      </p:sp>
      <p:pic>
        <p:nvPicPr>
          <p:cNvPr id="6" name="Hình ảnh 5">
            <a:extLst>
              <a:ext uri="{FF2B5EF4-FFF2-40B4-BE49-F238E27FC236}">
                <a16:creationId xmlns:a16="http://schemas.microsoft.com/office/drawing/2014/main" id="{C1C8473B-D0C2-A799-82B7-C77832B7104B}"/>
              </a:ext>
            </a:extLst>
          </p:cNvPr>
          <p:cNvPicPr>
            <a:picLocks noChangeAspect="1"/>
          </p:cNvPicPr>
          <p:nvPr/>
        </p:nvPicPr>
        <p:blipFill>
          <a:blip r:embed="rId2"/>
          <a:stretch>
            <a:fillRect/>
          </a:stretch>
        </p:blipFill>
        <p:spPr>
          <a:xfrm>
            <a:off x="1327598" y="365236"/>
            <a:ext cx="855416" cy="584776"/>
          </a:xfrm>
          <a:prstGeom prst="rect">
            <a:avLst/>
          </a:prstGeom>
        </p:spPr>
      </p:pic>
      <p:sp>
        <p:nvSpPr>
          <p:cNvPr id="13" name="Hộp Văn bản 12">
            <a:extLst>
              <a:ext uri="{FF2B5EF4-FFF2-40B4-BE49-F238E27FC236}">
                <a16:creationId xmlns:a16="http://schemas.microsoft.com/office/drawing/2014/main" id="{72C7FDDC-96A2-9472-5D79-3587914B3C57}"/>
              </a:ext>
            </a:extLst>
          </p:cNvPr>
          <p:cNvSpPr txBox="1"/>
          <p:nvPr/>
        </p:nvSpPr>
        <p:spPr>
          <a:xfrm>
            <a:off x="4999910" y="2463934"/>
            <a:ext cx="6775873" cy="3906775"/>
          </a:xfrm>
          <a:prstGeom prst="rect">
            <a:avLst/>
          </a:prstGeom>
          <a:solidFill>
            <a:schemeClr val="bg1"/>
          </a:solidFill>
          <a:ln>
            <a:solidFill>
              <a:srgbClr val="FF6600"/>
            </a:solidFill>
            <a:prstDash val="sysDot"/>
          </a:ln>
        </p:spPr>
        <p:txBody>
          <a:bodyPr wrap="square">
            <a:spAutoFit/>
          </a:bodyPr>
          <a:lstStyle/>
          <a:p>
            <a:pPr algn="ctr">
              <a:lnSpc>
                <a:spcPts val="3000"/>
              </a:lnSpc>
              <a:buClrTx/>
              <a:buFontTx/>
              <a:buNone/>
            </a:pPr>
            <a:r>
              <a:rPr lang="en-US" sz="2400" b="1" kern="1200" dirty="0">
                <a:solidFill>
                  <a:srgbClr val="FF0000"/>
                </a:solidFill>
                <a:latin typeface="Bahnschrift SemiCondensed" panose="020B0502040204020203" pitchFamily="34" charset="0"/>
                <a:ea typeface="+mn-ea"/>
                <a:cs typeface="Times New Roman" panose="02020603050405020304" pitchFamily="18" charset="0"/>
              </a:rPr>
              <a:t>KHÁI QUÁT </a:t>
            </a:r>
          </a:p>
          <a:p>
            <a:pPr algn="just">
              <a:lnSpc>
                <a:spcPts val="3000"/>
              </a:lnSpc>
              <a:buClrTx/>
              <a:buFontTx/>
              <a:buNone/>
            </a:pP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Nước ta phát triển nông nghiệp theo . . . . . . . . . . . . . . . . . . , liên kết theo . . . . . . . . . . . . . . , đẩy mạnh ứng dụng . . . . . . . . . . . . . . . </a:t>
            </a:r>
          </a:p>
          <a:p>
            <a:pPr algn="just">
              <a:lnSpc>
                <a:spcPts val="3000"/>
              </a:lnSpc>
              <a:buClrTx/>
              <a:buFontTx/>
              <a:buNone/>
            </a:pP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Năm 2021: tốc độ tăng trưởng đạt . . . . . . . . . . . . . . . , đóng góp. . . . . . . . . . . . . . .  tổng giá trị toàn ngành</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en-US" sz="2400" kern="1200" dirty="0" err="1">
                <a:solidFill>
                  <a:srgbClr val="014069"/>
                </a:solidFill>
                <a:latin typeface="Bahnschrift SemiLight Condensed" panose="020B0502040204020203" pitchFamily="34" charset="0"/>
                <a:ea typeface="+mn-ea"/>
                <a:cs typeface="Times New Roman" panose="02020603050405020304" pitchFamily="18" charset="0"/>
              </a:rPr>
              <a:t>Nông</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en-US" sz="2400" kern="1200" dirty="0" err="1">
                <a:solidFill>
                  <a:srgbClr val="014069"/>
                </a:solidFill>
                <a:latin typeface="Bahnschrift SemiLight Condensed" panose="020B0502040204020203" pitchFamily="34" charset="0"/>
                <a:ea typeface="+mn-ea"/>
                <a:cs typeface="Times New Roman" panose="02020603050405020304" pitchFamily="18" charset="0"/>
              </a:rPr>
              <a:t>lâm</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en-US" sz="2400" kern="1200" dirty="0" err="1">
                <a:solidFill>
                  <a:srgbClr val="014069"/>
                </a:solidFill>
                <a:latin typeface="Bahnschrift SemiLight Condensed" panose="020B0502040204020203" pitchFamily="34" charset="0"/>
                <a:ea typeface="+mn-ea"/>
                <a:cs typeface="Times New Roman" panose="02020603050405020304" pitchFamily="18" charset="0"/>
              </a:rPr>
              <a:t>thủy</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en-US" sz="2400" kern="1200" dirty="0" err="1">
                <a:solidFill>
                  <a:srgbClr val="014069"/>
                </a:solidFill>
                <a:latin typeface="Bahnschrift SemiLight Condensed" panose="020B0502040204020203" pitchFamily="34" charset="0"/>
                <a:ea typeface="+mn-ea"/>
                <a:cs typeface="Times New Roman" panose="02020603050405020304" pitchFamily="18" charset="0"/>
              </a:rPr>
              <a:t>sản</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a:t>
            </a:r>
            <a:endParaRPr lang="vi-VN" sz="2400" kern="1200" dirty="0">
              <a:solidFill>
                <a:srgbClr val="014069"/>
              </a:solidFill>
              <a:latin typeface="Bahnschrift SemiLight Condensed" panose="020B0502040204020203" pitchFamily="34" charset="0"/>
              <a:ea typeface="+mn-ea"/>
              <a:cs typeface="Times New Roman" panose="02020603050405020304" pitchFamily="18" charset="0"/>
            </a:endParaRPr>
          </a:p>
          <a:p>
            <a:pPr marL="342900" indent="-342900" algn="just">
              <a:lnSpc>
                <a:spcPts val="3000"/>
              </a:lnSpc>
              <a:buClrTx/>
              <a:buFontTx/>
              <a:buChar char="-"/>
            </a:pP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Xu hướng chuyển dịch: giảm . . . . . . . . . . . . . . . , tăng . . . . . . . . . </a:t>
            </a:r>
            <a:endParaRPr lang="en-US" sz="2400" kern="1200" dirty="0">
              <a:solidFill>
                <a:srgbClr val="014069"/>
              </a:solidFill>
              <a:latin typeface="Bahnschrift SemiLight Condensed" panose="020B0502040204020203" pitchFamily="34" charset="0"/>
              <a:ea typeface="+mn-ea"/>
              <a:cs typeface="Times New Roman" panose="02020603050405020304" pitchFamily="18" charset="0"/>
            </a:endParaRPr>
          </a:p>
          <a:p>
            <a:pPr algn="just">
              <a:lnSpc>
                <a:spcPts val="3000"/>
              </a:lnSpc>
              <a:buClrTx/>
            </a:pP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 </a:t>
            </a:r>
          </a:p>
          <a:p>
            <a:pPr algn="just">
              <a:lnSpc>
                <a:spcPts val="3000"/>
              </a:lnSpc>
              <a:buClrTx/>
              <a:buFontTx/>
              <a:buNone/>
            </a:pP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3 trục SP chính: . </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a:t>
            </a:r>
            <a:endParaRPr lang="vi-VN" sz="2400" kern="1200" dirty="0">
              <a:solidFill>
                <a:srgbClr val="014069"/>
              </a:solidFill>
              <a:latin typeface="Bahnschrift SemiLight Condensed" panose="020B0502040204020203" pitchFamily="34" charset="0"/>
              <a:ea typeface="+mn-ea"/>
              <a:cs typeface="Times New Roman" panose="02020603050405020304" pitchFamily="18" charset="0"/>
            </a:endParaRPr>
          </a:p>
          <a:p>
            <a:pPr marL="342900" indent="-342900" algn="just">
              <a:lnSpc>
                <a:spcPts val="3000"/>
              </a:lnSpc>
              <a:buClrTx/>
              <a:buFontTx/>
              <a:buChar char="-"/>
            </a:pP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Xu hướng: phát triển các mô hình sản xuất . . . . . . . . . . . . . . …</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a:t>
            </a:r>
          </a:p>
        </p:txBody>
      </p:sp>
      <p:pic>
        <p:nvPicPr>
          <p:cNvPr id="14" name="Hình ảnh 13">
            <a:extLst>
              <a:ext uri="{FF2B5EF4-FFF2-40B4-BE49-F238E27FC236}">
                <a16:creationId xmlns:a16="http://schemas.microsoft.com/office/drawing/2014/main" id="{389647C6-B577-A51D-5CFC-C6AB5F5A979D}"/>
              </a:ext>
            </a:extLst>
          </p:cNvPr>
          <p:cNvPicPr>
            <a:picLocks noChangeAspect="1"/>
          </p:cNvPicPr>
          <p:nvPr/>
        </p:nvPicPr>
        <p:blipFill rotWithShape="1">
          <a:blip r:embed="rId3"/>
          <a:srcRect l="31875" t="34444" r="30407" b="20000"/>
          <a:stretch/>
        </p:blipFill>
        <p:spPr>
          <a:xfrm>
            <a:off x="528542" y="1119446"/>
            <a:ext cx="1667137" cy="1132603"/>
          </a:xfrm>
          <a:prstGeom prst="rect">
            <a:avLst/>
          </a:prstGeom>
        </p:spPr>
      </p:pic>
      <p:sp>
        <p:nvSpPr>
          <p:cNvPr id="15" name="TextBox 41">
            <a:extLst>
              <a:ext uri="{FF2B5EF4-FFF2-40B4-BE49-F238E27FC236}">
                <a16:creationId xmlns:a16="http://schemas.microsoft.com/office/drawing/2014/main" id="{CA1B615E-82C7-3100-EF43-C86FC9E16BDD}"/>
              </a:ext>
            </a:extLst>
          </p:cNvPr>
          <p:cNvSpPr txBox="1"/>
          <p:nvPr/>
        </p:nvSpPr>
        <p:spPr>
          <a:xfrm>
            <a:off x="2282207" y="1132998"/>
            <a:ext cx="7706620" cy="1107996"/>
          </a:xfrm>
          <a:prstGeom prst="rect">
            <a:avLst/>
          </a:prstGeom>
          <a:solidFill>
            <a:schemeClr val="accent3">
              <a:lumMod val="75000"/>
            </a:schemeClr>
          </a:solidFill>
        </p:spPr>
        <p:txBody>
          <a:bodyPr wrap="square"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HOẠT ĐỘNG CẶP ĐÔI</a:t>
            </a:r>
          </a:p>
          <a:p>
            <a:pPr marL="0" marR="0" lvl="0" indent="0" algn="ctr" defTabSz="91440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Nhiệm</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vụ</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Dựa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vào</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thông</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tin SGK,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lựa</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chọn</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cụm</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từ</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phù</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hợp</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và</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hoàn</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thiện</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thông</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tin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khái</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quát</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về</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sự</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phát</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triển</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nông</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nghiệp</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a:t>
            </a:r>
            <a:r>
              <a:rPr kumimoji="0" lang="en-US" sz="2400" b="0" i="0" u="none" strike="noStrike" kern="1200" cap="none" spc="0" normalizeH="0" baseline="0" noProof="0" dirty="0" err="1">
                <a:ln>
                  <a:noFill/>
                </a:ln>
                <a:solidFill>
                  <a:schemeClr val="bg1"/>
                </a:solidFill>
                <a:effectLst/>
                <a:uLnTx/>
                <a:uFillTx/>
                <a:latin typeface="#9Slide07 IcielBaliho Script" pitchFamily="2" charset="0"/>
                <a:ea typeface="+mn-ea"/>
                <a:cs typeface="+mn-cs"/>
              </a:rPr>
              <a:t>Việt</a:t>
            </a:r>
            <a:r>
              <a:rPr kumimoji="0" lang="en-US" sz="2400" b="0" i="0" u="none" strike="noStrike" kern="1200" cap="none" spc="0" normalizeH="0" baseline="0" noProof="0" dirty="0">
                <a:ln>
                  <a:noFill/>
                </a:ln>
                <a:solidFill>
                  <a:schemeClr val="bg1"/>
                </a:solidFill>
                <a:effectLst/>
                <a:uLnTx/>
                <a:uFillTx/>
                <a:latin typeface="#9Slide07 IcielBaliho Script" pitchFamily="2" charset="0"/>
                <a:ea typeface="+mn-ea"/>
                <a:cs typeface="+mn-cs"/>
              </a:rPr>
              <a:t> Nam.</a:t>
            </a:r>
          </a:p>
        </p:txBody>
      </p:sp>
      <p:pic>
        <p:nvPicPr>
          <p:cNvPr id="16" name="Hình ảnh 15">
            <a:extLst>
              <a:ext uri="{FF2B5EF4-FFF2-40B4-BE49-F238E27FC236}">
                <a16:creationId xmlns:a16="http://schemas.microsoft.com/office/drawing/2014/main" id="{9FFEC9B9-0287-4C91-F5E5-C4AC6D5CB6B4}"/>
              </a:ext>
            </a:extLst>
          </p:cNvPr>
          <p:cNvPicPr>
            <a:picLocks noChangeAspect="1"/>
          </p:cNvPicPr>
          <p:nvPr/>
        </p:nvPicPr>
        <p:blipFill>
          <a:blip r:embed="rId4"/>
          <a:stretch>
            <a:fillRect/>
          </a:stretch>
        </p:blipFill>
        <p:spPr>
          <a:xfrm>
            <a:off x="10075354" y="1132499"/>
            <a:ext cx="1652249" cy="1106495"/>
          </a:xfrm>
          <a:prstGeom prst="rect">
            <a:avLst/>
          </a:prstGeom>
        </p:spPr>
      </p:pic>
      <p:sp>
        <p:nvSpPr>
          <p:cNvPr id="17" name="TextBox 30">
            <a:extLst>
              <a:ext uri="{FF2B5EF4-FFF2-40B4-BE49-F238E27FC236}">
                <a16:creationId xmlns:a16="http://schemas.microsoft.com/office/drawing/2014/main" id="{824589E7-1485-971B-E2A9-AD6BBB1997F4}"/>
              </a:ext>
            </a:extLst>
          </p:cNvPr>
          <p:cNvSpPr txBox="1"/>
          <p:nvPr/>
        </p:nvSpPr>
        <p:spPr>
          <a:xfrm>
            <a:off x="372989" y="2795776"/>
            <a:ext cx="1909218" cy="40491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vi-VN" sz="2400" spc="-20" dirty="0">
                <a:solidFill>
                  <a:srgbClr val="C00000"/>
                </a:solidFill>
                <a:latin typeface="Bahnschrift SemiLight Condensed" panose="020B0502040204020203" pitchFamily="34" charset="0"/>
              </a:rPr>
              <a:t>hướng hàng hóa</a:t>
            </a:r>
            <a:endParaRPr lang="en-US" sz="2400" u="none" strike="noStrike" spc="-20" dirty="0">
              <a:solidFill>
                <a:srgbClr val="C00000"/>
              </a:solidFill>
              <a:latin typeface="Bahnschrift SemiLight Condensed" panose="020B0502040204020203" pitchFamily="34" charset="0"/>
            </a:endParaRPr>
          </a:p>
        </p:txBody>
      </p:sp>
      <p:sp>
        <p:nvSpPr>
          <p:cNvPr id="18" name="TextBox 30">
            <a:extLst>
              <a:ext uri="{FF2B5EF4-FFF2-40B4-BE49-F238E27FC236}">
                <a16:creationId xmlns:a16="http://schemas.microsoft.com/office/drawing/2014/main" id="{F3ACF7A5-1C25-7E05-0481-734CDE8C6F9E}"/>
              </a:ext>
            </a:extLst>
          </p:cNvPr>
          <p:cNvSpPr txBox="1"/>
          <p:nvPr/>
        </p:nvSpPr>
        <p:spPr>
          <a:xfrm>
            <a:off x="1769991" y="3522080"/>
            <a:ext cx="1622086" cy="40491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en-US" sz="2400" spc="-20" dirty="0" err="1">
                <a:solidFill>
                  <a:srgbClr val="C00000"/>
                </a:solidFill>
                <a:latin typeface="Bahnschrift SemiLight Condensed" panose="020B0502040204020203" pitchFamily="34" charset="0"/>
              </a:rPr>
              <a:t>chuỗi</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giá</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trị</a:t>
            </a:r>
            <a:endParaRPr lang="en-US" sz="2400" u="none" strike="noStrike" spc="-20" dirty="0">
              <a:solidFill>
                <a:srgbClr val="C00000"/>
              </a:solidFill>
              <a:latin typeface="Bahnschrift SemiLight Condensed" panose="020B0502040204020203" pitchFamily="34" charset="0"/>
            </a:endParaRPr>
          </a:p>
        </p:txBody>
      </p:sp>
      <p:sp>
        <p:nvSpPr>
          <p:cNvPr id="19" name="TextBox 30">
            <a:extLst>
              <a:ext uri="{FF2B5EF4-FFF2-40B4-BE49-F238E27FC236}">
                <a16:creationId xmlns:a16="http://schemas.microsoft.com/office/drawing/2014/main" id="{D5B91AF9-AEC7-E9D3-D96B-93D625439712}"/>
              </a:ext>
            </a:extLst>
          </p:cNvPr>
          <p:cNvSpPr txBox="1"/>
          <p:nvPr/>
        </p:nvSpPr>
        <p:spPr>
          <a:xfrm>
            <a:off x="464396" y="4843511"/>
            <a:ext cx="5397258" cy="40491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vi-VN" sz="2400" spc="-20" dirty="0">
                <a:solidFill>
                  <a:srgbClr val="C00000"/>
                </a:solidFill>
                <a:latin typeface="Bahnschrift SemiLight Condensed" panose="020B0502040204020203" pitchFamily="34" charset="0"/>
              </a:rPr>
              <a:t>cấp quốc gia, cấp tỉnh, cấp địa phương</a:t>
            </a:r>
            <a:endParaRPr lang="en-US" sz="2400" u="none" strike="noStrike" spc="-20" dirty="0">
              <a:solidFill>
                <a:srgbClr val="C00000"/>
              </a:solidFill>
              <a:latin typeface="Bahnschrift SemiLight Condensed" panose="020B0502040204020203" pitchFamily="34" charset="0"/>
            </a:endParaRPr>
          </a:p>
        </p:txBody>
      </p:sp>
      <p:sp>
        <p:nvSpPr>
          <p:cNvPr id="20" name="TextBox 30">
            <a:extLst>
              <a:ext uri="{FF2B5EF4-FFF2-40B4-BE49-F238E27FC236}">
                <a16:creationId xmlns:a16="http://schemas.microsoft.com/office/drawing/2014/main" id="{1727A6FF-2BCE-AFB7-9394-86645EFE80A7}"/>
              </a:ext>
            </a:extLst>
          </p:cNvPr>
          <p:cNvSpPr txBox="1"/>
          <p:nvPr/>
        </p:nvSpPr>
        <p:spPr>
          <a:xfrm>
            <a:off x="528542" y="3483954"/>
            <a:ext cx="773484" cy="390428"/>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en-US" sz="2400" spc="-20" dirty="0">
                <a:solidFill>
                  <a:srgbClr val="C00000"/>
                </a:solidFill>
                <a:latin typeface="Bahnschrift SemiLight Condensed" panose="020B0502040204020203" pitchFamily="34" charset="0"/>
              </a:rPr>
              <a:t>3,18 %</a:t>
            </a:r>
            <a:endParaRPr lang="en-US" sz="2400" u="none" strike="noStrike" spc="-20" dirty="0">
              <a:solidFill>
                <a:srgbClr val="C00000"/>
              </a:solidFill>
              <a:latin typeface="Bahnschrift SemiLight Condensed" panose="020B0502040204020203" pitchFamily="34" charset="0"/>
            </a:endParaRPr>
          </a:p>
        </p:txBody>
      </p:sp>
      <p:sp>
        <p:nvSpPr>
          <p:cNvPr id="21" name="TextBox 30">
            <a:extLst>
              <a:ext uri="{FF2B5EF4-FFF2-40B4-BE49-F238E27FC236}">
                <a16:creationId xmlns:a16="http://schemas.microsoft.com/office/drawing/2014/main" id="{6510CAE5-EFBB-6B9E-02E1-BC8FCDD83936}"/>
              </a:ext>
            </a:extLst>
          </p:cNvPr>
          <p:cNvSpPr txBox="1"/>
          <p:nvPr/>
        </p:nvSpPr>
        <p:spPr>
          <a:xfrm>
            <a:off x="4110083" y="4187759"/>
            <a:ext cx="3318844" cy="39382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en-US" sz="2400" spc="-20" dirty="0">
                <a:solidFill>
                  <a:srgbClr val="C00000"/>
                </a:solidFill>
                <a:latin typeface="Bahnschrift SemiLight Condensed" panose="020B0502040204020203" pitchFamily="34" charset="0"/>
              </a:rPr>
              <a:t>70% </a:t>
            </a:r>
            <a:endParaRPr lang="en-US" sz="2400" u="none" strike="noStrike" spc="-20" dirty="0">
              <a:solidFill>
                <a:srgbClr val="C00000"/>
              </a:solidFill>
              <a:latin typeface="Bahnschrift SemiLight Condensed" panose="020B0502040204020203" pitchFamily="34" charset="0"/>
            </a:endParaRPr>
          </a:p>
        </p:txBody>
      </p:sp>
      <p:sp>
        <p:nvSpPr>
          <p:cNvPr id="22" name="TextBox 30">
            <a:extLst>
              <a:ext uri="{FF2B5EF4-FFF2-40B4-BE49-F238E27FC236}">
                <a16:creationId xmlns:a16="http://schemas.microsoft.com/office/drawing/2014/main" id="{A47CA6A4-B5FD-5D2F-B262-6DCF0214F019}"/>
              </a:ext>
            </a:extLst>
          </p:cNvPr>
          <p:cNvSpPr txBox="1"/>
          <p:nvPr/>
        </p:nvSpPr>
        <p:spPr>
          <a:xfrm>
            <a:off x="3629120" y="3522080"/>
            <a:ext cx="1658498" cy="40491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en-US" sz="2400" spc="-20" dirty="0" err="1">
                <a:solidFill>
                  <a:srgbClr val="C00000"/>
                </a:solidFill>
                <a:latin typeface="Bahnschrift SemiLight Condensed" panose="020B0502040204020203" pitchFamily="34" charset="0"/>
              </a:rPr>
              <a:t>trồng</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trọt</a:t>
            </a:r>
            <a:endParaRPr lang="en-US" sz="2400" u="none" strike="noStrike" spc="-20" dirty="0">
              <a:solidFill>
                <a:srgbClr val="C00000"/>
              </a:solidFill>
              <a:latin typeface="Bahnschrift SemiLight Condensed" panose="020B0502040204020203" pitchFamily="34" charset="0"/>
            </a:endParaRPr>
          </a:p>
        </p:txBody>
      </p:sp>
      <p:sp>
        <p:nvSpPr>
          <p:cNvPr id="23" name="TextBox 30">
            <a:extLst>
              <a:ext uri="{FF2B5EF4-FFF2-40B4-BE49-F238E27FC236}">
                <a16:creationId xmlns:a16="http://schemas.microsoft.com/office/drawing/2014/main" id="{B05EF41E-E7DF-83D7-CD51-3A45839D6022}"/>
              </a:ext>
            </a:extLst>
          </p:cNvPr>
          <p:cNvSpPr txBox="1"/>
          <p:nvPr/>
        </p:nvSpPr>
        <p:spPr>
          <a:xfrm>
            <a:off x="464396" y="4148494"/>
            <a:ext cx="3507529" cy="39042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en-US" sz="2400" spc="-20" dirty="0" err="1">
                <a:solidFill>
                  <a:srgbClr val="C00000"/>
                </a:solidFill>
                <a:latin typeface="Bahnschrift SemiLight Condensed" panose="020B0502040204020203" pitchFamily="34" charset="0"/>
              </a:rPr>
              <a:t>chăn</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nuôi</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và</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dịch</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vụ</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nông</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nghiệp</a:t>
            </a:r>
            <a:r>
              <a:rPr lang="en-US" sz="2400" spc="-20" dirty="0">
                <a:solidFill>
                  <a:srgbClr val="C00000"/>
                </a:solidFill>
                <a:latin typeface="Bahnschrift SemiLight Condensed" panose="020B0502040204020203" pitchFamily="34" charset="0"/>
              </a:rPr>
              <a:t>. </a:t>
            </a:r>
            <a:endParaRPr lang="en-US" sz="2400" u="none" strike="noStrike" spc="-20" dirty="0">
              <a:solidFill>
                <a:srgbClr val="C00000"/>
              </a:solidFill>
              <a:latin typeface="Bahnschrift SemiLight Condensed" panose="020B0502040204020203" pitchFamily="34" charset="0"/>
            </a:endParaRPr>
          </a:p>
        </p:txBody>
      </p:sp>
      <p:sp>
        <p:nvSpPr>
          <p:cNvPr id="24" name="TextBox 30">
            <a:extLst>
              <a:ext uri="{FF2B5EF4-FFF2-40B4-BE49-F238E27FC236}">
                <a16:creationId xmlns:a16="http://schemas.microsoft.com/office/drawing/2014/main" id="{309A76AA-5703-0D10-61E5-CBC0DEDF0CE2}"/>
              </a:ext>
            </a:extLst>
          </p:cNvPr>
          <p:cNvSpPr txBox="1"/>
          <p:nvPr/>
        </p:nvSpPr>
        <p:spPr>
          <a:xfrm>
            <a:off x="464178" y="5522727"/>
            <a:ext cx="6172199" cy="40491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vi-VN" sz="2400" spc="-20" dirty="0">
                <a:solidFill>
                  <a:srgbClr val="C00000"/>
                </a:solidFill>
                <a:latin typeface="Bahnschrift SemiLight Condensed" panose="020B0502040204020203" pitchFamily="34" charset="0"/>
              </a:rPr>
              <a:t>NN xanh, NN hữu cơ, NN công nghệ cao.</a:t>
            </a:r>
            <a:endParaRPr lang="en-US" sz="2400" u="none" strike="noStrike" spc="-20" dirty="0">
              <a:solidFill>
                <a:srgbClr val="C00000"/>
              </a:solidFill>
              <a:latin typeface="Bahnschrift SemiLight Condensed" panose="020B0502040204020203" pitchFamily="34" charset="0"/>
            </a:endParaRPr>
          </a:p>
        </p:txBody>
      </p:sp>
      <p:sp>
        <p:nvSpPr>
          <p:cNvPr id="25" name="TextBox 30">
            <a:extLst>
              <a:ext uri="{FF2B5EF4-FFF2-40B4-BE49-F238E27FC236}">
                <a16:creationId xmlns:a16="http://schemas.microsoft.com/office/drawing/2014/main" id="{0BF9261F-64F4-7B0A-22C3-5A6C1EC5721A}"/>
              </a:ext>
            </a:extLst>
          </p:cNvPr>
          <p:cNvSpPr txBox="1"/>
          <p:nvPr/>
        </p:nvSpPr>
        <p:spPr>
          <a:xfrm>
            <a:off x="2623387" y="2772138"/>
            <a:ext cx="3318844" cy="404919"/>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ts val="3425"/>
              </a:lnSpc>
              <a:spcBef>
                <a:spcPct val="0"/>
              </a:spcBef>
            </a:pPr>
            <a:r>
              <a:rPr lang="en-US" sz="2400" spc="-20" dirty="0" err="1">
                <a:solidFill>
                  <a:srgbClr val="C00000"/>
                </a:solidFill>
                <a:latin typeface="Bahnschrift SemiLight Condensed" panose="020B0502040204020203" pitchFamily="34" charset="0"/>
              </a:rPr>
              <a:t>khoa</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học</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công</a:t>
            </a:r>
            <a:r>
              <a:rPr lang="en-US" sz="2400" spc="-20" dirty="0">
                <a:solidFill>
                  <a:srgbClr val="C00000"/>
                </a:solidFill>
                <a:latin typeface="Bahnschrift SemiLight Condensed" panose="020B0502040204020203" pitchFamily="34" charset="0"/>
              </a:rPr>
              <a:t> </a:t>
            </a:r>
            <a:r>
              <a:rPr lang="en-US" sz="2400" spc="-20" dirty="0" err="1">
                <a:solidFill>
                  <a:srgbClr val="C00000"/>
                </a:solidFill>
                <a:latin typeface="Bahnschrift SemiLight Condensed" panose="020B0502040204020203" pitchFamily="34" charset="0"/>
              </a:rPr>
              <a:t>nghệ</a:t>
            </a:r>
            <a:r>
              <a:rPr lang="en-US" sz="2400" spc="-20" dirty="0">
                <a:solidFill>
                  <a:srgbClr val="C00000"/>
                </a:solidFill>
                <a:latin typeface="Bahnschrift SemiLight Condensed" panose="020B0502040204020203" pitchFamily="34" charset="0"/>
              </a:rPr>
              <a:t>.</a:t>
            </a:r>
            <a:endParaRPr lang="en-US" sz="2400" u="none" strike="noStrike" spc="-20" dirty="0">
              <a:solidFill>
                <a:srgbClr val="C00000"/>
              </a:solidFill>
              <a:latin typeface="Bahnschrift SemiLight Condensed" panose="020B0502040204020203" pitchFamily="34" charset="0"/>
            </a:endParaRPr>
          </a:p>
        </p:txBody>
      </p:sp>
    </p:spTree>
    <p:extLst>
      <p:ext uri="{BB962C8B-B14F-4D97-AF65-F5344CB8AC3E}">
        <p14:creationId xmlns:p14="http://schemas.microsoft.com/office/powerpoint/2010/main" val="3125235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4.16667E-6 0.00625 L 0.73021 0.00069 " pathEditMode="relative" rAng="0" ptsTypes="AA">
                                      <p:cBhvr>
                                        <p:cTn id="6" dur="2000" fill="hold"/>
                                        <p:tgtEl>
                                          <p:spTgt spid="17"/>
                                        </p:tgtEl>
                                        <p:attrNameLst>
                                          <p:attrName>ppt_x</p:attrName>
                                          <p:attrName>ppt_y</p:attrName>
                                        </p:attrNameLst>
                                      </p:cBhvr>
                                      <p:rCtr x="36510"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1.25E-6 4.44444E-6 L 0.36367 -0.04306 " pathEditMode="relative" rAng="0" ptsTypes="AA">
                                      <p:cBhvr>
                                        <p:cTn id="10" dur="2000" fill="hold"/>
                                        <p:tgtEl>
                                          <p:spTgt spid="18"/>
                                        </p:tgtEl>
                                        <p:attrNameLst>
                                          <p:attrName>ppt_x</p:attrName>
                                          <p:attrName>ppt_y</p:attrName>
                                        </p:attrNameLst>
                                      </p:cBhvr>
                                      <p:rCtr x="18177" y="-2153"/>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0" nodeType="clickEffect">
                                  <p:stCondLst>
                                    <p:cond delay="0"/>
                                  </p:stCondLst>
                                  <p:childTnLst>
                                    <p:animMotion origin="layout" path="M -0.00612 -0.03055 L 0.58268 0.06644 " pathEditMode="relative" rAng="0" ptsTypes="AA">
                                      <p:cBhvr>
                                        <p:cTn id="14" dur="2000" fill="hold"/>
                                        <p:tgtEl>
                                          <p:spTgt spid="25"/>
                                        </p:tgtEl>
                                        <p:attrNameLst>
                                          <p:attrName>ppt_x</p:attrName>
                                          <p:attrName>ppt_y</p:attrName>
                                        </p:attrNameLst>
                                      </p:cBhvr>
                                      <p:rCtr x="29440" y="4838"/>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1.38778E-17 -4.07407E-6 L 0.70313 0.02385 " pathEditMode="relative" rAng="0" ptsTypes="AA">
                                      <p:cBhvr>
                                        <p:cTn id="18" dur="2000" fill="hold"/>
                                        <p:tgtEl>
                                          <p:spTgt spid="20"/>
                                        </p:tgtEl>
                                        <p:attrNameLst>
                                          <p:attrName>ppt_x</p:attrName>
                                          <p:attrName>ppt_y</p:attrName>
                                        </p:attrNameLst>
                                      </p:cBhvr>
                                      <p:rCtr x="35156" y="1181"/>
                                    </p:animMotion>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grpId="0" nodeType="clickEffect">
                                  <p:stCondLst>
                                    <p:cond delay="0"/>
                                  </p:stCondLst>
                                  <p:childTnLst>
                                    <p:animMotion origin="layout" path="M 2.91667E-6 -1.85185E-6 L 0.11627 -0.0287 " pathEditMode="relative" rAng="0" ptsTypes="AA">
                                      <p:cBhvr>
                                        <p:cTn id="22" dur="2000" fill="hold"/>
                                        <p:tgtEl>
                                          <p:spTgt spid="21"/>
                                        </p:tgtEl>
                                        <p:attrNameLst>
                                          <p:attrName>ppt_x</p:attrName>
                                          <p:attrName>ppt_y</p:attrName>
                                        </p:attrNameLst>
                                      </p:cBhvr>
                                      <p:rCtr x="5807" y="-1435"/>
                                    </p:animMotion>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0" nodeType="clickEffect">
                                  <p:stCondLst>
                                    <p:cond delay="0"/>
                                  </p:stCondLst>
                                  <p:childTnLst>
                                    <p:animMotion origin="layout" path="M -0.02044 -0.0382 L 0.39792 0.125 " pathEditMode="relative" rAng="0" ptsTypes="AA">
                                      <p:cBhvr>
                                        <p:cTn id="26" dur="2000" fill="hold"/>
                                        <p:tgtEl>
                                          <p:spTgt spid="22"/>
                                        </p:tgtEl>
                                        <p:attrNameLst>
                                          <p:attrName>ppt_x</p:attrName>
                                          <p:attrName>ppt_y</p:attrName>
                                        </p:attrNameLst>
                                      </p:cBhvr>
                                      <p:rCtr x="20911" y="8148"/>
                                    </p:animMotion>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0" nodeType="clickEffect">
                                  <p:stCondLst>
                                    <p:cond delay="0"/>
                                  </p:stCondLst>
                                  <p:childTnLst>
                                    <p:animMotion origin="layout" path="M -1.04167E-6 -3.33333E-6 L 0.41107 0.08658 " pathEditMode="relative" rAng="0" ptsTypes="AA">
                                      <p:cBhvr>
                                        <p:cTn id="30" dur="2000" fill="hold"/>
                                        <p:tgtEl>
                                          <p:spTgt spid="23"/>
                                        </p:tgtEl>
                                        <p:attrNameLst>
                                          <p:attrName>ppt_x</p:attrName>
                                          <p:attrName>ppt_y</p:attrName>
                                        </p:attrNameLst>
                                      </p:cBhvr>
                                      <p:rCtr x="20547" y="4329"/>
                                    </p:animMotion>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grpId="0" nodeType="clickEffect">
                                  <p:stCondLst>
                                    <p:cond delay="0"/>
                                  </p:stCondLst>
                                  <p:childTnLst>
                                    <p:animMotion origin="layout" path="M 0.00495 -0.04421 L 0.53842 0.03657 " pathEditMode="relative" rAng="0" ptsTypes="AA">
                                      <p:cBhvr>
                                        <p:cTn id="34" dur="2000" fill="hold"/>
                                        <p:tgtEl>
                                          <p:spTgt spid="19"/>
                                        </p:tgtEl>
                                        <p:attrNameLst>
                                          <p:attrName>ppt_x</p:attrName>
                                          <p:attrName>ppt_y</p:attrName>
                                        </p:attrNameLst>
                                      </p:cBhvr>
                                      <p:rCtr x="26667" y="4028"/>
                                    </p:animMotion>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grpId="0" nodeType="clickEffect">
                                  <p:stCondLst>
                                    <p:cond delay="0"/>
                                  </p:stCondLst>
                                  <p:childTnLst>
                                    <p:animMotion origin="layout" path="M 4.16667E-6 -2.22222E-6 L 0.40664 0.05741 " pathEditMode="relative" rAng="0" ptsTypes="AA">
                                      <p:cBhvr>
                                        <p:cTn id="38" dur="2000" fill="hold"/>
                                        <p:tgtEl>
                                          <p:spTgt spid="24"/>
                                        </p:tgtEl>
                                        <p:attrNameLst>
                                          <p:attrName>ppt_x</p:attrName>
                                          <p:attrName>ppt_y</p:attrName>
                                        </p:attrNameLst>
                                      </p:cBhvr>
                                      <p:rCtr x="20326" y="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ình chữ nhật: Góc Tròn 25">
            <a:extLst>
              <a:ext uri="{FF2B5EF4-FFF2-40B4-BE49-F238E27FC236}">
                <a16:creationId xmlns:a16="http://schemas.microsoft.com/office/drawing/2014/main" id="{10C94C40-2BE7-6D29-12F9-DF0912DF669A}"/>
              </a:ext>
            </a:extLst>
          </p:cNvPr>
          <p:cNvSpPr/>
          <p:nvPr/>
        </p:nvSpPr>
        <p:spPr>
          <a:xfrm>
            <a:off x="224378" y="254427"/>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pic>
        <p:nvPicPr>
          <p:cNvPr id="2" name="Picture 2" descr="Vẽ Tay Mùa Xuân Nảy Mầm Hạt Giống Hình ảnh | Định dạng hình ảnh PSD  611745710| vn.lovepik.com">
            <a:extLst>
              <a:ext uri="{FF2B5EF4-FFF2-40B4-BE49-F238E27FC236}">
                <a16:creationId xmlns:a16="http://schemas.microsoft.com/office/drawing/2014/main" id="{6D61C114-A5C0-AA38-12F7-A71C0E8B81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7748" y="256575"/>
            <a:ext cx="743086" cy="6517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949859DD-D283-AE02-092A-1BE7E0A2E5C5}"/>
              </a:ext>
            </a:extLst>
          </p:cNvPr>
          <p:cNvSpPr/>
          <p:nvPr/>
        </p:nvSpPr>
        <p:spPr>
          <a:xfrm>
            <a:off x="1110834" y="264125"/>
            <a:ext cx="3207929" cy="646331"/>
          </a:xfrm>
          <a:prstGeom prst="rect">
            <a:avLst/>
          </a:prstGeom>
        </p:spPr>
        <p:txBody>
          <a:bodyPr wrap="none">
            <a:spAutoFit/>
          </a:bodyPr>
          <a:lstStyle/>
          <a:p>
            <a:r>
              <a:rPr lang="en-US" sz="3600" spc="-50" dirty="0">
                <a:solidFill>
                  <a:srgbClr val="35A802"/>
                </a:solidFill>
                <a:latin typeface="#9Slide07 IcielBaliho Script" pitchFamily="2" charset="0"/>
              </a:rPr>
              <a:t>a. </a:t>
            </a:r>
            <a:r>
              <a:rPr lang="vi-VN" sz="3600" spc="-50" dirty="0">
                <a:solidFill>
                  <a:srgbClr val="35A802"/>
                </a:solidFill>
                <a:latin typeface="#9Slide07 IcielBaliho Script" pitchFamily="2" charset="0"/>
              </a:rPr>
              <a:t>Ngành trồng trọt</a:t>
            </a:r>
            <a:endParaRPr lang="en-US" sz="3600" dirty="0"/>
          </a:p>
        </p:txBody>
      </p:sp>
      <p:pic>
        <p:nvPicPr>
          <p:cNvPr id="11" name="Hình ảnh 10">
            <a:extLst>
              <a:ext uri="{FF2B5EF4-FFF2-40B4-BE49-F238E27FC236}">
                <a16:creationId xmlns:a16="http://schemas.microsoft.com/office/drawing/2014/main" id="{B56D0345-D886-CC80-054B-249199F4A46F}"/>
              </a:ext>
            </a:extLst>
          </p:cNvPr>
          <p:cNvPicPr>
            <a:picLocks noChangeAspect="1"/>
          </p:cNvPicPr>
          <p:nvPr/>
        </p:nvPicPr>
        <p:blipFill>
          <a:blip r:embed="rId5"/>
          <a:stretch>
            <a:fillRect/>
          </a:stretch>
        </p:blipFill>
        <p:spPr>
          <a:xfrm>
            <a:off x="7873239" y="266273"/>
            <a:ext cx="4031210" cy="6337300"/>
          </a:xfrm>
          <a:prstGeom prst="rect">
            <a:avLst/>
          </a:prstGeom>
        </p:spPr>
      </p:pic>
      <p:sp>
        <p:nvSpPr>
          <p:cNvPr id="12" name="Hộp Văn bản 11">
            <a:extLst>
              <a:ext uri="{FF2B5EF4-FFF2-40B4-BE49-F238E27FC236}">
                <a16:creationId xmlns:a16="http://schemas.microsoft.com/office/drawing/2014/main" id="{EA831469-2F4C-5452-DAB5-79ED11CCB4D3}"/>
              </a:ext>
            </a:extLst>
          </p:cNvPr>
          <p:cNvSpPr txBox="1"/>
          <p:nvPr/>
        </p:nvSpPr>
        <p:spPr>
          <a:xfrm>
            <a:off x="538054" y="1091230"/>
            <a:ext cx="6851759" cy="1983172"/>
          </a:xfrm>
          <a:prstGeom prst="rect">
            <a:avLst/>
          </a:prstGeom>
          <a:solidFill>
            <a:schemeClr val="bg1"/>
          </a:solidFill>
          <a:ln>
            <a:noFill/>
            <a:prstDash val="sysDot"/>
          </a:ln>
        </p:spPr>
        <p:txBody>
          <a:bodyPr wrap="square">
            <a:spAutoFit/>
          </a:bodyPr>
          <a:lstStyle/>
          <a:p>
            <a:pPr algn="ctr">
              <a:lnSpc>
                <a:spcPts val="3000"/>
              </a:lnSpc>
              <a:buClrTx/>
              <a:buFontTx/>
              <a:buNone/>
            </a:pPr>
            <a:r>
              <a:rPr lang="en-US" sz="2400" b="1" kern="1200" dirty="0">
                <a:solidFill>
                  <a:srgbClr val="C00000"/>
                </a:solidFill>
                <a:latin typeface="Bahnschrift SemiCondensed" panose="020B0502040204020203" pitchFamily="34" charset="0"/>
                <a:ea typeface="+mn-ea"/>
                <a:cs typeface="Times New Roman" panose="02020603050405020304" pitchFamily="18" charset="0"/>
              </a:rPr>
              <a:t>KHÁI QUÁT </a:t>
            </a:r>
          </a:p>
          <a:p>
            <a:pPr algn="just">
              <a:lnSpc>
                <a:spcPts val="3000"/>
              </a:lnSpc>
              <a:buClrTx/>
            </a:pP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C</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hiếm hơn </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giá trị sản xuất nông nghiệp (2021).</a:t>
            </a:r>
            <a:endParaRPr lang="en-US" sz="2400" kern="1200" dirty="0">
              <a:solidFill>
                <a:srgbClr val="014069"/>
              </a:solidFill>
              <a:latin typeface="Bahnschrift SemiLight Condensed" panose="020B0502040204020203" pitchFamily="34" charset="0"/>
              <a:ea typeface="+mn-ea"/>
              <a:cs typeface="Times New Roman" panose="02020603050405020304" pitchFamily="18" charset="0"/>
            </a:endParaRPr>
          </a:p>
          <a:p>
            <a:pPr algn="just">
              <a:lnSpc>
                <a:spcPts val="3000"/>
              </a:lnSpc>
              <a:buClrTx/>
            </a:pP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Cơ cấu cây trồng </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en-US" sz="2400" kern="1200" dirty="0" err="1">
                <a:solidFill>
                  <a:srgbClr val="014069"/>
                </a:solidFill>
                <a:latin typeface="Bahnschrift SemiLight Condensed" panose="020B0502040204020203" pitchFamily="34" charset="0"/>
                <a:ea typeface="+mn-ea"/>
                <a:cs typeface="Times New Roman" panose="02020603050405020304" pitchFamily="18" charset="0"/>
              </a:rPr>
              <a:t>đang</a:t>
            </a:r>
            <a:r>
              <a:rPr lang="en-US" sz="2400" kern="1200" dirty="0">
                <a:solidFill>
                  <a:srgbClr val="014069"/>
                </a:solidFill>
                <a:latin typeface="Bahnschrift SemiLight Condensed" panose="020B0502040204020203" pitchFamily="34" charset="0"/>
                <a:ea typeface="+mn-ea"/>
                <a:cs typeface="Times New Roman" panose="02020603050405020304" pitchFamily="18" charset="0"/>
              </a:rPr>
              <a:t> </a:t>
            </a:r>
            <a:r>
              <a:rPr lang="vi-VN" sz="2400" kern="1200" dirty="0">
                <a:solidFill>
                  <a:srgbClr val="014069"/>
                </a:solidFill>
                <a:latin typeface="Bahnschrift SemiLight Condensed" panose="020B0502040204020203" pitchFamily="34" charset="0"/>
                <a:ea typeface="+mn-ea"/>
                <a:cs typeface="Times New Roman" panose="02020603050405020304" pitchFamily="18" charset="0"/>
              </a:rPr>
              <a:t>chuyển đổi từ cây trồng giá trị kinh tế không cao sang cây trồng khác cho giá trị kinh tế cao hơn. </a:t>
            </a:r>
            <a:endParaRPr lang="en-US" sz="2400" kern="1200" dirty="0">
              <a:solidFill>
                <a:srgbClr val="014069"/>
              </a:solidFill>
              <a:latin typeface="Bahnschrift SemiLight Condensed" panose="020B0502040204020203" pitchFamily="34" charset="0"/>
              <a:ea typeface="+mn-ea"/>
              <a:cs typeface="Times New Roman" panose="02020603050405020304" pitchFamily="18" charset="0"/>
            </a:endParaRPr>
          </a:p>
        </p:txBody>
      </p:sp>
      <p:sp>
        <p:nvSpPr>
          <p:cNvPr id="15" name="Freeform 22">
            <a:extLst>
              <a:ext uri="{FF2B5EF4-FFF2-40B4-BE49-F238E27FC236}">
                <a16:creationId xmlns:a16="http://schemas.microsoft.com/office/drawing/2014/main" id="{76A3FF88-3313-9BCF-D5D4-ED8C31F140E3}"/>
              </a:ext>
            </a:extLst>
          </p:cNvPr>
          <p:cNvSpPr/>
          <p:nvPr/>
        </p:nvSpPr>
        <p:spPr>
          <a:xfrm>
            <a:off x="321722" y="4712926"/>
            <a:ext cx="1756143" cy="1761593"/>
          </a:xfrm>
          <a:custGeom>
            <a:avLst/>
            <a:gdLst/>
            <a:ahLst/>
            <a:cxnLst/>
            <a:rect l="l" t="t" r="r" b="b"/>
            <a:pathLst>
              <a:path w="2604455" h="2579723">
                <a:moveTo>
                  <a:pt x="0" y="0"/>
                </a:moveTo>
                <a:lnTo>
                  <a:pt x="2604455" y="0"/>
                </a:lnTo>
                <a:lnTo>
                  <a:pt x="2604455" y="2579723"/>
                </a:lnTo>
                <a:lnTo>
                  <a:pt x="0" y="2579723"/>
                </a:lnTo>
                <a:lnTo>
                  <a:pt x="0" y="0"/>
                </a:lnTo>
                <a:close/>
              </a:path>
            </a:pathLst>
          </a:custGeom>
          <a:blipFill>
            <a:blip r:embed="rId6">
              <a:extLst>
                <a:ext uri="{96DAC541-7B7A-43D3-8B79-37D633B846F1}">
                  <asvg:svgBlip xmlns:asvg="http://schemas.microsoft.com/office/drawing/2016/SVG/main" xmlns="" r:embed="rId7"/>
                </a:ext>
              </a:extLst>
            </a:blip>
            <a:stretch>
              <a:fillRect r="-148156" b="-147091"/>
            </a:stretch>
          </a:blipFill>
        </p:spPr>
        <p:txBody>
          <a:bodyPr/>
          <a:lstStyle/>
          <a:p>
            <a:pPr>
              <a:buClrTx/>
              <a:buFontTx/>
              <a:buNone/>
            </a:pPr>
            <a:endParaRPr lang="en-US" sz="1800" kern="1200">
              <a:solidFill>
                <a:prstClr val="black"/>
              </a:solidFill>
              <a:latin typeface="Calibri"/>
              <a:ea typeface="+mn-ea"/>
              <a:cs typeface="+mn-cs"/>
            </a:endParaRPr>
          </a:p>
        </p:txBody>
      </p:sp>
      <p:sp>
        <p:nvSpPr>
          <p:cNvPr id="17" name="Rectangle 22">
            <a:extLst>
              <a:ext uri="{FF2B5EF4-FFF2-40B4-BE49-F238E27FC236}">
                <a16:creationId xmlns:a16="http://schemas.microsoft.com/office/drawing/2014/main" id="{0A45EB79-3D03-B1A4-1B5E-5B674F5D502C}"/>
              </a:ext>
            </a:extLst>
          </p:cNvPr>
          <p:cNvSpPr/>
          <p:nvPr/>
        </p:nvSpPr>
        <p:spPr>
          <a:xfrm>
            <a:off x="1590358" y="3566181"/>
            <a:ext cx="5237490" cy="461665"/>
          </a:xfrm>
          <a:prstGeom prst="rect">
            <a:avLst/>
          </a:prstGeom>
        </p:spPr>
        <p:txBody>
          <a:bodyPr wrap="square">
            <a:spAutoFit/>
          </a:bodyPr>
          <a:lstStyle/>
          <a:p>
            <a:pPr algn="ctr">
              <a:buClrTx/>
              <a:buFontTx/>
              <a:buNone/>
            </a:pPr>
            <a:r>
              <a:rPr lang="en-US" sz="2400" kern="1200" dirty="0">
                <a:solidFill>
                  <a:srgbClr val="C00000"/>
                </a:solidFill>
                <a:latin typeface="Bahnschrift SemiLight Condensed" panose="020B0502040204020203" pitchFamily="34" charset="0"/>
                <a:ea typeface="+mn-ea"/>
                <a:cs typeface="+mn-cs"/>
              </a:rPr>
              <a:t>Em </a:t>
            </a:r>
            <a:r>
              <a:rPr lang="en-US" sz="2400" kern="1200" dirty="0" err="1">
                <a:solidFill>
                  <a:srgbClr val="C00000"/>
                </a:solidFill>
                <a:latin typeface="Bahnschrift SemiLight Condensed" panose="020B0502040204020203" pitchFamily="34" charset="0"/>
                <a:ea typeface="+mn-ea"/>
                <a:cs typeface="+mn-cs"/>
              </a:rPr>
              <a:t>hãy</a:t>
            </a:r>
            <a:r>
              <a:rPr lang="en-US" sz="2400" kern="1200" dirty="0">
                <a:solidFill>
                  <a:srgbClr val="C00000"/>
                </a:solidFill>
                <a:latin typeface="Bahnschrift SemiLight Condensed" panose="020B0502040204020203" pitchFamily="34" charset="0"/>
                <a:ea typeface="+mn-ea"/>
                <a:cs typeface="+mn-cs"/>
              </a:rPr>
              <a:t> </a:t>
            </a:r>
            <a:r>
              <a:rPr lang="en-US" sz="2400" kern="1200" dirty="0" err="1">
                <a:solidFill>
                  <a:srgbClr val="C00000"/>
                </a:solidFill>
                <a:latin typeface="Bahnschrift SemiLight Condensed" panose="020B0502040204020203" pitchFamily="34" charset="0"/>
                <a:ea typeface="+mn-ea"/>
                <a:cs typeface="+mn-cs"/>
              </a:rPr>
              <a:t>kể</a:t>
            </a:r>
            <a:r>
              <a:rPr lang="en-US" sz="2400" kern="1200" dirty="0">
                <a:solidFill>
                  <a:srgbClr val="C00000"/>
                </a:solidFill>
                <a:latin typeface="Bahnschrift SemiLight Condensed" panose="020B0502040204020203" pitchFamily="34" charset="0"/>
                <a:ea typeface="+mn-ea"/>
                <a:cs typeface="+mn-cs"/>
              </a:rPr>
              <a:t> </a:t>
            </a:r>
            <a:r>
              <a:rPr lang="en-US" sz="2400" kern="1200" dirty="0" err="1">
                <a:solidFill>
                  <a:srgbClr val="C00000"/>
                </a:solidFill>
                <a:latin typeface="Bahnschrift SemiLight Condensed" panose="020B0502040204020203" pitchFamily="34" charset="0"/>
                <a:ea typeface="+mn-ea"/>
                <a:cs typeface="+mn-cs"/>
              </a:rPr>
              <a:t>tên</a:t>
            </a:r>
            <a:r>
              <a:rPr lang="en-US" sz="2400" kern="1200" dirty="0">
                <a:solidFill>
                  <a:srgbClr val="C00000"/>
                </a:solidFill>
                <a:latin typeface="Bahnschrift SemiLight Condensed" panose="020B0502040204020203" pitchFamily="34" charset="0"/>
                <a:ea typeface="+mn-ea"/>
                <a:cs typeface="+mn-cs"/>
              </a:rPr>
              <a:t> </a:t>
            </a:r>
            <a:r>
              <a:rPr lang="en-US" sz="2400" kern="1200" dirty="0" err="1">
                <a:solidFill>
                  <a:srgbClr val="C00000"/>
                </a:solidFill>
                <a:latin typeface="Bahnschrift SemiLight Condensed" panose="020B0502040204020203" pitchFamily="34" charset="0"/>
                <a:ea typeface="+mn-ea"/>
                <a:cs typeface="+mn-cs"/>
              </a:rPr>
              <a:t>các</a:t>
            </a:r>
            <a:r>
              <a:rPr lang="en-US" sz="2400" kern="1200" dirty="0">
                <a:solidFill>
                  <a:srgbClr val="C00000"/>
                </a:solidFill>
                <a:latin typeface="Bahnschrift SemiLight Condensed" panose="020B0502040204020203" pitchFamily="34" charset="0"/>
                <a:ea typeface="+mn-ea"/>
                <a:cs typeface="+mn-cs"/>
              </a:rPr>
              <a:t> </a:t>
            </a:r>
            <a:r>
              <a:rPr lang="en-US" sz="2400" kern="1200" dirty="0" err="1">
                <a:solidFill>
                  <a:srgbClr val="C00000"/>
                </a:solidFill>
                <a:latin typeface="Bahnschrift SemiLight Condensed" panose="020B0502040204020203" pitchFamily="34" charset="0"/>
                <a:ea typeface="+mn-ea"/>
                <a:cs typeface="+mn-cs"/>
              </a:rPr>
              <a:t>nhóm</a:t>
            </a:r>
            <a:r>
              <a:rPr lang="en-US" sz="2400" kern="1200" dirty="0">
                <a:solidFill>
                  <a:srgbClr val="C00000"/>
                </a:solidFill>
                <a:latin typeface="Bahnschrift SemiLight Condensed" panose="020B0502040204020203" pitchFamily="34" charset="0"/>
                <a:ea typeface="+mn-ea"/>
                <a:cs typeface="+mn-cs"/>
              </a:rPr>
              <a:t> </a:t>
            </a:r>
            <a:r>
              <a:rPr lang="en-US" sz="2400" kern="1200" dirty="0" err="1">
                <a:solidFill>
                  <a:srgbClr val="C00000"/>
                </a:solidFill>
                <a:latin typeface="Bahnschrift SemiLight Condensed" panose="020B0502040204020203" pitchFamily="34" charset="0"/>
                <a:ea typeface="+mn-ea"/>
                <a:cs typeface="+mn-cs"/>
              </a:rPr>
              <a:t>cây</a:t>
            </a:r>
            <a:r>
              <a:rPr lang="en-US" sz="2400" kern="1200" dirty="0">
                <a:solidFill>
                  <a:srgbClr val="C00000"/>
                </a:solidFill>
                <a:latin typeface="Bahnschrift SemiLight Condensed" panose="020B0502040204020203" pitchFamily="34" charset="0"/>
                <a:ea typeface="+mn-ea"/>
                <a:cs typeface="+mn-cs"/>
              </a:rPr>
              <a:t> </a:t>
            </a:r>
            <a:r>
              <a:rPr lang="en-US" sz="2400" kern="1200" dirty="0" err="1">
                <a:solidFill>
                  <a:srgbClr val="C00000"/>
                </a:solidFill>
                <a:latin typeface="Bahnschrift SemiLight Condensed" panose="020B0502040204020203" pitchFamily="34" charset="0"/>
                <a:ea typeface="+mn-ea"/>
                <a:cs typeface="+mn-cs"/>
              </a:rPr>
              <a:t>trồng</a:t>
            </a:r>
            <a:r>
              <a:rPr lang="en-US" sz="2400" kern="1200" dirty="0">
                <a:solidFill>
                  <a:srgbClr val="C00000"/>
                </a:solidFill>
                <a:latin typeface="Bahnschrift SemiLight Condensed" panose="020B0502040204020203" pitchFamily="34" charset="0"/>
                <a:ea typeface="+mn-ea"/>
                <a:cs typeface="+mn-cs"/>
              </a:rPr>
              <a:t> </a:t>
            </a:r>
            <a:r>
              <a:rPr lang="en-US" sz="2400" kern="1200" dirty="0" err="1">
                <a:solidFill>
                  <a:srgbClr val="C00000"/>
                </a:solidFill>
                <a:latin typeface="Bahnschrift SemiLight Condensed" panose="020B0502040204020203" pitchFamily="34" charset="0"/>
                <a:ea typeface="+mn-ea"/>
                <a:cs typeface="+mn-cs"/>
              </a:rPr>
              <a:t>chính</a:t>
            </a:r>
            <a:r>
              <a:rPr lang="en-US" sz="2400" kern="1200" dirty="0">
                <a:solidFill>
                  <a:srgbClr val="C00000"/>
                </a:solidFill>
                <a:latin typeface="Bahnschrift SemiLight Condensed" panose="020B0502040204020203" pitchFamily="34" charset="0"/>
                <a:ea typeface="+mn-ea"/>
                <a:cs typeface="+mn-cs"/>
              </a:rPr>
              <a:t>?</a:t>
            </a:r>
          </a:p>
        </p:txBody>
      </p:sp>
      <p:pic>
        <p:nvPicPr>
          <p:cNvPr id="18" name="Hình ảnh 17">
            <a:extLst>
              <a:ext uri="{FF2B5EF4-FFF2-40B4-BE49-F238E27FC236}">
                <a16:creationId xmlns:a16="http://schemas.microsoft.com/office/drawing/2014/main" id="{D3AB51E9-8B45-3EF6-DCAF-C5033EF8B9EC}"/>
              </a:ext>
            </a:extLst>
          </p:cNvPr>
          <p:cNvPicPr>
            <a:picLocks noChangeAspect="1"/>
          </p:cNvPicPr>
          <p:nvPr/>
        </p:nvPicPr>
        <p:blipFill>
          <a:blip r:embed="rId8"/>
          <a:stretch>
            <a:fillRect/>
          </a:stretch>
        </p:blipFill>
        <p:spPr>
          <a:xfrm>
            <a:off x="538054" y="3232102"/>
            <a:ext cx="1077218" cy="1077218"/>
          </a:xfrm>
          <a:prstGeom prst="rect">
            <a:avLst/>
          </a:prstGeom>
        </p:spPr>
      </p:pic>
      <p:sp>
        <p:nvSpPr>
          <p:cNvPr id="20" name="Hộp Văn bản 19">
            <a:extLst>
              <a:ext uri="{FF2B5EF4-FFF2-40B4-BE49-F238E27FC236}">
                <a16:creationId xmlns:a16="http://schemas.microsoft.com/office/drawing/2014/main" id="{C67632A8-F7F2-ADE9-12E5-F3686442EDCE}"/>
              </a:ext>
            </a:extLst>
          </p:cNvPr>
          <p:cNvSpPr txBox="1"/>
          <p:nvPr/>
        </p:nvSpPr>
        <p:spPr>
          <a:xfrm>
            <a:off x="538054" y="5239779"/>
            <a:ext cx="1399286" cy="707886"/>
          </a:xfrm>
          <a:prstGeom prst="rect">
            <a:avLst/>
          </a:prstGeom>
          <a:noFill/>
        </p:spPr>
        <p:txBody>
          <a:bodyPr wrap="square">
            <a:spAutoFit/>
          </a:bodyPr>
          <a:lstStyle/>
          <a:p>
            <a:pPr algn="ctr"/>
            <a:r>
              <a:rPr lang="en-US" sz="2000" b="1" dirty="0" err="1">
                <a:solidFill>
                  <a:schemeClr val="bg1"/>
                </a:solidFill>
                <a:latin typeface="Bahnschrift SemiLight Condensed" panose="020B0502040204020203" pitchFamily="34" charset="0"/>
              </a:rPr>
              <a:t>Cây</a:t>
            </a:r>
            <a:r>
              <a:rPr lang="en-US" sz="2000" b="1" dirty="0">
                <a:solidFill>
                  <a:schemeClr val="bg1"/>
                </a:solidFill>
                <a:latin typeface="Bahnschrift SemiLight Condensed" panose="020B0502040204020203" pitchFamily="34" charset="0"/>
              </a:rPr>
              <a:t> </a:t>
            </a:r>
            <a:r>
              <a:rPr lang="en-US" sz="2000" b="1" dirty="0" err="1">
                <a:solidFill>
                  <a:schemeClr val="bg1"/>
                </a:solidFill>
                <a:latin typeface="Bahnschrift SemiLight Condensed" panose="020B0502040204020203" pitchFamily="34" charset="0"/>
              </a:rPr>
              <a:t>lương</a:t>
            </a:r>
            <a:r>
              <a:rPr lang="en-US" sz="2000" b="1" dirty="0">
                <a:solidFill>
                  <a:schemeClr val="bg1"/>
                </a:solidFill>
                <a:latin typeface="Bahnschrift SemiLight Condensed" panose="020B0502040204020203" pitchFamily="34" charset="0"/>
              </a:rPr>
              <a:t> </a:t>
            </a:r>
            <a:r>
              <a:rPr lang="en-US" sz="2000" b="1" dirty="0" err="1">
                <a:solidFill>
                  <a:schemeClr val="bg1"/>
                </a:solidFill>
                <a:latin typeface="Bahnschrift SemiLight Condensed" panose="020B0502040204020203" pitchFamily="34" charset="0"/>
              </a:rPr>
              <a:t>thực</a:t>
            </a:r>
            <a:endParaRPr lang="en-US" sz="2000" b="1" dirty="0">
              <a:solidFill>
                <a:schemeClr val="bg1"/>
              </a:solidFill>
              <a:latin typeface="Bahnschrift SemiLight Condensed" panose="020B0502040204020203" pitchFamily="34" charset="0"/>
            </a:endParaRPr>
          </a:p>
        </p:txBody>
      </p:sp>
      <p:sp>
        <p:nvSpPr>
          <p:cNvPr id="21" name="Freeform 22">
            <a:extLst>
              <a:ext uri="{FF2B5EF4-FFF2-40B4-BE49-F238E27FC236}">
                <a16:creationId xmlns:a16="http://schemas.microsoft.com/office/drawing/2014/main" id="{75C23D03-B822-08AF-F8A2-EED8FA34FF72}"/>
              </a:ext>
            </a:extLst>
          </p:cNvPr>
          <p:cNvSpPr/>
          <p:nvPr/>
        </p:nvSpPr>
        <p:spPr>
          <a:xfrm>
            <a:off x="2154369" y="4718635"/>
            <a:ext cx="1756143" cy="1761593"/>
          </a:xfrm>
          <a:custGeom>
            <a:avLst/>
            <a:gdLst/>
            <a:ahLst/>
            <a:cxnLst/>
            <a:rect l="l" t="t" r="r" b="b"/>
            <a:pathLst>
              <a:path w="2604455" h="2579723">
                <a:moveTo>
                  <a:pt x="0" y="0"/>
                </a:moveTo>
                <a:lnTo>
                  <a:pt x="2604455" y="0"/>
                </a:lnTo>
                <a:lnTo>
                  <a:pt x="2604455" y="2579723"/>
                </a:lnTo>
                <a:lnTo>
                  <a:pt x="0" y="2579723"/>
                </a:lnTo>
                <a:lnTo>
                  <a:pt x="0" y="0"/>
                </a:lnTo>
                <a:close/>
              </a:path>
            </a:pathLst>
          </a:custGeom>
          <a:blipFill>
            <a:blip r:embed="rId6">
              <a:extLst>
                <a:ext uri="{96DAC541-7B7A-43D3-8B79-37D633B846F1}">
                  <asvg:svgBlip xmlns:asvg="http://schemas.microsoft.com/office/drawing/2016/SVG/main" xmlns="" r:embed="rId7"/>
                </a:ext>
              </a:extLst>
            </a:blip>
            <a:stretch>
              <a:fillRect r="-148156" b="-147091"/>
            </a:stretch>
          </a:blipFill>
        </p:spPr>
        <p:txBody>
          <a:bodyPr/>
          <a:lstStyle/>
          <a:p>
            <a:pPr>
              <a:buClrTx/>
              <a:buFontTx/>
              <a:buNone/>
            </a:pPr>
            <a:endParaRPr lang="en-US" sz="1800" kern="1200">
              <a:solidFill>
                <a:prstClr val="black"/>
              </a:solidFill>
              <a:latin typeface="Calibri"/>
              <a:ea typeface="+mn-ea"/>
              <a:cs typeface="+mn-cs"/>
            </a:endParaRPr>
          </a:p>
        </p:txBody>
      </p:sp>
      <p:sp>
        <p:nvSpPr>
          <p:cNvPr id="22" name="Hộp Văn bản 21">
            <a:extLst>
              <a:ext uri="{FF2B5EF4-FFF2-40B4-BE49-F238E27FC236}">
                <a16:creationId xmlns:a16="http://schemas.microsoft.com/office/drawing/2014/main" id="{EA0B3BEA-298C-5FB4-B896-174DCCA2E049}"/>
              </a:ext>
            </a:extLst>
          </p:cNvPr>
          <p:cNvSpPr txBox="1"/>
          <p:nvPr/>
        </p:nvSpPr>
        <p:spPr>
          <a:xfrm>
            <a:off x="2370701" y="5245488"/>
            <a:ext cx="1399286" cy="707886"/>
          </a:xfrm>
          <a:prstGeom prst="rect">
            <a:avLst/>
          </a:prstGeom>
          <a:noFill/>
        </p:spPr>
        <p:txBody>
          <a:bodyPr wrap="square">
            <a:spAutoFit/>
          </a:bodyPr>
          <a:lstStyle/>
          <a:p>
            <a:pPr algn="ctr"/>
            <a:r>
              <a:rPr lang="en-US" sz="2000" b="1" dirty="0" err="1">
                <a:solidFill>
                  <a:schemeClr val="bg1"/>
                </a:solidFill>
                <a:latin typeface="Bahnschrift SemiLight Condensed" panose="020B0502040204020203" pitchFamily="34" charset="0"/>
              </a:rPr>
              <a:t>Cây</a:t>
            </a:r>
            <a:r>
              <a:rPr lang="en-US" sz="2000" b="1" dirty="0">
                <a:solidFill>
                  <a:schemeClr val="bg1"/>
                </a:solidFill>
                <a:latin typeface="Bahnschrift SemiLight Condensed" panose="020B0502040204020203" pitchFamily="34" charset="0"/>
              </a:rPr>
              <a:t> </a:t>
            </a:r>
            <a:r>
              <a:rPr lang="en-US" sz="2000" b="1" dirty="0" err="1">
                <a:solidFill>
                  <a:schemeClr val="bg1"/>
                </a:solidFill>
                <a:latin typeface="Bahnschrift SemiLight Condensed" panose="020B0502040204020203" pitchFamily="34" charset="0"/>
              </a:rPr>
              <a:t>rau</a:t>
            </a:r>
            <a:endParaRPr lang="en-US" sz="2000" b="1" dirty="0">
              <a:solidFill>
                <a:schemeClr val="bg1"/>
              </a:solidFill>
              <a:latin typeface="Bahnschrift SemiLight Condensed" panose="020B0502040204020203" pitchFamily="34" charset="0"/>
            </a:endParaRPr>
          </a:p>
          <a:p>
            <a:pPr algn="ctr"/>
            <a:r>
              <a:rPr lang="en-US" sz="2000" b="1" dirty="0">
                <a:solidFill>
                  <a:schemeClr val="bg1"/>
                </a:solidFill>
                <a:latin typeface="Bahnschrift SemiLight Condensed" panose="020B0502040204020203" pitchFamily="34" charset="0"/>
              </a:rPr>
              <a:t> </a:t>
            </a:r>
            <a:r>
              <a:rPr lang="en-US" sz="2000" b="1" dirty="0" err="1">
                <a:solidFill>
                  <a:schemeClr val="bg1"/>
                </a:solidFill>
                <a:latin typeface="Bahnschrift SemiLight Condensed" panose="020B0502040204020203" pitchFamily="34" charset="0"/>
              </a:rPr>
              <a:t>đậu</a:t>
            </a:r>
            <a:endParaRPr lang="en-US" sz="2000" b="1" dirty="0">
              <a:solidFill>
                <a:schemeClr val="bg1"/>
              </a:solidFill>
              <a:latin typeface="Bahnschrift SemiLight Condensed" panose="020B0502040204020203" pitchFamily="34" charset="0"/>
            </a:endParaRPr>
          </a:p>
        </p:txBody>
      </p:sp>
      <p:sp>
        <p:nvSpPr>
          <p:cNvPr id="23" name="Freeform 22">
            <a:extLst>
              <a:ext uri="{FF2B5EF4-FFF2-40B4-BE49-F238E27FC236}">
                <a16:creationId xmlns:a16="http://schemas.microsoft.com/office/drawing/2014/main" id="{06E21250-05AC-EE89-6D3A-70A09D5E524A}"/>
              </a:ext>
            </a:extLst>
          </p:cNvPr>
          <p:cNvSpPr/>
          <p:nvPr/>
        </p:nvSpPr>
        <p:spPr>
          <a:xfrm>
            <a:off x="4013821" y="4718634"/>
            <a:ext cx="1756143" cy="1761593"/>
          </a:xfrm>
          <a:custGeom>
            <a:avLst/>
            <a:gdLst/>
            <a:ahLst/>
            <a:cxnLst/>
            <a:rect l="l" t="t" r="r" b="b"/>
            <a:pathLst>
              <a:path w="2604455" h="2579723">
                <a:moveTo>
                  <a:pt x="0" y="0"/>
                </a:moveTo>
                <a:lnTo>
                  <a:pt x="2604455" y="0"/>
                </a:lnTo>
                <a:lnTo>
                  <a:pt x="2604455" y="2579723"/>
                </a:lnTo>
                <a:lnTo>
                  <a:pt x="0" y="2579723"/>
                </a:lnTo>
                <a:lnTo>
                  <a:pt x="0" y="0"/>
                </a:lnTo>
                <a:close/>
              </a:path>
            </a:pathLst>
          </a:custGeom>
          <a:blipFill>
            <a:blip r:embed="rId6">
              <a:extLst>
                <a:ext uri="{96DAC541-7B7A-43D3-8B79-37D633B846F1}">
                  <asvg:svgBlip xmlns:asvg="http://schemas.microsoft.com/office/drawing/2016/SVG/main" xmlns="" r:embed="rId7"/>
                </a:ext>
              </a:extLst>
            </a:blip>
            <a:stretch>
              <a:fillRect r="-148156" b="-147091"/>
            </a:stretch>
          </a:blipFill>
        </p:spPr>
        <p:txBody>
          <a:bodyPr/>
          <a:lstStyle/>
          <a:p>
            <a:pPr>
              <a:buClrTx/>
              <a:buFontTx/>
              <a:buNone/>
            </a:pPr>
            <a:endParaRPr lang="en-US" sz="1800" kern="1200">
              <a:solidFill>
                <a:prstClr val="black"/>
              </a:solidFill>
              <a:latin typeface="Calibri"/>
              <a:ea typeface="+mn-ea"/>
              <a:cs typeface="+mn-cs"/>
            </a:endParaRPr>
          </a:p>
        </p:txBody>
      </p:sp>
      <p:sp>
        <p:nvSpPr>
          <p:cNvPr id="24" name="Hộp Văn bản 23">
            <a:extLst>
              <a:ext uri="{FF2B5EF4-FFF2-40B4-BE49-F238E27FC236}">
                <a16:creationId xmlns:a16="http://schemas.microsoft.com/office/drawing/2014/main" id="{6513CC03-4830-B464-248E-83CBF824050D}"/>
              </a:ext>
            </a:extLst>
          </p:cNvPr>
          <p:cNvSpPr txBox="1"/>
          <p:nvPr/>
        </p:nvSpPr>
        <p:spPr>
          <a:xfrm>
            <a:off x="4230153" y="5245487"/>
            <a:ext cx="1399286" cy="707886"/>
          </a:xfrm>
          <a:prstGeom prst="rect">
            <a:avLst/>
          </a:prstGeom>
          <a:noFill/>
        </p:spPr>
        <p:txBody>
          <a:bodyPr wrap="square">
            <a:spAutoFit/>
          </a:bodyPr>
          <a:lstStyle/>
          <a:p>
            <a:pPr algn="ctr"/>
            <a:r>
              <a:rPr lang="en-US" sz="2000" b="1" dirty="0" err="1">
                <a:solidFill>
                  <a:schemeClr val="bg1"/>
                </a:solidFill>
                <a:latin typeface="Bahnschrift SemiLight Condensed" panose="020B0502040204020203" pitchFamily="34" charset="0"/>
              </a:rPr>
              <a:t>Cây</a:t>
            </a:r>
            <a:r>
              <a:rPr lang="en-US" sz="2000" b="1" dirty="0">
                <a:solidFill>
                  <a:schemeClr val="bg1"/>
                </a:solidFill>
                <a:latin typeface="Bahnschrift SemiLight Condensed" panose="020B0502040204020203" pitchFamily="34" charset="0"/>
              </a:rPr>
              <a:t> </a:t>
            </a:r>
            <a:r>
              <a:rPr lang="en-US" sz="2000" b="1" dirty="0" err="1">
                <a:solidFill>
                  <a:schemeClr val="bg1"/>
                </a:solidFill>
                <a:latin typeface="Bahnschrift SemiLight Condensed" panose="020B0502040204020203" pitchFamily="34" charset="0"/>
              </a:rPr>
              <a:t>công</a:t>
            </a:r>
            <a:r>
              <a:rPr lang="en-US" sz="2000" b="1" dirty="0">
                <a:solidFill>
                  <a:schemeClr val="bg1"/>
                </a:solidFill>
                <a:latin typeface="Bahnschrift SemiLight Condensed" panose="020B0502040204020203" pitchFamily="34" charset="0"/>
              </a:rPr>
              <a:t> </a:t>
            </a:r>
            <a:r>
              <a:rPr lang="en-US" sz="2000" b="1" dirty="0" err="1">
                <a:solidFill>
                  <a:schemeClr val="bg1"/>
                </a:solidFill>
                <a:latin typeface="Bahnschrift SemiLight Condensed" panose="020B0502040204020203" pitchFamily="34" charset="0"/>
              </a:rPr>
              <a:t>nghiệp</a:t>
            </a:r>
            <a:endParaRPr lang="en-US" sz="2000" b="1" dirty="0">
              <a:solidFill>
                <a:schemeClr val="bg1"/>
              </a:solidFill>
              <a:latin typeface="Bahnschrift SemiLight Condensed" panose="020B0502040204020203" pitchFamily="34" charset="0"/>
            </a:endParaRPr>
          </a:p>
        </p:txBody>
      </p:sp>
      <p:sp>
        <p:nvSpPr>
          <p:cNvPr id="25" name="Freeform 22">
            <a:extLst>
              <a:ext uri="{FF2B5EF4-FFF2-40B4-BE49-F238E27FC236}">
                <a16:creationId xmlns:a16="http://schemas.microsoft.com/office/drawing/2014/main" id="{14D30855-01E4-310C-18E0-4661CD3461F3}"/>
              </a:ext>
            </a:extLst>
          </p:cNvPr>
          <p:cNvSpPr/>
          <p:nvPr/>
        </p:nvSpPr>
        <p:spPr>
          <a:xfrm>
            <a:off x="5949777" y="4712926"/>
            <a:ext cx="1756143" cy="1761593"/>
          </a:xfrm>
          <a:custGeom>
            <a:avLst/>
            <a:gdLst/>
            <a:ahLst/>
            <a:cxnLst/>
            <a:rect l="l" t="t" r="r" b="b"/>
            <a:pathLst>
              <a:path w="2604455" h="2579723">
                <a:moveTo>
                  <a:pt x="0" y="0"/>
                </a:moveTo>
                <a:lnTo>
                  <a:pt x="2604455" y="0"/>
                </a:lnTo>
                <a:lnTo>
                  <a:pt x="2604455" y="2579723"/>
                </a:lnTo>
                <a:lnTo>
                  <a:pt x="0" y="2579723"/>
                </a:lnTo>
                <a:lnTo>
                  <a:pt x="0" y="0"/>
                </a:lnTo>
                <a:close/>
              </a:path>
            </a:pathLst>
          </a:custGeom>
          <a:blipFill>
            <a:blip r:embed="rId6">
              <a:extLst>
                <a:ext uri="{96DAC541-7B7A-43D3-8B79-37D633B846F1}">
                  <asvg:svgBlip xmlns:asvg="http://schemas.microsoft.com/office/drawing/2016/SVG/main" xmlns="" r:embed="rId7"/>
                </a:ext>
              </a:extLst>
            </a:blip>
            <a:stretch>
              <a:fillRect r="-148156" b="-147091"/>
            </a:stretch>
          </a:blipFill>
        </p:spPr>
        <p:txBody>
          <a:bodyPr/>
          <a:lstStyle/>
          <a:p>
            <a:pPr>
              <a:buClrTx/>
              <a:buFontTx/>
              <a:buNone/>
            </a:pPr>
            <a:endParaRPr lang="en-US" sz="1800" kern="1200">
              <a:solidFill>
                <a:prstClr val="black"/>
              </a:solidFill>
              <a:latin typeface="Calibri"/>
              <a:ea typeface="+mn-ea"/>
              <a:cs typeface="+mn-cs"/>
            </a:endParaRPr>
          </a:p>
        </p:txBody>
      </p:sp>
      <p:sp>
        <p:nvSpPr>
          <p:cNvPr id="27" name="Hộp Văn bản 26">
            <a:extLst>
              <a:ext uri="{FF2B5EF4-FFF2-40B4-BE49-F238E27FC236}">
                <a16:creationId xmlns:a16="http://schemas.microsoft.com/office/drawing/2014/main" id="{02CA5319-E25D-DBAE-5AFF-BC1569D3D740}"/>
              </a:ext>
            </a:extLst>
          </p:cNvPr>
          <p:cNvSpPr txBox="1"/>
          <p:nvPr/>
        </p:nvSpPr>
        <p:spPr>
          <a:xfrm>
            <a:off x="6166109" y="5239779"/>
            <a:ext cx="1399286" cy="400110"/>
          </a:xfrm>
          <a:prstGeom prst="rect">
            <a:avLst/>
          </a:prstGeom>
          <a:noFill/>
        </p:spPr>
        <p:txBody>
          <a:bodyPr wrap="square">
            <a:spAutoFit/>
          </a:bodyPr>
          <a:lstStyle/>
          <a:p>
            <a:pPr algn="ctr"/>
            <a:r>
              <a:rPr lang="en-US" sz="2000" b="1" dirty="0" err="1">
                <a:solidFill>
                  <a:schemeClr val="bg1"/>
                </a:solidFill>
                <a:latin typeface="Bahnschrift SemiLight Condensed" panose="020B0502040204020203" pitchFamily="34" charset="0"/>
              </a:rPr>
              <a:t>Cây</a:t>
            </a:r>
            <a:r>
              <a:rPr lang="en-US" sz="2000" b="1" dirty="0">
                <a:solidFill>
                  <a:schemeClr val="bg1"/>
                </a:solidFill>
                <a:latin typeface="Bahnschrift SemiLight Condensed" panose="020B0502040204020203" pitchFamily="34" charset="0"/>
              </a:rPr>
              <a:t> </a:t>
            </a:r>
            <a:r>
              <a:rPr lang="en-US" sz="2000" b="1" dirty="0" err="1">
                <a:solidFill>
                  <a:schemeClr val="bg1"/>
                </a:solidFill>
                <a:latin typeface="Bahnschrift SemiLight Condensed" panose="020B0502040204020203" pitchFamily="34" charset="0"/>
              </a:rPr>
              <a:t>ăn</a:t>
            </a:r>
            <a:r>
              <a:rPr lang="en-US" sz="2000" b="1" dirty="0">
                <a:solidFill>
                  <a:schemeClr val="bg1"/>
                </a:solidFill>
                <a:latin typeface="Bahnschrift SemiLight Condensed" panose="020B0502040204020203" pitchFamily="34" charset="0"/>
              </a:rPr>
              <a:t> </a:t>
            </a:r>
            <a:r>
              <a:rPr lang="en-US" sz="2000" b="1" dirty="0" err="1">
                <a:solidFill>
                  <a:schemeClr val="bg1"/>
                </a:solidFill>
                <a:latin typeface="Bahnschrift SemiLight Condensed" panose="020B0502040204020203" pitchFamily="34" charset="0"/>
              </a:rPr>
              <a:t>quả</a:t>
            </a:r>
            <a:endParaRPr lang="en-US" sz="2000" b="1" dirty="0">
              <a:solidFill>
                <a:schemeClr val="bg1"/>
              </a:solidFill>
              <a:latin typeface="Bahnschrift SemiLight Condensed" panose="020B0502040204020203" pitchFamily="34" charset="0"/>
            </a:endParaRPr>
          </a:p>
        </p:txBody>
      </p:sp>
      <p:sp>
        <p:nvSpPr>
          <p:cNvPr id="3" name="Rectangle 22">
            <a:extLst>
              <a:ext uri="{FF2B5EF4-FFF2-40B4-BE49-F238E27FC236}">
                <a16:creationId xmlns:a16="http://schemas.microsoft.com/office/drawing/2014/main" id="{47941B59-3BEF-3543-F6AA-9D4444F3EDF2}"/>
              </a:ext>
            </a:extLst>
          </p:cNvPr>
          <p:cNvSpPr/>
          <p:nvPr/>
        </p:nvSpPr>
        <p:spPr>
          <a:xfrm>
            <a:off x="1442629" y="1392360"/>
            <a:ext cx="1423479" cy="461665"/>
          </a:xfrm>
          <a:prstGeom prst="rect">
            <a:avLst/>
          </a:prstGeom>
        </p:spPr>
        <p:txBody>
          <a:bodyPr wrap="square">
            <a:spAutoFit/>
          </a:bodyPr>
          <a:lstStyle/>
          <a:p>
            <a:pPr algn="ctr">
              <a:buClrTx/>
              <a:buFontTx/>
              <a:buNone/>
            </a:pPr>
            <a:r>
              <a:rPr lang="en-US" sz="2400" b="1" kern="1200" dirty="0">
                <a:solidFill>
                  <a:srgbClr val="C00000"/>
                </a:solidFill>
                <a:latin typeface="Bahnschrift SemiLight Condensed" panose="020B0502040204020203" pitchFamily="34" charset="0"/>
                <a:ea typeface="+mn-ea"/>
                <a:cs typeface="+mn-cs"/>
              </a:rPr>
              <a:t>60%</a:t>
            </a:r>
          </a:p>
        </p:txBody>
      </p:sp>
      <p:sp>
        <p:nvSpPr>
          <p:cNvPr id="5" name="Rectangle 22">
            <a:extLst>
              <a:ext uri="{FF2B5EF4-FFF2-40B4-BE49-F238E27FC236}">
                <a16:creationId xmlns:a16="http://schemas.microsoft.com/office/drawing/2014/main" id="{D6A82571-37EA-DC56-95CE-B7590E80E9DA}"/>
              </a:ext>
            </a:extLst>
          </p:cNvPr>
          <p:cNvSpPr/>
          <p:nvPr/>
        </p:nvSpPr>
        <p:spPr>
          <a:xfrm>
            <a:off x="2686396" y="1844150"/>
            <a:ext cx="1423479" cy="461665"/>
          </a:xfrm>
          <a:prstGeom prst="rect">
            <a:avLst/>
          </a:prstGeom>
        </p:spPr>
        <p:txBody>
          <a:bodyPr wrap="square">
            <a:spAutoFit/>
          </a:bodyPr>
          <a:lstStyle/>
          <a:p>
            <a:pPr algn="ctr">
              <a:buClrTx/>
              <a:buFontTx/>
              <a:buNone/>
            </a:pPr>
            <a:r>
              <a:rPr lang="en-US" sz="2400" b="1" kern="1200" dirty="0" err="1">
                <a:solidFill>
                  <a:srgbClr val="C00000"/>
                </a:solidFill>
                <a:latin typeface="Bahnschrift SemiLight Condensed" panose="020B0502040204020203" pitchFamily="34" charset="0"/>
                <a:ea typeface="+mn-ea"/>
                <a:cs typeface="+mn-cs"/>
              </a:rPr>
              <a:t>đa</a:t>
            </a:r>
            <a:r>
              <a:rPr lang="en-US" sz="2400" b="1" kern="1200" dirty="0">
                <a:solidFill>
                  <a:srgbClr val="C00000"/>
                </a:solidFill>
                <a:latin typeface="Bahnschrift SemiLight Condensed" panose="020B0502040204020203" pitchFamily="34" charset="0"/>
                <a:ea typeface="+mn-ea"/>
                <a:cs typeface="+mn-cs"/>
              </a:rPr>
              <a:t> </a:t>
            </a:r>
            <a:r>
              <a:rPr lang="en-US" sz="2400" b="1" kern="1200" dirty="0" err="1">
                <a:solidFill>
                  <a:srgbClr val="C00000"/>
                </a:solidFill>
                <a:latin typeface="Bahnschrift SemiLight Condensed" panose="020B0502040204020203" pitchFamily="34" charset="0"/>
                <a:ea typeface="+mn-ea"/>
                <a:cs typeface="+mn-cs"/>
              </a:rPr>
              <a:t>dạng</a:t>
            </a:r>
            <a:endParaRPr lang="en-US" sz="2400" b="1" kern="1200" dirty="0">
              <a:solidFill>
                <a:srgbClr val="C00000"/>
              </a:solidFill>
              <a:latin typeface="Bahnschrift SemiLight Condensed" panose="020B0502040204020203" pitchFamily="34" charset="0"/>
              <a:ea typeface="+mn-ea"/>
              <a:cs typeface="+mn-cs"/>
            </a:endParaRPr>
          </a:p>
        </p:txBody>
      </p:sp>
    </p:spTree>
    <p:extLst>
      <p:ext uri="{BB962C8B-B14F-4D97-AF65-F5344CB8AC3E}">
        <p14:creationId xmlns:p14="http://schemas.microsoft.com/office/powerpoint/2010/main" val="1679099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anim calcmode="lin" valueType="num">
                                      <p:cBhvr>
                                        <p:cTn id="51" dur="1000" fill="hold"/>
                                        <p:tgtEl>
                                          <p:spTgt spid="20"/>
                                        </p:tgtEl>
                                        <p:attrNameLst>
                                          <p:attrName>ppt_x</p:attrName>
                                        </p:attrNameLst>
                                      </p:cBhvr>
                                      <p:tavLst>
                                        <p:tav tm="0">
                                          <p:val>
                                            <p:strVal val="#ppt_x"/>
                                          </p:val>
                                        </p:tav>
                                        <p:tav tm="100000">
                                          <p:val>
                                            <p:strVal val="#ppt_x"/>
                                          </p:val>
                                        </p:tav>
                                      </p:tavLst>
                                    </p:anim>
                                    <p:anim calcmode="lin" valueType="num">
                                      <p:cBhvr>
                                        <p:cTn id="5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anim calcmode="lin" valueType="num">
                                      <p:cBhvr>
                                        <p:cTn id="70" dur="1000" fill="hold"/>
                                        <p:tgtEl>
                                          <p:spTgt spid="24"/>
                                        </p:tgtEl>
                                        <p:attrNameLst>
                                          <p:attrName>ppt_x</p:attrName>
                                        </p:attrNameLst>
                                      </p:cBhvr>
                                      <p:tavLst>
                                        <p:tav tm="0">
                                          <p:val>
                                            <p:strVal val="#ppt_x"/>
                                          </p:val>
                                        </p:tav>
                                        <p:tav tm="100000">
                                          <p:val>
                                            <p:strVal val="#ppt_x"/>
                                          </p:val>
                                        </p:tav>
                                      </p:tavLst>
                                    </p:anim>
                                    <p:anim calcmode="lin" valueType="num">
                                      <p:cBhvr>
                                        <p:cTn id="71" dur="1000" fill="hold"/>
                                        <p:tgtEl>
                                          <p:spTgt spid="2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1000" fill="hold"/>
                                        <p:tgtEl>
                                          <p:spTgt spid="2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1000"/>
                                        <p:tgtEl>
                                          <p:spTgt spid="25"/>
                                        </p:tgtEl>
                                      </p:cBhvr>
                                    </p:animEffect>
                                    <p:anim calcmode="lin" valueType="num">
                                      <p:cBhvr>
                                        <p:cTn id="87" dur="1000" fill="hold"/>
                                        <p:tgtEl>
                                          <p:spTgt spid="25"/>
                                        </p:tgtEl>
                                        <p:attrNameLst>
                                          <p:attrName>ppt_x</p:attrName>
                                        </p:attrNameLst>
                                      </p:cBhvr>
                                      <p:tavLst>
                                        <p:tav tm="0">
                                          <p:val>
                                            <p:strVal val="#ppt_x"/>
                                          </p:val>
                                        </p:tav>
                                        <p:tav tm="100000">
                                          <p:val>
                                            <p:strVal val="#ppt_x"/>
                                          </p:val>
                                        </p:tav>
                                      </p:tavLst>
                                    </p:anim>
                                    <p:anim calcmode="lin" valueType="num">
                                      <p:cBhvr>
                                        <p:cTn id="8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p:bldP spid="20" grpId="0"/>
      <p:bldP spid="21" grpId="0" animBg="1"/>
      <p:bldP spid="22" grpId="0"/>
      <p:bldP spid="23" grpId="0" animBg="1"/>
      <p:bldP spid="24" grpId="0"/>
      <p:bldP spid="25" grpId="0" animBg="1"/>
      <p:bldP spid="27"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ình chữ nhật: Góc Tròn 25">
            <a:extLst>
              <a:ext uri="{FF2B5EF4-FFF2-40B4-BE49-F238E27FC236}">
                <a16:creationId xmlns:a16="http://schemas.microsoft.com/office/drawing/2014/main" id="{10C94C40-2BE7-6D29-12F9-DF0912DF669A}"/>
              </a:ext>
            </a:extLst>
          </p:cNvPr>
          <p:cNvSpPr/>
          <p:nvPr/>
        </p:nvSpPr>
        <p:spPr>
          <a:xfrm>
            <a:off x="273050" y="217213"/>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pic>
        <p:nvPicPr>
          <p:cNvPr id="2" name="Picture 2" descr="Vẽ Tay Mùa Xuân Nảy Mầm Hạt Giống Hình ảnh | Định dạng hình ảnh PSD  611745710| vn.lovepik.com">
            <a:extLst>
              <a:ext uri="{FF2B5EF4-FFF2-40B4-BE49-F238E27FC236}">
                <a16:creationId xmlns:a16="http://schemas.microsoft.com/office/drawing/2014/main" id="{6D61C114-A5C0-AA38-12F7-A71C0E8B81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7748" y="256575"/>
            <a:ext cx="743086" cy="6517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949859DD-D283-AE02-092A-1BE7E0A2E5C5}"/>
              </a:ext>
            </a:extLst>
          </p:cNvPr>
          <p:cNvSpPr/>
          <p:nvPr/>
        </p:nvSpPr>
        <p:spPr>
          <a:xfrm>
            <a:off x="1110834" y="264125"/>
            <a:ext cx="3207929" cy="646331"/>
          </a:xfrm>
          <a:prstGeom prst="rect">
            <a:avLst/>
          </a:prstGeom>
        </p:spPr>
        <p:txBody>
          <a:bodyPr wrap="none">
            <a:spAutoFit/>
          </a:bodyPr>
          <a:lstStyle/>
          <a:p>
            <a:r>
              <a:rPr lang="en-US" sz="3600" spc="-50" dirty="0">
                <a:solidFill>
                  <a:srgbClr val="35A802"/>
                </a:solidFill>
                <a:latin typeface="#9Slide07 IcielBaliho Script" pitchFamily="2" charset="0"/>
              </a:rPr>
              <a:t>a. </a:t>
            </a:r>
            <a:r>
              <a:rPr lang="vi-VN" sz="3600" spc="-50" dirty="0">
                <a:solidFill>
                  <a:srgbClr val="35A802"/>
                </a:solidFill>
                <a:latin typeface="#9Slide07 IcielBaliho Script" pitchFamily="2" charset="0"/>
              </a:rPr>
              <a:t>Ngành trồng trọt</a:t>
            </a:r>
            <a:endParaRPr lang="en-US" sz="3600" dirty="0"/>
          </a:p>
        </p:txBody>
      </p:sp>
      <p:pic>
        <p:nvPicPr>
          <p:cNvPr id="11" name="Hình ảnh 10">
            <a:extLst>
              <a:ext uri="{FF2B5EF4-FFF2-40B4-BE49-F238E27FC236}">
                <a16:creationId xmlns:a16="http://schemas.microsoft.com/office/drawing/2014/main" id="{B56D0345-D886-CC80-054B-249199F4A46F}"/>
              </a:ext>
            </a:extLst>
          </p:cNvPr>
          <p:cNvPicPr>
            <a:picLocks noChangeAspect="1"/>
          </p:cNvPicPr>
          <p:nvPr/>
        </p:nvPicPr>
        <p:blipFill>
          <a:blip r:embed="rId5"/>
          <a:stretch>
            <a:fillRect/>
          </a:stretch>
        </p:blipFill>
        <p:spPr>
          <a:xfrm>
            <a:off x="7873239" y="266273"/>
            <a:ext cx="4031210" cy="6337300"/>
          </a:xfrm>
          <a:prstGeom prst="rect">
            <a:avLst/>
          </a:prstGeom>
        </p:spPr>
      </p:pic>
      <p:sp>
        <p:nvSpPr>
          <p:cNvPr id="3" name="Hộp Văn bản 2">
            <a:extLst>
              <a:ext uri="{FF2B5EF4-FFF2-40B4-BE49-F238E27FC236}">
                <a16:creationId xmlns:a16="http://schemas.microsoft.com/office/drawing/2014/main" id="{55B7D2AD-B4FA-525B-4690-0FE3A7E73C6D}"/>
              </a:ext>
            </a:extLst>
          </p:cNvPr>
          <p:cNvSpPr txBox="1"/>
          <p:nvPr/>
        </p:nvSpPr>
        <p:spPr>
          <a:xfrm>
            <a:off x="2122438" y="1071354"/>
            <a:ext cx="4834411" cy="584775"/>
          </a:xfrm>
          <a:prstGeom prst="rect">
            <a:avLst/>
          </a:prstGeom>
          <a:noFill/>
        </p:spPr>
        <p:txBody>
          <a:bodyPr wrap="square" rtlCol="0">
            <a:spAutoFit/>
          </a:bodyPr>
          <a:lstStyle/>
          <a:p>
            <a:r>
              <a:rPr lang="en-US" sz="3200" dirty="0">
                <a:solidFill>
                  <a:srgbClr val="C00000"/>
                </a:solidFill>
                <a:latin typeface="#9Slide07 Crocante" panose="02000000000000000000" pitchFamily="2" charset="0"/>
              </a:rPr>
              <a:t>HOẠT ĐỘNG NHÓM</a:t>
            </a:r>
          </a:p>
        </p:txBody>
      </p:sp>
      <p:pic>
        <p:nvPicPr>
          <p:cNvPr id="5" name="Hình ảnh 4">
            <a:extLst>
              <a:ext uri="{FF2B5EF4-FFF2-40B4-BE49-F238E27FC236}">
                <a16:creationId xmlns:a16="http://schemas.microsoft.com/office/drawing/2014/main" id="{580A192C-6411-E524-AFDC-C7CBD58F9327}"/>
              </a:ext>
            </a:extLst>
          </p:cNvPr>
          <p:cNvPicPr>
            <a:picLocks noChangeAspect="1"/>
          </p:cNvPicPr>
          <p:nvPr/>
        </p:nvPicPr>
        <p:blipFill rotWithShape="1">
          <a:blip r:embed="rId6"/>
          <a:srcRect b="14154"/>
          <a:stretch/>
        </p:blipFill>
        <p:spPr>
          <a:xfrm>
            <a:off x="449984" y="1720334"/>
            <a:ext cx="1499618" cy="1388674"/>
          </a:xfrm>
          <a:prstGeom prst="rect">
            <a:avLst/>
          </a:prstGeom>
          <a:ln>
            <a:noFill/>
          </a:ln>
          <a:effectLst>
            <a:outerShdw blurRad="292100" dist="139700" dir="2700000" algn="tl" rotWithShape="0">
              <a:srgbClr val="333333">
                <a:alpha val="65000"/>
              </a:srgbClr>
            </a:outerShdw>
          </a:effectLst>
        </p:spPr>
      </p:pic>
      <p:sp>
        <p:nvSpPr>
          <p:cNvPr id="7" name="Hộp Văn bản 6">
            <a:extLst>
              <a:ext uri="{FF2B5EF4-FFF2-40B4-BE49-F238E27FC236}">
                <a16:creationId xmlns:a16="http://schemas.microsoft.com/office/drawing/2014/main" id="{2F55B5FE-EC12-BC3F-8A13-A97D24920A68}"/>
              </a:ext>
            </a:extLst>
          </p:cNvPr>
          <p:cNvSpPr txBox="1"/>
          <p:nvPr/>
        </p:nvSpPr>
        <p:spPr>
          <a:xfrm>
            <a:off x="2518679" y="1587481"/>
            <a:ext cx="2935823" cy="1569660"/>
          </a:xfrm>
          <a:prstGeom prst="rect">
            <a:avLst/>
          </a:prstGeom>
          <a:noFill/>
        </p:spPr>
        <p:txBody>
          <a:bodyPr wrap="square">
            <a:spAutoFit/>
          </a:bodyPr>
          <a:lstStyle/>
          <a:p>
            <a:pPr algn="ctr"/>
            <a:r>
              <a:rPr lang="en-US" sz="2400" dirty="0">
                <a:solidFill>
                  <a:srgbClr val="C00000"/>
                </a:solidFill>
                <a:latin typeface="#9Slide07 IcielBaliho Script" pitchFamily="2" charset="0"/>
              </a:rPr>
              <a:t>NHIỆM VỤ</a:t>
            </a:r>
          </a:p>
          <a:p>
            <a:pPr algn="ctr"/>
            <a:r>
              <a:rPr lang="en-US" sz="2400" dirty="0">
                <a:solidFill>
                  <a:srgbClr val="1E5054"/>
                </a:solidFill>
                <a:latin typeface="#9Slide07 IcielBaliho Script" pitchFamily="2" charset="0"/>
              </a:rPr>
              <a:t>Tìm </a:t>
            </a:r>
            <a:r>
              <a:rPr lang="en-US" sz="2400" dirty="0" err="1">
                <a:solidFill>
                  <a:srgbClr val="1E5054"/>
                </a:solidFill>
                <a:latin typeface="#9Slide07 IcielBaliho Script" pitchFamily="2" charset="0"/>
              </a:rPr>
              <a:t>hiểu</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tình</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hình</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phát</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triển</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và</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phân</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bố</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các</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nhóm</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cây</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theo</a:t>
            </a:r>
            <a:r>
              <a:rPr lang="en-US" sz="2400" dirty="0">
                <a:solidFill>
                  <a:srgbClr val="1E5054"/>
                </a:solidFill>
                <a:latin typeface="#9Slide07 IcielBaliho Script" pitchFamily="2" charset="0"/>
              </a:rPr>
              <a:t> </a:t>
            </a:r>
            <a:r>
              <a:rPr lang="en-US" sz="2400" dirty="0" err="1">
                <a:solidFill>
                  <a:srgbClr val="1E5054"/>
                </a:solidFill>
                <a:latin typeface="#9Slide07 IcielBaliho Script" pitchFamily="2" charset="0"/>
              </a:rPr>
              <a:t>gợi</a:t>
            </a:r>
            <a:r>
              <a:rPr lang="en-US" sz="2400" dirty="0">
                <a:solidFill>
                  <a:srgbClr val="1E5054"/>
                </a:solidFill>
                <a:latin typeface="#9Slide07 IcielBaliho Script" pitchFamily="2" charset="0"/>
              </a:rPr>
              <a:t> ý </a:t>
            </a:r>
            <a:r>
              <a:rPr lang="en-US" sz="2400" dirty="0" err="1">
                <a:solidFill>
                  <a:srgbClr val="1E5054"/>
                </a:solidFill>
                <a:latin typeface="#9Slide07 IcielBaliho Script" pitchFamily="2" charset="0"/>
              </a:rPr>
              <a:t>sau</a:t>
            </a:r>
            <a:r>
              <a:rPr lang="en-US" sz="2400" dirty="0">
                <a:solidFill>
                  <a:srgbClr val="1E5054"/>
                </a:solidFill>
                <a:latin typeface="#9Slide07 IcielBaliho Script" pitchFamily="2" charset="0"/>
              </a:rPr>
              <a:t>:</a:t>
            </a:r>
          </a:p>
        </p:txBody>
      </p:sp>
      <p:graphicFrame>
        <p:nvGraphicFramePr>
          <p:cNvPr id="8" name="Table 4">
            <a:extLst>
              <a:ext uri="{FF2B5EF4-FFF2-40B4-BE49-F238E27FC236}">
                <a16:creationId xmlns:a16="http://schemas.microsoft.com/office/drawing/2014/main" id="{25DC9827-125A-5204-291D-9235DAEE611E}"/>
              </a:ext>
            </a:extLst>
          </p:cNvPr>
          <p:cNvGraphicFramePr>
            <a:graphicFrameLocks noGrp="1"/>
          </p:cNvGraphicFramePr>
          <p:nvPr>
            <p:extLst>
              <p:ext uri="{D42A27DB-BD31-4B8C-83A1-F6EECF244321}">
                <p14:modId xmlns:p14="http://schemas.microsoft.com/office/powerpoint/2010/main" val="2973261871"/>
              </p:ext>
            </p:extLst>
          </p:nvPr>
        </p:nvGraphicFramePr>
        <p:xfrm>
          <a:off x="535138" y="3470301"/>
          <a:ext cx="6964235" cy="1360259"/>
        </p:xfrm>
        <a:graphic>
          <a:graphicData uri="http://schemas.openxmlformats.org/drawingml/2006/table">
            <a:tbl>
              <a:tblPr bandRow="1"/>
              <a:tblGrid>
                <a:gridCol w="1676648">
                  <a:extLst>
                    <a:ext uri="{9D8B030D-6E8A-4147-A177-3AD203B41FA5}">
                      <a16:colId xmlns:a16="http://schemas.microsoft.com/office/drawing/2014/main" val="1859050929"/>
                    </a:ext>
                  </a:extLst>
                </a:gridCol>
                <a:gridCol w="1381327">
                  <a:extLst>
                    <a:ext uri="{9D8B030D-6E8A-4147-A177-3AD203B41FA5}">
                      <a16:colId xmlns:a16="http://schemas.microsoft.com/office/drawing/2014/main" val="1318142012"/>
                    </a:ext>
                  </a:extLst>
                </a:gridCol>
                <a:gridCol w="1171651">
                  <a:extLst>
                    <a:ext uri="{9D8B030D-6E8A-4147-A177-3AD203B41FA5}">
                      <a16:colId xmlns:a16="http://schemas.microsoft.com/office/drawing/2014/main" val="3483025579"/>
                    </a:ext>
                  </a:extLst>
                </a:gridCol>
                <a:gridCol w="1549144">
                  <a:extLst>
                    <a:ext uri="{9D8B030D-6E8A-4147-A177-3AD203B41FA5}">
                      <a16:colId xmlns:a16="http://schemas.microsoft.com/office/drawing/2014/main" val="3587612160"/>
                    </a:ext>
                  </a:extLst>
                </a:gridCol>
                <a:gridCol w="1185465">
                  <a:extLst>
                    <a:ext uri="{9D8B030D-6E8A-4147-A177-3AD203B41FA5}">
                      <a16:colId xmlns:a16="http://schemas.microsoft.com/office/drawing/2014/main" val="797806767"/>
                    </a:ext>
                  </a:extLst>
                </a:gridCol>
              </a:tblGrid>
              <a:tr h="253879">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l">
                        <a:lnSpc>
                          <a:spcPct val="120000"/>
                        </a:lnSpc>
                        <a:spcBef>
                          <a:spcPts val="0"/>
                        </a:spcBef>
                        <a:spcAft>
                          <a:spcPts val="0"/>
                        </a:spcAft>
                      </a:pP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Các</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nhóm</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cây</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Cây</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lương</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thực</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err="1">
                          <a:solidFill>
                            <a:srgbClr val="014069"/>
                          </a:solidFill>
                          <a:effectLst/>
                          <a:latin typeface="Bahnschrift SemiLight Condensed" panose="020B0502040204020203" pitchFamily="34" charset="0"/>
                          <a:ea typeface="#9Slide02 Noi dung rat dai" panose="02000000000000000000" pitchFamily="2" charset="0"/>
                        </a:rPr>
                        <a:t>Cây</a:t>
                      </a: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rPr>
                        <a:t>rau</a:t>
                      </a: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rPr>
                        <a:t>đậu</a:t>
                      </a: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err="1">
                          <a:solidFill>
                            <a:srgbClr val="014069"/>
                          </a:solidFill>
                          <a:effectLst/>
                          <a:latin typeface="Bahnschrift SemiLight Condensed" panose="020B0502040204020203" pitchFamily="34" charset="0"/>
                          <a:ea typeface="#9Slide02 Noi dung rat dai" panose="02000000000000000000" pitchFamily="2" charset="0"/>
                        </a:rPr>
                        <a:t>Cây</a:t>
                      </a: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rPr>
                        <a:t>công</a:t>
                      </a: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rPr>
                        <a:t>nghiệp</a:t>
                      </a: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indent="0" algn="ctr">
                        <a:lnSpc>
                          <a:spcPct val="120000"/>
                        </a:lnSpc>
                        <a:spcBef>
                          <a:spcPts val="0"/>
                        </a:spcBef>
                        <a:spcAft>
                          <a:spcPts val="0"/>
                        </a:spcAft>
                      </a:pP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Cây</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ăn</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quả</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95237569"/>
                  </a:ext>
                </a:extLst>
              </a:tr>
              <a:tr h="30802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l">
                        <a:lnSpc>
                          <a:spcPct val="120000"/>
                        </a:lnSpc>
                        <a:spcBef>
                          <a:spcPts val="0"/>
                        </a:spcBef>
                        <a:spcAft>
                          <a:spcPts val="0"/>
                        </a:spcAft>
                      </a:pP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Cây</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trồng</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chính</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indent="0" algn="ctr">
                        <a:lnSpc>
                          <a:spcPct val="120000"/>
                        </a:lnSpc>
                        <a:spcBef>
                          <a:spcPts val="0"/>
                        </a:spcBef>
                        <a:spcAft>
                          <a:spcPts val="0"/>
                        </a:spcAft>
                      </a:pP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741585970"/>
                  </a:ext>
                </a:extLst>
              </a:tr>
              <a:tr h="295364">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lvl="0" indent="0" algn="l">
                        <a:lnSpc>
                          <a:spcPct val="120000"/>
                        </a:lnSpc>
                        <a:spcBef>
                          <a:spcPts val="0"/>
                        </a:spcBef>
                        <a:spcAft>
                          <a:spcPts val="0"/>
                        </a:spcAft>
                        <a:buSzPts val="1300"/>
                        <a:buFont typeface="Symbol" panose="05050102010706020507" pitchFamily="18" charset="2"/>
                        <a:buNone/>
                      </a:pP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Tình</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hình</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phát</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triển</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indent="0" algn="ctr">
                        <a:lnSpc>
                          <a:spcPct val="120000"/>
                        </a:lnSpc>
                        <a:spcBef>
                          <a:spcPts val="0"/>
                        </a:spcBef>
                        <a:spcAft>
                          <a:spcPts val="0"/>
                        </a:spcAft>
                      </a:pP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28382674"/>
                  </a:ext>
                </a:extLst>
              </a:tr>
              <a:tr h="372707">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l">
                        <a:lnSpc>
                          <a:spcPct val="120000"/>
                        </a:lnSpc>
                        <a:spcBef>
                          <a:spcPts val="0"/>
                        </a:spcBef>
                        <a:spcAft>
                          <a:spcPts val="0"/>
                        </a:spcAft>
                      </a:pP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Phân</a:t>
                      </a:r>
                      <a:r>
                        <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 </a:t>
                      </a:r>
                      <a:r>
                        <a:rPr lang="en-US" sz="1800" dirty="0" err="1">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rPr>
                        <a:t>bố</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Calibri" panose="020F0502020204030204"/>
                          <a:sym typeface="Arial"/>
                        </a:defRPr>
                      </a:lvl9pPr>
                    </a:lstStyle>
                    <a:p>
                      <a:pPr marL="0" marR="0" indent="0" algn="ctr">
                        <a:lnSpc>
                          <a:spcPct val="120000"/>
                        </a:lnSpc>
                        <a:spcBef>
                          <a:spcPts val="0"/>
                        </a:spcBef>
                        <a:spcAft>
                          <a:spcPts val="0"/>
                        </a:spcAft>
                      </a:pPr>
                      <a:r>
                        <a:rPr lang="en-US" sz="1800" dirty="0">
                          <a:solidFill>
                            <a:srgbClr val="014069"/>
                          </a:solidFill>
                          <a:effectLst/>
                          <a:latin typeface="Bahnschrift SemiLight Condensed" panose="020B0502040204020203" pitchFamily="34" charset="0"/>
                          <a:ea typeface="#9Slide02 Noi dung rat dai" panose="02000000000000000000" pitchFamily="2" charset="0"/>
                        </a:rPr>
                        <a:t> </a:t>
                      </a: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marR="0" indent="0" algn="ctr">
                        <a:lnSpc>
                          <a:spcPct val="120000"/>
                        </a:lnSpc>
                        <a:spcBef>
                          <a:spcPts val="0"/>
                        </a:spcBef>
                        <a:spcAft>
                          <a:spcPts val="0"/>
                        </a:spcAft>
                      </a:pPr>
                      <a:endParaRPr lang="en-US" sz="1800" dirty="0">
                        <a:solidFill>
                          <a:srgbClr val="014069"/>
                        </a:solidFill>
                        <a:effectLst/>
                        <a:latin typeface="Bahnschrift SemiLight Condensed" panose="020B0502040204020203" pitchFamily="34" charset="0"/>
                        <a:ea typeface="#9Slide02 Noi dung rat dai" panose="02000000000000000000" pitchFamily="2" charset="0"/>
                        <a:cs typeface="Tahoma" panose="020B0604030504040204" pitchFamily="34" charset="0"/>
                      </a:endParaRPr>
                    </a:p>
                  </a:txBody>
                  <a:tcPr marL="68580" marR="6858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057045477"/>
                  </a:ext>
                </a:extLst>
              </a:tr>
            </a:tbl>
          </a:graphicData>
        </a:graphic>
      </p:graphicFrame>
      <p:pic>
        <p:nvPicPr>
          <p:cNvPr id="9" name="Hình ảnh 8">
            <a:extLst>
              <a:ext uri="{FF2B5EF4-FFF2-40B4-BE49-F238E27FC236}">
                <a16:creationId xmlns:a16="http://schemas.microsoft.com/office/drawing/2014/main" id="{39492584-F0A6-E7B8-7709-6D3B10C873FE}"/>
              </a:ext>
            </a:extLst>
          </p:cNvPr>
          <p:cNvPicPr>
            <a:picLocks noChangeAspect="1"/>
          </p:cNvPicPr>
          <p:nvPr/>
        </p:nvPicPr>
        <p:blipFill>
          <a:blip r:embed="rId7"/>
          <a:stretch>
            <a:fillRect/>
          </a:stretch>
        </p:blipFill>
        <p:spPr>
          <a:xfrm>
            <a:off x="1005785" y="4977953"/>
            <a:ext cx="6225035" cy="1488171"/>
          </a:xfrm>
          <a:prstGeom prst="rect">
            <a:avLst/>
          </a:prstGeom>
        </p:spPr>
      </p:pic>
      <p:pic>
        <p:nvPicPr>
          <p:cNvPr id="10" name="Hình ảnh 9">
            <a:extLst>
              <a:ext uri="{FF2B5EF4-FFF2-40B4-BE49-F238E27FC236}">
                <a16:creationId xmlns:a16="http://schemas.microsoft.com/office/drawing/2014/main" id="{CA63DD8D-2A2B-04FE-1E05-AE966A089F34}"/>
              </a:ext>
            </a:extLst>
          </p:cNvPr>
          <p:cNvPicPr>
            <a:picLocks noChangeAspect="1"/>
          </p:cNvPicPr>
          <p:nvPr/>
        </p:nvPicPr>
        <p:blipFill>
          <a:blip r:embed="rId8"/>
          <a:stretch>
            <a:fillRect/>
          </a:stretch>
        </p:blipFill>
        <p:spPr>
          <a:xfrm>
            <a:off x="5798923" y="1584024"/>
            <a:ext cx="1531792" cy="1524984"/>
          </a:xfrm>
          <a:prstGeom prst="rect">
            <a:avLst/>
          </a:prstGeom>
        </p:spPr>
      </p:pic>
    </p:spTree>
    <p:extLst>
      <p:ext uri="{BB962C8B-B14F-4D97-AF65-F5344CB8AC3E}">
        <p14:creationId xmlns:p14="http://schemas.microsoft.com/office/powerpoint/2010/main" val="38876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55275E2-D0BA-8826-C661-534D8543CD49}"/>
              </a:ext>
            </a:extLst>
          </p:cNvPr>
          <p:cNvSpPr/>
          <p:nvPr/>
        </p:nvSpPr>
        <p:spPr>
          <a:xfrm>
            <a:off x="273050" y="217213"/>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pic>
        <p:nvPicPr>
          <p:cNvPr id="4" name="Hình ảnh 3">
            <a:extLst>
              <a:ext uri="{FF2B5EF4-FFF2-40B4-BE49-F238E27FC236}">
                <a16:creationId xmlns:a16="http://schemas.microsoft.com/office/drawing/2014/main" id="{46DA9B5E-A210-954B-ED63-01BC37298D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8683" y="304661"/>
            <a:ext cx="6033248" cy="2735929"/>
          </a:xfrm>
          <a:prstGeom prst="rect">
            <a:avLst/>
          </a:prstGeom>
        </p:spPr>
      </p:pic>
      <p:pic>
        <p:nvPicPr>
          <p:cNvPr id="5" name="Hình ảnh 4">
            <a:extLst>
              <a:ext uri="{FF2B5EF4-FFF2-40B4-BE49-F238E27FC236}">
                <a16:creationId xmlns:a16="http://schemas.microsoft.com/office/drawing/2014/main" id="{9F759D93-3B0C-C49E-96CC-099067CC11BA}"/>
              </a:ext>
            </a:extLst>
          </p:cNvPr>
          <p:cNvPicPr>
            <a:picLocks noChangeAspect="1"/>
          </p:cNvPicPr>
          <p:nvPr/>
        </p:nvPicPr>
        <p:blipFill>
          <a:blip r:embed="rId4"/>
          <a:stretch>
            <a:fillRect/>
          </a:stretch>
        </p:blipFill>
        <p:spPr>
          <a:xfrm>
            <a:off x="7979404" y="214206"/>
            <a:ext cx="4029805" cy="6334293"/>
          </a:xfrm>
          <a:prstGeom prst="rect">
            <a:avLst/>
          </a:prstGeom>
        </p:spPr>
      </p:pic>
      <p:sp>
        <p:nvSpPr>
          <p:cNvPr id="6" name="TextBox 22">
            <a:extLst>
              <a:ext uri="{FF2B5EF4-FFF2-40B4-BE49-F238E27FC236}">
                <a16:creationId xmlns:a16="http://schemas.microsoft.com/office/drawing/2014/main" id="{1D942CC3-6F75-7C1D-1917-054B8381820C}"/>
              </a:ext>
            </a:extLst>
          </p:cNvPr>
          <p:cNvSpPr txBox="1"/>
          <p:nvPr/>
        </p:nvSpPr>
        <p:spPr>
          <a:xfrm>
            <a:off x="1507958" y="3317810"/>
            <a:ext cx="5859616" cy="1107996"/>
          </a:xfrm>
          <a:prstGeom prst="rect">
            <a:avLst/>
          </a:prstGeom>
        </p:spPr>
        <p:txBody>
          <a:bodyPr wrap="square" lIns="0" tIns="0" rIns="0" bIns="0" rtlCol="0" anchor="t">
            <a:spAutoFit/>
          </a:bodyPr>
          <a:lstStyle/>
          <a:p>
            <a:pPr algn="ctr"/>
            <a:r>
              <a:rPr lang="en-US" sz="2400" dirty="0" err="1">
                <a:solidFill>
                  <a:srgbClr val="DB4830"/>
                </a:solidFill>
                <a:latin typeface="Bahnschrift SemiLight Condensed" panose="020B0502040204020203" pitchFamily="34" charset="0"/>
              </a:rPr>
              <a:t>Nhận</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xét</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bảng</a:t>
            </a:r>
            <a:r>
              <a:rPr lang="en-US" sz="2400" dirty="0">
                <a:solidFill>
                  <a:srgbClr val="DB4830"/>
                </a:solidFill>
                <a:latin typeface="Bahnschrift SemiLight Condensed" panose="020B0502040204020203" pitchFamily="34" charset="0"/>
              </a:rPr>
              <a:t> 4.1 </a:t>
            </a:r>
            <a:r>
              <a:rPr lang="en-US" sz="2400" dirty="0" err="1">
                <a:solidFill>
                  <a:srgbClr val="DB4830"/>
                </a:solidFill>
                <a:latin typeface="Bahnschrift SemiLight Condensed" panose="020B0502040204020203" pitchFamily="34" charset="0"/>
              </a:rPr>
              <a:t>về</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sự</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thay</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đổi</a:t>
            </a:r>
            <a:r>
              <a:rPr lang="en-US" sz="2400" dirty="0">
                <a:solidFill>
                  <a:srgbClr val="DB4830"/>
                </a:solidFill>
                <a:latin typeface="Bahnschrift SemiLight Condensed" panose="020B0502040204020203" pitchFamily="34" charset="0"/>
              </a:rPr>
              <a:t> </a:t>
            </a:r>
            <a:r>
              <a:rPr lang="en-US" sz="2400" b="1" dirty="0" err="1">
                <a:solidFill>
                  <a:srgbClr val="014069"/>
                </a:solidFill>
                <a:latin typeface="Bahnschrift SemiLight Condensed" panose="020B0502040204020203" pitchFamily="34" charset="0"/>
              </a:rPr>
              <a:t>diện</a:t>
            </a:r>
            <a:r>
              <a:rPr lang="en-US" sz="2400" b="1" dirty="0">
                <a:solidFill>
                  <a:srgbClr val="014069"/>
                </a:solidFill>
                <a:latin typeface="Bahnschrift SemiLight Condensed" panose="020B0502040204020203" pitchFamily="34" charset="0"/>
              </a:rPr>
              <a:t> </a:t>
            </a:r>
            <a:r>
              <a:rPr lang="en-US" sz="2400" b="1" dirty="0" err="1">
                <a:solidFill>
                  <a:srgbClr val="014069"/>
                </a:solidFill>
                <a:latin typeface="Bahnschrift SemiLight Condensed" panose="020B0502040204020203" pitchFamily="34" charset="0"/>
              </a:rPr>
              <a:t>tích</a:t>
            </a:r>
            <a:r>
              <a:rPr lang="en-US" sz="2400" b="1" dirty="0">
                <a:solidFill>
                  <a:srgbClr val="014069"/>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và</a:t>
            </a:r>
            <a:r>
              <a:rPr lang="en-US" sz="2400" dirty="0">
                <a:solidFill>
                  <a:srgbClr val="DB4830"/>
                </a:solidFill>
                <a:latin typeface="Bahnschrift SemiLight Condensed" panose="020B0502040204020203" pitchFamily="34" charset="0"/>
              </a:rPr>
              <a:t> </a:t>
            </a:r>
            <a:r>
              <a:rPr lang="en-US" sz="2400" b="1" dirty="0" err="1">
                <a:solidFill>
                  <a:srgbClr val="014069"/>
                </a:solidFill>
                <a:latin typeface="Bahnschrift SemiLight Condensed" panose="020B0502040204020203" pitchFamily="34" charset="0"/>
              </a:rPr>
              <a:t>sản</a:t>
            </a:r>
            <a:r>
              <a:rPr lang="en-US" sz="2400" b="1" dirty="0">
                <a:solidFill>
                  <a:srgbClr val="014069"/>
                </a:solidFill>
                <a:latin typeface="Bahnschrift SemiLight Condensed" panose="020B0502040204020203" pitchFamily="34" charset="0"/>
              </a:rPr>
              <a:t> </a:t>
            </a:r>
            <a:r>
              <a:rPr lang="en-US" sz="2400" b="1" dirty="0" err="1">
                <a:solidFill>
                  <a:srgbClr val="014069"/>
                </a:solidFill>
                <a:latin typeface="Bahnschrift SemiLight Condensed" panose="020B0502040204020203" pitchFamily="34" charset="0"/>
              </a:rPr>
              <a:t>lượng</a:t>
            </a:r>
            <a:r>
              <a:rPr lang="en-US" sz="2400" b="1" dirty="0">
                <a:solidFill>
                  <a:srgbClr val="014069"/>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cây</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lương</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thực</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có</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hạt</a:t>
            </a:r>
            <a:r>
              <a:rPr lang="en-US" sz="2400" dirty="0">
                <a:solidFill>
                  <a:srgbClr val="DB4830"/>
                </a:solidFill>
                <a:latin typeface="Bahnschrift SemiLight Condensed" panose="020B0502040204020203" pitchFamily="34" charset="0"/>
              </a:rPr>
              <a:t> ở nước ta </a:t>
            </a:r>
            <a:r>
              <a:rPr lang="en-US" sz="2400" dirty="0" err="1">
                <a:solidFill>
                  <a:srgbClr val="DB4830"/>
                </a:solidFill>
                <a:latin typeface="Bahnschrift SemiLight Condensed" panose="020B0502040204020203" pitchFamily="34" charset="0"/>
              </a:rPr>
              <a:t>giai</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đoạn</a:t>
            </a:r>
            <a:r>
              <a:rPr lang="en-US" sz="2400" dirty="0">
                <a:solidFill>
                  <a:srgbClr val="DB4830"/>
                </a:solidFill>
                <a:latin typeface="Bahnschrift SemiLight Condensed" panose="020B0502040204020203" pitchFamily="34" charset="0"/>
              </a:rPr>
              <a:t> 2010-2021? </a:t>
            </a:r>
          </a:p>
          <a:p>
            <a:pPr algn="ctr">
              <a:spcBef>
                <a:spcPct val="0"/>
              </a:spcBef>
            </a:pPr>
            <a:endParaRPr lang="en-US" sz="2400" dirty="0">
              <a:solidFill>
                <a:srgbClr val="DB4830"/>
              </a:solidFill>
              <a:latin typeface="Baloo"/>
            </a:endParaRPr>
          </a:p>
        </p:txBody>
      </p:sp>
      <p:sp>
        <p:nvSpPr>
          <p:cNvPr id="7" name="TextBox 23">
            <a:extLst>
              <a:ext uri="{FF2B5EF4-FFF2-40B4-BE49-F238E27FC236}">
                <a16:creationId xmlns:a16="http://schemas.microsoft.com/office/drawing/2014/main" id="{64F56ECA-6593-BAE4-C780-802EB25D6CD8}"/>
              </a:ext>
            </a:extLst>
          </p:cNvPr>
          <p:cNvSpPr txBox="1"/>
          <p:nvPr/>
        </p:nvSpPr>
        <p:spPr>
          <a:xfrm>
            <a:off x="533095" y="4232974"/>
            <a:ext cx="6958769" cy="1129155"/>
          </a:xfrm>
          <a:prstGeom prst="rect">
            <a:avLst/>
          </a:prstGeom>
        </p:spPr>
        <p:txBody>
          <a:bodyPr lIns="0" tIns="0" rIns="0" bIns="0" rtlCol="0" anchor="t">
            <a:spAutoFit/>
          </a:bodyPr>
          <a:lstStyle/>
          <a:p>
            <a:pPr algn="l"/>
            <a:r>
              <a:rPr lang="en-US" sz="2446" spc="-4" dirty="0">
                <a:solidFill>
                  <a:srgbClr val="014069"/>
                </a:solidFill>
                <a:latin typeface="Bahnschrift SemiLight Condensed" panose="020B0502040204020203" pitchFamily="34" charset="0"/>
              </a:rPr>
              <a:t>- Trong </a:t>
            </a:r>
            <a:r>
              <a:rPr lang="en-US" sz="2446" spc="-4" dirty="0" err="1">
                <a:solidFill>
                  <a:srgbClr val="014069"/>
                </a:solidFill>
                <a:latin typeface="Bahnschrift SemiLight Condensed" panose="020B0502040204020203" pitchFamily="34" charset="0"/>
              </a:rPr>
              <a:t>giai</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đoạn</a:t>
            </a:r>
            <a:r>
              <a:rPr lang="en-US" sz="2446" spc="-4" dirty="0">
                <a:solidFill>
                  <a:srgbClr val="014069"/>
                </a:solidFill>
                <a:latin typeface="Bahnschrift SemiLight Condensed" panose="020B0502040204020203" pitchFamily="34" charset="0"/>
              </a:rPr>
              <a:t> 2010-2021: Diện </a:t>
            </a:r>
            <a:r>
              <a:rPr lang="en-US" sz="2446" spc="-4" dirty="0" err="1">
                <a:solidFill>
                  <a:srgbClr val="014069"/>
                </a:solidFill>
                <a:latin typeface="Bahnschrift SemiLight Condensed" panose="020B0502040204020203" pitchFamily="34" charset="0"/>
              </a:rPr>
              <a:t>tích</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cây</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lương</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thực</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có</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hạt</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và</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lúa</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đều</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giảm</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nhưng</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sản</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lượng</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đều</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tăng</a:t>
            </a:r>
            <a:r>
              <a:rPr lang="en-US" sz="2446" spc="-4" dirty="0">
                <a:solidFill>
                  <a:srgbClr val="014069"/>
                </a:solidFill>
                <a:latin typeface="Bahnschrift SemiLight Condensed" panose="020B0502040204020203" pitchFamily="34" charset="0"/>
              </a:rPr>
              <a:t>.</a:t>
            </a:r>
          </a:p>
          <a:p>
            <a:pPr algn="l"/>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Lúa</a:t>
            </a:r>
            <a:r>
              <a:rPr lang="en-US" sz="2446" spc="-4" dirty="0">
                <a:solidFill>
                  <a:srgbClr val="014069"/>
                </a:solidFill>
                <a:latin typeface="Bahnschrift SemiLight Condensed" panose="020B0502040204020203" pitchFamily="34" charset="0"/>
              </a:rPr>
              <a:t> là </a:t>
            </a:r>
            <a:r>
              <a:rPr lang="en-US" sz="2446" spc="-4" dirty="0" err="1">
                <a:solidFill>
                  <a:srgbClr val="014069"/>
                </a:solidFill>
                <a:latin typeface="Bahnschrift SemiLight Condensed" panose="020B0502040204020203" pitchFamily="34" charset="0"/>
              </a:rPr>
              <a:t>cây</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lương</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thực</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có</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hạt</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có</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vai</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trò</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quan</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trọng</a:t>
            </a:r>
            <a:r>
              <a:rPr lang="en-US" sz="2446" spc="-4" dirty="0">
                <a:solidFill>
                  <a:srgbClr val="014069"/>
                </a:solidFill>
                <a:latin typeface="Bahnschrift SemiLight Condensed" panose="020B0502040204020203" pitchFamily="34" charset="0"/>
              </a:rPr>
              <a:t> </a:t>
            </a:r>
            <a:r>
              <a:rPr lang="en-US" sz="2446" spc="-4" dirty="0" err="1">
                <a:solidFill>
                  <a:srgbClr val="014069"/>
                </a:solidFill>
                <a:latin typeface="Bahnschrift SemiLight Condensed" panose="020B0502040204020203" pitchFamily="34" charset="0"/>
              </a:rPr>
              <a:t>nhất</a:t>
            </a:r>
            <a:r>
              <a:rPr lang="en-US" sz="2446" spc="-4" dirty="0">
                <a:solidFill>
                  <a:srgbClr val="014069"/>
                </a:solidFill>
                <a:latin typeface="Bahnschrift SemiLight Condensed" panose="020B0502040204020203" pitchFamily="34" charset="0"/>
              </a:rPr>
              <a:t>. </a:t>
            </a:r>
          </a:p>
        </p:txBody>
      </p:sp>
      <p:graphicFrame>
        <p:nvGraphicFramePr>
          <p:cNvPr id="8" name="Bảng 7">
            <a:extLst>
              <a:ext uri="{FF2B5EF4-FFF2-40B4-BE49-F238E27FC236}">
                <a16:creationId xmlns:a16="http://schemas.microsoft.com/office/drawing/2014/main" id="{97B301BA-D352-E790-B498-7E425101DD2E}"/>
              </a:ext>
            </a:extLst>
          </p:cNvPr>
          <p:cNvGraphicFramePr>
            <a:graphicFrameLocks noGrp="1"/>
          </p:cNvGraphicFramePr>
          <p:nvPr>
            <p:extLst>
              <p:ext uri="{D42A27DB-BD31-4B8C-83A1-F6EECF244321}">
                <p14:modId xmlns:p14="http://schemas.microsoft.com/office/powerpoint/2010/main" val="3212459393"/>
              </p:ext>
            </p:extLst>
          </p:nvPr>
        </p:nvGraphicFramePr>
        <p:xfrm>
          <a:off x="6274693" y="1461657"/>
          <a:ext cx="1262699" cy="1219200"/>
        </p:xfrm>
        <a:graphic>
          <a:graphicData uri="http://schemas.openxmlformats.org/drawingml/2006/table">
            <a:tbl>
              <a:tblPr firstRow="1" bandRow="1">
                <a:tableStyleId>{5C22544A-7EE6-4342-B048-85BDC9FD1C3A}</a:tableStyleId>
              </a:tblPr>
              <a:tblGrid>
                <a:gridCol w="1262699">
                  <a:extLst>
                    <a:ext uri="{9D8B030D-6E8A-4147-A177-3AD203B41FA5}">
                      <a16:colId xmlns:a16="http://schemas.microsoft.com/office/drawing/2014/main" val="1514127835"/>
                    </a:ext>
                  </a:extLst>
                </a:gridCol>
              </a:tblGrid>
              <a:tr h="276999">
                <a:tc>
                  <a:txBody>
                    <a:bodyPr/>
                    <a:lstStyle/>
                    <a:p>
                      <a:r>
                        <a:rPr lang="en-US" sz="1400" b="0" dirty="0" err="1">
                          <a:solidFill>
                            <a:srgbClr val="C00000"/>
                          </a:solidFill>
                          <a:latin typeface="Bahnschrift SemiLight Condensed" panose="020B0502040204020203" pitchFamily="34" charset="0"/>
                        </a:rPr>
                        <a:t>Giảm</a:t>
                      </a:r>
                      <a:r>
                        <a:rPr lang="en-US" sz="1400" b="0" dirty="0">
                          <a:solidFill>
                            <a:srgbClr val="C00000"/>
                          </a:solidFill>
                          <a:latin typeface="Bahnschrift SemiLight Condensed" panose="020B0502040204020203" pitchFamily="34" charset="0"/>
                        </a:rPr>
                        <a:t> 0,5 </a:t>
                      </a:r>
                      <a:r>
                        <a:rPr lang="en-US" sz="1400" b="0" dirty="0" err="1">
                          <a:solidFill>
                            <a:srgbClr val="C00000"/>
                          </a:solidFill>
                          <a:latin typeface="Bahnschrift SemiLight Condensed" panose="020B0502040204020203" pitchFamily="34" charset="0"/>
                        </a:rPr>
                        <a:t>triệu</a:t>
                      </a:r>
                      <a:r>
                        <a:rPr lang="en-US" sz="1400" b="0" dirty="0">
                          <a:solidFill>
                            <a:srgbClr val="C00000"/>
                          </a:solidFill>
                          <a:latin typeface="Bahnschrift SemiLight Condensed" panose="020B0502040204020203" pitchFamily="34" charset="0"/>
                        </a:rPr>
                        <a:t> ha</a:t>
                      </a:r>
                    </a:p>
                  </a:txBody>
                  <a:tcP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2945358"/>
                  </a:ext>
                </a:extLst>
              </a:tr>
              <a:tr h="276999">
                <a:tc>
                  <a:txBody>
                    <a:bodyPr/>
                    <a:lstStyle/>
                    <a:p>
                      <a:r>
                        <a:rPr lang="en-US" sz="1400" b="0" dirty="0" err="1">
                          <a:solidFill>
                            <a:srgbClr val="014069"/>
                          </a:solidFill>
                          <a:latin typeface="Bahnschrift SemiLight Condensed" panose="020B0502040204020203" pitchFamily="34" charset="0"/>
                        </a:rPr>
                        <a:t>Giảm</a:t>
                      </a:r>
                      <a:r>
                        <a:rPr lang="en-US" sz="1400" b="0" dirty="0">
                          <a:solidFill>
                            <a:srgbClr val="014069"/>
                          </a:solidFill>
                          <a:latin typeface="Bahnschrift SemiLight Condensed" panose="020B0502040204020203" pitchFamily="34" charset="0"/>
                        </a:rPr>
                        <a:t> 0,3 </a:t>
                      </a:r>
                      <a:r>
                        <a:rPr lang="en-US" sz="1400" b="0" dirty="0" err="1">
                          <a:solidFill>
                            <a:srgbClr val="014069"/>
                          </a:solidFill>
                          <a:latin typeface="Bahnschrift SemiLight Condensed" panose="020B0502040204020203" pitchFamily="34" charset="0"/>
                        </a:rPr>
                        <a:t>triệu</a:t>
                      </a:r>
                      <a:r>
                        <a:rPr lang="en-US" sz="1400" b="0" dirty="0">
                          <a:solidFill>
                            <a:srgbClr val="014069"/>
                          </a:solidFill>
                          <a:latin typeface="Bahnschrift SemiLight Condensed" panose="020B0502040204020203" pitchFamily="34" charset="0"/>
                        </a:rPr>
                        <a:t> ha</a:t>
                      </a:r>
                    </a:p>
                  </a:txBody>
                  <a:tcP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1598017"/>
                  </a:ext>
                </a:extLst>
              </a:tr>
              <a:tr h="276999">
                <a:tc>
                  <a:txBody>
                    <a:bodyPr/>
                    <a:lstStyle/>
                    <a:p>
                      <a:r>
                        <a:rPr lang="en-US" sz="1400" b="0" dirty="0" err="1">
                          <a:solidFill>
                            <a:srgbClr val="C00000"/>
                          </a:solidFill>
                          <a:latin typeface="Bahnschrift SemiLight Condensed" panose="020B0502040204020203" pitchFamily="34" charset="0"/>
                        </a:rPr>
                        <a:t>Tăng</a:t>
                      </a:r>
                      <a:r>
                        <a:rPr lang="en-US" sz="1400" b="0" dirty="0">
                          <a:solidFill>
                            <a:srgbClr val="C00000"/>
                          </a:solidFill>
                          <a:latin typeface="Bahnschrift SemiLight Condensed" panose="020B0502040204020203" pitchFamily="34" charset="0"/>
                        </a:rPr>
                        <a:t> 3,7 </a:t>
                      </a:r>
                      <a:r>
                        <a:rPr lang="en-US" sz="1400" b="0" dirty="0" err="1">
                          <a:solidFill>
                            <a:srgbClr val="C00000"/>
                          </a:solidFill>
                          <a:latin typeface="Bahnschrift SemiLight Condensed" panose="020B0502040204020203" pitchFamily="34" charset="0"/>
                        </a:rPr>
                        <a:t>triệu</a:t>
                      </a:r>
                      <a:r>
                        <a:rPr lang="en-US" sz="1400" b="0" dirty="0">
                          <a:solidFill>
                            <a:srgbClr val="C00000"/>
                          </a:solidFill>
                          <a:latin typeface="Bahnschrift SemiLight Condensed" panose="020B0502040204020203" pitchFamily="34" charset="0"/>
                        </a:rPr>
                        <a:t> </a:t>
                      </a:r>
                      <a:r>
                        <a:rPr lang="en-US" sz="1400" b="0" dirty="0" err="1">
                          <a:solidFill>
                            <a:srgbClr val="C00000"/>
                          </a:solidFill>
                          <a:latin typeface="Bahnschrift SemiLight Condensed" panose="020B0502040204020203" pitchFamily="34" charset="0"/>
                        </a:rPr>
                        <a:t>tấn</a:t>
                      </a:r>
                      <a:endParaRPr lang="en-US" sz="1400" b="0" dirty="0">
                        <a:solidFill>
                          <a:srgbClr val="C00000"/>
                        </a:solidFill>
                        <a:latin typeface="Bahnschrift SemiLight Condensed" panose="020B0502040204020203" pitchFamily="34" charset="0"/>
                      </a:endParaRPr>
                    </a:p>
                  </a:txBody>
                  <a:tcP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217527"/>
                  </a:ext>
                </a:extLst>
              </a:tr>
              <a:tr h="276999">
                <a:tc>
                  <a:txBody>
                    <a:bodyPr/>
                    <a:lstStyle/>
                    <a:p>
                      <a:r>
                        <a:rPr lang="en-US" sz="1400" b="0" dirty="0" err="1">
                          <a:solidFill>
                            <a:srgbClr val="014069"/>
                          </a:solidFill>
                          <a:latin typeface="Bahnschrift SemiLight Condensed" panose="020B0502040204020203" pitchFamily="34" charset="0"/>
                        </a:rPr>
                        <a:t>Tăng</a:t>
                      </a:r>
                      <a:r>
                        <a:rPr lang="en-US" sz="1400" b="0" dirty="0">
                          <a:solidFill>
                            <a:srgbClr val="014069"/>
                          </a:solidFill>
                          <a:latin typeface="Bahnschrift SemiLight Condensed" panose="020B0502040204020203" pitchFamily="34" charset="0"/>
                        </a:rPr>
                        <a:t> 3,9 </a:t>
                      </a:r>
                      <a:r>
                        <a:rPr lang="en-US" sz="1400" b="0" dirty="0" err="1">
                          <a:solidFill>
                            <a:srgbClr val="014069"/>
                          </a:solidFill>
                          <a:latin typeface="Bahnschrift SemiLight Condensed" panose="020B0502040204020203" pitchFamily="34" charset="0"/>
                        </a:rPr>
                        <a:t>triệu</a:t>
                      </a:r>
                      <a:r>
                        <a:rPr lang="en-US" sz="1400" b="0" dirty="0">
                          <a:solidFill>
                            <a:srgbClr val="014069"/>
                          </a:solidFill>
                          <a:latin typeface="Bahnschrift SemiLight Condensed" panose="020B0502040204020203" pitchFamily="34" charset="0"/>
                        </a:rPr>
                        <a:t> </a:t>
                      </a:r>
                      <a:r>
                        <a:rPr lang="en-US" sz="1400" b="0" dirty="0" err="1">
                          <a:solidFill>
                            <a:srgbClr val="014069"/>
                          </a:solidFill>
                          <a:latin typeface="Bahnschrift SemiLight Condensed" panose="020B0502040204020203" pitchFamily="34" charset="0"/>
                        </a:rPr>
                        <a:t>tấn</a:t>
                      </a:r>
                      <a:endParaRPr lang="en-US" sz="1400" b="0" dirty="0">
                        <a:solidFill>
                          <a:srgbClr val="014069"/>
                        </a:solidFill>
                        <a:latin typeface="Bahnschrift SemiLight Condensed" panose="020B0502040204020203" pitchFamily="34" charset="0"/>
                      </a:endParaRPr>
                    </a:p>
                  </a:txBody>
                  <a:tcPr>
                    <a:lnL w="12700" cap="flat" cmpd="sng" algn="ctr">
                      <a:solidFill>
                        <a:srgbClr val="3366FF"/>
                      </a:solidFill>
                      <a:prstDash val="solid"/>
                      <a:round/>
                      <a:headEnd type="none" w="med" len="med"/>
                      <a:tailEnd type="none" w="med" len="med"/>
                    </a:lnL>
                    <a:lnR w="12700" cap="flat" cmpd="sng" algn="ctr">
                      <a:solidFill>
                        <a:srgbClr val="3366FF"/>
                      </a:solidFill>
                      <a:prstDash val="solid"/>
                      <a:round/>
                      <a:headEnd type="none" w="med" len="med"/>
                      <a:tailEnd type="none" w="med" len="med"/>
                    </a:lnR>
                    <a:lnT w="12700" cap="flat" cmpd="sng" algn="ctr">
                      <a:solidFill>
                        <a:srgbClr val="3366FF"/>
                      </a:solidFill>
                      <a:prstDash val="solid"/>
                      <a:round/>
                      <a:headEnd type="none" w="med" len="med"/>
                      <a:tailEnd type="none" w="med" len="med"/>
                    </a:lnT>
                    <a:lnB w="12700" cap="flat" cmpd="sng" algn="ctr">
                      <a:solidFill>
                        <a:srgbClr val="3366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4140248"/>
                  </a:ext>
                </a:extLst>
              </a:tr>
            </a:tbl>
          </a:graphicData>
        </a:graphic>
      </p:graphicFrame>
      <p:pic>
        <p:nvPicPr>
          <p:cNvPr id="13" name="Hình ảnh 12">
            <a:extLst>
              <a:ext uri="{FF2B5EF4-FFF2-40B4-BE49-F238E27FC236}">
                <a16:creationId xmlns:a16="http://schemas.microsoft.com/office/drawing/2014/main" id="{3CEDE73E-CC96-B4EC-AE2A-2964F1439864}"/>
              </a:ext>
            </a:extLst>
          </p:cNvPr>
          <p:cNvPicPr>
            <a:picLocks noChangeAspect="1"/>
          </p:cNvPicPr>
          <p:nvPr/>
        </p:nvPicPr>
        <p:blipFill>
          <a:blip r:embed="rId5"/>
          <a:stretch>
            <a:fillRect/>
          </a:stretch>
        </p:blipFill>
        <p:spPr>
          <a:xfrm>
            <a:off x="488894" y="3263070"/>
            <a:ext cx="969904" cy="969904"/>
          </a:xfrm>
          <a:prstGeom prst="rect">
            <a:avLst/>
          </a:prstGeom>
        </p:spPr>
      </p:pic>
      <p:pic>
        <p:nvPicPr>
          <p:cNvPr id="14" name="Hình ảnh 13">
            <a:extLst>
              <a:ext uri="{FF2B5EF4-FFF2-40B4-BE49-F238E27FC236}">
                <a16:creationId xmlns:a16="http://schemas.microsoft.com/office/drawing/2014/main" id="{442B7694-9ABA-5AA7-CD71-4D433AC0438D}"/>
              </a:ext>
            </a:extLst>
          </p:cNvPr>
          <p:cNvPicPr>
            <a:picLocks noChangeAspect="1"/>
          </p:cNvPicPr>
          <p:nvPr/>
        </p:nvPicPr>
        <p:blipFill>
          <a:blip r:embed="rId5"/>
          <a:stretch>
            <a:fillRect/>
          </a:stretch>
        </p:blipFill>
        <p:spPr>
          <a:xfrm>
            <a:off x="478512" y="5473369"/>
            <a:ext cx="969904" cy="969904"/>
          </a:xfrm>
          <a:prstGeom prst="rect">
            <a:avLst/>
          </a:prstGeom>
        </p:spPr>
      </p:pic>
      <p:sp>
        <p:nvSpPr>
          <p:cNvPr id="15" name="TextBox 22">
            <a:extLst>
              <a:ext uri="{FF2B5EF4-FFF2-40B4-BE49-F238E27FC236}">
                <a16:creationId xmlns:a16="http://schemas.microsoft.com/office/drawing/2014/main" id="{3827DB4B-772B-A781-A4D8-9098045989A8}"/>
              </a:ext>
            </a:extLst>
          </p:cNvPr>
          <p:cNvSpPr txBox="1"/>
          <p:nvPr/>
        </p:nvSpPr>
        <p:spPr>
          <a:xfrm>
            <a:off x="1507958" y="5532791"/>
            <a:ext cx="4154905" cy="1107996"/>
          </a:xfrm>
          <a:prstGeom prst="rect">
            <a:avLst/>
          </a:prstGeom>
        </p:spPr>
        <p:txBody>
          <a:bodyPr wrap="square" lIns="0" tIns="0" rIns="0" bIns="0" rtlCol="0" anchor="t">
            <a:spAutoFit/>
          </a:bodyPr>
          <a:lstStyle/>
          <a:p>
            <a:pPr algn="ctr"/>
            <a:r>
              <a:rPr lang="en-US" sz="2400" dirty="0">
                <a:solidFill>
                  <a:srgbClr val="DB4830"/>
                </a:solidFill>
                <a:latin typeface="Bahnschrift SemiLight Condensed" panose="020B0502040204020203" pitchFamily="34" charset="0"/>
              </a:rPr>
              <a:t>Tại </a:t>
            </a:r>
            <a:r>
              <a:rPr lang="en-US" sz="2400" dirty="0" err="1">
                <a:solidFill>
                  <a:srgbClr val="DB4830"/>
                </a:solidFill>
                <a:latin typeface="Bahnschrift SemiLight Condensed" panose="020B0502040204020203" pitchFamily="34" charset="0"/>
              </a:rPr>
              <a:t>sao</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diện</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tích</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cây</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lương</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thực</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giảm</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nhưng</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sản</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lượng</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không</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ngừng</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tăng</a:t>
            </a:r>
            <a:r>
              <a:rPr lang="en-US" sz="2400" dirty="0">
                <a:solidFill>
                  <a:srgbClr val="DB4830"/>
                </a:solidFill>
                <a:latin typeface="Bahnschrift SemiLight Condensed" panose="020B0502040204020203" pitchFamily="34" charset="0"/>
              </a:rPr>
              <a:t> </a:t>
            </a:r>
            <a:r>
              <a:rPr lang="en-US" sz="2400" dirty="0" err="1">
                <a:solidFill>
                  <a:srgbClr val="DB4830"/>
                </a:solidFill>
                <a:latin typeface="Bahnschrift SemiLight Condensed" panose="020B0502040204020203" pitchFamily="34" charset="0"/>
              </a:rPr>
              <a:t>lên</a:t>
            </a:r>
            <a:r>
              <a:rPr lang="en-US" sz="2400" dirty="0">
                <a:solidFill>
                  <a:srgbClr val="DB4830"/>
                </a:solidFill>
                <a:latin typeface="Bahnschrift SemiLight Condensed" panose="020B0502040204020203" pitchFamily="34" charset="0"/>
              </a:rPr>
              <a:t>? </a:t>
            </a:r>
          </a:p>
          <a:p>
            <a:pPr algn="ctr">
              <a:spcBef>
                <a:spcPct val="0"/>
              </a:spcBef>
            </a:pPr>
            <a:endParaRPr lang="en-US" sz="2400" dirty="0">
              <a:solidFill>
                <a:srgbClr val="DB4830"/>
              </a:solidFill>
              <a:latin typeface="Baloo"/>
            </a:endParaRPr>
          </a:p>
        </p:txBody>
      </p:sp>
      <p:pic>
        <p:nvPicPr>
          <p:cNvPr id="17" name="Hình ảnh 16">
            <a:extLst>
              <a:ext uri="{FF2B5EF4-FFF2-40B4-BE49-F238E27FC236}">
                <a16:creationId xmlns:a16="http://schemas.microsoft.com/office/drawing/2014/main" id="{FBBFE82C-F871-0562-DF94-8E30AE98DF5C}"/>
              </a:ext>
            </a:extLst>
          </p:cNvPr>
          <p:cNvPicPr>
            <a:picLocks noChangeAspect="1"/>
          </p:cNvPicPr>
          <p:nvPr/>
        </p:nvPicPr>
        <p:blipFill>
          <a:blip r:embed="rId6"/>
          <a:stretch>
            <a:fillRect/>
          </a:stretch>
        </p:blipFill>
        <p:spPr>
          <a:xfrm>
            <a:off x="6104875" y="5445139"/>
            <a:ext cx="910924" cy="969904"/>
          </a:xfrm>
          <a:prstGeom prst="rect">
            <a:avLst/>
          </a:prstGeom>
        </p:spPr>
      </p:pic>
    </p:spTree>
    <p:extLst>
      <p:ext uri="{BB962C8B-B14F-4D97-AF65-F5344CB8AC3E}">
        <p14:creationId xmlns:p14="http://schemas.microsoft.com/office/powerpoint/2010/main" val="613784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anim calcmode="lin" valueType="num">
                                      <p:cBhvr>
                                        <p:cTn id="2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BCC11D6-C562-9271-0D54-35DC75A66FA3}"/>
              </a:ext>
            </a:extLst>
          </p:cNvPr>
          <p:cNvSpPr/>
          <p:nvPr/>
        </p:nvSpPr>
        <p:spPr>
          <a:xfrm>
            <a:off x="273050" y="260350"/>
            <a:ext cx="11645900" cy="6337300"/>
          </a:xfrm>
          <a:prstGeom prst="roundRect">
            <a:avLst>
              <a:gd name="adj" fmla="val 2038"/>
            </a:avLst>
          </a:prstGeom>
          <a:solidFill>
            <a:schemeClr val="bg1"/>
          </a:solid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latin typeface="#9Slide04 Faustina" panose="00000500000000000000" pitchFamily="2" charset="0"/>
              <a:ea typeface="#9Slide03 Roboto Mono Bold" pitchFamily="2" charset="0"/>
            </a:endParaRPr>
          </a:p>
        </p:txBody>
      </p:sp>
      <p:sp>
        <p:nvSpPr>
          <p:cNvPr id="6" name="Hộp Văn bản 5">
            <a:extLst>
              <a:ext uri="{FF2B5EF4-FFF2-40B4-BE49-F238E27FC236}">
                <a16:creationId xmlns:a16="http://schemas.microsoft.com/office/drawing/2014/main" id="{73657D29-0550-96B9-88CD-BF2524D31565}"/>
              </a:ext>
            </a:extLst>
          </p:cNvPr>
          <p:cNvSpPr txBox="1"/>
          <p:nvPr/>
        </p:nvSpPr>
        <p:spPr>
          <a:xfrm>
            <a:off x="471958" y="509644"/>
            <a:ext cx="2351733" cy="2246769"/>
          </a:xfrm>
          <a:prstGeom prst="rect">
            <a:avLst/>
          </a:prstGeom>
          <a:noFill/>
        </p:spPr>
        <p:txBody>
          <a:bodyPr wrap="square">
            <a:spAutoFit/>
          </a:bodyPr>
          <a:lstStyle/>
          <a:p>
            <a:pPr algn="just"/>
            <a:r>
              <a:rPr lang="vi-VN" sz="2800" dirty="0">
                <a:solidFill>
                  <a:srgbClr val="C00000"/>
                </a:solidFill>
                <a:latin typeface="Bahnschrift SemiLight Condensed" panose="020B0502040204020203" pitchFamily="34" charset="0"/>
              </a:rPr>
              <a:t>Nhận xét bảng số liệu</a:t>
            </a:r>
            <a:r>
              <a:rPr lang="en-US" sz="2800" dirty="0">
                <a:solidFill>
                  <a:srgbClr val="C00000"/>
                </a:solidFill>
                <a:latin typeface="Bahnschrift SemiLight Condensed" panose="020B0502040204020203" pitchFamily="34" charset="0"/>
              </a:rPr>
              <a:t> </a:t>
            </a:r>
            <a:r>
              <a:rPr lang="vi-VN" sz="2800" dirty="0">
                <a:solidFill>
                  <a:srgbClr val="C00000"/>
                </a:solidFill>
                <a:latin typeface="Bahnschrift SemiLight Condensed" panose="020B0502040204020203" pitchFamily="34" charset="0"/>
              </a:rPr>
              <a:t>Diện tích cây công nghiệp </a:t>
            </a:r>
            <a:r>
              <a:rPr lang="en-US" sz="2800" dirty="0" err="1">
                <a:solidFill>
                  <a:srgbClr val="C00000"/>
                </a:solidFill>
                <a:latin typeface="Bahnschrift SemiLight Condensed" panose="020B0502040204020203" pitchFamily="34" charset="0"/>
              </a:rPr>
              <a:t>hàng</a:t>
            </a:r>
            <a:r>
              <a:rPr lang="en-US" sz="2800" dirty="0">
                <a:solidFill>
                  <a:srgbClr val="C00000"/>
                </a:solidFill>
                <a:latin typeface="Bahnschrift SemiLight Condensed" panose="020B0502040204020203" pitchFamily="34" charset="0"/>
              </a:rPr>
              <a:t> </a:t>
            </a:r>
            <a:r>
              <a:rPr lang="en-US" sz="2800" dirty="0" err="1">
                <a:solidFill>
                  <a:srgbClr val="C00000"/>
                </a:solidFill>
                <a:latin typeface="Bahnschrift SemiLight Condensed" panose="020B0502040204020203" pitchFamily="34" charset="0"/>
              </a:rPr>
              <a:t>năm</a:t>
            </a:r>
            <a:r>
              <a:rPr lang="vi-VN" sz="2800" dirty="0">
                <a:solidFill>
                  <a:srgbClr val="C00000"/>
                </a:solidFill>
                <a:latin typeface="Bahnschrift SemiLight Condensed" panose="020B0502040204020203" pitchFamily="34" charset="0"/>
              </a:rPr>
              <a:t> nước ta giai đoạn 2010 – 2021</a:t>
            </a:r>
            <a:r>
              <a:rPr lang="en-US" sz="2800" dirty="0">
                <a:solidFill>
                  <a:srgbClr val="C00000"/>
                </a:solidFill>
                <a:latin typeface="Bahnschrift SemiLight Condensed" panose="020B0502040204020203" pitchFamily="34" charset="0"/>
              </a:rPr>
              <a:t>?</a:t>
            </a:r>
          </a:p>
        </p:txBody>
      </p:sp>
      <p:sp>
        <p:nvSpPr>
          <p:cNvPr id="8" name="Hộp Văn bản 7">
            <a:extLst>
              <a:ext uri="{FF2B5EF4-FFF2-40B4-BE49-F238E27FC236}">
                <a16:creationId xmlns:a16="http://schemas.microsoft.com/office/drawing/2014/main" id="{284459F3-4B20-F05F-55F3-ABFF6C7F0118}"/>
              </a:ext>
            </a:extLst>
          </p:cNvPr>
          <p:cNvSpPr txBox="1"/>
          <p:nvPr/>
        </p:nvSpPr>
        <p:spPr>
          <a:xfrm>
            <a:off x="559516" y="4734065"/>
            <a:ext cx="11072968" cy="461665"/>
          </a:xfrm>
          <a:prstGeom prst="rect">
            <a:avLst/>
          </a:prstGeom>
          <a:noFill/>
        </p:spPr>
        <p:txBody>
          <a:bodyPr wrap="square">
            <a:spAutoFit/>
          </a:bodyPr>
          <a:lstStyle/>
          <a:p>
            <a:pPr algn="just">
              <a:spcAft>
                <a:spcPts val="0"/>
              </a:spcAft>
            </a:pP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Diện tích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cây</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CN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hàng</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năm</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giảm</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từ</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797,6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xuống</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425,9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giảm</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371,7 </a:t>
            </a:r>
            <a:r>
              <a:rPr lang="en-US"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nghìn</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 ha)</a:t>
            </a:r>
          </a:p>
        </p:txBody>
      </p:sp>
      <p:pic>
        <p:nvPicPr>
          <p:cNvPr id="3" name="Hình ảnh 2">
            <a:extLst>
              <a:ext uri="{FF2B5EF4-FFF2-40B4-BE49-F238E27FC236}">
                <a16:creationId xmlns:a16="http://schemas.microsoft.com/office/drawing/2014/main" id="{5D22BE6B-91E7-B6F5-BA1C-3E284AD3A9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922776" y="418400"/>
            <a:ext cx="7507224" cy="4216957"/>
          </a:xfrm>
          <a:prstGeom prst="rect">
            <a:avLst/>
          </a:prstGeom>
        </p:spPr>
      </p:pic>
      <p:sp>
        <p:nvSpPr>
          <p:cNvPr id="14" name="Hộp Văn bản 13">
            <a:extLst>
              <a:ext uri="{FF2B5EF4-FFF2-40B4-BE49-F238E27FC236}">
                <a16:creationId xmlns:a16="http://schemas.microsoft.com/office/drawing/2014/main" id="{E6D1EE11-B4B8-1E65-9E31-2DAA14449917}"/>
              </a:ext>
            </a:extLst>
          </p:cNvPr>
          <p:cNvSpPr txBox="1"/>
          <p:nvPr/>
        </p:nvSpPr>
        <p:spPr>
          <a:xfrm>
            <a:off x="559516" y="5239271"/>
            <a:ext cx="10929735" cy="1200329"/>
          </a:xfrm>
          <a:prstGeom prst="rect">
            <a:avLst/>
          </a:prstGeom>
          <a:noFill/>
        </p:spPr>
        <p:txBody>
          <a:bodyPr wrap="square">
            <a:spAutoFit/>
          </a:bodyPr>
          <a:lstStyle/>
          <a:p>
            <a:pPr algn="just">
              <a:spcAft>
                <a:spcPts val="0"/>
              </a:spcAft>
            </a:pP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Nguyên</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a:t>
            </a:r>
            <a:r>
              <a:rPr lang="en-US" sz="2400" dirty="0" err="1">
                <a:solidFill>
                  <a:srgbClr val="C00000"/>
                </a:solidFill>
                <a:latin typeface="Bahnschrift SemiLight Condensed" panose="020B0502040204020203" pitchFamily="34" charset="0"/>
                <a:ea typeface="Lato Bold" panose="020B0604020202020204" charset="0"/>
                <a:cs typeface="Lato Bold" panose="020B0604020202020204" charset="0"/>
              </a:rPr>
              <a:t>nhân</a:t>
            </a:r>
            <a:r>
              <a:rPr lang="en-US" sz="2400" dirty="0">
                <a:solidFill>
                  <a:srgbClr val="C00000"/>
                </a:solidFill>
                <a:latin typeface="Bahnschrift SemiLight Condensed" panose="020B0502040204020203" pitchFamily="34" charset="0"/>
                <a:ea typeface="Lato Bold" panose="020B0604020202020204" charset="0"/>
                <a:cs typeface="Lato Bold" panose="020B0604020202020204" charset="0"/>
              </a:rPr>
              <a:t>: </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G</a:t>
            </a:r>
            <a:r>
              <a:rPr lang="vi-VN" sz="2400" dirty="0">
                <a:solidFill>
                  <a:srgbClr val="014069"/>
                </a:solidFill>
                <a:latin typeface="Bahnschrift SemiLight Condensed" panose="020B0502040204020203" pitchFamily="34" charset="0"/>
                <a:ea typeface="Lato Bold" panose="020B0604020202020204" charset="0"/>
                <a:cs typeface="Lato Bold" panose="020B0604020202020204" charset="0"/>
              </a:rPr>
              <a:t>ảm diện tích cây trồng hàng năm không hiệu quả sang cây trồng khác cho giá trị kinh tế cao hơn như cây công nghiệp lâu năm và cây ăn quả  tạo ra những sản phẩm có thị trường tiêu thụ cả trong và ngoài </a:t>
            </a:r>
            <a:r>
              <a:rPr lang="vi-VN" sz="2400" dirty="0" err="1">
                <a:solidFill>
                  <a:srgbClr val="014069"/>
                </a:solidFill>
                <a:latin typeface="Bahnschrift SemiLight Condensed" panose="020B0502040204020203" pitchFamily="34" charset="0"/>
                <a:ea typeface="Lato Bold" panose="020B0604020202020204" charset="0"/>
                <a:cs typeface="Lato Bold" panose="020B0604020202020204" charset="0"/>
              </a:rPr>
              <a:t>nướ</a:t>
            </a:r>
            <a:r>
              <a:rPr lang="en-US" sz="2400" dirty="0">
                <a:solidFill>
                  <a:srgbClr val="014069"/>
                </a:solidFill>
                <a:latin typeface="Bahnschrift SemiLight Condensed" panose="020B0502040204020203" pitchFamily="34" charset="0"/>
                <a:ea typeface="Lato Bold" panose="020B0604020202020204" charset="0"/>
                <a:cs typeface="Lato Bold" panose="020B0604020202020204" charset="0"/>
              </a:rPr>
              <a:t>c. </a:t>
            </a:r>
            <a:endParaRPr lang="en-US" sz="2000" dirty="0">
              <a:solidFill>
                <a:srgbClr val="014069"/>
              </a:solidFill>
              <a:effectLst/>
              <a:latin typeface="Bahnschrift SemiLight Condensed" panose="020B0502040204020203" pitchFamily="34" charset="0"/>
              <a:ea typeface="Lato Bold" panose="020B0604020202020204" charset="0"/>
              <a:cs typeface="Lato Bold" panose="020B0604020202020204" charset="0"/>
            </a:endParaRPr>
          </a:p>
        </p:txBody>
      </p:sp>
    </p:spTree>
    <p:extLst>
      <p:ext uri="{BB962C8B-B14F-4D97-AF65-F5344CB8AC3E}">
        <p14:creationId xmlns:p14="http://schemas.microsoft.com/office/powerpoint/2010/main" val="1386253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theme/theme1.xml><?xml version="1.0" encoding="utf-8"?>
<a:theme xmlns:a="http://schemas.openxmlformats.org/drawingml/2006/main" name="SlidesMania">
  <a:themeElements>
    <a:clrScheme name="Violet II">
      <a:dk1>
        <a:srgbClr val="000000"/>
      </a:dk1>
      <a:lt1>
        <a:srgbClr val="FFFFFF"/>
      </a:lt1>
      <a:dk2>
        <a:srgbClr val="051937"/>
      </a:dk2>
      <a:lt2>
        <a:srgbClr val="FFFFFF"/>
      </a:lt2>
      <a:accent1>
        <a:srgbClr val="073E5E"/>
      </a:accent1>
      <a:accent2>
        <a:srgbClr val="93C919"/>
      </a:accent2>
      <a:accent3>
        <a:srgbClr val="00BF72"/>
      </a:accent3>
      <a:accent4>
        <a:srgbClr val="008793"/>
      </a:accent4>
      <a:accent5>
        <a:srgbClr val="051937"/>
      </a:accent5>
      <a:accent6>
        <a:srgbClr val="FFFFFF"/>
      </a:accent6>
      <a:hlink>
        <a:srgbClr val="0000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2293</TotalTime>
  <Words>1983</Words>
  <Application>Microsoft Office PowerPoint</Application>
  <PresentationFormat>Widescreen</PresentationFormat>
  <Paragraphs>200</Paragraphs>
  <Slides>22</Slides>
  <Notes>3</Notes>
  <HiddenSlides>0</HiddenSlides>
  <MMClips>0</MMClips>
  <ScaleCrop>false</ScaleCrop>
  <HeadingPairs>
    <vt:vector size="6" baseType="variant">
      <vt:variant>
        <vt:lpstr>Fonts Used</vt:lpstr>
      </vt:variant>
      <vt:variant>
        <vt:i4>30</vt:i4>
      </vt:variant>
      <vt:variant>
        <vt:lpstr>Theme</vt:lpstr>
      </vt:variant>
      <vt:variant>
        <vt:i4>4</vt:i4>
      </vt:variant>
      <vt:variant>
        <vt:lpstr>Slide Titles</vt:lpstr>
      </vt:variant>
      <vt:variant>
        <vt:i4>22</vt:i4>
      </vt:variant>
    </vt:vector>
  </HeadingPairs>
  <TitlesOfParts>
    <vt:vector size="56" baseType="lpstr">
      <vt:lpstr>Symbol</vt:lpstr>
      <vt:lpstr>Bahnschrift SemiBold Condensed</vt:lpstr>
      <vt:lpstr>#9Slide07 IcielBaliho Script</vt:lpstr>
      <vt:lpstr>#9Slide03 Cabin Bold</vt:lpstr>
      <vt:lpstr>Amasis MT Pro Black</vt:lpstr>
      <vt:lpstr>#9Slide04 Faustina</vt:lpstr>
      <vt:lpstr>Gordita Bold</vt:lpstr>
      <vt:lpstr>Arial</vt:lpstr>
      <vt:lpstr>#9Slide07 IcielBC Cubano Normal</vt:lpstr>
      <vt:lpstr>Bahnschrift SemiCondensed</vt:lpstr>
      <vt:lpstr>Rubik</vt:lpstr>
      <vt:lpstr>Bahnschrift SemiLight Condensed</vt:lpstr>
      <vt:lpstr>#9Slide02 Noi dung rat dai</vt:lpstr>
      <vt:lpstr>Times New Roman</vt:lpstr>
      <vt:lpstr>Tahoma</vt:lpstr>
      <vt:lpstr>Aptos</vt:lpstr>
      <vt:lpstr>#9Slide07 IcielCadena</vt:lpstr>
      <vt:lpstr>#9Slide03 Roboto Mono Bold</vt:lpstr>
      <vt:lpstr>Baloo</vt:lpstr>
      <vt:lpstr>Aldrich</vt:lpstr>
      <vt:lpstr>Calibri</vt:lpstr>
      <vt:lpstr>#9Slide07 Crocante</vt:lpstr>
      <vt:lpstr>Lato Bold</vt:lpstr>
      <vt:lpstr>Calibri Light</vt:lpstr>
      <vt:lpstr>#9Slide03 Bebas Neue Bold</vt:lpstr>
      <vt:lpstr>#9Slide05 Ringdena</vt:lpstr>
      <vt:lpstr>Bahnschrift Light Condensed</vt:lpstr>
      <vt:lpstr>Gordita</vt:lpstr>
      <vt:lpstr>#9Slide03 IcielSmoothy Sans</vt:lpstr>
      <vt:lpstr>Aptos Display</vt:lpstr>
      <vt:lpstr>SlidesMania</vt:lpstr>
      <vt:lpstr>Office Theme</vt:lpstr>
      <vt:lpstr>Chủ đề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huong</dc:creator>
  <cp:lastModifiedBy>Admin</cp:lastModifiedBy>
  <cp:revision>19</cp:revision>
  <dcterms:modified xsi:type="dcterms:W3CDTF">2025-01-09T07:51:08Z</dcterms:modified>
</cp:coreProperties>
</file>