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66" r:id="rId3"/>
    <p:sldId id="257" r:id="rId4"/>
    <p:sldId id="258" r:id="rId5"/>
    <p:sldId id="260" r:id="rId6"/>
    <p:sldId id="270" r:id="rId7"/>
    <p:sldId id="269" r:id="rId8"/>
    <p:sldId id="261" r:id="rId9"/>
    <p:sldId id="259" r:id="rId10"/>
    <p:sldId id="262" r:id="rId11"/>
    <p:sldId id="268" r:id="rId12"/>
    <p:sldId id="263" r:id="rId13"/>
    <p:sldId id="264" r:id="rId14"/>
    <p:sldId id="278" r:id="rId15"/>
    <p:sldId id="271" r:id="rId16"/>
    <p:sldId id="275" r:id="rId17"/>
    <p:sldId id="279" r:id="rId18"/>
    <p:sldId id="272" r:id="rId19"/>
    <p:sldId id="280" r:id="rId20"/>
    <p:sldId id="276" r:id="rId21"/>
    <p:sldId id="281" r:id="rId22"/>
    <p:sldId id="273" r:id="rId23"/>
    <p:sldId id="267" r:id="rId24"/>
    <p:sldId id="256"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Arial" panose="020B0604020202020204" pitchFamily="3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DC"/>
    <a:srgbClr val="EBD29C"/>
    <a:srgbClr val="4D6E74"/>
    <a:srgbClr val="8EAAAD"/>
    <a:srgbClr val="F8EFDC"/>
    <a:srgbClr val="F8F8EE"/>
    <a:srgbClr val="B28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5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8.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2.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3.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722264">
            <a:off x="16209512" y="1569553"/>
            <a:ext cx="3456739" cy="4384735"/>
          </a:xfrm>
          <a:custGeom>
            <a:avLst/>
            <a:gdLst/>
            <a:ahLst/>
            <a:cxnLst/>
            <a:rect l="l" t="t" r="r" b="b"/>
            <a:pathLst>
              <a:path w="4206504" h="5574884">
                <a:moveTo>
                  <a:pt x="0" y="0"/>
                </a:moveTo>
                <a:lnTo>
                  <a:pt x="4206504" y="0"/>
                </a:lnTo>
                <a:lnTo>
                  <a:pt x="4206504" y="5574884"/>
                </a:lnTo>
                <a:lnTo>
                  <a:pt x="0" y="5574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74293" flipH="1">
            <a:off x="-1121393" y="-46595"/>
            <a:ext cx="3112310" cy="4411418"/>
          </a:xfrm>
          <a:custGeom>
            <a:avLst/>
            <a:gdLst/>
            <a:ahLst/>
            <a:cxnLst/>
            <a:rect l="l" t="t" r="r" b="b"/>
            <a:pathLst>
              <a:path w="4206504" h="5574884">
                <a:moveTo>
                  <a:pt x="4206504" y="0"/>
                </a:moveTo>
                <a:lnTo>
                  <a:pt x="0" y="0"/>
                </a:lnTo>
                <a:lnTo>
                  <a:pt x="0" y="5574885"/>
                </a:lnTo>
                <a:lnTo>
                  <a:pt x="4206504" y="5574885"/>
                </a:lnTo>
                <a:lnTo>
                  <a:pt x="420650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rot="-3393402">
            <a:off x="15336502"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4424130" flipH="1">
            <a:off x="2779242" y="1741255"/>
            <a:ext cx="643089" cy="1622472"/>
          </a:xfrm>
          <a:custGeom>
            <a:avLst/>
            <a:gdLst/>
            <a:ahLst/>
            <a:cxnLst/>
            <a:rect l="l" t="t" r="r" b="b"/>
            <a:pathLst>
              <a:path w="643089" h="1622472">
                <a:moveTo>
                  <a:pt x="643089" y="0"/>
                </a:moveTo>
                <a:lnTo>
                  <a:pt x="0" y="0"/>
                </a:lnTo>
                <a:lnTo>
                  <a:pt x="0" y="1622472"/>
                </a:lnTo>
                <a:lnTo>
                  <a:pt x="643089" y="1622472"/>
                </a:lnTo>
                <a:lnTo>
                  <a:pt x="64308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5671273" flipH="1" flipV="1">
            <a:off x="14864597" y="8032947"/>
            <a:ext cx="765131" cy="1731777"/>
          </a:xfrm>
          <a:custGeom>
            <a:avLst/>
            <a:gdLst/>
            <a:ahLst/>
            <a:cxnLst/>
            <a:rect l="l" t="t" r="r" b="b"/>
            <a:pathLst>
              <a:path w="765131" h="1731777">
                <a:moveTo>
                  <a:pt x="765130" y="1731778"/>
                </a:moveTo>
                <a:lnTo>
                  <a:pt x="0" y="1731778"/>
                </a:lnTo>
                <a:lnTo>
                  <a:pt x="0" y="0"/>
                </a:lnTo>
                <a:lnTo>
                  <a:pt x="765130" y="0"/>
                </a:lnTo>
                <a:lnTo>
                  <a:pt x="765130" y="1731778"/>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4497285" flipH="1">
            <a:off x="8761435" y="8482579"/>
            <a:ext cx="765131" cy="1731777"/>
          </a:xfrm>
          <a:custGeom>
            <a:avLst/>
            <a:gdLst/>
            <a:ahLst/>
            <a:cxnLst/>
            <a:rect l="l" t="t" r="r" b="b"/>
            <a:pathLst>
              <a:path w="765131" h="1731777">
                <a:moveTo>
                  <a:pt x="765130" y="0"/>
                </a:moveTo>
                <a:lnTo>
                  <a:pt x="0" y="0"/>
                </a:lnTo>
                <a:lnTo>
                  <a:pt x="0" y="1731777"/>
                </a:lnTo>
                <a:lnTo>
                  <a:pt x="765130" y="1731777"/>
                </a:lnTo>
                <a:lnTo>
                  <a:pt x="76513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0"/>
          <p:cNvSpPr txBox="1"/>
          <p:nvPr/>
        </p:nvSpPr>
        <p:spPr>
          <a:xfrm>
            <a:off x="2667000" y="2441414"/>
            <a:ext cx="12954000" cy="5404172"/>
          </a:xfrm>
          <a:prstGeom prst="rect">
            <a:avLst/>
          </a:prstGeom>
          <a:noFill/>
        </p:spPr>
        <p:txBody>
          <a:bodyPr wrap="square" rtlCol="0">
            <a:spAutoFit/>
          </a:bodyPr>
          <a:lstStyle/>
          <a:p>
            <a:pPr algn="ctr">
              <a:lnSpc>
                <a:spcPct val="150000"/>
              </a:lnSpc>
            </a:pPr>
            <a:r>
              <a:rPr lang="en-US" sz="8000" b="1" dirty="0" smtClean="0">
                <a:solidFill>
                  <a:srgbClr val="4D6E74"/>
                </a:solidFill>
                <a:latin typeface="Arial" panose="020B0604020202020204" pitchFamily="34" charset="0"/>
                <a:cs typeface="Arial" panose="020B0604020202020204" pitchFamily="34" charset="0"/>
              </a:rPr>
              <a:t>VUI MỪNG CHÀO ĐÓN CÁC EM TỚI BUỔI HỌC NGÀY HÔM NAY!</a:t>
            </a:r>
            <a:endParaRPr lang="en-US" sz="8000" b="1" dirty="0">
              <a:solidFill>
                <a:srgbClr val="4D6E74"/>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874293" flipH="1">
            <a:off x="-945687" y="326958"/>
            <a:ext cx="2979781" cy="3894741"/>
          </a:xfrm>
          <a:custGeom>
            <a:avLst/>
            <a:gdLst/>
            <a:ahLst/>
            <a:cxnLst/>
            <a:rect l="l" t="t" r="r" b="b"/>
            <a:pathLst>
              <a:path w="4206504" h="5574884">
                <a:moveTo>
                  <a:pt x="4206504" y="0"/>
                </a:moveTo>
                <a:lnTo>
                  <a:pt x="0" y="0"/>
                </a:lnTo>
                <a:lnTo>
                  <a:pt x="0" y="5574885"/>
                </a:lnTo>
                <a:lnTo>
                  <a:pt x="4206504" y="5574885"/>
                </a:lnTo>
                <a:lnTo>
                  <a:pt x="420650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rot="-2822488">
            <a:off x="15858318" y="2251801"/>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7179513" flipH="1">
            <a:off x="2665953" y="1873518"/>
            <a:ext cx="503565" cy="1270463"/>
          </a:xfrm>
          <a:custGeom>
            <a:avLst/>
            <a:gdLst/>
            <a:ahLst/>
            <a:cxnLst/>
            <a:rect l="l" t="t" r="r" b="b"/>
            <a:pathLst>
              <a:path w="503565" h="1270463">
                <a:moveTo>
                  <a:pt x="503565" y="0"/>
                </a:moveTo>
                <a:lnTo>
                  <a:pt x="0" y="0"/>
                </a:lnTo>
                <a:lnTo>
                  <a:pt x="0" y="1270463"/>
                </a:lnTo>
                <a:lnTo>
                  <a:pt x="503565" y="1270463"/>
                </a:lnTo>
                <a:lnTo>
                  <a:pt x="50356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3" name="Freeform 43"/>
          <p:cNvSpPr/>
          <p:nvPr/>
        </p:nvSpPr>
        <p:spPr>
          <a:xfrm rot="-5628138" flipH="1" flipV="1">
            <a:off x="5214290" y="8714228"/>
            <a:ext cx="669501" cy="1515331"/>
          </a:xfrm>
          <a:custGeom>
            <a:avLst/>
            <a:gdLst/>
            <a:ahLst/>
            <a:cxnLst/>
            <a:rect l="l" t="t" r="r" b="b"/>
            <a:pathLst>
              <a:path w="669501" h="1515331">
                <a:moveTo>
                  <a:pt x="669501" y="1515331"/>
                </a:moveTo>
                <a:lnTo>
                  <a:pt x="0" y="1515331"/>
                </a:lnTo>
                <a:lnTo>
                  <a:pt x="0" y="0"/>
                </a:lnTo>
                <a:lnTo>
                  <a:pt x="669501" y="0"/>
                </a:lnTo>
                <a:lnTo>
                  <a:pt x="669501" y="1515331"/>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44" name="Freeform 44"/>
          <p:cNvSpPr/>
          <p:nvPr/>
        </p:nvSpPr>
        <p:spPr>
          <a:xfrm rot="-5400000" flipH="1">
            <a:off x="402516" y="6645985"/>
            <a:ext cx="637207" cy="1442238"/>
          </a:xfrm>
          <a:custGeom>
            <a:avLst/>
            <a:gdLst/>
            <a:ahLst/>
            <a:cxnLst/>
            <a:rect l="l" t="t" r="r" b="b"/>
            <a:pathLst>
              <a:path w="637207" h="1442238">
                <a:moveTo>
                  <a:pt x="637207" y="0"/>
                </a:moveTo>
                <a:lnTo>
                  <a:pt x="0" y="0"/>
                </a:lnTo>
                <a:lnTo>
                  <a:pt x="0" y="1442237"/>
                </a:lnTo>
                <a:lnTo>
                  <a:pt x="637207" y="1442237"/>
                </a:lnTo>
                <a:lnTo>
                  <a:pt x="637207"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48" name="TextBox 9"/>
          <p:cNvSpPr txBox="1"/>
          <p:nvPr/>
        </p:nvSpPr>
        <p:spPr>
          <a:xfrm>
            <a:off x="5416799" y="1338738"/>
            <a:ext cx="7470582" cy="1335237"/>
          </a:xfrm>
          <a:prstGeom prst="rect">
            <a:avLst/>
          </a:prstGeom>
        </p:spPr>
        <p:txBody>
          <a:bodyPr wrap="square" lIns="0" tIns="0" rIns="0" bIns="0" rtlCol="0" anchor="t">
            <a:spAutoFit/>
          </a:bodyPr>
          <a:lstStyle/>
          <a:p>
            <a:pPr algn="ctr">
              <a:lnSpc>
                <a:spcPct val="150000"/>
              </a:lnSpc>
            </a:pPr>
            <a:r>
              <a:rPr lang="en-US" sz="6600" b="1" dirty="0" smtClean="0">
                <a:solidFill>
                  <a:srgbClr val="4D6E74"/>
                </a:solidFill>
                <a:latin typeface="Arial"/>
              </a:rPr>
              <a:t>LUYỆN TẬP</a:t>
            </a:r>
            <a:endParaRPr lang="en-US" sz="6600" b="1" dirty="0">
              <a:solidFill>
                <a:srgbClr val="4D6E74"/>
              </a:solidFill>
              <a:latin typeface="Arial"/>
            </a:endParaRPr>
          </a:p>
        </p:txBody>
      </p:sp>
      <p:sp>
        <p:nvSpPr>
          <p:cNvPr id="49" name="TextBox 48"/>
          <p:cNvSpPr txBox="1"/>
          <p:nvPr/>
        </p:nvSpPr>
        <p:spPr>
          <a:xfrm>
            <a:off x="1833102" y="3434308"/>
            <a:ext cx="8129158" cy="2400657"/>
          </a:xfrm>
          <a:prstGeom prst="rect">
            <a:avLst/>
          </a:prstGeom>
          <a:noFill/>
        </p:spPr>
        <p:txBody>
          <a:bodyPr wrap="square" rtlCol="0">
            <a:spAutoFit/>
          </a:bodyPr>
          <a:lstStyle/>
          <a:p>
            <a:pPr algn="ctr">
              <a:lnSpc>
                <a:spcPct val="150000"/>
              </a:lnSpc>
            </a:pPr>
            <a:r>
              <a:rPr lang="en-US" sz="5000" b="1" dirty="0">
                <a:solidFill>
                  <a:srgbClr val="C00000"/>
                </a:solidFill>
                <a:latin typeface="Arial" panose="020B0604020202020204" pitchFamily="34" charset="0"/>
                <a:cs typeface="Arial" panose="020B0604020202020204" pitchFamily="34" charset="0"/>
              </a:rPr>
              <a:t>Hoàn thành các bài tập trong SGK </a:t>
            </a:r>
            <a:r>
              <a:rPr lang="en-US" sz="5000" b="1" dirty="0" smtClean="0">
                <a:solidFill>
                  <a:srgbClr val="C00000"/>
                </a:solidFill>
                <a:latin typeface="Arial" panose="020B0604020202020204" pitchFamily="34" charset="0"/>
                <a:cs typeface="Arial" panose="020B0604020202020204" pitchFamily="34" charset="0"/>
              </a:rPr>
              <a:t>tr.107, 108</a:t>
            </a:r>
            <a:endParaRPr lang="en-US" sz="5000" b="1" dirty="0">
              <a:solidFill>
                <a:srgbClr val="C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rotWithShape="1">
          <a:blip r:embed="rId10"/>
          <a:srcRect l="6938" r="3722"/>
          <a:stretch/>
        </p:blipFill>
        <p:spPr>
          <a:xfrm>
            <a:off x="9753600" y="3533870"/>
            <a:ext cx="7848601" cy="622446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heel(1)">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ppt_x</p:attrName>
                                        </p:attrNameLst>
                                      </p:cBhvr>
                                      <p:tavLst>
                                        <p:tav tm="0">
                                          <p:val>
                                            <p:strVal val="#ppt_x"/>
                                          </p:val>
                                        </p:tav>
                                        <p:tav tm="100000">
                                          <p:val>
                                            <p:strVal val="#ppt_x"/>
                                          </p:val>
                                        </p:tav>
                                      </p:tavLst>
                                    </p:anim>
                                    <p:anim calcmode="lin" valueType="num">
                                      <p:cBhvr>
                                        <p:cTn id="1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
        <p:cNvGrpSpPr/>
        <p:nvPr/>
      </p:nvGrpSpPr>
      <p:grpSpPr>
        <a:xfrm>
          <a:off x="0" y="0"/>
          <a:ext cx="0" cy="0"/>
          <a:chOff x="0" y="0"/>
          <a:chExt cx="0" cy="0"/>
        </a:xfrm>
      </p:grpSpPr>
      <p:sp>
        <p:nvSpPr>
          <p:cNvPr id="2" name="Freeform 6"/>
          <p:cNvSpPr/>
          <p:nvPr/>
        </p:nvSpPr>
        <p:spPr>
          <a:xfrm rot="-3053298">
            <a:off x="15788370"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8183436" y="8551280"/>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640987" y="198064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5334000" y="1305383"/>
            <a:ext cx="8001000" cy="1558797"/>
          </a:xfrm>
          <a:prstGeom prst="roundRect">
            <a:avLst>
              <a:gd name="adj" fmla="val 1825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4D6E74"/>
                </a:solidFill>
                <a:latin typeface="Arial" panose="020B0604020202020204" pitchFamily="34" charset="0"/>
                <a:cs typeface="Arial" panose="020B0604020202020204" pitchFamily="34" charset="0"/>
              </a:rPr>
              <a:t>Bài tập 1 SGK </a:t>
            </a:r>
            <a:r>
              <a:rPr lang="vi-VN" sz="4500" b="1" dirty="0" smtClean="0">
                <a:solidFill>
                  <a:srgbClr val="4D6E74"/>
                </a:solidFill>
                <a:latin typeface="Arial" panose="020B0604020202020204" pitchFamily="34" charset="0"/>
                <a:cs typeface="Arial" panose="020B0604020202020204" pitchFamily="34" charset="0"/>
              </a:rPr>
              <a:t>tr.</a:t>
            </a:r>
            <a:r>
              <a:rPr lang="en-US" sz="4500" b="1" dirty="0" smtClean="0">
                <a:solidFill>
                  <a:srgbClr val="4D6E74"/>
                </a:solidFill>
                <a:latin typeface="Arial" panose="020B0604020202020204" pitchFamily="34" charset="0"/>
                <a:cs typeface="Arial" panose="020B0604020202020204" pitchFamily="34" charset="0"/>
              </a:rPr>
              <a:t>107</a:t>
            </a:r>
            <a:endParaRPr lang="vi-VN" sz="4500" b="1" dirty="0">
              <a:solidFill>
                <a:srgbClr val="4D6E74"/>
              </a:solidFill>
              <a:latin typeface="Arial" panose="020B0604020202020204" pitchFamily="34" charset="0"/>
              <a:cs typeface="Arial" panose="020B0604020202020204" pitchFamily="34" charset="0"/>
            </a:endParaRPr>
          </a:p>
        </p:txBody>
      </p:sp>
      <p:sp>
        <p:nvSpPr>
          <p:cNvPr id="6" name="Rounded Rectangle 5"/>
          <p:cNvSpPr/>
          <p:nvPr/>
        </p:nvSpPr>
        <p:spPr>
          <a:xfrm>
            <a:off x="1196163" y="3619500"/>
            <a:ext cx="9634870" cy="3657600"/>
          </a:xfrm>
          <a:prstGeom prst="roundRect">
            <a:avLst>
              <a:gd name="adj" fmla="val 12043"/>
            </a:avLst>
          </a:prstGeom>
          <a:solidFill>
            <a:schemeClr val="bg1"/>
          </a:solidFill>
          <a:ln w="38100">
            <a:solidFill>
              <a:srgbClr val="4D6E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Chỉ ra các câu hỏi tu từ trong đoạn trích vở kịch </a:t>
            </a:r>
            <a:r>
              <a:rPr lang="vi-VN" sz="4000" i="1" dirty="0" smtClean="0">
                <a:solidFill>
                  <a:schemeClr val="tx1"/>
                </a:solidFill>
                <a:cs typeface="Arial" panose="020B0604020202020204" pitchFamily="34" charset="0"/>
              </a:rPr>
              <a:t>Trưởng </a:t>
            </a:r>
            <a:r>
              <a:rPr lang="vi-VN" sz="4000" i="1" dirty="0">
                <a:solidFill>
                  <a:schemeClr val="tx1"/>
                </a:solidFill>
                <a:cs typeface="Arial" panose="020B0604020202020204" pitchFamily="34" charset="0"/>
              </a:rPr>
              <a:t>giả học làm sang</a:t>
            </a:r>
            <a:r>
              <a:rPr lang="vi-VN" sz="4000" dirty="0">
                <a:solidFill>
                  <a:schemeClr val="tx1"/>
                </a:solidFill>
                <a:cs typeface="Arial" panose="020B0604020202020204" pitchFamily="34" charset="0"/>
              </a:rPr>
              <a:t>. Giải thích vì sao đó là những câu hỏi tu từ.</a:t>
            </a:r>
          </a:p>
        </p:txBody>
      </p:sp>
      <p:pic>
        <p:nvPicPr>
          <p:cNvPr id="7" name="Picture 6"/>
          <p:cNvPicPr>
            <a:picLocks noChangeAspect="1"/>
          </p:cNvPicPr>
          <p:nvPr/>
        </p:nvPicPr>
        <p:blipFill>
          <a:blip r:embed="rId8"/>
          <a:stretch>
            <a:fillRect/>
          </a:stretch>
        </p:blipFill>
        <p:spPr>
          <a:xfrm>
            <a:off x="11353800" y="3314700"/>
            <a:ext cx="6344496" cy="5955738"/>
          </a:xfrm>
          <a:prstGeom prst="rect">
            <a:avLst/>
          </a:prstGeom>
        </p:spPr>
      </p:pic>
    </p:spTree>
    <p:extLst>
      <p:ext uri="{BB962C8B-B14F-4D97-AF65-F5344CB8AC3E}">
        <p14:creationId xmlns:p14="http://schemas.microsoft.com/office/powerpoint/2010/main" val="3948856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3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90"/>
                                          </p:val>
                                        </p:tav>
                                        <p:tav tm="100000">
                                          <p:val>
                                            <p:fltVal val="0"/>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7" name="Freeform 7"/>
          <p:cNvSpPr/>
          <p:nvPr/>
        </p:nvSpPr>
        <p:spPr>
          <a:xfrm rot="-3053298">
            <a:off x="16651828" y="10022"/>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733489" flipH="1" flipV="1">
            <a:off x="938698" y="8448779"/>
            <a:ext cx="826471" cy="1870612"/>
          </a:xfrm>
          <a:custGeom>
            <a:avLst/>
            <a:gdLst/>
            <a:ahLst/>
            <a:cxnLst/>
            <a:rect l="l" t="t" r="r" b="b"/>
            <a:pathLst>
              <a:path w="826471" h="1870612">
                <a:moveTo>
                  <a:pt x="826470" y="1870612"/>
                </a:moveTo>
                <a:lnTo>
                  <a:pt x="0" y="1870612"/>
                </a:lnTo>
                <a:lnTo>
                  <a:pt x="0" y="0"/>
                </a:lnTo>
                <a:lnTo>
                  <a:pt x="826470" y="0"/>
                </a:lnTo>
                <a:lnTo>
                  <a:pt x="826470" y="187061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627226" flipH="1" flipV="1">
            <a:off x="10286724" y="7857164"/>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Pentagon 9"/>
          <p:cNvSpPr/>
          <p:nvPr/>
        </p:nvSpPr>
        <p:spPr>
          <a:xfrm>
            <a:off x="0" y="474694"/>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11" name="Rounded Rectangle 10"/>
          <p:cNvSpPr/>
          <p:nvPr/>
        </p:nvSpPr>
        <p:spPr>
          <a:xfrm>
            <a:off x="706578" y="3036110"/>
            <a:ext cx="11828064" cy="5797145"/>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Đâu </a:t>
            </a:r>
            <a:r>
              <a:rPr lang="vi-VN" sz="4000" i="1" dirty="0">
                <a:solidFill>
                  <a:schemeClr val="tx1"/>
                </a:solidFill>
                <a:cs typeface="Arial" panose="020B0604020202020204" pitchFamily="34" charset="0"/>
              </a:rPr>
              <a:t>có là thế nào? </a:t>
            </a:r>
            <a:endParaRPr lang="en-US" sz="4000" i="1"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Thế </a:t>
            </a:r>
            <a:r>
              <a:rPr lang="vi-VN" sz="4000" i="1" dirty="0">
                <a:solidFill>
                  <a:schemeClr val="tx1"/>
                </a:solidFill>
                <a:cs typeface="Arial" panose="020B0604020202020204" pitchFamily="34" charset="0"/>
              </a:rPr>
              <a:t>này là thế nào? </a:t>
            </a:r>
            <a:endParaRPr lang="en-US" sz="4000" i="1"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Lại </a:t>
            </a:r>
            <a:r>
              <a:rPr lang="vi-VN" sz="4000" i="1" dirty="0">
                <a:solidFill>
                  <a:schemeClr val="tx1"/>
                </a:solidFill>
                <a:cs typeface="Arial" panose="020B0604020202020204" pitchFamily="34" charset="0"/>
              </a:rPr>
              <a:t>còn phải bảo cái đó à? </a:t>
            </a:r>
            <a:endParaRPr lang="en-US" sz="4000" i="1"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Những </a:t>
            </a:r>
            <a:r>
              <a:rPr lang="vi-VN" sz="4000" i="1" dirty="0">
                <a:solidFill>
                  <a:schemeClr val="tx1"/>
                </a:solidFill>
                <a:cs typeface="Arial" panose="020B0604020202020204" pitchFamily="34" charset="0"/>
              </a:rPr>
              <a:t>người quý phái mặc ngược hoa à? </a:t>
            </a:r>
            <a:endParaRPr lang="en-US" sz="4000" i="1"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Bác </a:t>
            </a:r>
            <a:r>
              <a:rPr lang="vi-VN" sz="4000" i="1" dirty="0">
                <a:solidFill>
                  <a:schemeClr val="tx1"/>
                </a:solidFill>
                <a:cs typeface="Arial" panose="020B0604020202020204" pitchFamily="34" charset="0"/>
              </a:rPr>
              <a:t>cho rằng tôi mặc thế này có vừa sát không? </a:t>
            </a:r>
            <a:endParaRPr lang="en-US" sz="4000" i="1"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Thế </a:t>
            </a:r>
            <a:r>
              <a:rPr lang="vi-VN" sz="4000" i="1" dirty="0">
                <a:solidFill>
                  <a:schemeClr val="tx1"/>
                </a:solidFill>
                <a:cs typeface="Arial" panose="020B0604020202020204" pitchFamily="34" charset="0"/>
              </a:rPr>
              <a:t>nào?</a:t>
            </a:r>
            <a:endParaRPr lang="en-US" sz="4000" i="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8"/>
          <a:stretch>
            <a:fillRect/>
          </a:stretch>
        </p:blipFill>
        <p:spPr>
          <a:xfrm>
            <a:off x="12534642" y="4533900"/>
            <a:ext cx="5457884" cy="5352068"/>
          </a:xfrm>
          <a:prstGeom prst="rect">
            <a:avLst/>
          </a:prstGeom>
        </p:spPr>
      </p:pic>
      <p:sp>
        <p:nvSpPr>
          <p:cNvPr id="13" name="Rounded Rectangle 12"/>
          <p:cNvSpPr/>
          <p:nvPr/>
        </p:nvSpPr>
        <p:spPr>
          <a:xfrm>
            <a:off x="706578" y="1844163"/>
            <a:ext cx="17221200" cy="1143000"/>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chemeClr val="tx1"/>
                </a:solidFill>
                <a:cs typeface="Arial" panose="020B0604020202020204" pitchFamily="34" charset="0"/>
              </a:rPr>
              <a:t>Các câu hỏi tu từ trong đoạn trích vở kịch </a:t>
            </a:r>
            <a:r>
              <a:rPr lang="vi-VN" sz="4000" b="1" i="1" dirty="0">
                <a:solidFill>
                  <a:schemeClr val="tx1"/>
                </a:solidFill>
                <a:cs typeface="Arial" panose="020B0604020202020204" pitchFamily="34" charset="0"/>
              </a:rPr>
              <a:t>Trưởng giả học làm sang</a:t>
            </a:r>
            <a:r>
              <a:rPr lang="vi-VN" sz="4000" b="1" dirty="0">
                <a:solidFill>
                  <a:schemeClr val="tx1"/>
                </a:solidFill>
                <a:cs typeface="Arial" panose="020B0604020202020204" pitchFamily="34" charset="0"/>
              </a:rPr>
              <a:t>: </a:t>
            </a:r>
            <a:endParaRPr lang="en-US" sz="4000" b="1" dirty="0" smtClean="0">
              <a:solidFill>
                <a:schemeClr val="tx1"/>
              </a:solidFill>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8" name="Freeform 8"/>
          <p:cNvSpPr/>
          <p:nvPr/>
        </p:nvSpPr>
        <p:spPr>
          <a:xfrm rot="722264">
            <a:off x="16432493" y="-24455"/>
            <a:ext cx="2633530" cy="2944511"/>
          </a:xfrm>
          <a:custGeom>
            <a:avLst/>
            <a:gdLst/>
            <a:ahLst/>
            <a:cxnLst/>
            <a:rect l="l" t="t" r="r" b="b"/>
            <a:pathLst>
              <a:path w="4206504" h="5574884">
                <a:moveTo>
                  <a:pt x="0" y="0"/>
                </a:moveTo>
                <a:lnTo>
                  <a:pt x="4206504" y="0"/>
                </a:lnTo>
                <a:lnTo>
                  <a:pt x="4206504" y="5574884"/>
                </a:lnTo>
                <a:lnTo>
                  <a:pt x="0" y="5574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2937202" flipH="1">
            <a:off x="-540220" y="7282785"/>
            <a:ext cx="2443527" cy="3115043"/>
          </a:xfrm>
          <a:custGeom>
            <a:avLst/>
            <a:gdLst/>
            <a:ahLst/>
            <a:cxnLst/>
            <a:rect l="l" t="t" r="r" b="b"/>
            <a:pathLst>
              <a:path w="4311317" h="5713793">
                <a:moveTo>
                  <a:pt x="4311316" y="0"/>
                </a:moveTo>
                <a:lnTo>
                  <a:pt x="0" y="0"/>
                </a:lnTo>
                <a:lnTo>
                  <a:pt x="0" y="5713793"/>
                </a:lnTo>
                <a:lnTo>
                  <a:pt x="4311316" y="5713793"/>
                </a:lnTo>
                <a:lnTo>
                  <a:pt x="431131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Rounded Rectangle 12"/>
          <p:cNvSpPr/>
          <p:nvPr/>
        </p:nvSpPr>
        <p:spPr>
          <a:xfrm>
            <a:off x="364571" y="253610"/>
            <a:ext cx="1769029" cy="9877158"/>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smtClean="0">
                <a:solidFill>
                  <a:schemeClr val="tx1"/>
                </a:solidFill>
                <a:latin typeface="Arial" panose="020B0604020202020204" pitchFamily="34" charset="0"/>
                <a:cs typeface="Arial" panose="020B0604020202020204" pitchFamily="34" charset="0"/>
              </a:rPr>
              <a:t>Đó </a:t>
            </a:r>
            <a:r>
              <a:rPr lang="vi-VN" sz="4000" dirty="0">
                <a:solidFill>
                  <a:schemeClr val="tx1"/>
                </a:solidFill>
                <a:latin typeface="Arial" panose="020B0604020202020204" pitchFamily="34" charset="0"/>
                <a:cs typeface="Arial" panose="020B0604020202020204" pitchFamily="34" charset="0"/>
              </a:rPr>
              <a:t>là câu hỏi tu từ </a:t>
            </a:r>
            <a:r>
              <a:rPr lang="vi-VN" sz="4000" dirty="0" smtClean="0">
                <a:solidFill>
                  <a:schemeClr val="tx1"/>
                </a:solidFill>
                <a:latin typeface="Arial" panose="020B0604020202020204" pitchFamily="34" charset="0"/>
                <a:cs typeface="Arial" panose="020B0604020202020204" pitchFamily="34" charset="0"/>
              </a:rPr>
              <a:t>bởi</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3015804" y="253610"/>
            <a:ext cx="15163800" cy="1707369"/>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Có đầy đủ hình thức của một câu nghi vấn và luôn có dấu chấm hỏi để kết thúc một </a:t>
            </a:r>
            <a:r>
              <a:rPr lang="vi-VN" sz="4000" dirty="0" smtClean="0">
                <a:solidFill>
                  <a:schemeClr val="tx1"/>
                </a:solidFill>
                <a:latin typeface="Arial" panose="020B0604020202020204" pitchFamily="34" charset="0"/>
                <a:cs typeface="Arial" panose="020B0604020202020204" pitchFamily="34" charset="0"/>
              </a:rPr>
              <a:t>câu</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3009900" y="2130833"/>
            <a:ext cx="15163800" cy="1708790"/>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Nhằm </a:t>
            </a:r>
            <a:r>
              <a:rPr lang="vi-VN" sz="4000" dirty="0">
                <a:solidFill>
                  <a:schemeClr val="tx1"/>
                </a:solidFill>
                <a:latin typeface="Arial" panose="020B0604020202020204" pitchFamily="34" charset="0"/>
                <a:cs typeface="Arial" panose="020B0604020202020204" pitchFamily="34" charset="0"/>
              </a:rPr>
              <a:t>khẳng định, hoặc nhấn mạnh nội dung, ý nghĩa nào đó mà người nói </a:t>
            </a:r>
            <a:r>
              <a:rPr lang="vi-VN" sz="4000" dirty="0" smtClean="0">
                <a:solidFill>
                  <a:schemeClr val="tx1"/>
                </a:solidFill>
                <a:latin typeface="Arial" panose="020B0604020202020204" pitchFamily="34" charset="0"/>
                <a:cs typeface="Arial" panose="020B0604020202020204" pitchFamily="34" charset="0"/>
              </a:rPr>
              <a:t>muốn </a:t>
            </a:r>
            <a:r>
              <a:rPr lang="vi-VN" sz="4000" dirty="0">
                <a:solidFill>
                  <a:schemeClr val="tx1"/>
                </a:solidFill>
                <a:latin typeface="Arial" panose="020B0604020202020204" pitchFamily="34" charset="0"/>
                <a:cs typeface="Arial" panose="020B0604020202020204" pitchFamily="34" charset="0"/>
              </a:rPr>
              <a:t>biểu đạt đến người khác</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025964" y="4000413"/>
            <a:ext cx="15163800" cy="1705923"/>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Thông tin được truyền đạt phải dễ hiểu, dễ tiếp thu đối với người đọc, người nghe</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2989580" y="5833789"/>
            <a:ext cx="15163800" cy="1143000"/>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Thông tin luôn mang ý nghĩa tượng trưng cho một vấn đề nào </a:t>
            </a:r>
            <a:r>
              <a:rPr lang="vi-VN" sz="4000" dirty="0" smtClean="0">
                <a:solidFill>
                  <a:schemeClr val="tx1"/>
                </a:solidFill>
                <a:latin typeface="Arial" panose="020B0604020202020204" pitchFamily="34" charset="0"/>
                <a:cs typeface="Arial" panose="020B0604020202020204" pitchFamily="34" charset="0"/>
              </a:rPr>
              <a:t>đó</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2985324" y="7104242"/>
            <a:ext cx="15168056" cy="1139821"/>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Được dùng theo cách nói ẩn dụ, nhằm thể hiện sắc thái biểu đạt</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2985324" y="8371516"/>
            <a:ext cx="15168056" cy="1759252"/>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Có thể mang hàm ý phủ định với nội dung được người </a:t>
            </a:r>
            <a:r>
              <a:rPr lang="vi-VN" sz="4000" dirty="0" smtClean="0">
                <a:solidFill>
                  <a:schemeClr val="tx1"/>
                </a:solidFill>
                <a:latin typeface="Arial" panose="020B0604020202020204" pitchFamily="34" charset="0"/>
                <a:cs typeface="Arial" panose="020B0604020202020204" pitchFamily="34" charset="0"/>
              </a:rPr>
              <a:t>nói</a:t>
            </a:r>
            <a:r>
              <a:rPr lang="en-US" sz="4000" dirty="0" smtClean="0">
                <a:solidFill>
                  <a:schemeClr val="tx1"/>
                </a:solidFill>
                <a:latin typeface="Arial" panose="020B0604020202020204" pitchFamily="34" charset="0"/>
                <a:cs typeface="Arial" panose="020B0604020202020204" pitchFamily="34" charset="0"/>
              </a:rPr>
              <a:t> </a:t>
            </a:r>
            <a:r>
              <a:rPr lang="vi-VN" sz="4000" dirty="0" smtClean="0">
                <a:solidFill>
                  <a:schemeClr val="tx1"/>
                </a:solidFill>
                <a:latin typeface="Arial" panose="020B0604020202020204" pitchFamily="34" charset="0"/>
                <a:cs typeface="Arial" panose="020B0604020202020204" pitchFamily="34" charset="0"/>
              </a:rPr>
              <a:t>nhắc </a:t>
            </a:r>
            <a:r>
              <a:rPr lang="vi-VN" sz="4000" dirty="0">
                <a:solidFill>
                  <a:schemeClr val="tx1"/>
                </a:solidFill>
                <a:latin typeface="Arial" panose="020B0604020202020204" pitchFamily="34" charset="0"/>
                <a:cs typeface="Arial" panose="020B0604020202020204" pitchFamily="34" charset="0"/>
              </a:rPr>
              <a:t>đến trong </a:t>
            </a:r>
            <a:r>
              <a:rPr lang="vi-VN" sz="4000" dirty="0" smtClean="0">
                <a:solidFill>
                  <a:schemeClr val="tx1"/>
                </a:solidFill>
                <a:latin typeface="Arial" panose="020B0604020202020204" pitchFamily="34" charset="0"/>
                <a:cs typeface="Arial" panose="020B0604020202020204" pitchFamily="34" charset="0"/>
              </a:rPr>
              <a:t>câu</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cxnSp>
        <p:nvCxnSpPr>
          <p:cNvPr id="27" name="Straight Connector 26"/>
          <p:cNvCxnSpPr>
            <a:stCxn id="13" idx="3"/>
            <a:endCxn id="14" idx="1"/>
          </p:cNvCxnSpPr>
          <p:nvPr/>
        </p:nvCxnSpPr>
        <p:spPr>
          <a:xfrm flipV="1">
            <a:off x="2133600" y="1107295"/>
            <a:ext cx="882204" cy="4084894"/>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3"/>
            <a:endCxn id="15" idx="1"/>
          </p:cNvCxnSpPr>
          <p:nvPr/>
        </p:nvCxnSpPr>
        <p:spPr>
          <a:xfrm flipV="1">
            <a:off x="2133600" y="2985228"/>
            <a:ext cx="876300" cy="2206961"/>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3"/>
            <a:endCxn id="16" idx="1"/>
          </p:cNvCxnSpPr>
          <p:nvPr/>
        </p:nvCxnSpPr>
        <p:spPr>
          <a:xfrm flipV="1">
            <a:off x="2133600" y="4853375"/>
            <a:ext cx="892364" cy="338814"/>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3"/>
            <a:endCxn id="17" idx="1"/>
          </p:cNvCxnSpPr>
          <p:nvPr/>
        </p:nvCxnSpPr>
        <p:spPr>
          <a:xfrm>
            <a:off x="2133600" y="5192189"/>
            <a:ext cx="855980" cy="1213100"/>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3"/>
            <a:endCxn id="18" idx="1"/>
          </p:cNvCxnSpPr>
          <p:nvPr/>
        </p:nvCxnSpPr>
        <p:spPr>
          <a:xfrm>
            <a:off x="2133600" y="5192189"/>
            <a:ext cx="851724" cy="2481964"/>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3" idx="3"/>
            <a:endCxn id="19" idx="1"/>
          </p:cNvCxnSpPr>
          <p:nvPr/>
        </p:nvCxnSpPr>
        <p:spPr>
          <a:xfrm>
            <a:off x="2133600" y="5192189"/>
            <a:ext cx="851724" cy="4058953"/>
          </a:xfrm>
          <a:prstGeom prst="line">
            <a:avLst/>
          </a:prstGeom>
          <a:ln w="38100">
            <a:solidFill>
              <a:srgbClr val="4D6E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ircle(in)">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
        <p:cNvGrpSpPr/>
        <p:nvPr/>
      </p:nvGrpSpPr>
      <p:grpSpPr>
        <a:xfrm>
          <a:off x="0" y="0"/>
          <a:ext cx="0" cy="0"/>
          <a:chOff x="0" y="0"/>
          <a:chExt cx="0" cy="0"/>
        </a:xfrm>
      </p:grpSpPr>
      <p:sp>
        <p:nvSpPr>
          <p:cNvPr id="2" name="Freeform 6"/>
          <p:cNvSpPr/>
          <p:nvPr/>
        </p:nvSpPr>
        <p:spPr>
          <a:xfrm rot="-3053298">
            <a:off x="16118428" y="1059123"/>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14053358" y="8543812"/>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651147" y="135479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4929912" y="759398"/>
            <a:ext cx="8001000" cy="1399716"/>
          </a:xfrm>
          <a:prstGeom prst="roundRect">
            <a:avLst>
              <a:gd name="adj" fmla="val 18259"/>
            </a:avLst>
          </a:prstGeom>
          <a:solidFill>
            <a:schemeClr val="bg1"/>
          </a:solidFill>
          <a:ln w="38100">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4D6E74"/>
                </a:solidFill>
                <a:latin typeface="Arial" panose="020B0604020202020204" pitchFamily="34" charset="0"/>
                <a:cs typeface="Arial" panose="020B0604020202020204" pitchFamily="34" charset="0"/>
              </a:rPr>
              <a:t>Bài tập </a:t>
            </a:r>
            <a:r>
              <a:rPr lang="en-US" sz="4500" b="1" dirty="0" smtClean="0">
                <a:solidFill>
                  <a:srgbClr val="4D6E74"/>
                </a:solidFill>
                <a:latin typeface="Arial" panose="020B0604020202020204" pitchFamily="34" charset="0"/>
                <a:cs typeface="Arial" panose="020B0604020202020204" pitchFamily="34" charset="0"/>
              </a:rPr>
              <a:t>2</a:t>
            </a:r>
            <a:r>
              <a:rPr lang="vi-VN" sz="4500" b="1" dirty="0" smtClean="0">
                <a:solidFill>
                  <a:srgbClr val="4D6E74"/>
                </a:solidFill>
                <a:latin typeface="Arial" panose="020B0604020202020204" pitchFamily="34" charset="0"/>
                <a:cs typeface="Arial" panose="020B0604020202020204" pitchFamily="34" charset="0"/>
              </a:rPr>
              <a:t> </a:t>
            </a:r>
            <a:r>
              <a:rPr lang="vi-VN" sz="4500" b="1" dirty="0">
                <a:solidFill>
                  <a:srgbClr val="4D6E74"/>
                </a:solidFill>
                <a:latin typeface="Arial" panose="020B0604020202020204" pitchFamily="34" charset="0"/>
                <a:cs typeface="Arial" panose="020B0604020202020204" pitchFamily="34" charset="0"/>
              </a:rPr>
              <a:t>SGK </a:t>
            </a:r>
            <a:r>
              <a:rPr lang="vi-VN" sz="4500" b="1" dirty="0" smtClean="0">
                <a:solidFill>
                  <a:srgbClr val="4D6E74"/>
                </a:solidFill>
                <a:latin typeface="Arial" panose="020B0604020202020204" pitchFamily="34" charset="0"/>
                <a:cs typeface="Arial" panose="020B0604020202020204" pitchFamily="34" charset="0"/>
              </a:rPr>
              <a:t>tr.</a:t>
            </a:r>
            <a:r>
              <a:rPr lang="en-US" sz="4500" b="1" dirty="0" smtClean="0">
                <a:solidFill>
                  <a:srgbClr val="4D6E74"/>
                </a:solidFill>
                <a:latin typeface="Arial" panose="020B0604020202020204" pitchFamily="34" charset="0"/>
                <a:cs typeface="Arial" panose="020B0604020202020204" pitchFamily="34" charset="0"/>
              </a:rPr>
              <a:t>107</a:t>
            </a:r>
            <a:endParaRPr lang="vi-VN" sz="4500" b="1" dirty="0">
              <a:solidFill>
                <a:srgbClr val="4D6E74"/>
              </a:solidFill>
              <a:latin typeface="Arial" panose="020B0604020202020204" pitchFamily="34" charset="0"/>
              <a:cs typeface="Arial" panose="020B0604020202020204" pitchFamily="34" charset="0"/>
            </a:endParaRPr>
          </a:p>
        </p:txBody>
      </p:sp>
      <p:sp>
        <p:nvSpPr>
          <p:cNvPr id="6" name="Rounded Rectangle 5"/>
          <p:cNvSpPr/>
          <p:nvPr/>
        </p:nvSpPr>
        <p:spPr>
          <a:xfrm>
            <a:off x="762000" y="2598215"/>
            <a:ext cx="17297400" cy="3281885"/>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Hãy viết lại các câu hỏi tu từ em tìm được ở bài tập 1 thành câu kể (kết thúc bằng dấu chấm) sao cho vẫn giữ được ý nghĩa thông báo của câu. </a:t>
            </a:r>
            <a:endParaRPr lang="en-US" sz="4000" dirty="0" smtClean="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So </a:t>
            </a:r>
            <a:r>
              <a:rPr lang="vi-VN" sz="4000" dirty="0">
                <a:solidFill>
                  <a:schemeClr val="tx1"/>
                </a:solidFill>
                <a:cs typeface="Arial" panose="020B0604020202020204" pitchFamily="34" charset="0"/>
              </a:rPr>
              <a:t>sánh hiệu quả của câu hỏi tu từ và hiệu quả của câu kể.</a:t>
            </a:r>
          </a:p>
        </p:txBody>
      </p:sp>
      <p:pic>
        <p:nvPicPr>
          <p:cNvPr id="8" name="Picture 7"/>
          <p:cNvPicPr>
            <a:picLocks noChangeAspect="1"/>
          </p:cNvPicPr>
          <p:nvPr/>
        </p:nvPicPr>
        <p:blipFill>
          <a:blip r:embed="rId8"/>
          <a:stretch>
            <a:fillRect/>
          </a:stretch>
        </p:blipFill>
        <p:spPr>
          <a:xfrm>
            <a:off x="4083836" y="6022720"/>
            <a:ext cx="5745964" cy="4165823"/>
          </a:xfrm>
          <a:prstGeom prst="rect">
            <a:avLst/>
          </a:prstGeom>
        </p:spPr>
      </p:pic>
    </p:spTree>
    <p:extLst>
      <p:ext uri="{BB962C8B-B14F-4D97-AF65-F5344CB8AC3E}">
        <p14:creationId xmlns:p14="http://schemas.microsoft.com/office/powerpoint/2010/main" val="40677061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7" name="Freeform 7"/>
          <p:cNvSpPr/>
          <p:nvPr/>
        </p:nvSpPr>
        <p:spPr>
          <a:xfrm rot="-3053298">
            <a:off x="15813628" y="1589617"/>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733489" flipH="1" flipV="1">
            <a:off x="928242" y="7824456"/>
            <a:ext cx="826471" cy="1870612"/>
          </a:xfrm>
          <a:custGeom>
            <a:avLst/>
            <a:gdLst/>
            <a:ahLst/>
            <a:cxnLst/>
            <a:rect l="l" t="t" r="r" b="b"/>
            <a:pathLst>
              <a:path w="826471" h="1870612">
                <a:moveTo>
                  <a:pt x="826470" y="1870612"/>
                </a:moveTo>
                <a:lnTo>
                  <a:pt x="0" y="1870612"/>
                </a:lnTo>
                <a:lnTo>
                  <a:pt x="0" y="0"/>
                </a:lnTo>
                <a:lnTo>
                  <a:pt x="826470" y="0"/>
                </a:lnTo>
                <a:lnTo>
                  <a:pt x="826470" y="187061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627226" flipH="1" flipV="1">
            <a:off x="17726421" y="4618847"/>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Pentagon 4"/>
          <p:cNvSpPr/>
          <p:nvPr/>
        </p:nvSpPr>
        <p:spPr>
          <a:xfrm flipH="1">
            <a:off x="13258799" y="571500"/>
            <a:ext cx="501904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1395545" y="840050"/>
            <a:ext cx="11434669" cy="1143000"/>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smtClean="0">
                <a:solidFill>
                  <a:schemeClr val="tx1"/>
                </a:solidFill>
                <a:latin typeface="Arial" panose="020B0604020202020204" pitchFamily="34" charset="0"/>
                <a:cs typeface="Arial" panose="020B0604020202020204" pitchFamily="34" charset="0"/>
              </a:rPr>
              <a:t>Các câu kể được chuyển đổi từ câu hỏi tu từ:</a:t>
            </a:r>
          </a:p>
        </p:txBody>
      </p:sp>
      <p:sp>
        <p:nvSpPr>
          <p:cNvPr id="11" name="Rounded Rectangle 10"/>
          <p:cNvSpPr/>
          <p:nvPr/>
        </p:nvSpPr>
        <p:spPr>
          <a:xfrm>
            <a:off x="1414163" y="2511019"/>
            <a:ext cx="6834054" cy="1371600"/>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smtClean="0">
                <a:solidFill>
                  <a:schemeClr val="tx1"/>
                </a:solidFill>
                <a:cs typeface="Arial" panose="020B0604020202020204" pitchFamily="34" charset="0"/>
              </a:rPr>
              <a:t>Đâu </a:t>
            </a:r>
            <a:r>
              <a:rPr lang="vi-VN" sz="4000" i="1" dirty="0">
                <a:solidFill>
                  <a:schemeClr val="tx1"/>
                </a:solidFill>
                <a:cs typeface="Arial" panose="020B0604020202020204" pitchFamily="34" charset="0"/>
              </a:rPr>
              <a:t>có là thế nào? </a:t>
            </a:r>
            <a:endParaRPr lang="en-US" sz="4000" i="1" dirty="0" smtClean="0">
              <a:solidFill>
                <a:schemeClr val="tx1"/>
              </a:solidFill>
              <a:cs typeface="Arial" panose="020B0604020202020204" pitchFamily="34" charset="0"/>
            </a:endParaRPr>
          </a:p>
        </p:txBody>
      </p:sp>
      <p:sp>
        <p:nvSpPr>
          <p:cNvPr id="14" name="Rounded Rectangle 13"/>
          <p:cNvSpPr/>
          <p:nvPr/>
        </p:nvSpPr>
        <p:spPr>
          <a:xfrm>
            <a:off x="1414162" y="5940713"/>
            <a:ext cx="6834055" cy="1371600"/>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Lại còn phải bảo cái đó à? </a:t>
            </a:r>
          </a:p>
        </p:txBody>
      </p:sp>
      <p:sp>
        <p:nvSpPr>
          <p:cNvPr id="15" name="Rounded Rectangle 14"/>
          <p:cNvSpPr/>
          <p:nvPr/>
        </p:nvSpPr>
        <p:spPr>
          <a:xfrm>
            <a:off x="1414163" y="4225866"/>
            <a:ext cx="6834054" cy="1371600"/>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Thế này là thế nào? </a:t>
            </a:r>
          </a:p>
        </p:txBody>
      </p:sp>
      <p:sp>
        <p:nvSpPr>
          <p:cNvPr id="16" name="Rounded Rectangle 15"/>
          <p:cNvSpPr/>
          <p:nvPr/>
        </p:nvSpPr>
        <p:spPr>
          <a:xfrm>
            <a:off x="9851932" y="2513559"/>
            <a:ext cx="7674068" cy="1371600"/>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Đâu có thế.</a:t>
            </a:r>
            <a:endParaRPr lang="en-US" sz="4000" i="1" dirty="0" smtClean="0">
              <a:solidFill>
                <a:schemeClr val="tx1"/>
              </a:solidFill>
              <a:cs typeface="Arial" panose="020B0604020202020204" pitchFamily="34" charset="0"/>
            </a:endParaRPr>
          </a:p>
        </p:txBody>
      </p:sp>
      <p:sp>
        <p:nvSpPr>
          <p:cNvPr id="17" name="Rounded Rectangle 16"/>
          <p:cNvSpPr/>
          <p:nvPr/>
        </p:nvSpPr>
        <p:spPr>
          <a:xfrm>
            <a:off x="9851931" y="5943253"/>
            <a:ext cx="7674069" cy="1371600"/>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Điều này không cần phải </a:t>
            </a:r>
            <a:r>
              <a:rPr lang="vi-VN" sz="4000" i="1" dirty="0" smtClean="0">
                <a:solidFill>
                  <a:schemeClr val="tx1"/>
                </a:solidFill>
                <a:cs typeface="Arial" panose="020B0604020202020204" pitchFamily="34" charset="0"/>
              </a:rPr>
              <a:t>bảo</a:t>
            </a:r>
            <a:r>
              <a:rPr lang="en-US" sz="4000" i="1" dirty="0" smtClean="0">
                <a:solidFill>
                  <a:schemeClr val="tx1"/>
                </a:solidFill>
                <a:cs typeface="Arial" panose="020B0604020202020204" pitchFamily="34" charset="0"/>
              </a:rPr>
              <a:t>.</a:t>
            </a:r>
            <a:endParaRPr lang="vi-VN" sz="4000" i="1" dirty="0">
              <a:solidFill>
                <a:schemeClr val="tx1"/>
              </a:solidFill>
              <a:cs typeface="Arial" panose="020B0604020202020204" pitchFamily="34" charset="0"/>
            </a:endParaRPr>
          </a:p>
        </p:txBody>
      </p:sp>
      <p:sp>
        <p:nvSpPr>
          <p:cNvPr id="18" name="Rounded Rectangle 17"/>
          <p:cNvSpPr/>
          <p:nvPr/>
        </p:nvSpPr>
        <p:spPr>
          <a:xfrm>
            <a:off x="9851932" y="4228406"/>
            <a:ext cx="7674068" cy="1371600"/>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Thế à.</a:t>
            </a:r>
          </a:p>
        </p:txBody>
      </p:sp>
      <p:sp>
        <p:nvSpPr>
          <p:cNvPr id="19" name="Rounded Rectangle 18"/>
          <p:cNvSpPr/>
          <p:nvPr/>
        </p:nvSpPr>
        <p:spPr>
          <a:xfrm>
            <a:off x="1404002" y="7655560"/>
            <a:ext cx="6834055" cy="1863662"/>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Những người quý phái mặc ngược hoa à? </a:t>
            </a:r>
          </a:p>
        </p:txBody>
      </p:sp>
      <p:sp>
        <p:nvSpPr>
          <p:cNvPr id="20" name="Rounded Rectangle 19"/>
          <p:cNvSpPr/>
          <p:nvPr/>
        </p:nvSpPr>
        <p:spPr>
          <a:xfrm>
            <a:off x="9841771" y="7658100"/>
            <a:ext cx="7684229" cy="1863662"/>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Những người quý phái mặc ngược </a:t>
            </a:r>
            <a:r>
              <a:rPr lang="vi-VN" sz="4000" i="1" dirty="0" smtClean="0">
                <a:solidFill>
                  <a:schemeClr val="tx1"/>
                </a:solidFill>
                <a:cs typeface="Arial" panose="020B0604020202020204" pitchFamily="34" charset="0"/>
              </a:rPr>
              <a:t>hoa</a:t>
            </a:r>
            <a:r>
              <a:rPr lang="en-US" sz="4000" i="1" dirty="0" smtClean="0">
                <a:solidFill>
                  <a:schemeClr val="tx1"/>
                </a:solidFill>
                <a:cs typeface="Arial" panose="020B0604020202020204" pitchFamily="34" charset="0"/>
              </a:rPr>
              <a:t>.</a:t>
            </a:r>
            <a:endParaRPr lang="vi-VN" sz="4000" i="1" dirty="0">
              <a:solidFill>
                <a:schemeClr val="tx1"/>
              </a:solidFill>
              <a:cs typeface="Arial" panose="020B0604020202020204" pitchFamily="34" charset="0"/>
            </a:endParaRPr>
          </a:p>
        </p:txBody>
      </p:sp>
      <p:sp>
        <p:nvSpPr>
          <p:cNvPr id="21" name="Down Arrow 20"/>
          <p:cNvSpPr/>
          <p:nvPr/>
        </p:nvSpPr>
        <p:spPr>
          <a:xfrm rot="16200000">
            <a:off x="8536658" y="2696362"/>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6200000">
            <a:off x="8534042" y="4411209"/>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6200000">
            <a:off x="8534041" y="6126055"/>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16200000">
            <a:off x="8534040" y="8086934"/>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48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8" name="Freeform 8"/>
          <p:cNvSpPr/>
          <p:nvPr/>
        </p:nvSpPr>
        <p:spPr>
          <a:xfrm rot="722264">
            <a:off x="16432493" y="-24455"/>
            <a:ext cx="2633530" cy="2944511"/>
          </a:xfrm>
          <a:custGeom>
            <a:avLst/>
            <a:gdLst/>
            <a:ahLst/>
            <a:cxnLst/>
            <a:rect l="l" t="t" r="r" b="b"/>
            <a:pathLst>
              <a:path w="4206504" h="5574884">
                <a:moveTo>
                  <a:pt x="0" y="0"/>
                </a:moveTo>
                <a:lnTo>
                  <a:pt x="4206504" y="0"/>
                </a:lnTo>
                <a:lnTo>
                  <a:pt x="4206504" y="5574884"/>
                </a:lnTo>
                <a:lnTo>
                  <a:pt x="0" y="5574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2937202" flipH="1">
            <a:off x="-540220" y="7282785"/>
            <a:ext cx="2443527" cy="3115043"/>
          </a:xfrm>
          <a:custGeom>
            <a:avLst/>
            <a:gdLst/>
            <a:ahLst/>
            <a:cxnLst/>
            <a:rect l="l" t="t" r="r" b="b"/>
            <a:pathLst>
              <a:path w="4311317" h="5713793">
                <a:moveTo>
                  <a:pt x="4311316" y="0"/>
                </a:moveTo>
                <a:lnTo>
                  <a:pt x="0" y="0"/>
                </a:lnTo>
                <a:lnTo>
                  <a:pt x="0" y="5713793"/>
                </a:lnTo>
                <a:lnTo>
                  <a:pt x="4311316" y="5713793"/>
                </a:lnTo>
                <a:lnTo>
                  <a:pt x="431131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Rounded Rectangle 5"/>
          <p:cNvSpPr/>
          <p:nvPr/>
        </p:nvSpPr>
        <p:spPr>
          <a:xfrm>
            <a:off x="1219200" y="1513392"/>
            <a:ext cx="7254240" cy="2057400"/>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Bác cho rằng tôi mặc thế này có vừa sát không? </a:t>
            </a:r>
          </a:p>
        </p:txBody>
      </p:sp>
      <p:sp>
        <p:nvSpPr>
          <p:cNvPr id="9" name="Rounded Rectangle 8"/>
          <p:cNvSpPr/>
          <p:nvPr/>
        </p:nvSpPr>
        <p:spPr>
          <a:xfrm>
            <a:off x="10134600" y="1513392"/>
            <a:ext cx="7254240" cy="2057400"/>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i="1" dirty="0">
                <a:solidFill>
                  <a:schemeClr val="tx1"/>
                </a:solidFill>
                <a:cs typeface="Arial" panose="020B0604020202020204" pitchFamily="34" charset="0"/>
              </a:rPr>
              <a:t>Tôi mặc sát như này bác xem đi.</a:t>
            </a:r>
          </a:p>
        </p:txBody>
      </p:sp>
      <p:sp>
        <p:nvSpPr>
          <p:cNvPr id="10" name="Down Arrow 9"/>
          <p:cNvSpPr/>
          <p:nvPr/>
        </p:nvSpPr>
        <p:spPr>
          <a:xfrm rot="16200000">
            <a:off x="8789296" y="2111949"/>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Brace 1"/>
          <p:cNvSpPr/>
          <p:nvPr/>
        </p:nvSpPr>
        <p:spPr>
          <a:xfrm rot="5400000">
            <a:off x="8694419" y="-3994147"/>
            <a:ext cx="1119248" cy="17145000"/>
          </a:xfrm>
          <a:prstGeom prst="rightBrace">
            <a:avLst>
              <a:gd name="adj1" fmla="val 64614"/>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4191000" y="5493127"/>
            <a:ext cx="10703572" cy="3281885"/>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chemeClr val="tx1"/>
                </a:solidFill>
                <a:latin typeface="Arial" panose="020B0604020202020204" pitchFamily="34" charset="0"/>
                <a:cs typeface="Arial" panose="020B0604020202020204" pitchFamily="34" charset="0"/>
              </a:rPr>
              <a:t>Khi chuyển từ câu hỏi tu từ sang câu </a:t>
            </a:r>
            <a:r>
              <a:rPr lang="vi-VN" sz="4000" b="1" dirty="0" smtClean="0">
                <a:solidFill>
                  <a:schemeClr val="tx1"/>
                </a:solidFill>
                <a:latin typeface="Arial" panose="020B0604020202020204" pitchFamily="34" charset="0"/>
                <a:cs typeface="Arial" panose="020B0604020202020204" pitchFamily="34" charset="0"/>
              </a:rPr>
              <a:t>kể</a:t>
            </a:r>
            <a:r>
              <a:rPr lang="en-US" sz="4000" b="1"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Làm </a:t>
            </a:r>
            <a:r>
              <a:rPr lang="vi-VN" sz="4000" dirty="0">
                <a:solidFill>
                  <a:schemeClr val="tx1"/>
                </a:solidFill>
                <a:latin typeface="Arial" panose="020B0604020202020204" pitchFamily="34" charset="0"/>
                <a:cs typeface="Arial" panose="020B0604020202020204" pitchFamily="34" charset="0"/>
              </a:rPr>
              <a:t>mất đi ý nghĩa hàm ẩn của người </a:t>
            </a:r>
            <a:r>
              <a:rPr lang="vi-VN" sz="4000" dirty="0" smtClean="0">
                <a:solidFill>
                  <a:schemeClr val="tx1"/>
                </a:solidFill>
                <a:latin typeface="Arial" panose="020B0604020202020204" pitchFamily="34" charset="0"/>
                <a:cs typeface="Arial" panose="020B0604020202020204" pitchFamily="34" charset="0"/>
              </a:rPr>
              <a:t>nói</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Làm mất đi </a:t>
            </a:r>
            <a:r>
              <a:rPr lang="vi-VN" sz="4000" dirty="0" smtClean="0">
                <a:solidFill>
                  <a:schemeClr val="tx1"/>
                </a:solidFill>
                <a:latin typeface="Arial" panose="020B0604020202020204" pitchFamily="34" charset="0"/>
                <a:cs typeface="Arial" panose="020B0604020202020204" pitchFamily="34" charset="0"/>
              </a:rPr>
              <a:t>sắc </a:t>
            </a:r>
            <a:r>
              <a:rPr lang="vi-VN" sz="4000" dirty="0">
                <a:solidFill>
                  <a:schemeClr val="tx1"/>
                </a:solidFill>
                <a:latin typeface="Arial" panose="020B0604020202020204" pitchFamily="34" charset="0"/>
                <a:cs typeface="Arial" panose="020B0604020202020204" pitchFamily="34" charset="0"/>
              </a:rPr>
              <a:t>thái của câu.</a:t>
            </a:r>
          </a:p>
        </p:txBody>
      </p:sp>
    </p:spTree>
    <p:extLst>
      <p:ext uri="{BB962C8B-B14F-4D97-AF65-F5344CB8AC3E}">
        <p14:creationId xmlns:p14="http://schemas.microsoft.com/office/powerpoint/2010/main" val="11520591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
        <p:cNvGrpSpPr/>
        <p:nvPr/>
      </p:nvGrpSpPr>
      <p:grpSpPr>
        <a:xfrm>
          <a:off x="0" y="0"/>
          <a:ext cx="0" cy="0"/>
          <a:chOff x="0" y="0"/>
          <a:chExt cx="0" cy="0"/>
        </a:xfrm>
      </p:grpSpPr>
      <p:sp>
        <p:nvSpPr>
          <p:cNvPr id="2" name="Freeform 6"/>
          <p:cNvSpPr/>
          <p:nvPr/>
        </p:nvSpPr>
        <p:spPr>
          <a:xfrm rot="-3053298">
            <a:off x="17116322" y="2902583"/>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8183436" y="8551280"/>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651147" y="135479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4929912" y="759398"/>
            <a:ext cx="8001000" cy="1399716"/>
          </a:xfrm>
          <a:prstGeom prst="roundRect">
            <a:avLst>
              <a:gd name="adj" fmla="val 18259"/>
            </a:avLst>
          </a:prstGeom>
          <a:solidFill>
            <a:schemeClr val="bg1"/>
          </a:solidFill>
          <a:ln w="38100">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4D6E74"/>
                </a:solidFill>
                <a:latin typeface="Arial" panose="020B0604020202020204" pitchFamily="34" charset="0"/>
                <a:cs typeface="Arial" panose="020B0604020202020204" pitchFamily="34" charset="0"/>
              </a:rPr>
              <a:t>Bài tập </a:t>
            </a:r>
            <a:r>
              <a:rPr lang="en-US" sz="4500" b="1" dirty="0" smtClean="0">
                <a:solidFill>
                  <a:srgbClr val="4D6E74"/>
                </a:solidFill>
                <a:latin typeface="Arial" panose="020B0604020202020204" pitchFamily="34" charset="0"/>
                <a:cs typeface="Arial" panose="020B0604020202020204" pitchFamily="34" charset="0"/>
              </a:rPr>
              <a:t>3</a:t>
            </a:r>
            <a:r>
              <a:rPr lang="vi-VN" sz="4500" b="1" dirty="0" smtClean="0">
                <a:solidFill>
                  <a:srgbClr val="4D6E74"/>
                </a:solidFill>
                <a:latin typeface="Arial" panose="020B0604020202020204" pitchFamily="34" charset="0"/>
                <a:cs typeface="Arial" panose="020B0604020202020204" pitchFamily="34" charset="0"/>
              </a:rPr>
              <a:t> </a:t>
            </a:r>
            <a:r>
              <a:rPr lang="vi-VN" sz="4500" b="1" dirty="0">
                <a:solidFill>
                  <a:srgbClr val="4D6E74"/>
                </a:solidFill>
                <a:latin typeface="Arial" panose="020B0604020202020204" pitchFamily="34" charset="0"/>
                <a:cs typeface="Arial" panose="020B0604020202020204" pitchFamily="34" charset="0"/>
              </a:rPr>
              <a:t>SGK </a:t>
            </a:r>
            <a:r>
              <a:rPr lang="vi-VN" sz="4500" b="1" dirty="0" smtClean="0">
                <a:solidFill>
                  <a:srgbClr val="4D6E74"/>
                </a:solidFill>
                <a:latin typeface="Arial" panose="020B0604020202020204" pitchFamily="34" charset="0"/>
                <a:cs typeface="Arial" panose="020B0604020202020204" pitchFamily="34" charset="0"/>
              </a:rPr>
              <a:t>tr.</a:t>
            </a:r>
            <a:r>
              <a:rPr lang="en-US" sz="4500" b="1" dirty="0" smtClean="0">
                <a:solidFill>
                  <a:srgbClr val="4D6E74"/>
                </a:solidFill>
                <a:latin typeface="Arial" panose="020B0604020202020204" pitchFamily="34" charset="0"/>
                <a:cs typeface="Arial" panose="020B0604020202020204" pitchFamily="34" charset="0"/>
              </a:rPr>
              <a:t>107</a:t>
            </a:r>
            <a:endParaRPr lang="vi-VN" sz="4500" b="1" dirty="0">
              <a:solidFill>
                <a:srgbClr val="4D6E74"/>
              </a:solidFill>
              <a:latin typeface="Arial" panose="020B0604020202020204" pitchFamily="34" charset="0"/>
              <a:cs typeface="Arial" panose="020B0604020202020204" pitchFamily="34" charset="0"/>
            </a:endParaRPr>
          </a:p>
        </p:txBody>
      </p:sp>
      <p:sp>
        <p:nvSpPr>
          <p:cNvPr id="6" name="Rounded Rectangle 5"/>
          <p:cNvSpPr/>
          <p:nvPr/>
        </p:nvSpPr>
        <p:spPr>
          <a:xfrm>
            <a:off x="2286000" y="3125590"/>
            <a:ext cx="13639800" cy="1134142"/>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Chuyển đổi các câu sau đây sang hình thức câu hỏi tu từ:</a:t>
            </a:r>
          </a:p>
        </p:txBody>
      </p:sp>
      <p:sp>
        <p:nvSpPr>
          <p:cNvPr id="7" name="Rounded Rectangle 6"/>
          <p:cNvSpPr/>
          <p:nvPr/>
        </p:nvSpPr>
        <p:spPr>
          <a:xfrm>
            <a:off x="914400" y="4533900"/>
            <a:ext cx="16683043" cy="4114800"/>
          </a:xfrm>
          <a:prstGeom prst="roundRect">
            <a:avLst>
              <a:gd name="adj" fmla="val 12043"/>
            </a:avLst>
          </a:prstGeom>
          <a:solidFill>
            <a:schemeClr val="bg1"/>
          </a:solidFill>
          <a:ln w="38100">
            <a:solidFill>
              <a:srgbClr val="4D6E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a. – </a:t>
            </a:r>
            <a:r>
              <a:rPr lang="vi-VN" sz="4000" i="1" dirty="0">
                <a:solidFill>
                  <a:schemeClr val="tx1"/>
                </a:solidFill>
                <a:cs typeface="Arial" panose="020B0604020202020204" pitchFamily="34" charset="0"/>
              </a:rPr>
              <a:t>Tôi không làm sao đến sớm hơn được, ấy là tôi đã cho hai chục chú thợ bạn xúm lại chiếc áo của ngài đấy.</a:t>
            </a:r>
          </a:p>
          <a:p>
            <a:pPr algn="just">
              <a:lnSpc>
                <a:spcPct val="150000"/>
              </a:lnSpc>
            </a:pPr>
            <a:r>
              <a:rPr lang="vi-VN" sz="4000" dirty="0">
                <a:solidFill>
                  <a:schemeClr val="tx1"/>
                </a:solidFill>
                <a:cs typeface="Arial" panose="020B0604020202020204" pitchFamily="34" charset="0"/>
              </a:rPr>
              <a:t>b. – </a:t>
            </a:r>
            <a:r>
              <a:rPr lang="vi-VN" sz="4000" i="1" dirty="0">
                <a:solidFill>
                  <a:schemeClr val="tx1"/>
                </a:solidFill>
                <a:cs typeface="Arial" panose="020B0604020202020204" pitchFamily="34" charset="0"/>
              </a:rPr>
              <a:t>Hãy thong thả, chú mình.</a:t>
            </a:r>
          </a:p>
          <a:p>
            <a:pPr algn="r">
              <a:lnSpc>
                <a:spcPct val="150000"/>
              </a:lnSpc>
            </a:pPr>
            <a:r>
              <a:rPr lang="vi-VN" sz="4000" dirty="0">
                <a:solidFill>
                  <a:schemeClr val="tx1"/>
                </a:solidFill>
                <a:cs typeface="Arial" panose="020B0604020202020204" pitchFamily="34" charset="0"/>
              </a:rPr>
              <a:t>(Mô-li-e, </a:t>
            </a:r>
            <a:r>
              <a:rPr lang="vi-VN" sz="4000" i="1" dirty="0">
                <a:solidFill>
                  <a:schemeClr val="tx1"/>
                </a:solidFill>
                <a:cs typeface="Arial" panose="020B0604020202020204" pitchFamily="34" charset="0"/>
              </a:rPr>
              <a:t>Trưởng giả học làm sang</a:t>
            </a:r>
            <a:r>
              <a:rPr lang="vi-VN" sz="4000" dirty="0">
                <a:solidFill>
                  <a:schemeClr val="tx1"/>
                </a:solidFill>
                <a:cs typeface="Arial" panose="020B0604020202020204" pitchFamily="34" charset="0"/>
              </a:rPr>
              <a:t>)</a:t>
            </a:r>
          </a:p>
        </p:txBody>
      </p:sp>
      <p:pic>
        <p:nvPicPr>
          <p:cNvPr id="8" name="Picture 7"/>
          <p:cNvPicPr>
            <a:picLocks noChangeAspect="1"/>
          </p:cNvPicPr>
          <p:nvPr/>
        </p:nvPicPr>
        <p:blipFill>
          <a:blip r:embed="rId8"/>
          <a:stretch>
            <a:fillRect/>
          </a:stretch>
        </p:blipFill>
        <p:spPr>
          <a:xfrm>
            <a:off x="13781458" y="190500"/>
            <a:ext cx="2998646" cy="3113662"/>
          </a:xfrm>
          <a:prstGeom prst="rect">
            <a:avLst/>
          </a:prstGeom>
        </p:spPr>
      </p:pic>
    </p:spTree>
    <p:extLst>
      <p:ext uri="{BB962C8B-B14F-4D97-AF65-F5344CB8AC3E}">
        <p14:creationId xmlns:p14="http://schemas.microsoft.com/office/powerpoint/2010/main" val="4054139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90"/>
                                          </p:val>
                                        </p:tav>
                                        <p:tav tm="100000">
                                          <p:val>
                                            <p:fltVal val="0"/>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7" name="Freeform 7"/>
          <p:cNvSpPr/>
          <p:nvPr/>
        </p:nvSpPr>
        <p:spPr>
          <a:xfrm rot="-3053298">
            <a:off x="8117429" y="4275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733489" flipH="1" flipV="1">
            <a:off x="3190698" y="8672477"/>
            <a:ext cx="826471" cy="1870612"/>
          </a:xfrm>
          <a:custGeom>
            <a:avLst/>
            <a:gdLst/>
            <a:ahLst/>
            <a:cxnLst/>
            <a:rect l="l" t="t" r="r" b="b"/>
            <a:pathLst>
              <a:path w="826471" h="1870612">
                <a:moveTo>
                  <a:pt x="826470" y="1870612"/>
                </a:moveTo>
                <a:lnTo>
                  <a:pt x="0" y="1870612"/>
                </a:lnTo>
                <a:lnTo>
                  <a:pt x="0" y="0"/>
                </a:lnTo>
                <a:lnTo>
                  <a:pt x="826470" y="0"/>
                </a:lnTo>
                <a:lnTo>
                  <a:pt x="826470" y="187061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627226" flipH="1" flipV="1">
            <a:off x="17493848" y="5733887"/>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Pentagon 4"/>
          <p:cNvSpPr/>
          <p:nvPr/>
        </p:nvSpPr>
        <p:spPr>
          <a:xfrm>
            <a:off x="5080" y="538327"/>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947746" y="2272021"/>
            <a:ext cx="7254240" cy="3597227"/>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a. </a:t>
            </a:r>
            <a:r>
              <a:rPr lang="vi-VN" sz="4000" i="1" dirty="0" smtClean="0">
                <a:solidFill>
                  <a:schemeClr val="tx1"/>
                </a:solidFill>
                <a:latin typeface="Arial" panose="020B0604020202020204" pitchFamily="34" charset="0"/>
                <a:cs typeface="Arial" panose="020B0604020202020204" pitchFamily="34" charset="0"/>
              </a:rPr>
              <a:t>Tôi </a:t>
            </a:r>
            <a:r>
              <a:rPr lang="vi-VN" sz="4000" i="1" dirty="0">
                <a:solidFill>
                  <a:schemeClr val="tx1"/>
                </a:solidFill>
                <a:latin typeface="Arial" panose="020B0604020202020204" pitchFamily="34" charset="0"/>
                <a:cs typeface="Arial" panose="020B0604020202020204" pitchFamily="34" charset="0"/>
              </a:rPr>
              <a:t>không làm sao đến sớm hơn được, ấy là tôi đã cho hai chục chú thợ bạn xúm lại chiếc áo của ngài đấy.</a:t>
            </a:r>
          </a:p>
        </p:txBody>
      </p:sp>
      <p:sp>
        <p:nvSpPr>
          <p:cNvPr id="10" name="Rounded Rectangle 9"/>
          <p:cNvSpPr/>
          <p:nvPr/>
        </p:nvSpPr>
        <p:spPr>
          <a:xfrm>
            <a:off x="9906000" y="2272021"/>
            <a:ext cx="7772400" cy="3862079"/>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i="1" dirty="0">
                <a:solidFill>
                  <a:schemeClr val="tx1"/>
                </a:solidFill>
                <a:latin typeface="Arial" panose="020B0604020202020204" pitchFamily="34" charset="0"/>
                <a:cs typeface="Arial" panose="020B0604020202020204" pitchFamily="34" charset="0"/>
              </a:rPr>
              <a:t>Tôi đã cho hai chục chú thợ bạn xúm lại chiếc áo của ngài, làm sao mà tôi đến sớm hơn được?</a:t>
            </a:r>
          </a:p>
        </p:txBody>
      </p:sp>
      <p:sp>
        <p:nvSpPr>
          <p:cNvPr id="11" name="Down Arrow 10"/>
          <p:cNvSpPr/>
          <p:nvPr/>
        </p:nvSpPr>
        <p:spPr>
          <a:xfrm rot="16200000">
            <a:off x="8560696" y="3879395"/>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ounded Rectangle 11"/>
          <p:cNvSpPr/>
          <p:nvPr/>
        </p:nvSpPr>
        <p:spPr>
          <a:xfrm>
            <a:off x="901090" y="6599776"/>
            <a:ext cx="7254240" cy="2057400"/>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b. </a:t>
            </a:r>
            <a:r>
              <a:rPr lang="vi-VN" sz="4000" i="1" dirty="0" smtClean="0">
                <a:solidFill>
                  <a:schemeClr val="tx1"/>
                </a:solidFill>
                <a:latin typeface="Arial" panose="020B0604020202020204" pitchFamily="34" charset="0"/>
                <a:cs typeface="Arial" panose="020B0604020202020204" pitchFamily="34" charset="0"/>
              </a:rPr>
              <a:t>Hãy </a:t>
            </a:r>
            <a:r>
              <a:rPr lang="vi-VN" sz="4000" i="1" dirty="0">
                <a:solidFill>
                  <a:schemeClr val="tx1"/>
                </a:solidFill>
                <a:latin typeface="Arial" panose="020B0604020202020204" pitchFamily="34" charset="0"/>
                <a:cs typeface="Arial" panose="020B0604020202020204" pitchFamily="34" charset="0"/>
              </a:rPr>
              <a:t>thong thả, chú mình.</a:t>
            </a:r>
          </a:p>
        </p:txBody>
      </p:sp>
      <p:sp>
        <p:nvSpPr>
          <p:cNvPr id="13" name="Rounded Rectangle 12"/>
          <p:cNvSpPr/>
          <p:nvPr/>
        </p:nvSpPr>
        <p:spPr>
          <a:xfrm>
            <a:off x="9906000" y="6599776"/>
            <a:ext cx="7772400" cy="2057400"/>
          </a:xfrm>
          <a:prstGeom prst="roundRect">
            <a:avLst>
              <a:gd name="adj" fmla="val 8062"/>
            </a:avLst>
          </a:prstGeom>
          <a:solidFill>
            <a:schemeClr val="bg1"/>
          </a:solidFill>
          <a:ln w="38100">
            <a:solidFill>
              <a:srgbClr val="EBD2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i="1" dirty="0">
                <a:solidFill>
                  <a:schemeClr val="tx1"/>
                </a:solidFill>
                <a:latin typeface="Arial" panose="020B0604020202020204" pitchFamily="34" charset="0"/>
                <a:cs typeface="Arial" panose="020B0604020202020204" pitchFamily="34" charset="0"/>
              </a:rPr>
              <a:t>Hãy thong thả, chú mình đi đâu mà vội thế?</a:t>
            </a:r>
          </a:p>
        </p:txBody>
      </p:sp>
      <p:sp>
        <p:nvSpPr>
          <p:cNvPr id="14" name="Down Arrow 13"/>
          <p:cNvSpPr/>
          <p:nvPr/>
        </p:nvSpPr>
        <p:spPr>
          <a:xfrm rot="16200000">
            <a:off x="8560696" y="7198333"/>
            <a:ext cx="1029450"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513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
        <p:cNvGrpSpPr/>
        <p:nvPr/>
      </p:nvGrpSpPr>
      <p:grpSpPr>
        <a:xfrm>
          <a:off x="0" y="0"/>
          <a:ext cx="0" cy="0"/>
          <a:chOff x="0" y="0"/>
          <a:chExt cx="0" cy="0"/>
        </a:xfrm>
      </p:grpSpPr>
      <p:sp>
        <p:nvSpPr>
          <p:cNvPr id="2" name="Freeform 6"/>
          <p:cNvSpPr/>
          <p:nvPr/>
        </p:nvSpPr>
        <p:spPr>
          <a:xfrm rot="-3053298">
            <a:off x="16598956" y="151045"/>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881843" y="8728794"/>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425330" y="-86362"/>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5249113" y="282452"/>
            <a:ext cx="8001000" cy="12523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4D6E74"/>
                </a:solidFill>
                <a:latin typeface="Arial" panose="020B0604020202020204" pitchFamily="34" charset="0"/>
                <a:cs typeface="Arial" panose="020B0604020202020204" pitchFamily="34" charset="0"/>
              </a:rPr>
              <a:t>Bài tập </a:t>
            </a:r>
            <a:r>
              <a:rPr lang="en-US" sz="4500" b="1" dirty="0" smtClean="0">
                <a:solidFill>
                  <a:srgbClr val="4D6E74"/>
                </a:solidFill>
                <a:latin typeface="Arial" panose="020B0604020202020204" pitchFamily="34" charset="0"/>
                <a:cs typeface="Arial" panose="020B0604020202020204" pitchFamily="34" charset="0"/>
              </a:rPr>
              <a:t>4</a:t>
            </a:r>
            <a:r>
              <a:rPr lang="vi-VN" sz="4500" b="1" dirty="0" smtClean="0">
                <a:solidFill>
                  <a:srgbClr val="4D6E74"/>
                </a:solidFill>
                <a:latin typeface="Arial" panose="020B0604020202020204" pitchFamily="34" charset="0"/>
                <a:cs typeface="Arial" panose="020B0604020202020204" pitchFamily="34" charset="0"/>
              </a:rPr>
              <a:t> </a:t>
            </a:r>
            <a:r>
              <a:rPr lang="vi-VN" sz="4500" b="1" dirty="0">
                <a:solidFill>
                  <a:srgbClr val="4D6E74"/>
                </a:solidFill>
                <a:latin typeface="Arial" panose="020B0604020202020204" pitchFamily="34" charset="0"/>
                <a:cs typeface="Arial" panose="020B0604020202020204" pitchFamily="34" charset="0"/>
              </a:rPr>
              <a:t>SGK </a:t>
            </a:r>
            <a:r>
              <a:rPr lang="vi-VN" sz="4500" b="1" dirty="0" smtClean="0">
                <a:solidFill>
                  <a:srgbClr val="4D6E74"/>
                </a:solidFill>
                <a:latin typeface="Arial" panose="020B0604020202020204" pitchFamily="34" charset="0"/>
                <a:cs typeface="Arial" panose="020B0604020202020204" pitchFamily="34" charset="0"/>
              </a:rPr>
              <a:t>tr.</a:t>
            </a:r>
            <a:r>
              <a:rPr lang="en-US" sz="4500" b="1" dirty="0" smtClean="0">
                <a:solidFill>
                  <a:srgbClr val="4D6E74"/>
                </a:solidFill>
                <a:latin typeface="Arial" panose="020B0604020202020204" pitchFamily="34" charset="0"/>
                <a:cs typeface="Arial" panose="020B0604020202020204" pitchFamily="34" charset="0"/>
              </a:rPr>
              <a:t>107</a:t>
            </a:r>
            <a:endParaRPr lang="vi-VN" sz="4500" b="1" dirty="0">
              <a:solidFill>
                <a:srgbClr val="4D6E74"/>
              </a:solidFill>
              <a:latin typeface="Arial" panose="020B0604020202020204" pitchFamily="34" charset="0"/>
              <a:cs typeface="Arial" panose="020B0604020202020204" pitchFamily="34" charset="0"/>
            </a:endParaRPr>
          </a:p>
        </p:txBody>
      </p:sp>
      <p:sp>
        <p:nvSpPr>
          <p:cNvPr id="6" name="Rounded Rectangle 5"/>
          <p:cNvSpPr/>
          <p:nvPr/>
        </p:nvSpPr>
        <p:spPr>
          <a:xfrm>
            <a:off x="510585" y="3619500"/>
            <a:ext cx="17602199" cy="6392622"/>
          </a:xfrm>
          <a:prstGeom prst="roundRect">
            <a:avLst>
              <a:gd name="adj" fmla="val 7263"/>
            </a:avLst>
          </a:prstGeom>
          <a:solidFill>
            <a:schemeClr val="bg1"/>
          </a:solidFill>
          <a:ln w="38100">
            <a:solidFill>
              <a:srgbClr val="4D6E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i="1" dirty="0">
                <a:solidFill>
                  <a:schemeClr val="tx1"/>
                </a:solidFill>
                <a:cs typeface="Arial" panose="020B0604020202020204" pitchFamily="34" charset="0"/>
              </a:rPr>
              <a:t>Ơi ơi người em gái xõa tóc bên cửa sổ! Em yêu mùa xuân có phải vì nghe thấy rạo rực nhựa sống trong cành mai, gốc đào, chồi mận ở ngoài vườn? Chàng trai kia yêu mùa xuân, phải chăng là tại lúc đôi mùa giao tiễn nhau, chàng tưởng như nghe thấy đồi núi chuyển mình, sông hồ rung động trong cuộc đổi thay thường xuyên của cuộc đời? Mà người thiếu phụ nọ ở chân trời góc biển yêu mùa xuân có phải là vì đấy là mùa xanh lên hi vọng được trở về nơi bến đợi sông chờ để ngâm lại khúc bạc đầu với người ra đi chưa biết ngày nào trở lại?</a:t>
            </a:r>
          </a:p>
          <a:p>
            <a:pPr algn="r">
              <a:lnSpc>
                <a:spcPct val="150000"/>
              </a:lnSpc>
            </a:pPr>
            <a:r>
              <a:rPr lang="vi-VN" sz="3500" dirty="0">
                <a:solidFill>
                  <a:schemeClr val="tx1"/>
                </a:solidFill>
                <a:cs typeface="Arial" panose="020B0604020202020204" pitchFamily="34" charset="0"/>
              </a:rPr>
              <a:t>(Vũ Bằng, </a:t>
            </a:r>
            <a:r>
              <a:rPr lang="vi-VN" sz="3500" i="1" dirty="0">
                <a:solidFill>
                  <a:schemeClr val="tx1"/>
                </a:solidFill>
                <a:cs typeface="Arial" panose="020B0604020202020204" pitchFamily="34" charset="0"/>
              </a:rPr>
              <a:t>Tháng Giêng, mơ về trăng non rét ngọt</a:t>
            </a:r>
            <a:r>
              <a:rPr lang="vi-VN" sz="3500" dirty="0">
                <a:solidFill>
                  <a:schemeClr val="tx1"/>
                </a:solidFill>
                <a:cs typeface="Arial" panose="020B0604020202020204" pitchFamily="34" charset="0"/>
              </a:rPr>
              <a:t>)</a:t>
            </a:r>
          </a:p>
        </p:txBody>
      </p:sp>
      <p:sp>
        <p:nvSpPr>
          <p:cNvPr id="8" name="Rounded Rectangle 7"/>
          <p:cNvSpPr/>
          <p:nvPr/>
        </p:nvSpPr>
        <p:spPr>
          <a:xfrm>
            <a:off x="3030626" y="1697451"/>
            <a:ext cx="12437974" cy="1759388"/>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Những câu kết thúc bằng dấu chấm hỏi trong đoạn văn dưới đây có phải câu hỏi tu từ không? Vì sao?</a:t>
            </a:r>
          </a:p>
        </p:txBody>
      </p:sp>
      <p:pic>
        <p:nvPicPr>
          <p:cNvPr id="7" name="Picture 6"/>
          <p:cNvPicPr>
            <a:picLocks noChangeAspect="1"/>
          </p:cNvPicPr>
          <p:nvPr/>
        </p:nvPicPr>
        <p:blipFill>
          <a:blip r:embed="rId8"/>
          <a:stretch>
            <a:fillRect/>
          </a:stretch>
        </p:blipFill>
        <p:spPr>
          <a:xfrm>
            <a:off x="182158" y="282452"/>
            <a:ext cx="2851414" cy="2878570"/>
          </a:xfrm>
          <a:prstGeom prst="rect">
            <a:avLst/>
          </a:prstGeom>
        </p:spPr>
      </p:pic>
    </p:spTree>
    <p:extLst>
      <p:ext uri="{BB962C8B-B14F-4D97-AF65-F5344CB8AC3E}">
        <p14:creationId xmlns:p14="http://schemas.microsoft.com/office/powerpoint/2010/main" val="37459802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Freeform 6"/>
          <p:cNvSpPr/>
          <p:nvPr/>
        </p:nvSpPr>
        <p:spPr>
          <a:xfrm rot="-3053298">
            <a:off x="15788370"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1812093" y="8741943"/>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640987" y="198064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Rounded Rectangle 5"/>
          <p:cNvSpPr/>
          <p:nvPr/>
        </p:nvSpPr>
        <p:spPr>
          <a:xfrm>
            <a:off x="2491876" y="2065055"/>
            <a:ext cx="13609652" cy="3271841"/>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thực hiện yêu cầu sau:</a:t>
            </a:r>
          </a:p>
          <a:p>
            <a:pPr algn="just">
              <a:lnSpc>
                <a:spcPct val="150000"/>
              </a:lnSpc>
            </a:pPr>
            <a:r>
              <a:rPr lang="vi-VN" sz="4000" dirty="0">
                <a:solidFill>
                  <a:schemeClr val="tx1"/>
                </a:solidFill>
                <a:cs typeface="Arial" panose="020B0604020202020204" pitchFamily="34" charset="0"/>
              </a:rPr>
              <a:t>Em hãy chỉ ra câu hỏi trong đoạn thơ sau đây và cho biết những câu hỏi đó có thực sự dùng để hỏi không? Vì sao?</a:t>
            </a:r>
            <a:endParaRPr lang="en-US"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872449" y="5496004"/>
            <a:ext cx="9440196" cy="3962400"/>
          </a:xfrm>
          <a:prstGeom prst="roundRect">
            <a:avLst/>
          </a:prstGeom>
          <a:solidFill>
            <a:schemeClr val="bg1"/>
          </a:solidFill>
          <a:ln w="38100">
            <a:solidFill>
              <a:srgbClr val="4D6E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50000"/>
              </a:lnSpc>
            </a:pPr>
            <a:r>
              <a:rPr lang="vi-VN" sz="4000" i="1" dirty="0">
                <a:solidFill>
                  <a:schemeClr val="tx1"/>
                </a:solidFill>
                <a:latin typeface="Arial" panose="020B0604020202020204" pitchFamily="34" charset="0"/>
                <a:cs typeface="Arial" panose="020B0604020202020204" pitchFamily="34" charset="0"/>
              </a:rPr>
              <a:t>“Sao anh không về chơi thôn </a:t>
            </a:r>
            <a:r>
              <a:rPr lang="vi-VN" sz="4000" i="1" dirty="0" smtClean="0">
                <a:solidFill>
                  <a:schemeClr val="tx1"/>
                </a:solidFill>
                <a:latin typeface="Arial" panose="020B0604020202020204" pitchFamily="34" charset="0"/>
                <a:cs typeface="Arial" panose="020B0604020202020204" pitchFamily="34" charset="0"/>
              </a:rPr>
              <a:t>Vĩ</a:t>
            </a:r>
            <a:r>
              <a:rPr lang="en-US" sz="4000" i="1" dirty="0" smtClean="0">
                <a:solidFill>
                  <a:schemeClr val="tx1"/>
                </a:solidFill>
                <a:latin typeface="Arial" panose="020B0604020202020204" pitchFamily="34" charset="0"/>
                <a:cs typeface="Arial" panose="020B0604020202020204" pitchFamily="34" charset="0"/>
              </a:rPr>
              <a:t>?</a:t>
            </a:r>
            <a:endParaRPr lang="vi-VN" sz="4000" i="1" dirty="0">
              <a:solidFill>
                <a:schemeClr val="tx1"/>
              </a:solidFill>
              <a:latin typeface="Arial" panose="020B0604020202020204" pitchFamily="34" charset="0"/>
              <a:cs typeface="Arial" panose="020B0604020202020204" pitchFamily="34" charset="0"/>
            </a:endParaRPr>
          </a:p>
          <a:p>
            <a:pPr indent="457200" algn="just">
              <a:lnSpc>
                <a:spcPct val="150000"/>
              </a:lnSpc>
            </a:pPr>
            <a:r>
              <a:rPr lang="vi-VN" sz="4000" i="1" dirty="0">
                <a:solidFill>
                  <a:schemeClr val="tx1"/>
                </a:solidFill>
                <a:latin typeface="Arial" panose="020B0604020202020204" pitchFamily="34" charset="0"/>
                <a:cs typeface="Arial" panose="020B0604020202020204" pitchFamily="34" charset="0"/>
              </a:rPr>
              <a:t>Nhìn nắng hàng cau nắng mới lên.</a:t>
            </a:r>
          </a:p>
          <a:p>
            <a:pPr indent="457200" algn="just">
              <a:lnSpc>
                <a:spcPct val="150000"/>
              </a:lnSpc>
            </a:pPr>
            <a:r>
              <a:rPr lang="vi-VN" sz="4000" i="1" dirty="0">
                <a:solidFill>
                  <a:schemeClr val="tx1"/>
                </a:solidFill>
                <a:latin typeface="Arial" panose="020B0604020202020204" pitchFamily="34" charset="0"/>
                <a:cs typeface="Arial" panose="020B0604020202020204" pitchFamily="34" charset="0"/>
              </a:rPr>
              <a:t>Vườn ai mướt quá xanh như </a:t>
            </a:r>
            <a:r>
              <a:rPr lang="vi-VN" sz="4000" i="1" dirty="0" smtClean="0">
                <a:solidFill>
                  <a:schemeClr val="tx1"/>
                </a:solidFill>
                <a:latin typeface="Arial" panose="020B0604020202020204" pitchFamily="34" charset="0"/>
                <a:cs typeface="Arial" panose="020B0604020202020204" pitchFamily="34" charset="0"/>
              </a:rPr>
              <a:t>ngọc</a:t>
            </a:r>
            <a:endParaRPr lang="vi-VN" sz="4000" i="1" dirty="0">
              <a:solidFill>
                <a:schemeClr val="tx1"/>
              </a:solidFill>
              <a:latin typeface="Arial" panose="020B0604020202020204" pitchFamily="34" charset="0"/>
              <a:cs typeface="Arial" panose="020B0604020202020204" pitchFamily="34" charset="0"/>
            </a:endParaRPr>
          </a:p>
          <a:p>
            <a:pPr indent="457200" algn="just">
              <a:lnSpc>
                <a:spcPct val="150000"/>
              </a:lnSpc>
            </a:pPr>
            <a:r>
              <a:rPr lang="vi-VN" sz="4000" i="1" dirty="0">
                <a:solidFill>
                  <a:schemeClr val="tx1"/>
                </a:solidFill>
                <a:latin typeface="Arial" panose="020B0604020202020204" pitchFamily="34" charset="0"/>
                <a:cs typeface="Arial" panose="020B0604020202020204" pitchFamily="34" charset="0"/>
              </a:rPr>
              <a:t>Lá trúc che ngang mặt chữ </a:t>
            </a:r>
            <a:r>
              <a:rPr lang="vi-VN" sz="4000" i="1" dirty="0" smtClean="0">
                <a:solidFill>
                  <a:schemeClr val="tx1"/>
                </a:solidFill>
                <a:latin typeface="Arial" panose="020B0604020202020204" pitchFamily="34" charset="0"/>
                <a:cs typeface="Arial" panose="020B0604020202020204" pitchFamily="34" charset="0"/>
              </a:rPr>
              <a:t>điền</a:t>
            </a:r>
            <a:r>
              <a:rPr lang="en-US" sz="4000" i="1" dirty="0" smtClean="0">
                <a:solidFill>
                  <a:schemeClr val="tx1"/>
                </a:solidFill>
                <a:latin typeface="Arial" panose="020B0604020202020204" pitchFamily="34" charset="0"/>
                <a:cs typeface="Arial" panose="020B0604020202020204" pitchFamily="34" charset="0"/>
              </a:rPr>
              <a:t>.</a:t>
            </a:r>
            <a:r>
              <a:rPr lang="vi-VN" sz="4000" i="1" dirty="0" smtClean="0">
                <a:solidFill>
                  <a:schemeClr val="tx1"/>
                </a:solidFill>
                <a:latin typeface="Arial" panose="020B0604020202020204" pitchFamily="34" charset="0"/>
                <a:cs typeface="Arial" panose="020B0604020202020204" pitchFamily="34" charset="0"/>
              </a:rPr>
              <a:t>”</a:t>
            </a:r>
            <a:endParaRPr lang="vi-VN" sz="4000" i="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4210314" y="592642"/>
            <a:ext cx="9440196" cy="1313305"/>
          </a:xfrm>
          <a:prstGeom prst="roundRect">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lnSpc>
                <a:spcPct val="150000"/>
              </a:lnSpc>
            </a:pPr>
            <a:r>
              <a:rPr lang="en-US" sz="6600" b="1" dirty="0" smtClean="0">
                <a:solidFill>
                  <a:srgbClr val="4D6E74"/>
                </a:solidFill>
                <a:latin typeface="Arial" panose="020B0604020202020204" pitchFamily="34" charset="0"/>
                <a:cs typeface="Arial" panose="020B0604020202020204" pitchFamily="34" charset="0"/>
              </a:rPr>
              <a:t>KHỞI ĐỘNG</a:t>
            </a:r>
            <a:endParaRPr lang="vi-VN" sz="6600" b="1" dirty="0">
              <a:solidFill>
                <a:srgbClr val="4D6E74"/>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8"/>
          <a:stretch>
            <a:fillRect/>
          </a:stretch>
        </p:blipFill>
        <p:spPr>
          <a:xfrm>
            <a:off x="12691541" y="5336896"/>
            <a:ext cx="4200254" cy="4200254"/>
          </a:xfrm>
          <a:prstGeom prst="rect">
            <a:avLst/>
          </a:prstGeom>
        </p:spPr>
      </p:pic>
    </p:spTree>
    <p:extLst>
      <p:ext uri="{BB962C8B-B14F-4D97-AF65-F5344CB8AC3E}">
        <p14:creationId xmlns:p14="http://schemas.microsoft.com/office/powerpoint/2010/main" val="3957808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90"/>
                                          </p:val>
                                        </p:tav>
                                        <p:tav tm="100000">
                                          <p:val>
                                            <p:fltVal val="0"/>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8" name="Freeform 8"/>
          <p:cNvSpPr/>
          <p:nvPr/>
        </p:nvSpPr>
        <p:spPr>
          <a:xfrm rot="3222421">
            <a:off x="16422687" y="7432807"/>
            <a:ext cx="2633530" cy="2944511"/>
          </a:xfrm>
          <a:custGeom>
            <a:avLst/>
            <a:gdLst/>
            <a:ahLst/>
            <a:cxnLst/>
            <a:rect l="l" t="t" r="r" b="b"/>
            <a:pathLst>
              <a:path w="4206504" h="5574884">
                <a:moveTo>
                  <a:pt x="0" y="0"/>
                </a:moveTo>
                <a:lnTo>
                  <a:pt x="4206504" y="0"/>
                </a:lnTo>
                <a:lnTo>
                  <a:pt x="4206504" y="5574884"/>
                </a:lnTo>
                <a:lnTo>
                  <a:pt x="0" y="5574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2937202" flipH="1">
            <a:off x="-997422" y="805785"/>
            <a:ext cx="2443527" cy="3115043"/>
          </a:xfrm>
          <a:custGeom>
            <a:avLst/>
            <a:gdLst/>
            <a:ahLst/>
            <a:cxnLst/>
            <a:rect l="l" t="t" r="r" b="b"/>
            <a:pathLst>
              <a:path w="4311317" h="5713793">
                <a:moveTo>
                  <a:pt x="4311316" y="0"/>
                </a:moveTo>
                <a:lnTo>
                  <a:pt x="0" y="0"/>
                </a:lnTo>
                <a:lnTo>
                  <a:pt x="0" y="5713793"/>
                </a:lnTo>
                <a:lnTo>
                  <a:pt x="4311316" y="5713793"/>
                </a:lnTo>
                <a:lnTo>
                  <a:pt x="431131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Pentagon 3"/>
          <p:cNvSpPr/>
          <p:nvPr/>
        </p:nvSpPr>
        <p:spPr>
          <a:xfrm flipH="1">
            <a:off x="12801600" y="571500"/>
            <a:ext cx="5476239"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85800" y="4307513"/>
            <a:ext cx="4437611" cy="5712787"/>
          </a:xfrm>
          <a:prstGeom prst="rect">
            <a:avLst/>
          </a:prstGeom>
        </p:spPr>
      </p:pic>
      <p:sp>
        <p:nvSpPr>
          <p:cNvPr id="6" name="Rounded Rectangle 5"/>
          <p:cNvSpPr/>
          <p:nvPr/>
        </p:nvSpPr>
        <p:spPr>
          <a:xfrm>
            <a:off x="1447800" y="988533"/>
            <a:ext cx="10290363" cy="1988484"/>
          </a:xfrm>
          <a:prstGeom prst="roundRect">
            <a:avLst>
              <a:gd name="adj" fmla="val 50000"/>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Những câu kết thúc bằng dấu chấm hỏi trong đoạn văn </a:t>
            </a:r>
            <a:r>
              <a:rPr lang="vi-VN" sz="4000" b="1" dirty="0">
                <a:solidFill>
                  <a:srgbClr val="C00000"/>
                </a:solidFill>
                <a:latin typeface="Arial" panose="020B0604020202020204" pitchFamily="34" charset="0"/>
                <a:cs typeface="Arial" panose="020B0604020202020204" pitchFamily="34" charset="0"/>
              </a:rPr>
              <a:t>là câu hỏi tu </a:t>
            </a:r>
            <a:r>
              <a:rPr lang="vi-VN" sz="4000" b="1" dirty="0" smtClean="0">
                <a:solidFill>
                  <a:srgbClr val="C00000"/>
                </a:solidFill>
                <a:latin typeface="Arial" panose="020B0604020202020204" pitchFamily="34" charset="0"/>
                <a:cs typeface="Arial" panose="020B0604020202020204" pitchFamily="34" charset="0"/>
              </a:rPr>
              <a:t>từ</a:t>
            </a:r>
            <a:r>
              <a:rPr lang="en-US" sz="4000" dirty="0" smtClean="0">
                <a:solidFill>
                  <a:schemeClr val="tx1"/>
                </a:solidFill>
                <a:latin typeface="Arial" panose="020B0604020202020204" pitchFamily="34" charset="0"/>
                <a:cs typeface="Arial" panose="020B0604020202020204" pitchFamily="34" charset="0"/>
              </a:rPr>
              <a:t>.</a:t>
            </a:r>
            <a:endParaRPr lang="vi-VN" sz="4000" i="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5742990" y="3544008"/>
            <a:ext cx="2743200" cy="3503283"/>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Hình </a:t>
            </a:r>
            <a:r>
              <a:rPr lang="vi-VN" sz="4000" dirty="0">
                <a:solidFill>
                  <a:schemeClr val="tx1"/>
                </a:solidFill>
                <a:latin typeface="Arial" panose="020B0604020202020204" pitchFamily="34" charset="0"/>
                <a:cs typeface="Arial" panose="020B0604020202020204" pitchFamily="34" charset="0"/>
              </a:rPr>
              <a:t>thức là câu </a:t>
            </a:r>
            <a:r>
              <a:rPr lang="vi-VN" sz="4000" dirty="0" smtClean="0">
                <a:solidFill>
                  <a:schemeClr val="tx1"/>
                </a:solidFill>
                <a:latin typeface="Arial" panose="020B0604020202020204" pitchFamily="34" charset="0"/>
                <a:cs typeface="Arial" panose="020B0604020202020204" pitchFamily="34" charset="0"/>
              </a:rPr>
              <a:t>hỏi</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525000" y="3544008"/>
            <a:ext cx="6477000" cy="1805352"/>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Những </a:t>
            </a:r>
            <a:r>
              <a:rPr lang="vi-VN" sz="4000" dirty="0">
                <a:solidFill>
                  <a:schemeClr val="tx1"/>
                </a:solidFill>
                <a:latin typeface="Arial" panose="020B0604020202020204" pitchFamily="34" charset="0"/>
                <a:cs typeface="Arial" panose="020B0604020202020204" pitchFamily="34" charset="0"/>
              </a:rPr>
              <a:t>từ để hỏi như </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có phải</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phải chăn</a:t>
            </a:r>
            <a:r>
              <a:rPr lang="en-US" sz="4000" dirty="0" smtClean="0">
                <a:solidFill>
                  <a:schemeClr val="tx1"/>
                </a:solidFill>
                <a:latin typeface="Arial" panose="020B0604020202020204" pitchFamily="34" charset="0"/>
                <a:cs typeface="Arial" panose="020B0604020202020204" pitchFamily="34" charset="0"/>
              </a:rPr>
              <a:t>g”.</a:t>
            </a:r>
            <a:endParaRPr lang="vi-VN"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9525000" y="5600700"/>
            <a:ext cx="6477000" cy="1446591"/>
          </a:xfrm>
          <a:prstGeom prst="roundRect">
            <a:avLst>
              <a:gd name="adj" fmla="val 8062"/>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Kết </a:t>
            </a:r>
            <a:r>
              <a:rPr lang="vi-VN" sz="4000" dirty="0">
                <a:solidFill>
                  <a:schemeClr val="tx1"/>
                </a:solidFill>
                <a:latin typeface="Arial" panose="020B0604020202020204" pitchFamily="34" charset="0"/>
                <a:cs typeface="Arial" panose="020B0604020202020204" pitchFamily="34" charset="0"/>
              </a:rPr>
              <a:t>thúc bằng dấu </a:t>
            </a:r>
            <a:r>
              <a:rPr lang="vi-VN" sz="4000" dirty="0" smtClean="0">
                <a:solidFill>
                  <a:schemeClr val="tx1"/>
                </a:solidFill>
                <a:latin typeface="Arial" panose="020B0604020202020204" pitchFamily="34" charset="0"/>
                <a:cs typeface="Arial" panose="020B0604020202020204" pitchFamily="34" charset="0"/>
              </a:rPr>
              <a:t>hỏi</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cxnSp>
        <p:nvCxnSpPr>
          <p:cNvPr id="5" name="Straight Arrow Connector 4"/>
          <p:cNvCxnSpPr>
            <a:stCxn id="7" idx="3"/>
            <a:endCxn id="9" idx="1"/>
          </p:cNvCxnSpPr>
          <p:nvPr/>
        </p:nvCxnSpPr>
        <p:spPr>
          <a:xfrm flipV="1">
            <a:off x="8486190" y="4446684"/>
            <a:ext cx="1038810" cy="848966"/>
          </a:xfrm>
          <a:prstGeom prst="straightConnector1">
            <a:avLst/>
          </a:prstGeom>
          <a:ln w="38100">
            <a:solidFill>
              <a:srgbClr val="4D6E7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10" idx="1"/>
          </p:cNvCxnSpPr>
          <p:nvPr/>
        </p:nvCxnSpPr>
        <p:spPr>
          <a:xfrm>
            <a:off x="8486190" y="5295650"/>
            <a:ext cx="1038810" cy="1028346"/>
          </a:xfrm>
          <a:prstGeom prst="straightConnector1">
            <a:avLst/>
          </a:prstGeom>
          <a:ln w="38100">
            <a:solidFill>
              <a:srgbClr val="4D6E74"/>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712510" y="7485137"/>
            <a:ext cx="10289490" cy="1867505"/>
          </a:xfrm>
          <a:prstGeom prst="roundRect">
            <a:avLst>
              <a:gd name="adj" fmla="val 8062"/>
            </a:avLst>
          </a:prstGeom>
          <a:solidFill>
            <a:schemeClr val="bg1"/>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Nhưng </a:t>
            </a:r>
            <a:r>
              <a:rPr lang="vi-VN" sz="4000" dirty="0">
                <a:solidFill>
                  <a:schemeClr val="tx1"/>
                </a:solidFill>
                <a:latin typeface="Arial" panose="020B0604020202020204" pitchFamily="34" charset="0"/>
                <a:cs typeface="Arial" panose="020B0604020202020204" pitchFamily="34" charset="0"/>
              </a:rPr>
              <a:t>các câu này đều nhằm khẳng định những ý được nêu trong </a:t>
            </a:r>
            <a:r>
              <a:rPr lang="vi-VN" sz="4000" dirty="0" smtClean="0">
                <a:solidFill>
                  <a:schemeClr val="tx1"/>
                </a:solidFill>
                <a:latin typeface="Arial" panose="020B0604020202020204" pitchFamily="34" charset="0"/>
                <a:cs typeface="Arial" panose="020B0604020202020204" pitchFamily="34" charset="0"/>
              </a:rPr>
              <a:t>câu</a:t>
            </a:r>
            <a:r>
              <a:rPr lang="en-US" sz="4000" dirty="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0944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
        <p:cNvGrpSpPr/>
        <p:nvPr/>
      </p:nvGrpSpPr>
      <p:grpSpPr>
        <a:xfrm>
          <a:off x="0" y="0"/>
          <a:ext cx="0" cy="0"/>
          <a:chOff x="0" y="0"/>
          <a:chExt cx="0" cy="0"/>
        </a:xfrm>
      </p:grpSpPr>
      <p:sp>
        <p:nvSpPr>
          <p:cNvPr id="2" name="Freeform 6"/>
          <p:cNvSpPr/>
          <p:nvPr/>
        </p:nvSpPr>
        <p:spPr>
          <a:xfrm rot="-3053298">
            <a:off x="16118428" y="1059123"/>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8183436" y="8551280"/>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651147" y="135479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5064461" y="700014"/>
            <a:ext cx="8001000" cy="1399716"/>
          </a:xfrm>
          <a:prstGeom prst="roundRect">
            <a:avLst>
              <a:gd name="adj" fmla="val 1825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4D6E74"/>
                </a:solidFill>
                <a:latin typeface="Arial" panose="020B0604020202020204" pitchFamily="34" charset="0"/>
                <a:cs typeface="Arial" panose="020B0604020202020204" pitchFamily="34" charset="0"/>
              </a:rPr>
              <a:t>Bài tập </a:t>
            </a:r>
            <a:r>
              <a:rPr lang="en-US" sz="4500" b="1" dirty="0" smtClean="0">
                <a:solidFill>
                  <a:srgbClr val="4D6E74"/>
                </a:solidFill>
                <a:latin typeface="Arial" panose="020B0604020202020204" pitchFamily="34" charset="0"/>
                <a:cs typeface="Arial" panose="020B0604020202020204" pitchFamily="34" charset="0"/>
              </a:rPr>
              <a:t>5</a:t>
            </a:r>
            <a:r>
              <a:rPr lang="vi-VN" sz="4500" b="1" dirty="0" smtClean="0">
                <a:solidFill>
                  <a:srgbClr val="4D6E74"/>
                </a:solidFill>
                <a:latin typeface="Arial" panose="020B0604020202020204" pitchFamily="34" charset="0"/>
                <a:cs typeface="Arial" panose="020B0604020202020204" pitchFamily="34" charset="0"/>
              </a:rPr>
              <a:t> </a:t>
            </a:r>
            <a:r>
              <a:rPr lang="vi-VN" sz="4500" b="1" dirty="0">
                <a:solidFill>
                  <a:srgbClr val="4D6E74"/>
                </a:solidFill>
                <a:latin typeface="Arial" panose="020B0604020202020204" pitchFamily="34" charset="0"/>
                <a:cs typeface="Arial" panose="020B0604020202020204" pitchFamily="34" charset="0"/>
              </a:rPr>
              <a:t>SGK </a:t>
            </a:r>
            <a:r>
              <a:rPr lang="vi-VN" sz="4500" b="1" dirty="0" smtClean="0">
                <a:solidFill>
                  <a:srgbClr val="4D6E74"/>
                </a:solidFill>
                <a:latin typeface="Arial" panose="020B0604020202020204" pitchFamily="34" charset="0"/>
                <a:cs typeface="Arial" panose="020B0604020202020204" pitchFamily="34" charset="0"/>
              </a:rPr>
              <a:t>tr.</a:t>
            </a:r>
            <a:r>
              <a:rPr lang="en-US" sz="4500" b="1" dirty="0" smtClean="0">
                <a:solidFill>
                  <a:srgbClr val="4D6E74"/>
                </a:solidFill>
                <a:latin typeface="Arial" panose="020B0604020202020204" pitchFamily="34" charset="0"/>
                <a:cs typeface="Arial" panose="020B0604020202020204" pitchFamily="34" charset="0"/>
              </a:rPr>
              <a:t>108</a:t>
            </a:r>
            <a:endParaRPr lang="vi-VN" sz="4500" b="1" dirty="0">
              <a:solidFill>
                <a:srgbClr val="4D6E74"/>
              </a:solidFill>
              <a:latin typeface="Arial" panose="020B0604020202020204" pitchFamily="34" charset="0"/>
              <a:cs typeface="Arial" panose="020B0604020202020204" pitchFamily="34" charset="0"/>
            </a:endParaRPr>
          </a:p>
        </p:txBody>
      </p:sp>
      <p:sp>
        <p:nvSpPr>
          <p:cNvPr id="6" name="Rounded Rectangle 5"/>
          <p:cNvSpPr/>
          <p:nvPr/>
        </p:nvSpPr>
        <p:spPr>
          <a:xfrm>
            <a:off x="2276166" y="1861853"/>
            <a:ext cx="13639800" cy="1134142"/>
          </a:xfrm>
          <a:prstGeom prst="roundRect">
            <a:avLst>
              <a:gd name="adj" fmla="val 0"/>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rgbClr val="C00000"/>
                </a:solidFill>
                <a:cs typeface="Arial" panose="020B0604020202020204" pitchFamily="34" charset="0"/>
              </a:rPr>
              <a:t>Hãy đặt câu hỏi tu từ cho từng tình huống sau đây:</a:t>
            </a:r>
          </a:p>
        </p:txBody>
      </p:sp>
      <p:sp>
        <p:nvSpPr>
          <p:cNvPr id="7" name="Rounded Rectangle 6"/>
          <p:cNvSpPr/>
          <p:nvPr/>
        </p:nvSpPr>
        <p:spPr>
          <a:xfrm>
            <a:off x="1749761" y="3173512"/>
            <a:ext cx="14630399" cy="3340759"/>
          </a:xfrm>
          <a:prstGeom prst="roundRect">
            <a:avLst>
              <a:gd name="adj" fmla="val 12043"/>
            </a:avLst>
          </a:prstGeom>
          <a:solidFill>
            <a:schemeClr val="bg1"/>
          </a:solidFill>
          <a:ln w="38100">
            <a:solidFill>
              <a:srgbClr val="4D6E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a. Bày tỏ cảm xúc khi được nhận một món quà từ người thân.</a:t>
            </a:r>
          </a:p>
          <a:p>
            <a:pPr algn="just">
              <a:lnSpc>
                <a:spcPct val="150000"/>
              </a:lnSpc>
            </a:pPr>
            <a:r>
              <a:rPr lang="vi-VN" sz="4000" dirty="0">
                <a:solidFill>
                  <a:schemeClr val="tx1"/>
                </a:solidFill>
                <a:cs typeface="Arial" panose="020B0604020202020204" pitchFamily="34" charset="0"/>
              </a:rPr>
              <a:t>b. Bày tỏ suy nghĩ về một nhân vật trong tác phẩm văn học đã học hoặc đã đọc.</a:t>
            </a:r>
          </a:p>
        </p:txBody>
      </p:sp>
      <p:pic>
        <p:nvPicPr>
          <p:cNvPr id="8" name="Picture 7"/>
          <p:cNvPicPr>
            <a:picLocks noChangeAspect="1"/>
          </p:cNvPicPr>
          <p:nvPr/>
        </p:nvPicPr>
        <p:blipFill>
          <a:blip r:embed="rId8"/>
          <a:stretch>
            <a:fillRect/>
          </a:stretch>
        </p:blipFill>
        <p:spPr>
          <a:xfrm>
            <a:off x="11506200" y="5829300"/>
            <a:ext cx="5181600" cy="3718401"/>
          </a:xfrm>
          <a:prstGeom prst="rect">
            <a:avLst/>
          </a:prstGeom>
        </p:spPr>
      </p:pic>
    </p:spTree>
    <p:extLst>
      <p:ext uri="{BB962C8B-B14F-4D97-AF65-F5344CB8AC3E}">
        <p14:creationId xmlns:p14="http://schemas.microsoft.com/office/powerpoint/2010/main" val="638080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9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7" name="Freeform 7"/>
          <p:cNvSpPr/>
          <p:nvPr/>
        </p:nvSpPr>
        <p:spPr>
          <a:xfrm rot="-3053298">
            <a:off x="17284613" y="6256744"/>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733489" flipH="1" flipV="1">
            <a:off x="593258" y="8835865"/>
            <a:ext cx="826471" cy="1870612"/>
          </a:xfrm>
          <a:custGeom>
            <a:avLst/>
            <a:gdLst/>
            <a:ahLst/>
            <a:cxnLst/>
            <a:rect l="l" t="t" r="r" b="b"/>
            <a:pathLst>
              <a:path w="826471" h="1870612">
                <a:moveTo>
                  <a:pt x="826470" y="1870612"/>
                </a:moveTo>
                <a:lnTo>
                  <a:pt x="0" y="1870612"/>
                </a:lnTo>
                <a:lnTo>
                  <a:pt x="0" y="0"/>
                </a:lnTo>
                <a:lnTo>
                  <a:pt x="826470" y="0"/>
                </a:lnTo>
                <a:lnTo>
                  <a:pt x="826470" y="187061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627226" flipH="1" flipV="1">
            <a:off x="9554021" y="-204856"/>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Pentagon 4"/>
          <p:cNvSpPr/>
          <p:nvPr/>
        </p:nvSpPr>
        <p:spPr>
          <a:xfrm>
            <a:off x="35560" y="661032"/>
            <a:ext cx="5943600" cy="1066800"/>
          </a:xfrm>
          <a:prstGeom prst="homePlat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bg1"/>
                </a:solidFill>
                <a:latin typeface="Arial" panose="020B0604020202020204" pitchFamily="34" charset="0"/>
                <a:cs typeface="Arial" panose="020B0604020202020204" pitchFamily="34" charset="0"/>
              </a:rPr>
              <a:t>Đáp án</a:t>
            </a:r>
            <a:endParaRPr lang="en-US" sz="45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2386799" y="1915424"/>
            <a:ext cx="14630399" cy="1198275"/>
          </a:xfrm>
          <a:prstGeom prst="roundRect">
            <a:avLst>
              <a:gd name="adj" fmla="val 12043"/>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a. Bày tỏ cảm xúc khi được nhận một món quà từ người thân</a:t>
            </a:r>
            <a:r>
              <a:rPr lang="vi-VN" sz="4000" dirty="0" smtClean="0">
                <a:solidFill>
                  <a:schemeClr val="tx1"/>
                </a:solidFill>
                <a:cs typeface="Arial" panose="020B0604020202020204" pitchFamily="34" charset="0"/>
              </a:rPr>
              <a:t>.</a:t>
            </a:r>
            <a:endParaRPr lang="vi-VN" sz="4000" dirty="0">
              <a:solidFill>
                <a:schemeClr val="tx1"/>
              </a:solidFill>
              <a:cs typeface="Arial" panose="020B0604020202020204" pitchFamily="34" charset="0"/>
            </a:endParaRPr>
          </a:p>
        </p:txBody>
      </p:sp>
      <p:sp>
        <p:nvSpPr>
          <p:cNvPr id="10" name="Rounded Rectangle 9"/>
          <p:cNvSpPr/>
          <p:nvPr/>
        </p:nvSpPr>
        <p:spPr>
          <a:xfrm>
            <a:off x="2182187" y="5739025"/>
            <a:ext cx="14630399" cy="1670379"/>
          </a:xfrm>
          <a:prstGeom prst="roundRect">
            <a:avLst>
              <a:gd name="adj" fmla="val 12043"/>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b</a:t>
            </a:r>
            <a:r>
              <a:rPr lang="vi-VN" sz="4000" dirty="0">
                <a:solidFill>
                  <a:schemeClr val="tx1"/>
                </a:solidFill>
                <a:cs typeface="Arial" panose="020B0604020202020204" pitchFamily="34" charset="0"/>
              </a:rPr>
              <a:t>. Bày tỏ suy nghĩ về một nhân vật trong tác phẩm văn học đã học hoặc đã đọc.</a:t>
            </a:r>
          </a:p>
        </p:txBody>
      </p:sp>
      <p:sp>
        <p:nvSpPr>
          <p:cNvPr id="11" name="Rounded Rectangle 10"/>
          <p:cNvSpPr/>
          <p:nvPr/>
        </p:nvSpPr>
        <p:spPr>
          <a:xfrm>
            <a:off x="2029787" y="3316289"/>
            <a:ext cx="14935200" cy="1502642"/>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smtClean="0">
                <a:solidFill>
                  <a:schemeClr val="tx1"/>
                </a:solidFill>
                <a:cs typeface="Arial" panose="020B0604020202020204" pitchFamily="34" charset="0"/>
              </a:rPr>
              <a:t>Món </a:t>
            </a:r>
            <a:r>
              <a:rPr lang="vi-VN" sz="4000" dirty="0">
                <a:solidFill>
                  <a:schemeClr val="tx1"/>
                </a:solidFill>
                <a:cs typeface="Arial" panose="020B0604020202020204" pitchFamily="34" charset="0"/>
              </a:rPr>
              <a:t>quà này thật là quý giá, chắc mẹ mua khó lắm đúng không?</a:t>
            </a:r>
          </a:p>
        </p:txBody>
      </p:sp>
      <p:sp>
        <p:nvSpPr>
          <p:cNvPr id="12" name="Down Arrow 11"/>
          <p:cNvSpPr/>
          <p:nvPr/>
        </p:nvSpPr>
        <p:spPr>
          <a:xfrm rot="16200000">
            <a:off x="560791" y="3787855"/>
            <a:ext cx="1266046"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 name="Straight Connector 2"/>
          <p:cNvCxnSpPr/>
          <p:nvPr/>
        </p:nvCxnSpPr>
        <p:spPr>
          <a:xfrm>
            <a:off x="0" y="5295900"/>
            <a:ext cx="18288000"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117558" y="7704971"/>
            <a:ext cx="14935200" cy="2121713"/>
          </a:xfrm>
          <a:prstGeom prst="roundRect">
            <a:avLst>
              <a:gd name="adj" fmla="val 1204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Phải chăng, Trần Quốc Toản bóp nát quả cam mà Vua ban là thể hiện thái độ căm thù với quân giặc chứ không phải do cố ý?</a:t>
            </a:r>
          </a:p>
        </p:txBody>
      </p:sp>
      <p:sp>
        <p:nvSpPr>
          <p:cNvPr id="14" name="Down Arrow 13"/>
          <p:cNvSpPr/>
          <p:nvPr/>
        </p:nvSpPr>
        <p:spPr>
          <a:xfrm rot="16200000">
            <a:off x="560792" y="8298480"/>
            <a:ext cx="1266046" cy="934693"/>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610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TextBox 9"/>
          <p:cNvSpPr txBox="1"/>
          <p:nvPr/>
        </p:nvSpPr>
        <p:spPr>
          <a:xfrm>
            <a:off x="4235847" y="1847430"/>
            <a:ext cx="10438184" cy="1335237"/>
          </a:xfrm>
          <a:prstGeom prst="rect">
            <a:avLst/>
          </a:prstGeom>
          <a:noFill/>
          <a:ln w="38100">
            <a:noFill/>
          </a:ln>
        </p:spPr>
        <p:txBody>
          <a:bodyPr wrap="square" lIns="0" tIns="0" rIns="0" bIns="0" rtlCol="0" anchor="t">
            <a:spAutoFit/>
          </a:bodyPr>
          <a:lstStyle/>
          <a:p>
            <a:pPr algn="ctr">
              <a:lnSpc>
                <a:spcPct val="150000"/>
              </a:lnSpc>
            </a:pPr>
            <a:r>
              <a:rPr lang="vi-VN" sz="6600" b="1" dirty="0" smtClean="0">
                <a:solidFill>
                  <a:srgbClr val="4D6E74"/>
                </a:solidFill>
                <a:latin typeface="Arial"/>
              </a:rPr>
              <a:t>HƯỚNG DẪN VỀ NHÀ</a:t>
            </a:r>
            <a:endParaRPr lang="en-US" sz="6600" b="1" dirty="0">
              <a:solidFill>
                <a:srgbClr val="4D6E74"/>
              </a:solidFill>
              <a:latin typeface="Arial"/>
            </a:endParaRPr>
          </a:p>
        </p:txBody>
      </p:sp>
      <p:sp>
        <p:nvSpPr>
          <p:cNvPr id="3" name="Rounded Rectangle 2"/>
          <p:cNvSpPr/>
          <p:nvPr/>
        </p:nvSpPr>
        <p:spPr>
          <a:xfrm>
            <a:off x="1066801" y="4152900"/>
            <a:ext cx="7772399" cy="3618093"/>
          </a:xfrm>
          <a:prstGeom prst="roundRect">
            <a:avLst/>
          </a:prstGeom>
          <a:solidFill>
            <a:schemeClr val="bg1"/>
          </a:solidFill>
          <a:ln w="38100">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vi-VN" sz="4000" b="1" dirty="0" smtClean="0">
                <a:solidFill>
                  <a:schemeClr val="tx1"/>
                </a:solidFill>
                <a:latin typeface="Arial" panose="020B0604020202020204" pitchFamily="34" charset="0"/>
                <a:cs typeface="Arial" panose="020B0604020202020204" pitchFamily="34" charset="0"/>
              </a:rPr>
              <a:t>Thực hành tiếng Việt: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Câu hỏi tu từ</a:t>
            </a:r>
            <a:endParaRPr lang="en-US" sz="4000"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9234862" y="4152900"/>
            <a:ext cx="7300538" cy="3621484"/>
          </a:xfrm>
          <a:prstGeom prst="roundRect">
            <a:avLst/>
          </a:prstGeom>
          <a:solidFill>
            <a:schemeClr val="bg1"/>
          </a:solidFill>
          <a:ln w="38100">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Soạn </a:t>
            </a:r>
            <a:r>
              <a:rPr lang="en-US" sz="4000" b="1" dirty="0" smtClean="0">
                <a:solidFill>
                  <a:schemeClr val="tx1"/>
                </a:solidFill>
                <a:latin typeface="Arial" panose="020B0604020202020204" pitchFamily="34" charset="0"/>
                <a:cs typeface="Arial" panose="020B0604020202020204" pitchFamily="34" charset="0"/>
              </a:rPr>
              <a:t>Văn bản</a:t>
            </a:r>
            <a:r>
              <a:rPr lang="vi-VN" sz="4000" b="1" dirty="0" smtClean="0">
                <a:solidFill>
                  <a:schemeClr val="tx1"/>
                </a:solidFill>
                <a:latin typeface="Arial" panose="020B0604020202020204" pitchFamily="34" charset="0"/>
                <a:cs typeface="Arial" panose="020B0604020202020204" pitchFamily="34" charset="0"/>
              </a:rPr>
              <a: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 Chùm truyện cười dân gian Việt Nam</a:t>
            </a:r>
            <a:endParaRPr lang="en-US" sz="4000" dirty="0">
              <a:solidFill>
                <a:schemeClr val="tx1"/>
              </a:solidFill>
              <a:latin typeface="Arial" panose="020B0604020202020204" pitchFamily="34" charset="0"/>
              <a:cs typeface="Arial" panose="020B0604020202020204" pitchFamily="34" charset="0"/>
            </a:endParaRPr>
          </a:p>
        </p:txBody>
      </p:sp>
      <p:sp>
        <p:nvSpPr>
          <p:cNvPr id="5" name="Freeform 6"/>
          <p:cNvSpPr/>
          <p:nvPr/>
        </p:nvSpPr>
        <p:spPr>
          <a:xfrm rot="-3053298">
            <a:off x="15788370"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7"/>
          <p:cNvSpPr/>
          <p:nvPr/>
        </p:nvSpPr>
        <p:spPr>
          <a:xfrm rot="-4974212" flipH="1">
            <a:off x="8183436" y="8551280"/>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9"/>
          <p:cNvSpPr/>
          <p:nvPr/>
        </p:nvSpPr>
        <p:spPr>
          <a:xfrm rot="7160641" flipH="1">
            <a:off x="1640987" y="198064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757414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solidFill>
                  <a:srgbClr val="F8F8EE"/>
                </a:solidFill>
              </a:endParaRPr>
            </a:p>
          </p:txBody>
        </p:sp>
      </p:grpSp>
      <p:sp>
        <p:nvSpPr>
          <p:cNvPr id="5" name="Freeform 5"/>
          <p:cNvSpPr/>
          <p:nvPr/>
        </p:nvSpPr>
        <p:spPr>
          <a:xfrm rot="-1594742" flipH="1">
            <a:off x="-1717233" y="3573281"/>
            <a:ext cx="3959198" cy="4658396"/>
          </a:xfrm>
          <a:custGeom>
            <a:avLst/>
            <a:gdLst/>
            <a:ahLst/>
            <a:cxnLst/>
            <a:rect l="l" t="t" r="r" b="b"/>
            <a:pathLst>
              <a:path w="5342378" h="7080260">
                <a:moveTo>
                  <a:pt x="5342378" y="0"/>
                </a:moveTo>
                <a:lnTo>
                  <a:pt x="0" y="0"/>
                </a:lnTo>
                <a:lnTo>
                  <a:pt x="0" y="7080260"/>
                </a:lnTo>
                <a:lnTo>
                  <a:pt x="5342378" y="7080260"/>
                </a:lnTo>
                <a:lnTo>
                  <a:pt x="5342378"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1502782">
            <a:off x="15872267" y="494740"/>
            <a:ext cx="3685340" cy="4459328"/>
          </a:xfrm>
          <a:custGeom>
            <a:avLst/>
            <a:gdLst/>
            <a:ahLst/>
            <a:cxnLst/>
            <a:rect l="l" t="t" r="r" b="b"/>
            <a:pathLst>
              <a:path w="5326332" h="7058994">
                <a:moveTo>
                  <a:pt x="0" y="0"/>
                </a:moveTo>
                <a:lnTo>
                  <a:pt x="5326332" y="0"/>
                </a:lnTo>
                <a:lnTo>
                  <a:pt x="5326332" y="7058994"/>
                </a:lnTo>
                <a:lnTo>
                  <a:pt x="0" y="70589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rot="-3889875">
            <a:off x="14468020" y="994830"/>
            <a:ext cx="626316" cy="1580156"/>
          </a:xfrm>
          <a:custGeom>
            <a:avLst/>
            <a:gdLst/>
            <a:ahLst/>
            <a:cxnLst/>
            <a:rect l="l" t="t" r="r" b="b"/>
            <a:pathLst>
              <a:path w="626316" h="1580156">
                <a:moveTo>
                  <a:pt x="0" y="0"/>
                </a:moveTo>
                <a:lnTo>
                  <a:pt x="626316" y="0"/>
                </a:lnTo>
                <a:lnTo>
                  <a:pt x="626316" y="1580156"/>
                </a:lnTo>
                <a:lnTo>
                  <a:pt x="0" y="1580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rot="-7448282" flipH="1" flipV="1">
            <a:off x="11492066" y="7362798"/>
            <a:ext cx="765131" cy="1731777"/>
          </a:xfrm>
          <a:custGeom>
            <a:avLst/>
            <a:gdLst/>
            <a:ahLst/>
            <a:cxnLst/>
            <a:rect l="l" t="t" r="r" b="b"/>
            <a:pathLst>
              <a:path w="765131" h="1731777">
                <a:moveTo>
                  <a:pt x="765130" y="1731778"/>
                </a:moveTo>
                <a:lnTo>
                  <a:pt x="0" y="1731778"/>
                </a:lnTo>
                <a:lnTo>
                  <a:pt x="0" y="0"/>
                </a:lnTo>
                <a:lnTo>
                  <a:pt x="765130" y="0"/>
                </a:lnTo>
                <a:lnTo>
                  <a:pt x="765130" y="1731778"/>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4076338" flipH="1">
            <a:off x="6909820" y="8676302"/>
            <a:ext cx="797322" cy="1804639"/>
          </a:xfrm>
          <a:custGeom>
            <a:avLst/>
            <a:gdLst/>
            <a:ahLst/>
            <a:cxnLst/>
            <a:rect l="l" t="t" r="r" b="b"/>
            <a:pathLst>
              <a:path w="797322" h="1804639">
                <a:moveTo>
                  <a:pt x="797322" y="0"/>
                </a:moveTo>
                <a:lnTo>
                  <a:pt x="0" y="0"/>
                </a:lnTo>
                <a:lnTo>
                  <a:pt x="0" y="1804639"/>
                </a:lnTo>
                <a:lnTo>
                  <a:pt x="797322" y="1804639"/>
                </a:lnTo>
                <a:lnTo>
                  <a:pt x="79732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6"/>
          <p:cNvSpPr txBox="1"/>
          <p:nvPr/>
        </p:nvSpPr>
        <p:spPr>
          <a:xfrm>
            <a:off x="2667000" y="2282070"/>
            <a:ext cx="12388716" cy="5632311"/>
          </a:xfrm>
          <a:prstGeom prst="rect">
            <a:avLst/>
          </a:prstGeom>
          <a:noFill/>
        </p:spPr>
        <p:txBody>
          <a:bodyPr wrap="square" rtlCol="0">
            <a:spAutoFit/>
          </a:bodyPr>
          <a:lstStyle/>
          <a:p>
            <a:pPr algn="ctr">
              <a:lnSpc>
                <a:spcPct val="150000"/>
              </a:lnSpc>
            </a:pPr>
            <a:r>
              <a:rPr lang="vi-VN" sz="8000" b="1" dirty="0" smtClean="0">
                <a:solidFill>
                  <a:srgbClr val="4D6E74"/>
                </a:solidFill>
                <a:cs typeface="Arial" panose="020B0604020202020204" pitchFamily="34" charset="0"/>
              </a:rPr>
              <a:t>BÀI HỌC KẾT THÚC, CẢM ƠN CÁC EM ĐÃ LẮNG NGHE!</a:t>
            </a:r>
            <a:endParaRPr lang="en-US" sz="8000" b="1" dirty="0">
              <a:solidFill>
                <a:srgbClr val="4D6E74"/>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722264">
            <a:off x="16333825" y="-282362"/>
            <a:ext cx="3499480" cy="4219794"/>
          </a:xfrm>
          <a:custGeom>
            <a:avLst/>
            <a:gdLst/>
            <a:ahLst/>
            <a:cxnLst/>
            <a:rect l="l" t="t" r="r" b="b"/>
            <a:pathLst>
              <a:path w="4206504" h="5574884">
                <a:moveTo>
                  <a:pt x="0" y="0"/>
                </a:moveTo>
                <a:lnTo>
                  <a:pt x="4206504" y="0"/>
                </a:lnTo>
                <a:lnTo>
                  <a:pt x="4206504" y="5574884"/>
                </a:lnTo>
                <a:lnTo>
                  <a:pt x="0" y="55748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3053298">
            <a:off x="16194629" y="3130182"/>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974212" flipH="1">
            <a:off x="8183436" y="8551280"/>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2937202" flipH="1">
            <a:off x="-774312" y="6342527"/>
            <a:ext cx="3080478" cy="4729134"/>
          </a:xfrm>
          <a:custGeom>
            <a:avLst/>
            <a:gdLst/>
            <a:ahLst/>
            <a:cxnLst/>
            <a:rect l="l" t="t" r="r" b="b"/>
            <a:pathLst>
              <a:path w="4311317" h="5713793">
                <a:moveTo>
                  <a:pt x="4311316" y="0"/>
                </a:moveTo>
                <a:lnTo>
                  <a:pt x="0" y="0"/>
                </a:lnTo>
                <a:lnTo>
                  <a:pt x="0" y="5713793"/>
                </a:lnTo>
                <a:lnTo>
                  <a:pt x="4311316" y="5713793"/>
                </a:lnTo>
                <a:lnTo>
                  <a:pt x="4311316"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rot="7160641" flipH="1">
            <a:off x="1640987" y="198064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TextBox 12"/>
          <p:cNvSpPr txBox="1"/>
          <p:nvPr/>
        </p:nvSpPr>
        <p:spPr>
          <a:xfrm>
            <a:off x="2341633" y="1075222"/>
            <a:ext cx="13604732" cy="1169551"/>
          </a:xfrm>
          <a:prstGeom prst="rect">
            <a:avLst/>
          </a:prstGeom>
          <a:noFill/>
        </p:spPr>
        <p:txBody>
          <a:bodyPr wrap="square" rtlCol="0">
            <a:spAutoFit/>
          </a:bodyPr>
          <a:lstStyle/>
          <a:p>
            <a:pPr algn="ctr"/>
            <a:r>
              <a:rPr lang="en-US" sz="7000" b="1" dirty="0" smtClean="0">
                <a:solidFill>
                  <a:srgbClr val="4D6E74"/>
                </a:solidFill>
                <a:latin typeface="Arial" panose="020B0604020202020204" pitchFamily="34" charset="0"/>
                <a:cs typeface="Arial" panose="020B0604020202020204" pitchFamily="34" charset="0"/>
              </a:rPr>
              <a:t>Bài 5: Những câu chuyện hài</a:t>
            </a:r>
            <a:endParaRPr lang="en-US" sz="7000" b="1" dirty="0">
              <a:solidFill>
                <a:srgbClr val="4D6E74"/>
              </a:solidFill>
              <a:latin typeface="Arial" panose="020B0604020202020204" pitchFamily="34" charset="0"/>
              <a:cs typeface="Arial" panose="020B0604020202020204" pitchFamily="34" charset="0"/>
            </a:endParaRPr>
          </a:p>
        </p:txBody>
      </p:sp>
      <p:sp>
        <p:nvSpPr>
          <p:cNvPr id="14" name="TextBox 13"/>
          <p:cNvSpPr txBox="1"/>
          <p:nvPr/>
        </p:nvSpPr>
        <p:spPr>
          <a:xfrm>
            <a:off x="434761" y="2613118"/>
            <a:ext cx="17418475" cy="6093976"/>
          </a:xfrm>
          <a:prstGeom prst="rect">
            <a:avLst/>
          </a:prstGeom>
          <a:noFill/>
        </p:spPr>
        <p:txBody>
          <a:bodyPr wrap="square" rtlCol="0">
            <a:spAutoFit/>
          </a:bodyPr>
          <a:lstStyle/>
          <a:p>
            <a:pPr algn="ctr">
              <a:lnSpc>
                <a:spcPct val="150000"/>
              </a:lnSpc>
            </a:pPr>
            <a:r>
              <a:rPr lang="vi-VN" sz="9000" b="1" dirty="0" smtClean="0">
                <a:solidFill>
                  <a:srgbClr val="4B44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 hành tiếng Việt</a:t>
            </a:r>
            <a:endParaRPr lang="en-US" sz="9000" b="1" dirty="0" smtClean="0">
              <a:solidFill>
                <a:srgbClr val="4B44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50000"/>
              </a:lnSpc>
            </a:pPr>
            <a:r>
              <a:rPr lang="en-US" sz="17000" b="1" dirty="0" smtClean="0">
                <a:solidFill>
                  <a:srgbClr val="E192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 HỎI TU TỪ</a:t>
            </a:r>
            <a:endParaRPr lang="en-US" sz="17000" b="1" dirty="0">
              <a:solidFill>
                <a:srgbClr val="E1929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3" name="Freeform 3"/>
          <p:cNvSpPr/>
          <p:nvPr/>
        </p:nvSpPr>
        <p:spPr>
          <a:xfrm>
            <a:off x="505820" y="499903"/>
            <a:ext cx="17418475" cy="9229659"/>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8EAAAD"/>
          </a:solidFill>
        </p:spPr>
      </p:sp>
      <p:sp>
        <p:nvSpPr>
          <p:cNvPr id="5" name="Freeform 5"/>
          <p:cNvSpPr/>
          <p:nvPr/>
        </p:nvSpPr>
        <p:spPr>
          <a:xfrm flipH="1">
            <a:off x="15077293" y="6152545"/>
            <a:ext cx="3275611" cy="4096355"/>
          </a:xfrm>
          <a:custGeom>
            <a:avLst/>
            <a:gdLst/>
            <a:ahLst/>
            <a:cxnLst/>
            <a:rect l="l" t="t" r="r" b="b"/>
            <a:pathLst>
              <a:path w="3275611" h="5032363">
                <a:moveTo>
                  <a:pt x="3275610" y="0"/>
                </a:moveTo>
                <a:lnTo>
                  <a:pt x="0" y="0"/>
                </a:lnTo>
                <a:lnTo>
                  <a:pt x="0" y="5032363"/>
                </a:lnTo>
                <a:lnTo>
                  <a:pt x="3275610" y="5032363"/>
                </a:lnTo>
                <a:lnTo>
                  <a:pt x="3275610" y="0"/>
                </a:lnTo>
                <a:close/>
              </a:path>
            </a:pathLst>
          </a:custGeom>
          <a:blipFill>
            <a:blip r:embed="rId2">
              <a:extLst>
                <a:ext uri="{96DAC541-7B7A-43D3-8B79-37D633B846F1}">
                  <asvg:svgBlip xmlns:asvg="http://schemas.microsoft.com/office/drawing/2016/SVG/main" xmlns="" r:embed="rId3"/>
                </a:ext>
              </a:extLst>
            </a:blip>
            <a:srcRect/>
            <a:stretch>
              <a:fillRect b="-22850"/>
            </a:stretch>
          </a:blipFill>
        </p:spPr>
      </p:sp>
      <p:sp>
        <p:nvSpPr>
          <p:cNvPr id="6" name="Freeform 6"/>
          <p:cNvSpPr/>
          <p:nvPr/>
        </p:nvSpPr>
        <p:spPr>
          <a:xfrm flipV="1">
            <a:off x="-136438" y="-38101"/>
            <a:ext cx="3275611" cy="3279763"/>
          </a:xfrm>
          <a:custGeom>
            <a:avLst/>
            <a:gdLst/>
            <a:ahLst/>
            <a:cxnLst/>
            <a:rect l="l" t="t" r="r" b="b"/>
            <a:pathLst>
              <a:path w="3275611" h="5032363">
                <a:moveTo>
                  <a:pt x="0" y="5032363"/>
                </a:moveTo>
                <a:lnTo>
                  <a:pt x="3275610" y="5032363"/>
                </a:lnTo>
                <a:lnTo>
                  <a:pt x="3275610" y="0"/>
                </a:lnTo>
                <a:lnTo>
                  <a:pt x="0" y="0"/>
                </a:lnTo>
                <a:lnTo>
                  <a:pt x="0" y="5032363"/>
                </a:lnTo>
                <a:close/>
              </a:path>
            </a:pathLst>
          </a:custGeom>
          <a:blipFill>
            <a:blip r:embed="rId2">
              <a:extLst>
                <a:ext uri="{96DAC541-7B7A-43D3-8B79-37D633B846F1}">
                  <asvg:svgBlip xmlns:asvg="http://schemas.microsoft.com/office/drawing/2016/SVG/main" xmlns="" r:embed="rId3"/>
                </a:ext>
              </a:extLst>
            </a:blip>
            <a:srcRect/>
            <a:stretch>
              <a:fillRect t="-1" b="-53436"/>
            </a:stretch>
          </a:blipFill>
        </p:spPr>
      </p:sp>
      <p:sp>
        <p:nvSpPr>
          <p:cNvPr id="7" name="Freeform 7"/>
          <p:cNvSpPr/>
          <p:nvPr/>
        </p:nvSpPr>
        <p:spPr>
          <a:xfrm rot="-3053298">
            <a:off x="15788370"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5733489" flipH="1" flipV="1">
            <a:off x="1197364" y="8204250"/>
            <a:ext cx="826471" cy="1870612"/>
          </a:xfrm>
          <a:custGeom>
            <a:avLst/>
            <a:gdLst/>
            <a:ahLst/>
            <a:cxnLst/>
            <a:rect l="l" t="t" r="r" b="b"/>
            <a:pathLst>
              <a:path w="826471" h="1870612">
                <a:moveTo>
                  <a:pt x="826470" y="1870613"/>
                </a:moveTo>
                <a:lnTo>
                  <a:pt x="0" y="1870613"/>
                </a:lnTo>
                <a:lnTo>
                  <a:pt x="0" y="0"/>
                </a:lnTo>
                <a:lnTo>
                  <a:pt x="826470" y="0"/>
                </a:lnTo>
                <a:lnTo>
                  <a:pt x="826470" y="187061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627226" flipH="1" flipV="1">
            <a:off x="10792917" y="8701249"/>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Rounded Rectangle 11"/>
          <p:cNvSpPr/>
          <p:nvPr/>
        </p:nvSpPr>
        <p:spPr>
          <a:xfrm>
            <a:off x="3988466" y="1322004"/>
            <a:ext cx="9440196" cy="1313305"/>
          </a:xfrm>
          <a:prstGeom prst="round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en-US" sz="6600" b="1" dirty="0" smtClean="0">
                <a:solidFill>
                  <a:schemeClr val="bg1"/>
                </a:solidFill>
                <a:latin typeface="Arial" panose="020B0604020202020204" pitchFamily="34" charset="0"/>
                <a:cs typeface="Arial" panose="020B0604020202020204" pitchFamily="34" charset="0"/>
              </a:rPr>
              <a:t>NỘI DUNG BÀI HỌC</a:t>
            </a:r>
            <a:endParaRPr lang="vi-VN" sz="6600" b="1" dirty="0">
              <a:solidFill>
                <a:schemeClr val="bg1"/>
              </a:solidFill>
              <a:latin typeface="Arial" panose="020B0604020202020204" pitchFamily="34" charset="0"/>
              <a:cs typeface="Arial" panose="020B0604020202020204" pitchFamily="34" charset="0"/>
            </a:endParaRPr>
          </a:p>
        </p:txBody>
      </p:sp>
      <p:grpSp>
        <p:nvGrpSpPr>
          <p:cNvPr id="26" name="Group 25"/>
          <p:cNvGrpSpPr/>
          <p:nvPr/>
        </p:nvGrpSpPr>
        <p:grpSpPr>
          <a:xfrm>
            <a:off x="1964896" y="3198331"/>
            <a:ext cx="6604141" cy="5170340"/>
            <a:chOff x="1828800" y="2900508"/>
            <a:chExt cx="6604141" cy="5170340"/>
          </a:xfrm>
        </p:grpSpPr>
        <p:sp>
          <p:nvSpPr>
            <p:cNvPr id="24" name="Rounded Rectangle 23"/>
            <p:cNvSpPr/>
            <p:nvPr/>
          </p:nvSpPr>
          <p:spPr>
            <a:xfrm>
              <a:off x="1828800" y="3728727"/>
              <a:ext cx="6604141" cy="4342121"/>
            </a:xfrm>
            <a:prstGeom prst="roundRect">
              <a:avLst/>
            </a:prstGeom>
            <a:solidFill>
              <a:srgbClr val="F8EFDC"/>
            </a:solidFill>
            <a:ln>
              <a:solidFill>
                <a:srgbClr val="EBD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smtClean="0">
                  <a:solidFill>
                    <a:schemeClr val="tx1"/>
                  </a:solidFill>
                  <a:latin typeface="Arial" panose="020B0604020202020204" pitchFamily="34" charset="0"/>
                  <a:cs typeface="Arial" panose="020B0604020202020204" pitchFamily="34" charset="0"/>
                </a:rPr>
                <a:t>Nhận biết câu hỏi tu từ</a:t>
              </a:r>
              <a:endParaRPr lang="en-US" sz="4500" dirty="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2764036" y="2900508"/>
              <a:ext cx="4733667" cy="1360975"/>
            </a:xfrm>
            <a:prstGeom prst="roundRect">
              <a:avLst/>
            </a:prstGeom>
            <a:solidFill>
              <a:srgbClr val="B28E76"/>
            </a:solidFill>
            <a:ln>
              <a:solidFill>
                <a:srgbClr val="B2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chemeClr val="bg1"/>
                  </a:solidFill>
                  <a:latin typeface="Arial" panose="020B0604020202020204" pitchFamily="34" charset="0"/>
                  <a:cs typeface="Arial" panose="020B0604020202020204" pitchFamily="34" charset="0"/>
                </a:rPr>
                <a:t>1</a:t>
              </a:r>
              <a:endParaRPr lang="en-US" sz="7000" b="1" dirty="0">
                <a:solidFill>
                  <a:schemeClr val="bg1"/>
                </a:solidFill>
                <a:latin typeface="Arial" panose="020B0604020202020204" pitchFamily="34" charset="0"/>
                <a:cs typeface="Arial" panose="020B0604020202020204" pitchFamily="34" charset="0"/>
              </a:endParaRPr>
            </a:p>
          </p:txBody>
        </p:sp>
      </p:grpSp>
      <p:grpSp>
        <p:nvGrpSpPr>
          <p:cNvPr id="27" name="Group 26"/>
          <p:cNvGrpSpPr/>
          <p:nvPr/>
        </p:nvGrpSpPr>
        <p:grpSpPr>
          <a:xfrm>
            <a:off x="9211295" y="3198331"/>
            <a:ext cx="6604141" cy="5170340"/>
            <a:chOff x="1828800" y="2780280"/>
            <a:chExt cx="6604141" cy="5066444"/>
          </a:xfrm>
        </p:grpSpPr>
        <p:sp>
          <p:nvSpPr>
            <p:cNvPr id="28" name="Rounded Rectangle 27"/>
            <p:cNvSpPr/>
            <p:nvPr/>
          </p:nvSpPr>
          <p:spPr>
            <a:xfrm>
              <a:off x="1828800" y="3591857"/>
              <a:ext cx="6604141" cy="4254867"/>
            </a:xfrm>
            <a:prstGeom prst="roundRect">
              <a:avLst/>
            </a:prstGeom>
            <a:solidFill>
              <a:srgbClr val="F8EFDC"/>
            </a:solidFill>
            <a:ln>
              <a:solidFill>
                <a:srgbClr val="EBD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dirty="0" smtClean="0">
                  <a:solidFill>
                    <a:schemeClr val="tx1"/>
                  </a:solidFill>
                  <a:latin typeface="Arial" panose="020B0604020202020204" pitchFamily="34" charset="0"/>
                  <a:cs typeface="Arial" panose="020B0604020202020204" pitchFamily="34" charset="0"/>
                </a:rPr>
                <a:t>Tác dụng của câu hỏi tu từ</a:t>
              </a:r>
              <a:endParaRPr lang="en-US" sz="4500" dirty="0">
                <a:solidFill>
                  <a:schemeClr val="tx1"/>
                </a:solidFill>
                <a:latin typeface="Arial" panose="020B0604020202020204" pitchFamily="34" charset="0"/>
                <a:cs typeface="Arial" panose="020B0604020202020204" pitchFamily="34" charset="0"/>
              </a:endParaRPr>
            </a:p>
          </p:txBody>
        </p:sp>
        <p:sp>
          <p:nvSpPr>
            <p:cNvPr id="29" name="Rounded Rectangle 28"/>
            <p:cNvSpPr/>
            <p:nvPr/>
          </p:nvSpPr>
          <p:spPr>
            <a:xfrm>
              <a:off x="2764036" y="2780280"/>
              <a:ext cx="4733667" cy="1360975"/>
            </a:xfrm>
            <a:prstGeom prst="roundRect">
              <a:avLst/>
            </a:prstGeom>
            <a:solidFill>
              <a:srgbClr val="B28E76"/>
            </a:solidFill>
            <a:ln>
              <a:solidFill>
                <a:srgbClr val="B2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chemeClr val="bg1"/>
                  </a:solidFill>
                  <a:latin typeface="Arial" panose="020B0604020202020204" pitchFamily="34" charset="0"/>
                  <a:cs typeface="Arial" panose="020B0604020202020204" pitchFamily="34" charset="0"/>
                </a:rPr>
                <a:t>2</a:t>
              </a:r>
              <a:endParaRPr lang="en-US" sz="70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rot="-3393402">
            <a:off x="15336502" y="136903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0" name="Freeform 20"/>
          <p:cNvSpPr/>
          <p:nvPr/>
        </p:nvSpPr>
        <p:spPr>
          <a:xfrm rot="4424130" flipH="1">
            <a:off x="2779242" y="1741255"/>
            <a:ext cx="643089" cy="1622472"/>
          </a:xfrm>
          <a:custGeom>
            <a:avLst/>
            <a:gdLst/>
            <a:ahLst/>
            <a:cxnLst/>
            <a:rect l="l" t="t" r="r" b="b"/>
            <a:pathLst>
              <a:path w="643089" h="1622472">
                <a:moveTo>
                  <a:pt x="643089" y="0"/>
                </a:moveTo>
                <a:lnTo>
                  <a:pt x="0" y="0"/>
                </a:lnTo>
                <a:lnTo>
                  <a:pt x="0" y="1622472"/>
                </a:lnTo>
                <a:lnTo>
                  <a:pt x="643089" y="1622472"/>
                </a:lnTo>
                <a:lnTo>
                  <a:pt x="643089"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21" name="Freeform 21"/>
          <p:cNvSpPr/>
          <p:nvPr/>
        </p:nvSpPr>
        <p:spPr>
          <a:xfrm rot="-6627226" flipH="1" flipV="1">
            <a:off x="8182421" y="8787960"/>
            <a:ext cx="765131" cy="1731777"/>
          </a:xfrm>
          <a:custGeom>
            <a:avLst/>
            <a:gdLst/>
            <a:ahLst/>
            <a:cxnLst/>
            <a:rect l="l" t="t" r="r" b="b"/>
            <a:pathLst>
              <a:path w="765131" h="1731777">
                <a:moveTo>
                  <a:pt x="765131" y="1731777"/>
                </a:moveTo>
                <a:lnTo>
                  <a:pt x="0" y="1731777"/>
                </a:lnTo>
                <a:lnTo>
                  <a:pt x="0" y="0"/>
                </a:lnTo>
                <a:lnTo>
                  <a:pt x="765131" y="0"/>
                </a:lnTo>
                <a:lnTo>
                  <a:pt x="765131" y="1731777"/>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3505952" flipH="1">
            <a:off x="5852341" y="8812197"/>
            <a:ext cx="765131" cy="1731777"/>
          </a:xfrm>
          <a:custGeom>
            <a:avLst/>
            <a:gdLst/>
            <a:ahLst/>
            <a:cxnLst/>
            <a:rect l="l" t="t" r="r" b="b"/>
            <a:pathLst>
              <a:path w="765131" h="1731777">
                <a:moveTo>
                  <a:pt x="765130" y="0"/>
                </a:moveTo>
                <a:lnTo>
                  <a:pt x="0" y="0"/>
                </a:lnTo>
                <a:lnTo>
                  <a:pt x="0" y="1731777"/>
                </a:lnTo>
                <a:lnTo>
                  <a:pt x="765130" y="1731777"/>
                </a:lnTo>
                <a:lnTo>
                  <a:pt x="76513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7" name="Rounded Rectangle 26"/>
          <p:cNvSpPr/>
          <p:nvPr/>
        </p:nvSpPr>
        <p:spPr>
          <a:xfrm>
            <a:off x="2390426" y="3193525"/>
            <a:ext cx="7917711" cy="5006304"/>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trả lời các câu hỏi sau:</a:t>
            </a:r>
          </a:p>
          <a:p>
            <a:pPr marL="571500" indent="-571500" algn="just">
              <a:lnSpc>
                <a:spcPct val="150000"/>
              </a:lnSpc>
              <a:buFont typeface="Arial" panose="020B0604020202020204" pitchFamily="34" charset="0"/>
              <a:buChar char="•"/>
            </a:pPr>
            <a:r>
              <a:rPr lang="en-US" sz="4000" dirty="0">
                <a:solidFill>
                  <a:schemeClr val="tx1"/>
                </a:solidFill>
                <a:latin typeface="Arial" panose="020B0604020202020204" pitchFamily="34" charset="0"/>
                <a:cs typeface="Arial" panose="020B0604020202020204" pitchFamily="34" charset="0"/>
              </a:rPr>
              <a:t>Em hãy nêu những cách nhận biết câu hỏi tu </a:t>
            </a:r>
            <a:r>
              <a:rPr lang="en-US" sz="4000" dirty="0" smtClean="0">
                <a:solidFill>
                  <a:schemeClr val="tx1"/>
                </a:solidFill>
                <a:latin typeface="Arial" panose="020B0604020202020204" pitchFamily="34" charset="0"/>
                <a:cs typeface="Arial" panose="020B0604020202020204" pitchFamily="34" charset="0"/>
              </a:rPr>
              <a:t>từ.</a:t>
            </a:r>
            <a:endParaRPr lang="en-US" sz="40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Em </a:t>
            </a:r>
            <a:r>
              <a:rPr lang="en-US" sz="4000" dirty="0">
                <a:solidFill>
                  <a:schemeClr val="tx1"/>
                </a:solidFill>
                <a:latin typeface="Arial" panose="020B0604020202020204" pitchFamily="34" charset="0"/>
                <a:cs typeface="Arial" panose="020B0604020202020204" pitchFamily="34" charset="0"/>
              </a:rPr>
              <a:t>hãy trình bày tác dụng của câu hỏi tu </a:t>
            </a:r>
            <a:r>
              <a:rPr lang="en-US" sz="4000" dirty="0" smtClean="0">
                <a:solidFill>
                  <a:schemeClr val="tx1"/>
                </a:solidFill>
                <a:latin typeface="Arial" panose="020B0604020202020204" pitchFamily="34" charset="0"/>
                <a:cs typeface="Arial" panose="020B0604020202020204" pitchFamily="34" charset="0"/>
              </a:rPr>
              <a:t>từ.</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8"/>
          <a:stretch>
            <a:fillRect/>
          </a:stretch>
        </p:blipFill>
        <p:spPr>
          <a:xfrm>
            <a:off x="10941312" y="1695865"/>
            <a:ext cx="5120129" cy="806246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Freeform 6"/>
          <p:cNvSpPr/>
          <p:nvPr/>
        </p:nvSpPr>
        <p:spPr>
          <a:xfrm rot="-3053298">
            <a:off x="16896026" y="3547276"/>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1251757" y="8620012"/>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3320931" y="296377"/>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Rounded Rectangle 5"/>
          <p:cNvSpPr/>
          <p:nvPr/>
        </p:nvSpPr>
        <p:spPr>
          <a:xfrm>
            <a:off x="4952997" y="565934"/>
            <a:ext cx="8876893" cy="12954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4D6E74"/>
                </a:solidFill>
                <a:latin typeface="Arial" panose="020B0604020202020204" pitchFamily="34" charset="0"/>
                <a:cs typeface="Arial" panose="020B0604020202020204" pitchFamily="34" charset="0"/>
              </a:rPr>
              <a:t>1</a:t>
            </a:r>
            <a:r>
              <a:rPr lang="vi-VN" sz="5000" b="1" dirty="0">
                <a:solidFill>
                  <a:srgbClr val="4D6E74"/>
                </a:solidFill>
                <a:latin typeface="Arial" panose="020B0604020202020204" pitchFamily="34" charset="0"/>
                <a:cs typeface="Arial" panose="020B0604020202020204" pitchFamily="34" charset="0"/>
              </a:rPr>
              <a:t>. Nhận biết câu hỏi tu </a:t>
            </a:r>
            <a:r>
              <a:rPr lang="vi-VN" sz="5000" b="1" dirty="0" smtClean="0">
                <a:solidFill>
                  <a:srgbClr val="4D6E74"/>
                </a:solidFill>
                <a:latin typeface="Arial" panose="020B0604020202020204" pitchFamily="34" charset="0"/>
                <a:cs typeface="Arial" panose="020B0604020202020204" pitchFamily="34" charset="0"/>
              </a:rPr>
              <a:t>từ</a:t>
            </a:r>
            <a:endParaRPr lang="vi-VN" sz="5000" b="1" dirty="0">
              <a:solidFill>
                <a:srgbClr val="4D6E74"/>
              </a:solidFill>
              <a:latin typeface="Arial" panose="020B0604020202020204" pitchFamily="34" charset="0"/>
              <a:cs typeface="Arial" panose="020B0604020202020204" pitchFamily="34" charset="0"/>
            </a:endParaRPr>
          </a:p>
        </p:txBody>
      </p:sp>
      <p:sp>
        <p:nvSpPr>
          <p:cNvPr id="7" name="Rounded Rectangle 6"/>
          <p:cNvSpPr/>
          <p:nvPr/>
        </p:nvSpPr>
        <p:spPr>
          <a:xfrm>
            <a:off x="3355521" y="1874035"/>
            <a:ext cx="3183027" cy="1222355"/>
          </a:xfrm>
          <a:prstGeom prst="roundRect">
            <a:avLst>
              <a:gd name="adj" fmla="val 9741"/>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u="sng" dirty="0" smtClean="0">
                <a:solidFill>
                  <a:srgbClr val="C00000"/>
                </a:solidFill>
                <a:latin typeface="Arial" panose="020B0604020202020204" pitchFamily="34" charset="0"/>
                <a:cs typeface="Arial" panose="020B0604020202020204" pitchFamily="34" charset="0"/>
              </a:rPr>
              <a:t>Ví dụ 1: </a:t>
            </a:r>
          </a:p>
        </p:txBody>
      </p:sp>
      <p:sp>
        <p:nvSpPr>
          <p:cNvPr id="8" name="Rounded Rectangle 7"/>
          <p:cNvSpPr/>
          <p:nvPr/>
        </p:nvSpPr>
        <p:spPr>
          <a:xfrm>
            <a:off x="988177" y="3704677"/>
            <a:ext cx="7917711" cy="1447800"/>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 </a:t>
            </a:r>
            <a:r>
              <a:rPr lang="en-US" sz="4000" i="1" dirty="0" smtClean="0">
                <a:solidFill>
                  <a:schemeClr val="tx1"/>
                </a:solidFill>
                <a:latin typeface="Arial" panose="020B0604020202020204" pitchFamily="34" charset="0"/>
                <a:cs typeface="Arial" panose="020B0604020202020204" pitchFamily="34" charset="0"/>
              </a:rPr>
              <a:t>Có </a:t>
            </a:r>
            <a:r>
              <a:rPr lang="en-US" sz="4000" i="1" dirty="0">
                <a:solidFill>
                  <a:schemeClr val="tx1"/>
                </a:solidFill>
                <a:latin typeface="Arial" panose="020B0604020202020204" pitchFamily="34" charset="0"/>
                <a:cs typeface="Arial" panose="020B0604020202020204" pitchFamily="34" charset="0"/>
              </a:rPr>
              <a:t>đi xem phim với tớ không</a:t>
            </a:r>
            <a:r>
              <a:rPr lang="en-US" sz="4000" i="1" dirty="0" smtClean="0">
                <a:solidFill>
                  <a:schemeClr val="tx1"/>
                </a:solidFill>
                <a:latin typeface="Arial" panose="020B0604020202020204" pitchFamily="34" charset="0"/>
                <a:cs typeface="Arial" panose="020B0604020202020204" pitchFamily="34" charset="0"/>
              </a:rPr>
              <a:t>?</a:t>
            </a:r>
            <a:endParaRPr lang="en-US" sz="4000" i="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88177" y="5627457"/>
            <a:ext cx="7917711" cy="2133600"/>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 </a:t>
            </a:r>
            <a:r>
              <a:rPr lang="en-US" sz="4000" i="1" dirty="0" smtClean="0">
                <a:solidFill>
                  <a:schemeClr val="tx1"/>
                </a:solidFill>
                <a:latin typeface="Arial" panose="020B0604020202020204" pitchFamily="34" charset="0"/>
                <a:cs typeface="Arial" panose="020B0604020202020204" pitchFamily="34" charset="0"/>
              </a:rPr>
              <a:t>Cậu </a:t>
            </a:r>
            <a:r>
              <a:rPr lang="en-US" sz="4000" i="1" dirty="0">
                <a:solidFill>
                  <a:schemeClr val="tx1"/>
                </a:solidFill>
                <a:latin typeface="Arial" panose="020B0604020202020204" pitchFamily="34" charset="0"/>
                <a:cs typeface="Arial" panose="020B0604020202020204" pitchFamily="34" charset="0"/>
              </a:rPr>
              <a:t>không thấy tớ còn nhiều bài tập đến thế à?</a:t>
            </a:r>
          </a:p>
        </p:txBody>
      </p:sp>
      <p:sp>
        <p:nvSpPr>
          <p:cNvPr id="12" name="Rounded Rectangle 11"/>
          <p:cNvSpPr/>
          <p:nvPr/>
        </p:nvSpPr>
        <p:spPr>
          <a:xfrm>
            <a:off x="10215880" y="2943170"/>
            <a:ext cx="5290824" cy="1512439"/>
          </a:xfrm>
          <a:prstGeom prst="roundRect">
            <a:avLst>
              <a:gd name="adj" fmla="val 12707"/>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Câu </a:t>
            </a: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mục đích hỏi. </a:t>
            </a:r>
            <a:endParaRPr lang="en-US" sz="4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0210800" y="5871423"/>
            <a:ext cx="7626829" cy="3580866"/>
          </a:xfrm>
          <a:prstGeom prst="roundRect">
            <a:avLst>
              <a:gd name="adj" fmla="val 12707"/>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Câu </a:t>
            </a:r>
            <a:r>
              <a:rPr lang="vi-VN" sz="4000" dirty="0">
                <a:solidFill>
                  <a:schemeClr val="tx1"/>
                </a:solidFill>
                <a:latin typeface="Arial" panose="020B0604020202020204" pitchFamily="34" charset="0"/>
                <a:cs typeface="Arial" panose="020B0604020202020204" pitchFamily="34" charset="0"/>
              </a:rPr>
              <a:t>có hình thức là câu </a:t>
            </a:r>
            <a:r>
              <a:rPr lang="vi-VN" sz="4000" dirty="0" smtClean="0">
                <a:solidFill>
                  <a:schemeClr val="tx1"/>
                </a:solidFill>
                <a:latin typeface="Arial" panose="020B0604020202020204" pitchFamily="34" charset="0"/>
                <a:cs typeface="Arial" panose="020B0604020202020204" pitchFamily="34" charset="0"/>
              </a:rPr>
              <a:t>hỏi</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Nhưng </a:t>
            </a:r>
            <a:r>
              <a:rPr lang="vi-VN" sz="4000" dirty="0">
                <a:solidFill>
                  <a:schemeClr val="tx1"/>
                </a:solidFill>
                <a:latin typeface="Arial" panose="020B0604020202020204" pitchFamily="34" charset="0"/>
                <a:cs typeface="Arial" panose="020B0604020202020204" pitchFamily="34" charset="0"/>
              </a:rPr>
              <a:t>biểu hiện sự từ </a:t>
            </a:r>
            <a:r>
              <a:rPr lang="vi-VN" sz="4000" dirty="0" smtClean="0">
                <a:solidFill>
                  <a:schemeClr val="tx1"/>
                </a:solidFill>
                <a:latin typeface="Arial" panose="020B0604020202020204" pitchFamily="34" charset="0"/>
                <a:cs typeface="Arial" panose="020B0604020202020204" pitchFamily="34" charset="0"/>
              </a:rPr>
              <a:t>chối</a:t>
            </a:r>
            <a:r>
              <a:rPr lang="en-US" sz="4000" dirty="0">
                <a:solidFill>
                  <a:schemeClr val="tx1"/>
                </a:solidFill>
                <a:latin typeface="Arial" panose="020B0604020202020204" pitchFamily="34" charset="0"/>
                <a:cs typeface="Arial" panose="020B0604020202020204" pitchFamily="34" charset="0"/>
              </a:rPr>
              <a:t>.</a:t>
            </a:r>
            <a:endParaRPr lang="en-US" sz="40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Clr>
                <a:srgbClr val="C00000"/>
              </a:buClr>
              <a:buFont typeface="Symbol" panose="05050102010706020507" pitchFamily="18" charset="2"/>
              <a:buChar char=""/>
            </a:pPr>
            <a:r>
              <a:rPr lang="en-US" sz="4000" dirty="0" smtClean="0">
                <a:solidFill>
                  <a:schemeClr val="tx1"/>
                </a:solidFill>
                <a:latin typeface="Arial" panose="020B0604020202020204" pitchFamily="34" charset="0"/>
                <a:cs typeface="Arial" panose="020B0604020202020204" pitchFamily="34" charset="0"/>
              </a:rPr>
              <a:t> </a:t>
            </a:r>
            <a:r>
              <a:rPr lang="vi-VN" sz="4000" dirty="0" smtClean="0">
                <a:solidFill>
                  <a:srgbClr val="C00000"/>
                </a:solidFill>
                <a:latin typeface="Arial" panose="020B0604020202020204" pitchFamily="34" charset="0"/>
                <a:cs typeface="Arial" panose="020B0604020202020204" pitchFamily="34" charset="0"/>
              </a:rPr>
              <a:t>Câu </a:t>
            </a:r>
            <a:r>
              <a:rPr lang="vi-VN" sz="4000" dirty="0">
                <a:solidFill>
                  <a:srgbClr val="C00000"/>
                </a:solidFill>
                <a:latin typeface="Arial" panose="020B0604020202020204" pitchFamily="34" charset="0"/>
                <a:cs typeface="Arial" panose="020B0604020202020204" pitchFamily="34" charset="0"/>
              </a:rPr>
              <a:t>thứ hai là câu hỏi tu từ. </a:t>
            </a:r>
            <a:endParaRPr lang="en-US" sz="4000"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stretch>
            <a:fillRect/>
          </a:stretch>
        </p:blipFill>
        <p:spPr>
          <a:xfrm rot="2265691">
            <a:off x="8820937" y="3734754"/>
            <a:ext cx="1518576" cy="1350337"/>
          </a:xfrm>
          <a:prstGeom prst="rect">
            <a:avLst/>
          </a:prstGeom>
        </p:spPr>
      </p:pic>
      <p:pic>
        <p:nvPicPr>
          <p:cNvPr id="15" name="Picture 14"/>
          <p:cNvPicPr>
            <a:picLocks noChangeAspect="1"/>
          </p:cNvPicPr>
          <p:nvPr/>
        </p:nvPicPr>
        <p:blipFill>
          <a:blip r:embed="rId9"/>
          <a:stretch>
            <a:fillRect/>
          </a:stretch>
        </p:blipFill>
        <p:spPr>
          <a:xfrm rot="20592099" flipV="1">
            <a:off x="8598103" y="5569243"/>
            <a:ext cx="1920482" cy="2226997"/>
          </a:xfrm>
          <a:prstGeom prst="rect">
            <a:avLst/>
          </a:prstGeom>
        </p:spPr>
      </p:pic>
    </p:spTree>
    <p:extLst>
      <p:ext uri="{BB962C8B-B14F-4D97-AF65-F5344CB8AC3E}">
        <p14:creationId xmlns:p14="http://schemas.microsoft.com/office/powerpoint/2010/main" val="3793288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2" name="Freeform 6"/>
          <p:cNvSpPr/>
          <p:nvPr/>
        </p:nvSpPr>
        <p:spPr>
          <a:xfrm rot="-3053298">
            <a:off x="12097934" y="146282"/>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Freeform 7"/>
          <p:cNvSpPr/>
          <p:nvPr/>
        </p:nvSpPr>
        <p:spPr>
          <a:xfrm rot="-4974212" flipH="1">
            <a:off x="17874764" y="923811"/>
            <a:ext cx="826471" cy="1870612"/>
          </a:xfrm>
          <a:custGeom>
            <a:avLst/>
            <a:gdLst/>
            <a:ahLst/>
            <a:cxnLst/>
            <a:rect l="l" t="t" r="r" b="b"/>
            <a:pathLst>
              <a:path w="826471" h="1870612">
                <a:moveTo>
                  <a:pt x="826471" y="0"/>
                </a:moveTo>
                <a:lnTo>
                  <a:pt x="0" y="0"/>
                </a:lnTo>
                <a:lnTo>
                  <a:pt x="0" y="1870612"/>
                </a:lnTo>
                <a:lnTo>
                  <a:pt x="826471" y="1870612"/>
                </a:lnTo>
                <a:lnTo>
                  <a:pt x="826471"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 name="Freeform 9"/>
          <p:cNvSpPr/>
          <p:nvPr/>
        </p:nvSpPr>
        <p:spPr>
          <a:xfrm rot="7160641" flipH="1">
            <a:off x="18036217" y="9216208"/>
            <a:ext cx="503565" cy="1270463"/>
          </a:xfrm>
          <a:custGeom>
            <a:avLst/>
            <a:gdLst/>
            <a:ahLst/>
            <a:cxnLst/>
            <a:rect l="l" t="t" r="r" b="b"/>
            <a:pathLst>
              <a:path w="503565" h="1270463">
                <a:moveTo>
                  <a:pt x="503565" y="0"/>
                </a:moveTo>
                <a:lnTo>
                  <a:pt x="0" y="0"/>
                </a:lnTo>
                <a:lnTo>
                  <a:pt x="0" y="1270462"/>
                </a:lnTo>
                <a:lnTo>
                  <a:pt x="503565" y="1270462"/>
                </a:lnTo>
                <a:lnTo>
                  <a:pt x="503565"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Rounded Rectangle 4"/>
          <p:cNvSpPr/>
          <p:nvPr/>
        </p:nvSpPr>
        <p:spPr>
          <a:xfrm>
            <a:off x="4504485" y="510825"/>
            <a:ext cx="3183027" cy="822674"/>
          </a:xfrm>
          <a:prstGeom prst="roundRect">
            <a:avLst>
              <a:gd name="adj" fmla="val 9741"/>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u="sng" dirty="0" smtClean="0">
                <a:solidFill>
                  <a:srgbClr val="C00000"/>
                </a:solidFill>
                <a:latin typeface="Arial" panose="020B0604020202020204" pitchFamily="34" charset="0"/>
                <a:cs typeface="Arial" panose="020B0604020202020204" pitchFamily="34" charset="0"/>
              </a:rPr>
              <a:t>Ví dụ 2: </a:t>
            </a:r>
          </a:p>
        </p:txBody>
      </p:sp>
      <p:sp>
        <p:nvSpPr>
          <p:cNvPr id="6" name="Rounded Rectangle 5"/>
          <p:cNvSpPr/>
          <p:nvPr/>
        </p:nvSpPr>
        <p:spPr>
          <a:xfrm>
            <a:off x="351645" y="1708443"/>
            <a:ext cx="10820402" cy="7891953"/>
          </a:xfrm>
          <a:prstGeom prst="roundRect">
            <a:avLst>
              <a:gd name="adj" fmla="val 4773"/>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700" i="1" dirty="0">
                <a:solidFill>
                  <a:schemeClr val="tx1"/>
                </a:solidFill>
                <a:latin typeface="Arial" panose="020B0604020202020204" pitchFamily="34" charset="0"/>
                <a:cs typeface="Arial" panose="020B0604020202020204" pitchFamily="34" charset="0"/>
              </a:rPr>
              <a:t>Mẹ ơi trên mây có người gọi con:</a:t>
            </a:r>
          </a:p>
          <a:p>
            <a:pPr algn="just">
              <a:lnSpc>
                <a:spcPct val="150000"/>
              </a:lnSpc>
            </a:pP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Bọn </a:t>
            </a:r>
            <a:r>
              <a:rPr lang="vi-VN" sz="3700" i="1" dirty="0">
                <a:solidFill>
                  <a:schemeClr val="tx1"/>
                </a:solidFill>
                <a:latin typeface="Arial" panose="020B0604020202020204" pitchFamily="34" charset="0"/>
                <a:cs typeface="Arial" panose="020B0604020202020204" pitchFamily="34" charset="0"/>
              </a:rPr>
              <a:t>tớ chơi từ khi thức dậy đến lúc chiều tà. Bọn tớ chơi với bình minh </a:t>
            </a:r>
            <a:r>
              <a:rPr lang="vi-VN" sz="3700" i="1" dirty="0" smtClean="0">
                <a:solidFill>
                  <a:schemeClr val="tx1"/>
                </a:solidFill>
                <a:latin typeface="Arial" panose="020B0604020202020204" pitchFamily="34" charset="0"/>
                <a:cs typeface="Arial" panose="020B0604020202020204" pitchFamily="34" charset="0"/>
              </a:rPr>
              <a:t>vàng</a:t>
            </a: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 </a:t>
            </a:r>
            <a:r>
              <a:rPr lang="vi-VN" sz="3700" i="1" dirty="0">
                <a:solidFill>
                  <a:schemeClr val="tx1"/>
                </a:solidFill>
                <a:latin typeface="Arial" panose="020B0604020202020204" pitchFamily="34" charset="0"/>
                <a:cs typeface="Arial" panose="020B0604020202020204" pitchFamily="34" charset="0"/>
              </a:rPr>
              <a:t>bọn tớ chơi với vầng trăng bạc</a:t>
            </a:r>
            <a:r>
              <a:rPr lang="vi-VN" sz="3700" i="1" dirty="0" smtClean="0">
                <a:solidFill>
                  <a:schemeClr val="tx1"/>
                </a:solidFill>
                <a:latin typeface="Arial" panose="020B0604020202020204" pitchFamily="34" charset="0"/>
                <a:cs typeface="Arial" panose="020B0604020202020204" pitchFamily="34" charset="0"/>
              </a:rPr>
              <a:t>”</a:t>
            </a:r>
            <a:r>
              <a:rPr lang="en-US" sz="3700" i="1" dirty="0" smtClean="0">
                <a:solidFill>
                  <a:schemeClr val="tx1"/>
                </a:solidFill>
                <a:latin typeface="Arial" panose="020B0604020202020204" pitchFamily="34" charset="0"/>
                <a:cs typeface="Arial" panose="020B0604020202020204" pitchFamily="34" charset="0"/>
              </a:rPr>
              <a:t>.</a:t>
            </a:r>
            <a:endParaRPr lang="vi-VN" sz="3700" i="1" dirty="0">
              <a:solidFill>
                <a:schemeClr val="tx1"/>
              </a:solidFill>
              <a:latin typeface="Arial" panose="020B0604020202020204" pitchFamily="34" charset="0"/>
              <a:cs typeface="Arial" panose="020B0604020202020204" pitchFamily="34" charset="0"/>
            </a:endParaRPr>
          </a:p>
          <a:p>
            <a:pPr algn="just">
              <a:lnSpc>
                <a:spcPct val="150000"/>
              </a:lnSpc>
            </a:pPr>
            <a:r>
              <a:rPr lang="vi-VN" sz="3700" i="1" dirty="0">
                <a:solidFill>
                  <a:schemeClr val="tx1"/>
                </a:solidFill>
                <a:latin typeface="Arial" panose="020B0604020202020204" pitchFamily="34" charset="0"/>
                <a:cs typeface="Arial" panose="020B0604020202020204" pitchFamily="34" charset="0"/>
              </a:rPr>
              <a:t>Con hỏi: </a:t>
            </a: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Nhưng </a:t>
            </a:r>
            <a:r>
              <a:rPr lang="vi-VN" sz="3700" i="1" dirty="0">
                <a:solidFill>
                  <a:schemeClr val="tx1"/>
                </a:solidFill>
                <a:latin typeface="Arial" panose="020B0604020202020204" pitchFamily="34" charset="0"/>
                <a:cs typeface="Arial" panose="020B0604020202020204" pitchFamily="34" charset="0"/>
              </a:rPr>
              <a:t>làm thế nào mình lên đó được?”</a:t>
            </a:r>
          </a:p>
          <a:p>
            <a:pPr algn="just">
              <a:lnSpc>
                <a:spcPct val="150000"/>
              </a:lnSpc>
            </a:pPr>
            <a:r>
              <a:rPr lang="vi-VN" sz="3700" i="1" dirty="0">
                <a:solidFill>
                  <a:schemeClr val="tx1"/>
                </a:solidFill>
                <a:latin typeface="Arial" panose="020B0604020202020204" pitchFamily="34" charset="0"/>
                <a:cs typeface="Arial" panose="020B0604020202020204" pitchFamily="34" charset="0"/>
              </a:rPr>
              <a:t>Họ đáp: “Hãy đến nơi </a:t>
            </a:r>
            <a:r>
              <a:rPr lang="vi-VN" sz="3700" i="1" dirty="0" smtClean="0">
                <a:solidFill>
                  <a:schemeClr val="tx1"/>
                </a:solidFill>
                <a:latin typeface="Arial" panose="020B0604020202020204" pitchFamily="34" charset="0"/>
                <a:cs typeface="Arial" panose="020B0604020202020204" pitchFamily="34" charset="0"/>
              </a:rPr>
              <a:t>t</a:t>
            </a:r>
            <a:r>
              <a:rPr lang="en-US" sz="3700" i="1" dirty="0" smtClean="0">
                <a:solidFill>
                  <a:schemeClr val="tx1"/>
                </a:solidFill>
                <a:latin typeface="Arial" panose="020B0604020202020204" pitchFamily="34" charset="0"/>
                <a:cs typeface="Arial" panose="020B0604020202020204" pitchFamily="34" charset="0"/>
              </a:rPr>
              <a:t>ậ</a:t>
            </a:r>
            <a:r>
              <a:rPr lang="vi-VN" sz="3700" i="1" dirty="0" smtClean="0">
                <a:solidFill>
                  <a:schemeClr val="tx1"/>
                </a:solidFill>
                <a:latin typeface="Arial" panose="020B0604020202020204" pitchFamily="34" charset="0"/>
                <a:cs typeface="Arial" panose="020B0604020202020204" pitchFamily="34" charset="0"/>
              </a:rPr>
              <a:t>n </a:t>
            </a:r>
            <a:r>
              <a:rPr lang="vi-VN" sz="3700" i="1" dirty="0">
                <a:solidFill>
                  <a:schemeClr val="tx1"/>
                </a:solidFill>
                <a:latin typeface="Arial" panose="020B0604020202020204" pitchFamily="34" charset="0"/>
                <a:cs typeface="Arial" panose="020B0604020202020204" pitchFamily="34" charset="0"/>
              </a:rPr>
              <a:t>cùng trái đất đưa tay lên trời cậu sẽ được nhấc bổng lên </a:t>
            </a:r>
            <a:r>
              <a:rPr lang="vi-VN" sz="3700" i="1" dirty="0" smtClean="0">
                <a:solidFill>
                  <a:schemeClr val="tx1"/>
                </a:solidFill>
                <a:latin typeface="Arial" panose="020B0604020202020204" pitchFamily="34" charset="0"/>
                <a:cs typeface="Arial" panose="020B0604020202020204" pitchFamily="34" charset="0"/>
              </a:rPr>
              <a:t>t</a:t>
            </a:r>
            <a:r>
              <a:rPr lang="en-US" sz="3700" i="1" dirty="0" smtClean="0">
                <a:solidFill>
                  <a:schemeClr val="tx1"/>
                </a:solidFill>
                <a:latin typeface="Arial" panose="020B0604020202020204" pitchFamily="34" charset="0"/>
                <a:cs typeface="Arial" panose="020B0604020202020204" pitchFamily="34" charset="0"/>
              </a:rPr>
              <a:t>ậ</a:t>
            </a:r>
            <a:r>
              <a:rPr lang="vi-VN" sz="3700" i="1" dirty="0" smtClean="0">
                <a:solidFill>
                  <a:schemeClr val="tx1"/>
                </a:solidFill>
                <a:latin typeface="Arial" panose="020B0604020202020204" pitchFamily="34" charset="0"/>
                <a:cs typeface="Arial" panose="020B0604020202020204" pitchFamily="34" charset="0"/>
              </a:rPr>
              <a:t>n </a:t>
            </a:r>
            <a:r>
              <a:rPr lang="vi-VN" sz="3700" i="1" dirty="0">
                <a:solidFill>
                  <a:schemeClr val="tx1"/>
                </a:solidFill>
                <a:latin typeface="Arial" panose="020B0604020202020204" pitchFamily="34" charset="0"/>
                <a:cs typeface="Arial" panose="020B0604020202020204" pitchFamily="34" charset="0"/>
              </a:rPr>
              <a:t>tầng </a:t>
            </a:r>
            <a:r>
              <a:rPr lang="vi-VN" sz="3700" i="1" dirty="0" smtClean="0">
                <a:solidFill>
                  <a:schemeClr val="tx1"/>
                </a:solidFill>
                <a:latin typeface="Arial" panose="020B0604020202020204" pitchFamily="34" charset="0"/>
                <a:cs typeface="Arial" panose="020B0604020202020204" pitchFamily="34" charset="0"/>
              </a:rPr>
              <a:t>mây</a:t>
            </a: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a:t>
            </a:r>
            <a:endParaRPr lang="vi-VN" sz="3700" i="1" dirty="0">
              <a:solidFill>
                <a:schemeClr val="tx1"/>
              </a:solidFill>
              <a:latin typeface="Arial" panose="020B0604020202020204" pitchFamily="34" charset="0"/>
              <a:cs typeface="Arial" panose="020B0604020202020204" pitchFamily="34" charset="0"/>
            </a:endParaRPr>
          </a:p>
          <a:p>
            <a:pPr algn="just">
              <a:lnSpc>
                <a:spcPct val="150000"/>
              </a:lnSpc>
            </a:pP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Mẹ </a:t>
            </a:r>
            <a:r>
              <a:rPr lang="vi-VN" sz="3700" i="1" dirty="0">
                <a:solidFill>
                  <a:schemeClr val="tx1"/>
                </a:solidFill>
                <a:latin typeface="Arial" panose="020B0604020202020204" pitchFamily="34" charset="0"/>
                <a:cs typeface="Arial" panose="020B0604020202020204" pitchFamily="34" charset="0"/>
              </a:rPr>
              <a:t>mình đang đợi ở nhà”- </a:t>
            </a:r>
            <a:r>
              <a:rPr lang="vi-VN" sz="3700" i="1" dirty="0" smtClean="0">
                <a:solidFill>
                  <a:schemeClr val="tx1"/>
                </a:solidFill>
                <a:latin typeface="Arial" panose="020B0604020202020204" pitchFamily="34" charset="0"/>
                <a:cs typeface="Arial" panose="020B0604020202020204" pitchFamily="34" charset="0"/>
              </a:rPr>
              <a:t>con </a:t>
            </a:r>
            <a:r>
              <a:rPr lang="vi-VN" sz="3700" i="1" dirty="0">
                <a:solidFill>
                  <a:schemeClr val="tx1"/>
                </a:solidFill>
                <a:latin typeface="Arial" panose="020B0604020202020204" pitchFamily="34" charset="0"/>
                <a:cs typeface="Arial" panose="020B0604020202020204" pitchFamily="34" charset="0"/>
              </a:rPr>
              <a:t>bảo </a:t>
            </a:r>
            <a:r>
              <a:rPr lang="vi-VN" sz="3700" i="1" dirty="0" smtClean="0">
                <a:solidFill>
                  <a:schemeClr val="tx1"/>
                </a:solidFill>
                <a:latin typeface="Arial" panose="020B0604020202020204" pitchFamily="34" charset="0"/>
                <a:cs typeface="Arial" panose="020B0604020202020204" pitchFamily="34" charset="0"/>
              </a:rPr>
              <a:t>– </a:t>
            </a:r>
            <a:r>
              <a:rPr lang="en-US" sz="3700" i="1" dirty="0" smtClean="0">
                <a:solidFill>
                  <a:schemeClr val="tx1"/>
                </a:solidFill>
                <a:latin typeface="Arial" panose="020B0604020202020204" pitchFamily="34" charset="0"/>
                <a:cs typeface="Arial" panose="020B0604020202020204" pitchFamily="34" charset="0"/>
              </a:rPr>
              <a:t>“</a:t>
            </a:r>
            <a:r>
              <a:rPr lang="vi-VN" sz="3700" i="1" dirty="0" smtClean="0">
                <a:solidFill>
                  <a:schemeClr val="tx1"/>
                </a:solidFill>
                <a:latin typeface="Arial" panose="020B0604020202020204" pitchFamily="34" charset="0"/>
                <a:cs typeface="Arial" panose="020B0604020202020204" pitchFamily="34" charset="0"/>
              </a:rPr>
              <a:t>Làm </a:t>
            </a:r>
            <a:r>
              <a:rPr lang="vi-VN" sz="3700" i="1" dirty="0">
                <a:solidFill>
                  <a:schemeClr val="tx1"/>
                </a:solidFill>
                <a:latin typeface="Arial" panose="020B0604020202020204" pitchFamily="34" charset="0"/>
                <a:cs typeface="Arial" panose="020B0604020202020204" pitchFamily="34" charset="0"/>
              </a:rPr>
              <a:t>sao có thể rời mẹ mà đến được</a:t>
            </a:r>
            <a:r>
              <a:rPr lang="vi-VN" sz="3700" i="1" dirty="0" smtClean="0">
                <a:solidFill>
                  <a:schemeClr val="tx1"/>
                </a:solidFill>
                <a:latin typeface="Arial" panose="020B0604020202020204" pitchFamily="34" charset="0"/>
                <a:cs typeface="Arial" panose="020B0604020202020204" pitchFamily="34" charset="0"/>
              </a:rPr>
              <a:t>?</a:t>
            </a:r>
            <a:r>
              <a:rPr lang="en-US" sz="3700" i="1" dirty="0" smtClean="0">
                <a:solidFill>
                  <a:schemeClr val="tx1"/>
                </a:solidFill>
                <a:latin typeface="Arial" panose="020B0604020202020204" pitchFamily="34" charset="0"/>
                <a:cs typeface="Arial" panose="020B0604020202020204" pitchFamily="34" charset="0"/>
              </a:rPr>
              <a:t>”</a:t>
            </a:r>
            <a:endParaRPr lang="vi-VN" sz="3700" i="1" dirty="0">
              <a:solidFill>
                <a:schemeClr val="tx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2521796" y="5959220"/>
            <a:ext cx="8001000"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7054" y="9320665"/>
            <a:ext cx="552894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77698" y="8550020"/>
            <a:ext cx="194422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1434470" y="2986024"/>
            <a:ext cx="5290824" cy="1512439"/>
          </a:xfrm>
          <a:prstGeom prst="roundRect">
            <a:avLst>
              <a:gd name="adj" fmla="val 12707"/>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Câu </a:t>
            </a: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mục đích hỏi. </a:t>
            </a:r>
            <a:endParaRPr lang="en-US" sz="4000" dirty="0">
              <a:solidFill>
                <a:schemeClr val="tx1"/>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8"/>
          <a:stretch>
            <a:fillRect/>
          </a:stretch>
        </p:blipFill>
        <p:spPr>
          <a:xfrm rot="21439788">
            <a:off x="10639779" y="4514097"/>
            <a:ext cx="1518576" cy="1350337"/>
          </a:xfrm>
          <a:prstGeom prst="rect">
            <a:avLst/>
          </a:prstGeom>
        </p:spPr>
      </p:pic>
      <p:sp>
        <p:nvSpPr>
          <p:cNvPr id="19" name="Rounded Rectangle 18"/>
          <p:cNvSpPr/>
          <p:nvPr/>
        </p:nvSpPr>
        <p:spPr>
          <a:xfrm>
            <a:off x="11839649" y="5219663"/>
            <a:ext cx="6055026" cy="4631776"/>
          </a:xfrm>
          <a:prstGeom prst="roundRect">
            <a:avLst>
              <a:gd name="adj" fmla="val 0"/>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en-US" sz="4000" dirty="0" smtClean="0">
                <a:solidFill>
                  <a:schemeClr val="tx1"/>
                </a:solidFill>
                <a:latin typeface="Arial" panose="020B0604020202020204" pitchFamily="34" charset="0"/>
                <a:cs typeface="Arial" panose="020B0604020202020204" pitchFamily="34" charset="0"/>
              </a:rPr>
              <a:t>Câu </a:t>
            </a:r>
            <a:r>
              <a:rPr lang="vi-VN" sz="4000" dirty="0">
                <a:solidFill>
                  <a:schemeClr val="tx1"/>
                </a:solidFill>
                <a:latin typeface="Arial" panose="020B0604020202020204" pitchFamily="34" charset="0"/>
                <a:cs typeface="Arial" panose="020B0604020202020204" pitchFamily="34" charset="0"/>
              </a:rPr>
              <a:t>có hình thức là câu </a:t>
            </a:r>
            <a:r>
              <a:rPr lang="vi-VN" sz="4000" dirty="0" smtClean="0">
                <a:solidFill>
                  <a:schemeClr val="tx1"/>
                </a:solidFill>
                <a:latin typeface="Arial" panose="020B0604020202020204" pitchFamily="34" charset="0"/>
                <a:cs typeface="Arial" panose="020B0604020202020204" pitchFamily="34" charset="0"/>
              </a:rPr>
              <a:t>hỏi</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Để </a:t>
            </a:r>
            <a:r>
              <a:rPr lang="vi-VN" sz="4000" dirty="0">
                <a:solidFill>
                  <a:schemeClr val="tx1"/>
                </a:solidFill>
                <a:latin typeface="Arial" panose="020B0604020202020204" pitchFamily="34" charset="0"/>
                <a:cs typeface="Arial" panose="020B0604020202020204" pitchFamily="34" charset="0"/>
              </a:rPr>
              <a:t>khẳng </a:t>
            </a:r>
            <a:r>
              <a:rPr lang="vi-VN" sz="4000" dirty="0" smtClean="0">
                <a:solidFill>
                  <a:schemeClr val="tx1"/>
                </a:solidFill>
                <a:latin typeface="Arial" panose="020B0604020202020204" pitchFamily="34" charset="0"/>
                <a:cs typeface="Arial" panose="020B0604020202020204" pitchFamily="34" charset="0"/>
              </a:rPr>
              <a:t>định</a:t>
            </a:r>
            <a:r>
              <a:rPr lang="en-US" sz="4000" dirty="0" smtClean="0">
                <a:solidFill>
                  <a:schemeClr val="tx1"/>
                </a:solidFill>
                <a:latin typeface="Arial" panose="020B0604020202020204" pitchFamily="34" charset="0"/>
                <a:cs typeface="Arial" panose="020B0604020202020204" pitchFamily="34" charset="0"/>
              </a:rPr>
              <a:t> em bé </a:t>
            </a:r>
            <a:r>
              <a:rPr lang="vi-VN" sz="4000" dirty="0" smtClean="0">
                <a:solidFill>
                  <a:schemeClr val="tx1"/>
                </a:solidFill>
                <a:latin typeface="Arial" panose="020B0604020202020204" pitchFamily="34" charset="0"/>
                <a:cs typeface="Arial" panose="020B0604020202020204" pitchFamily="34" charset="0"/>
              </a:rPr>
              <a:t>không </a:t>
            </a:r>
            <a:r>
              <a:rPr lang="vi-VN" sz="4000" dirty="0">
                <a:solidFill>
                  <a:schemeClr val="tx1"/>
                </a:solidFill>
                <a:latin typeface="Arial" panose="020B0604020202020204" pitchFamily="34" charset="0"/>
                <a:cs typeface="Arial" panose="020B0604020202020204" pitchFamily="34" charset="0"/>
              </a:rPr>
              <a:t>thể lên đó </a:t>
            </a:r>
            <a:r>
              <a:rPr lang="vi-VN" sz="4000" dirty="0" smtClean="0">
                <a:solidFill>
                  <a:schemeClr val="tx1"/>
                </a:solidFill>
                <a:latin typeface="Arial" panose="020B0604020202020204" pitchFamily="34" charset="0"/>
                <a:cs typeface="Arial" panose="020B0604020202020204" pitchFamily="34" charset="0"/>
              </a:rPr>
              <a:t>được</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Clr>
                <a:srgbClr val="C00000"/>
              </a:buClr>
              <a:buFont typeface="Symbol" panose="05050102010706020507" pitchFamily="18" charset="2"/>
              <a:buChar char=""/>
            </a:pP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rgbClr val="C00000"/>
                </a:solidFill>
                <a:latin typeface="Arial" panose="020B0604020202020204" pitchFamily="34" charset="0"/>
                <a:cs typeface="Arial" panose="020B0604020202020204" pitchFamily="34" charset="0"/>
              </a:rPr>
              <a:t>Đây </a:t>
            </a:r>
            <a:r>
              <a:rPr lang="vi-VN" sz="4000" dirty="0" smtClean="0">
                <a:solidFill>
                  <a:srgbClr val="C00000"/>
                </a:solidFill>
                <a:latin typeface="Arial" panose="020B0604020202020204" pitchFamily="34" charset="0"/>
                <a:cs typeface="Arial" panose="020B0604020202020204" pitchFamily="34" charset="0"/>
              </a:rPr>
              <a:t>là </a:t>
            </a:r>
            <a:r>
              <a:rPr lang="vi-VN" sz="4000" dirty="0">
                <a:solidFill>
                  <a:srgbClr val="C00000"/>
                </a:solidFill>
                <a:latin typeface="Arial" panose="020B0604020202020204" pitchFamily="34" charset="0"/>
                <a:cs typeface="Arial" panose="020B0604020202020204" pitchFamily="34" charset="0"/>
              </a:rPr>
              <a:t>câu hỏi tu từ. </a:t>
            </a:r>
            <a:endParaRPr lang="en-US" sz="4000" dirty="0">
              <a:solidFill>
                <a:srgbClr val="C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9"/>
          <a:stretch>
            <a:fillRect/>
          </a:stretch>
        </p:blipFill>
        <p:spPr>
          <a:xfrm rot="10800000" flipH="1" flipV="1">
            <a:off x="10341054" y="7793237"/>
            <a:ext cx="1872400" cy="1807159"/>
          </a:xfrm>
          <a:prstGeom prst="rect">
            <a:avLst/>
          </a:prstGeom>
        </p:spPr>
      </p:pic>
    </p:spTree>
    <p:extLst>
      <p:ext uri="{BB962C8B-B14F-4D97-AF65-F5344CB8AC3E}">
        <p14:creationId xmlns:p14="http://schemas.microsoft.com/office/powerpoint/2010/main" val="3783576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EAAAD"/>
        </a:solidFill>
        <a:effectLst/>
      </p:bgPr>
    </p:bg>
    <p:spTree>
      <p:nvGrpSpPr>
        <p:cNvPr id="1" name=""/>
        <p:cNvGrpSpPr/>
        <p:nvPr/>
      </p:nvGrpSpPr>
      <p:grpSpPr>
        <a:xfrm>
          <a:off x="0" y="0"/>
          <a:ext cx="0" cy="0"/>
          <a:chOff x="0" y="0"/>
          <a:chExt cx="0" cy="0"/>
        </a:xfrm>
      </p:grpSpPr>
      <p:grpSp>
        <p:nvGrpSpPr>
          <p:cNvPr id="2" name="Group 2"/>
          <p:cNvGrpSpPr/>
          <p:nvPr/>
        </p:nvGrpSpPr>
        <p:grpSpPr>
          <a:xfrm>
            <a:off x="434763" y="528671"/>
            <a:ext cx="17418475" cy="9229659"/>
            <a:chOff x="0" y="0"/>
            <a:chExt cx="4587582" cy="2430857"/>
          </a:xfrm>
        </p:grpSpPr>
        <p:sp>
          <p:nvSpPr>
            <p:cNvPr id="3" name="Freeform 3"/>
            <p:cNvSpPr/>
            <p:nvPr/>
          </p:nvSpPr>
          <p:spPr>
            <a:xfrm>
              <a:off x="0" y="0"/>
              <a:ext cx="4587582" cy="2430857"/>
            </a:xfrm>
            <a:custGeom>
              <a:avLst/>
              <a:gdLst/>
              <a:ahLst/>
              <a:cxnLst/>
              <a:rect l="l" t="t" r="r" b="b"/>
              <a:pathLst>
                <a:path w="4587582" h="2430857">
                  <a:moveTo>
                    <a:pt x="44447" y="0"/>
                  </a:moveTo>
                  <a:lnTo>
                    <a:pt x="4543135" y="0"/>
                  </a:lnTo>
                  <a:cubicBezTo>
                    <a:pt x="4554924" y="0"/>
                    <a:pt x="4566229" y="4683"/>
                    <a:pt x="4574564" y="13018"/>
                  </a:cubicBezTo>
                  <a:cubicBezTo>
                    <a:pt x="4582899" y="21353"/>
                    <a:pt x="4587582" y="32659"/>
                    <a:pt x="4587582" y="44447"/>
                  </a:cubicBezTo>
                  <a:lnTo>
                    <a:pt x="4587582" y="2386410"/>
                  </a:lnTo>
                  <a:cubicBezTo>
                    <a:pt x="4587582" y="2398198"/>
                    <a:pt x="4582899" y="2409503"/>
                    <a:pt x="4574564" y="2417838"/>
                  </a:cubicBezTo>
                  <a:cubicBezTo>
                    <a:pt x="4566229" y="2426174"/>
                    <a:pt x="4554924" y="2430857"/>
                    <a:pt x="4543135" y="2430857"/>
                  </a:cubicBezTo>
                  <a:lnTo>
                    <a:pt x="44447" y="2430857"/>
                  </a:lnTo>
                  <a:cubicBezTo>
                    <a:pt x="19899" y="2430857"/>
                    <a:pt x="0" y="2410957"/>
                    <a:pt x="0" y="2386410"/>
                  </a:cubicBezTo>
                  <a:lnTo>
                    <a:pt x="0" y="44447"/>
                  </a:lnTo>
                  <a:cubicBezTo>
                    <a:pt x="0" y="32659"/>
                    <a:pt x="4683" y="21353"/>
                    <a:pt x="13018" y="13018"/>
                  </a:cubicBezTo>
                  <a:cubicBezTo>
                    <a:pt x="21353" y="4683"/>
                    <a:pt x="32659" y="0"/>
                    <a:pt x="44447" y="0"/>
                  </a:cubicBezTo>
                  <a:close/>
                </a:path>
              </a:pathLst>
            </a:custGeom>
            <a:solidFill>
              <a:srgbClr val="F8F8EE"/>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874293" flipH="1">
            <a:off x="-683793" y="258776"/>
            <a:ext cx="3106406" cy="3433689"/>
          </a:xfrm>
          <a:custGeom>
            <a:avLst/>
            <a:gdLst/>
            <a:ahLst/>
            <a:cxnLst/>
            <a:rect l="l" t="t" r="r" b="b"/>
            <a:pathLst>
              <a:path w="4206504" h="5574884">
                <a:moveTo>
                  <a:pt x="4206504" y="0"/>
                </a:moveTo>
                <a:lnTo>
                  <a:pt x="0" y="0"/>
                </a:lnTo>
                <a:lnTo>
                  <a:pt x="0" y="5574885"/>
                </a:lnTo>
                <a:lnTo>
                  <a:pt x="4206504" y="5574885"/>
                </a:lnTo>
                <a:lnTo>
                  <a:pt x="4206504"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5628138" flipH="1" flipV="1">
            <a:off x="6755186" y="8981968"/>
            <a:ext cx="765131" cy="1731777"/>
          </a:xfrm>
          <a:custGeom>
            <a:avLst/>
            <a:gdLst/>
            <a:ahLst/>
            <a:cxnLst/>
            <a:rect l="l" t="t" r="r" b="b"/>
            <a:pathLst>
              <a:path w="765131" h="1731777">
                <a:moveTo>
                  <a:pt x="765131" y="1731778"/>
                </a:moveTo>
                <a:lnTo>
                  <a:pt x="0" y="1731778"/>
                </a:lnTo>
                <a:lnTo>
                  <a:pt x="0" y="0"/>
                </a:lnTo>
                <a:lnTo>
                  <a:pt x="765131" y="0"/>
                </a:lnTo>
                <a:lnTo>
                  <a:pt x="765131" y="17317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flipH="1">
            <a:off x="12229741" y="8935420"/>
            <a:ext cx="637207" cy="1442238"/>
          </a:xfrm>
          <a:custGeom>
            <a:avLst/>
            <a:gdLst/>
            <a:ahLst/>
            <a:cxnLst/>
            <a:rect l="l" t="t" r="r" b="b"/>
            <a:pathLst>
              <a:path w="637207" h="1442238">
                <a:moveTo>
                  <a:pt x="637207" y="0"/>
                </a:moveTo>
                <a:lnTo>
                  <a:pt x="0" y="0"/>
                </a:lnTo>
                <a:lnTo>
                  <a:pt x="0" y="1442238"/>
                </a:lnTo>
                <a:lnTo>
                  <a:pt x="637207" y="1442238"/>
                </a:lnTo>
                <a:lnTo>
                  <a:pt x="637207"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212378" flipH="1">
            <a:off x="16060721" y="6737416"/>
            <a:ext cx="2100764" cy="3175907"/>
          </a:xfrm>
          <a:custGeom>
            <a:avLst/>
            <a:gdLst/>
            <a:ahLst/>
            <a:cxnLst/>
            <a:rect l="l" t="t" r="r" b="b"/>
            <a:pathLst>
              <a:path w="2748906" h="4223180">
                <a:moveTo>
                  <a:pt x="2748906" y="0"/>
                </a:moveTo>
                <a:lnTo>
                  <a:pt x="0" y="0"/>
                </a:lnTo>
                <a:lnTo>
                  <a:pt x="0" y="4223180"/>
                </a:lnTo>
                <a:lnTo>
                  <a:pt x="2748906" y="4223180"/>
                </a:lnTo>
                <a:lnTo>
                  <a:pt x="2748906"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3393402">
            <a:off x="16483379" y="450015"/>
            <a:ext cx="626316" cy="1580156"/>
          </a:xfrm>
          <a:custGeom>
            <a:avLst/>
            <a:gdLst/>
            <a:ahLst/>
            <a:cxnLst/>
            <a:rect l="l" t="t" r="r" b="b"/>
            <a:pathLst>
              <a:path w="626316" h="1580156">
                <a:moveTo>
                  <a:pt x="0" y="0"/>
                </a:moveTo>
                <a:lnTo>
                  <a:pt x="626317" y="0"/>
                </a:lnTo>
                <a:lnTo>
                  <a:pt x="626317" y="1580156"/>
                </a:lnTo>
                <a:lnTo>
                  <a:pt x="0" y="15801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7179513" flipH="1">
            <a:off x="2890342" y="971893"/>
            <a:ext cx="503565" cy="1270463"/>
          </a:xfrm>
          <a:custGeom>
            <a:avLst/>
            <a:gdLst/>
            <a:ahLst/>
            <a:cxnLst/>
            <a:rect l="l" t="t" r="r" b="b"/>
            <a:pathLst>
              <a:path w="503565" h="1270463">
                <a:moveTo>
                  <a:pt x="503565" y="0"/>
                </a:moveTo>
                <a:lnTo>
                  <a:pt x="0" y="0"/>
                </a:lnTo>
                <a:lnTo>
                  <a:pt x="0" y="1270463"/>
                </a:lnTo>
                <a:lnTo>
                  <a:pt x="503565" y="1270463"/>
                </a:lnTo>
                <a:lnTo>
                  <a:pt x="503565"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Down Arrow 10"/>
          <p:cNvSpPr/>
          <p:nvPr/>
        </p:nvSpPr>
        <p:spPr>
          <a:xfrm rot="16200000">
            <a:off x="7735783" y="3024973"/>
            <a:ext cx="1371187" cy="1154317"/>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492922" y="2056157"/>
            <a:ext cx="7917711" cy="3091951"/>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Là </a:t>
            </a:r>
            <a:r>
              <a:rPr lang="en-US" sz="4000" dirty="0">
                <a:solidFill>
                  <a:schemeClr val="tx1"/>
                </a:solidFill>
                <a:latin typeface="Arial" panose="020B0604020202020204" pitchFamily="34" charset="0"/>
                <a:cs typeface="Arial" panose="020B0604020202020204" pitchFamily="34" charset="0"/>
              </a:rPr>
              <a:t>câu hỏi không dùng để hỏi mà để khẳng định, phủ định, bộc lộ cảm </a:t>
            </a:r>
            <a:r>
              <a:rPr lang="en-US" sz="4000" dirty="0" smtClean="0">
                <a:solidFill>
                  <a:schemeClr val="tx1"/>
                </a:solidFill>
                <a:latin typeface="Arial" panose="020B0604020202020204" pitchFamily="34" charset="0"/>
                <a:cs typeface="Arial" panose="020B0604020202020204" pitchFamily="34" charset="0"/>
              </a:rPr>
              <a:t>xúc…</a:t>
            </a:r>
            <a:endParaRPr lang="en-US" sz="4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4677719" y="2068795"/>
            <a:ext cx="2672112" cy="3091952"/>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Câu hỏi tu </a:t>
            </a:r>
            <a:r>
              <a:rPr lang="en-US" sz="4000" b="1" dirty="0" smtClean="0">
                <a:solidFill>
                  <a:schemeClr val="tx1"/>
                </a:solidFill>
                <a:latin typeface="Arial" panose="020B0604020202020204" pitchFamily="34" charset="0"/>
                <a:cs typeface="Arial" panose="020B0604020202020204" pitchFamily="34" charset="0"/>
              </a:rPr>
              <a:t>từ</a:t>
            </a:r>
            <a:endParaRPr lang="en-US" sz="4000" b="1"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stretch>
            <a:fillRect/>
          </a:stretch>
        </p:blipFill>
        <p:spPr>
          <a:xfrm>
            <a:off x="582890" y="4287725"/>
            <a:ext cx="4850363" cy="591908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EE"/>
        </a:solidFill>
        <a:effectLst/>
      </p:bgPr>
    </p:bg>
    <p:spTree>
      <p:nvGrpSpPr>
        <p:cNvPr id="1" name=""/>
        <p:cNvGrpSpPr/>
        <p:nvPr/>
      </p:nvGrpSpPr>
      <p:grpSpPr>
        <a:xfrm>
          <a:off x="0" y="0"/>
          <a:ext cx="0" cy="0"/>
          <a:chOff x="0" y="0"/>
          <a:chExt cx="0" cy="0"/>
        </a:xfrm>
      </p:grpSpPr>
      <p:sp>
        <p:nvSpPr>
          <p:cNvPr id="5" name="Freeform 5"/>
          <p:cNvSpPr/>
          <p:nvPr/>
        </p:nvSpPr>
        <p:spPr>
          <a:xfrm rot="-1680161">
            <a:off x="16793490" y="2186970"/>
            <a:ext cx="626316" cy="1580156"/>
          </a:xfrm>
          <a:custGeom>
            <a:avLst/>
            <a:gdLst/>
            <a:ahLst/>
            <a:cxnLst/>
            <a:rect l="l" t="t" r="r" b="b"/>
            <a:pathLst>
              <a:path w="626316" h="1580156">
                <a:moveTo>
                  <a:pt x="0" y="0"/>
                </a:moveTo>
                <a:lnTo>
                  <a:pt x="626316" y="0"/>
                </a:lnTo>
                <a:lnTo>
                  <a:pt x="626316" y="1580156"/>
                </a:lnTo>
                <a:lnTo>
                  <a:pt x="0" y="15801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rot="-5988900" flipH="1" flipV="1">
            <a:off x="5687667" y="8768616"/>
            <a:ext cx="765131" cy="1731777"/>
          </a:xfrm>
          <a:custGeom>
            <a:avLst/>
            <a:gdLst/>
            <a:ahLst/>
            <a:cxnLst/>
            <a:rect l="l" t="t" r="r" b="b"/>
            <a:pathLst>
              <a:path w="765131" h="1731777">
                <a:moveTo>
                  <a:pt x="765130" y="1731777"/>
                </a:moveTo>
                <a:lnTo>
                  <a:pt x="0" y="1731777"/>
                </a:lnTo>
                <a:lnTo>
                  <a:pt x="0" y="0"/>
                </a:lnTo>
                <a:lnTo>
                  <a:pt x="765130" y="0"/>
                </a:lnTo>
                <a:lnTo>
                  <a:pt x="765130" y="1731777"/>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5400000" flipH="1">
            <a:off x="12229741" y="8935420"/>
            <a:ext cx="637207" cy="1442238"/>
          </a:xfrm>
          <a:custGeom>
            <a:avLst/>
            <a:gdLst/>
            <a:ahLst/>
            <a:cxnLst/>
            <a:rect l="l" t="t" r="r" b="b"/>
            <a:pathLst>
              <a:path w="637207" h="1442238">
                <a:moveTo>
                  <a:pt x="637207" y="0"/>
                </a:moveTo>
                <a:lnTo>
                  <a:pt x="0" y="0"/>
                </a:lnTo>
                <a:lnTo>
                  <a:pt x="0" y="1442238"/>
                </a:lnTo>
                <a:lnTo>
                  <a:pt x="637207" y="1442238"/>
                </a:lnTo>
                <a:lnTo>
                  <a:pt x="637207"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4" name="Rounded Rectangle 13"/>
          <p:cNvSpPr/>
          <p:nvPr/>
        </p:nvSpPr>
        <p:spPr>
          <a:xfrm>
            <a:off x="4305295" y="446725"/>
            <a:ext cx="9753603" cy="12954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smtClean="0">
                <a:solidFill>
                  <a:srgbClr val="4D6E74"/>
                </a:solidFill>
                <a:latin typeface="Arial" panose="020B0604020202020204" pitchFamily="34" charset="0"/>
                <a:cs typeface="Arial" panose="020B0604020202020204" pitchFamily="34" charset="0"/>
              </a:rPr>
              <a:t>2</a:t>
            </a:r>
            <a:r>
              <a:rPr lang="vi-VN" sz="5000" b="1" dirty="0">
                <a:solidFill>
                  <a:srgbClr val="4D6E74"/>
                </a:solidFill>
                <a:latin typeface="Arial" panose="020B0604020202020204" pitchFamily="34" charset="0"/>
                <a:cs typeface="Arial" panose="020B0604020202020204" pitchFamily="34" charset="0"/>
              </a:rPr>
              <a:t>. Tác dụng của câu hỏi tu từ</a:t>
            </a:r>
          </a:p>
        </p:txBody>
      </p:sp>
      <p:sp>
        <p:nvSpPr>
          <p:cNvPr id="16" name="Rounded Rectangle 15"/>
          <p:cNvSpPr/>
          <p:nvPr/>
        </p:nvSpPr>
        <p:spPr>
          <a:xfrm>
            <a:off x="735745" y="5057234"/>
            <a:ext cx="9043254" cy="3841043"/>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Câu </a:t>
            </a:r>
            <a:r>
              <a:rPr lang="vi-VN" sz="4000" dirty="0">
                <a:solidFill>
                  <a:schemeClr val="tx1"/>
                </a:solidFill>
                <a:latin typeface="Arial" panose="020B0604020202020204" pitchFamily="34" charset="0"/>
                <a:cs typeface="Arial" panose="020B0604020202020204" pitchFamily="34" charset="0"/>
              </a:rPr>
              <a:t>hỏi tu từ nhằm thu hút sự quan tâm của người đọc, người </a:t>
            </a:r>
            <a:r>
              <a:rPr lang="vi-VN" sz="4000" dirty="0" smtClean="0">
                <a:solidFill>
                  <a:schemeClr val="tx1"/>
                </a:solidFill>
                <a:latin typeface="Arial" panose="020B0604020202020204" pitchFamily="34" charset="0"/>
                <a:cs typeface="Arial" panose="020B0604020202020204" pitchFamily="34" charset="0"/>
              </a:rPr>
              <a:t>nghe</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Làm </a:t>
            </a:r>
            <a:r>
              <a:rPr lang="vi-VN" sz="4000" dirty="0">
                <a:solidFill>
                  <a:schemeClr val="tx1"/>
                </a:solidFill>
                <a:latin typeface="Arial" panose="020B0604020202020204" pitchFamily="34" charset="0"/>
                <a:cs typeface="Arial" panose="020B0604020202020204" pitchFamily="34" charset="0"/>
              </a:rPr>
              <a:t>cho lời nói thêm uyển chuyển, giàu sắc thái biểu </a:t>
            </a:r>
            <a:r>
              <a:rPr lang="vi-VN" sz="4000" dirty="0" smtClean="0">
                <a:solidFill>
                  <a:schemeClr val="tx1"/>
                </a:solidFill>
                <a:latin typeface="Arial" panose="020B0604020202020204" pitchFamily="34" charset="0"/>
                <a:cs typeface="Arial" panose="020B0604020202020204" pitchFamily="34" charset="0"/>
              </a:rPr>
              <a:t>cảm</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3154571" y="2417767"/>
            <a:ext cx="4205603" cy="1845083"/>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chemeClr val="tx1"/>
                </a:solidFill>
                <a:latin typeface="Arial" panose="020B0604020202020204" pitchFamily="34" charset="0"/>
                <a:cs typeface="Arial" panose="020B0604020202020204" pitchFamily="34" charset="0"/>
              </a:rPr>
              <a:t>Trong giao tiếp</a:t>
            </a:r>
          </a:p>
        </p:txBody>
      </p:sp>
      <p:sp>
        <p:nvSpPr>
          <p:cNvPr id="18" name="Rounded Rectangle 17"/>
          <p:cNvSpPr/>
          <p:nvPr/>
        </p:nvSpPr>
        <p:spPr>
          <a:xfrm>
            <a:off x="10515600" y="5057234"/>
            <a:ext cx="7086600" cy="3841043"/>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Nhằm </a:t>
            </a:r>
            <a:r>
              <a:rPr lang="vi-VN" sz="4000" dirty="0">
                <a:solidFill>
                  <a:schemeClr val="tx1"/>
                </a:solidFill>
                <a:latin typeface="Arial" panose="020B0604020202020204" pitchFamily="34" charset="0"/>
                <a:cs typeface="Arial" panose="020B0604020202020204" pitchFamily="34" charset="0"/>
              </a:rPr>
              <a:t>tăng sắc thái gợi </a:t>
            </a:r>
            <a:r>
              <a:rPr lang="vi-VN" sz="4000" dirty="0" smtClean="0">
                <a:solidFill>
                  <a:schemeClr val="tx1"/>
                </a:solidFill>
                <a:latin typeface="Arial" panose="020B0604020202020204" pitchFamily="34" charset="0"/>
                <a:cs typeface="Arial" panose="020B0604020202020204" pitchFamily="34" charset="0"/>
              </a:rPr>
              <a:t>cả</a:t>
            </a:r>
            <a:r>
              <a:rPr lang="en-US" sz="4000" dirty="0" smtClean="0">
                <a:solidFill>
                  <a:schemeClr val="tx1"/>
                </a:solidFill>
                <a:latin typeface="Arial" panose="020B0604020202020204" pitchFamily="34" charset="0"/>
                <a:cs typeface="Arial" panose="020B0604020202020204" pitchFamily="34" charset="0"/>
              </a:rPr>
              <a:t>m, </a:t>
            </a:r>
            <a:r>
              <a:rPr lang="vi-VN" sz="4000" dirty="0" smtClean="0">
                <a:solidFill>
                  <a:schemeClr val="tx1"/>
                </a:solidFill>
                <a:latin typeface="Arial" panose="020B0604020202020204" pitchFamily="34" charset="0"/>
                <a:cs typeface="Arial" panose="020B0604020202020204" pitchFamily="34" charset="0"/>
              </a:rPr>
              <a:t>gợi </a:t>
            </a:r>
            <a:r>
              <a:rPr lang="vi-VN" sz="4000" dirty="0">
                <a:solidFill>
                  <a:schemeClr val="tx1"/>
                </a:solidFill>
                <a:latin typeface="Arial" panose="020B0604020202020204" pitchFamily="34" charset="0"/>
                <a:cs typeface="Arial" panose="020B0604020202020204" pitchFamily="34" charset="0"/>
              </a:rPr>
              <a:t>ra nhiều ý </a:t>
            </a:r>
            <a:r>
              <a:rPr lang="vi-VN" sz="4000" dirty="0" smtClean="0">
                <a:solidFill>
                  <a:schemeClr val="tx1"/>
                </a:solidFill>
                <a:latin typeface="Arial" panose="020B0604020202020204" pitchFamily="34" charset="0"/>
                <a:cs typeface="Arial" panose="020B0604020202020204" pitchFamily="34" charset="0"/>
              </a:rPr>
              <a:t>nghĩa</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Tạo </a:t>
            </a:r>
            <a:r>
              <a:rPr lang="vi-VN" sz="4000" dirty="0">
                <a:solidFill>
                  <a:schemeClr val="tx1"/>
                </a:solidFill>
                <a:latin typeface="Arial" panose="020B0604020202020204" pitchFamily="34" charset="0"/>
                <a:cs typeface="Arial" panose="020B0604020202020204" pitchFamily="34" charset="0"/>
              </a:rPr>
              <a:t>hiệu quả thẩm mĩ cho tác phẩm</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11956098" y="2417767"/>
            <a:ext cx="4205603" cy="1857545"/>
          </a:xfrm>
          <a:prstGeom prst="roundRect">
            <a:avLst>
              <a:gd name="adj" fmla="val 9741"/>
            </a:avLst>
          </a:prstGeom>
          <a:solidFill>
            <a:schemeClr val="bg1"/>
          </a:solidFill>
          <a:ln w="38100">
            <a:solidFill>
              <a:srgbClr val="4D6E7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Trong </a:t>
            </a:r>
            <a:r>
              <a:rPr lang="en-US" sz="4000" b="1" dirty="0">
                <a:solidFill>
                  <a:schemeClr val="tx1"/>
                </a:solidFill>
                <a:latin typeface="Arial" panose="020B0604020202020204" pitchFamily="34" charset="0"/>
                <a:cs typeface="Arial" panose="020B0604020202020204" pitchFamily="34" charset="0"/>
              </a:rPr>
              <a:t>văn học </a:t>
            </a:r>
          </a:p>
        </p:txBody>
      </p:sp>
      <p:sp>
        <p:nvSpPr>
          <p:cNvPr id="20" name="Down Arrow 19"/>
          <p:cNvSpPr/>
          <p:nvPr/>
        </p:nvSpPr>
        <p:spPr>
          <a:xfrm>
            <a:off x="4581732" y="4262851"/>
            <a:ext cx="1351279" cy="1004576"/>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Down Arrow 20"/>
          <p:cNvSpPr/>
          <p:nvPr/>
        </p:nvSpPr>
        <p:spPr>
          <a:xfrm>
            <a:off x="13383259" y="4272270"/>
            <a:ext cx="1351279" cy="1004576"/>
          </a:xfrm>
          <a:prstGeom prst="downArrow">
            <a:avLst/>
          </a:prstGeom>
          <a:solidFill>
            <a:srgbClr val="4D6E74"/>
          </a:solidFill>
          <a:ln>
            <a:solidFill>
              <a:srgbClr val="4D6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1418</Words>
  <Application>Microsoft Office PowerPoint</Application>
  <PresentationFormat>Custom</PresentationFormat>
  <Paragraphs>118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Green Cream</dc:title>
  <cp:lastModifiedBy>Giang Lưu</cp:lastModifiedBy>
  <cp:revision>27</cp:revision>
  <dcterms:created xsi:type="dcterms:W3CDTF">2006-08-16T00:00:00Z</dcterms:created>
  <dcterms:modified xsi:type="dcterms:W3CDTF">2023-10-08T11:18:58Z</dcterms:modified>
  <dc:identifier>DAFuyftDeUQ</dc:identifier>
</cp:coreProperties>
</file>