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86" r:id="rId3"/>
    <p:sldId id="264" r:id="rId4"/>
    <p:sldId id="267" r:id="rId5"/>
    <p:sldId id="257" r:id="rId6"/>
    <p:sldId id="285" r:id="rId7"/>
    <p:sldId id="271" r:id="rId8"/>
    <p:sldId id="284" r:id="rId9"/>
    <p:sldId id="274" r:id="rId10"/>
    <p:sldId id="323" r:id="rId11"/>
    <p:sldId id="336" r:id="rId12"/>
    <p:sldId id="337" r:id="rId13"/>
    <p:sldId id="338" r:id="rId14"/>
    <p:sldId id="339" r:id="rId15"/>
    <p:sldId id="258" r:id="rId16"/>
    <p:sldId id="340" r:id="rId17"/>
    <p:sldId id="341" r:id="rId18"/>
    <p:sldId id="342" r:id="rId19"/>
    <p:sldId id="309" r:id="rId20"/>
    <p:sldId id="324" r:id="rId21"/>
    <p:sldId id="283" r:id="rId22"/>
    <p:sldId id="344" r:id="rId23"/>
    <p:sldId id="343" r:id="rId24"/>
    <p:sldId id="288" r:id="rId25"/>
    <p:sldId id="325" r:id="rId26"/>
    <p:sldId id="308" r:id="rId27"/>
    <p:sldId id="345" r:id="rId28"/>
    <p:sldId id="326" r:id="rId29"/>
    <p:sldId id="268" r:id="rId30"/>
    <p:sldId id="287" r:id="rId31"/>
    <p:sldId id="294" r:id="rId32"/>
    <p:sldId id="327" r:id="rId33"/>
    <p:sldId id="346" r:id="rId34"/>
    <p:sldId id="347" r:id="rId35"/>
    <p:sldId id="348" r:id="rId36"/>
    <p:sldId id="349" r:id="rId37"/>
    <p:sldId id="350" r:id="rId38"/>
    <p:sldId id="351" r:id="rId39"/>
    <p:sldId id="307" r:id="rId40"/>
    <p:sldId id="289" r:id="rId41"/>
    <p:sldId id="328" r:id="rId42"/>
    <p:sldId id="295" r:id="rId43"/>
    <p:sldId id="306" r:id="rId44"/>
    <p:sldId id="329" r:id="rId45"/>
    <p:sldId id="305" r:id="rId46"/>
    <p:sldId id="290" r:id="rId47"/>
    <p:sldId id="358" r:id="rId48"/>
    <p:sldId id="359" r:id="rId49"/>
    <p:sldId id="360" r:id="rId50"/>
    <p:sldId id="296" r:id="rId51"/>
    <p:sldId id="352" r:id="rId52"/>
    <p:sldId id="353" r:id="rId53"/>
    <p:sldId id="354" r:id="rId54"/>
    <p:sldId id="355" r:id="rId55"/>
    <p:sldId id="356" r:id="rId56"/>
    <p:sldId id="330" r:id="rId57"/>
    <p:sldId id="291" r:id="rId58"/>
    <p:sldId id="331" r:id="rId59"/>
    <p:sldId id="297" r:id="rId60"/>
    <p:sldId id="304" r:id="rId61"/>
    <p:sldId id="292" r:id="rId62"/>
    <p:sldId id="332" r:id="rId63"/>
    <p:sldId id="303" r:id="rId64"/>
    <p:sldId id="333" r:id="rId65"/>
    <p:sldId id="298" r:id="rId66"/>
    <p:sldId id="302" r:id="rId67"/>
    <p:sldId id="334" r:id="rId68"/>
    <p:sldId id="293" r:id="rId69"/>
    <p:sldId id="299" r:id="rId70"/>
    <p:sldId id="273" r:id="rId71"/>
    <p:sldId id="265" r:id="rId72"/>
  </p:sldIdLst>
  <p:sldSz cx="18288000" cy="10287000"/>
  <p:notesSz cx="6858000" cy="9144000"/>
  <p:embeddedFontLst>
    <p:embeddedFont>
      <p:font typeface="Arial" panose="020B0604020202020204" pitchFamily="34" charset="0"/>
      <p:regular r:id="rId73"/>
    </p:embeddedFont>
    <p:embeddedFont>
      <p:font typeface="Calibri" panose="020F0502020204030204" pitchFamily="34" charset="0"/>
      <p:regular r:id="rId74"/>
      <p:bold r:id="rId75"/>
      <p:italic r:id="rId76"/>
      <p:boldItalic r:id="rId7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DCF"/>
    <a:srgbClr val="6D43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1" d="100"/>
          <a:sy n="41" d="100"/>
        </p:scale>
        <p:origin x="498"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2.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4.svg"/><Relationship Id="rId2" Type="http://schemas.openxmlformats.org/officeDocument/2006/relationships/image" Target="../media/image1.png"/><Relationship Id="rId1" Type="http://schemas.openxmlformats.org/officeDocument/2006/relationships/slideLayout" Target="../slideLayouts/slideLayout7.xml"/><Relationship Id="rId10" Type="http://schemas.openxmlformats.org/officeDocument/2006/relationships/image" Target="../media/image19.png"/><Relationship Id="rId9" Type="http://schemas.openxmlformats.org/officeDocument/2006/relationships/image" Target="../media/image46.sv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0.sv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4.svg"/><Relationship Id="rId2" Type="http://schemas.openxmlformats.org/officeDocument/2006/relationships/image" Target="../media/image1.png"/><Relationship Id="rId1" Type="http://schemas.openxmlformats.org/officeDocument/2006/relationships/slideLayout" Target="../slideLayouts/slideLayout7.xml"/><Relationship Id="rId10" Type="http://schemas.openxmlformats.org/officeDocument/2006/relationships/image" Target="../media/image19.png"/><Relationship Id="rId9" Type="http://schemas.openxmlformats.org/officeDocument/2006/relationships/image" Target="../media/image46.sv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12"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22.svg"/><Relationship Id="rId9"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0.sv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12"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22.svg"/><Relationship Id="rId9" Type="http://schemas.openxmlformats.org/officeDocument/2006/relationships/image" Target="../media/image16.sv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0.sv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4.svg"/><Relationship Id="rId2" Type="http://schemas.openxmlformats.org/officeDocument/2006/relationships/image" Target="../media/image1.png"/><Relationship Id="rId1" Type="http://schemas.openxmlformats.org/officeDocument/2006/relationships/slideLayout" Target="../slideLayouts/slideLayout7.xml"/><Relationship Id="rId10" Type="http://schemas.openxmlformats.org/officeDocument/2006/relationships/image" Target="../media/image19.png"/><Relationship Id="rId9" Type="http://schemas.openxmlformats.org/officeDocument/2006/relationships/image" Target="../media/image46.sv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0.sv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12"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22.svg"/><Relationship Id="rId9" Type="http://schemas.openxmlformats.org/officeDocument/2006/relationships/image" Target="../media/image16.sv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0.sv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12"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22.svg"/><Relationship Id="rId9" Type="http://schemas.openxmlformats.org/officeDocument/2006/relationships/image" Target="../media/image16.svg"/></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4.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21.png"/><Relationship Id="rId10" Type="http://schemas.openxmlformats.org/officeDocument/2006/relationships/image" Target="../media/image19.png"/><Relationship Id="rId9" Type="http://schemas.openxmlformats.org/officeDocument/2006/relationships/image" Target="../media/image46.sv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3" Type="http://schemas.openxmlformats.org/officeDocument/2006/relationships/image" Target="../media/image10.png"/><Relationship Id="rId3" Type="http://schemas.openxmlformats.org/officeDocument/2006/relationships/image" Target="../media/image7.pn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58.svg"/><Relationship Id="rId5" Type="http://schemas.openxmlformats.org/officeDocument/2006/relationships/image" Target="../media/image52.svg"/><Relationship Id="rId9" Type="http://schemas.openxmlformats.org/officeDocument/2006/relationships/image" Target="../media/image56.svg"/></Relationships>
</file>

<file path=ppt/slides/_rels/slide3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3.png"/><Relationship Id="rId7" Type="http://schemas.openxmlformats.org/officeDocument/2006/relationships/image" Target="../media/image54.svg"/><Relationship Id="rId2" Type="http://schemas.openxmlformats.org/officeDocument/2006/relationships/image" Target="../media/image1.png"/><Relationship Id="rId1" Type="http://schemas.openxmlformats.org/officeDocument/2006/relationships/slideLayout" Target="../slideLayouts/slideLayout7.xml"/><Relationship Id="rId10"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0.sv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4.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24.png"/><Relationship Id="rId10" Type="http://schemas.openxmlformats.org/officeDocument/2006/relationships/image" Target="../media/image19.png"/><Relationship Id="rId9" Type="http://schemas.openxmlformats.org/officeDocument/2006/relationships/image" Target="../media/image46.svg"/></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2.mp3"/><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image" Target="../media/image5.svg"/><Relationship Id="rId5" Type="http://schemas.openxmlformats.org/officeDocument/2006/relationships/slideLayout" Target="../slideLayouts/slideLayout7.xml"/><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image" Target="../media/image3.svg"/></Relationships>
</file>

<file path=ppt/slides/_rels/slide34.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2.mp3"/><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image" Target="../media/image5.svg"/><Relationship Id="rId5" Type="http://schemas.openxmlformats.org/officeDocument/2006/relationships/slideLayout" Target="../slideLayouts/slideLayout7.xml"/><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image" Target="../media/image3.svg"/></Relationships>
</file>

<file path=ppt/slides/_rels/slide35.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2.mp3"/><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image" Target="../media/image5.svg"/><Relationship Id="rId5" Type="http://schemas.openxmlformats.org/officeDocument/2006/relationships/slideLayout" Target="../slideLayouts/slideLayout7.xml"/><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image" Target="../media/image3.svg"/></Relationships>
</file>

<file path=ppt/slides/_rels/slide36.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2.mp3"/><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image" Target="../media/image5.svg"/><Relationship Id="rId5" Type="http://schemas.openxmlformats.org/officeDocument/2006/relationships/slideLayout" Target="../slideLayouts/slideLayout7.xml"/><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image" Target="../media/image3.svg"/></Relationships>
</file>

<file path=ppt/slides/_rels/slide37.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2.mp3"/><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image" Target="../media/image5.svg"/><Relationship Id="rId5" Type="http://schemas.openxmlformats.org/officeDocument/2006/relationships/slideLayout" Target="../slideLayouts/slideLayout7.xml"/><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image" Target="../media/image3.svg"/></Relationships>
</file>

<file path=ppt/slides/_rels/slide38.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2.mp3"/><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image" Target="../media/image5.svg"/><Relationship Id="rId5" Type="http://schemas.openxmlformats.org/officeDocument/2006/relationships/slideLayout" Target="../slideLayouts/slideLayout7.xml"/><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image" Target="../media/image3.sv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3" Type="http://schemas.openxmlformats.org/officeDocument/2006/relationships/image" Target="../media/image30.png"/><Relationship Id="rId3" Type="http://schemas.openxmlformats.org/officeDocument/2006/relationships/image" Target="../media/image14.png"/><Relationship Id="rId12"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22.svg"/><Relationship Id="rId10" Type="http://schemas.openxmlformats.org/officeDocument/2006/relationships/image" Target="../media/image20.png"/><Relationship Id="rId9" Type="http://schemas.openxmlformats.org/officeDocument/2006/relationships/image" Target="../media/image16.svg"/></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4.svg"/><Relationship Id="rId2" Type="http://schemas.openxmlformats.org/officeDocument/2006/relationships/image" Target="../media/image1.png"/><Relationship Id="rId1" Type="http://schemas.openxmlformats.org/officeDocument/2006/relationships/slideLayout" Target="../slideLayouts/slideLayout7.xml"/><Relationship Id="rId10" Type="http://schemas.openxmlformats.org/officeDocument/2006/relationships/image" Target="../media/image19.png"/><Relationship Id="rId9" Type="http://schemas.openxmlformats.org/officeDocument/2006/relationships/image" Target="../media/image46.svg"/></Relationships>
</file>

<file path=ppt/slides/_rels/slide4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0.sv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4.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33.png"/><Relationship Id="rId10" Type="http://schemas.openxmlformats.org/officeDocument/2006/relationships/image" Target="../media/image19.png"/><Relationship Id="rId9" Type="http://schemas.openxmlformats.org/officeDocument/2006/relationships/image" Target="../media/image46.sv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12"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22.svg"/><Relationship Id="rId10" Type="http://schemas.openxmlformats.org/officeDocument/2006/relationships/image" Target="../media/image20.png"/><Relationship Id="rId9" Type="http://schemas.openxmlformats.org/officeDocument/2006/relationships/image" Target="../media/image16.svg"/></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3.png"/><Relationship Id="rId7" Type="http://schemas.openxmlformats.org/officeDocument/2006/relationships/image" Target="../media/image54.svg"/><Relationship Id="rId2" Type="http://schemas.openxmlformats.org/officeDocument/2006/relationships/image" Target="../media/image1.png"/><Relationship Id="rId1" Type="http://schemas.openxmlformats.org/officeDocument/2006/relationships/slideLayout" Target="../slideLayouts/slideLayout7.xml"/><Relationship Id="rId10"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png"/></Relationships>
</file>

<file path=ppt/slides/_rels/slide5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0.svg"/></Relationships>
</file>

<file path=ppt/slides/_rels/slide51.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2.mp3"/><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image" Target="NULL"/><Relationship Id="rId5" Type="http://schemas.openxmlformats.org/officeDocument/2006/relationships/slideLayout" Target="../slideLayouts/slideLayout7.xml"/><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image" Target="NULL"/></Relationships>
</file>

<file path=ppt/slides/_rels/slide52.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2.mp3"/><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image" Target="NULL"/><Relationship Id="rId5" Type="http://schemas.openxmlformats.org/officeDocument/2006/relationships/slideLayout" Target="../slideLayouts/slideLayout7.xml"/><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image" Target="NULL"/></Relationships>
</file>

<file path=ppt/slides/_rels/slide53.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2.mp3"/><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image" Target="NULL"/><Relationship Id="rId5" Type="http://schemas.openxmlformats.org/officeDocument/2006/relationships/slideLayout" Target="../slideLayouts/slideLayout7.xml"/><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image" Target="NULL"/></Relationships>
</file>

<file path=ppt/slides/_rels/slide54.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2.mp3"/><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image" Target="NULL"/><Relationship Id="rId5" Type="http://schemas.openxmlformats.org/officeDocument/2006/relationships/slideLayout" Target="../slideLayouts/slideLayout7.xml"/><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image" Target="NULL"/></Relationships>
</file>

<file path=ppt/slides/_rels/slide55.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2.mp3"/><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image" Target="NULL"/><Relationship Id="rId5" Type="http://schemas.openxmlformats.org/officeDocument/2006/relationships/slideLayout" Target="../slideLayouts/slideLayout7.xml"/><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image" Target="NULL"/></Relationships>
</file>

<file path=ppt/slides/_rels/slide56.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2.mp3"/><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image" Target="NULL"/><Relationship Id="rId5" Type="http://schemas.openxmlformats.org/officeDocument/2006/relationships/slideLayout" Target="../slideLayouts/slideLayout7.xml"/><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image" Target="NULL"/></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22.svg"/><Relationship Id="rId10" Type="http://schemas.openxmlformats.org/officeDocument/2006/relationships/image" Target="../media/image20.png"/><Relationship Id="rId9" Type="http://schemas.openxmlformats.org/officeDocument/2006/relationships/image" Target="../media/image16.svg"/></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4.svg"/><Relationship Id="rId12"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36.png"/><Relationship Id="rId10" Type="http://schemas.openxmlformats.org/officeDocument/2006/relationships/image" Target="../media/image19.png"/><Relationship Id="rId9" Type="http://schemas.openxmlformats.org/officeDocument/2006/relationships/image" Target="../media/image46.svg"/></Relationships>
</file>

<file path=ppt/slides/_rels/slide5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0.sv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0.svg"/></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22.svg"/><Relationship Id="rId10" Type="http://schemas.openxmlformats.org/officeDocument/2006/relationships/image" Target="../media/image20.png"/><Relationship Id="rId9" Type="http://schemas.openxmlformats.org/officeDocument/2006/relationships/image" Target="../media/image16.svg"/></Relationships>
</file>

<file path=ppt/slides/_rels/slide6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4.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38.png"/><Relationship Id="rId10" Type="http://schemas.openxmlformats.org/officeDocument/2006/relationships/image" Target="../media/image19.png"/><Relationship Id="rId9" Type="http://schemas.openxmlformats.org/officeDocument/2006/relationships/image" Target="../media/image46.svg"/></Relationships>
</file>

<file path=ppt/slides/_rels/slide6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1.png"/><Relationship Id="rId7" Type="http://schemas.openxmlformats.org/officeDocument/2006/relationships/image" Target="../media/image44.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4.svg"/><Relationship Id="rId2" Type="http://schemas.openxmlformats.org/officeDocument/2006/relationships/image" Target="../media/image1.png"/><Relationship Id="rId1" Type="http://schemas.openxmlformats.org/officeDocument/2006/relationships/slideLayout" Target="../slideLayouts/slideLayout7.xml"/><Relationship Id="rId10" Type="http://schemas.openxmlformats.org/officeDocument/2006/relationships/image" Target="../media/image19.png"/><Relationship Id="rId9" Type="http://schemas.openxmlformats.org/officeDocument/2006/relationships/image" Target="../media/image46.sv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0.svg"/></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4.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40.png"/><Relationship Id="rId10" Type="http://schemas.openxmlformats.org/officeDocument/2006/relationships/image" Target="../media/image19.png"/><Relationship Id="rId9" Type="http://schemas.openxmlformats.org/officeDocument/2006/relationships/image" Target="../media/image46.svg"/></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36.sv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0.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6" name="Freeform 6"/>
          <p:cNvSpPr/>
          <p:nvPr/>
        </p:nvSpPr>
        <p:spPr>
          <a:xfrm rot="-1012622">
            <a:off x="16554714" y="605043"/>
            <a:ext cx="2110272" cy="5590124"/>
          </a:xfrm>
          <a:custGeom>
            <a:avLst/>
            <a:gdLst/>
            <a:ahLst/>
            <a:cxnLst/>
            <a:rect l="l" t="t" r="r" b="b"/>
            <a:pathLst>
              <a:path w="2110272" h="5590124">
                <a:moveTo>
                  <a:pt x="0" y="0"/>
                </a:moveTo>
                <a:lnTo>
                  <a:pt x="2110272" y="0"/>
                </a:lnTo>
                <a:lnTo>
                  <a:pt x="2110272" y="5590124"/>
                </a:lnTo>
                <a:lnTo>
                  <a:pt x="0" y="5590124"/>
                </a:lnTo>
                <a:lnTo>
                  <a:pt x="0" y="0"/>
                </a:lnTo>
                <a:close/>
              </a:path>
            </a:pathLst>
          </a:custGeom>
          <a:blipFill>
            <a:blip r:embed="rId3"/>
            <a:stretch>
              <a:fillRect/>
            </a:stretch>
          </a:blipFill>
        </p:spPr>
      </p:sp>
      <p:pic>
        <p:nvPicPr>
          <p:cNvPr id="16" name="Picture 15"/>
          <p:cNvPicPr>
            <a:picLocks noChangeAspect="1"/>
          </p:cNvPicPr>
          <p:nvPr/>
        </p:nvPicPr>
        <p:blipFill>
          <a:blip r:embed="rId4"/>
          <a:stretch>
            <a:fillRect/>
          </a:stretch>
        </p:blipFill>
        <p:spPr>
          <a:xfrm>
            <a:off x="-304800" y="6210300"/>
            <a:ext cx="5475603" cy="6425287"/>
          </a:xfrm>
          <a:prstGeom prst="rect">
            <a:avLst/>
          </a:prstGeom>
        </p:spPr>
      </p:pic>
      <p:sp>
        <p:nvSpPr>
          <p:cNvPr id="17" name="TextBox 16"/>
          <p:cNvSpPr txBox="1"/>
          <p:nvPr/>
        </p:nvSpPr>
        <p:spPr>
          <a:xfrm>
            <a:off x="2286000" y="2441414"/>
            <a:ext cx="13716000" cy="5404172"/>
          </a:xfrm>
          <a:prstGeom prst="rect">
            <a:avLst/>
          </a:prstGeom>
          <a:noFill/>
        </p:spPr>
        <p:txBody>
          <a:bodyPr wrap="square" rtlCol="0">
            <a:spAutoFit/>
          </a:bodyPr>
          <a:lstStyle/>
          <a:p>
            <a:pPr algn="ctr">
              <a:lnSpc>
                <a:spcPct val="150000"/>
              </a:lnSpc>
            </a:pPr>
            <a:r>
              <a:rPr lang="en-US" sz="8000" b="1" dirty="0" smtClean="0">
                <a:solidFill>
                  <a:schemeClr val="accent1">
                    <a:lumMod val="50000"/>
                  </a:schemeClr>
                </a:solidFill>
                <a:latin typeface="Arial" panose="020B0604020202020204" pitchFamily="34" charset="0"/>
                <a:cs typeface="Arial" panose="020B0604020202020204" pitchFamily="34" charset="0"/>
              </a:rPr>
              <a:t>CHÀO ĐÓN CÁC EM TỚI TIẾT HỌC MÔN NGỮ VĂN NGÀY HÔM NAY!</a:t>
            </a:r>
            <a:endParaRPr lang="en-US" sz="8000" b="1" dirty="0">
              <a:solidFill>
                <a:schemeClr val="accent1">
                  <a:lumMod val="50000"/>
                </a:schemeClr>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graphicFrame>
        <p:nvGraphicFramePr>
          <p:cNvPr id="5" name="Table 4"/>
          <p:cNvGraphicFramePr>
            <a:graphicFrameLocks noGrp="1"/>
          </p:cNvGraphicFramePr>
          <p:nvPr>
            <p:extLst>
              <p:ext uri="{D42A27DB-BD31-4B8C-83A1-F6EECF244321}">
                <p14:modId xmlns:p14="http://schemas.microsoft.com/office/powerpoint/2010/main" val="2332576850"/>
              </p:ext>
            </p:extLst>
          </p:nvPr>
        </p:nvGraphicFramePr>
        <p:xfrm>
          <a:off x="152400" y="1019691"/>
          <a:ext cx="17983199" cy="8617749"/>
        </p:xfrm>
        <a:graphic>
          <a:graphicData uri="http://schemas.openxmlformats.org/drawingml/2006/table">
            <a:tbl>
              <a:tblPr firstRow="1" bandRow="1">
                <a:tableStyleId>{21E4AEA4-8DFA-4A89-87EB-49C32662AFE0}</a:tableStyleId>
              </a:tblPr>
              <a:tblGrid>
                <a:gridCol w="1362364">
                  <a:extLst>
                    <a:ext uri="{9D8B030D-6E8A-4147-A177-3AD203B41FA5}">
                      <a16:colId xmlns:a16="http://schemas.microsoft.com/office/drawing/2014/main" val="4255781551"/>
                    </a:ext>
                  </a:extLst>
                </a:gridCol>
                <a:gridCol w="1868384">
                  <a:extLst>
                    <a:ext uri="{9D8B030D-6E8A-4147-A177-3AD203B41FA5}">
                      <a16:colId xmlns:a16="http://schemas.microsoft.com/office/drawing/2014/main" val="2410545474"/>
                    </a:ext>
                  </a:extLst>
                </a:gridCol>
                <a:gridCol w="1868384">
                  <a:extLst>
                    <a:ext uri="{9D8B030D-6E8A-4147-A177-3AD203B41FA5}">
                      <a16:colId xmlns:a16="http://schemas.microsoft.com/office/drawing/2014/main" val="1026008555"/>
                    </a:ext>
                  </a:extLst>
                </a:gridCol>
                <a:gridCol w="1987468">
                  <a:extLst>
                    <a:ext uri="{9D8B030D-6E8A-4147-A177-3AD203B41FA5}">
                      <a16:colId xmlns:a16="http://schemas.microsoft.com/office/drawing/2014/main" val="1270912388"/>
                    </a:ext>
                  </a:extLst>
                </a:gridCol>
                <a:gridCol w="6858000">
                  <a:extLst>
                    <a:ext uri="{9D8B030D-6E8A-4147-A177-3AD203B41FA5}">
                      <a16:colId xmlns:a16="http://schemas.microsoft.com/office/drawing/2014/main" val="624799286"/>
                    </a:ext>
                  </a:extLst>
                </a:gridCol>
                <a:gridCol w="4038599">
                  <a:extLst>
                    <a:ext uri="{9D8B030D-6E8A-4147-A177-3AD203B41FA5}">
                      <a16:colId xmlns:a16="http://schemas.microsoft.com/office/drawing/2014/main" val="4192138618"/>
                    </a:ext>
                  </a:extLst>
                </a:gridCol>
              </a:tblGrid>
              <a:tr h="1224059">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Bài</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Văn</a:t>
                      </a:r>
                      <a:r>
                        <a:rPr lang="en-US" sz="3700" baseline="0" dirty="0" smtClean="0">
                          <a:latin typeface="Arial" panose="020B0604020202020204" pitchFamily="34" charset="0"/>
                          <a:cs typeface="Arial" panose="020B0604020202020204" pitchFamily="34" charset="0"/>
                        </a:rPr>
                        <a:t> bản</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Tác</a:t>
                      </a:r>
                      <a:r>
                        <a:rPr lang="en-US" sz="3700" baseline="0" dirty="0" smtClean="0">
                          <a:latin typeface="Arial" panose="020B0604020202020204" pitchFamily="34" charset="0"/>
                          <a:cs typeface="Arial" panose="020B0604020202020204" pitchFamily="34" charset="0"/>
                        </a:rPr>
                        <a:t> giả</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Loại,</a:t>
                      </a:r>
                      <a:r>
                        <a:rPr lang="en-US" sz="3700" baseline="0" dirty="0" smtClean="0">
                          <a:latin typeface="Arial" panose="020B0604020202020204" pitchFamily="34" charset="0"/>
                          <a:cs typeface="Arial" panose="020B0604020202020204" pitchFamily="34" charset="0"/>
                        </a:rPr>
                        <a:t> thể loại</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2">
                  <a:txBody>
                    <a:bodyPr/>
                    <a:lstStyle/>
                    <a:p>
                      <a:pPr algn="ctr">
                        <a:lnSpc>
                          <a:spcPct val="150000"/>
                        </a:lnSpc>
                      </a:pPr>
                      <a:r>
                        <a:rPr lang="en-US" sz="3700" dirty="0" smtClean="0">
                          <a:latin typeface="Arial" panose="020B0604020202020204" pitchFamily="34" charset="0"/>
                          <a:cs typeface="Arial" panose="020B0604020202020204" pitchFamily="34" charset="0"/>
                        </a:rPr>
                        <a:t>Đặ</a:t>
                      </a:r>
                      <a:r>
                        <a:rPr lang="en-US" sz="3700" baseline="0" dirty="0" smtClean="0">
                          <a:latin typeface="Arial" panose="020B0604020202020204" pitchFamily="34" charset="0"/>
                          <a:cs typeface="Arial" panose="020B0604020202020204" pitchFamily="34" charset="0"/>
                        </a:rPr>
                        <a:t>c điểm nổi bật</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a:lnSpc>
                          <a:spcPct val="150000"/>
                        </a:lnSpc>
                      </a:pPr>
                      <a:endParaRPr lang="en-US" sz="370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59443155"/>
                  </a:ext>
                </a:extLst>
              </a:tr>
              <a:tr h="1000319">
                <a:tc vMerge="1">
                  <a:txBody>
                    <a:bodyPr/>
                    <a:lstStyle/>
                    <a:p>
                      <a:pPr>
                        <a:lnSpc>
                          <a:spcPct val="150000"/>
                        </a:lnSpc>
                      </a:pPr>
                      <a:endParaRPr lang="en-US" sz="37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7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70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70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b="1" dirty="0" smtClean="0">
                          <a:latin typeface="Arial" panose="020B0604020202020204" pitchFamily="34" charset="0"/>
                          <a:cs typeface="Arial" panose="020B0604020202020204" pitchFamily="34" charset="0"/>
                        </a:rPr>
                        <a:t>Nội</a:t>
                      </a:r>
                      <a:r>
                        <a:rPr lang="en-US" sz="3700" b="1" baseline="0" dirty="0" smtClean="0">
                          <a:latin typeface="Arial" panose="020B0604020202020204" pitchFamily="34" charset="0"/>
                          <a:cs typeface="Arial" panose="020B0604020202020204" pitchFamily="34" charset="0"/>
                        </a:rPr>
                        <a:t> dung</a:t>
                      </a:r>
                      <a:endParaRPr lang="en-US" sz="37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b="1" dirty="0" smtClean="0">
                          <a:latin typeface="Arial" panose="020B0604020202020204" pitchFamily="34" charset="0"/>
                          <a:cs typeface="Arial" panose="020B0604020202020204" pitchFamily="34" charset="0"/>
                        </a:rPr>
                        <a:t>Hình</a:t>
                      </a:r>
                      <a:r>
                        <a:rPr lang="en-US" sz="3700" b="1" baseline="0" dirty="0" smtClean="0">
                          <a:latin typeface="Arial" panose="020B0604020202020204" pitchFamily="34" charset="0"/>
                          <a:cs typeface="Arial" panose="020B0604020202020204" pitchFamily="34" charset="0"/>
                        </a:rPr>
                        <a:t> thức</a:t>
                      </a:r>
                      <a:endParaRPr lang="en-US" sz="37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60328283"/>
                  </a:ext>
                </a:extLst>
              </a:tr>
              <a:tr h="1224059">
                <a:tc>
                  <a:txBody>
                    <a:bodyPr/>
                    <a:lstStyle/>
                    <a:p>
                      <a:pPr algn="ctr">
                        <a:lnSpc>
                          <a:spcPct val="150000"/>
                        </a:lnSpc>
                      </a:pPr>
                      <a:r>
                        <a:rPr lang="en-US" sz="3500" dirty="0" smtClean="0">
                          <a:latin typeface="Arial" panose="020B0604020202020204" pitchFamily="34" charset="0"/>
                          <a:cs typeface="Arial" panose="020B0604020202020204" pitchFamily="34" charset="0"/>
                        </a:rPr>
                        <a:t>4</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vi-VN" sz="3500" dirty="0" smtClean="0">
                          <a:latin typeface="Arial" panose="020B0604020202020204" pitchFamily="34" charset="0"/>
                          <a:cs typeface="Arial" panose="020B0604020202020204" pitchFamily="34" charset="0"/>
                        </a:rPr>
                        <a:t>Thiên Trường vãn vọng</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vi-VN" sz="3500" dirty="0" smtClean="0">
                          <a:latin typeface="Arial" panose="020B0604020202020204" pitchFamily="34" charset="0"/>
                          <a:cs typeface="Arial" panose="020B0604020202020204" pitchFamily="34" charset="0"/>
                        </a:rPr>
                        <a:t>Trần Nhân Tông</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vi-VN" sz="3500" dirty="0" smtClean="0">
                          <a:latin typeface="Arial" panose="020B0604020202020204" pitchFamily="34" charset="0"/>
                          <a:cs typeface="Arial" panose="020B0604020202020204" pitchFamily="34" charset="0"/>
                        </a:rPr>
                        <a:t>Thơ Đường luật</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just">
                        <a:lnSpc>
                          <a:spcPct val="150000"/>
                        </a:lnSpc>
                      </a:pPr>
                      <a:r>
                        <a:rPr lang="vi-VN" sz="3500" dirty="0" smtClean="0">
                          <a:latin typeface="Arial" panose="020B0604020202020204" pitchFamily="34" charset="0"/>
                          <a:cs typeface="Arial" panose="020B0604020202020204" pitchFamily="34" charset="0"/>
                        </a:rPr>
                        <a:t>Bức tranh cảnh vật làng quê trầm lặng mà </a:t>
                      </a:r>
                      <a:r>
                        <a:rPr lang="vi-VN" sz="3500" dirty="0" smtClean="0">
                          <a:latin typeface="Arial" panose="020B0604020202020204" pitchFamily="34" charset="0"/>
                          <a:cs typeface="Arial" panose="020B0604020202020204" pitchFamily="34" charset="0"/>
                        </a:rPr>
                        <a:t>k</a:t>
                      </a:r>
                      <a:r>
                        <a:rPr lang="en-US" sz="3500" dirty="0" smtClean="0">
                          <a:latin typeface="Arial" panose="020B0604020202020204" pitchFamily="34" charset="0"/>
                          <a:cs typeface="Arial" panose="020B0604020202020204" pitchFamily="34" charset="0"/>
                        </a:rPr>
                        <a:t>hông</a:t>
                      </a:r>
                      <a:r>
                        <a:rPr lang="en-US" sz="3500" baseline="0" dirty="0" smtClean="0">
                          <a:latin typeface="Arial" panose="020B0604020202020204" pitchFamily="34" charset="0"/>
                          <a:cs typeface="Arial" panose="020B0604020202020204" pitchFamily="34" charset="0"/>
                        </a:rPr>
                        <a:t> </a:t>
                      </a:r>
                      <a:r>
                        <a:rPr lang="vi-VN" sz="3500" dirty="0" smtClean="0">
                          <a:latin typeface="Arial" panose="020B0604020202020204" pitchFamily="34" charset="0"/>
                          <a:cs typeface="Arial" panose="020B0604020202020204" pitchFamily="34" charset="0"/>
                        </a:rPr>
                        <a:t>đìu </a:t>
                      </a:r>
                      <a:r>
                        <a:rPr lang="vi-VN" sz="3500" dirty="0" smtClean="0">
                          <a:latin typeface="Arial" panose="020B0604020202020204" pitchFamily="34" charset="0"/>
                          <a:cs typeface="Arial" panose="020B0604020202020204" pitchFamily="34" charset="0"/>
                        </a:rPr>
                        <a:t>hiu. Thiên nhiên và con người hòa quyện một cách nên thơ. Qua đó, ta thấy cái nhìn </a:t>
                      </a:r>
                      <a:r>
                        <a:rPr lang="en-US" sz="3500" dirty="0" smtClean="0">
                          <a:latin typeface="Arial" panose="020B0604020202020204" pitchFamily="34" charset="0"/>
                          <a:cs typeface="Arial" panose="020B0604020202020204" pitchFamily="34" charset="0"/>
                        </a:rPr>
                        <a:t>“</a:t>
                      </a:r>
                      <a:r>
                        <a:rPr lang="vi-VN" sz="3500" dirty="0" smtClean="0">
                          <a:latin typeface="Arial" panose="020B0604020202020204" pitchFamily="34" charset="0"/>
                          <a:cs typeface="Arial" panose="020B0604020202020204" pitchFamily="34" charset="0"/>
                        </a:rPr>
                        <a:t>vãn vọng</a:t>
                      </a:r>
                      <a:r>
                        <a:rPr lang="en-US" sz="3500" dirty="0" smtClean="0">
                          <a:latin typeface="Arial" panose="020B0604020202020204" pitchFamily="34" charset="0"/>
                          <a:cs typeface="Arial" panose="020B0604020202020204" pitchFamily="34" charset="0"/>
                        </a:rPr>
                        <a:t>”</a:t>
                      </a:r>
                      <a:r>
                        <a:rPr lang="vi-VN" sz="3500" dirty="0" smtClean="0">
                          <a:latin typeface="Arial" panose="020B0604020202020204" pitchFamily="34" charset="0"/>
                          <a:cs typeface="Arial" panose="020B0604020202020204" pitchFamily="34" charset="0"/>
                        </a:rPr>
                        <a:t> của vị vua thi sĩ có tâm hồn gắn bó máu thịt với cuộc sống bình dị</a:t>
                      </a:r>
                      <a:r>
                        <a:rPr lang="vi-VN" sz="3500" dirty="0" smtClean="0">
                          <a:latin typeface="Arial" panose="020B0604020202020204" pitchFamily="34"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457200" indent="-457200" algn="just">
                        <a:lnSpc>
                          <a:spcPct val="150000"/>
                        </a:lnSpc>
                        <a:buFont typeface="Arial" panose="020B0604020202020204" pitchFamily="34" charset="0"/>
                        <a:buChar char="•"/>
                      </a:pPr>
                      <a:r>
                        <a:rPr lang="vi-VN" sz="3500" dirty="0" smtClean="0">
                          <a:latin typeface="Arial" panose="020B0604020202020204" pitchFamily="34" charset="0"/>
                          <a:cs typeface="Arial" panose="020B0604020202020204" pitchFamily="34" charset="0"/>
                        </a:rPr>
                        <a:t>Kết hợp điệp ngữ và tiểu đối sáng tạo. </a:t>
                      </a:r>
                      <a:endParaRPr lang="en-US" sz="3500" dirty="0" smtClean="0">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500" dirty="0" smtClean="0">
                          <a:latin typeface="Arial" panose="020B0604020202020204" pitchFamily="34" charset="0"/>
                          <a:cs typeface="Arial" panose="020B0604020202020204" pitchFamily="34" charset="0"/>
                        </a:rPr>
                        <a:t>Nhịp thơ êm ái, hài hòa.</a:t>
                      </a:r>
                    </a:p>
                    <a:p>
                      <a:pPr marL="457200" indent="-457200" algn="just">
                        <a:lnSpc>
                          <a:spcPct val="150000"/>
                        </a:lnSpc>
                        <a:buFont typeface="Arial" panose="020B0604020202020204" pitchFamily="34" charset="0"/>
                        <a:buChar char="•"/>
                      </a:pPr>
                      <a:r>
                        <a:rPr lang="vi-VN" sz="3500" dirty="0" smtClean="0">
                          <a:latin typeface="Arial" panose="020B0604020202020204" pitchFamily="34" charset="0"/>
                          <a:cs typeface="Arial" panose="020B0604020202020204" pitchFamily="34" charset="0"/>
                        </a:rPr>
                        <a:t>Sử dụng ngôn ngữ miêu tả đậm chất hội họa</a:t>
                      </a:r>
                      <a:r>
                        <a:rPr lang="en-US" sz="3500" dirty="0" smtClean="0">
                          <a:latin typeface="Arial" panose="020B0604020202020204" pitchFamily="34"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39374143"/>
                  </a:ext>
                </a:extLst>
              </a:tr>
            </a:tbl>
          </a:graphicData>
        </a:graphic>
      </p:graphicFrame>
      <p:sp>
        <p:nvSpPr>
          <p:cNvPr id="6" name="Freeform 10"/>
          <p:cNvSpPr/>
          <p:nvPr/>
        </p:nvSpPr>
        <p:spPr>
          <a:xfrm>
            <a:off x="-304800" y="7614653"/>
            <a:ext cx="2895600" cy="3141347"/>
          </a:xfrm>
          <a:custGeom>
            <a:avLst/>
            <a:gdLst/>
            <a:ahLst/>
            <a:cxnLst/>
            <a:rect l="l" t="t" r="r" b="b"/>
            <a:pathLst>
              <a:path w="2731957" h="2684147">
                <a:moveTo>
                  <a:pt x="0" y="0"/>
                </a:moveTo>
                <a:lnTo>
                  <a:pt x="2731957" y="0"/>
                </a:lnTo>
                <a:lnTo>
                  <a:pt x="2731957" y="2684147"/>
                </a:lnTo>
                <a:lnTo>
                  <a:pt x="0" y="2684147"/>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sp>
        <p:nvSpPr>
          <p:cNvPr id="7" name="Freeform 9"/>
          <p:cNvSpPr/>
          <p:nvPr/>
        </p:nvSpPr>
        <p:spPr>
          <a:xfrm rot="2274394">
            <a:off x="16322137" y="270741"/>
            <a:ext cx="1892195" cy="1137682"/>
          </a:xfrm>
          <a:custGeom>
            <a:avLst/>
            <a:gdLst/>
            <a:ahLst/>
            <a:cxnLst/>
            <a:rect l="l" t="t" r="r" b="b"/>
            <a:pathLst>
              <a:path w="1892195" h="1137682">
                <a:moveTo>
                  <a:pt x="0" y="0"/>
                </a:moveTo>
                <a:lnTo>
                  <a:pt x="1892195" y="0"/>
                </a:lnTo>
                <a:lnTo>
                  <a:pt x="1892195" y="1137682"/>
                </a:lnTo>
                <a:lnTo>
                  <a:pt x="0" y="1137682"/>
                </a:lnTo>
                <a:lnTo>
                  <a:pt x="0" y="0"/>
                </a:lnTo>
                <a:close/>
              </a:path>
            </a:pathLst>
          </a:custGeom>
          <a:blipFill>
            <a:blip r:embed="rId10">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28704417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graphicFrame>
        <p:nvGraphicFramePr>
          <p:cNvPr id="10" name="Table 9"/>
          <p:cNvGraphicFramePr>
            <a:graphicFrameLocks noGrp="1"/>
          </p:cNvGraphicFramePr>
          <p:nvPr>
            <p:extLst>
              <p:ext uri="{D42A27DB-BD31-4B8C-83A1-F6EECF244321}">
                <p14:modId xmlns:p14="http://schemas.microsoft.com/office/powerpoint/2010/main" val="1172817722"/>
              </p:ext>
            </p:extLst>
          </p:nvPr>
        </p:nvGraphicFramePr>
        <p:xfrm>
          <a:off x="342900" y="802550"/>
          <a:ext cx="17602200" cy="8484842"/>
        </p:xfrm>
        <a:graphic>
          <a:graphicData uri="http://schemas.openxmlformats.org/drawingml/2006/table">
            <a:tbl>
              <a:tblPr firstRow="1" bandRow="1">
                <a:tableStyleId>{21E4AEA4-8DFA-4A89-87EB-49C32662AFE0}</a:tableStyleId>
              </a:tblPr>
              <a:tblGrid>
                <a:gridCol w="1485900">
                  <a:extLst>
                    <a:ext uri="{9D8B030D-6E8A-4147-A177-3AD203B41FA5}">
                      <a16:colId xmlns:a16="http://schemas.microsoft.com/office/drawing/2014/main" val="4255781551"/>
                    </a:ext>
                  </a:extLst>
                </a:gridCol>
                <a:gridCol w="1828800">
                  <a:extLst>
                    <a:ext uri="{9D8B030D-6E8A-4147-A177-3AD203B41FA5}">
                      <a16:colId xmlns:a16="http://schemas.microsoft.com/office/drawing/2014/main" val="2410545474"/>
                    </a:ext>
                  </a:extLst>
                </a:gridCol>
                <a:gridCol w="1600200">
                  <a:extLst>
                    <a:ext uri="{9D8B030D-6E8A-4147-A177-3AD203B41FA5}">
                      <a16:colId xmlns:a16="http://schemas.microsoft.com/office/drawing/2014/main" val="1026008555"/>
                    </a:ext>
                  </a:extLst>
                </a:gridCol>
                <a:gridCol w="1676400">
                  <a:extLst>
                    <a:ext uri="{9D8B030D-6E8A-4147-A177-3AD203B41FA5}">
                      <a16:colId xmlns:a16="http://schemas.microsoft.com/office/drawing/2014/main" val="1270912388"/>
                    </a:ext>
                  </a:extLst>
                </a:gridCol>
                <a:gridCol w="5105400">
                  <a:extLst>
                    <a:ext uri="{9D8B030D-6E8A-4147-A177-3AD203B41FA5}">
                      <a16:colId xmlns:a16="http://schemas.microsoft.com/office/drawing/2014/main" val="624799286"/>
                    </a:ext>
                  </a:extLst>
                </a:gridCol>
                <a:gridCol w="5905500">
                  <a:extLst>
                    <a:ext uri="{9D8B030D-6E8A-4147-A177-3AD203B41FA5}">
                      <a16:colId xmlns:a16="http://schemas.microsoft.com/office/drawing/2014/main" val="4192138618"/>
                    </a:ext>
                  </a:extLst>
                </a:gridCol>
              </a:tblGrid>
              <a:tr h="908748">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Bài</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Văn</a:t>
                      </a:r>
                      <a:r>
                        <a:rPr lang="en-US" sz="3700" baseline="0" dirty="0" smtClean="0">
                          <a:latin typeface="Arial" panose="020B0604020202020204" pitchFamily="34" charset="0"/>
                          <a:cs typeface="Arial" panose="020B0604020202020204" pitchFamily="34" charset="0"/>
                        </a:rPr>
                        <a:t> bản</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Tác</a:t>
                      </a:r>
                      <a:r>
                        <a:rPr lang="en-US" sz="3700" baseline="0" dirty="0" smtClean="0">
                          <a:latin typeface="Arial" panose="020B0604020202020204" pitchFamily="34" charset="0"/>
                          <a:cs typeface="Arial" panose="020B0604020202020204" pitchFamily="34" charset="0"/>
                        </a:rPr>
                        <a:t> giả</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Loại,</a:t>
                      </a:r>
                      <a:r>
                        <a:rPr lang="en-US" sz="3700" baseline="0" dirty="0" smtClean="0">
                          <a:latin typeface="Arial" panose="020B0604020202020204" pitchFamily="34" charset="0"/>
                          <a:cs typeface="Arial" panose="020B0604020202020204" pitchFamily="34" charset="0"/>
                        </a:rPr>
                        <a:t> thể loại</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2">
                  <a:txBody>
                    <a:bodyPr/>
                    <a:lstStyle/>
                    <a:p>
                      <a:pPr algn="ctr">
                        <a:lnSpc>
                          <a:spcPct val="150000"/>
                        </a:lnSpc>
                      </a:pPr>
                      <a:r>
                        <a:rPr lang="en-US" sz="3700" dirty="0" smtClean="0">
                          <a:latin typeface="Arial" panose="020B0604020202020204" pitchFamily="34" charset="0"/>
                          <a:cs typeface="Arial" panose="020B0604020202020204" pitchFamily="34" charset="0"/>
                        </a:rPr>
                        <a:t>Đặ</a:t>
                      </a:r>
                      <a:r>
                        <a:rPr lang="en-US" sz="3700" baseline="0" dirty="0" smtClean="0">
                          <a:latin typeface="Arial" panose="020B0604020202020204" pitchFamily="34" charset="0"/>
                          <a:cs typeface="Arial" panose="020B0604020202020204" pitchFamily="34" charset="0"/>
                        </a:rPr>
                        <a:t>c điểm nổi bật</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a:lnSpc>
                          <a:spcPct val="150000"/>
                        </a:lnSpc>
                      </a:pPr>
                      <a:endParaRPr lang="en-US" sz="370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59443155"/>
                  </a:ext>
                </a:extLst>
              </a:tr>
              <a:tr h="1342514">
                <a:tc vMerge="1">
                  <a:txBody>
                    <a:bodyPr/>
                    <a:lstStyle/>
                    <a:p>
                      <a:pPr>
                        <a:lnSpc>
                          <a:spcPct val="150000"/>
                        </a:lnSpc>
                      </a:pPr>
                      <a:endParaRPr lang="en-US" sz="37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7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70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70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b="1" dirty="0" smtClean="0">
                          <a:latin typeface="Arial" panose="020B0604020202020204" pitchFamily="34" charset="0"/>
                          <a:cs typeface="Arial" panose="020B0604020202020204" pitchFamily="34" charset="0"/>
                        </a:rPr>
                        <a:t>Nội</a:t>
                      </a:r>
                      <a:r>
                        <a:rPr lang="en-US" sz="3700" b="1" baseline="0" dirty="0" smtClean="0">
                          <a:latin typeface="Arial" panose="020B0604020202020204" pitchFamily="34" charset="0"/>
                          <a:cs typeface="Arial" panose="020B0604020202020204" pitchFamily="34" charset="0"/>
                        </a:rPr>
                        <a:t> dung</a:t>
                      </a:r>
                      <a:endParaRPr lang="en-US" sz="37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b="1" dirty="0" smtClean="0">
                          <a:latin typeface="Arial" panose="020B0604020202020204" pitchFamily="34" charset="0"/>
                          <a:cs typeface="Arial" panose="020B0604020202020204" pitchFamily="34" charset="0"/>
                        </a:rPr>
                        <a:t>Hình</a:t>
                      </a:r>
                      <a:r>
                        <a:rPr lang="en-US" sz="3700" b="1" baseline="0" dirty="0" smtClean="0">
                          <a:latin typeface="Arial" panose="020B0604020202020204" pitchFamily="34" charset="0"/>
                          <a:cs typeface="Arial" panose="020B0604020202020204" pitchFamily="34" charset="0"/>
                        </a:rPr>
                        <a:t> thức</a:t>
                      </a:r>
                      <a:endParaRPr lang="en-US" sz="37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60328283"/>
                  </a:ext>
                </a:extLst>
              </a:tr>
              <a:tr h="5960463">
                <a:tc>
                  <a:txBody>
                    <a:bodyPr/>
                    <a:lstStyle/>
                    <a:p>
                      <a:pPr algn="ctr">
                        <a:lnSpc>
                          <a:spcPct val="150000"/>
                        </a:lnSpc>
                      </a:pPr>
                      <a:r>
                        <a:rPr lang="en-US" sz="3500" dirty="0" smtClean="0">
                          <a:latin typeface="Arial" panose="020B0604020202020204" pitchFamily="34" charset="0"/>
                          <a:cs typeface="Arial" panose="020B0604020202020204" pitchFamily="34" charset="0"/>
                        </a:rPr>
                        <a:t>5</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vi-VN" sz="3500" dirty="0" smtClean="0">
                          <a:latin typeface="Arial" panose="020B0604020202020204" pitchFamily="34" charset="0"/>
                          <a:cs typeface="Arial" panose="020B0604020202020204" pitchFamily="34" charset="0"/>
                        </a:rPr>
                        <a:t>Hịch tướng sĩ</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vi-VN" sz="3500" dirty="0" smtClean="0">
                          <a:latin typeface="Arial" panose="020B0604020202020204" pitchFamily="34" charset="0"/>
                          <a:cs typeface="Arial" panose="020B0604020202020204" pitchFamily="34" charset="0"/>
                        </a:rPr>
                        <a:t>Trần Quốc Tuấn</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500" dirty="0" smtClean="0">
                          <a:latin typeface="Arial" panose="020B0604020202020204" pitchFamily="34" charset="0"/>
                          <a:cs typeface="Arial" panose="020B0604020202020204" pitchFamily="34" charset="0"/>
                        </a:rPr>
                        <a:t>Hịch</a:t>
                      </a:r>
                      <a:r>
                        <a:rPr lang="en-US" sz="3500" baseline="0" dirty="0" smtClean="0">
                          <a:latin typeface="Arial" panose="020B0604020202020204" pitchFamily="34" charset="0"/>
                          <a:cs typeface="Arial" panose="020B0604020202020204" pitchFamily="34" charset="0"/>
                        </a:rPr>
                        <a:t> </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just">
                        <a:lnSpc>
                          <a:spcPct val="150000"/>
                        </a:lnSpc>
                      </a:pPr>
                      <a:r>
                        <a:rPr lang="vi-VN" sz="3500" dirty="0" smtClean="0">
                          <a:latin typeface="Arial" panose="020B0604020202020204" pitchFamily="34" charset="0"/>
                          <a:cs typeface="Arial" panose="020B0604020202020204" pitchFamily="34" charset="0"/>
                        </a:rPr>
                        <a:t>Bài Hịch phản ánh tinh thần yêu nước nồng nàn của dân tộc trong cuộc kháng chiến chống quân xâm lược, thể hiện lòng căm thù giặc và ý chí quyết thắng</a:t>
                      </a:r>
                      <a:r>
                        <a:rPr lang="en-US" sz="3500" dirty="0" smtClean="0">
                          <a:latin typeface="Arial" panose="020B0604020202020204" pitchFamily="34"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457200" indent="-457200" algn="just">
                        <a:lnSpc>
                          <a:spcPct val="150000"/>
                        </a:lnSpc>
                        <a:buFont typeface="Arial" panose="020B0604020202020204" pitchFamily="34" charset="0"/>
                        <a:buChar char="•"/>
                      </a:pPr>
                      <a:r>
                        <a:rPr lang="vi-VN" sz="3500" dirty="0" smtClean="0">
                          <a:latin typeface="Arial" panose="020B0604020202020204" pitchFamily="34" charset="0"/>
                          <a:cs typeface="Arial" panose="020B0604020202020204" pitchFamily="34" charset="0"/>
                        </a:rPr>
                        <a:t>Lập luận chặt chẽ, lý lẽ rõ ràng, giàu hình ảnh, có sức thuyết phục cao</a:t>
                      </a:r>
                      <a:r>
                        <a:rPr lang="en-US" sz="3500" dirty="0" smtClean="0">
                          <a:latin typeface="Arial" panose="020B0604020202020204" pitchFamily="34" charset="0"/>
                          <a:cs typeface="Arial" panose="020B0604020202020204" pitchFamily="34" charset="0"/>
                        </a:rPr>
                        <a:t>.</a:t>
                      </a:r>
                      <a:endParaRPr lang="vi-VN" sz="3500" dirty="0" smtClean="0">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500" dirty="0" smtClean="0">
                          <a:latin typeface="Arial" panose="020B0604020202020204" pitchFamily="34" charset="0"/>
                          <a:cs typeface="Arial" panose="020B0604020202020204" pitchFamily="34" charset="0"/>
                        </a:rPr>
                        <a:t>Kết hợp hài hòa giữa lý trí và tình cảm</a:t>
                      </a:r>
                      <a:r>
                        <a:rPr lang="en-US" sz="3500" dirty="0" smtClean="0">
                          <a:latin typeface="Arial" panose="020B0604020202020204" pitchFamily="34" charset="0"/>
                          <a:cs typeface="Arial" panose="020B0604020202020204" pitchFamily="34" charset="0"/>
                        </a:rPr>
                        <a:t>.</a:t>
                      </a:r>
                      <a:endParaRPr lang="vi-VN" sz="3500" dirty="0" smtClean="0">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500" dirty="0" smtClean="0">
                          <a:latin typeface="Arial" panose="020B0604020202020204" pitchFamily="34" charset="0"/>
                          <a:cs typeface="Arial" panose="020B0604020202020204" pitchFamily="34" charset="0"/>
                        </a:rPr>
                        <a:t>Lời văn giàu hình ảnh nhạc điệu</a:t>
                      </a:r>
                      <a:r>
                        <a:rPr lang="en-US" sz="3500" dirty="0" smtClean="0">
                          <a:latin typeface="Arial" panose="020B0604020202020204" pitchFamily="34" charset="0"/>
                          <a:cs typeface="Arial" panose="020B0604020202020204" pitchFamily="34" charset="0"/>
                        </a:rPr>
                        <a:t>.</a:t>
                      </a:r>
                      <a:endParaRPr lang="vi-VN" sz="3500" dirty="0" smtClean="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39374143"/>
                  </a:ext>
                </a:extLst>
              </a:tr>
            </a:tbl>
          </a:graphicData>
        </a:graphic>
      </p:graphicFrame>
      <p:sp>
        <p:nvSpPr>
          <p:cNvPr id="11" name="Freeform 13"/>
          <p:cNvSpPr/>
          <p:nvPr/>
        </p:nvSpPr>
        <p:spPr>
          <a:xfrm>
            <a:off x="-1059028" y="8991600"/>
            <a:ext cx="1775156" cy="1295400"/>
          </a:xfrm>
          <a:custGeom>
            <a:avLst/>
            <a:gdLst/>
            <a:ahLst/>
            <a:cxnLst/>
            <a:rect l="l" t="t" r="r" b="b"/>
            <a:pathLst>
              <a:path w="1775156" h="1098378">
                <a:moveTo>
                  <a:pt x="0" y="0"/>
                </a:moveTo>
                <a:lnTo>
                  <a:pt x="1775156" y="0"/>
                </a:lnTo>
                <a:lnTo>
                  <a:pt x="1775156" y="1098378"/>
                </a:lnTo>
                <a:lnTo>
                  <a:pt x="0" y="1098378"/>
                </a:lnTo>
                <a:lnTo>
                  <a:pt x="0" y="0"/>
                </a:lnTo>
                <a:close/>
              </a:path>
            </a:pathLst>
          </a:custGeom>
          <a:blipFill>
            <a:blip r:embed="rId3"/>
            <a:stretch>
              <a:fillRect/>
            </a:stretch>
          </a:blipFill>
        </p:spPr>
      </p:sp>
      <p:sp>
        <p:nvSpPr>
          <p:cNvPr id="12" name="Freeform 11"/>
          <p:cNvSpPr/>
          <p:nvPr/>
        </p:nvSpPr>
        <p:spPr>
          <a:xfrm>
            <a:off x="15985346" y="-169567"/>
            <a:ext cx="2474104" cy="1944234"/>
          </a:xfrm>
          <a:custGeom>
            <a:avLst/>
            <a:gdLst/>
            <a:ahLst/>
            <a:cxnLst/>
            <a:rect l="l" t="t" r="r" b="b"/>
            <a:pathLst>
              <a:path w="2474104" h="1944234">
                <a:moveTo>
                  <a:pt x="0" y="0"/>
                </a:moveTo>
                <a:lnTo>
                  <a:pt x="2474105" y="0"/>
                </a:lnTo>
                <a:lnTo>
                  <a:pt x="2474105" y="1944233"/>
                </a:lnTo>
                <a:lnTo>
                  <a:pt x="0" y="1944233"/>
                </a:lnTo>
                <a:lnTo>
                  <a:pt x="0" y="0"/>
                </a:lnTo>
                <a:close/>
              </a:path>
            </a:pathLst>
          </a:custGeom>
          <a:blipFill>
            <a:blip r:embed="rId4"/>
            <a:stretch>
              <a:fillRect/>
            </a:stretch>
          </a:blipFill>
        </p:spPr>
      </p:sp>
    </p:spTree>
    <p:extLst>
      <p:ext uri="{BB962C8B-B14F-4D97-AF65-F5344CB8AC3E}">
        <p14:creationId xmlns:p14="http://schemas.microsoft.com/office/powerpoint/2010/main" val="30064186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graphicFrame>
        <p:nvGraphicFramePr>
          <p:cNvPr id="6" name="Table 5"/>
          <p:cNvGraphicFramePr>
            <a:graphicFrameLocks noGrp="1"/>
          </p:cNvGraphicFramePr>
          <p:nvPr>
            <p:extLst>
              <p:ext uri="{D42A27DB-BD31-4B8C-83A1-F6EECF244321}">
                <p14:modId xmlns:p14="http://schemas.microsoft.com/office/powerpoint/2010/main" val="1192372092"/>
              </p:ext>
            </p:extLst>
          </p:nvPr>
        </p:nvGraphicFramePr>
        <p:xfrm>
          <a:off x="228600" y="381000"/>
          <a:ext cx="17602200" cy="9717850"/>
        </p:xfrm>
        <a:graphic>
          <a:graphicData uri="http://schemas.openxmlformats.org/drawingml/2006/table">
            <a:tbl>
              <a:tblPr firstRow="1" bandRow="1">
                <a:tableStyleId>{21E4AEA4-8DFA-4A89-87EB-49C32662AFE0}</a:tableStyleId>
              </a:tblPr>
              <a:tblGrid>
                <a:gridCol w="1485900">
                  <a:extLst>
                    <a:ext uri="{9D8B030D-6E8A-4147-A177-3AD203B41FA5}">
                      <a16:colId xmlns:a16="http://schemas.microsoft.com/office/drawing/2014/main" val="4255781551"/>
                    </a:ext>
                  </a:extLst>
                </a:gridCol>
                <a:gridCol w="2019300">
                  <a:extLst>
                    <a:ext uri="{9D8B030D-6E8A-4147-A177-3AD203B41FA5}">
                      <a16:colId xmlns:a16="http://schemas.microsoft.com/office/drawing/2014/main" val="2410545474"/>
                    </a:ext>
                  </a:extLst>
                </a:gridCol>
                <a:gridCol w="1828800">
                  <a:extLst>
                    <a:ext uri="{9D8B030D-6E8A-4147-A177-3AD203B41FA5}">
                      <a16:colId xmlns:a16="http://schemas.microsoft.com/office/drawing/2014/main" val="1026008555"/>
                    </a:ext>
                  </a:extLst>
                </a:gridCol>
                <a:gridCol w="1752600">
                  <a:extLst>
                    <a:ext uri="{9D8B030D-6E8A-4147-A177-3AD203B41FA5}">
                      <a16:colId xmlns:a16="http://schemas.microsoft.com/office/drawing/2014/main" val="1270912388"/>
                    </a:ext>
                  </a:extLst>
                </a:gridCol>
                <a:gridCol w="4343400">
                  <a:extLst>
                    <a:ext uri="{9D8B030D-6E8A-4147-A177-3AD203B41FA5}">
                      <a16:colId xmlns:a16="http://schemas.microsoft.com/office/drawing/2014/main" val="624799286"/>
                    </a:ext>
                  </a:extLst>
                </a:gridCol>
                <a:gridCol w="6172200">
                  <a:extLst>
                    <a:ext uri="{9D8B030D-6E8A-4147-A177-3AD203B41FA5}">
                      <a16:colId xmlns:a16="http://schemas.microsoft.com/office/drawing/2014/main" val="4192138618"/>
                    </a:ext>
                  </a:extLst>
                </a:gridCol>
              </a:tblGrid>
              <a:tr h="1015950">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Bài</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Văn</a:t>
                      </a:r>
                      <a:r>
                        <a:rPr lang="en-US" sz="3700" baseline="0" dirty="0" smtClean="0">
                          <a:latin typeface="Arial" panose="020B0604020202020204" pitchFamily="34" charset="0"/>
                          <a:cs typeface="Arial" panose="020B0604020202020204" pitchFamily="34" charset="0"/>
                        </a:rPr>
                        <a:t> bản</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Tác</a:t>
                      </a:r>
                      <a:r>
                        <a:rPr lang="en-US" sz="3700" baseline="0" dirty="0" smtClean="0">
                          <a:latin typeface="Arial" panose="020B0604020202020204" pitchFamily="34" charset="0"/>
                          <a:cs typeface="Arial" panose="020B0604020202020204" pitchFamily="34" charset="0"/>
                        </a:rPr>
                        <a:t> giả</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Loại,</a:t>
                      </a:r>
                      <a:r>
                        <a:rPr lang="en-US" sz="3700" baseline="0" dirty="0" smtClean="0">
                          <a:latin typeface="Arial" panose="020B0604020202020204" pitchFamily="34" charset="0"/>
                          <a:cs typeface="Arial" panose="020B0604020202020204" pitchFamily="34" charset="0"/>
                        </a:rPr>
                        <a:t> thể loại</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2">
                  <a:txBody>
                    <a:bodyPr/>
                    <a:lstStyle/>
                    <a:p>
                      <a:pPr algn="ctr">
                        <a:lnSpc>
                          <a:spcPct val="150000"/>
                        </a:lnSpc>
                      </a:pPr>
                      <a:r>
                        <a:rPr lang="en-US" sz="3700" dirty="0" smtClean="0">
                          <a:latin typeface="Arial" panose="020B0604020202020204" pitchFamily="34" charset="0"/>
                          <a:cs typeface="Arial" panose="020B0604020202020204" pitchFamily="34" charset="0"/>
                        </a:rPr>
                        <a:t>Đặ</a:t>
                      </a:r>
                      <a:r>
                        <a:rPr lang="en-US" sz="3700" baseline="0" dirty="0" smtClean="0">
                          <a:latin typeface="Arial" panose="020B0604020202020204" pitchFamily="34" charset="0"/>
                          <a:cs typeface="Arial" panose="020B0604020202020204" pitchFamily="34" charset="0"/>
                        </a:rPr>
                        <a:t>c điểm nổi bật</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a:lnSpc>
                          <a:spcPct val="150000"/>
                        </a:lnSpc>
                      </a:pPr>
                      <a:endParaRPr lang="en-US" sz="370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59443155"/>
                  </a:ext>
                </a:extLst>
              </a:tr>
              <a:tr h="1309876">
                <a:tc vMerge="1">
                  <a:txBody>
                    <a:bodyPr/>
                    <a:lstStyle/>
                    <a:p>
                      <a:pPr>
                        <a:lnSpc>
                          <a:spcPct val="150000"/>
                        </a:lnSpc>
                      </a:pPr>
                      <a:endParaRPr lang="en-US" sz="37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7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70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70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b="1" dirty="0" smtClean="0">
                          <a:latin typeface="Arial" panose="020B0604020202020204" pitchFamily="34" charset="0"/>
                          <a:cs typeface="Arial" panose="020B0604020202020204" pitchFamily="34" charset="0"/>
                        </a:rPr>
                        <a:t>Nội</a:t>
                      </a:r>
                      <a:r>
                        <a:rPr lang="en-US" sz="3700" b="1" baseline="0" dirty="0" smtClean="0">
                          <a:latin typeface="Arial" panose="020B0604020202020204" pitchFamily="34" charset="0"/>
                          <a:cs typeface="Arial" panose="020B0604020202020204" pitchFamily="34" charset="0"/>
                        </a:rPr>
                        <a:t> dung</a:t>
                      </a:r>
                      <a:endParaRPr lang="en-US" sz="37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b="1" dirty="0" smtClean="0">
                          <a:latin typeface="Arial" panose="020B0604020202020204" pitchFamily="34" charset="0"/>
                          <a:cs typeface="Arial" panose="020B0604020202020204" pitchFamily="34" charset="0"/>
                        </a:rPr>
                        <a:t>Hình</a:t>
                      </a:r>
                      <a:r>
                        <a:rPr lang="en-US" sz="3700" b="1" baseline="0" dirty="0" smtClean="0">
                          <a:latin typeface="Arial" panose="020B0604020202020204" pitchFamily="34" charset="0"/>
                          <a:cs typeface="Arial" panose="020B0604020202020204" pitchFamily="34" charset="0"/>
                        </a:rPr>
                        <a:t> thức</a:t>
                      </a:r>
                      <a:endParaRPr lang="en-US" sz="37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60328283"/>
                  </a:ext>
                </a:extLst>
              </a:tr>
              <a:tr h="6627674">
                <a:tc>
                  <a:txBody>
                    <a:bodyPr/>
                    <a:lstStyle/>
                    <a:p>
                      <a:pPr algn="ctr">
                        <a:lnSpc>
                          <a:spcPct val="150000"/>
                        </a:lnSpc>
                      </a:pPr>
                      <a:r>
                        <a:rPr lang="en-US" sz="3500" dirty="0" smtClean="0">
                          <a:latin typeface="Arial" panose="020B0604020202020204" pitchFamily="34" charset="0"/>
                          <a:cs typeface="Arial" panose="020B0604020202020204" pitchFamily="34" charset="0"/>
                        </a:rPr>
                        <a:t>6</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vi-VN" sz="3500" dirty="0" smtClean="0">
                          <a:latin typeface="Arial" panose="020B0604020202020204" pitchFamily="34" charset="0"/>
                          <a:cs typeface="Arial" panose="020B0604020202020204" pitchFamily="34" charset="0"/>
                        </a:rPr>
                        <a:t>Tinh thần yêu nước của nhân dân ta</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vi-VN" sz="3500" dirty="0" smtClean="0">
                          <a:latin typeface="Arial" panose="020B0604020202020204" pitchFamily="34" charset="0"/>
                          <a:cs typeface="Arial" panose="020B0604020202020204" pitchFamily="34" charset="0"/>
                        </a:rPr>
                        <a:t>Hồ Chí Minh</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500" dirty="0" smtClean="0">
                          <a:latin typeface="Arial" panose="020B0604020202020204" pitchFamily="34" charset="0"/>
                          <a:cs typeface="Arial" panose="020B0604020202020204" pitchFamily="34" charset="0"/>
                        </a:rPr>
                        <a:t>Nghị luận</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just">
                        <a:lnSpc>
                          <a:spcPct val="150000"/>
                        </a:lnSpc>
                      </a:pPr>
                      <a:r>
                        <a:rPr lang="vi-VN" sz="3500" dirty="0" smtClean="0">
                          <a:latin typeface="Arial" panose="020B0604020202020204" pitchFamily="34" charset="0"/>
                          <a:cs typeface="Arial" panose="020B0604020202020204" pitchFamily="34" charset="0"/>
                        </a:rPr>
                        <a:t>Văn bản ca ngợi và tự hào về tinh thần yêu nước từ đó kêu gọi mọi người cùng phát huy truyền thống yêu nước quý báu của dân tộc</a:t>
                      </a:r>
                      <a:r>
                        <a:rPr lang="en-US" sz="3500" dirty="0" smtClean="0">
                          <a:latin typeface="Arial" panose="020B0604020202020204" pitchFamily="34"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457200" indent="-457200" algn="just">
                        <a:lnSpc>
                          <a:spcPct val="150000"/>
                        </a:lnSpc>
                        <a:buFont typeface="Arial" panose="020B0604020202020204" pitchFamily="34" charset="0"/>
                        <a:buChar char="•"/>
                      </a:pPr>
                      <a:r>
                        <a:rPr lang="vi-VN" sz="3500" dirty="0" smtClean="0">
                          <a:latin typeface="Arial" panose="020B0604020202020204" pitchFamily="34" charset="0"/>
                          <a:cs typeface="Arial" panose="020B0604020202020204" pitchFamily="34" charset="0"/>
                        </a:rPr>
                        <a:t>Xây dựng luận điểm ngắn gọn, súc tích; lập luận chặt chẽ; dẫn chứng toàn diện, chọn lọc tiêu biểu theo các phương diện: lứa tuổi, tầng lớp, vùng miền...</a:t>
                      </a:r>
                    </a:p>
                    <a:p>
                      <a:pPr marL="457200" indent="-457200" algn="just">
                        <a:lnSpc>
                          <a:spcPct val="150000"/>
                        </a:lnSpc>
                        <a:buFont typeface="Arial" panose="020B0604020202020204" pitchFamily="34" charset="0"/>
                        <a:buChar char="•"/>
                      </a:pPr>
                      <a:r>
                        <a:rPr lang="vi-VN" sz="3500" dirty="0" smtClean="0">
                          <a:latin typeface="Arial" panose="020B0604020202020204" pitchFamily="34" charset="0"/>
                          <a:cs typeface="Arial" panose="020B0604020202020204" pitchFamily="34" charset="0"/>
                        </a:rPr>
                        <a:t>Sử dụng phép so sánh, liệt kê nêu các biểu hiện của lòng yêu nước.</a:t>
                      </a:r>
                      <a:endParaRPr lang="vi-VN" sz="3500" dirty="0" smtClean="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39374143"/>
                  </a:ext>
                </a:extLst>
              </a:tr>
            </a:tbl>
          </a:graphicData>
        </a:graphic>
      </p:graphicFrame>
      <p:sp>
        <p:nvSpPr>
          <p:cNvPr id="7" name="Freeform 8"/>
          <p:cNvSpPr/>
          <p:nvPr/>
        </p:nvSpPr>
        <p:spPr>
          <a:xfrm>
            <a:off x="-228600" y="9135219"/>
            <a:ext cx="3601844" cy="1169099"/>
          </a:xfrm>
          <a:custGeom>
            <a:avLst/>
            <a:gdLst/>
            <a:ahLst/>
            <a:cxnLst/>
            <a:rect l="l" t="t" r="r" b="b"/>
            <a:pathLst>
              <a:path w="3601844" h="1169099">
                <a:moveTo>
                  <a:pt x="0" y="0"/>
                </a:moveTo>
                <a:lnTo>
                  <a:pt x="3601844" y="0"/>
                </a:lnTo>
                <a:lnTo>
                  <a:pt x="3601844" y="1169099"/>
                </a:lnTo>
                <a:lnTo>
                  <a:pt x="0" y="1169099"/>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8" name="Freeform 8"/>
          <p:cNvSpPr/>
          <p:nvPr/>
        </p:nvSpPr>
        <p:spPr>
          <a:xfrm>
            <a:off x="16459200" y="342900"/>
            <a:ext cx="1649619" cy="2039714"/>
          </a:xfrm>
          <a:custGeom>
            <a:avLst/>
            <a:gdLst/>
            <a:ahLst/>
            <a:cxnLst/>
            <a:rect l="l" t="t" r="r" b="b"/>
            <a:pathLst>
              <a:path w="1649619" h="2039714">
                <a:moveTo>
                  <a:pt x="0" y="0"/>
                </a:moveTo>
                <a:lnTo>
                  <a:pt x="1649618" y="0"/>
                </a:lnTo>
                <a:lnTo>
                  <a:pt x="1649618" y="2039714"/>
                </a:lnTo>
                <a:lnTo>
                  <a:pt x="0" y="2039714"/>
                </a:lnTo>
                <a:lnTo>
                  <a:pt x="0" y="0"/>
                </a:lnTo>
                <a:close/>
              </a:path>
            </a:pathLst>
          </a:custGeom>
          <a:blipFill>
            <a:blip r:embed="rId7">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17027930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graphicFrame>
        <p:nvGraphicFramePr>
          <p:cNvPr id="10" name="Table 9"/>
          <p:cNvGraphicFramePr>
            <a:graphicFrameLocks noGrp="1"/>
          </p:cNvGraphicFramePr>
          <p:nvPr>
            <p:extLst>
              <p:ext uri="{D42A27DB-BD31-4B8C-83A1-F6EECF244321}">
                <p14:modId xmlns:p14="http://schemas.microsoft.com/office/powerpoint/2010/main" val="1084104199"/>
              </p:ext>
            </p:extLst>
          </p:nvPr>
        </p:nvGraphicFramePr>
        <p:xfrm>
          <a:off x="342900" y="232314"/>
          <a:ext cx="17602200" cy="9717850"/>
        </p:xfrm>
        <a:graphic>
          <a:graphicData uri="http://schemas.openxmlformats.org/drawingml/2006/table">
            <a:tbl>
              <a:tblPr firstRow="1" bandRow="1">
                <a:tableStyleId>{21E4AEA4-8DFA-4A89-87EB-49C32662AFE0}</a:tableStyleId>
              </a:tblPr>
              <a:tblGrid>
                <a:gridCol w="1485900">
                  <a:extLst>
                    <a:ext uri="{9D8B030D-6E8A-4147-A177-3AD203B41FA5}">
                      <a16:colId xmlns:a16="http://schemas.microsoft.com/office/drawing/2014/main" val="4255781551"/>
                    </a:ext>
                  </a:extLst>
                </a:gridCol>
                <a:gridCol w="1828800">
                  <a:extLst>
                    <a:ext uri="{9D8B030D-6E8A-4147-A177-3AD203B41FA5}">
                      <a16:colId xmlns:a16="http://schemas.microsoft.com/office/drawing/2014/main" val="2410545474"/>
                    </a:ext>
                  </a:extLst>
                </a:gridCol>
                <a:gridCol w="1676400">
                  <a:extLst>
                    <a:ext uri="{9D8B030D-6E8A-4147-A177-3AD203B41FA5}">
                      <a16:colId xmlns:a16="http://schemas.microsoft.com/office/drawing/2014/main" val="1026008555"/>
                    </a:ext>
                  </a:extLst>
                </a:gridCol>
                <a:gridCol w="1600200">
                  <a:extLst>
                    <a:ext uri="{9D8B030D-6E8A-4147-A177-3AD203B41FA5}">
                      <a16:colId xmlns:a16="http://schemas.microsoft.com/office/drawing/2014/main" val="1270912388"/>
                    </a:ext>
                  </a:extLst>
                </a:gridCol>
                <a:gridCol w="6172200">
                  <a:extLst>
                    <a:ext uri="{9D8B030D-6E8A-4147-A177-3AD203B41FA5}">
                      <a16:colId xmlns:a16="http://schemas.microsoft.com/office/drawing/2014/main" val="624799286"/>
                    </a:ext>
                  </a:extLst>
                </a:gridCol>
                <a:gridCol w="4838700">
                  <a:extLst>
                    <a:ext uri="{9D8B030D-6E8A-4147-A177-3AD203B41FA5}">
                      <a16:colId xmlns:a16="http://schemas.microsoft.com/office/drawing/2014/main" val="4192138618"/>
                    </a:ext>
                  </a:extLst>
                </a:gridCol>
              </a:tblGrid>
              <a:tr h="1224059">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Bài</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Văn</a:t>
                      </a:r>
                      <a:r>
                        <a:rPr lang="en-US" sz="3700" baseline="0" dirty="0" smtClean="0">
                          <a:latin typeface="Arial" panose="020B0604020202020204" pitchFamily="34" charset="0"/>
                          <a:cs typeface="Arial" panose="020B0604020202020204" pitchFamily="34" charset="0"/>
                        </a:rPr>
                        <a:t> bản</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Tác</a:t>
                      </a:r>
                      <a:r>
                        <a:rPr lang="en-US" sz="3700" baseline="0" dirty="0" smtClean="0">
                          <a:latin typeface="Arial" panose="020B0604020202020204" pitchFamily="34" charset="0"/>
                          <a:cs typeface="Arial" panose="020B0604020202020204" pitchFamily="34" charset="0"/>
                        </a:rPr>
                        <a:t> giả</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Loại,</a:t>
                      </a:r>
                      <a:r>
                        <a:rPr lang="en-US" sz="3700" baseline="0" dirty="0" smtClean="0">
                          <a:latin typeface="Arial" panose="020B0604020202020204" pitchFamily="34" charset="0"/>
                          <a:cs typeface="Arial" panose="020B0604020202020204" pitchFamily="34" charset="0"/>
                        </a:rPr>
                        <a:t> thể loại</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2">
                  <a:txBody>
                    <a:bodyPr/>
                    <a:lstStyle/>
                    <a:p>
                      <a:pPr algn="ctr">
                        <a:lnSpc>
                          <a:spcPct val="150000"/>
                        </a:lnSpc>
                      </a:pPr>
                      <a:r>
                        <a:rPr lang="en-US" sz="3700" dirty="0" smtClean="0">
                          <a:latin typeface="Arial" panose="020B0604020202020204" pitchFamily="34" charset="0"/>
                          <a:cs typeface="Arial" panose="020B0604020202020204" pitchFamily="34" charset="0"/>
                        </a:rPr>
                        <a:t>Đặ</a:t>
                      </a:r>
                      <a:r>
                        <a:rPr lang="en-US" sz="3700" baseline="0" dirty="0" smtClean="0">
                          <a:latin typeface="Arial" panose="020B0604020202020204" pitchFamily="34" charset="0"/>
                          <a:cs typeface="Arial" panose="020B0604020202020204" pitchFamily="34" charset="0"/>
                        </a:rPr>
                        <a:t>c điểm nổi bật</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a:lnSpc>
                          <a:spcPct val="150000"/>
                        </a:lnSpc>
                      </a:pPr>
                      <a:endParaRPr lang="en-US" sz="370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59443155"/>
                  </a:ext>
                </a:extLst>
              </a:tr>
              <a:tr h="1000319">
                <a:tc vMerge="1">
                  <a:txBody>
                    <a:bodyPr/>
                    <a:lstStyle/>
                    <a:p>
                      <a:pPr>
                        <a:lnSpc>
                          <a:spcPct val="150000"/>
                        </a:lnSpc>
                      </a:pPr>
                      <a:endParaRPr lang="en-US" sz="37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7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70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70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b="1" dirty="0" smtClean="0">
                          <a:latin typeface="Arial" panose="020B0604020202020204" pitchFamily="34" charset="0"/>
                          <a:cs typeface="Arial" panose="020B0604020202020204" pitchFamily="34" charset="0"/>
                        </a:rPr>
                        <a:t>Nội</a:t>
                      </a:r>
                      <a:r>
                        <a:rPr lang="en-US" sz="3700" b="1" baseline="0" dirty="0" smtClean="0">
                          <a:latin typeface="Arial" panose="020B0604020202020204" pitchFamily="34" charset="0"/>
                          <a:cs typeface="Arial" panose="020B0604020202020204" pitchFamily="34" charset="0"/>
                        </a:rPr>
                        <a:t> dung</a:t>
                      </a:r>
                      <a:endParaRPr lang="en-US" sz="37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b="1" dirty="0" smtClean="0">
                          <a:latin typeface="Arial" panose="020B0604020202020204" pitchFamily="34" charset="0"/>
                          <a:cs typeface="Arial" panose="020B0604020202020204" pitchFamily="34" charset="0"/>
                        </a:rPr>
                        <a:t>Hình</a:t>
                      </a:r>
                      <a:r>
                        <a:rPr lang="en-US" sz="3700" b="1" baseline="0" dirty="0" smtClean="0">
                          <a:latin typeface="Arial" panose="020B0604020202020204" pitchFamily="34" charset="0"/>
                          <a:cs typeface="Arial" panose="020B0604020202020204" pitchFamily="34" charset="0"/>
                        </a:rPr>
                        <a:t> thức</a:t>
                      </a:r>
                      <a:endParaRPr lang="en-US" sz="37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60328283"/>
                  </a:ext>
                </a:extLst>
              </a:tr>
              <a:tr h="1224059">
                <a:tc>
                  <a:txBody>
                    <a:bodyPr/>
                    <a:lstStyle/>
                    <a:p>
                      <a:pPr algn="ctr">
                        <a:lnSpc>
                          <a:spcPct val="150000"/>
                        </a:lnSpc>
                      </a:pPr>
                      <a:r>
                        <a:rPr lang="en-US" sz="3500" dirty="0" smtClean="0">
                          <a:latin typeface="Arial" panose="020B0604020202020204" pitchFamily="34" charset="0"/>
                          <a:cs typeface="Arial" panose="020B0604020202020204" pitchFamily="34" charset="0"/>
                        </a:rPr>
                        <a:t>7</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vi-VN" sz="3500" dirty="0" smtClean="0">
                          <a:latin typeface="Arial" panose="020B0604020202020204" pitchFamily="34" charset="0"/>
                          <a:cs typeface="Arial" panose="020B0604020202020204" pitchFamily="34" charset="0"/>
                        </a:rPr>
                        <a:t>Lễ xướng danh khoa Đinh Dậu</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vi-VN" sz="3500" dirty="0" smtClean="0">
                          <a:latin typeface="Arial" panose="020B0604020202020204" pitchFamily="34" charset="0"/>
                          <a:cs typeface="Arial" panose="020B0604020202020204" pitchFamily="34" charset="0"/>
                        </a:rPr>
                        <a:t>Trần Tế Xương</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vi-VN" sz="3500" dirty="0" smtClean="0">
                          <a:latin typeface="Arial" panose="020B0604020202020204" pitchFamily="34" charset="0"/>
                          <a:cs typeface="Arial" panose="020B0604020202020204" pitchFamily="34" charset="0"/>
                        </a:rPr>
                        <a:t>Thơ Đường luật</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457200" indent="-457200" algn="just">
                        <a:lnSpc>
                          <a:spcPct val="150000"/>
                        </a:lnSpc>
                        <a:buFont typeface="Arial" panose="020B0604020202020204" pitchFamily="34" charset="0"/>
                        <a:buChar char="•"/>
                      </a:pPr>
                      <a:r>
                        <a:rPr lang="vi-VN" sz="3500" dirty="0" smtClean="0">
                          <a:latin typeface="Arial" panose="020B0604020202020204" pitchFamily="34" charset="0"/>
                          <a:cs typeface="Arial" panose="020B0604020202020204" pitchFamily="34" charset="0"/>
                        </a:rPr>
                        <a:t>Tác phẩm tập trung miêu tả tình trạng thảm hại của kỳ thi năm Đinh Dậu (1897) tại trường Hà Nam</a:t>
                      </a:r>
                      <a:r>
                        <a:rPr lang="en-US" sz="3500" dirty="0" smtClean="0">
                          <a:latin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vi-VN" sz="3500" dirty="0" smtClean="0">
                          <a:latin typeface="Arial" panose="020B0604020202020204" pitchFamily="34" charset="0"/>
                          <a:cs typeface="Arial" panose="020B0604020202020204" pitchFamily="34" charset="0"/>
                        </a:rPr>
                        <a:t>Thể hiện sự đau đớn, xót xa của nhà thơ đối với tình cảnh hiện thực bất ổn của </a:t>
                      </a:r>
                      <a:r>
                        <a:rPr lang="en-US" sz="3500" dirty="0" smtClean="0">
                          <a:latin typeface="Arial" panose="020B0604020202020204" pitchFamily="34" charset="0"/>
                          <a:cs typeface="Arial" panose="020B0604020202020204" pitchFamily="34" charset="0"/>
                        </a:rPr>
                        <a:t>đất</a:t>
                      </a:r>
                      <a:r>
                        <a:rPr lang="en-US" sz="3500" baseline="0" dirty="0" smtClean="0">
                          <a:latin typeface="Arial" panose="020B0604020202020204" pitchFamily="34" charset="0"/>
                          <a:cs typeface="Arial" panose="020B0604020202020204" pitchFamily="34" charset="0"/>
                        </a:rPr>
                        <a:t> nước ta </a:t>
                      </a:r>
                      <a:r>
                        <a:rPr lang="vi-VN" sz="3500" dirty="0" smtClean="0">
                          <a:latin typeface="Arial" panose="020B0604020202020204" pitchFamily="34" charset="0"/>
                          <a:cs typeface="Arial" panose="020B0604020202020204" pitchFamily="34" charset="0"/>
                        </a:rPr>
                        <a:t>ở thời điểm đó.</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457200" indent="-457200" algn="just">
                        <a:lnSpc>
                          <a:spcPct val="150000"/>
                        </a:lnSpc>
                        <a:buFont typeface="Arial" panose="020B0604020202020204" pitchFamily="34" charset="0"/>
                        <a:buChar char="•"/>
                      </a:pPr>
                      <a:r>
                        <a:rPr lang="vi-VN" sz="3500" dirty="0" smtClean="0">
                          <a:latin typeface="Arial" panose="020B0604020202020204" pitchFamily="34" charset="0"/>
                          <a:cs typeface="Arial" panose="020B0604020202020204" pitchFamily="34" charset="0"/>
                        </a:rPr>
                        <a:t>Sử dụng nghệ thuật đối, đảo ngữ tái hiện cảnh thảm hại của kỳ thi và nói lên tâm sự của tác giả. </a:t>
                      </a:r>
                      <a:endParaRPr lang="en-US" sz="3500" dirty="0" smtClean="0">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500" dirty="0" smtClean="0">
                          <a:latin typeface="Arial" panose="020B0604020202020204" pitchFamily="34" charset="0"/>
                          <a:cs typeface="Arial" panose="020B0604020202020204" pitchFamily="34" charset="0"/>
                        </a:rPr>
                        <a:t>Ngôn ngữ</a:t>
                      </a:r>
                      <a:r>
                        <a:rPr lang="en-US" sz="3500" dirty="0" smtClean="0">
                          <a:latin typeface="Arial" panose="020B0604020202020204" pitchFamily="34" charset="0"/>
                          <a:cs typeface="Arial" panose="020B0604020202020204" pitchFamily="34" charset="0"/>
                        </a:rPr>
                        <a:t>:</a:t>
                      </a:r>
                      <a:r>
                        <a:rPr lang="en-US" sz="3500" baseline="0" dirty="0" smtClean="0">
                          <a:latin typeface="Arial" panose="020B0604020202020204" pitchFamily="34" charset="0"/>
                          <a:cs typeface="Arial" panose="020B0604020202020204" pitchFamily="34" charset="0"/>
                        </a:rPr>
                        <a:t> </a:t>
                      </a:r>
                      <a:r>
                        <a:rPr lang="vi-VN" sz="3500" dirty="0" smtClean="0">
                          <a:latin typeface="Arial" panose="020B0604020202020204" pitchFamily="34" charset="0"/>
                          <a:cs typeface="Arial" panose="020B0604020202020204" pitchFamily="34" charset="0"/>
                        </a:rPr>
                        <a:t>có tính chất khẩu ngữ, trong sáng, giản dị nhưng đầy sức biểu cảm.</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39374143"/>
                  </a:ext>
                </a:extLst>
              </a:tr>
            </a:tbl>
          </a:graphicData>
        </a:graphic>
      </p:graphicFrame>
      <p:sp>
        <p:nvSpPr>
          <p:cNvPr id="11" name="Freeform 13"/>
          <p:cNvSpPr/>
          <p:nvPr/>
        </p:nvSpPr>
        <p:spPr>
          <a:xfrm>
            <a:off x="20782" y="8833368"/>
            <a:ext cx="1775156" cy="1295400"/>
          </a:xfrm>
          <a:custGeom>
            <a:avLst/>
            <a:gdLst/>
            <a:ahLst/>
            <a:cxnLst/>
            <a:rect l="l" t="t" r="r" b="b"/>
            <a:pathLst>
              <a:path w="1775156" h="1098378">
                <a:moveTo>
                  <a:pt x="0" y="0"/>
                </a:moveTo>
                <a:lnTo>
                  <a:pt x="1775156" y="0"/>
                </a:lnTo>
                <a:lnTo>
                  <a:pt x="1775156" y="1098378"/>
                </a:lnTo>
                <a:lnTo>
                  <a:pt x="0" y="1098378"/>
                </a:lnTo>
                <a:lnTo>
                  <a:pt x="0" y="0"/>
                </a:lnTo>
                <a:close/>
              </a:path>
            </a:pathLst>
          </a:custGeom>
          <a:blipFill>
            <a:blip r:embed="rId3"/>
            <a:stretch>
              <a:fillRect/>
            </a:stretch>
          </a:blipFill>
        </p:spPr>
      </p:sp>
      <p:sp>
        <p:nvSpPr>
          <p:cNvPr id="12" name="Freeform 11"/>
          <p:cNvSpPr/>
          <p:nvPr/>
        </p:nvSpPr>
        <p:spPr>
          <a:xfrm>
            <a:off x="16258219" y="-342900"/>
            <a:ext cx="2474104" cy="1944234"/>
          </a:xfrm>
          <a:custGeom>
            <a:avLst/>
            <a:gdLst/>
            <a:ahLst/>
            <a:cxnLst/>
            <a:rect l="l" t="t" r="r" b="b"/>
            <a:pathLst>
              <a:path w="2474104" h="1944234">
                <a:moveTo>
                  <a:pt x="0" y="0"/>
                </a:moveTo>
                <a:lnTo>
                  <a:pt x="2474105" y="0"/>
                </a:lnTo>
                <a:lnTo>
                  <a:pt x="2474105" y="1944233"/>
                </a:lnTo>
                <a:lnTo>
                  <a:pt x="0" y="1944233"/>
                </a:lnTo>
                <a:lnTo>
                  <a:pt x="0" y="0"/>
                </a:lnTo>
                <a:close/>
              </a:path>
            </a:pathLst>
          </a:custGeom>
          <a:blipFill>
            <a:blip r:embed="rId4"/>
            <a:stretch>
              <a:fillRect/>
            </a:stretch>
          </a:blipFill>
        </p:spPr>
      </p:sp>
    </p:spTree>
    <p:extLst>
      <p:ext uri="{BB962C8B-B14F-4D97-AF65-F5344CB8AC3E}">
        <p14:creationId xmlns:p14="http://schemas.microsoft.com/office/powerpoint/2010/main" val="25754711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graphicFrame>
        <p:nvGraphicFramePr>
          <p:cNvPr id="5" name="Table 4"/>
          <p:cNvGraphicFramePr>
            <a:graphicFrameLocks noGrp="1"/>
          </p:cNvGraphicFramePr>
          <p:nvPr>
            <p:extLst>
              <p:ext uri="{D42A27DB-BD31-4B8C-83A1-F6EECF244321}">
                <p14:modId xmlns:p14="http://schemas.microsoft.com/office/powerpoint/2010/main" val="3673924062"/>
              </p:ext>
            </p:extLst>
          </p:nvPr>
        </p:nvGraphicFramePr>
        <p:xfrm>
          <a:off x="152400" y="839582"/>
          <a:ext cx="17983199" cy="7543800"/>
        </p:xfrm>
        <a:graphic>
          <a:graphicData uri="http://schemas.openxmlformats.org/drawingml/2006/table">
            <a:tbl>
              <a:tblPr firstRow="1" bandRow="1">
                <a:tableStyleId>{21E4AEA4-8DFA-4A89-87EB-49C32662AFE0}</a:tableStyleId>
              </a:tblPr>
              <a:tblGrid>
                <a:gridCol w="1362364">
                  <a:extLst>
                    <a:ext uri="{9D8B030D-6E8A-4147-A177-3AD203B41FA5}">
                      <a16:colId xmlns:a16="http://schemas.microsoft.com/office/drawing/2014/main" val="4255781551"/>
                    </a:ext>
                  </a:extLst>
                </a:gridCol>
                <a:gridCol w="1868384">
                  <a:extLst>
                    <a:ext uri="{9D8B030D-6E8A-4147-A177-3AD203B41FA5}">
                      <a16:colId xmlns:a16="http://schemas.microsoft.com/office/drawing/2014/main" val="2410545474"/>
                    </a:ext>
                  </a:extLst>
                </a:gridCol>
                <a:gridCol w="1646052">
                  <a:extLst>
                    <a:ext uri="{9D8B030D-6E8A-4147-A177-3AD203B41FA5}">
                      <a16:colId xmlns:a16="http://schemas.microsoft.com/office/drawing/2014/main" val="1026008555"/>
                    </a:ext>
                  </a:extLst>
                </a:gridCol>
                <a:gridCol w="1905000">
                  <a:extLst>
                    <a:ext uri="{9D8B030D-6E8A-4147-A177-3AD203B41FA5}">
                      <a16:colId xmlns:a16="http://schemas.microsoft.com/office/drawing/2014/main" val="1270912388"/>
                    </a:ext>
                  </a:extLst>
                </a:gridCol>
                <a:gridCol w="6019800">
                  <a:extLst>
                    <a:ext uri="{9D8B030D-6E8A-4147-A177-3AD203B41FA5}">
                      <a16:colId xmlns:a16="http://schemas.microsoft.com/office/drawing/2014/main" val="624799286"/>
                    </a:ext>
                  </a:extLst>
                </a:gridCol>
                <a:gridCol w="5181599">
                  <a:extLst>
                    <a:ext uri="{9D8B030D-6E8A-4147-A177-3AD203B41FA5}">
                      <a16:colId xmlns:a16="http://schemas.microsoft.com/office/drawing/2014/main" val="4192138618"/>
                    </a:ext>
                  </a:extLst>
                </a:gridCol>
              </a:tblGrid>
              <a:tr h="1461937">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Bài</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Văn</a:t>
                      </a:r>
                      <a:r>
                        <a:rPr lang="en-US" sz="3700" baseline="0" dirty="0" smtClean="0">
                          <a:latin typeface="Arial" panose="020B0604020202020204" pitchFamily="34" charset="0"/>
                          <a:cs typeface="Arial" panose="020B0604020202020204" pitchFamily="34" charset="0"/>
                        </a:rPr>
                        <a:t> bản</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Tác</a:t>
                      </a:r>
                      <a:r>
                        <a:rPr lang="en-US" sz="3700" baseline="0" dirty="0" smtClean="0">
                          <a:latin typeface="Arial" panose="020B0604020202020204" pitchFamily="34" charset="0"/>
                          <a:cs typeface="Arial" panose="020B0604020202020204" pitchFamily="34" charset="0"/>
                        </a:rPr>
                        <a:t> giả</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Loại,</a:t>
                      </a:r>
                      <a:r>
                        <a:rPr lang="en-US" sz="3700" baseline="0" dirty="0" smtClean="0">
                          <a:latin typeface="Arial" panose="020B0604020202020204" pitchFamily="34" charset="0"/>
                          <a:cs typeface="Arial" panose="020B0604020202020204" pitchFamily="34" charset="0"/>
                        </a:rPr>
                        <a:t> thể loại</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2">
                  <a:txBody>
                    <a:bodyPr/>
                    <a:lstStyle/>
                    <a:p>
                      <a:pPr algn="ctr">
                        <a:lnSpc>
                          <a:spcPct val="150000"/>
                        </a:lnSpc>
                      </a:pPr>
                      <a:r>
                        <a:rPr lang="en-US" sz="3700" dirty="0" smtClean="0">
                          <a:latin typeface="Arial" panose="020B0604020202020204" pitchFamily="34" charset="0"/>
                          <a:cs typeface="Arial" panose="020B0604020202020204" pitchFamily="34" charset="0"/>
                        </a:rPr>
                        <a:t>Đặ</a:t>
                      </a:r>
                      <a:r>
                        <a:rPr lang="en-US" sz="3700" baseline="0" dirty="0" smtClean="0">
                          <a:latin typeface="Arial" panose="020B0604020202020204" pitchFamily="34" charset="0"/>
                          <a:cs typeface="Arial" panose="020B0604020202020204" pitchFamily="34" charset="0"/>
                        </a:rPr>
                        <a:t>c điểm nổi bật</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a:lnSpc>
                          <a:spcPct val="150000"/>
                        </a:lnSpc>
                      </a:pPr>
                      <a:endParaRPr lang="en-US" sz="370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59443155"/>
                  </a:ext>
                </a:extLst>
              </a:tr>
              <a:tr h="1194716">
                <a:tc vMerge="1">
                  <a:txBody>
                    <a:bodyPr/>
                    <a:lstStyle/>
                    <a:p>
                      <a:pPr>
                        <a:lnSpc>
                          <a:spcPct val="150000"/>
                        </a:lnSpc>
                      </a:pPr>
                      <a:endParaRPr lang="en-US" sz="37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7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70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70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b="1" dirty="0" smtClean="0">
                          <a:latin typeface="Arial" panose="020B0604020202020204" pitchFamily="34" charset="0"/>
                          <a:cs typeface="Arial" panose="020B0604020202020204" pitchFamily="34" charset="0"/>
                        </a:rPr>
                        <a:t>Nội</a:t>
                      </a:r>
                      <a:r>
                        <a:rPr lang="en-US" sz="3700" b="1" baseline="0" dirty="0" smtClean="0">
                          <a:latin typeface="Arial" panose="020B0604020202020204" pitchFamily="34" charset="0"/>
                          <a:cs typeface="Arial" panose="020B0604020202020204" pitchFamily="34" charset="0"/>
                        </a:rPr>
                        <a:t> dung</a:t>
                      </a:r>
                      <a:endParaRPr lang="en-US" sz="37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b="1" dirty="0" smtClean="0">
                          <a:latin typeface="Arial" panose="020B0604020202020204" pitchFamily="34" charset="0"/>
                          <a:cs typeface="Arial" panose="020B0604020202020204" pitchFamily="34" charset="0"/>
                        </a:rPr>
                        <a:t>Hình</a:t>
                      </a:r>
                      <a:r>
                        <a:rPr lang="en-US" sz="3700" b="1" baseline="0" dirty="0" smtClean="0">
                          <a:latin typeface="Arial" panose="020B0604020202020204" pitchFamily="34" charset="0"/>
                          <a:cs typeface="Arial" panose="020B0604020202020204" pitchFamily="34" charset="0"/>
                        </a:rPr>
                        <a:t> thức</a:t>
                      </a:r>
                      <a:endParaRPr lang="en-US" sz="37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60328283"/>
                  </a:ext>
                </a:extLst>
              </a:tr>
              <a:tr h="4887147">
                <a:tc>
                  <a:txBody>
                    <a:bodyPr/>
                    <a:lstStyle/>
                    <a:p>
                      <a:pPr algn="ctr">
                        <a:lnSpc>
                          <a:spcPct val="150000"/>
                        </a:lnSpc>
                      </a:pPr>
                      <a:r>
                        <a:rPr lang="en-US" sz="3500" dirty="0" smtClean="0">
                          <a:latin typeface="Arial" panose="020B0604020202020204" pitchFamily="34" charset="0"/>
                          <a:cs typeface="Arial" panose="020B0604020202020204" pitchFamily="34" charset="0"/>
                        </a:rPr>
                        <a:t>8</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vi-VN" sz="3500" dirty="0" smtClean="0">
                          <a:latin typeface="Arial" panose="020B0604020202020204" pitchFamily="34" charset="0"/>
                          <a:cs typeface="Arial" panose="020B0604020202020204" pitchFamily="34" charset="0"/>
                        </a:rPr>
                        <a:t>Lai Tân</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vi-VN" sz="3500" dirty="0" smtClean="0">
                          <a:latin typeface="Arial" panose="020B0604020202020204" pitchFamily="34" charset="0"/>
                          <a:cs typeface="Arial" panose="020B0604020202020204" pitchFamily="34" charset="0"/>
                        </a:rPr>
                        <a:t>Hồ Chí Minh</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vi-VN" sz="3500" dirty="0" smtClean="0">
                          <a:latin typeface="Arial" panose="020B0604020202020204" pitchFamily="34" charset="0"/>
                          <a:cs typeface="Arial" panose="020B0604020202020204" pitchFamily="34" charset="0"/>
                        </a:rPr>
                        <a:t>Thơ Đường luật</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just">
                        <a:lnSpc>
                          <a:spcPct val="150000"/>
                        </a:lnSpc>
                      </a:pPr>
                      <a:r>
                        <a:rPr lang="vi-VN" sz="3500" dirty="0" smtClean="0">
                          <a:latin typeface="Arial" panose="020B0604020202020204" pitchFamily="34" charset="0"/>
                          <a:cs typeface="Arial" panose="020B0604020202020204" pitchFamily="34" charset="0"/>
                        </a:rPr>
                        <a:t>Bài thơ miêu tả thực trạng thối nát của chính quyền Trung Quốc dưới thời Tưởng Giới Thạch và thái độ châm biếm, mỉa mai sâu cay.</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457200" indent="-457200" algn="just">
                        <a:lnSpc>
                          <a:spcPct val="150000"/>
                        </a:lnSpc>
                        <a:buFont typeface="Arial" panose="020B0604020202020204" pitchFamily="34" charset="0"/>
                        <a:buChar char="•"/>
                      </a:pPr>
                      <a:r>
                        <a:rPr lang="vi-VN" sz="3500" dirty="0" smtClean="0">
                          <a:latin typeface="Arial" panose="020B0604020202020204" pitchFamily="34" charset="0"/>
                          <a:cs typeface="Arial" panose="020B0604020202020204" pitchFamily="34" charset="0"/>
                        </a:rPr>
                        <a:t>Ngòi bút miêu tả giản dị, chân thực.</a:t>
                      </a:r>
                    </a:p>
                    <a:p>
                      <a:pPr marL="457200" indent="-457200" algn="just">
                        <a:lnSpc>
                          <a:spcPct val="150000"/>
                        </a:lnSpc>
                        <a:buFont typeface="Arial" panose="020B0604020202020204" pitchFamily="34" charset="0"/>
                        <a:buChar char="•"/>
                      </a:pPr>
                      <a:r>
                        <a:rPr lang="vi-VN" sz="3500" dirty="0" smtClean="0">
                          <a:latin typeface="Arial" panose="020B0604020202020204" pitchFamily="34" charset="0"/>
                          <a:cs typeface="Arial" panose="020B0604020202020204" pitchFamily="34" charset="0"/>
                        </a:rPr>
                        <a:t>Lối viết mỉa mai sâu cay.</a:t>
                      </a:r>
                    </a:p>
                    <a:p>
                      <a:pPr marL="457200" indent="-457200" algn="just">
                        <a:lnSpc>
                          <a:spcPct val="150000"/>
                        </a:lnSpc>
                        <a:buFont typeface="Arial" panose="020B0604020202020204" pitchFamily="34" charset="0"/>
                        <a:buChar char="•"/>
                      </a:pPr>
                      <a:r>
                        <a:rPr lang="vi-VN" sz="3500" dirty="0" smtClean="0">
                          <a:latin typeface="Arial" panose="020B0604020202020204" pitchFamily="34" charset="0"/>
                          <a:cs typeface="Arial" panose="020B0604020202020204" pitchFamily="34" charset="0"/>
                        </a:rPr>
                        <a:t>Bút pháp trào phúng.</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39374143"/>
                  </a:ext>
                </a:extLst>
              </a:tr>
            </a:tbl>
          </a:graphicData>
        </a:graphic>
      </p:graphicFrame>
      <p:sp>
        <p:nvSpPr>
          <p:cNvPr id="6" name="Freeform 10"/>
          <p:cNvSpPr/>
          <p:nvPr/>
        </p:nvSpPr>
        <p:spPr>
          <a:xfrm>
            <a:off x="105507" y="7003209"/>
            <a:ext cx="2895600" cy="3141347"/>
          </a:xfrm>
          <a:custGeom>
            <a:avLst/>
            <a:gdLst/>
            <a:ahLst/>
            <a:cxnLst/>
            <a:rect l="l" t="t" r="r" b="b"/>
            <a:pathLst>
              <a:path w="2731957" h="2684147">
                <a:moveTo>
                  <a:pt x="0" y="0"/>
                </a:moveTo>
                <a:lnTo>
                  <a:pt x="2731957" y="0"/>
                </a:lnTo>
                <a:lnTo>
                  <a:pt x="2731957" y="2684147"/>
                </a:lnTo>
                <a:lnTo>
                  <a:pt x="0" y="2684147"/>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sp>
        <p:nvSpPr>
          <p:cNvPr id="7" name="Freeform 9"/>
          <p:cNvSpPr/>
          <p:nvPr/>
        </p:nvSpPr>
        <p:spPr>
          <a:xfrm rot="2274394">
            <a:off x="16322137" y="270741"/>
            <a:ext cx="1892195" cy="1137682"/>
          </a:xfrm>
          <a:custGeom>
            <a:avLst/>
            <a:gdLst/>
            <a:ahLst/>
            <a:cxnLst/>
            <a:rect l="l" t="t" r="r" b="b"/>
            <a:pathLst>
              <a:path w="1892195" h="1137682">
                <a:moveTo>
                  <a:pt x="0" y="0"/>
                </a:moveTo>
                <a:lnTo>
                  <a:pt x="1892195" y="0"/>
                </a:lnTo>
                <a:lnTo>
                  <a:pt x="1892195" y="1137682"/>
                </a:lnTo>
                <a:lnTo>
                  <a:pt x="0" y="1137682"/>
                </a:lnTo>
                <a:lnTo>
                  <a:pt x="0" y="0"/>
                </a:lnTo>
                <a:close/>
              </a:path>
            </a:pathLst>
          </a:custGeom>
          <a:blipFill>
            <a:blip r:embed="rId10">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29589449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graphicFrame>
        <p:nvGraphicFramePr>
          <p:cNvPr id="5" name="Table 4"/>
          <p:cNvGraphicFramePr>
            <a:graphicFrameLocks noGrp="1"/>
          </p:cNvGraphicFramePr>
          <p:nvPr>
            <p:extLst>
              <p:ext uri="{D42A27DB-BD31-4B8C-83A1-F6EECF244321}">
                <p14:modId xmlns:p14="http://schemas.microsoft.com/office/powerpoint/2010/main" val="26713093"/>
              </p:ext>
            </p:extLst>
          </p:nvPr>
        </p:nvGraphicFramePr>
        <p:xfrm>
          <a:off x="152400" y="1383030"/>
          <a:ext cx="17983199" cy="7317550"/>
        </p:xfrm>
        <a:graphic>
          <a:graphicData uri="http://schemas.openxmlformats.org/drawingml/2006/table">
            <a:tbl>
              <a:tblPr firstRow="1" bandRow="1">
                <a:tableStyleId>{21E4AEA4-8DFA-4A89-87EB-49C32662AFE0}</a:tableStyleId>
              </a:tblPr>
              <a:tblGrid>
                <a:gridCol w="1143000">
                  <a:extLst>
                    <a:ext uri="{9D8B030D-6E8A-4147-A177-3AD203B41FA5}">
                      <a16:colId xmlns:a16="http://schemas.microsoft.com/office/drawing/2014/main" val="4255781551"/>
                    </a:ext>
                  </a:extLst>
                </a:gridCol>
                <a:gridCol w="1752600">
                  <a:extLst>
                    <a:ext uri="{9D8B030D-6E8A-4147-A177-3AD203B41FA5}">
                      <a16:colId xmlns:a16="http://schemas.microsoft.com/office/drawing/2014/main" val="2410545474"/>
                    </a:ext>
                  </a:extLst>
                </a:gridCol>
                <a:gridCol w="1371600">
                  <a:extLst>
                    <a:ext uri="{9D8B030D-6E8A-4147-A177-3AD203B41FA5}">
                      <a16:colId xmlns:a16="http://schemas.microsoft.com/office/drawing/2014/main" val="1026008555"/>
                    </a:ext>
                  </a:extLst>
                </a:gridCol>
                <a:gridCol w="1447800">
                  <a:extLst>
                    <a:ext uri="{9D8B030D-6E8A-4147-A177-3AD203B41FA5}">
                      <a16:colId xmlns:a16="http://schemas.microsoft.com/office/drawing/2014/main" val="1270912388"/>
                    </a:ext>
                  </a:extLst>
                </a:gridCol>
                <a:gridCol w="5334000">
                  <a:extLst>
                    <a:ext uri="{9D8B030D-6E8A-4147-A177-3AD203B41FA5}">
                      <a16:colId xmlns:a16="http://schemas.microsoft.com/office/drawing/2014/main" val="624799286"/>
                    </a:ext>
                  </a:extLst>
                </a:gridCol>
                <a:gridCol w="6934199">
                  <a:extLst>
                    <a:ext uri="{9D8B030D-6E8A-4147-A177-3AD203B41FA5}">
                      <a16:colId xmlns:a16="http://schemas.microsoft.com/office/drawing/2014/main" val="4192138618"/>
                    </a:ext>
                  </a:extLst>
                </a:gridCol>
              </a:tblGrid>
              <a:tr h="1224059">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Bài</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Văn</a:t>
                      </a:r>
                      <a:r>
                        <a:rPr lang="en-US" sz="3700" baseline="0" dirty="0" smtClean="0">
                          <a:latin typeface="Arial" panose="020B0604020202020204" pitchFamily="34" charset="0"/>
                          <a:cs typeface="Arial" panose="020B0604020202020204" pitchFamily="34" charset="0"/>
                        </a:rPr>
                        <a:t> bản</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Tác</a:t>
                      </a:r>
                      <a:r>
                        <a:rPr lang="en-US" sz="3700" baseline="0" dirty="0" smtClean="0">
                          <a:latin typeface="Arial" panose="020B0604020202020204" pitchFamily="34" charset="0"/>
                          <a:cs typeface="Arial" panose="020B0604020202020204" pitchFamily="34" charset="0"/>
                        </a:rPr>
                        <a:t> giả</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Loại,</a:t>
                      </a:r>
                      <a:r>
                        <a:rPr lang="en-US" sz="3700" baseline="0" dirty="0" smtClean="0">
                          <a:latin typeface="Arial" panose="020B0604020202020204" pitchFamily="34" charset="0"/>
                          <a:cs typeface="Arial" panose="020B0604020202020204" pitchFamily="34" charset="0"/>
                        </a:rPr>
                        <a:t> thể loại</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2">
                  <a:txBody>
                    <a:bodyPr/>
                    <a:lstStyle/>
                    <a:p>
                      <a:pPr algn="ctr">
                        <a:lnSpc>
                          <a:spcPct val="150000"/>
                        </a:lnSpc>
                      </a:pPr>
                      <a:r>
                        <a:rPr lang="en-US" sz="3700" dirty="0" smtClean="0">
                          <a:latin typeface="Arial" panose="020B0604020202020204" pitchFamily="34" charset="0"/>
                          <a:cs typeface="Arial" panose="020B0604020202020204" pitchFamily="34" charset="0"/>
                        </a:rPr>
                        <a:t>Đặ</a:t>
                      </a:r>
                      <a:r>
                        <a:rPr lang="en-US" sz="3700" baseline="0" dirty="0" smtClean="0">
                          <a:latin typeface="Arial" panose="020B0604020202020204" pitchFamily="34" charset="0"/>
                          <a:cs typeface="Arial" panose="020B0604020202020204" pitchFamily="34" charset="0"/>
                        </a:rPr>
                        <a:t>c điểm nổi bật</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a:lnSpc>
                          <a:spcPct val="150000"/>
                        </a:lnSpc>
                      </a:pPr>
                      <a:endParaRPr lang="en-US" sz="370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59443155"/>
                  </a:ext>
                </a:extLst>
              </a:tr>
              <a:tr h="1000319">
                <a:tc vMerge="1">
                  <a:txBody>
                    <a:bodyPr/>
                    <a:lstStyle/>
                    <a:p>
                      <a:pPr>
                        <a:lnSpc>
                          <a:spcPct val="150000"/>
                        </a:lnSpc>
                      </a:pPr>
                      <a:endParaRPr lang="en-US" sz="37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7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70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70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b="1" dirty="0" smtClean="0">
                          <a:latin typeface="Arial" panose="020B0604020202020204" pitchFamily="34" charset="0"/>
                          <a:cs typeface="Arial" panose="020B0604020202020204" pitchFamily="34" charset="0"/>
                        </a:rPr>
                        <a:t>Nội</a:t>
                      </a:r>
                      <a:r>
                        <a:rPr lang="en-US" sz="3700" b="1" baseline="0" dirty="0" smtClean="0">
                          <a:latin typeface="Arial" panose="020B0604020202020204" pitchFamily="34" charset="0"/>
                          <a:cs typeface="Arial" panose="020B0604020202020204" pitchFamily="34" charset="0"/>
                        </a:rPr>
                        <a:t> dung</a:t>
                      </a:r>
                      <a:endParaRPr lang="en-US" sz="37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b="1" dirty="0" smtClean="0">
                          <a:latin typeface="Arial" panose="020B0604020202020204" pitchFamily="34" charset="0"/>
                          <a:cs typeface="Arial" panose="020B0604020202020204" pitchFamily="34" charset="0"/>
                        </a:rPr>
                        <a:t>Hình</a:t>
                      </a:r>
                      <a:r>
                        <a:rPr lang="en-US" sz="3700" b="1" baseline="0" dirty="0" smtClean="0">
                          <a:latin typeface="Arial" panose="020B0604020202020204" pitchFamily="34" charset="0"/>
                          <a:cs typeface="Arial" panose="020B0604020202020204" pitchFamily="34" charset="0"/>
                        </a:rPr>
                        <a:t> thức</a:t>
                      </a:r>
                      <a:endParaRPr lang="en-US" sz="37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60328283"/>
                  </a:ext>
                </a:extLst>
              </a:tr>
              <a:tr h="1224059">
                <a:tc>
                  <a:txBody>
                    <a:bodyPr/>
                    <a:lstStyle/>
                    <a:p>
                      <a:pPr algn="ctr">
                        <a:lnSpc>
                          <a:spcPct val="150000"/>
                        </a:lnSpc>
                      </a:pPr>
                      <a:r>
                        <a:rPr lang="en-US" sz="3500" dirty="0" smtClean="0">
                          <a:latin typeface="Arial" panose="020B0604020202020204" pitchFamily="34" charset="0"/>
                          <a:cs typeface="Arial" panose="020B0604020202020204" pitchFamily="34" charset="0"/>
                        </a:rPr>
                        <a:t>9</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vi-VN" sz="3500" dirty="0" smtClean="0">
                          <a:latin typeface="Arial" panose="020B0604020202020204" pitchFamily="34" charset="0"/>
                          <a:cs typeface="Arial" panose="020B0604020202020204" pitchFamily="34" charset="0"/>
                        </a:rPr>
                        <a:t>Trưởng giả học làm sang</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500" dirty="0" smtClean="0">
                          <a:latin typeface="Arial" panose="020B0604020202020204" pitchFamily="34" charset="0"/>
                          <a:cs typeface="Arial" panose="020B0604020202020204" pitchFamily="34" charset="0"/>
                        </a:rPr>
                        <a:t>Mô-li-e</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500" dirty="0" smtClean="0">
                          <a:latin typeface="Arial" panose="020B0604020202020204" pitchFamily="34" charset="0"/>
                          <a:cs typeface="Arial" panose="020B0604020202020204" pitchFamily="34" charset="0"/>
                        </a:rPr>
                        <a:t>Hài kịch</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just">
                        <a:lnSpc>
                          <a:spcPct val="150000"/>
                        </a:lnSpc>
                      </a:pPr>
                      <a:r>
                        <a:rPr lang="vi-VN" sz="3500" dirty="0" smtClean="0">
                          <a:latin typeface="Arial" panose="020B0604020202020204" pitchFamily="34" charset="0"/>
                          <a:cs typeface="Arial" panose="020B0604020202020204" pitchFamily="34" charset="0"/>
                        </a:rPr>
                        <a:t>Văn bản khắc họa tính cách lố lăng của một tên trưởng giả đã dốt nát còn đòi học làm sang, tạo nên tiếng cười cho đọc giả.</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457200" indent="-457200" algn="just">
                        <a:lnSpc>
                          <a:spcPct val="150000"/>
                        </a:lnSpc>
                        <a:buFont typeface="Arial" panose="020B0604020202020204" pitchFamily="34" charset="0"/>
                        <a:buChar char="•"/>
                      </a:pPr>
                      <a:r>
                        <a:rPr lang="vi-VN" sz="3500" dirty="0" smtClean="0">
                          <a:latin typeface="Arial" panose="020B0604020202020204" pitchFamily="34" charset="0"/>
                          <a:cs typeface="Arial" panose="020B0604020202020204" pitchFamily="34" charset="0"/>
                        </a:rPr>
                        <a:t>Sử dụng lời thoại sinh động, chân thực</a:t>
                      </a:r>
                      <a:r>
                        <a:rPr lang="en-US" sz="3500" dirty="0" smtClean="0">
                          <a:latin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vi-VN" sz="3500" dirty="0" smtClean="0">
                          <a:latin typeface="Arial" panose="020B0604020202020204" pitchFamily="34" charset="0"/>
                          <a:cs typeface="Arial" panose="020B0604020202020204" pitchFamily="34" charset="0"/>
                        </a:rPr>
                        <a:t>Nghệ thuật tăng cấp khiến cho lớp kịch càng ngày càng hấp dẫn, tính cách nhân vật được khắc họa thành công, rõ nét.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9596976"/>
                  </a:ext>
                </a:extLst>
              </a:tr>
            </a:tbl>
          </a:graphicData>
        </a:graphic>
      </p:graphicFrame>
      <p:sp>
        <p:nvSpPr>
          <p:cNvPr id="6" name="Freeform 8"/>
          <p:cNvSpPr/>
          <p:nvPr/>
        </p:nvSpPr>
        <p:spPr>
          <a:xfrm>
            <a:off x="-1" y="0"/>
            <a:ext cx="1871377" cy="2057400"/>
          </a:xfrm>
          <a:custGeom>
            <a:avLst/>
            <a:gdLst/>
            <a:ahLst/>
            <a:cxnLst/>
            <a:rect l="l" t="t" r="r" b="b"/>
            <a:pathLst>
              <a:path w="1871377" h="2057400">
                <a:moveTo>
                  <a:pt x="0" y="0"/>
                </a:moveTo>
                <a:lnTo>
                  <a:pt x="1871377" y="0"/>
                </a:lnTo>
                <a:lnTo>
                  <a:pt x="1871377" y="2057400"/>
                </a:lnTo>
                <a:lnTo>
                  <a:pt x="0" y="2057400"/>
                </a:lnTo>
                <a:lnTo>
                  <a:pt x="0" y="0"/>
                </a:lnTo>
                <a:close/>
              </a:path>
            </a:pathLst>
          </a:custGeom>
          <a:blipFill>
            <a:blip r:embed="rId3">
              <a:extLst>
                <a:ext uri="{96DAC541-7B7A-43D3-8B79-37D633B846F1}">
                  <asvg:svgBlip xmlns="" xmlns:asvg="http://schemas.microsoft.com/office/drawing/2016/SVG/main" r:embed="rId11"/>
                </a:ext>
              </a:extLst>
            </a:blip>
            <a:stretch>
              <a:fillRect/>
            </a:stretch>
          </a:blipFill>
        </p:spPr>
      </p:sp>
      <p:sp>
        <p:nvSpPr>
          <p:cNvPr id="9" name="Freeform 7"/>
          <p:cNvSpPr/>
          <p:nvPr/>
        </p:nvSpPr>
        <p:spPr>
          <a:xfrm>
            <a:off x="16459200" y="8546916"/>
            <a:ext cx="2677286" cy="1754738"/>
          </a:xfrm>
          <a:custGeom>
            <a:avLst/>
            <a:gdLst/>
            <a:ahLst/>
            <a:cxnLst/>
            <a:rect l="l" t="t" r="r" b="b"/>
            <a:pathLst>
              <a:path w="2677286" h="1754738">
                <a:moveTo>
                  <a:pt x="0" y="0"/>
                </a:moveTo>
                <a:lnTo>
                  <a:pt x="2677286" y="0"/>
                </a:lnTo>
                <a:lnTo>
                  <a:pt x="2677286" y="1754738"/>
                </a:lnTo>
                <a:lnTo>
                  <a:pt x="0" y="1754738"/>
                </a:lnTo>
                <a:lnTo>
                  <a:pt x="0" y="0"/>
                </a:lnTo>
                <a:close/>
              </a:path>
            </a:pathLst>
          </a:custGeom>
          <a:blipFill>
            <a:blip r:embed="rId12">
              <a:extLst>
                <a:ext uri="{96DAC541-7B7A-43D3-8B79-37D633B846F1}">
                  <asvg:svgBlip xmlns="" xmlns:asvg="http://schemas.microsoft.com/office/drawing/2016/SVG/main" r:embed="rId9"/>
                </a:ext>
              </a:extLst>
            </a:blip>
            <a:stretch>
              <a:fillRect/>
            </a:stretch>
          </a:blipFill>
        </p:spPr>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graphicFrame>
        <p:nvGraphicFramePr>
          <p:cNvPr id="10" name="Table 9"/>
          <p:cNvGraphicFramePr>
            <a:graphicFrameLocks noGrp="1"/>
          </p:cNvGraphicFramePr>
          <p:nvPr>
            <p:extLst>
              <p:ext uri="{D42A27DB-BD31-4B8C-83A1-F6EECF244321}">
                <p14:modId xmlns:p14="http://schemas.microsoft.com/office/powerpoint/2010/main" val="742485410"/>
              </p:ext>
            </p:extLst>
          </p:nvPr>
        </p:nvGraphicFramePr>
        <p:xfrm>
          <a:off x="342900" y="739640"/>
          <a:ext cx="17602200" cy="8211725"/>
        </p:xfrm>
        <a:graphic>
          <a:graphicData uri="http://schemas.openxmlformats.org/drawingml/2006/table">
            <a:tbl>
              <a:tblPr firstRow="1" bandRow="1">
                <a:tableStyleId>{21E4AEA4-8DFA-4A89-87EB-49C32662AFE0}</a:tableStyleId>
              </a:tblPr>
              <a:tblGrid>
                <a:gridCol w="1485900">
                  <a:extLst>
                    <a:ext uri="{9D8B030D-6E8A-4147-A177-3AD203B41FA5}">
                      <a16:colId xmlns:a16="http://schemas.microsoft.com/office/drawing/2014/main" val="4255781551"/>
                    </a:ext>
                  </a:extLst>
                </a:gridCol>
                <a:gridCol w="2667000">
                  <a:extLst>
                    <a:ext uri="{9D8B030D-6E8A-4147-A177-3AD203B41FA5}">
                      <a16:colId xmlns:a16="http://schemas.microsoft.com/office/drawing/2014/main" val="2410545474"/>
                    </a:ext>
                  </a:extLst>
                </a:gridCol>
                <a:gridCol w="1371600">
                  <a:extLst>
                    <a:ext uri="{9D8B030D-6E8A-4147-A177-3AD203B41FA5}">
                      <a16:colId xmlns:a16="http://schemas.microsoft.com/office/drawing/2014/main" val="1026008555"/>
                    </a:ext>
                  </a:extLst>
                </a:gridCol>
                <a:gridCol w="2057400">
                  <a:extLst>
                    <a:ext uri="{9D8B030D-6E8A-4147-A177-3AD203B41FA5}">
                      <a16:colId xmlns:a16="http://schemas.microsoft.com/office/drawing/2014/main" val="1270912388"/>
                    </a:ext>
                  </a:extLst>
                </a:gridCol>
                <a:gridCol w="4343400">
                  <a:extLst>
                    <a:ext uri="{9D8B030D-6E8A-4147-A177-3AD203B41FA5}">
                      <a16:colId xmlns:a16="http://schemas.microsoft.com/office/drawing/2014/main" val="624799286"/>
                    </a:ext>
                  </a:extLst>
                </a:gridCol>
                <a:gridCol w="5676900">
                  <a:extLst>
                    <a:ext uri="{9D8B030D-6E8A-4147-A177-3AD203B41FA5}">
                      <a16:colId xmlns:a16="http://schemas.microsoft.com/office/drawing/2014/main" val="4192138618"/>
                    </a:ext>
                  </a:extLst>
                </a:gridCol>
              </a:tblGrid>
              <a:tr h="908748">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Bài</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Văn</a:t>
                      </a:r>
                      <a:r>
                        <a:rPr lang="en-US" sz="3700" baseline="0" dirty="0" smtClean="0">
                          <a:latin typeface="Arial" panose="020B0604020202020204" pitchFamily="34" charset="0"/>
                          <a:cs typeface="Arial" panose="020B0604020202020204" pitchFamily="34" charset="0"/>
                        </a:rPr>
                        <a:t> bản</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Tác</a:t>
                      </a:r>
                      <a:r>
                        <a:rPr lang="en-US" sz="3700" baseline="0" dirty="0" smtClean="0">
                          <a:latin typeface="Arial" panose="020B0604020202020204" pitchFamily="34" charset="0"/>
                          <a:cs typeface="Arial" panose="020B0604020202020204" pitchFamily="34" charset="0"/>
                        </a:rPr>
                        <a:t> giả</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Loại,</a:t>
                      </a:r>
                      <a:r>
                        <a:rPr lang="en-US" sz="3700" baseline="0" dirty="0" smtClean="0">
                          <a:latin typeface="Arial" panose="020B0604020202020204" pitchFamily="34" charset="0"/>
                          <a:cs typeface="Arial" panose="020B0604020202020204" pitchFamily="34" charset="0"/>
                        </a:rPr>
                        <a:t> thể loại</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2">
                  <a:txBody>
                    <a:bodyPr/>
                    <a:lstStyle/>
                    <a:p>
                      <a:pPr algn="ctr">
                        <a:lnSpc>
                          <a:spcPct val="150000"/>
                        </a:lnSpc>
                      </a:pPr>
                      <a:r>
                        <a:rPr lang="en-US" sz="3700" dirty="0" smtClean="0">
                          <a:latin typeface="Arial" panose="020B0604020202020204" pitchFamily="34" charset="0"/>
                          <a:cs typeface="Arial" panose="020B0604020202020204" pitchFamily="34" charset="0"/>
                        </a:rPr>
                        <a:t>Đặ</a:t>
                      </a:r>
                      <a:r>
                        <a:rPr lang="en-US" sz="3700" baseline="0" dirty="0" smtClean="0">
                          <a:latin typeface="Arial" panose="020B0604020202020204" pitchFamily="34" charset="0"/>
                          <a:cs typeface="Arial" panose="020B0604020202020204" pitchFamily="34" charset="0"/>
                        </a:rPr>
                        <a:t>c điểm nổi bật</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a:lnSpc>
                          <a:spcPct val="150000"/>
                        </a:lnSpc>
                      </a:pPr>
                      <a:endParaRPr lang="en-US" sz="370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59443155"/>
                  </a:ext>
                </a:extLst>
              </a:tr>
              <a:tr h="1342514">
                <a:tc vMerge="1">
                  <a:txBody>
                    <a:bodyPr/>
                    <a:lstStyle/>
                    <a:p>
                      <a:pPr>
                        <a:lnSpc>
                          <a:spcPct val="150000"/>
                        </a:lnSpc>
                      </a:pPr>
                      <a:endParaRPr lang="en-US" sz="37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7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70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70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b="1" dirty="0" smtClean="0">
                          <a:latin typeface="Arial" panose="020B0604020202020204" pitchFamily="34" charset="0"/>
                          <a:cs typeface="Arial" panose="020B0604020202020204" pitchFamily="34" charset="0"/>
                        </a:rPr>
                        <a:t>Nội</a:t>
                      </a:r>
                      <a:r>
                        <a:rPr lang="en-US" sz="3700" b="1" baseline="0" dirty="0" smtClean="0">
                          <a:latin typeface="Arial" panose="020B0604020202020204" pitchFamily="34" charset="0"/>
                          <a:cs typeface="Arial" panose="020B0604020202020204" pitchFamily="34" charset="0"/>
                        </a:rPr>
                        <a:t> dung</a:t>
                      </a:r>
                      <a:endParaRPr lang="en-US" sz="37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b="1" dirty="0" smtClean="0">
                          <a:latin typeface="Arial" panose="020B0604020202020204" pitchFamily="34" charset="0"/>
                          <a:cs typeface="Arial" panose="020B0604020202020204" pitchFamily="34" charset="0"/>
                        </a:rPr>
                        <a:t>Hình</a:t>
                      </a:r>
                      <a:r>
                        <a:rPr lang="en-US" sz="3700" b="1" baseline="0" dirty="0" smtClean="0">
                          <a:latin typeface="Arial" panose="020B0604020202020204" pitchFamily="34" charset="0"/>
                          <a:cs typeface="Arial" panose="020B0604020202020204" pitchFamily="34" charset="0"/>
                        </a:rPr>
                        <a:t> thức</a:t>
                      </a:r>
                      <a:endParaRPr lang="en-US" sz="37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60328283"/>
                  </a:ext>
                </a:extLst>
              </a:tr>
              <a:tr h="5960463">
                <a:tc>
                  <a:txBody>
                    <a:bodyPr/>
                    <a:lstStyle/>
                    <a:p>
                      <a:pPr algn="ctr">
                        <a:lnSpc>
                          <a:spcPct val="150000"/>
                        </a:lnSpc>
                      </a:pPr>
                      <a:r>
                        <a:rPr lang="en-US" sz="3500" dirty="0" smtClean="0">
                          <a:latin typeface="Arial" panose="020B0604020202020204" pitchFamily="34" charset="0"/>
                          <a:cs typeface="Arial" panose="020B0604020202020204" pitchFamily="34" charset="0"/>
                        </a:rPr>
                        <a:t>10</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vi-VN" sz="3500" dirty="0" smtClean="0">
                          <a:latin typeface="Arial" panose="020B0604020202020204" pitchFamily="34" charset="0"/>
                          <a:cs typeface="Arial" panose="020B0604020202020204" pitchFamily="34" charset="0"/>
                        </a:rPr>
                        <a:t>Chùm truyện cười dân gian Việt Nam</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vi-VN" sz="3500" dirty="0" smtClean="0">
                          <a:latin typeface="Arial" panose="020B0604020202020204" pitchFamily="34" charset="0"/>
                          <a:cs typeface="Arial" panose="020B0604020202020204" pitchFamily="34" charset="0"/>
                        </a:rPr>
                        <a:t>Truyện cười</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just">
                        <a:lnSpc>
                          <a:spcPct val="150000"/>
                        </a:lnSpc>
                      </a:pPr>
                      <a:r>
                        <a:rPr lang="vi-VN" sz="3500" dirty="0" smtClean="0">
                          <a:latin typeface="Arial" panose="020B0604020202020204" pitchFamily="34" charset="0"/>
                          <a:cs typeface="Arial" panose="020B0604020202020204" pitchFamily="34" charset="0"/>
                        </a:rPr>
                        <a:t>Phê phán những thói hư tật xấu của con người trong xã hội</a:t>
                      </a:r>
                      <a:r>
                        <a:rPr lang="en-US" sz="3500" dirty="0" smtClean="0">
                          <a:latin typeface="Arial" panose="020B0604020202020204" pitchFamily="34"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indent="0" algn="just">
                        <a:lnSpc>
                          <a:spcPct val="150000"/>
                        </a:lnSpc>
                        <a:buFont typeface="Arial" panose="020B0604020202020204" pitchFamily="34" charset="0"/>
                        <a:buNone/>
                      </a:pPr>
                      <a:r>
                        <a:rPr lang="vi-VN" sz="3500" dirty="0" smtClean="0">
                          <a:latin typeface="Arial" panose="020B0604020202020204" pitchFamily="34" charset="0"/>
                          <a:cs typeface="Arial" panose="020B0604020202020204" pitchFamily="34" charset="0"/>
                        </a:rPr>
                        <a:t>Truyện cười dân gian ngắn gọn với những tình huống hài hước, gây bất ngờ.</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39374143"/>
                  </a:ext>
                </a:extLst>
              </a:tr>
            </a:tbl>
          </a:graphicData>
        </a:graphic>
      </p:graphicFrame>
      <p:sp>
        <p:nvSpPr>
          <p:cNvPr id="11" name="Freeform 13"/>
          <p:cNvSpPr/>
          <p:nvPr/>
        </p:nvSpPr>
        <p:spPr>
          <a:xfrm>
            <a:off x="359019" y="8473232"/>
            <a:ext cx="1775156" cy="1295400"/>
          </a:xfrm>
          <a:custGeom>
            <a:avLst/>
            <a:gdLst/>
            <a:ahLst/>
            <a:cxnLst/>
            <a:rect l="l" t="t" r="r" b="b"/>
            <a:pathLst>
              <a:path w="1775156" h="1098378">
                <a:moveTo>
                  <a:pt x="0" y="0"/>
                </a:moveTo>
                <a:lnTo>
                  <a:pt x="1775156" y="0"/>
                </a:lnTo>
                <a:lnTo>
                  <a:pt x="1775156" y="1098378"/>
                </a:lnTo>
                <a:lnTo>
                  <a:pt x="0" y="1098378"/>
                </a:lnTo>
                <a:lnTo>
                  <a:pt x="0" y="0"/>
                </a:lnTo>
                <a:close/>
              </a:path>
            </a:pathLst>
          </a:custGeom>
          <a:blipFill>
            <a:blip r:embed="rId3"/>
            <a:stretch>
              <a:fillRect/>
            </a:stretch>
          </a:blipFill>
        </p:spPr>
      </p:sp>
      <p:sp>
        <p:nvSpPr>
          <p:cNvPr id="12" name="Freeform 11"/>
          <p:cNvSpPr/>
          <p:nvPr/>
        </p:nvSpPr>
        <p:spPr>
          <a:xfrm>
            <a:off x="16073714" y="5381"/>
            <a:ext cx="2474104" cy="1944234"/>
          </a:xfrm>
          <a:custGeom>
            <a:avLst/>
            <a:gdLst/>
            <a:ahLst/>
            <a:cxnLst/>
            <a:rect l="l" t="t" r="r" b="b"/>
            <a:pathLst>
              <a:path w="2474104" h="1944234">
                <a:moveTo>
                  <a:pt x="0" y="0"/>
                </a:moveTo>
                <a:lnTo>
                  <a:pt x="2474105" y="0"/>
                </a:lnTo>
                <a:lnTo>
                  <a:pt x="2474105" y="1944233"/>
                </a:lnTo>
                <a:lnTo>
                  <a:pt x="0" y="1944233"/>
                </a:lnTo>
                <a:lnTo>
                  <a:pt x="0" y="0"/>
                </a:lnTo>
                <a:close/>
              </a:path>
            </a:pathLst>
          </a:custGeom>
          <a:blipFill>
            <a:blip r:embed="rId4"/>
            <a:stretch>
              <a:fillRect/>
            </a:stretch>
          </a:blipFill>
        </p:spPr>
      </p:sp>
    </p:spTree>
    <p:extLst>
      <p:ext uri="{BB962C8B-B14F-4D97-AF65-F5344CB8AC3E}">
        <p14:creationId xmlns:p14="http://schemas.microsoft.com/office/powerpoint/2010/main" val="4988752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5" name="Rounded Rectangle 4"/>
          <p:cNvSpPr/>
          <p:nvPr/>
        </p:nvSpPr>
        <p:spPr>
          <a:xfrm>
            <a:off x="5295900" y="234050"/>
            <a:ext cx="7696200" cy="1118318"/>
          </a:xfrm>
          <a:prstGeom prst="roundRect">
            <a:avLst>
              <a:gd name="adj" fmla="val 5000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smtClean="0">
                <a:solidFill>
                  <a:schemeClr val="accent1">
                    <a:lumMod val="50000"/>
                  </a:schemeClr>
                </a:solidFill>
                <a:latin typeface="Arial" panose="020B0604020202020204" pitchFamily="34" charset="0"/>
                <a:cs typeface="Arial" panose="020B0604020202020204" pitchFamily="34" charset="0"/>
              </a:rPr>
              <a:t>Câu </a:t>
            </a:r>
            <a:r>
              <a:rPr lang="en-US" sz="5000" b="1" dirty="0" smtClean="0">
                <a:solidFill>
                  <a:schemeClr val="accent1">
                    <a:lumMod val="50000"/>
                  </a:schemeClr>
                </a:solidFill>
                <a:latin typeface="Arial" panose="020B0604020202020204" pitchFamily="34" charset="0"/>
                <a:cs typeface="Arial" panose="020B0604020202020204" pitchFamily="34" charset="0"/>
              </a:rPr>
              <a:t>2</a:t>
            </a:r>
            <a:endParaRPr lang="en-US" sz="5000" b="1" dirty="0">
              <a:solidFill>
                <a:schemeClr val="accent1">
                  <a:lumMod val="50000"/>
                </a:schemeClr>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551293761"/>
              </p:ext>
            </p:extLst>
          </p:nvPr>
        </p:nvGraphicFramePr>
        <p:xfrm>
          <a:off x="419100" y="1585379"/>
          <a:ext cx="17449800" cy="8405876"/>
        </p:xfrm>
        <a:graphic>
          <a:graphicData uri="http://schemas.openxmlformats.org/drawingml/2006/table">
            <a:tbl>
              <a:tblPr firstRow="1" bandRow="1">
                <a:tableStyleId>{93296810-A885-4BE3-A3E7-6D5BEEA58F35}</a:tableStyleId>
              </a:tblPr>
              <a:tblGrid>
                <a:gridCol w="3349738">
                  <a:extLst>
                    <a:ext uri="{9D8B030D-6E8A-4147-A177-3AD203B41FA5}">
                      <a16:colId xmlns:a16="http://schemas.microsoft.com/office/drawing/2014/main" val="1313123635"/>
                    </a:ext>
                  </a:extLst>
                </a:gridCol>
                <a:gridCol w="3203462">
                  <a:extLst>
                    <a:ext uri="{9D8B030D-6E8A-4147-A177-3AD203B41FA5}">
                      <a16:colId xmlns:a16="http://schemas.microsoft.com/office/drawing/2014/main" val="1482168344"/>
                    </a:ext>
                  </a:extLst>
                </a:gridCol>
                <a:gridCol w="10896600">
                  <a:extLst>
                    <a:ext uri="{9D8B030D-6E8A-4147-A177-3AD203B41FA5}">
                      <a16:colId xmlns:a16="http://schemas.microsoft.com/office/drawing/2014/main" val="1703200697"/>
                    </a:ext>
                  </a:extLst>
                </a:gridCol>
              </a:tblGrid>
              <a:tr h="1475980">
                <a:tc>
                  <a:txBody>
                    <a:bodyPr/>
                    <a:lstStyle/>
                    <a:p>
                      <a:pPr algn="ctr">
                        <a:lnSpc>
                          <a:spcPct val="150000"/>
                        </a:lnSpc>
                      </a:pPr>
                      <a:r>
                        <a:rPr lang="en-US" sz="3700" dirty="0" smtClean="0">
                          <a:latin typeface="Arial" panose="020B0604020202020204" pitchFamily="34" charset="0"/>
                          <a:cs typeface="Arial" panose="020B0604020202020204" pitchFamily="34" charset="0"/>
                        </a:rPr>
                        <a:t>Thể loại</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dirty="0" smtClean="0">
                          <a:latin typeface="Arial" panose="020B0604020202020204" pitchFamily="34" charset="0"/>
                          <a:cs typeface="Arial" panose="020B0604020202020204" pitchFamily="34" charset="0"/>
                        </a:rPr>
                        <a:t>Những điểm giống nhau</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dirty="0" smtClean="0">
                          <a:latin typeface="Arial" panose="020B0604020202020204" pitchFamily="34" charset="0"/>
                          <a:cs typeface="Arial" panose="020B0604020202020204" pitchFamily="34" charset="0"/>
                        </a:rPr>
                        <a:t>Những điểm khác nhau</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05956353"/>
                  </a:ext>
                </a:extLst>
              </a:tr>
              <a:tr h="2219720">
                <a:tc>
                  <a:txBody>
                    <a:bodyPr/>
                    <a:lstStyle/>
                    <a:p>
                      <a:pPr algn="ctr">
                        <a:lnSpc>
                          <a:spcPct val="150000"/>
                        </a:lnSpc>
                      </a:pPr>
                      <a:r>
                        <a:rPr lang="en-US" sz="3700" dirty="0" smtClean="0">
                          <a:latin typeface="Arial" panose="020B0604020202020204" pitchFamily="34" charset="0"/>
                          <a:cs typeface="Arial" panose="020B0604020202020204" pitchFamily="34" charset="0"/>
                        </a:rPr>
                        <a:t>Hài kịch</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3">
                  <a:txBody>
                    <a:bodyPr/>
                    <a:lstStyle/>
                    <a:p>
                      <a:pPr algn="just">
                        <a:lnSpc>
                          <a:spcPct val="150000"/>
                        </a:lnSpc>
                      </a:pPr>
                      <a:r>
                        <a:rPr lang="vi-VN" sz="3700" dirty="0" smtClean="0">
                          <a:latin typeface="Arial" panose="020B0604020202020204" pitchFamily="34" charset="0"/>
                          <a:cs typeface="Arial" panose="020B0604020202020204" pitchFamily="34" charset="0"/>
                        </a:rPr>
                        <a:t>Nội dung thể hiện: đều miêu tả, tái hiện cái hài hước, cái đáng cười</a:t>
                      </a:r>
                      <a:r>
                        <a:rPr lang="en-US" sz="3700" dirty="0" smtClean="0">
                          <a:latin typeface="Arial" panose="020B0604020202020204" pitchFamily="34" charset="0"/>
                          <a:cs typeface="Arial" panose="020B0604020202020204" pitchFamily="34" charset="0"/>
                        </a:rPr>
                        <a:t>.</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just">
                        <a:lnSpc>
                          <a:spcPct val="150000"/>
                        </a:lnSpc>
                      </a:pPr>
                      <a:r>
                        <a:rPr lang="vi-VN" sz="3700" dirty="0" smtClean="0">
                          <a:latin typeface="Arial" panose="020B0604020202020204" pitchFamily="34" charset="0"/>
                          <a:cs typeface="Arial" panose="020B0604020202020204" pitchFamily="34" charset="0"/>
                        </a:rPr>
                        <a:t>Thuộc loại hình kịch (kịch bản văn học chỉ là một thành tố của nghệ thuật kịch), tổ chức ngôn ngữ theo hình thức đối thoại</a:t>
                      </a:r>
                      <a:r>
                        <a:rPr lang="en-US" sz="3700" dirty="0" smtClean="0">
                          <a:latin typeface="Arial" panose="020B0604020202020204" pitchFamily="34" charset="0"/>
                          <a:cs typeface="Arial" panose="020B0604020202020204" pitchFamily="34" charset="0"/>
                        </a:rPr>
                        <a:t>.</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3560559"/>
                  </a:ext>
                </a:extLst>
              </a:tr>
              <a:tr h="1475980">
                <a:tc>
                  <a:txBody>
                    <a:bodyPr/>
                    <a:lstStyle/>
                    <a:p>
                      <a:pPr algn="ctr">
                        <a:lnSpc>
                          <a:spcPct val="150000"/>
                        </a:lnSpc>
                      </a:pPr>
                      <a:r>
                        <a:rPr lang="vi-VN" sz="3700" dirty="0" smtClean="0">
                          <a:latin typeface="Arial" panose="020B0604020202020204" pitchFamily="34" charset="0"/>
                          <a:cs typeface="Arial" panose="020B0604020202020204" pitchFamily="34" charset="0"/>
                        </a:rPr>
                        <a:t>Truyện cười</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just">
                        <a:lnSpc>
                          <a:spcPct val="150000"/>
                        </a:lnSpc>
                      </a:pPr>
                      <a:r>
                        <a:rPr lang="vi-VN" sz="3700" dirty="0" smtClean="0">
                          <a:latin typeface="Arial" panose="020B0604020202020204" pitchFamily="34" charset="0"/>
                          <a:cs typeface="Arial" panose="020B0604020202020204" pitchFamily="34" charset="0"/>
                        </a:rPr>
                        <a:t>Thuộc thể loại truyện, có cốt truyện, có nhân vật, tình huống</a:t>
                      </a:r>
                      <a:r>
                        <a:rPr lang="en-US" sz="3700" dirty="0" smtClean="0">
                          <a:latin typeface="Arial" panose="020B0604020202020204" pitchFamily="34" charset="0"/>
                          <a:cs typeface="Arial" panose="020B0604020202020204" pitchFamily="34" charset="0"/>
                        </a:rPr>
                        <a:t>.</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89980052"/>
                  </a:ext>
                </a:extLst>
              </a:tr>
              <a:tr h="2219720">
                <a:tc>
                  <a:txBody>
                    <a:bodyPr/>
                    <a:lstStyle/>
                    <a:p>
                      <a:pPr algn="ctr">
                        <a:lnSpc>
                          <a:spcPct val="150000"/>
                        </a:lnSpc>
                      </a:pPr>
                      <a:r>
                        <a:rPr lang="vi-VN" sz="3700" dirty="0" smtClean="0">
                          <a:latin typeface="Arial" panose="020B0604020202020204" pitchFamily="34" charset="0"/>
                          <a:cs typeface="Arial" panose="020B0604020202020204" pitchFamily="34" charset="0"/>
                        </a:rPr>
                        <a:t>Thơ trào phúng</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just">
                        <a:lnSpc>
                          <a:spcPct val="150000"/>
                        </a:lnSpc>
                      </a:pPr>
                      <a:r>
                        <a:rPr lang="vi-VN" sz="3700" dirty="0" smtClean="0">
                          <a:latin typeface="Arial" panose="020B0604020202020204" pitchFamily="34" charset="0"/>
                          <a:cs typeface="Arial" panose="020B0604020202020204" pitchFamily="34" charset="0"/>
                        </a:rPr>
                        <a:t>Thuộc thể loại thơ có đặc trưng của ngôn ngữ thi ca (hàm súc, giàu hình ảnh…) và tuân thủ các quy định của luật thơ</a:t>
                      </a:r>
                      <a:r>
                        <a:rPr lang="en-US" sz="3700" dirty="0" smtClean="0">
                          <a:latin typeface="Arial" panose="020B0604020202020204" pitchFamily="34" charset="0"/>
                          <a:cs typeface="Arial" panose="020B0604020202020204" pitchFamily="34" charset="0"/>
                        </a:rPr>
                        <a:t>.</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34251438"/>
                  </a:ext>
                </a:extLst>
              </a:tr>
            </a:tbl>
          </a:graphicData>
        </a:graphic>
      </p:graphicFrame>
      <p:sp>
        <p:nvSpPr>
          <p:cNvPr id="9" name="Freeform 8"/>
          <p:cNvSpPr/>
          <p:nvPr/>
        </p:nvSpPr>
        <p:spPr>
          <a:xfrm>
            <a:off x="16459200" y="342900"/>
            <a:ext cx="1649619" cy="2039714"/>
          </a:xfrm>
          <a:custGeom>
            <a:avLst/>
            <a:gdLst/>
            <a:ahLst/>
            <a:cxnLst/>
            <a:rect l="l" t="t" r="r" b="b"/>
            <a:pathLst>
              <a:path w="1649619" h="2039714">
                <a:moveTo>
                  <a:pt x="0" y="0"/>
                </a:moveTo>
                <a:lnTo>
                  <a:pt x="1649618" y="0"/>
                </a:lnTo>
                <a:lnTo>
                  <a:pt x="1649618" y="2039714"/>
                </a:lnTo>
                <a:lnTo>
                  <a:pt x="0" y="2039714"/>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sp>
        <p:nvSpPr>
          <p:cNvPr id="10" name="Freeform 8"/>
          <p:cNvSpPr/>
          <p:nvPr/>
        </p:nvSpPr>
        <p:spPr>
          <a:xfrm>
            <a:off x="-228600" y="9410700"/>
            <a:ext cx="2895600" cy="926386"/>
          </a:xfrm>
          <a:custGeom>
            <a:avLst/>
            <a:gdLst/>
            <a:ahLst/>
            <a:cxnLst/>
            <a:rect l="l" t="t" r="r" b="b"/>
            <a:pathLst>
              <a:path w="3601844" h="1169099">
                <a:moveTo>
                  <a:pt x="0" y="0"/>
                </a:moveTo>
                <a:lnTo>
                  <a:pt x="3601844" y="0"/>
                </a:lnTo>
                <a:lnTo>
                  <a:pt x="3601844" y="1169099"/>
                </a:lnTo>
                <a:lnTo>
                  <a:pt x="0" y="116909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13543635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7" name="Rounded Rectangle 6"/>
          <p:cNvSpPr/>
          <p:nvPr/>
        </p:nvSpPr>
        <p:spPr>
          <a:xfrm>
            <a:off x="5295900" y="234050"/>
            <a:ext cx="7696200" cy="1118318"/>
          </a:xfrm>
          <a:prstGeom prst="roundRect">
            <a:avLst>
              <a:gd name="adj" fmla="val 5000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smtClean="0">
                <a:solidFill>
                  <a:schemeClr val="accent1">
                    <a:lumMod val="50000"/>
                  </a:schemeClr>
                </a:solidFill>
                <a:latin typeface="Arial" panose="020B0604020202020204" pitchFamily="34" charset="0"/>
                <a:cs typeface="Arial" panose="020B0604020202020204" pitchFamily="34" charset="0"/>
              </a:rPr>
              <a:t>Câu </a:t>
            </a:r>
            <a:r>
              <a:rPr lang="en-US" sz="5000" b="1" dirty="0" smtClean="0">
                <a:solidFill>
                  <a:schemeClr val="accent1">
                    <a:lumMod val="50000"/>
                  </a:schemeClr>
                </a:solidFill>
                <a:latin typeface="Arial" panose="020B0604020202020204" pitchFamily="34" charset="0"/>
                <a:cs typeface="Arial" panose="020B0604020202020204" pitchFamily="34" charset="0"/>
              </a:rPr>
              <a:t>3</a:t>
            </a:r>
            <a:endParaRPr lang="en-US" sz="5000" b="1" dirty="0">
              <a:solidFill>
                <a:schemeClr val="accent1">
                  <a:lumMod val="50000"/>
                </a:schemeClr>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924743869"/>
              </p:ext>
            </p:extLst>
          </p:nvPr>
        </p:nvGraphicFramePr>
        <p:xfrm>
          <a:off x="676289" y="1586418"/>
          <a:ext cx="17145000" cy="8312865"/>
        </p:xfrm>
        <a:graphic>
          <a:graphicData uri="http://schemas.openxmlformats.org/drawingml/2006/table">
            <a:tbl>
              <a:tblPr firstRow="1" bandRow="1">
                <a:tableStyleId>{F5AB1C69-6EDB-4FF4-983F-18BD219EF322}</a:tableStyleId>
              </a:tblPr>
              <a:tblGrid>
                <a:gridCol w="1609711">
                  <a:extLst>
                    <a:ext uri="{9D8B030D-6E8A-4147-A177-3AD203B41FA5}">
                      <a16:colId xmlns:a16="http://schemas.microsoft.com/office/drawing/2014/main" val="588796561"/>
                    </a:ext>
                  </a:extLst>
                </a:gridCol>
                <a:gridCol w="9144000">
                  <a:extLst>
                    <a:ext uri="{9D8B030D-6E8A-4147-A177-3AD203B41FA5}">
                      <a16:colId xmlns:a16="http://schemas.microsoft.com/office/drawing/2014/main" val="3792420780"/>
                    </a:ext>
                  </a:extLst>
                </a:gridCol>
                <a:gridCol w="6391289">
                  <a:extLst>
                    <a:ext uri="{9D8B030D-6E8A-4147-A177-3AD203B41FA5}">
                      <a16:colId xmlns:a16="http://schemas.microsoft.com/office/drawing/2014/main" val="3180855198"/>
                    </a:ext>
                  </a:extLst>
                </a:gridCol>
              </a:tblGrid>
              <a:tr h="1140442">
                <a:tc>
                  <a:txBody>
                    <a:bodyPr/>
                    <a:lstStyle/>
                    <a:p>
                      <a:pPr>
                        <a:lnSpc>
                          <a:spcPct val="150000"/>
                        </a:lnSpc>
                      </a:pP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dirty="0" smtClean="0">
                          <a:latin typeface="Arial" panose="020B0604020202020204" pitchFamily="34" charset="0"/>
                          <a:cs typeface="Arial" panose="020B0604020202020204" pitchFamily="34" charset="0"/>
                        </a:rPr>
                        <a:t>Thất</a:t>
                      </a:r>
                      <a:r>
                        <a:rPr lang="en-US" sz="3700" baseline="0" dirty="0" smtClean="0">
                          <a:latin typeface="Arial" panose="020B0604020202020204" pitchFamily="34" charset="0"/>
                          <a:cs typeface="Arial" panose="020B0604020202020204" pitchFamily="34" charset="0"/>
                        </a:rPr>
                        <a:t> ngôn bát cú Đường luật</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dirty="0" smtClean="0">
                          <a:latin typeface="Arial" panose="020B0604020202020204" pitchFamily="34" charset="0"/>
                          <a:cs typeface="Arial" panose="020B0604020202020204" pitchFamily="34" charset="0"/>
                        </a:rPr>
                        <a:t>Tứ</a:t>
                      </a:r>
                      <a:r>
                        <a:rPr lang="en-US" sz="3700" baseline="0" dirty="0" smtClean="0">
                          <a:latin typeface="Arial" panose="020B0604020202020204" pitchFamily="34" charset="0"/>
                          <a:cs typeface="Arial" panose="020B0604020202020204" pitchFamily="34" charset="0"/>
                        </a:rPr>
                        <a:t> tuyệt Đường luật</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41151537"/>
                  </a:ext>
                </a:extLst>
              </a:tr>
              <a:tr h="3071622">
                <a:tc>
                  <a:txBody>
                    <a:bodyPr/>
                    <a:lstStyle/>
                    <a:p>
                      <a:pPr algn="r">
                        <a:lnSpc>
                          <a:spcPct val="150000"/>
                        </a:lnSpc>
                      </a:pPr>
                      <a:r>
                        <a:rPr lang="en-US" sz="3700" dirty="0" smtClean="0">
                          <a:latin typeface="Arial" panose="020B0604020202020204" pitchFamily="34" charset="0"/>
                          <a:cs typeface="Arial" panose="020B0604020202020204" pitchFamily="34" charset="0"/>
                        </a:rPr>
                        <a:t>Giống</a:t>
                      </a:r>
                      <a:r>
                        <a:rPr lang="en-US" sz="3700" baseline="0" dirty="0" smtClean="0">
                          <a:latin typeface="Arial" panose="020B0604020202020204" pitchFamily="34" charset="0"/>
                          <a:cs typeface="Arial" panose="020B0604020202020204" pitchFamily="34" charset="0"/>
                        </a:rPr>
                        <a:t> nhau</a:t>
                      </a:r>
                      <a:endParaRPr lang="en-US" sz="37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2">
                  <a:txBody>
                    <a:bodyPr/>
                    <a:lstStyle/>
                    <a:p>
                      <a:pPr marL="457200" indent="-457200" algn="just">
                        <a:lnSpc>
                          <a:spcPct val="150000"/>
                        </a:lnSpc>
                        <a:buFont typeface="Arial" panose="020B0604020202020204" pitchFamily="34" charset="0"/>
                        <a:buChar char="•"/>
                      </a:pPr>
                      <a:r>
                        <a:rPr lang="vi-VN" sz="3700" dirty="0" smtClean="0">
                          <a:latin typeface="Arial" panose="020B0604020202020204" pitchFamily="34" charset="0"/>
                          <a:cs typeface="Arial" panose="020B0604020202020204" pitchFamily="34" charset="0"/>
                        </a:rPr>
                        <a:t>Cả hai thể thơ đều có nguồn gốc từ Trung Quốc, được du nhập vào Việt Nam</a:t>
                      </a:r>
                      <a:r>
                        <a:rPr lang="en-US" sz="3700" dirty="0" smtClean="0">
                          <a:latin typeface="Arial" panose="020B0604020202020204" pitchFamily="34" charset="0"/>
                          <a:cs typeface="Arial" panose="020B0604020202020204" pitchFamily="34" charset="0"/>
                        </a:rPr>
                        <a:t>.</a:t>
                      </a:r>
                      <a:endParaRPr lang="vi-VN" sz="3700" dirty="0" smtClean="0">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700" dirty="0" smtClean="0">
                          <a:latin typeface="Arial" panose="020B0604020202020204" pitchFamily="34" charset="0"/>
                          <a:cs typeface="Arial" panose="020B0604020202020204" pitchFamily="34" charset="0"/>
                        </a:rPr>
                        <a:t>Cả hai thể thơ đều được gọi là thơ Đường luật, có quy tắc chặt chẽ</a:t>
                      </a:r>
                      <a:r>
                        <a:rPr lang="en-US" sz="3700" dirty="0" smtClean="0">
                          <a:latin typeface="Arial" panose="020B0604020202020204" pitchFamily="34" charset="0"/>
                          <a:cs typeface="Arial" panose="020B0604020202020204" pitchFamily="34" charset="0"/>
                        </a:rPr>
                        <a:t>.</a:t>
                      </a:r>
                      <a:endParaRPr lang="vi-VN" sz="3700" dirty="0" smtClean="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173475440"/>
                  </a:ext>
                </a:extLst>
              </a:tr>
              <a:tr h="4100801">
                <a:tc>
                  <a:txBody>
                    <a:bodyPr/>
                    <a:lstStyle/>
                    <a:p>
                      <a:pPr algn="r">
                        <a:lnSpc>
                          <a:spcPct val="150000"/>
                        </a:lnSpc>
                      </a:pPr>
                      <a:r>
                        <a:rPr lang="en-US" sz="3700" dirty="0" smtClean="0">
                          <a:latin typeface="Arial" panose="020B0604020202020204" pitchFamily="34" charset="0"/>
                          <a:cs typeface="Arial" panose="020B0604020202020204" pitchFamily="34" charset="0"/>
                        </a:rPr>
                        <a:t>Khác</a:t>
                      </a:r>
                      <a:r>
                        <a:rPr lang="en-US" sz="3700" baseline="0" dirty="0" smtClean="0">
                          <a:latin typeface="Arial" panose="020B0604020202020204" pitchFamily="34" charset="0"/>
                          <a:cs typeface="Arial" panose="020B0604020202020204" pitchFamily="34" charset="0"/>
                        </a:rPr>
                        <a:t> nhau</a:t>
                      </a:r>
                      <a:endParaRPr lang="en-US" sz="37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457200" indent="-457200" algn="just">
                        <a:lnSpc>
                          <a:spcPct val="150000"/>
                        </a:lnSpc>
                        <a:buFont typeface="Arial" panose="020B0604020202020204" pitchFamily="34" charset="0"/>
                        <a:buChar char="•"/>
                      </a:pPr>
                      <a:r>
                        <a:rPr lang="en-US" sz="3700" dirty="0" smtClean="0">
                          <a:latin typeface="Arial" panose="020B0604020202020204" pitchFamily="34" charset="0"/>
                          <a:cs typeface="Arial" panose="020B0604020202020204" pitchFamily="34" charset="0"/>
                        </a:rPr>
                        <a:t>Có 8 câu</a:t>
                      </a:r>
                    </a:p>
                    <a:p>
                      <a:pPr marL="457200" indent="-457200" algn="just">
                        <a:lnSpc>
                          <a:spcPct val="150000"/>
                        </a:lnSpc>
                        <a:buFont typeface="Arial" panose="020B0604020202020204" pitchFamily="34" charset="0"/>
                        <a:buChar char="•"/>
                      </a:pPr>
                      <a:r>
                        <a:rPr lang="en-US" sz="3700" dirty="0" smtClean="0">
                          <a:latin typeface="Arial" panose="020B0604020202020204" pitchFamily="34" charset="0"/>
                          <a:cs typeface="Arial" panose="020B0604020202020204" pitchFamily="34" charset="0"/>
                        </a:rPr>
                        <a:t>Bố cục:</a:t>
                      </a:r>
                      <a:r>
                        <a:rPr lang="en-US" sz="3700" baseline="0" dirty="0" smtClean="0">
                          <a:latin typeface="Arial" panose="020B0604020202020204" pitchFamily="34" charset="0"/>
                          <a:cs typeface="Arial" panose="020B0604020202020204" pitchFamily="34" charset="0"/>
                        </a:rPr>
                        <a:t> </a:t>
                      </a:r>
                      <a:r>
                        <a:rPr lang="vi-VN" sz="3700" baseline="0" dirty="0" smtClean="0">
                          <a:latin typeface="Arial" panose="020B0604020202020204" pitchFamily="34" charset="0"/>
                          <a:cs typeface="Arial" panose="020B0604020202020204" pitchFamily="34" charset="0"/>
                        </a:rPr>
                        <a:t>đề (câu 1 và 2), thực (câu 3 và 4), luận (câu 5 và 6), kết (câu 7 và 8)</a:t>
                      </a:r>
                      <a:r>
                        <a:rPr lang="en-US" sz="3700" baseline="0" dirty="0" smtClean="0">
                          <a:latin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vi-VN" sz="3700" dirty="0" smtClean="0">
                          <a:latin typeface="Arial" panose="020B0604020202020204" pitchFamily="34" charset="0"/>
                          <a:cs typeface="Arial" panose="020B0604020202020204" pitchFamily="34" charset="0"/>
                        </a:rPr>
                        <a:t>Cặp câu thực và cặp câu luận đối</a:t>
                      </a:r>
                      <a:r>
                        <a:rPr lang="en-US" sz="3700" baseline="0" dirty="0" smtClean="0">
                          <a:latin typeface="Arial" panose="020B0604020202020204" pitchFamily="34" charset="0"/>
                          <a:cs typeface="Arial" panose="020B0604020202020204" pitchFamily="34" charset="0"/>
                        </a:rPr>
                        <a:t> </a:t>
                      </a:r>
                      <a:r>
                        <a:rPr lang="vi-VN" sz="3700" dirty="0" smtClean="0">
                          <a:latin typeface="Arial" panose="020B0604020202020204" pitchFamily="34" charset="0"/>
                          <a:cs typeface="Arial" panose="020B0604020202020204" pitchFamily="34" charset="0"/>
                        </a:rPr>
                        <a:t>nhau</a:t>
                      </a:r>
                      <a:r>
                        <a:rPr lang="en-US" sz="3700" dirty="0" smtClean="0">
                          <a:latin typeface="Arial" panose="020B0604020202020204" pitchFamily="34" charset="0"/>
                          <a:cs typeface="Arial" panose="020B0604020202020204" pitchFamily="34" charset="0"/>
                        </a:rPr>
                        <a:t>.</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457200" indent="-457200" algn="just">
                        <a:lnSpc>
                          <a:spcPct val="150000"/>
                        </a:lnSpc>
                        <a:buFont typeface="Arial" panose="020B0604020202020204" pitchFamily="34" charset="0"/>
                        <a:buChar char="•"/>
                      </a:pPr>
                      <a:r>
                        <a:rPr lang="en-US" sz="3700" dirty="0" smtClean="0">
                          <a:latin typeface="Arial" panose="020B0604020202020204" pitchFamily="34" charset="0"/>
                          <a:cs typeface="Arial" panose="020B0604020202020204" pitchFamily="34" charset="0"/>
                        </a:rPr>
                        <a:t>Có 4 câu</a:t>
                      </a:r>
                    </a:p>
                    <a:p>
                      <a:pPr marL="457200" indent="-457200" algn="just">
                        <a:lnSpc>
                          <a:spcPct val="150000"/>
                        </a:lnSpc>
                        <a:buFont typeface="Arial" panose="020B0604020202020204" pitchFamily="34" charset="0"/>
                        <a:buChar char="•"/>
                      </a:pPr>
                      <a:r>
                        <a:rPr lang="en-US" sz="3700" dirty="0" smtClean="0">
                          <a:latin typeface="Arial" panose="020B0604020202020204" pitchFamily="34" charset="0"/>
                          <a:cs typeface="Arial" panose="020B0604020202020204" pitchFamily="34" charset="0"/>
                        </a:rPr>
                        <a:t>Bố</a:t>
                      </a:r>
                      <a:r>
                        <a:rPr lang="en-US" sz="3700" baseline="0" dirty="0" smtClean="0">
                          <a:latin typeface="Arial" panose="020B0604020202020204" pitchFamily="34" charset="0"/>
                          <a:cs typeface="Arial" panose="020B0604020202020204" pitchFamily="34" charset="0"/>
                        </a:rPr>
                        <a:t> cục: </a:t>
                      </a:r>
                      <a:r>
                        <a:rPr lang="vi-VN" sz="3700" dirty="0" smtClean="0">
                          <a:latin typeface="Arial" panose="020B0604020202020204" pitchFamily="34" charset="0"/>
                          <a:cs typeface="Arial" panose="020B0604020202020204" pitchFamily="34" charset="0"/>
                        </a:rPr>
                        <a:t>khởi (câu 1), thừa (câu 2), chuyển (câu 3), hợp (câu 4)</a:t>
                      </a:r>
                      <a:r>
                        <a:rPr lang="en-US" sz="3700" dirty="0" smtClean="0">
                          <a:latin typeface="Arial" panose="020B0604020202020204" pitchFamily="34" charset="0"/>
                          <a:cs typeface="Arial" panose="020B0604020202020204" pitchFamily="34" charset="0"/>
                        </a:rPr>
                        <a:t>.</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23933974"/>
                  </a:ext>
                </a:extLst>
              </a:tr>
            </a:tbl>
          </a:graphicData>
        </a:graphic>
      </p:graphicFrame>
      <p:sp>
        <p:nvSpPr>
          <p:cNvPr id="8" name="Freeform 8"/>
          <p:cNvSpPr/>
          <p:nvPr/>
        </p:nvSpPr>
        <p:spPr>
          <a:xfrm>
            <a:off x="-1" y="0"/>
            <a:ext cx="1871377" cy="2057400"/>
          </a:xfrm>
          <a:custGeom>
            <a:avLst/>
            <a:gdLst/>
            <a:ahLst/>
            <a:cxnLst/>
            <a:rect l="l" t="t" r="r" b="b"/>
            <a:pathLst>
              <a:path w="1871377" h="2057400">
                <a:moveTo>
                  <a:pt x="0" y="0"/>
                </a:moveTo>
                <a:lnTo>
                  <a:pt x="1871377" y="0"/>
                </a:lnTo>
                <a:lnTo>
                  <a:pt x="1871377" y="2057400"/>
                </a:lnTo>
                <a:lnTo>
                  <a:pt x="0" y="2057400"/>
                </a:lnTo>
                <a:lnTo>
                  <a:pt x="0" y="0"/>
                </a:lnTo>
                <a:close/>
              </a:path>
            </a:pathLst>
          </a:custGeom>
          <a:blipFill>
            <a:blip r:embed="rId3">
              <a:extLst>
                <a:ext uri="{96DAC541-7B7A-43D3-8B79-37D633B846F1}">
                  <asvg:svgBlip xmlns="" xmlns:asvg="http://schemas.microsoft.com/office/drawing/2016/SVG/main" r:embed="rId11"/>
                </a:ext>
              </a:extLst>
            </a:blip>
            <a:stretch>
              <a:fillRect/>
            </a:stretch>
          </a:blipFill>
        </p:spPr>
      </p:sp>
      <p:sp>
        <p:nvSpPr>
          <p:cNvPr id="10" name="Freeform 7"/>
          <p:cNvSpPr/>
          <p:nvPr/>
        </p:nvSpPr>
        <p:spPr>
          <a:xfrm>
            <a:off x="16482646" y="8726121"/>
            <a:ext cx="2677286" cy="1754738"/>
          </a:xfrm>
          <a:custGeom>
            <a:avLst/>
            <a:gdLst/>
            <a:ahLst/>
            <a:cxnLst/>
            <a:rect l="l" t="t" r="r" b="b"/>
            <a:pathLst>
              <a:path w="2677286" h="1754738">
                <a:moveTo>
                  <a:pt x="0" y="0"/>
                </a:moveTo>
                <a:lnTo>
                  <a:pt x="2677286" y="0"/>
                </a:lnTo>
                <a:lnTo>
                  <a:pt x="2677286" y="1754738"/>
                </a:lnTo>
                <a:lnTo>
                  <a:pt x="0" y="1754738"/>
                </a:lnTo>
                <a:lnTo>
                  <a:pt x="0" y="0"/>
                </a:lnTo>
                <a:close/>
              </a:path>
            </a:pathLst>
          </a:custGeom>
          <a:blipFill>
            <a:blip r:embed="rId12">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5235952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90"/>
                                          </p:val>
                                        </p:tav>
                                        <p:tav tm="100000">
                                          <p:val>
                                            <p:fltVal val="0"/>
                                          </p:val>
                                        </p:tav>
                                      </p:tavLst>
                                    </p:anim>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3" name="Freeform 11"/>
          <p:cNvSpPr/>
          <p:nvPr/>
        </p:nvSpPr>
        <p:spPr>
          <a:xfrm>
            <a:off x="1143000" y="1028700"/>
            <a:ext cx="2474104" cy="1944234"/>
          </a:xfrm>
          <a:custGeom>
            <a:avLst/>
            <a:gdLst/>
            <a:ahLst/>
            <a:cxnLst/>
            <a:rect l="l" t="t" r="r" b="b"/>
            <a:pathLst>
              <a:path w="2474104" h="1944234">
                <a:moveTo>
                  <a:pt x="0" y="0"/>
                </a:moveTo>
                <a:lnTo>
                  <a:pt x="2474105" y="0"/>
                </a:lnTo>
                <a:lnTo>
                  <a:pt x="2474105" y="1944233"/>
                </a:lnTo>
                <a:lnTo>
                  <a:pt x="0" y="1944233"/>
                </a:lnTo>
                <a:lnTo>
                  <a:pt x="0" y="0"/>
                </a:lnTo>
                <a:close/>
              </a:path>
            </a:pathLst>
          </a:custGeom>
          <a:blipFill>
            <a:blip r:embed="rId3"/>
            <a:stretch>
              <a:fillRect/>
            </a:stretch>
          </a:blipFill>
        </p:spPr>
      </p:sp>
      <p:sp>
        <p:nvSpPr>
          <p:cNvPr id="6" name="Freeform 13"/>
          <p:cNvSpPr/>
          <p:nvPr/>
        </p:nvSpPr>
        <p:spPr>
          <a:xfrm>
            <a:off x="15694304" y="479511"/>
            <a:ext cx="1775156" cy="1098378"/>
          </a:xfrm>
          <a:custGeom>
            <a:avLst/>
            <a:gdLst/>
            <a:ahLst/>
            <a:cxnLst/>
            <a:rect l="l" t="t" r="r" b="b"/>
            <a:pathLst>
              <a:path w="1775156" h="1098378">
                <a:moveTo>
                  <a:pt x="0" y="0"/>
                </a:moveTo>
                <a:lnTo>
                  <a:pt x="1775156" y="0"/>
                </a:lnTo>
                <a:lnTo>
                  <a:pt x="1775156" y="1098378"/>
                </a:lnTo>
                <a:lnTo>
                  <a:pt x="0" y="1098378"/>
                </a:lnTo>
                <a:lnTo>
                  <a:pt x="0" y="0"/>
                </a:lnTo>
                <a:close/>
              </a:path>
            </a:pathLst>
          </a:custGeom>
          <a:blipFill>
            <a:blip r:embed="rId4"/>
            <a:stretch>
              <a:fillRect/>
            </a:stretch>
          </a:blipFill>
        </p:spPr>
      </p:sp>
      <p:sp>
        <p:nvSpPr>
          <p:cNvPr id="5" name="TextBox 4"/>
          <p:cNvSpPr txBox="1"/>
          <p:nvPr/>
        </p:nvSpPr>
        <p:spPr>
          <a:xfrm>
            <a:off x="5260987" y="258865"/>
            <a:ext cx="7766025" cy="1103892"/>
          </a:xfrm>
          <a:prstGeom prst="rect">
            <a:avLst/>
          </a:prstGeom>
          <a:noFill/>
        </p:spPr>
        <p:txBody>
          <a:bodyPr wrap="square" rtlCol="0">
            <a:spAutoFit/>
          </a:bodyPr>
          <a:lstStyle/>
          <a:p>
            <a:pPr algn="ctr">
              <a:lnSpc>
                <a:spcPct val="150000"/>
              </a:lnSpc>
            </a:pPr>
            <a:r>
              <a:rPr lang="en-US" sz="5000" b="1" dirty="0" smtClean="0">
                <a:solidFill>
                  <a:schemeClr val="accent1">
                    <a:lumMod val="50000"/>
                  </a:schemeClr>
                </a:solidFill>
                <a:latin typeface="Arial" panose="020B0604020202020204" pitchFamily="34" charset="0"/>
                <a:cs typeface="Arial" panose="020B0604020202020204" pitchFamily="34" charset="0"/>
              </a:rPr>
              <a:t>2</a:t>
            </a:r>
            <a:r>
              <a:rPr lang="en-US" sz="5000" b="1" dirty="0">
                <a:solidFill>
                  <a:schemeClr val="accent1">
                    <a:lumMod val="50000"/>
                  </a:schemeClr>
                </a:solidFill>
                <a:latin typeface="Arial" panose="020B0604020202020204" pitchFamily="34" charset="0"/>
                <a:cs typeface="Arial" panose="020B0604020202020204" pitchFamily="34" charset="0"/>
              </a:rPr>
              <a:t>. Tiếng Việt</a:t>
            </a:r>
          </a:p>
        </p:txBody>
      </p:sp>
      <p:sp>
        <p:nvSpPr>
          <p:cNvPr id="7" name="Rounded Rectangle 6"/>
          <p:cNvSpPr/>
          <p:nvPr/>
        </p:nvSpPr>
        <p:spPr>
          <a:xfrm>
            <a:off x="5272710" y="1906622"/>
            <a:ext cx="7696200" cy="108466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dirty="0" smtClean="0">
                <a:solidFill>
                  <a:srgbClr val="C00000"/>
                </a:solidFill>
                <a:latin typeface="Arial" panose="020B0604020202020204" pitchFamily="34" charset="0"/>
                <a:cs typeface="Arial" panose="020B0604020202020204" pitchFamily="34" charset="0"/>
              </a:rPr>
              <a:t>HOẠT ĐỘNG NHÓM</a:t>
            </a:r>
            <a:endParaRPr lang="en-US" sz="4500" b="1" dirty="0">
              <a:solidFill>
                <a:srgbClr val="C00000"/>
              </a:solidFill>
              <a:latin typeface="Arial" panose="020B0604020202020204" pitchFamily="34" charset="0"/>
              <a:cs typeface="Arial" panose="020B0604020202020204" pitchFamily="34" charset="0"/>
            </a:endParaRPr>
          </a:p>
        </p:txBody>
      </p:sp>
      <p:sp>
        <p:nvSpPr>
          <p:cNvPr id="8" name="Rounded Rectangle 7"/>
          <p:cNvSpPr/>
          <p:nvPr/>
        </p:nvSpPr>
        <p:spPr>
          <a:xfrm>
            <a:off x="228599" y="3339537"/>
            <a:ext cx="17830800" cy="1894510"/>
          </a:xfrm>
          <a:prstGeom prst="roundRect">
            <a:avLst>
              <a:gd name="adj" fmla="val 1051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a:solidFill>
                  <a:schemeClr val="tx1"/>
                </a:solidFill>
                <a:latin typeface="Arial" panose="020B0604020202020204" pitchFamily="34" charset="0"/>
                <a:cs typeface="Arial" panose="020B0604020202020204" pitchFamily="34" charset="0"/>
              </a:rPr>
              <a:t>Câu </a:t>
            </a:r>
            <a:r>
              <a:rPr lang="en-US" sz="4000" b="1" dirty="0" smtClean="0">
                <a:solidFill>
                  <a:schemeClr val="tx1"/>
                </a:solidFill>
                <a:latin typeface="Arial" panose="020B0604020202020204" pitchFamily="34" charset="0"/>
                <a:cs typeface="Arial" panose="020B0604020202020204" pitchFamily="34" charset="0"/>
              </a:rPr>
              <a:t>4</a:t>
            </a:r>
            <a:r>
              <a:rPr lang="vi-VN" sz="4000" b="1" dirty="0" smtClean="0">
                <a:solidFill>
                  <a:schemeClr val="tx1"/>
                </a:solidFill>
                <a:latin typeface="Arial" panose="020B0604020202020204" pitchFamily="34" charset="0"/>
                <a:cs typeface="Arial" panose="020B0604020202020204" pitchFamily="34" charset="0"/>
              </a:rPr>
              <a:t>:</a:t>
            </a:r>
            <a:r>
              <a:rPr lang="vi-VN" sz="4000" dirty="0" smtClean="0">
                <a:solidFill>
                  <a:schemeClr val="tx1"/>
                </a:solidFill>
                <a:latin typeface="Arial" panose="020B0604020202020204" pitchFamily="34" charset="0"/>
                <a:cs typeface="Arial" panose="020B0604020202020204" pitchFamily="34" charset="0"/>
              </a:rPr>
              <a:t> </a:t>
            </a:r>
            <a:r>
              <a:rPr lang="vi-VN" sz="4000" dirty="0">
                <a:solidFill>
                  <a:schemeClr val="tx1"/>
                </a:solidFill>
                <a:cs typeface="Arial" panose="020B0604020202020204" pitchFamily="34" charset="0"/>
              </a:rPr>
              <a:t>Lập bảng vào vở theo mẫu sau để hệ thống hóa các kiến thức tiếng Việt đã được học trong học kì </a:t>
            </a:r>
            <a:r>
              <a:rPr lang="vi-VN" sz="4000" dirty="0" smtClean="0">
                <a:solidFill>
                  <a:schemeClr val="tx1"/>
                </a:solidFill>
                <a:cs typeface="Arial" panose="020B0604020202020204" pitchFamily="34" charset="0"/>
              </a:rPr>
              <a:t>1:</a:t>
            </a:r>
            <a:endParaRPr lang="en-US" sz="4000" dirty="0">
              <a:solidFill>
                <a:schemeClr val="tx1"/>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055376512"/>
              </p:ext>
            </p:extLst>
          </p:nvPr>
        </p:nvGraphicFramePr>
        <p:xfrm>
          <a:off x="457199" y="5474940"/>
          <a:ext cx="17602200" cy="3124200"/>
        </p:xfrm>
        <a:graphic>
          <a:graphicData uri="http://schemas.openxmlformats.org/drawingml/2006/table">
            <a:tbl>
              <a:tblPr firstRow="1" bandRow="1">
                <a:tableStyleId>{5C22544A-7EE6-4342-B048-85BDC9FD1C3A}</a:tableStyleId>
              </a:tblPr>
              <a:tblGrid>
                <a:gridCol w="1524002">
                  <a:extLst>
                    <a:ext uri="{9D8B030D-6E8A-4147-A177-3AD203B41FA5}">
                      <a16:colId xmlns:a16="http://schemas.microsoft.com/office/drawing/2014/main" val="4195486103"/>
                    </a:ext>
                  </a:extLst>
                </a:gridCol>
                <a:gridCol w="4495800">
                  <a:extLst>
                    <a:ext uri="{9D8B030D-6E8A-4147-A177-3AD203B41FA5}">
                      <a16:colId xmlns:a16="http://schemas.microsoft.com/office/drawing/2014/main" val="1654399450"/>
                    </a:ext>
                  </a:extLst>
                </a:gridCol>
                <a:gridCol w="6096000">
                  <a:extLst>
                    <a:ext uri="{9D8B030D-6E8A-4147-A177-3AD203B41FA5}">
                      <a16:colId xmlns:a16="http://schemas.microsoft.com/office/drawing/2014/main" val="547264541"/>
                    </a:ext>
                  </a:extLst>
                </a:gridCol>
                <a:gridCol w="5486398">
                  <a:extLst>
                    <a:ext uri="{9D8B030D-6E8A-4147-A177-3AD203B41FA5}">
                      <a16:colId xmlns:a16="http://schemas.microsoft.com/office/drawing/2014/main" val="2711403270"/>
                    </a:ext>
                  </a:extLst>
                </a:gridCol>
              </a:tblGrid>
              <a:tr h="1562100">
                <a:tc>
                  <a:txBody>
                    <a:bodyPr/>
                    <a:lstStyle/>
                    <a:p>
                      <a:pPr>
                        <a:lnSpc>
                          <a:spcPct val="150000"/>
                        </a:lnSpc>
                      </a:pPr>
                      <a:r>
                        <a:rPr lang="en-US" sz="3700" dirty="0" smtClean="0">
                          <a:latin typeface="Arial" panose="020B0604020202020204" pitchFamily="34" charset="0"/>
                          <a:cs typeface="Arial" panose="020B0604020202020204" pitchFamily="34" charset="0"/>
                        </a:rPr>
                        <a:t>STT</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50000"/>
                        </a:lnSpc>
                      </a:pPr>
                      <a:r>
                        <a:rPr lang="en-US" sz="3700" dirty="0" smtClean="0">
                          <a:latin typeface="Arial" panose="020B0604020202020204" pitchFamily="34" charset="0"/>
                          <a:cs typeface="Arial" panose="020B0604020202020204" pitchFamily="34" charset="0"/>
                        </a:rPr>
                        <a:t>Nội</a:t>
                      </a:r>
                      <a:r>
                        <a:rPr lang="en-US" sz="3700" baseline="0" dirty="0" smtClean="0">
                          <a:latin typeface="Arial" panose="020B0604020202020204" pitchFamily="34" charset="0"/>
                          <a:cs typeface="Arial" panose="020B0604020202020204" pitchFamily="34" charset="0"/>
                        </a:rPr>
                        <a:t> dung tiếng Việt</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50000"/>
                        </a:lnSpc>
                      </a:pPr>
                      <a:r>
                        <a:rPr lang="en-US" sz="3700" dirty="0" smtClean="0">
                          <a:latin typeface="Arial" panose="020B0604020202020204" pitchFamily="34" charset="0"/>
                          <a:cs typeface="Arial" panose="020B0604020202020204" pitchFamily="34" charset="0"/>
                        </a:rPr>
                        <a:t>Khái</a:t>
                      </a:r>
                      <a:r>
                        <a:rPr lang="en-US" sz="3700" baseline="0" dirty="0" smtClean="0">
                          <a:latin typeface="Arial" panose="020B0604020202020204" pitchFamily="34" charset="0"/>
                          <a:cs typeface="Arial" panose="020B0604020202020204" pitchFamily="34" charset="0"/>
                        </a:rPr>
                        <a:t> niệm cần nắm vững</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50000"/>
                        </a:lnSpc>
                      </a:pPr>
                      <a:r>
                        <a:rPr lang="en-US" sz="3700" dirty="0" smtClean="0">
                          <a:latin typeface="Arial" panose="020B0604020202020204" pitchFamily="34" charset="0"/>
                          <a:cs typeface="Arial" panose="020B0604020202020204" pitchFamily="34" charset="0"/>
                        </a:rPr>
                        <a:t>Dạng</a:t>
                      </a:r>
                      <a:r>
                        <a:rPr lang="en-US" sz="3700" baseline="0" dirty="0" smtClean="0">
                          <a:latin typeface="Arial" panose="020B0604020202020204" pitchFamily="34" charset="0"/>
                          <a:cs typeface="Arial" panose="020B0604020202020204" pitchFamily="34" charset="0"/>
                        </a:rPr>
                        <a:t> bài tập thực hành</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6812994"/>
                  </a:ext>
                </a:extLst>
              </a:tr>
              <a:tr h="1562100">
                <a:tc>
                  <a:txBody>
                    <a:bodyPr/>
                    <a:lstStyle/>
                    <a:p>
                      <a:pPr>
                        <a:lnSpc>
                          <a:spcPct val="150000"/>
                        </a:lnSpc>
                      </a:pPr>
                      <a:endParaRPr lang="en-US" sz="370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50000"/>
                        </a:lnSpc>
                      </a:pP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50000"/>
                        </a:lnSpc>
                      </a:pP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50000"/>
                        </a:lnSpc>
                      </a:pP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61461049"/>
                  </a:ext>
                </a:extLst>
              </a:tr>
            </a:tbl>
          </a:graphicData>
        </a:graphic>
      </p:graphicFrame>
    </p:spTree>
    <p:extLst>
      <p:ext uri="{BB962C8B-B14F-4D97-AF65-F5344CB8AC3E}">
        <p14:creationId xmlns:p14="http://schemas.microsoft.com/office/powerpoint/2010/main" val="255063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3" name="Freeform 8"/>
          <p:cNvSpPr/>
          <p:nvPr/>
        </p:nvSpPr>
        <p:spPr>
          <a:xfrm>
            <a:off x="-10160" y="8801100"/>
            <a:ext cx="3601844" cy="1169099"/>
          </a:xfrm>
          <a:custGeom>
            <a:avLst/>
            <a:gdLst/>
            <a:ahLst/>
            <a:cxnLst/>
            <a:rect l="l" t="t" r="r" b="b"/>
            <a:pathLst>
              <a:path w="3601844" h="1169099">
                <a:moveTo>
                  <a:pt x="0" y="0"/>
                </a:moveTo>
                <a:lnTo>
                  <a:pt x="3601844" y="0"/>
                </a:lnTo>
                <a:lnTo>
                  <a:pt x="3601844" y="1169099"/>
                </a:lnTo>
                <a:lnTo>
                  <a:pt x="0" y="1169099"/>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4" name="Freeform 8"/>
          <p:cNvSpPr/>
          <p:nvPr/>
        </p:nvSpPr>
        <p:spPr>
          <a:xfrm>
            <a:off x="16459200" y="342900"/>
            <a:ext cx="1649619" cy="2039714"/>
          </a:xfrm>
          <a:custGeom>
            <a:avLst/>
            <a:gdLst/>
            <a:ahLst/>
            <a:cxnLst/>
            <a:rect l="l" t="t" r="r" b="b"/>
            <a:pathLst>
              <a:path w="1649619" h="2039714">
                <a:moveTo>
                  <a:pt x="0" y="0"/>
                </a:moveTo>
                <a:lnTo>
                  <a:pt x="1649618" y="0"/>
                </a:lnTo>
                <a:lnTo>
                  <a:pt x="1649618" y="2039714"/>
                </a:lnTo>
                <a:lnTo>
                  <a:pt x="0" y="2039714"/>
                </a:lnTo>
                <a:lnTo>
                  <a:pt x="0" y="0"/>
                </a:lnTo>
                <a:close/>
              </a:path>
            </a:pathLst>
          </a:custGeom>
          <a:blipFill>
            <a:blip r:embed="rId7">
              <a:extLst>
                <a:ext uri="{96DAC541-7B7A-43D3-8B79-37D633B846F1}">
                  <asvg:svgBlip xmlns="" xmlns:asvg="http://schemas.microsoft.com/office/drawing/2016/SVG/main" r:embed="rId5"/>
                </a:ext>
              </a:extLst>
            </a:blip>
            <a:stretch>
              <a:fillRect/>
            </a:stretch>
          </a:blipFill>
        </p:spPr>
      </p:sp>
      <p:sp>
        <p:nvSpPr>
          <p:cNvPr id="5" name="Rounded Rectangle 4"/>
          <p:cNvSpPr/>
          <p:nvPr/>
        </p:nvSpPr>
        <p:spPr>
          <a:xfrm>
            <a:off x="3690219" y="1332604"/>
            <a:ext cx="11125200" cy="14502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smtClean="0">
                <a:solidFill>
                  <a:schemeClr val="accent1">
                    <a:lumMod val="50000"/>
                  </a:schemeClr>
                </a:solidFill>
                <a:latin typeface="Arial" panose="020B0604020202020204" pitchFamily="34" charset="0"/>
                <a:cs typeface="Arial" panose="020B0604020202020204" pitchFamily="34" charset="0"/>
              </a:rPr>
              <a:t>KHỞI ĐỘNG</a:t>
            </a:r>
            <a:endParaRPr lang="en-US" sz="6600" b="1" dirty="0">
              <a:solidFill>
                <a:schemeClr val="accent1">
                  <a:lumMod val="50000"/>
                </a:schemeClr>
              </a:solidFill>
              <a:latin typeface="Arial" panose="020B0604020202020204" pitchFamily="34" charset="0"/>
              <a:cs typeface="Arial" panose="020B0604020202020204" pitchFamily="34" charset="0"/>
            </a:endParaRPr>
          </a:p>
        </p:txBody>
      </p:sp>
      <p:sp>
        <p:nvSpPr>
          <p:cNvPr id="6" name="Rounded Rectangle 5"/>
          <p:cNvSpPr/>
          <p:nvPr/>
        </p:nvSpPr>
        <p:spPr>
          <a:xfrm>
            <a:off x="1524000" y="3402901"/>
            <a:ext cx="8382000" cy="4483799"/>
          </a:xfrm>
          <a:prstGeom prst="roundRect">
            <a:avLst>
              <a:gd name="adj" fmla="val 14974"/>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smtClean="0">
                <a:solidFill>
                  <a:srgbClr val="C00000"/>
                </a:solidFill>
                <a:latin typeface="Arial" panose="020B0604020202020204" pitchFamily="34" charset="0"/>
                <a:cs typeface="Arial" panose="020B0604020202020204" pitchFamily="34" charset="0"/>
              </a:rPr>
              <a:t>Em hãy trả lời câu hỏi sau:</a:t>
            </a:r>
          </a:p>
          <a:p>
            <a:pPr algn="just">
              <a:lnSpc>
                <a:spcPct val="150000"/>
              </a:lnSpc>
            </a:pPr>
            <a:r>
              <a:rPr lang="vi-VN" sz="4000" dirty="0">
                <a:solidFill>
                  <a:schemeClr val="tx1"/>
                </a:solidFill>
                <a:cs typeface="Arial" panose="020B0604020202020204" pitchFamily="34" charset="0"/>
              </a:rPr>
              <a:t>Qua chương trình </a:t>
            </a:r>
            <a:r>
              <a:rPr lang="vi-VN" sz="4000" dirty="0" smtClean="0">
                <a:solidFill>
                  <a:schemeClr val="tx1"/>
                </a:solidFill>
                <a:cs typeface="Arial" panose="020B0604020202020204" pitchFamily="34" charset="0"/>
              </a:rPr>
              <a:t>Ngữ </a:t>
            </a:r>
            <a:r>
              <a:rPr lang="vi-VN" sz="4000" dirty="0">
                <a:solidFill>
                  <a:schemeClr val="tx1"/>
                </a:solidFill>
                <a:cs typeface="Arial" panose="020B0604020202020204" pitchFamily="34" charset="0"/>
              </a:rPr>
              <a:t>văn 8 </a:t>
            </a:r>
            <a:r>
              <a:rPr lang="vi-VN" sz="4000" i="1" dirty="0">
                <a:solidFill>
                  <a:schemeClr val="tx1"/>
                </a:solidFill>
                <a:cs typeface="Arial" panose="020B0604020202020204" pitchFamily="34" charset="0"/>
              </a:rPr>
              <a:t>Kết nối tri thức với cuộc sống</a:t>
            </a:r>
            <a:r>
              <a:rPr lang="vi-VN" sz="4000" dirty="0">
                <a:solidFill>
                  <a:schemeClr val="tx1"/>
                </a:solidFill>
                <a:cs typeface="Arial" panose="020B0604020202020204" pitchFamily="34" charset="0"/>
              </a:rPr>
              <a:t> tập 1 em rút ra được bài học gì cho mình?</a:t>
            </a:r>
            <a:endParaRPr lang="en-US" sz="4000" dirty="0" smtClean="0">
              <a:solidFill>
                <a:schemeClr val="tx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8"/>
          <a:stretch>
            <a:fillRect/>
          </a:stretch>
        </p:blipFill>
        <p:spPr>
          <a:xfrm>
            <a:off x="10439400" y="4533900"/>
            <a:ext cx="5791200" cy="5073707"/>
          </a:xfrm>
          <a:prstGeom prst="rect">
            <a:avLst/>
          </a:prstGeom>
        </p:spPr>
      </p:pic>
    </p:spTree>
    <p:extLst>
      <p:ext uri="{BB962C8B-B14F-4D97-AF65-F5344CB8AC3E}">
        <p14:creationId xmlns:p14="http://schemas.microsoft.com/office/powerpoint/2010/main" val="4359897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3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 calcmode="lin" valueType="num">
                                      <p:cBhvr>
                                        <p:cTn id="17" dur="500" fill="hold"/>
                                        <p:tgtEl>
                                          <p:spTgt spid="7"/>
                                        </p:tgtEl>
                                        <p:attrNameLst>
                                          <p:attrName>style.rotation</p:attrName>
                                        </p:attrNameLst>
                                      </p:cBhvr>
                                      <p:tavLst>
                                        <p:tav tm="0">
                                          <p:val>
                                            <p:fltVal val="90"/>
                                          </p:val>
                                        </p:tav>
                                        <p:tav tm="100000">
                                          <p:val>
                                            <p:fltVal val="0"/>
                                          </p:val>
                                        </p:tav>
                                      </p:tavLst>
                                    </p:anim>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5" name="Rounded Rectangle 4"/>
          <p:cNvSpPr/>
          <p:nvPr/>
        </p:nvSpPr>
        <p:spPr>
          <a:xfrm>
            <a:off x="5562600" y="92718"/>
            <a:ext cx="7696200" cy="1057389"/>
          </a:xfrm>
          <a:prstGeom prst="roundRect">
            <a:avLst>
              <a:gd name="adj" fmla="val 5000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smtClean="0">
                <a:solidFill>
                  <a:schemeClr val="accent1">
                    <a:lumMod val="50000"/>
                  </a:schemeClr>
                </a:solidFill>
                <a:latin typeface="Arial" panose="020B0604020202020204" pitchFamily="34" charset="0"/>
                <a:cs typeface="Arial" panose="020B0604020202020204" pitchFamily="34" charset="0"/>
              </a:rPr>
              <a:t>Câu </a:t>
            </a:r>
            <a:r>
              <a:rPr lang="en-US" sz="5000" b="1" dirty="0" smtClean="0">
                <a:solidFill>
                  <a:schemeClr val="accent1">
                    <a:lumMod val="50000"/>
                  </a:schemeClr>
                </a:solidFill>
                <a:latin typeface="Arial" panose="020B0604020202020204" pitchFamily="34" charset="0"/>
                <a:cs typeface="Arial" panose="020B0604020202020204" pitchFamily="34" charset="0"/>
              </a:rPr>
              <a:t>4</a:t>
            </a:r>
            <a:endParaRPr lang="en-US" sz="5000" b="1" dirty="0">
              <a:solidFill>
                <a:schemeClr val="accent1">
                  <a:lumMod val="50000"/>
                </a:schemeClr>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811398144"/>
              </p:ext>
            </p:extLst>
          </p:nvPr>
        </p:nvGraphicFramePr>
        <p:xfrm>
          <a:off x="342900" y="1242825"/>
          <a:ext cx="17602200" cy="8864601"/>
        </p:xfrm>
        <a:graphic>
          <a:graphicData uri="http://schemas.openxmlformats.org/drawingml/2006/table">
            <a:tbl>
              <a:tblPr firstRow="1" bandRow="1">
                <a:tableStyleId>{21E4AEA4-8DFA-4A89-87EB-49C32662AFE0}</a:tableStyleId>
              </a:tblPr>
              <a:tblGrid>
                <a:gridCol w="1562100">
                  <a:extLst>
                    <a:ext uri="{9D8B030D-6E8A-4147-A177-3AD203B41FA5}">
                      <a16:colId xmlns:a16="http://schemas.microsoft.com/office/drawing/2014/main" val="4195486103"/>
                    </a:ext>
                  </a:extLst>
                </a:gridCol>
                <a:gridCol w="3962400">
                  <a:extLst>
                    <a:ext uri="{9D8B030D-6E8A-4147-A177-3AD203B41FA5}">
                      <a16:colId xmlns:a16="http://schemas.microsoft.com/office/drawing/2014/main" val="1654399450"/>
                    </a:ext>
                  </a:extLst>
                </a:gridCol>
                <a:gridCol w="3505200">
                  <a:extLst>
                    <a:ext uri="{9D8B030D-6E8A-4147-A177-3AD203B41FA5}">
                      <a16:colId xmlns:a16="http://schemas.microsoft.com/office/drawing/2014/main" val="547264541"/>
                    </a:ext>
                  </a:extLst>
                </a:gridCol>
                <a:gridCol w="8572500">
                  <a:extLst>
                    <a:ext uri="{9D8B030D-6E8A-4147-A177-3AD203B41FA5}">
                      <a16:colId xmlns:a16="http://schemas.microsoft.com/office/drawing/2014/main" val="2711403270"/>
                    </a:ext>
                  </a:extLst>
                </a:gridCol>
              </a:tblGrid>
              <a:tr h="1583788">
                <a:tc>
                  <a:txBody>
                    <a:bodyPr/>
                    <a:lstStyle/>
                    <a:p>
                      <a:pPr algn="ctr">
                        <a:lnSpc>
                          <a:spcPct val="150000"/>
                        </a:lnSpc>
                      </a:pPr>
                      <a:r>
                        <a:rPr lang="en-US" sz="3700" dirty="0" smtClean="0">
                          <a:latin typeface="Arial" panose="020B0604020202020204" pitchFamily="34" charset="0"/>
                          <a:cs typeface="Arial" panose="020B0604020202020204" pitchFamily="34" charset="0"/>
                        </a:rPr>
                        <a:t>STT</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dirty="0" smtClean="0">
                          <a:latin typeface="Arial" panose="020B0604020202020204" pitchFamily="34" charset="0"/>
                          <a:cs typeface="Arial" panose="020B0604020202020204" pitchFamily="34" charset="0"/>
                        </a:rPr>
                        <a:t>Nội</a:t>
                      </a:r>
                      <a:r>
                        <a:rPr lang="en-US" sz="3700" baseline="0" dirty="0" smtClean="0">
                          <a:latin typeface="Arial" panose="020B0604020202020204" pitchFamily="34" charset="0"/>
                          <a:cs typeface="Arial" panose="020B0604020202020204" pitchFamily="34" charset="0"/>
                        </a:rPr>
                        <a:t> dung tiếng Việt</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dirty="0" smtClean="0">
                          <a:latin typeface="Arial" panose="020B0604020202020204" pitchFamily="34" charset="0"/>
                          <a:cs typeface="Arial" panose="020B0604020202020204" pitchFamily="34" charset="0"/>
                        </a:rPr>
                        <a:t>Khái</a:t>
                      </a:r>
                      <a:r>
                        <a:rPr lang="en-US" sz="3700" baseline="0" dirty="0" smtClean="0">
                          <a:latin typeface="Arial" panose="020B0604020202020204" pitchFamily="34" charset="0"/>
                          <a:cs typeface="Arial" panose="020B0604020202020204" pitchFamily="34" charset="0"/>
                        </a:rPr>
                        <a:t> niệm cần nắm vững</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dirty="0" smtClean="0">
                          <a:latin typeface="Arial" panose="020B0604020202020204" pitchFamily="34" charset="0"/>
                          <a:cs typeface="Arial" panose="020B0604020202020204" pitchFamily="34" charset="0"/>
                        </a:rPr>
                        <a:t>Dạng</a:t>
                      </a:r>
                      <a:r>
                        <a:rPr lang="en-US" sz="3700" baseline="0" dirty="0" smtClean="0">
                          <a:latin typeface="Arial" panose="020B0604020202020204" pitchFamily="34" charset="0"/>
                          <a:cs typeface="Arial" panose="020B0604020202020204" pitchFamily="34" charset="0"/>
                        </a:rPr>
                        <a:t> bài tập thực hành</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6812994"/>
                  </a:ext>
                </a:extLst>
              </a:tr>
              <a:tr h="2923917">
                <a:tc>
                  <a:txBody>
                    <a:bodyPr/>
                    <a:lstStyle/>
                    <a:p>
                      <a:pPr algn="ctr">
                        <a:lnSpc>
                          <a:spcPct val="150000"/>
                        </a:lnSpc>
                      </a:pPr>
                      <a:r>
                        <a:rPr lang="en-US" sz="3500" dirty="0" smtClean="0">
                          <a:latin typeface="Arial" panose="020B0604020202020204" pitchFamily="34" charset="0"/>
                          <a:cs typeface="Arial" panose="020B0604020202020204" pitchFamily="34" charset="0"/>
                        </a:rPr>
                        <a:t>1</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just">
                        <a:lnSpc>
                          <a:spcPct val="150000"/>
                        </a:lnSpc>
                      </a:pPr>
                      <a:r>
                        <a:rPr lang="vi-VN" sz="3500" dirty="0" smtClean="0">
                          <a:latin typeface="Arial" panose="020B0604020202020204" pitchFamily="34" charset="0"/>
                          <a:cs typeface="Arial" panose="020B0604020202020204" pitchFamily="34" charset="0"/>
                        </a:rPr>
                        <a:t>Biệt ngữ xã hội, từ ngữ địa phương</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just">
                        <a:lnSpc>
                          <a:spcPct val="150000"/>
                        </a:lnSpc>
                      </a:pPr>
                      <a:r>
                        <a:rPr lang="vi-VN" sz="3500" dirty="0" smtClean="0">
                          <a:latin typeface="Arial" panose="020B0604020202020204" pitchFamily="34" charset="0"/>
                          <a:cs typeface="Arial" panose="020B0604020202020204" pitchFamily="34" charset="0"/>
                        </a:rPr>
                        <a:t>Biệt ngữ xã hội, từ ngữ địa phương</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571500" indent="-571500" algn="just">
                        <a:lnSpc>
                          <a:spcPct val="150000"/>
                        </a:lnSpc>
                        <a:buFont typeface="Arial" panose="020B0604020202020204" pitchFamily="34" charset="0"/>
                        <a:buChar char="•"/>
                      </a:pPr>
                      <a:r>
                        <a:rPr lang="vi-VN" sz="3500" dirty="0" smtClean="0">
                          <a:latin typeface="Arial" panose="020B0604020202020204" pitchFamily="34" charset="0"/>
                          <a:cs typeface="Arial" panose="020B0604020202020204" pitchFamily="34" charset="0"/>
                        </a:rPr>
                        <a:t>Nhận biết biệt ngữ xã hội, từ ngữ địa phương</a:t>
                      </a:r>
                      <a:r>
                        <a:rPr lang="en-US" sz="3500" dirty="0" smtClean="0">
                          <a:latin typeface="Arial" panose="020B0604020202020204" pitchFamily="34" charset="0"/>
                          <a:cs typeface="Arial" panose="020B0604020202020204" pitchFamily="34" charset="0"/>
                        </a:rPr>
                        <a:t>.</a:t>
                      </a:r>
                      <a:endParaRPr lang="vi-VN" sz="3500" dirty="0" smtClean="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500" dirty="0" smtClean="0">
                          <a:latin typeface="Arial" panose="020B0604020202020204" pitchFamily="34" charset="0"/>
                          <a:cs typeface="Arial" panose="020B0604020202020204" pitchFamily="34" charset="0"/>
                        </a:rPr>
                        <a:t>Sử dụng biệt ngữ xã hội, từ ngữ địa phương</a:t>
                      </a:r>
                      <a:r>
                        <a:rPr lang="en-US" sz="3500" dirty="0" smtClean="0">
                          <a:latin typeface="Arial" panose="020B0604020202020204" pitchFamily="34" charset="0"/>
                          <a:cs typeface="Arial" panose="020B0604020202020204" pitchFamily="34" charset="0"/>
                        </a:rPr>
                        <a:t>.</a:t>
                      </a:r>
                      <a:endParaRPr lang="vi-VN" sz="3500" dirty="0" smtClean="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61461049"/>
                  </a:ext>
                </a:extLst>
              </a:tr>
              <a:tr h="3634591">
                <a:tc>
                  <a:txBody>
                    <a:bodyPr/>
                    <a:lstStyle/>
                    <a:p>
                      <a:pPr algn="ctr">
                        <a:lnSpc>
                          <a:spcPct val="150000"/>
                        </a:lnSpc>
                      </a:pPr>
                      <a:r>
                        <a:rPr lang="en-US" sz="3500" dirty="0" smtClean="0">
                          <a:latin typeface="Arial" panose="020B0604020202020204" pitchFamily="34" charset="0"/>
                          <a:cs typeface="Arial" panose="020B0604020202020204" pitchFamily="34" charset="0"/>
                        </a:rPr>
                        <a:t>2</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457200" indent="-457200" algn="just">
                        <a:lnSpc>
                          <a:spcPct val="150000"/>
                        </a:lnSpc>
                        <a:buFont typeface="Arial" panose="020B0604020202020204" pitchFamily="34" charset="0"/>
                        <a:buChar char="•"/>
                      </a:pPr>
                      <a:r>
                        <a:rPr lang="vi-VN" sz="3500" dirty="0" smtClean="0">
                          <a:latin typeface="+mn-lt"/>
                          <a:cs typeface="Arial" panose="020B0604020202020204" pitchFamily="34" charset="0"/>
                        </a:rPr>
                        <a:t>Từ tượng hình và từ tượng thanh</a:t>
                      </a:r>
                    </a:p>
                    <a:p>
                      <a:pPr marL="457200" indent="-457200" algn="just">
                        <a:lnSpc>
                          <a:spcPct val="150000"/>
                        </a:lnSpc>
                        <a:buFont typeface="Arial" panose="020B0604020202020204" pitchFamily="34" charset="0"/>
                        <a:buChar char="•"/>
                      </a:pPr>
                      <a:r>
                        <a:rPr lang="vi-VN" sz="3500" dirty="0" smtClean="0">
                          <a:latin typeface="+mn-lt"/>
                          <a:cs typeface="Arial" panose="020B0604020202020204" pitchFamily="34" charset="0"/>
                        </a:rPr>
                        <a:t>Biện pháp tu từ đảo ngữ</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457200" indent="-457200" algn="just">
                        <a:lnSpc>
                          <a:spcPct val="150000"/>
                        </a:lnSpc>
                        <a:buFont typeface="Arial" panose="020B0604020202020204" pitchFamily="34" charset="0"/>
                        <a:buChar char="•"/>
                      </a:pPr>
                      <a:r>
                        <a:rPr lang="vi-VN" sz="3500" dirty="0" smtClean="0">
                          <a:latin typeface="+mn-lt"/>
                          <a:cs typeface="Arial" panose="020B0604020202020204" pitchFamily="34" charset="0"/>
                        </a:rPr>
                        <a:t>Từ tượng hình và từ tượng thanh</a:t>
                      </a:r>
                    </a:p>
                    <a:p>
                      <a:pPr marL="457200" indent="-457200" algn="just">
                        <a:lnSpc>
                          <a:spcPct val="150000"/>
                        </a:lnSpc>
                        <a:buFont typeface="Arial" panose="020B0604020202020204" pitchFamily="34" charset="0"/>
                        <a:buChar char="•"/>
                      </a:pPr>
                      <a:r>
                        <a:rPr lang="vi-VN" sz="3500" dirty="0" smtClean="0">
                          <a:latin typeface="+mn-lt"/>
                          <a:cs typeface="Arial" panose="020B0604020202020204" pitchFamily="34" charset="0"/>
                        </a:rPr>
                        <a:t>Biện pháp tu từ đảo ngữ</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571500" indent="-571500" algn="just">
                        <a:lnSpc>
                          <a:spcPct val="150000"/>
                        </a:lnSpc>
                        <a:buFont typeface="Arial" panose="020B0604020202020204" pitchFamily="34" charset="0"/>
                        <a:buChar char="•"/>
                      </a:pPr>
                      <a:r>
                        <a:rPr lang="vi-VN" sz="3500" dirty="0" smtClean="0">
                          <a:latin typeface="+mn-lt"/>
                          <a:cs typeface="Arial" panose="020B0604020202020204" pitchFamily="34" charset="0"/>
                        </a:rPr>
                        <a:t>Xác định từ tượng hình, từ tượng thanh, biện pháp tu từ đảo ngữ.</a:t>
                      </a:r>
                    </a:p>
                    <a:p>
                      <a:pPr marL="571500" indent="-571500" algn="just">
                        <a:lnSpc>
                          <a:spcPct val="150000"/>
                        </a:lnSpc>
                        <a:buFont typeface="Arial" panose="020B0604020202020204" pitchFamily="34" charset="0"/>
                        <a:buChar char="•"/>
                      </a:pPr>
                      <a:r>
                        <a:rPr lang="vi-VN" sz="3500" dirty="0" smtClean="0">
                          <a:latin typeface="+mn-lt"/>
                          <a:cs typeface="Arial" panose="020B0604020202020204" pitchFamily="34" charset="0"/>
                        </a:rPr>
                        <a:t>Nêu tác dụng của từ tượng hình, tượng thanh, biện pháp tu từ đảo ngữ.</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71459251"/>
                  </a:ext>
                </a:extLst>
              </a:tr>
            </a:tbl>
          </a:graphicData>
        </a:graphic>
      </p:graphicFrame>
      <p:sp>
        <p:nvSpPr>
          <p:cNvPr id="7" name="Freeform 10"/>
          <p:cNvSpPr/>
          <p:nvPr/>
        </p:nvSpPr>
        <p:spPr>
          <a:xfrm>
            <a:off x="-533400" y="8191500"/>
            <a:ext cx="2286000" cy="2468955"/>
          </a:xfrm>
          <a:custGeom>
            <a:avLst/>
            <a:gdLst/>
            <a:ahLst/>
            <a:cxnLst/>
            <a:rect l="l" t="t" r="r" b="b"/>
            <a:pathLst>
              <a:path w="2731957" h="2684147">
                <a:moveTo>
                  <a:pt x="0" y="0"/>
                </a:moveTo>
                <a:lnTo>
                  <a:pt x="2731957" y="0"/>
                </a:lnTo>
                <a:lnTo>
                  <a:pt x="2731957" y="2684147"/>
                </a:lnTo>
                <a:lnTo>
                  <a:pt x="0" y="2684147"/>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sp>
        <p:nvSpPr>
          <p:cNvPr id="8" name="Freeform 9"/>
          <p:cNvSpPr/>
          <p:nvPr/>
        </p:nvSpPr>
        <p:spPr>
          <a:xfrm rot="2274394">
            <a:off x="16245936" y="673983"/>
            <a:ext cx="1892195" cy="1137682"/>
          </a:xfrm>
          <a:custGeom>
            <a:avLst/>
            <a:gdLst/>
            <a:ahLst/>
            <a:cxnLst/>
            <a:rect l="l" t="t" r="r" b="b"/>
            <a:pathLst>
              <a:path w="1892195" h="1137682">
                <a:moveTo>
                  <a:pt x="0" y="0"/>
                </a:moveTo>
                <a:lnTo>
                  <a:pt x="1892195" y="0"/>
                </a:lnTo>
                <a:lnTo>
                  <a:pt x="1892195" y="1137682"/>
                </a:lnTo>
                <a:lnTo>
                  <a:pt x="0" y="1137682"/>
                </a:lnTo>
                <a:lnTo>
                  <a:pt x="0" y="0"/>
                </a:lnTo>
                <a:close/>
              </a:path>
            </a:pathLst>
          </a:custGeom>
          <a:blipFill>
            <a:blip r:embed="rId10">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22805737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graphicFrame>
        <p:nvGraphicFramePr>
          <p:cNvPr id="5" name="Table 4"/>
          <p:cNvGraphicFramePr>
            <a:graphicFrameLocks noGrp="1"/>
          </p:cNvGraphicFramePr>
          <p:nvPr>
            <p:extLst>
              <p:ext uri="{D42A27DB-BD31-4B8C-83A1-F6EECF244321}">
                <p14:modId xmlns:p14="http://schemas.microsoft.com/office/powerpoint/2010/main" val="502391649"/>
              </p:ext>
            </p:extLst>
          </p:nvPr>
        </p:nvGraphicFramePr>
        <p:xfrm>
          <a:off x="247650" y="311149"/>
          <a:ext cx="17792700" cy="9664701"/>
        </p:xfrm>
        <a:graphic>
          <a:graphicData uri="http://schemas.openxmlformats.org/drawingml/2006/table">
            <a:tbl>
              <a:tblPr firstRow="1" bandRow="1">
                <a:tableStyleId>{21E4AEA4-8DFA-4A89-87EB-49C32662AFE0}</a:tableStyleId>
              </a:tblPr>
              <a:tblGrid>
                <a:gridCol w="1342416">
                  <a:extLst>
                    <a:ext uri="{9D8B030D-6E8A-4147-A177-3AD203B41FA5}">
                      <a16:colId xmlns:a16="http://schemas.microsoft.com/office/drawing/2014/main" val="4195486103"/>
                    </a:ext>
                  </a:extLst>
                </a:gridCol>
                <a:gridCol w="5397243">
                  <a:extLst>
                    <a:ext uri="{9D8B030D-6E8A-4147-A177-3AD203B41FA5}">
                      <a16:colId xmlns:a16="http://schemas.microsoft.com/office/drawing/2014/main" val="1654399450"/>
                    </a:ext>
                  </a:extLst>
                </a:gridCol>
                <a:gridCol w="5468752">
                  <a:extLst>
                    <a:ext uri="{9D8B030D-6E8A-4147-A177-3AD203B41FA5}">
                      <a16:colId xmlns:a16="http://schemas.microsoft.com/office/drawing/2014/main" val="547264541"/>
                    </a:ext>
                  </a:extLst>
                </a:gridCol>
                <a:gridCol w="5584289">
                  <a:extLst>
                    <a:ext uri="{9D8B030D-6E8A-4147-A177-3AD203B41FA5}">
                      <a16:colId xmlns:a16="http://schemas.microsoft.com/office/drawing/2014/main" val="2711403270"/>
                    </a:ext>
                  </a:extLst>
                </a:gridCol>
              </a:tblGrid>
              <a:tr h="1474513">
                <a:tc>
                  <a:txBody>
                    <a:bodyPr/>
                    <a:lstStyle/>
                    <a:p>
                      <a:pPr algn="ctr">
                        <a:lnSpc>
                          <a:spcPct val="150000"/>
                        </a:lnSpc>
                      </a:pPr>
                      <a:r>
                        <a:rPr lang="en-US" sz="3700" dirty="0" smtClean="0">
                          <a:latin typeface="Arial" panose="020B0604020202020204" pitchFamily="34" charset="0"/>
                          <a:cs typeface="Arial" panose="020B0604020202020204" pitchFamily="34" charset="0"/>
                        </a:rPr>
                        <a:t>STT</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dirty="0" smtClean="0">
                          <a:latin typeface="Arial" panose="020B0604020202020204" pitchFamily="34" charset="0"/>
                          <a:cs typeface="Arial" panose="020B0604020202020204" pitchFamily="34" charset="0"/>
                        </a:rPr>
                        <a:t>Nội</a:t>
                      </a:r>
                      <a:r>
                        <a:rPr lang="en-US" sz="3700" baseline="0" dirty="0" smtClean="0">
                          <a:latin typeface="Arial" panose="020B0604020202020204" pitchFamily="34" charset="0"/>
                          <a:cs typeface="Arial" panose="020B0604020202020204" pitchFamily="34" charset="0"/>
                        </a:rPr>
                        <a:t> dung tiếng Việt</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dirty="0" smtClean="0">
                          <a:latin typeface="Arial" panose="020B0604020202020204" pitchFamily="34" charset="0"/>
                          <a:cs typeface="Arial" panose="020B0604020202020204" pitchFamily="34" charset="0"/>
                        </a:rPr>
                        <a:t>Khái</a:t>
                      </a:r>
                      <a:r>
                        <a:rPr lang="en-US" sz="3700" baseline="0" dirty="0" smtClean="0">
                          <a:latin typeface="Arial" panose="020B0604020202020204" pitchFamily="34" charset="0"/>
                          <a:cs typeface="Arial" panose="020B0604020202020204" pitchFamily="34" charset="0"/>
                        </a:rPr>
                        <a:t> niệm cần nắm vững</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dirty="0" smtClean="0">
                          <a:latin typeface="Arial" panose="020B0604020202020204" pitchFamily="34" charset="0"/>
                          <a:cs typeface="Arial" panose="020B0604020202020204" pitchFamily="34" charset="0"/>
                        </a:rPr>
                        <a:t>Dạng</a:t>
                      </a:r>
                      <a:r>
                        <a:rPr lang="en-US" sz="3700" baseline="0" dirty="0" smtClean="0">
                          <a:latin typeface="Arial" panose="020B0604020202020204" pitchFamily="34" charset="0"/>
                          <a:cs typeface="Arial" panose="020B0604020202020204" pitchFamily="34" charset="0"/>
                        </a:rPr>
                        <a:t> bài tập thực hành</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6812994"/>
                  </a:ext>
                </a:extLst>
              </a:tr>
              <a:tr h="2804833">
                <a:tc>
                  <a:txBody>
                    <a:bodyPr/>
                    <a:lstStyle/>
                    <a:p>
                      <a:pPr algn="ctr">
                        <a:lnSpc>
                          <a:spcPct val="150000"/>
                        </a:lnSpc>
                      </a:pPr>
                      <a:r>
                        <a:rPr lang="en-US" sz="3500" dirty="0" smtClean="0">
                          <a:latin typeface="Arial" panose="020B0604020202020204" pitchFamily="34" charset="0"/>
                          <a:cs typeface="Arial" panose="020B0604020202020204" pitchFamily="34" charset="0"/>
                        </a:rPr>
                        <a:t>3</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571500" indent="-571500" algn="just">
                        <a:lnSpc>
                          <a:spcPct val="150000"/>
                        </a:lnSpc>
                        <a:buFont typeface="Arial" panose="020B0604020202020204" pitchFamily="34" charset="0"/>
                        <a:buChar char="•"/>
                      </a:pPr>
                      <a:r>
                        <a:rPr lang="vi-VN" sz="3500" dirty="0" smtClean="0">
                          <a:latin typeface="Arial" panose="020B0604020202020204" pitchFamily="34" charset="0"/>
                          <a:cs typeface="Arial" panose="020B0604020202020204" pitchFamily="34" charset="0"/>
                        </a:rPr>
                        <a:t>Đoạn văn diễn dịch và đoạn văn quy nạp</a:t>
                      </a:r>
                    </a:p>
                    <a:p>
                      <a:pPr marL="571500" indent="-571500" algn="just">
                        <a:lnSpc>
                          <a:spcPct val="150000"/>
                        </a:lnSpc>
                        <a:buFont typeface="Arial" panose="020B0604020202020204" pitchFamily="34" charset="0"/>
                        <a:buChar char="•"/>
                      </a:pPr>
                      <a:r>
                        <a:rPr lang="vi-VN" sz="3500" dirty="0" smtClean="0">
                          <a:latin typeface="Arial" panose="020B0604020202020204" pitchFamily="34" charset="0"/>
                          <a:cs typeface="Arial" panose="020B0604020202020204" pitchFamily="34" charset="0"/>
                        </a:rPr>
                        <a:t>Đoạn văn song song và đoạn văn phối hợp</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571500" indent="-571500" algn="just">
                        <a:lnSpc>
                          <a:spcPct val="150000"/>
                        </a:lnSpc>
                        <a:buFont typeface="Arial" panose="020B0604020202020204" pitchFamily="34" charset="0"/>
                        <a:buChar char="•"/>
                      </a:pPr>
                      <a:r>
                        <a:rPr lang="vi-VN" sz="3500" dirty="0" smtClean="0">
                          <a:latin typeface="Arial" panose="020B0604020202020204" pitchFamily="34" charset="0"/>
                          <a:cs typeface="Arial" panose="020B0604020202020204" pitchFamily="34" charset="0"/>
                        </a:rPr>
                        <a:t>Đoạn văn diễn dịch và đoạn văn quy nạp</a:t>
                      </a:r>
                    </a:p>
                    <a:p>
                      <a:pPr marL="571500" indent="-571500" algn="just">
                        <a:lnSpc>
                          <a:spcPct val="150000"/>
                        </a:lnSpc>
                        <a:buFont typeface="Arial" panose="020B0604020202020204" pitchFamily="34" charset="0"/>
                        <a:buChar char="•"/>
                      </a:pPr>
                      <a:r>
                        <a:rPr lang="vi-VN" sz="3500" dirty="0" smtClean="0">
                          <a:latin typeface="Arial" panose="020B0604020202020204" pitchFamily="34" charset="0"/>
                          <a:cs typeface="Arial" panose="020B0604020202020204" pitchFamily="34" charset="0"/>
                        </a:rPr>
                        <a:t>Đoạn văn song song và đoạn văn phối hợp</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571500" indent="-571500" algn="just">
                        <a:lnSpc>
                          <a:spcPct val="150000"/>
                        </a:lnSpc>
                        <a:buFont typeface="Arial" panose="020B0604020202020204" pitchFamily="34" charset="0"/>
                        <a:buChar char="•"/>
                      </a:pPr>
                      <a:r>
                        <a:rPr lang="vi-VN" sz="3500" dirty="0" smtClean="0">
                          <a:latin typeface="Arial" panose="020B0604020202020204" pitchFamily="34" charset="0"/>
                          <a:cs typeface="Arial" panose="020B0604020202020204" pitchFamily="34" charset="0"/>
                        </a:rPr>
                        <a:t>Nhận biết</a:t>
                      </a:r>
                      <a:r>
                        <a:rPr lang="en-US" sz="3500" dirty="0" smtClean="0">
                          <a:latin typeface="Arial" panose="020B0604020202020204" pitchFamily="34" charset="0"/>
                          <a:cs typeface="Arial" panose="020B0604020202020204" pitchFamily="34" charset="0"/>
                        </a:rPr>
                        <a:t> đoạn</a:t>
                      </a:r>
                      <a:r>
                        <a:rPr lang="en-US" sz="3500" baseline="0" dirty="0" smtClean="0">
                          <a:latin typeface="Arial" panose="020B0604020202020204" pitchFamily="34" charset="0"/>
                          <a:cs typeface="Arial" panose="020B0604020202020204" pitchFamily="34" charset="0"/>
                        </a:rPr>
                        <a:t> văn</a:t>
                      </a:r>
                      <a:endParaRPr lang="vi-VN" sz="3500" dirty="0" smtClean="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500" dirty="0" smtClean="0">
                          <a:latin typeface="Arial" panose="020B0604020202020204" pitchFamily="34" charset="0"/>
                          <a:cs typeface="Arial" panose="020B0604020202020204" pitchFamily="34" charset="0"/>
                        </a:rPr>
                        <a:t>Nêu tác dụng</a:t>
                      </a:r>
                      <a:r>
                        <a:rPr lang="en-US" sz="3500" dirty="0" smtClean="0">
                          <a:latin typeface="Arial" panose="020B0604020202020204" pitchFamily="34" charset="0"/>
                          <a:cs typeface="Arial" panose="020B0604020202020204" pitchFamily="34" charset="0"/>
                        </a:rPr>
                        <a:t> đoạn</a:t>
                      </a:r>
                      <a:r>
                        <a:rPr lang="en-US" sz="3500" baseline="0" dirty="0" smtClean="0">
                          <a:latin typeface="Arial" panose="020B0604020202020204" pitchFamily="34" charset="0"/>
                          <a:cs typeface="Arial" panose="020B0604020202020204" pitchFamily="34" charset="0"/>
                        </a:rPr>
                        <a:t> văn</a:t>
                      </a:r>
                      <a:endParaRPr lang="en-US" sz="3500" dirty="0" smtClean="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500" dirty="0" smtClean="0">
                          <a:latin typeface="Arial" panose="020B0604020202020204" pitchFamily="34" charset="0"/>
                          <a:cs typeface="Arial" panose="020B0604020202020204" pitchFamily="34" charset="0"/>
                        </a:rPr>
                        <a:t>Tạo</a:t>
                      </a:r>
                      <a:r>
                        <a:rPr lang="en-US" sz="3500" baseline="0" dirty="0" smtClean="0">
                          <a:latin typeface="Arial" panose="020B0604020202020204" pitchFamily="34" charset="0"/>
                          <a:cs typeface="Arial" panose="020B0604020202020204" pitchFamily="34" charset="0"/>
                        </a:rPr>
                        <a:t> lập đoạn văn</a:t>
                      </a:r>
                      <a:endParaRPr lang="vi-VN" sz="3500" dirty="0" smtClean="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01975339"/>
                  </a:ext>
                </a:extLst>
              </a:tr>
              <a:tr h="4210513">
                <a:tc>
                  <a:txBody>
                    <a:bodyPr/>
                    <a:lstStyle/>
                    <a:p>
                      <a:pPr algn="ctr">
                        <a:lnSpc>
                          <a:spcPct val="150000"/>
                        </a:lnSpc>
                      </a:pPr>
                      <a:r>
                        <a:rPr lang="en-US" sz="3500" dirty="0" smtClean="0">
                          <a:latin typeface="Arial" panose="020B0604020202020204" pitchFamily="34" charset="0"/>
                          <a:cs typeface="Arial" panose="020B0604020202020204" pitchFamily="34" charset="0"/>
                        </a:rPr>
                        <a:t>4</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571500" indent="-571500" algn="just">
                        <a:lnSpc>
                          <a:spcPct val="150000"/>
                        </a:lnSpc>
                        <a:buFont typeface="Arial" panose="020B0604020202020204" pitchFamily="34" charset="0"/>
                        <a:buChar char="•"/>
                      </a:pPr>
                      <a:r>
                        <a:rPr lang="vi-VN" sz="3500" dirty="0" smtClean="0">
                          <a:latin typeface="Arial" panose="020B0604020202020204" pitchFamily="34" charset="0"/>
                          <a:cs typeface="Arial" panose="020B0604020202020204" pitchFamily="34" charset="0"/>
                        </a:rPr>
                        <a:t>Yếu tố Hán Việt thông dụng</a:t>
                      </a:r>
                    </a:p>
                    <a:p>
                      <a:pPr marL="571500" indent="-571500" algn="just">
                        <a:lnSpc>
                          <a:spcPct val="150000"/>
                        </a:lnSpc>
                        <a:buFont typeface="Arial" panose="020B0604020202020204" pitchFamily="34" charset="0"/>
                        <a:buChar char="•"/>
                      </a:pPr>
                      <a:r>
                        <a:rPr lang="vi-VN" sz="3500" dirty="0" smtClean="0">
                          <a:latin typeface="Arial" panose="020B0604020202020204" pitchFamily="34" charset="0"/>
                          <a:cs typeface="Arial" panose="020B0604020202020204" pitchFamily="34" charset="0"/>
                        </a:rPr>
                        <a:t>Sắc thái nghĩa của từ ngữ</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indent="0" algn="just">
                        <a:lnSpc>
                          <a:spcPct val="150000"/>
                        </a:lnSpc>
                        <a:buFont typeface="Arial" panose="020B0604020202020204" pitchFamily="34" charset="0"/>
                        <a:buNone/>
                      </a:pPr>
                      <a:r>
                        <a:rPr lang="vi-VN" sz="3500" dirty="0" smtClean="0">
                          <a:latin typeface="Arial" panose="020B0604020202020204" pitchFamily="34" charset="0"/>
                          <a:cs typeface="Arial" panose="020B0604020202020204" pitchFamily="34" charset="0"/>
                        </a:rPr>
                        <a:t>Sắc thái nghĩa của từ ngữ</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571500" indent="-571500" algn="just">
                        <a:lnSpc>
                          <a:spcPct val="150000"/>
                        </a:lnSpc>
                        <a:buFont typeface="Arial" panose="020B0604020202020204" pitchFamily="34" charset="0"/>
                        <a:buChar char="•"/>
                      </a:pPr>
                      <a:r>
                        <a:rPr lang="vi-VN" sz="3500" dirty="0" smtClean="0">
                          <a:latin typeface="Arial" panose="020B0604020202020204" pitchFamily="34" charset="0"/>
                          <a:cs typeface="Arial" panose="020B0604020202020204" pitchFamily="34" charset="0"/>
                        </a:rPr>
                        <a:t>Giải nghĩa và sử dụng </a:t>
                      </a:r>
                      <a:r>
                        <a:rPr lang="en-US" sz="3500" dirty="0" smtClean="0">
                          <a:latin typeface="Arial" panose="020B0604020202020204" pitchFamily="34" charset="0"/>
                          <a:cs typeface="Arial" panose="020B0604020202020204" pitchFamily="34" charset="0"/>
                        </a:rPr>
                        <a:t>từ</a:t>
                      </a:r>
                      <a:r>
                        <a:rPr lang="en-US" sz="3500" baseline="0" dirty="0" smtClean="0">
                          <a:latin typeface="Arial" panose="020B0604020202020204" pitchFamily="34" charset="0"/>
                          <a:cs typeface="Arial" panose="020B0604020202020204" pitchFamily="34" charset="0"/>
                        </a:rPr>
                        <a:t> </a:t>
                      </a:r>
                      <a:r>
                        <a:rPr lang="vi-VN" sz="3500" dirty="0" smtClean="0">
                          <a:latin typeface="Arial" panose="020B0604020202020204" pitchFamily="34" charset="0"/>
                          <a:cs typeface="Arial" panose="020B0604020202020204" pitchFamily="34" charset="0"/>
                        </a:rPr>
                        <a:t>ngữ chứa yếu tố Hán Việt</a:t>
                      </a:r>
                      <a:r>
                        <a:rPr lang="en-US" sz="3500" dirty="0" smtClean="0">
                          <a:latin typeface="Arial" panose="020B0604020202020204" pitchFamily="34" charset="0"/>
                          <a:cs typeface="Arial" panose="020B0604020202020204" pitchFamily="34" charset="0"/>
                        </a:rPr>
                        <a:t>.</a:t>
                      </a:r>
                      <a:endParaRPr lang="vi-VN" sz="3500" dirty="0" smtClean="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500" dirty="0" smtClean="0">
                          <a:latin typeface="Arial" panose="020B0604020202020204" pitchFamily="34" charset="0"/>
                          <a:cs typeface="Arial" panose="020B0604020202020204" pitchFamily="34" charset="0"/>
                        </a:rPr>
                        <a:t>Phân biệt sắc thái nghĩa và sử dụng từ ngữ phù hợp theo sắc thái</a:t>
                      </a:r>
                      <a:r>
                        <a:rPr lang="en-US" sz="3500" dirty="0" smtClean="0">
                          <a:latin typeface="Arial" panose="020B0604020202020204" pitchFamily="34" charset="0"/>
                          <a:cs typeface="Arial" panose="020B0604020202020204" pitchFamily="34" charset="0"/>
                        </a:rPr>
                        <a:t>.</a:t>
                      </a:r>
                      <a:endParaRPr lang="vi-VN" sz="3500" dirty="0" smtClean="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93755767"/>
                  </a:ext>
                </a:extLst>
              </a:tr>
            </a:tbl>
          </a:graphicData>
        </a:graphic>
      </p:graphicFrame>
      <p:sp>
        <p:nvSpPr>
          <p:cNvPr id="6" name="Freeform 8"/>
          <p:cNvSpPr/>
          <p:nvPr/>
        </p:nvSpPr>
        <p:spPr>
          <a:xfrm>
            <a:off x="17304197" y="-1"/>
            <a:ext cx="1231453" cy="1447800"/>
          </a:xfrm>
          <a:custGeom>
            <a:avLst/>
            <a:gdLst/>
            <a:ahLst/>
            <a:cxnLst/>
            <a:rect l="l" t="t" r="r" b="b"/>
            <a:pathLst>
              <a:path w="1649619" h="2039714">
                <a:moveTo>
                  <a:pt x="0" y="0"/>
                </a:moveTo>
                <a:lnTo>
                  <a:pt x="1649618" y="0"/>
                </a:lnTo>
                <a:lnTo>
                  <a:pt x="1649618" y="2039714"/>
                </a:lnTo>
                <a:lnTo>
                  <a:pt x="0" y="2039714"/>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16648605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graphicFrame>
        <p:nvGraphicFramePr>
          <p:cNvPr id="3" name="Table 2"/>
          <p:cNvGraphicFramePr>
            <a:graphicFrameLocks noGrp="1"/>
          </p:cNvGraphicFramePr>
          <p:nvPr>
            <p:extLst>
              <p:ext uri="{D42A27DB-BD31-4B8C-83A1-F6EECF244321}">
                <p14:modId xmlns:p14="http://schemas.microsoft.com/office/powerpoint/2010/main" val="3675554074"/>
              </p:ext>
            </p:extLst>
          </p:nvPr>
        </p:nvGraphicFramePr>
        <p:xfrm>
          <a:off x="492369" y="849090"/>
          <a:ext cx="17602200" cy="8641080"/>
        </p:xfrm>
        <a:graphic>
          <a:graphicData uri="http://schemas.openxmlformats.org/drawingml/2006/table">
            <a:tbl>
              <a:tblPr firstRow="1" bandRow="1">
                <a:tableStyleId>{21E4AEA4-8DFA-4A89-87EB-49C32662AFE0}</a:tableStyleId>
              </a:tblPr>
              <a:tblGrid>
                <a:gridCol w="1328043">
                  <a:extLst>
                    <a:ext uri="{9D8B030D-6E8A-4147-A177-3AD203B41FA5}">
                      <a16:colId xmlns:a16="http://schemas.microsoft.com/office/drawing/2014/main" val="4195486103"/>
                    </a:ext>
                  </a:extLst>
                </a:gridCol>
                <a:gridCol w="3657600">
                  <a:extLst>
                    <a:ext uri="{9D8B030D-6E8A-4147-A177-3AD203B41FA5}">
                      <a16:colId xmlns:a16="http://schemas.microsoft.com/office/drawing/2014/main" val="1654399450"/>
                    </a:ext>
                  </a:extLst>
                </a:gridCol>
                <a:gridCol w="4038600">
                  <a:extLst>
                    <a:ext uri="{9D8B030D-6E8A-4147-A177-3AD203B41FA5}">
                      <a16:colId xmlns:a16="http://schemas.microsoft.com/office/drawing/2014/main" val="547264541"/>
                    </a:ext>
                  </a:extLst>
                </a:gridCol>
                <a:gridCol w="8577957">
                  <a:extLst>
                    <a:ext uri="{9D8B030D-6E8A-4147-A177-3AD203B41FA5}">
                      <a16:colId xmlns:a16="http://schemas.microsoft.com/office/drawing/2014/main" val="2711403270"/>
                    </a:ext>
                  </a:extLst>
                </a:gridCol>
              </a:tblGrid>
              <a:tr h="1391764">
                <a:tc>
                  <a:txBody>
                    <a:bodyPr/>
                    <a:lstStyle/>
                    <a:p>
                      <a:pPr algn="ctr">
                        <a:lnSpc>
                          <a:spcPct val="150000"/>
                        </a:lnSpc>
                      </a:pPr>
                      <a:r>
                        <a:rPr lang="en-US" sz="3700" dirty="0" smtClean="0">
                          <a:latin typeface="Arial" panose="020B0604020202020204" pitchFamily="34" charset="0"/>
                          <a:cs typeface="Arial" panose="020B0604020202020204" pitchFamily="34" charset="0"/>
                        </a:rPr>
                        <a:t>STT</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dirty="0" smtClean="0">
                          <a:latin typeface="Arial" panose="020B0604020202020204" pitchFamily="34" charset="0"/>
                          <a:cs typeface="Arial" panose="020B0604020202020204" pitchFamily="34" charset="0"/>
                        </a:rPr>
                        <a:t>Nội</a:t>
                      </a:r>
                      <a:r>
                        <a:rPr lang="en-US" sz="3700" baseline="0" dirty="0" smtClean="0">
                          <a:latin typeface="Arial" panose="020B0604020202020204" pitchFamily="34" charset="0"/>
                          <a:cs typeface="Arial" panose="020B0604020202020204" pitchFamily="34" charset="0"/>
                        </a:rPr>
                        <a:t> dung tiếng Việt</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dirty="0" smtClean="0">
                          <a:latin typeface="Arial" panose="020B0604020202020204" pitchFamily="34" charset="0"/>
                          <a:cs typeface="Arial" panose="020B0604020202020204" pitchFamily="34" charset="0"/>
                        </a:rPr>
                        <a:t>Khái</a:t>
                      </a:r>
                      <a:r>
                        <a:rPr lang="en-US" sz="3700" baseline="0" dirty="0" smtClean="0">
                          <a:latin typeface="Arial" panose="020B0604020202020204" pitchFamily="34" charset="0"/>
                          <a:cs typeface="Arial" panose="020B0604020202020204" pitchFamily="34" charset="0"/>
                        </a:rPr>
                        <a:t> niệm cần nắm vững</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dirty="0" smtClean="0">
                          <a:latin typeface="Arial" panose="020B0604020202020204" pitchFamily="34" charset="0"/>
                          <a:cs typeface="Arial" panose="020B0604020202020204" pitchFamily="34" charset="0"/>
                        </a:rPr>
                        <a:t>Dạng</a:t>
                      </a:r>
                      <a:r>
                        <a:rPr lang="en-US" sz="3700" baseline="0" dirty="0" smtClean="0">
                          <a:latin typeface="Arial" panose="020B0604020202020204" pitchFamily="34" charset="0"/>
                          <a:cs typeface="Arial" panose="020B0604020202020204" pitchFamily="34" charset="0"/>
                        </a:rPr>
                        <a:t> bài tập thực hành</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6812994"/>
                  </a:ext>
                </a:extLst>
              </a:tr>
              <a:tr h="3495679">
                <a:tc>
                  <a:txBody>
                    <a:bodyPr/>
                    <a:lstStyle/>
                    <a:p>
                      <a:pPr algn="ctr">
                        <a:lnSpc>
                          <a:spcPct val="150000"/>
                        </a:lnSpc>
                      </a:pPr>
                      <a:r>
                        <a:rPr lang="en-US" sz="3700" dirty="0" smtClean="0">
                          <a:latin typeface="Arial" panose="020B0604020202020204" pitchFamily="34" charset="0"/>
                          <a:cs typeface="Arial" panose="020B0604020202020204" pitchFamily="34" charset="0"/>
                        </a:rPr>
                        <a:t>5</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571500" indent="-571500" algn="just">
                        <a:lnSpc>
                          <a:spcPct val="150000"/>
                        </a:lnSpc>
                        <a:buFont typeface="Arial" panose="020B0604020202020204" pitchFamily="34" charset="0"/>
                        <a:buChar char="•"/>
                      </a:pPr>
                      <a:r>
                        <a:rPr lang="vi-VN" sz="3700" dirty="0" smtClean="0">
                          <a:latin typeface="+mn-lt"/>
                          <a:cs typeface="Arial" panose="020B0604020202020204" pitchFamily="34" charset="0"/>
                        </a:rPr>
                        <a:t>Câu hỏi tu từ</a:t>
                      </a:r>
                    </a:p>
                    <a:p>
                      <a:pPr marL="571500" indent="-571500" algn="just">
                        <a:lnSpc>
                          <a:spcPct val="150000"/>
                        </a:lnSpc>
                        <a:buFont typeface="Arial" panose="020B0604020202020204" pitchFamily="34" charset="0"/>
                        <a:buChar char="•"/>
                      </a:pPr>
                      <a:r>
                        <a:rPr lang="vi-VN" sz="3700" dirty="0" smtClean="0">
                          <a:latin typeface="+mn-lt"/>
                          <a:cs typeface="Arial" panose="020B0604020202020204" pitchFamily="34" charset="0"/>
                        </a:rPr>
                        <a:t>Nghĩa tường minh và nghĩa hàm ẩn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571500" indent="-571500" algn="just">
                        <a:lnSpc>
                          <a:spcPct val="150000"/>
                        </a:lnSpc>
                        <a:buFont typeface="Arial" panose="020B0604020202020204" pitchFamily="34" charset="0"/>
                        <a:buChar char="•"/>
                      </a:pPr>
                      <a:r>
                        <a:rPr lang="vi-VN" sz="3700" dirty="0" smtClean="0">
                          <a:latin typeface="+mn-lt"/>
                          <a:cs typeface="Arial" panose="020B0604020202020204" pitchFamily="34" charset="0"/>
                        </a:rPr>
                        <a:t>Câu hỏi tu từ</a:t>
                      </a:r>
                    </a:p>
                    <a:p>
                      <a:pPr marL="571500" indent="-571500" algn="just">
                        <a:lnSpc>
                          <a:spcPct val="150000"/>
                        </a:lnSpc>
                        <a:buFont typeface="Arial" panose="020B0604020202020204" pitchFamily="34" charset="0"/>
                        <a:buChar char="•"/>
                      </a:pPr>
                      <a:r>
                        <a:rPr lang="vi-VN" sz="3700" dirty="0" smtClean="0">
                          <a:latin typeface="+mn-lt"/>
                          <a:cs typeface="Arial" panose="020B0604020202020204" pitchFamily="34" charset="0"/>
                        </a:rPr>
                        <a:t>Nghĩa tường minh và nghĩa hàm ẩn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indent="0" algn="just">
                        <a:lnSpc>
                          <a:spcPct val="150000"/>
                        </a:lnSpc>
                        <a:buFont typeface="Arial" panose="020B0604020202020204" pitchFamily="34" charset="0"/>
                        <a:buNone/>
                      </a:pPr>
                      <a:r>
                        <a:rPr lang="vi-VN" sz="3700" dirty="0" smtClean="0">
                          <a:latin typeface="+mn-lt"/>
                          <a:cs typeface="Arial" panose="020B0604020202020204" pitchFamily="34" charset="0"/>
                        </a:rPr>
                        <a:t>Nhận biết:</a:t>
                      </a:r>
                    </a:p>
                    <a:p>
                      <a:pPr marL="571500" indent="-571500" algn="just">
                        <a:lnSpc>
                          <a:spcPct val="150000"/>
                        </a:lnSpc>
                        <a:buFont typeface="Courier New" panose="02070309020205020404" pitchFamily="49" charset="0"/>
                        <a:buChar char="o"/>
                      </a:pPr>
                      <a:r>
                        <a:rPr lang="vi-VN" sz="3700" dirty="0" smtClean="0">
                          <a:latin typeface="+mn-lt"/>
                          <a:cs typeface="Arial" panose="020B0604020202020204" pitchFamily="34" charset="0"/>
                        </a:rPr>
                        <a:t>Câu hỏi tu từ</a:t>
                      </a:r>
                    </a:p>
                    <a:p>
                      <a:pPr marL="571500" indent="-571500" algn="just">
                        <a:lnSpc>
                          <a:spcPct val="150000"/>
                        </a:lnSpc>
                        <a:buFont typeface="Courier New" panose="02070309020205020404" pitchFamily="49" charset="0"/>
                        <a:buChar char="o"/>
                      </a:pPr>
                      <a:r>
                        <a:rPr lang="vi-VN" sz="3700" dirty="0" smtClean="0">
                          <a:latin typeface="+mn-lt"/>
                          <a:cs typeface="Arial" panose="020B0604020202020204" pitchFamily="34" charset="0"/>
                        </a:rPr>
                        <a:t>Nghĩa tường minh và nghĩa hàm ẩn</a:t>
                      </a:r>
                    </a:p>
                    <a:p>
                      <a:pPr marL="571500" indent="-571500" algn="just">
                        <a:lnSpc>
                          <a:spcPct val="150000"/>
                        </a:lnSpc>
                        <a:buFont typeface="Arial" panose="020B0604020202020204" pitchFamily="34" charset="0"/>
                        <a:buChar char="•"/>
                      </a:pPr>
                      <a:r>
                        <a:rPr lang="vi-VN" sz="3700" dirty="0" smtClean="0">
                          <a:latin typeface="+mn-lt"/>
                          <a:cs typeface="Arial" panose="020B0604020202020204" pitchFamily="34" charset="0"/>
                        </a:rPr>
                        <a:t>Nêu tác dụng của việc sử dụng:</a:t>
                      </a:r>
                    </a:p>
                    <a:p>
                      <a:pPr marL="571500" indent="-571500" algn="just">
                        <a:lnSpc>
                          <a:spcPct val="150000"/>
                        </a:lnSpc>
                        <a:buFont typeface="Courier New" panose="02070309020205020404" pitchFamily="49" charset="0"/>
                        <a:buChar char="o"/>
                      </a:pPr>
                      <a:r>
                        <a:rPr lang="vi-VN" sz="3700" dirty="0" smtClean="0">
                          <a:latin typeface="+mn-lt"/>
                          <a:cs typeface="Arial" panose="020B0604020202020204" pitchFamily="34" charset="0"/>
                        </a:rPr>
                        <a:t>Câu hỏi tu từ</a:t>
                      </a:r>
                    </a:p>
                    <a:p>
                      <a:pPr marL="571500" indent="-571500" algn="just">
                        <a:lnSpc>
                          <a:spcPct val="150000"/>
                        </a:lnSpc>
                        <a:buFont typeface="Courier New" panose="02070309020205020404" pitchFamily="49" charset="0"/>
                        <a:buChar char="o"/>
                      </a:pPr>
                      <a:r>
                        <a:rPr lang="vi-VN" sz="3700" dirty="0" smtClean="0">
                          <a:latin typeface="+mn-lt"/>
                          <a:cs typeface="Arial" panose="020B0604020202020204" pitchFamily="34" charset="0"/>
                        </a:rPr>
                        <a:t>Nghĩa hàm ẩn</a:t>
                      </a:r>
                    </a:p>
                    <a:p>
                      <a:pPr marL="571500" indent="-571500" algn="just">
                        <a:lnSpc>
                          <a:spcPct val="150000"/>
                        </a:lnSpc>
                        <a:buFont typeface="Courier New" panose="02070309020205020404" pitchFamily="49" charset="0"/>
                        <a:buChar char="o"/>
                      </a:pPr>
                      <a:r>
                        <a:rPr lang="vi-VN" sz="3700" dirty="0" smtClean="0">
                          <a:latin typeface="+mn-lt"/>
                          <a:cs typeface="Arial" panose="020B0604020202020204" pitchFamily="34" charset="0"/>
                        </a:rPr>
                        <a:t>Giải thích nghĩa một số câu tục ngữ thông dụng</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01975339"/>
                  </a:ext>
                </a:extLst>
              </a:tr>
            </a:tbl>
          </a:graphicData>
        </a:graphic>
      </p:graphicFrame>
      <p:sp>
        <p:nvSpPr>
          <p:cNvPr id="4" name="Freeform 8"/>
          <p:cNvSpPr/>
          <p:nvPr/>
        </p:nvSpPr>
        <p:spPr>
          <a:xfrm>
            <a:off x="275492" y="8211182"/>
            <a:ext cx="1871377" cy="2057400"/>
          </a:xfrm>
          <a:custGeom>
            <a:avLst/>
            <a:gdLst/>
            <a:ahLst/>
            <a:cxnLst/>
            <a:rect l="l" t="t" r="r" b="b"/>
            <a:pathLst>
              <a:path w="1871377" h="2057400">
                <a:moveTo>
                  <a:pt x="0" y="0"/>
                </a:moveTo>
                <a:lnTo>
                  <a:pt x="1871377" y="0"/>
                </a:lnTo>
                <a:lnTo>
                  <a:pt x="1871377" y="2057400"/>
                </a:lnTo>
                <a:lnTo>
                  <a:pt x="0" y="2057400"/>
                </a:lnTo>
                <a:lnTo>
                  <a:pt x="0" y="0"/>
                </a:lnTo>
                <a:close/>
              </a:path>
            </a:pathLst>
          </a:custGeom>
          <a:blipFill>
            <a:blip r:embed="rId3">
              <a:extLst>
                <a:ext uri="{96DAC541-7B7A-43D3-8B79-37D633B846F1}">
                  <asvg:svgBlip xmlns="" xmlns:asvg="http://schemas.microsoft.com/office/drawing/2016/SVG/main" r:embed="rId11"/>
                </a:ext>
              </a:extLst>
            </a:blip>
            <a:stretch>
              <a:fillRect/>
            </a:stretch>
          </a:blipFill>
        </p:spPr>
      </p:sp>
      <p:sp>
        <p:nvSpPr>
          <p:cNvPr id="5" name="Freeform 7"/>
          <p:cNvSpPr/>
          <p:nvPr/>
        </p:nvSpPr>
        <p:spPr>
          <a:xfrm>
            <a:off x="16383000" y="-28279"/>
            <a:ext cx="2677286" cy="1754738"/>
          </a:xfrm>
          <a:custGeom>
            <a:avLst/>
            <a:gdLst/>
            <a:ahLst/>
            <a:cxnLst/>
            <a:rect l="l" t="t" r="r" b="b"/>
            <a:pathLst>
              <a:path w="2677286" h="1754738">
                <a:moveTo>
                  <a:pt x="0" y="0"/>
                </a:moveTo>
                <a:lnTo>
                  <a:pt x="2677286" y="0"/>
                </a:lnTo>
                <a:lnTo>
                  <a:pt x="2677286" y="1754738"/>
                </a:lnTo>
                <a:lnTo>
                  <a:pt x="0" y="1754738"/>
                </a:lnTo>
                <a:lnTo>
                  <a:pt x="0" y="0"/>
                </a:lnTo>
                <a:close/>
              </a:path>
            </a:pathLst>
          </a:custGeom>
          <a:blipFill>
            <a:blip r:embed="rId12">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4055464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3" name="Freeform 8"/>
          <p:cNvSpPr/>
          <p:nvPr/>
        </p:nvSpPr>
        <p:spPr>
          <a:xfrm>
            <a:off x="457200" y="8801100"/>
            <a:ext cx="3601844" cy="1169099"/>
          </a:xfrm>
          <a:custGeom>
            <a:avLst/>
            <a:gdLst/>
            <a:ahLst/>
            <a:cxnLst/>
            <a:rect l="l" t="t" r="r" b="b"/>
            <a:pathLst>
              <a:path w="3601844" h="1169099">
                <a:moveTo>
                  <a:pt x="0" y="0"/>
                </a:moveTo>
                <a:lnTo>
                  <a:pt x="3601844" y="0"/>
                </a:lnTo>
                <a:lnTo>
                  <a:pt x="3601844" y="1169099"/>
                </a:lnTo>
                <a:lnTo>
                  <a:pt x="0" y="1169099"/>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4" name="Freeform 8"/>
          <p:cNvSpPr/>
          <p:nvPr/>
        </p:nvSpPr>
        <p:spPr>
          <a:xfrm>
            <a:off x="16459200" y="342900"/>
            <a:ext cx="1649619" cy="2039714"/>
          </a:xfrm>
          <a:custGeom>
            <a:avLst/>
            <a:gdLst/>
            <a:ahLst/>
            <a:cxnLst/>
            <a:rect l="l" t="t" r="r" b="b"/>
            <a:pathLst>
              <a:path w="1649619" h="2039714">
                <a:moveTo>
                  <a:pt x="0" y="0"/>
                </a:moveTo>
                <a:lnTo>
                  <a:pt x="1649618" y="0"/>
                </a:lnTo>
                <a:lnTo>
                  <a:pt x="1649618" y="2039714"/>
                </a:lnTo>
                <a:lnTo>
                  <a:pt x="0" y="2039714"/>
                </a:lnTo>
                <a:lnTo>
                  <a:pt x="0" y="0"/>
                </a:lnTo>
                <a:close/>
              </a:path>
            </a:pathLst>
          </a:custGeom>
          <a:blipFill>
            <a:blip r:embed="rId7">
              <a:extLst>
                <a:ext uri="{96DAC541-7B7A-43D3-8B79-37D633B846F1}">
                  <asvg:svgBlip xmlns="" xmlns:asvg="http://schemas.microsoft.com/office/drawing/2016/SVG/main" r:embed="rId5"/>
                </a:ext>
              </a:extLst>
            </a:blip>
            <a:stretch>
              <a:fillRect/>
            </a:stretch>
          </a:blipFill>
        </p:spPr>
      </p:sp>
      <p:sp>
        <p:nvSpPr>
          <p:cNvPr id="6" name="TextBox 5"/>
          <p:cNvSpPr txBox="1"/>
          <p:nvPr/>
        </p:nvSpPr>
        <p:spPr>
          <a:xfrm>
            <a:off x="7431094" y="363415"/>
            <a:ext cx="3425812" cy="1246495"/>
          </a:xfrm>
          <a:prstGeom prst="rect">
            <a:avLst/>
          </a:prstGeom>
          <a:noFill/>
        </p:spPr>
        <p:txBody>
          <a:bodyPr wrap="square" rtlCol="0">
            <a:spAutoFit/>
          </a:bodyPr>
          <a:lstStyle/>
          <a:p>
            <a:pPr algn="ctr">
              <a:lnSpc>
                <a:spcPct val="150000"/>
              </a:lnSpc>
            </a:pPr>
            <a:r>
              <a:rPr lang="en-US" sz="5000" b="1" dirty="0" smtClean="0">
                <a:solidFill>
                  <a:schemeClr val="accent1">
                    <a:lumMod val="50000"/>
                  </a:schemeClr>
                </a:solidFill>
                <a:latin typeface="Arial" panose="020B0604020202020204" pitchFamily="34" charset="0"/>
                <a:cs typeface="Arial" panose="020B0604020202020204" pitchFamily="34" charset="0"/>
              </a:rPr>
              <a:t>3. Viết</a:t>
            </a:r>
            <a:endParaRPr lang="en-US" sz="5000" b="1" dirty="0">
              <a:solidFill>
                <a:schemeClr val="accent1">
                  <a:lumMod val="50000"/>
                </a:schemeClr>
              </a:solidFill>
              <a:latin typeface="Arial" panose="020B0604020202020204" pitchFamily="34" charset="0"/>
              <a:cs typeface="Arial" panose="020B0604020202020204" pitchFamily="34" charset="0"/>
            </a:endParaRPr>
          </a:p>
        </p:txBody>
      </p:sp>
      <p:sp>
        <p:nvSpPr>
          <p:cNvPr id="7" name="Rounded Rectangle 6"/>
          <p:cNvSpPr/>
          <p:nvPr/>
        </p:nvSpPr>
        <p:spPr>
          <a:xfrm>
            <a:off x="5272710" y="1906622"/>
            <a:ext cx="7696200" cy="108466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dirty="0" smtClean="0">
                <a:solidFill>
                  <a:srgbClr val="C00000"/>
                </a:solidFill>
                <a:latin typeface="Arial" panose="020B0604020202020204" pitchFamily="34" charset="0"/>
                <a:cs typeface="Arial" panose="020B0604020202020204" pitchFamily="34" charset="0"/>
              </a:rPr>
              <a:t>HOẠT ĐỘNG NHÓM</a:t>
            </a:r>
            <a:endParaRPr lang="en-US" sz="4500" b="1" dirty="0">
              <a:solidFill>
                <a:srgbClr val="C00000"/>
              </a:solidFill>
              <a:latin typeface="Arial" panose="020B0604020202020204" pitchFamily="34" charset="0"/>
              <a:cs typeface="Arial" panose="020B0604020202020204" pitchFamily="34" charset="0"/>
            </a:endParaRPr>
          </a:p>
        </p:txBody>
      </p:sp>
      <p:sp>
        <p:nvSpPr>
          <p:cNvPr id="8" name="Rounded Rectangle 7"/>
          <p:cNvSpPr/>
          <p:nvPr/>
        </p:nvSpPr>
        <p:spPr>
          <a:xfrm>
            <a:off x="228599" y="3339537"/>
            <a:ext cx="17830800" cy="1894510"/>
          </a:xfrm>
          <a:prstGeom prst="roundRect">
            <a:avLst>
              <a:gd name="adj" fmla="val 1051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a:solidFill>
                  <a:schemeClr val="tx1"/>
                </a:solidFill>
                <a:latin typeface="Arial" panose="020B0604020202020204" pitchFamily="34" charset="0"/>
                <a:cs typeface="Arial" panose="020B0604020202020204" pitchFamily="34" charset="0"/>
              </a:rPr>
              <a:t>Câu </a:t>
            </a:r>
            <a:r>
              <a:rPr lang="en-US" sz="4000" b="1" dirty="0" smtClean="0">
                <a:solidFill>
                  <a:schemeClr val="tx1"/>
                </a:solidFill>
                <a:latin typeface="Arial" panose="020B0604020202020204" pitchFamily="34" charset="0"/>
                <a:cs typeface="Arial" panose="020B0604020202020204" pitchFamily="34" charset="0"/>
              </a:rPr>
              <a:t>5</a:t>
            </a:r>
            <a:r>
              <a:rPr lang="vi-VN" sz="4000" b="1" dirty="0" smtClean="0">
                <a:solidFill>
                  <a:schemeClr val="tx1"/>
                </a:solidFill>
                <a:latin typeface="Arial" panose="020B0604020202020204" pitchFamily="34" charset="0"/>
                <a:cs typeface="Arial" panose="020B0604020202020204" pitchFamily="34" charset="0"/>
              </a:rPr>
              <a:t>:</a:t>
            </a:r>
            <a:r>
              <a:rPr lang="vi-VN" sz="4000" dirty="0" smtClean="0">
                <a:solidFill>
                  <a:schemeClr val="tx1"/>
                </a:solidFill>
                <a:latin typeface="Arial" panose="020B0604020202020204" pitchFamily="34" charset="0"/>
                <a:cs typeface="Arial" panose="020B0604020202020204" pitchFamily="34" charset="0"/>
              </a:rPr>
              <a:t> </a:t>
            </a:r>
            <a:r>
              <a:rPr lang="vi-VN" sz="4000" dirty="0">
                <a:solidFill>
                  <a:schemeClr val="tx1"/>
                </a:solidFill>
                <a:latin typeface="Arial" panose="020B0604020202020204" pitchFamily="34" charset="0"/>
                <a:cs typeface="Arial" panose="020B0604020202020204" pitchFamily="34" charset="0"/>
              </a:rPr>
              <a:t>Nêu các kiểu bài viết, yêu cầu của từng kiểu bài và đề tài đã thực hành trong học kì 1 theo bảng gợi ý sau:</a:t>
            </a:r>
            <a:endParaRPr lang="en-US" sz="4000" dirty="0">
              <a:solidFill>
                <a:schemeClr val="tx1"/>
              </a:solidFill>
              <a:latin typeface="Arial" panose="020B0604020202020204" pitchFamily="34" charset="0"/>
              <a:cs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13818827"/>
              </p:ext>
            </p:extLst>
          </p:nvPr>
        </p:nvGraphicFramePr>
        <p:xfrm>
          <a:off x="457199" y="5474940"/>
          <a:ext cx="17602200" cy="3124200"/>
        </p:xfrm>
        <a:graphic>
          <a:graphicData uri="http://schemas.openxmlformats.org/drawingml/2006/table">
            <a:tbl>
              <a:tblPr firstRow="1" bandRow="1">
                <a:tableStyleId>{5C22544A-7EE6-4342-B048-85BDC9FD1C3A}</a:tableStyleId>
              </a:tblPr>
              <a:tblGrid>
                <a:gridCol w="1524002">
                  <a:extLst>
                    <a:ext uri="{9D8B030D-6E8A-4147-A177-3AD203B41FA5}">
                      <a16:colId xmlns:a16="http://schemas.microsoft.com/office/drawing/2014/main" val="4195486103"/>
                    </a:ext>
                  </a:extLst>
                </a:gridCol>
                <a:gridCol w="4495800">
                  <a:extLst>
                    <a:ext uri="{9D8B030D-6E8A-4147-A177-3AD203B41FA5}">
                      <a16:colId xmlns:a16="http://schemas.microsoft.com/office/drawing/2014/main" val="1654399450"/>
                    </a:ext>
                  </a:extLst>
                </a:gridCol>
                <a:gridCol w="5638799">
                  <a:extLst>
                    <a:ext uri="{9D8B030D-6E8A-4147-A177-3AD203B41FA5}">
                      <a16:colId xmlns:a16="http://schemas.microsoft.com/office/drawing/2014/main" val="547264541"/>
                    </a:ext>
                  </a:extLst>
                </a:gridCol>
                <a:gridCol w="5943599">
                  <a:extLst>
                    <a:ext uri="{9D8B030D-6E8A-4147-A177-3AD203B41FA5}">
                      <a16:colId xmlns:a16="http://schemas.microsoft.com/office/drawing/2014/main" val="2711403270"/>
                    </a:ext>
                  </a:extLst>
                </a:gridCol>
              </a:tblGrid>
              <a:tr h="1562100">
                <a:tc>
                  <a:txBody>
                    <a:bodyPr/>
                    <a:lstStyle/>
                    <a:p>
                      <a:pPr algn="ctr">
                        <a:lnSpc>
                          <a:spcPct val="150000"/>
                        </a:lnSpc>
                      </a:pPr>
                      <a:r>
                        <a:rPr lang="en-US" sz="3700" dirty="0" smtClean="0">
                          <a:latin typeface="Arial" panose="020B0604020202020204" pitchFamily="34" charset="0"/>
                          <a:cs typeface="Arial" panose="020B0604020202020204" pitchFamily="34" charset="0"/>
                        </a:rPr>
                        <a:t>STT</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dirty="0" smtClean="0">
                          <a:latin typeface="Arial" panose="020B0604020202020204" pitchFamily="34" charset="0"/>
                          <a:cs typeface="Arial" panose="020B0604020202020204" pitchFamily="34" charset="0"/>
                        </a:rPr>
                        <a:t>Kiểu</a:t>
                      </a:r>
                      <a:r>
                        <a:rPr lang="en-US" sz="3700" baseline="0" dirty="0" smtClean="0">
                          <a:latin typeface="Arial" panose="020B0604020202020204" pitchFamily="34" charset="0"/>
                          <a:cs typeface="Arial" panose="020B0604020202020204" pitchFamily="34" charset="0"/>
                        </a:rPr>
                        <a:t> bài viết</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dirty="0" smtClean="0">
                          <a:latin typeface="Arial" panose="020B0604020202020204" pitchFamily="34" charset="0"/>
                          <a:cs typeface="Arial" panose="020B0604020202020204" pitchFamily="34" charset="0"/>
                        </a:rPr>
                        <a:t>Yêu</a:t>
                      </a:r>
                      <a:r>
                        <a:rPr lang="en-US" sz="3700" baseline="0" dirty="0" smtClean="0">
                          <a:latin typeface="Arial" panose="020B0604020202020204" pitchFamily="34" charset="0"/>
                          <a:cs typeface="Arial" panose="020B0604020202020204" pitchFamily="34" charset="0"/>
                        </a:rPr>
                        <a:t> cầu của kiểu bài</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dirty="0" smtClean="0">
                          <a:latin typeface="Arial" panose="020B0604020202020204" pitchFamily="34" charset="0"/>
                          <a:cs typeface="Arial" panose="020B0604020202020204" pitchFamily="34" charset="0"/>
                        </a:rPr>
                        <a:t>Đề</a:t>
                      </a:r>
                      <a:r>
                        <a:rPr lang="en-US" sz="3700" baseline="0" dirty="0" smtClean="0">
                          <a:latin typeface="Arial" panose="020B0604020202020204" pitchFamily="34" charset="0"/>
                          <a:cs typeface="Arial" panose="020B0604020202020204" pitchFamily="34" charset="0"/>
                        </a:rPr>
                        <a:t> tài đã thực hành viết</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6812994"/>
                  </a:ext>
                </a:extLst>
              </a:tr>
              <a:tr h="1562100">
                <a:tc>
                  <a:txBody>
                    <a:bodyPr/>
                    <a:lstStyle/>
                    <a:p>
                      <a:pPr>
                        <a:lnSpc>
                          <a:spcPct val="150000"/>
                        </a:lnSpc>
                      </a:pPr>
                      <a:endParaRPr lang="en-US" sz="370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50000"/>
                        </a:lnSpc>
                      </a:pP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50000"/>
                        </a:lnSpc>
                      </a:pP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50000"/>
                        </a:lnSpc>
                      </a:pP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61461049"/>
                  </a:ext>
                </a:extLst>
              </a:tr>
            </a:tbl>
          </a:graphicData>
        </a:graphic>
      </p:graphicFrame>
    </p:spTree>
    <p:extLst>
      <p:ext uri="{BB962C8B-B14F-4D97-AF65-F5344CB8AC3E}">
        <p14:creationId xmlns:p14="http://schemas.microsoft.com/office/powerpoint/2010/main" val="7930117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5" name="Rounded Rectangle 4"/>
          <p:cNvSpPr/>
          <p:nvPr/>
        </p:nvSpPr>
        <p:spPr>
          <a:xfrm>
            <a:off x="5562600" y="306044"/>
            <a:ext cx="7696200" cy="1057389"/>
          </a:xfrm>
          <a:prstGeom prst="roundRect">
            <a:avLst>
              <a:gd name="adj" fmla="val 5000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smtClean="0">
                <a:solidFill>
                  <a:schemeClr val="accent1">
                    <a:lumMod val="50000"/>
                  </a:schemeClr>
                </a:solidFill>
                <a:latin typeface="Arial" panose="020B0604020202020204" pitchFamily="34" charset="0"/>
                <a:cs typeface="Arial" panose="020B0604020202020204" pitchFamily="34" charset="0"/>
              </a:rPr>
              <a:t>Câu </a:t>
            </a:r>
            <a:r>
              <a:rPr lang="en-US" sz="5000" b="1" dirty="0" smtClean="0">
                <a:solidFill>
                  <a:schemeClr val="accent1">
                    <a:lumMod val="50000"/>
                  </a:schemeClr>
                </a:solidFill>
                <a:latin typeface="Arial" panose="020B0604020202020204" pitchFamily="34" charset="0"/>
                <a:cs typeface="Arial" panose="020B0604020202020204" pitchFamily="34" charset="0"/>
              </a:rPr>
              <a:t>5</a:t>
            </a:r>
            <a:endParaRPr lang="en-US" sz="5000" b="1" dirty="0">
              <a:solidFill>
                <a:schemeClr val="accent1">
                  <a:lumMod val="50000"/>
                </a:schemeClr>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077737431"/>
              </p:ext>
            </p:extLst>
          </p:nvPr>
        </p:nvGraphicFramePr>
        <p:xfrm>
          <a:off x="266700" y="1619477"/>
          <a:ext cx="17754599" cy="8411479"/>
        </p:xfrm>
        <a:graphic>
          <a:graphicData uri="http://schemas.openxmlformats.org/drawingml/2006/table">
            <a:tbl>
              <a:tblPr firstRow="1" bandRow="1">
                <a:tableStyleId>{21E4AEA4-8DFA-4A89-87EB-49C32662AFE0}</a:tableStyleId>
              </a:tblPr>
              <a:tblGrid>
                <a:gridCol w="1345045">
                  <a:extLst>
                    <a:ext uri="{9D8B030D-6E8A-4147-A177-3AD203B41FA5}">
                      <a16:colId xmlns:a16="http://schemas.microsoft.com/office/drawing/2014/main" val="4195486103"/>
                    </a:ext>
                  </a:extLst>
                </a:gridCol>
                <a:gridCol w="1998353">
                  <a:extLst>
                    <a:ext uri="{9D8B030D-6E8A-4147-A177-3AD203B41FA5}">
                      <a16:colId xmlns:a16="http://schemas.microsoft.com/office/drawing/2014/main" val="1654399450"/>
                    </a:ext>
                  </a:extLst>
                </a:gridCol>
                <a:gridCol w="11298381">
                  <a:extLst>
                    <a:ext uri="{9D8B030D-6E8A-4147-A177-3AD203B41FA5}">
                      <a16:colId xmlns:a16="http://schemas.microsoft.com/office/drawing/2014/main" val="547264541"/>
                    </a:ext>
                  </a:extLst>
                </a:gridCol>
                <a:gridCol w="3112820">
                  <a:extLst>
                    <a:ext uri="{9D8B030D-6E8A-4147-A177-3AD203B41FA5}">
                      <a16:colId xmlns:a16="http://schemas.microsoft.com/office/drawing/2014/main" val="2711403270"/>
                    </a:ext>
                  </a:extLst>
                </a:gridCol>
              </a:tblGrid>
              <a:tr h="1623773">
                <a:tc>
                  <a:txBody>
                    <a:bodyPr/>
                    <a:lstStyle/>
                    <a:p>
                      <a:pPr algn="ctr">
                        <a:lnSpc>
                          <a:spcPct val="150000"/>
                        </a:lnSpc>
                      </a:pPr>
                      <a:r>
                        <a:rPr lang="en-US" sz="3300" dirty="0" smtClean="0">
                          <a:latin typeface="Arial" panose="020B0604020202020204" pitchFamily="34" charset="0"/>
                          <a:cs typeface="Arial" panose="020B0604020202020204" pitchFamily="34" charset="0"/>
                        </a:rPr>
                        <a:t>STT</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300" dirty="0" smtClean="0">
                          <a:latin typeface="Arial" panose="020B0604020202020204" pitchFamily="34" charset="0"/>
                          <a:cs typeface="Arial" panose="020B0604020202020204" pitchFamily="34" charset="0"/>
                        </a:rPr>
                        <a:t>Kiểu</a:t>
                      </a:r>
                      <a:r>
                        <a:rPr lang="en-US" sz="3300" baseline="0" dirty="0" smtClean="0">
                          <a:latin typeface="Arial" panose="020B0604020202020204" pitchFamily="34" charset="0"/>
                          <a:cs typeface="Arial" panose="020B0604020202020204" pitchFamily="34" charset="0"/>
                        </a:rPr>
                        <a:t> bài viết</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300" dirty="0" smtClean="0">
                          <a:latin typeface="Arial" panose="020B0604020202020204" pitchFamily="34" charset="0"/>
                          <a:cs typeface="Arial" panose="020B0604020202020204" pitchFamily="34" charset="0"/>
                        </a:rPr>
                        <a:t>Yêu</a:t>
                      </a:r>
                      <a:r>
                        <a:rPr lang="en-US" sz="3300" baseline="0" dirty="0" smtClean="0">
                          <a:latin typeface="Arial" panose="020B0604020202020204" pitchFamily="34" charset="0"/>
                          <a:cs typeface="Arial" panose="020B0604020202020204" pitchFamily="34" charset="0"/>
                        </a:rPr>
                        <a:t> cầu của kiểu bài</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300" dirty="0" smtClean="0">
                          <a:latin typeface="Arial" panose="020B0604020202020204" pitchFamily="34" charset="0"/>
                          <a:cs typeface="Arial" panose="020B0604020202020204" pitchFamily="34" charset="0"/>
                        </a:rPr>
                        <a:t>Đề</a:t>
                      </a:r>
                      <a:r>
                        <a:rPr lang="en-US" sz="3300" baseline="0" dirty="0" smtClean="0">
                          <a:latin typeface="Arial" panose="020B0604020202020204" pitchFamily="34" charset="0"/>
                          <a:cs typeface="Arial" panose="020B0604020202020204" pitchFamily="34" charset="0"/>
                        </a:rPr>
                        <a:t> tài đã thực hành viết</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6812994"/>
                  </a:ext>
                </a:extLst>
              </a:tr>
              <a:tr h="6109188">
                <a:tc>
                  <a:txBody>
                    <a:bodyPr/>
                    <a:lstStyle/>
                    <a:p>
                      <a:pPr algn="ctr">
                        <a:lnSpc>
                          <a:spcPct val="150000"/>
                        </a:lnSpc>
                      </a:pPr>
                      <a:r>
                        <a:rPr lang="en-US" sz="3300" dirty="0" smtClean="0">
                          <a:latin typeface="Arial" panose="020B0604020202020204" pitchFamily="34" charset="0"/>
                          <a:cs typeface="Arial" panose="020B0604020202020204" pitchFamily="34" charset="0"/>
                        </a:rPr>
                        <a:t>1</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50000"/>
                        </a:lnSpc>
                      </a:pPr>
                      <a:r>
                        <a:rPr lang="en-US" sz="3300" dirty="0" smtClean="0">
                          <a:latin typeface="Arial" panose="020B0604020202020204" pitchFamily="34" charset="0"/>
                          <a:cs typeface="Arial" panose="020B0604020202020204" pitchFamily="34" charset="0"/>
                        </a:rPr>
                        <a:t>Viết bài văn kể lại một chuyến đi</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571500" indent="-571500" algn="just">
                        <a:lnSpc>
                          <a:spcPct val="150000"/>
                        </a:lnSpc>
                        <a:buFont typeface="Arial" panose="020B0604020202020204" pitchFamily="34" charset="0"/>
                        <a:buChar char="•"/>
                      </a:pPr>
                      <a:r>
                        <a:rPr lang="vi-VN" sz="3300" dirty="0" smtClean="0">
                          <a:latin typeface="Arial" panose="020B0604020202020204" pitchFamily="34" charset="0"/>
                          <a:cs typeface="Arial" panose="020B0604020202020204" pitchFamily="34" charset="0"/>
                        </a:rPr>
                        <a:t>Giới thiệu được lí do, mục đích của chuyến tham quan một di tích lịch sử, văn hoá.</a:t>
                      </a:r>
                    </a:p>
                    <a:p>
                      <a:pPr marL="571500" indent="-571500" algn="just">
                        <a:lnSpc>
                          <a:spcPct val="150000"/>
                        </a:lnSpc>
                        <a:buFont typeface="Arial" panose="020B0604020202020204" pitchFamily="34" charset="0"/>
                        <a:buChar char="•"/>
                      </a:pPr>
                      <a:r>
                        <a:rPr lang="vi-VN" sz="3300" dirty="0" smtClean="0">
                          <a:latin typeface="Arial" panose="020B0604020202020204" pitchFamily="34" charset="0"/>
                          <a:cs typeface="Arial" panose="020B0604020202020204" pitchFamily="34" charset="0"/>
                        </a:rPr>
                        <a:t>Kể được diễn biến chuyến tham quan (trên đường đi, trình tự những điểm đến thăm, những hoạt động chính trong chuyến đi...)</a:t>
                      </a:r>
                    </a:p>
                    <a:p>
                      <a:pPr marL="571500" indent="-571500" algn="just">
                        <a:lnSpc>
                          <a:spcPct val="150000"/>
                        </a:lnSpc>
                        <a:buFont typeface="Arial" panose="020B0604020202020204" pitchFamily="34" charset="0"/>
                        <a:buChar char="•"/>
                      </a:pPr>
                      <a:r>
                        <a:rPr lang="vi-VN" sz="3300" dirty="0" smtClean="0">
                          <a:latin typeface="Arial" panose="020B0604020202020204" pitchFamily="34" charset="0"/>
                          <a:cs typeface="Arial" panose="020B0604020202020204" pitchFamily="34" charset="0"/>
                        </a:rPr>
                        <a:t>Nêu được ấn tượng vẻ những đặc điểm nổi bật của di tích (phong cảnh, con người...).</a:t>
                      </a:r>
                    </a:p>
                    <a:p>
                      <a:pPr marL="571500" indent="-571500" algn="just">
                        <a:lnSpc>
                          <a:spcPct val="150000"/>
                        </a:lnSpc>
                        <a:buFont typeface="Arial" panose="020B0604020202020204" pitchFamily="34" charset="0"/>
                        <a:buChar char="•"/>
                      </a:pPr>
                      <a:r>
                        <a:rPr lang="vi-VN" sz="3300" dirty="0" smtClean="0">
                          <a:latin typeface="Arial" panose="020B0604020202020204" pitchFamily="34" charset="0"/>
                          <a:cs typeface="Arial" panose="020B0604020202020204" pitchFamily="34" charset="0"/>
                        </a:rPr>
                        <a:t>Thể hiện được cảm xúc, suy nghĩ về chuyến đi.</a:t>
                      </a:r>
                    </a:p>
                    <a:p>
                      <a:pPr marL="571500" indent="-571500" algn="just">
                        <a:lnSpc>
                          <a:spcPct val="150000"/>
                        </a:lnSpc>
                        <a:buFont typeface="Arial" panose="020B0604020202020204" pitchFamily="34" charset="0"/>
                        <a:buChar char="•"/>
                      </a:pPr>
                      <a:r>
                        <a:rPr lang="vi-VN" sz="3300" dirty="0" smtClean="0">
                          <a:latin typeface="Arial" panose="020B0604020202020204" pitchFamily="34" charset="0"/>
                          <a:cs typeface="Arial" panose="020B0604020202020204" pitchFamily="34" charset="0"/>
                        </a:rPr>
                        <a:t>Sử dụng yếu tố miêu tả, biểu cảm trong bài viết.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just">
                        <a:lnSpc>
                          <a:spcPct val="150000"/>
                        </a:lnSpc>
                      </a:pPr>
                      <a:r>
                        <a:rPr lang="en-US" sz="3300" dirty="0" smtClean="0">
                          <a:latin typeface="Arial" panose="020B0604020202020204" pitchFamily="34" charset="0"/>
                          <a:cs typeface="Arial" panose="020B0604020202020204" pitchFamily="34" charset="0"/>
                        </a:rPr>
                        <a:t>Kể</a:t>
                      </a:r>
                      <a:r>
                        <a:rPr lang="vi-VN" sz="3300" dirty="0" smtClean="0">
                          <a:latin typeface="Arial" panose="020B0604020202020204" pitchFamily="34" charset="0"/>
                          <a:cs typeface="Arial" panose="020B0604020202020204" pitchFamily="34" charset="0"/>
                        </a:rPr>
                        <a:t> lại một chuyến đi tham quan một di tích lịch sử, văn hóa để lại cho em ấn tượng sâu sắc, khó quên.</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61461049"/>
                  </a:ext>
                </a:extLst>
              </a:tr>
            </a:tbl>
          </a:graphicData>
        </a:graphic>
      </p:graphicFrame>
      <p:sp>
        <p:nvSpPr>
          <p:cNvPr id="9" name="Freeform 8"/>
          <p:cNvSpPr/>
          <p:nvPr/>
        </p:nvSpPr>
        <p:spPr>
          <a:xfrm>
            <a:off x="-55073" y="0"/>
            <a:ext cx="1871377" cy="2057400"/>
          </a:xfrm>
          <a:custGeom>
            <a:avLst/>
            <a:gdLst/>
            <a:ahLst/>
            <a:cxnLst/>
            <a:rect l="l" t="t" r="r" b="b"/>
            <a:pathLst>
              <a:path w="1871377" h="2057400">
                <a:moveTo>
                  <a:pt x="0" y="0"/>
                </a:moveTo>
                <a:lnTo>
                  <a:pt x="1871377" y="0"/>
                </a:lnTo>
                <a:lnTo>
                  <a:pt x="1871377" y="2057400"/>
                </a:lnTo>
                <a:lnTo>
                  <a:pt x="0" y="2057400"/>
                </a:lnTo>
                <a:lnTo>
                  <a:pt x="0" y="0"/>
                </a:lnTo>
                <a:close/>
              </a:path>
            </a:pathLst>
          </a:custGeom>
          <a:blipFill>
            <a:blip r:embed="rId3">
              <a:extLst>
                <a:ext uri="{96DAC541-7B7A-43D3-8B79-37D633B846F1}">
                  <asvg:svgBlip xmlns="" xmlns:asvg="http://schemas.microsoft.com/office/drawing/2016/SVG/main" r:embed="rId11"/>
                </a:ext>
              </a:extLst>
            </a:blip>
            <a:stretch>
              <a:fillRect/>
            </a:stretch>
          </a:blipFill>
        </p:spPr>
      </p:sp>
      <p:sp>
        <p:nvSpPr>
          <p:cNvPr id="10" name="Freeform 7"/>
          <p:cNvSpPr/>
          <p:nvPr/>
        </p:nvSpPr>
        <p:spPr>
          <a:xfrm>
            <a:off x="17063657" y="8872945"/>
            <a:ext cx="2677286" cy="1754738"/>
          </a:xfrm>
          <a:custGeom>
            <a:avLst/>
            <a:gdLst/>
            <a:ahLst/>
            <a:cxnLst/>
            <a:rect l="l" t="t" r="r" b="b"/>
            <a:pathLst>
              <a:path w="2677286" h="1754738">
                <a:moveTo>
                  <a:pt x="0" y="0"/>
                </a:moveTo>
                <a:lnTo>
                  <a:pt x="2677286" y="0"/>
                </a:lnTo>
                <a:lnTo>
                  <a:pt x="2677286" y="1754738"/>
                </a:lnTo>
                <a:lnTo>
                  <a:pt x="0" y="1754738"/>
                </a:lnTo>
                <a:lnTo>
                  <a:pt x="0" y="0"/>
                </a:lnTo>
                <a:close/>
              </a:path>
            </a:pathLst>
          </a:custGeom>
          <a:blipFill>
            <a:blip r:embed="rId12">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42273288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graphicFrame>
        <p:nvGraphicFramePr>
          <p:cNvPr id="5" name="Table 4"/>
          <p:cNvGraphicFramePr>
            <a:graphicFrameLocks noGrp="1"/>
          </p:cNvGraphicFramePr>
          <p:nvPr>
            <p:extLst>
              <p:ext uri="{D42A27DB-BD31-4B8C-83A1-F6EECF244321}">
                <p14:modId xmlns:p14="http://schemas.microsoft.com/office/powerpoint/2010/main" val="3434791973"/>
              </p:ext>
            </p:extLst>
          </p:nvPr>
        </p:nvGraphicFramePr>
        <p:xfrm>
          <a:off x="266700" y="209551"/>
          <a:ext cx="17754599" cy="9867898"/>
        </p:xfrm>
        <a:graphic>
          <a:graphicData uri="http://schemas.openxmlformats.org/drawingml/2006/table">
            <a:tbl>
              <a:tblPr firstRow="1" bandRow="1">
                <a:tableStyleId>{21E4AEA4-8DFA-4A89-87EB-49C32662AFE0}</a:tableStyleId>
              </a:tblPr>
              <a:tblGrid>
                <a:gridCol w="1345045">
                  <a:extLst>
                    <a:ext uri="{9D8B030D-6E8A-4147-A177-3AD203B41FA5}">
                      <a16:colId xmlns:a16="http://schemas.microsoft.com/office/drawing/2014/main" val="4195486103"/>
                    </a:ext>
                  </a:extLst>
                </a:gridCol>
                <a:gridCol w="3417455">
                  <a:extLst>
                    <a:ext uri="{9D8B030D-6E8A-4147-A177-3AD203B41FA5}">
                      <a16:colId xmlns:a16="http://schemas.microsoft.com/office/drawing/2014/main" val="1654399450"/>
                    </a:ext>
                  </a:extLst>
                </a:gridCol>
                <a:gridCol w="8686800">
                  <a:extLst>
                    <a:ext uri="{9D8B030D-6E8A-4147-A177-3AD203B41FA5}">
                      <a16:colId xmlns:a16="http://schemas.microsoft.com/office/drawing/2014/main" val="547264541"/>
                    </a:ext>
                  </a:extLst>
                </a:gridCol>
                <a:gridCol w="4305299">
                  <a:extLst>
                    <a:ext uri="{9D8B030D-6E8A-4147-A177-3AD203B41FA5}">
                      <a16:colId xmlns:a16="http://schemas.microsoft.com/office/drawing/2014/main" val="2711403270"/>
                    </a:ext>
                  </a:extLst>
                </a:gridCol>
              </a:tblGrid>
              <a:tr h="1643715">
                <a:tc>
                  <a:txBody>
                    <a:bodyPr/>
                    <a:lstStyle/>
                    <a:p>
                      <a:pPr algn="ctr">
                        <a:lnSpc>
                          <a:spcPct val="150000"/>
                        </a:lnSpc>
                      </a:pPr>
                      <a:r>
                        <a:rPr lang="en-US" sz="3300" dirty="0" smtClean="0">
                          <a:latin typeface="Arial" panose="020B0604020202020204" pitchFamily="34" charset="0"/>
                          <a:cs typeface="Arial" panose="020B0604020202020204" pitchFamily="34" charset="0"/>
                        </a:rPr>
                        <a:t>STT</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300" dirty="0" smtClean="0">
                          <a:latin typeface="Arial" panose="020B0604020202020204" pitchFamily="34" charset="0"/>
                          <a:cs typeface="Arial" panose="020B0604020202020204" pitchFamily="34" charset="0"/>
                        </a:rPr>
                        <a:t>Kiểu</a:t>
                      </a:r>
                      <a:r>
                        <a:rPr lang="en-US" sz="3300" baseline="0" dirty="0" smtClean="0">
                          <a:latin typeface="Arial" panose="020B0604020202020204" pitchFamily="34" charset="0"/>
                          <a:cs typeface="Arial" panose="020B0604020202020204" pitchFamily="34" charset="0"/>
                        </a:rPr>
                        <a:t> bài viết</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300" dirty="0" smtClean="0">
                          <a:latin typeface="Arial" panose="020B0604020202020204" pitchFamily="34" charset="0"/>
                          <a:cs typeface="Arial" panose="020B0604020202020204" pitchFamily="34" charset="0"/>
                        </a:rPr>
                        <a:t>Yêu</a:t>
                      </a:r>
                      <a:r>
                        <a:rPr lang="en-US" sz="3300" baseline="0" dirty="0" smtClean="0">
                          <a:latin typeface="Arial" panose="020B0604020202020204" pitchFamily="34" charset="0"/>
                          <a:cs typeface="Arial" panose="020B0604020202020204" pitchFamily="34" charset="0"/>
                        </a:rPr>
                        <a:t> cầu của kiểu bài</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300" dirty="0" smtClean="0">
                          <a:latin typeface="Arial" panose="020B0604020202020204" pitchFamily="34" charset="0"/>
                          <a:cs typeface="Arial" panose="020B0604020202020204" pitchFamily="34" charset="0"/>
                        </a:rPr>
                        <a:t>Đề</a:t>
                      </a:r>
                      <a:r>
                        <a:rPr lang="en-US" sz="3300" baseline="0" dirty="0" smtClean="0">
                          <a:latin typeface="Arial" panose="020B0604020202020204" pitchFamily="34" charset="0"/>
                          <a:cs typeface="Arial" panose="020B0604020202020204" pitchFamily="34" charset="0"/>
                        </a:rPr>
                        <a:t> tài đã thực hành viết</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6812994"/>
                  </a:ext>
                </a:extLst>
              </a:tr>
              <a:tr h="5757676">
                <a:tc>
                  <a:txBody>
                    <a:bodyPr/>
                    <a:lstStyle/>
                    <a:p>
                      <a:pPr algn="ctr">
                        <a:lnSpc>
                          <a:spcPct val="150000"/>
                        </a:lnSpc>
                      </a:pPr>
                      <a:r>
                        <a:rPr lang="en-US" sz="3300" dirty="0" smtClean="0">
                          <a:latin typeface="Arial" panose="020B0604020202020204" pitchFamily="34" charset="0"/>
                          <a:cs typeface="Arial" panose="020B0604020202020204" pitchFamily="34" charset="0"/>
                        </a:rPr>
                        <a:t>2</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50000"/>
                        </a:lnSpc>
                      </a:pPr>
                      <a:r>
                        <a:rPr lang="en-US" sz="3300" dirty="0" smtClean="0">
                          <a:latin typeface="Arial" panose="020B0604020202020204" pitchFamily="34" charset="0"/>
                          <a:cs typeface="Arial" panose="020B0604020202020204" pitchFamily="34" charset="0"/>
                        </a:rPr>
                        <a:t>Viết bài văn phân tích một tác phẩm văn học</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571500" indent="-571500" algn="just">
                        <a:lnSpc>
                          <a:spcPct val="150000"/>
                        </a:lnSpc>
                        <a:buFont typeface="Arial" panose="020B0604020202020204" pitchFamily="34" charset="0"/>
                        <a:buChar char="•"/>
                      </a:pPr>
                      <a:r>
                        <a:rPr lang="vi-VN" sz="3300" dirty="0" smtClean="0">
                          <a:latin typeface="Arial" panose="020B0604020202020204" pitchFamily="34" charset="0"/>
                          <a:cs typeface="Arial" panose="020B0604020202020204" pitchFamily="34" charset="0"/>
                        </a:rPr>
                        <a:t>Giới thiệu tác giả, tác phẩm và nêu khái quát giá trị của tác phẩm.</a:t>
                      </a:r>
                    </a:p>
                    <a:p>
                      <a:pPr marL="571500" indent="-571500" algn="just">
                        <a:lnSpc>
                          <a:spcPct val="150000"/>
                        </a:lnSpc>
                        <a:buFont typeface="Arial" panose="020B0604020202020204" pitchFamily="34" charset="0"/>
                        <a:buChar char="•"/>
                      </a:pPr>
                      <a:r>
                        <a:rPr lang="vi-VN" sz="3300" dirty="0" smtClean="0">
                          <a:latin typeface="Arial" panose="020B0604020202020204" pitchFamily="34" charset="0"/>
                          <a:cs typeface="Arial" panose="020B0604020202020204" pitchFamily="34" charset="0"/>
                        </a:rPr>
                        <a:t>Giới thiệu đề tài, thể thơ.</a:t>
                      </a:r>
                    </a:p>
                    <a:p>
                      <a:pPr marL="571500" indent="-571500" algn="just">
                        <a:lnSpc>
                          <a:spcPct val="150000"/>
                        </a:lnSpc>
                        <a:buFont typeface="Arial" panose="020B0604020202020204" pitchFamily="34" charset="0"/>
                        <a:buChar char="•"/>
                      </a:pPr>
                      <a:r>
                        <a:rPr lang="vi-VN" sz="3300" dirty="0" smtClean="0">
                          <a:latin typeface="Arial" panose="020B0604020202020204" pitchFamily="34" charset="0"/>
                          <a:cs typeface="Arial" panose="020B0604020202020204" pitchFamily="34" charset="0"/>
                        </a:rPr>
                        <a:t>Phân tích nội dung cơ bản của bài thơ.</a:t>
                      </a:r>
                    </a:p>
                    <a:p>
                      <a:pPr marL="571500" indent="-571500" algn="just">
                        <a:lnSpc>
                          <a:spcPct val="150000"/>
                        </a:lnSpc>
                        <a:buFont typeface="Arial" panose="020B0604020202020204" pitchFamily="34" charset="0"/>
                        <a:buChar char="•"/>
                      </a:pPr>
                      <a:r>
                        <a:rPr lang="vi-VN" sz="3300" dirty="0" smtClean="0">
                          <a:latin typeface="Arial" panose="020B0604020202020204" pitchFamily="34" charset="0"/>
                          <a:cs typeface="Arial" panose="020B0604020202020204" pitchFamily="34" charset="0"/>
                        </a:rPr>
                        <a:t>Phân tích một số nét đặc sắc về hình thức nghệ thuật của bài thơ.</a:t>
                      </a:r>
                    </a:p>
                    <a:p>
                      <a:pPr marL="571500" indent="-571500" algn="just">
                        <a:lnSpc>
                          <a:spcPct val="150000"/>
                        </a:lnSpc>
                        <a:buFont typeface="Arial" panose="020B0604020202020204" pitchFamily="34" charset="0"/>
                        <a:buChar char="•"/>
                      </a:pPr>
                      <a:r>
                        <a:rPr lang="vi-VN" sz="3300" dirty="0" smtClean="0">
                          <a:latin typeface="Arial" panose="020B0604020202020204" pitchFamily="34" charset="0"/>
                          <a:cs typeface="Arial" panose="020B0604020202020204" pitchFamily="34" charset="0"/>
                        </a:rPr>
                        <a:t>Khẳng định vị trí, ý nghĩa của bài thơ.</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just">
                        <a:lnSpc>
                          <a:spcPct val="150000"/>
                        </a:lnSpc>
                      </a:pPr>
                      <a:r>
                        <a:rPr lang="vi-VN" sz="3300" dirty="0" smtClean="0">
                          <a:latin typeface="Arial" panose="020B0604020202020204" pitchFamily="34" charset="0"/>
                          <a:cs typeface="Arial" panose="020B0604020202020204" pitchFamily="34" charset="0"/>
                        </a:rPr>
                        <a:t>Viết bài văn phân tích một bài thơ thất ngôn bát cú hoặc tứ tuyệt Đường luật.</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61461049"/>
                  </a:ext>
                </a:extLst>
              </a:tr>
              <a:tr h="2466507">
                <a:tc>
                  <a:txBody>
                    <a:bodyPr/>
                    <a:lstStyle/>
                    <a:p>
                      <a:pPr algn="ctr">
                        <a:lnSpc>
                          <a:spcPct val="150000"/>
                        </a:lnSpc>
                      </a:pPr>
                      <a:r>
                        <a:rPr lang="en-US" sz="3300" dirty="0" smtClean="0">
                          <a:latin typeface="Arial" panose="020B0604020202020204" pitchFamily="34" charset="0"/>
                          <a:cs typeface="Arial" panose="020B0604020202020204" pitchFamily="34" charset="0"/>
                        </a:rPr>
                        <a:t>3</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50000"/>
                        </a:lnSpc>
                      </a:pPr>
                      <a:r>
                        <a:rPr lang="en-US" sz="3300" dirty="0" smtClean="0">
                          <a:latin typeface="Arial" panose="020B0604020202020204" pitchFamily="34" charset="0"/>
                          <a:cs typeface="Arial" panose="020B0604020202020204" pitchFamily="34" charset="0"/>
                        </a:rPr>
                        <a:t>Viết bài văn nghị luận về một vấn đề đời sống</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571500" indent="-571500" algn="just">
                        <a:lnSpc>
                          <a:spcPct val="150000"/>
                        </a:lnSpc>
                        <a:buFont typeface="Arial" panose="020B0604020202020204" pitchFamily="34" charset="0"/>
                        <a:buChar char="•"/>
                      </a:pPr>
                      <a:r>
                        <a:rPr lang="vi-VN" sz="3300" dirty="0" smtClean="0">
                          <a:latin typeface="Arial" panose="020B0604020202020204" pitchFamily="34" charset="0"/>
                          <a:cs typeface="Arial" panose="020B0604020202020204" pitchFamily="34" charset="0"/>
                        </a:rPr>
                        <a:t>Giới thiệu vấn đề cần bàn luận</a:t>
                      </a:r>
                    </a:p>
                    <a:p>
                      <a:pPr marL="571500" indent="-571500" algn="just">
                        <a:lnSpc>
                          <a:spcPct val="150000"/>
                        </a:lnSpc>
                        <a:buFont typeface="Arial" panose="020B0604020202020204" pitchFamily="34" charset="0"/>
                        <a:buChar char="•"/>
                      </a:pPr>
                      <a:r>
                        <a:rPr lang="vi-VN" sz="3300" dirty="0" smtClean="0">
                          <a:latin typeface="Arial" panose="020B0604020202020204" pitchFamily="34" charset="0"/>
                          <a:cs typeface="Arial" panose="020B0604020202020204" pitchFamily="34" charset="0"/>
                        </a:rPr>
                        <a:t>Dùng lí lẽ và bằng chứng để làm rõ ý nghĩa của việc hiểu biết về lịch sử</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just">
                        <a:lnSpc>
                          <a:spcPct val="150000"/>
                        </a:lnSpc>
                      </a:pPr>
                      <a:r>
                        <a:rPr lang="vi-VN" sz="3300" dirty="0" smtClean="0">
                          <a:latin typeface="Arial" panose="020B0604020202020204" pitchFamily="34" charset="0"/>
                          <a:cs typeface="Arial" panose="020B0604020202020204" pitchFamily="34" charset="0"/>
                        </a:rPr>
                        <a:t>Viết bài văn nghị luận về một vấn đề đời sống</a:t>
                      </a:r>
                      <a:r>
                        <a:rPr lang="en-US" sz="3300" dirty="0" smtClean="0">
                          <a:latin typeface="Arial" panose="020B0604020202020204" pitchFamily="34" charset="0"/>
                          <a:cs typeface="Arial" panose="020B0604020202020204" pitchFamily="34" charset="0"/>
                        </a:rPr>
                        <a:t>.</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03773163"/>
                  </a:ext>
                </a:extLst>
              </a:tr>
            </a:tbl>
          </a:graphicData>
        </a:graphic>
      </p:graphicFrame>
    </p:spTree>
    <p:extLst>
      <p:ext uri="{BB962C8B-B14F-4D97-AF65-F5344CB8AC3E}">
        <p14:creationId xmlns:p14="http://schemas.microsoft.com/office/powerpoint/2010/main" val="12853780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graphicFrame>
        <p:nvGraphicFramePr>
          <p:cNvPr id="5" name="Table 4"/>
          <p:cNvGraphicFramePr>
            <a:graphicFrameLocks noGrp="1"/>
          </p:cNvGraphicFramePr>
          <p:nvPr>
            <p:extLst>
              <p:ext uri="{D42A27DB-BD31-4B8C-83A1-F6EECF244321}">
                <p14:modId xmlns:p14="http://schemas.microsoft.com/office/powerpoint/2010/main" val="3671617440"/>
              </p:ext>
            </p:extLst>
          </p:nvPr>
        </p:nvGraphicFramePr>
        <p:xfrm>
          <a:off x="266700" y="242601"/>
          <a:ext cx="17754599" cy="9801798"/>
        </p:xfrm>
        <a:graphic>
          <a:graphicData uri="http://schemas.openxmlformats.org/drawingml/2006/table">
            <a:tbl>
              <a:tblPr firstRow="1" bandRow="1">
                <a:tableStyleId>{21E4AEA4-8DFA-4A89-87EB-49C32662AFE0}</a:tableStyleId>
              </a:tblPr>
              <a:tblGrid>
                <a:gridCol w="1345045">
                  <a:extLst>
                    <a:ext uri="{9D8B030D-6E8A-4147-A177-3AD203B41FA5}">
                      <a16:colId xmlns:a16="http://schemas.microsoft.com/office/drawing/2014/main" val="4195486103"/>
                    </a:ext>
                  </a:extLst>
                </a:gridCol>
                <a:gridCol w="2731655">
                  <a:extLst>
                    <a:ext uri="{9D8B030D-6E8A-4147-A177-3AD203B41FA5}">
                      <a16:colId xmlns:a16="http://schemas.microsoft.com/office/drawing/2014/main" val="1654399450"/>
                    </a:ext>
                  </a:extLst>
                </a:gridCol>
                <a:gridCol w="9372600">
                  <a:extLst>
                    <a:ext uri="{9D8B030D-6E8A-4147-A177-3AD203B41FA5}">
                      <a16:colId xmlns:a16="http://schemas.microsoft.com/office/drawing/2014/main" val="547264541"/>
                    </a:ext>
                  </a:extLst>
                </a:gridCol>
                <a:gridCol w="4305299">
                  <a:extLst>
                    <a:ext uri="{9D8B030D-6E8A-4147-A177-3AD203B41FA5}">
                      <a16:colId xmlns:a16="http://schemas.microsoft.com/office/drawing/2014/main" val="2711403270"/>
                    </a:ext>
                  </a:extLst>
                </a:gridCol>
              </a:tblGrid>
              <a:tr h="1435847">
                <a:tc>
                  <a:txBody>
                    <a:bodyPr/>
                    <a:lstStyle/>
                    <a:p>
                      <a:pPr algn="ctr">
                        <a:lnSpc>
                          <a:spcPct val="150000"/>
                        </a:lnSpc>
                      </a:pPr>
                      <a:r>
                        <a:rPr lang="en-US" sz="3300" dirty="0" smtClean="0">
                          <a:latin typeface="Arial" panose="020B0604020202020204" pitchFamily="34" charset="0"/>
                          <a:cs typeface="Arial" panose="020B0604020202020204" pitchFamily="34" charset="0"/>
                        </a:rPr>
                        <a:t>STT</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300" dirty="0" smtClean="0">
                          <a:latin typeface="Arial" panose="020B0604020202020204" pitchFamily="34" charset="0"/>
                          <a:cs typeface="Arial" panose="020B0604020202020204" pitchFamily="34" charset="0"/>
                        </a:rPr>
                        <a:t>Kiểu</a:t>
                      </a:r>
                      <a:r>
                        <a:rPr lang="en-US" sz="3300" baseline="0" dirty="0" smtClean="0">
                          <a:latin typeface="Arial" panose="020B0604020202020204" pitchFamily="34" charset="0"/>
                          <a:cs typeface="Arial" panose="020B0604020202020204" pitchFamily="34" charset="0"/>
                        </a:rPr>
                        <a:t> bài viết</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300" dirty="0" smtClean="0">
                          <a:latin typeface="Arial" panose="020B0604020202020204" pitchFamily="34" charset="0"/>
                          <a:cs typeface="Arial" panose="020B0604020202020204" pitchFamily="34" charset="0"/>
                        </a:rPr>
                        <a:t>Yêu</a:t>
                      </a:r>
                      <a:r>
                        <a:rPr lang="en-US" sz="3300" baseline="0" dirty="0" smtClean="0">
                          <a:latin typeface="Arial" panose="020B0604020202020204" pitchFamily="34" charset="0"/>
                          <a:cs typeface="Arial" panose="020B0604020202020204" pitchFamily="34" charset="0"/>
                        </a:rPr>
                        <a:t> cầu của kiểu bài</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300" dirty="0" smtClean="0">
                          <a:latin typeface="Arial" panose="020B0604020202020204" pitchFamily="34" charset="0"/>
                          <a:cs typeface="Arial" panose="020B0604020202020204" pitchFamily="34" charset="0"/>
                        </a:rPr>
                        <a:t>Đề</a:t>
                      </a:r>
                      <a:r>
                        <a:rPr lang="en-US" sz="3300" baseline="0" dirty="0" smtClean="0">
                          <a:latin typeface="Arial" panose="020B0604020202020204" pitchFamily="34" charset="0"/>
                          <a:cs typeface="Arial" panose="020B0604020202020204" pitchFamily="34" charset="0"/>
                        </a:rPr>
                        <a:t> tài đã thực hành viết</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6812994"/>
                  </a:ext>
                </a:extLst>
              </a:tr>
              <a:tr h="4692732">
                <a:tc>
                  <a:txBody>
                    <a:bodyPr/>
                    <a:lstStyle/>
                    <a:p>
                      <a:pPr algn="ctr">
                        <a:lnSpc>
                          <a:spcPct val="150000"/>
                        </a:lnSpc>
                      </a:pPr>
                      <a:r>
                        <a:rPr lang="en-US" sz="3300" dirty="0" smtClean="0">
                          <a:latin typeface="Arial" panose="020B0604020202020204" pitchFamily="34" charset="0"/>
                          <a:cs typeface="Arial" panose="020B0604020202020204" pitchFamily="34" charset="0"/>
                        </a:rPr>
                        <a:t>3</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50000"/>
                        </a:lnSpc>
                      </a:pPr>
                      <a:r>
                        <a:rPr lang="en-US" sz="3300" dirty="0" smtClean="0">
                          <a:latin typeface="Arial" panose="020B0604020202020204" pitchFamily="34" charset="0"/>
                          <a:cs typeface="Arial" panose="020B0604020202020204" pitchFamily="34" charset="0"/>
                        </a:rPr>
                        <a:t>Viết bài văn nghị luận về một vấn đề đời sống</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571500" indent="-571500" algn="just">
                        <a:lnSpc>
                          <a:spcPct val="150000"/>
                        </a:lnSpc>
                        <a:buFont typeface="Arial" panose="020B0604020202020204" pitchFamily="34" charset="0"/>
                        <a:buChar char="•"/>
                      </a:pPr>
                      <a:r>
                        <a:rPr lang="vi-VN" sz="3300" dirty="0" smtClean="0">
                          <a:latin typeface="Arial" panose="020B0604020202020204" pitchFamily="34" charset="0"/>
                          <a:cs typeface="Arial" panose="020B0604020202020204" pitchFamily="34" charset="0"/>
                        </a:rPr>
                        <a:t>Tiếp tục dùng lí lẽ để mở rộng ý nghĩa của việc hiểu biết về lịch sử.</a:t>
                      </a:r>
                    </a:p>
                    <a:p>
                      <a:pPr marL="571500" indent="-571500" algn="just">
                        <a:lnSpc>
                          <a:spcPct val="150000"/>
                        </a:lnSpc>
                        <a:buFont typeface="Arial" panose="020B0604020202020204" pitchFamily="34" charset="0"/>
                        <a:buChar char="•"/>
                      </a:pPr>
                      <a:r>
                        <a:rPr lang="vi-VN" sz="3300" dirty="0" smtClean="0">
                          <a:latin typeface="Arial" panose="020B0604020202020204" pitchFamily="34" charset="0"/>
                          <a:cs typeface="Arial" panose="020B0604020202020204" pitchFamily="34" charset="0"/>
                        </a:rPr>
                        <a:t>Dùng lí lẽ và bằng chứng để làm sáng tỏ thực tế: có những bạn trẻ không quan tâm đến lịch sử dân tộc, hậu quả của tình trạng đó.</a:t>
                      </a:r>
                    </a:p>
                    <a:p>
                      <a:pPr marL="571500" indent="-571500" algn="just">
                        <a:lnSpc>
                          <a:spcPct val="150000"/>
                        </a:lnSpc>
                        <a:buFont typeface="Arial" panose="020B0604020202020204" pitchFamily="34" charset="0"/>
                        <a:buChar char="•"/>
                      </a:pPr>
                      <a:r>
                        <a:rPr lang="vi-VN" sz="3300" dirty="0" smtClean="0">
                          <a:latin typeface="Arial" panose="020B0604020202020204" pitchFamily="34" charset="0"/>
                          <a:cs typeface="Arial" panose="020B0604020202020204" pitchFamily="34" charset="0"/>
                        </a:rPr>
                        <a:t>Nêu ý nghĩa và vấn đề nghị luận và phương hướng hành động.</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just">
                        <a:lnSpc>
                          <a:spcPct val="150000"/>
                        </a:lnSpc>
                      </a:pPr>
                      <a:r>
                        <a:rPr lang="vi-VN" sz="3300" dirty="0" smtClean="0">
                          <a:latin typeface="Arial" panose="020B0604020202020204" pitchFamily="34" charset="0"/>
                          <a:cs typeface="Arial" panose="020B0604020202020204" pitchFamily="34" charset="0"/>
                        </a:rPr>
                        <a:t>Viết bài văn nghị luận về một vấn đề đời sống (con người trong mối quan hệ với cộng đồng, đất nước)</a:t>
                      </a:r>
                      <a:r>
                        <a:rPr lang="en-US" sz="3300" dirty="0" smtClean="0">
                          <a:latin typeface="Arial" panose="020B0604020202020204" pitchFamily="34" charset="0"/>
                          <a:cs typeface="Arial" panose="020B0604020202020204" pitchFamily="34" charset="0"/>
                        </a:rPr>
                        <a:t>.</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03773163"/>
                  </a:ext>
                </a:extLst>
              </a:tr>
              <a:tr h="2634420">
                <a:tc>
                  <a:txBody>
                    <a:bodyPr/>
                    <a:lstStyle/>
                    <a:p>
                      <a:pPr algn="ctr">
                        <a:lnSpc>
                          <a:spcPct val="150000"/>
                        </a:lnSpc>
                      </a:pPr>
                      <a:r>
                        <a:rPr lang="en-US" sz="3300" dirty="0" smtClean="0">
                          <a:latin typeface="Arial" panose="020B0604020202020204" pitchFamily="34" charset="0"/>
                          <a:cs typeface="Arial" panose="020B0604020202020204" pitchFamily="34" charset="0"/>
                        </a:rPr>
                        <a:t>4</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50000"/>
                        </a:lnSpc>
                      </a:pPr>
                      <a:r>
                        <a:rPr lang="en-US" sz="3300" dirty="0" smtClean="0">
                          <a:latin typeface="Arial" panose="020B0604020202020204" pitchFamily="34" charset="0"/>
                          <a:cs typeface="Arial" panose="020B0604020202020204" pitchFamily="34" charset="0"/>
                        </a:rPr>
                        <a:t>Viết bài văn phân tích một tác phẩm văn học</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571500" indent="-571500" algn="just">
                        <a:lnSpc>
                          <a:spcPct val="150000"/>
                        </a:lnSpc>
                        <a:buFont typeface="Arial" panose="020B0604020202020204" pitchFamily="34" charset="0"/>
                        <a:buChar char="•"/>
                      </a:pPr>
                      <a:r>
                        <a:rPr lang="vi-VN" sz="3300" dirty="0" smtClean="0">
                          <a:latin typeface="Arial" panose="020B0604020202020204" pitchFamily="34" charset="0"/>
                          <a:cs typeface="Arial" panose="020B0604020202020204" pitchFamily="34" charset="0"/>
                        </a:rPr>
                        <a:t>Giới thiệu khái quát về tác giả và bài thơ.</a:t>
                      </a:r>
                    </a:p>
                    <a:p>
                      <a:pPr marL="571500" indent="-571500" algn="just">
                        <a:lnSpc>
                          <a:spcPct val="150000"/>
                        </a:lnSpc>
                        <a:buFont typeface="Arial" panose="020B0604020202020204" pitchFamily="34" charset="0"/>
                        <a:buChar char="•"/>
                      </a:pPr>
                      <a:r>
                        <a:rPr lang="vi-VN" sz="3300" dirty="0" smtClean="0">
                          <a:latin typeface="Arial" panose="020B0604020202020204" pitchFamily="34" charset="0"/>
                          <a:cs typeface="Arial" panose="020B0604020202020204" pitchFamily="34" charset="0"/>
                        </a:rPr>
                        <a:t>Phân tích nhan đề và đề tài.</a:t>
                      </a:r>
                    </a:p>
                    <a:p>
                      <a:pPr marL="571500" indent="-571500" algn="just">
                        <a:lnSpc>
                          <a:spcPct val="150000"/>
                        </a:lnSpc>
                        <a:buFont typeface="Arial" panose="020B0604020202020204" pitchFamily="34" charset="0"/>
                        <a:buChar char="•"/>
                      </a:pPr>
                      <a:r>
                        <a:rPr lang="vi-VN" sz="3300" dirty="0" smtClean="0">
                          <a:latin typeface="Arial" panose="020B0604020202020204" pitchFamily="34" charset="0"/>
                          <a:cs typeface="Arial" panose="020B0604020202020204" pitchFamily="34" charset="0"/>
                        </a:rPr>
                        <a:t>Phân tích nội dung trào phúng của bài thơ để làm rõ chủ đề.</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just">
                        <a:lnSpc>
                          <a:spcPct val="150000"/>
                        </a:lnSpc>
                      </a:pPr>
                      <a:r>
                        <a:rPr lang="vi-VN" sz="3300" dirty="0" smtClean="0">
                          <a:latin typeface="Arial" panose="020B0604020202020204" pitchFamily="34" charset="0"/>
                          <a:cs typeface="Arial" panose="020B0604020202020204" pitchFamily="34" charset="0"/>
                        </a:rPr>
                        <a:t>Viết bài văn phân tích một tác phẩm văn học (thơ trào phúng)</a:t>
                      </a:r>
                      <a:r>
                        <a:rPr lang="en-US" sz="3300" dirty="0" smtClean="0">
                          <a:latin typeface="Arial" panose="020B0604020202020204" pitchFamily="34" charset="0"/>
                          <a:cs typeface="Arial" panose="020B0604020202020204" pitchFamily="34" charset="0"/>
                        </a:rPr>
                        <a:t>.</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65834319"/>
                  </a:ext>
                </a:extLst>
              </a:tr>
            </a:tbl>
          </a:graphicData>
        </a:graphic>
      </p:graphicFrame>
    </p:spTree>
    <p:extLst>
      <p:ext uri="{BB962C8B-B14F-4D97-AF65-F5344CB8AC3E}">
        <p14:creationId xmlns:p14="http://schemas.microsoft.com/office/powerpoint/2010/main" val="41515921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graphicFrame>
        <p:nvGraphicFramePr>
          <p:cNvPr id="3" name="Table 2"/>
          <p:cNvGraphicFramePr>
            <a:graphicFrameLocks noGrp="1"/>
          </p:cNvGraphicFramePr>
          <p:nvPr>
            <p:extLst>
              <p:ext uri="{D42A27DB-BD31-4B8C-83A1-F6EECF244321}">
                <p14:modId xmlns:p14="http://schemas.microsoft.com/office/powerpoint/2010/main" val="2367273611"/>
              </p:ext>
            </p:extLst>
          </p:nvPr>
        </p:nvGraphicFramePr>
        <p:xfrm>
          <a:off x="266700" y="242600"/>
          <a:ext cx="17754599" cy="9549099"/>
        </p:xfrm>
        <a:graphic>
          <a:graphicData uri="http://schemas.openxmlformats.org/drawingml/2006/table">
            <a:tbl>
              <a:tblPr firstRow="1" bandRow="1">
                <a:tableStyleId>{21E4AEA4-8DFA-4A89-87EB-49C32662AFE0}</a:tableStyleId>
              </a:tblPr>
              <a:tblGrid>
                <a:gridCol w="1345045">
                  <a:extLst>
                    <a:ext uri="{9D8B030D-6E8A-4147-A177-3AD203B41FA5}">
                      <a16:colId xmlns:a16="http://schemas.microsoft.com/office/drawing/2014/main" val="4195486103"/>
                    </a:ext>
                  </a:extLst>
                </a:gridCol>
                <a:gridCol w="2731655">
                  <a:extLst>
                    <a:ext uri="{9D8B030D-6E8A-4147-A177-3AD203B41FA5}">
                      <a16:colId xmlns:a16="http://schemas.microsoft.com/office/drawing/2014/main" val="1654399450"/>
                    </a:ext>
                  </a:extLst>
                </a:gridCol>
                <a:gridCol w="9372600">
                  <a:extLst>
                    <a:ext uri="{9D8B030D-6E8A-4147-A177-3AD203B41FA5}">
                      <a16:colId xmlns:a16="http://schemas.microsoft.com/office/drawing/2014/main" val="547264541"/>
                    </a:ext>
                  </a:extLst>
                </a:gridCol>
                <a:gridCol w="4305299">
                  <a:extLst>
                    <a:ext uri="{9D8B030D-6E8A-4147-A177-3AD203B41FA5}">
                      <a16:colId xmlns:a16="http://schemas.microsoft.com/office/drawing/2014/main" val="2711403270"/>
                    </a:ext>
                  </a:extLst>
                </a:gridCol>
              </a:tblGrid>
              <a:tr h="1735303">
                <a:tc>
                  <a:txBody>
                    <a:bodyPr/>
                    <a:lstStyle/>
                    <a:p>
                      <a:pPr algn="ctr">
                        <a:lnSpc>
                          <a:spcPct val="150000"/>
                        </a:lnSpc>
                      </a:pPr>
                      <a:r>
                        <a:rPr lang="en-US" sz="3300" dirty="0" smtClean="0">
                          <a:latin typeface="Arial" panose="020B0604020202020204" pitchFamily="34" charset="0"/>
                          <a:cs typeface="Arial" panose="020B0604020202020204" pitchFamily="34" charset="0"/>
                        </a:rPr>
                        <a:t>STT</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300" dirty="0" smtClean="0">
                          <a:latin typeface="Arial" panose="020B0604020202020204" pitchFamily="34" charset="0"/>
                          <a:cs typeface="Arial" panose="020B0604020202020204" pitchFamily="34" charset="0"/>
                        </a:rPr>
                        <a:t>Kiểu</a:t>
                      </a:r>
                      <a:r>
                        <a:rPr lang="en-US" sz="3300" baseline="0" dirty="0" smtClean="0">
                          <a:latin typeface="Arial" panose="020B0604020202020204" pitchFamily="34" charset="0"/>
                          <a:cs typeface="Arial" panose="020B0604020202020204" pitchFamily="34" charset="0"/>
                        </a:rPr>
                        <a:t> bài viết</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300" dirty="0" smtClean="0">
                          <a:latin typeface="Arial" panose="020B0604020202020204" pitchFamily="34" charset="0"/>
                          <a:cs typeface="Arial" panose="020B0604020202020204" pitchFamily="34" charset="0"/>
                        </a:rPr>
                        <a:t>Yêu</a:t>
                      </a:r>
                      <a:r>
                        <a:rPr lang="en-US" sz="3300" baseline="0" dirty="0" smtClean="0">
                          <a:latin typeface="Arial" panose="020B0604020202020204" pitchFamily="34" charset="0"/>
                          <a:cs typeface="Arial" panose="020B0604020202020204" pitchFamily="34" charset="0"/>
                        </a:rPr>
                        <a:t> cầu của kiểu bài</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300" dirty="0" smtClean="0">
                          <a:latin typeface="Arial" panose="020B0604020202020204" pitchFamily="34" charset="0"/>
                          <a:cs typeface="Arial" panose="020B0604020202020204" pitchFamily="34" charset="0"/>
                        </a:rPr>
                        <a:t>Đề</a:t>
                      </a:r>
                      <a:r>
                        <a:rPr lang="en-US" sz="3300" baseline="0" dirty="0" smtClean="0">
                          <a:latin typeface="Arial" panose="020B0604020202020204" pitchFamily="34" charset="0"/>
                          <a:cs typeface="Arial" panose="020B0604020202020204" pitchFamily="34" charset="0"/>
                        </a:rPr>
                        <a:t> tài đã thực hành viết</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6812994"/>
                  </a:ext>
                </a:extLst>
              </a:tr>
              <a:tr h="3472579">
                <a:tc>
                  <a:txBody>
                    <a:bodyPr/>
                    <a:lstStyle/>
                    <a:p>
                      <a:pPr algn="ctr">
                        <a:lnSpc>
                          <a:spcPct val="150000"/>
                        </a:lnSpc>
                      </a:pPr>
                      <a:r>
                        <a:rPr lang="en-US" sz="3300" dirty="0" smtClean="0">
                          <a:latin typeface="Arial" panose="020B0604020202020204" pitchFamily="34" charset="0"/>
                          <a:cs typeface="Arial" panose="020B0604020202020204" pitchFamily="34" charset="0"/>
                        </a:rPr>
                        <a:t>4</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50000"/>
                        </a:lnSpc>
                      </a:pPr>
                      <a:r>
                        <a:rPr lang="en-US" sz="3300" dirty="0" smtClean="0">
                          <a:latin typeface="Arial" panose="020B0604020202020204" pitchFamily="34" charset="0"/>
                          <a:cs typeface="Arial" panose="020B0604020202020204" pitchFamily="34" charset="0"/>
                        </a:rPr>
                        <a:t>Viết bài văn phân tích một tác phẩm văn học</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571500" indent="-571500" algn="just">
                        <a:lnSpc>
                          <a:spcPct val="150000"/>
                        </a:lnSpc>
                        <a:buFont typeface="Arial" panose="020B0604020202020204" pitchFamily="34" charset="0"/>
                        <a:buChar char="•"/>
                      </a:pPr>
                      <a:r>
                        <a:rPr lang="vi-VN" sz="3300" dirty="0" smtClean="0">
                          <a:latin typeface="Arial" panose="020B0604020202020204" pitchFamily="34" charset="0"/>
                          <a:cs typeface="Arial" panose="020B0604020202020204" pitchFamily="34" charset="0"/>
                        </a:rPr>
                        <a:t>Chỉ ra và phân tích tác dụng của một số nét đặc sắc về nghệ thuật trào phúng.</a:t>
                      </a:r>
                    </a:p>
                    <a:p>
                      <a:pPr marL="571500" indent="-571500" algn="just">
                        <a:lnSpc>
                          <a:spcPct val="150000"/>
                        </a:lnSpc>
                        <a:buFont typeface="Arial" panose="020B0604020202020204" pitchFamily="34" charset="0"/>
                        <a:buChar char="•"/>
                      </a:pPr>
                      <a:r>
                        <a:rPr lang="vi-VN" sz="3300" dirty="0" smtClean="0">
                          <a:latin typeface="Arial" panose="020B0604020202020204" pitchFamily="34" charset="0"/>
                          <a:cs typeface="Arial" panose="020B0604020202020204" pitchFamily="34" charset="0"/>
                        </a:rPr>
                        <a:t>Khẳng định giá trị, ý nghĩa của bài thơ.</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just">
                        <a:lnSpc>
                          <a:spcPct val="150000"/>
                        </a:lnSpc>
                      </a:pPr>
                      <a:r>
                        <a:rPr lang="vi-VN" sz="3300" dirty="0" smtClean="0">
                          <a:latin typeface="Arial" panose="020B0604020202020204" pitchFamily="34" charset="0"/>
                          <a:cs typeface="Arial" panose="020B0604020202020204" pitchFamily="34" charset="0"/>
                        </a:rPr>
                        <a:t>Viết bài văn phân tích một tác phẩm văn học (thơ trào phúng)</a:t>
                      </a:r>
                      <a:r>
                        <a:rPr lang="en-US" sz="3300" dirty="0" smtClean="0">
                          <a:latin typeface="Arial" panose="020B0604020202020204" pitchFamily="34" charset="0"/>
                          <a:cs typeface="Arial" panose="020B0604020202020204" pitchFamily="34" charset="0"/>
                        </a:rPr>
                        <a:t>.</a:t>
                      </a:r>
                      <a:endParaRPr lang="vi-VN" sz="3300" dirty="0" smtClean="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03773163"/>
                  </a:ext>
                </a:extLst>
              </a:tr>
              <a:tr h="4341217">
                <a:tc>
                  <a:txBody>
                    <a:bodyPr/>
                    <a:lstStyle/>
                    <a:p>
                      <a:pPr algn="ctr">
                        <a:lnSpc>
                          <a:spcPct val="150000"/>
                        </a:lnSpc>
                      </a:pPr>
                      <a:r>
                        <a:rPr lang="en-US" sz="3300" dirty="0" smtClean="0">
                          <a:latin typeface="Arial" panose="020B0604020202020204" pitchFamily="34" charset="0"/>
                          <a:cs typeface="Arial" panose="020B0604020202020204" pitchFamily="34" charset="0"/>
                        </a:rPr>
                        <a:t>5</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50000"/>
                        </a:lnSpc>
                      </a:pPr>
                      <a:r>
                        <a:rPr lang="en-US" sz="3300" dirty="0" smtClean="0">
                          <a:latin typeface="Arial" panose="020B0604020202020204" pitchFamily="34" charset="0"/>
                          <a:cs typeface="Arial" panose="020B0604020202020204" pitchFamily="34" charset="0"/>
                        </a:rPr>
                        <a:t>Viết bài văn nghị luận về một vấn đề đời sống</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571500" indent="-571500" algn="just">
                        <a:lnSpc>
                          <a:spcPct val="150000"/>
                        </a:lnSpc>
                        <a:buFont typeface="Arial" panose="020B0604020202020204" pitchFamily="34" charset="0"/>
                        <a:buChar char="•"/>
                      </a:pPr>
                      <a:r>
                        <a:rPr lang="vi-VN" sz="3300" dirty="0" smtClean="0">
                          <a:latin typeface="Arial" panose="020B0604020202020204" pitchFamily="34" charset="0"/>
                          <a:cs typeface="Arial" panose="020B0604020202020204" pitchFamily="34" charset="0"/>
                        </a:rPr>
                        <a:t>Nêu vấn đề nghị luận</a:t>
                      </a:r>
                      <a:r>
                        <a:rPr lang="en-US" sz="3300" dirty="0" smtClean="0">
                          <a:latin typeface="Arial" panose="020B0604020202020204" pitchFamily="34" charset="0"/>
                          <a:cs typeface="Arial" panose="020B0604020202020204" pitchFamily="34" charset="0"/>
                        </a:rPr>
                        <a:t>.</a:t>
                      </a:r>
                      <a:endParaRPr lang="vi-VN" sz="3300" dirty="0" smtClean="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300" dirty="0" smtClean="0">
                          <a:latin typeface="Arial" panose="020B0604020202020204" pitchFamily="34" charset="0"/>
                          <a:cs typeface="Arial" panose="020B0604020202020204" pitchFamily="34" charset="0"/>
                        </a:rPr>
                        <a:t>Làm rõ vấn đề nghị luận</a:t>
                      </a:r>
                      <a:r>
                        <a:rPr lang="en-US" sz="3300" dirty="0" smtClean="0">
                          <a:latin typeface="Arial" panose="020B0604020202020204" pitchFamily="34" charset="0"/>
                          <a:cs typeface="Arial" panose="020B0604020202020204" pitchFamily="34" charset="0"/>
                        </a:rPr>
                        <a:t>.</a:t>
                      </a:r>
                      <a:endParaRPr lang="vi-VN" sz="3300" dirty="0" smtClean="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300" dirty="0" smtClean="0">
                          <a:latin typeface="Arial" panose="020B0604020202020204" pitchFamily="34" charset="0"/>
                          <a:cs typeface="Arial" panose="020B0604020202020204" pitchFamily="34" charset="0"/>
                        </a:rPr>
                        <a:t>Trình bày ý kiến phê phán.</a:t>
                      </a:r>
                    </a:p>
                    <a:p>
                      <a:pPr marL="571500" indent="-571500" algn="just">
                        <a:lnSpc>
                          <a:spcPct val="150000"/>
                        </a:lnSpc>
                        <a:buFont typeface="Arial" panose="020B0604020202020204" pitchFamily="34" charset="0"/>
                        <a:buChar char="•"/>
                      </a:pPr>
                      <a:r>
                        <a:rPr lang="vi-VN" sz="3300" dirty="0" smtClean="0">
                          <a:latin typeface="Arial" panose="020B0604020202020204" pitchFamily="34" charset="0"/>
                          <a:cs typeface="Arial" panose="020B0604020202020204" pitchFamily="34" charset="0"/>
                        </a:rPr>
                        <a:t>Đối thoại với ý kiến khác.</a:t>
                      </a:r>
                    </a:p>
                    <a:p>
                      <a:pPr marL="571500" indent="-571500" algn="just">
                        <a:lnSpc>
                          <a:spcPct val="150000"/>
                        </a:lnSpc>
                        <a:buFont typeface="Arial" panose="020B0604020202020204" pitchFamily="34" charset="0"/>
                        <a:buChar char="•"/>
                      </a:pPr>
                      <a:r>
                        <a:rPr lang="vi-VN" sz="3300" dirty="0" smtClean="0">
                          <a:latin typeface="Arial" panose="020B0604020202020204" pitchFamily="34" charset="0"/>
                          <a:cs typeface="Arial" panose="020B0604020202020204" pitchFamily="34" charset="0"/>
                        </a:rPr>
                        <a:t>Khẳng định ý kiến phê phán, rút ra bài học.</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just">
                        <a:lnSpc>
                          <a:spcPct val="150000"/>
                        </a:lnSpc>
                      </a:pPr>
                      <a:r>
                        <a:rPr lang="vi-VN" sz="3300" dirty="0" smtClean="0">
                          <a:latin typeface="Arial" panose="020B0604020202020204" pitchFamily="34" charset="0"/>
                          <a:cs typeface="Arial" panose="020B0604020202020204" pitchFamily="34" charset="0"/>
                        </a:rPr>
                        <a:t>Viết bài văn nghị luận về một vấn đề đời sống (một thói quen xấu của con người trong xã hội hiện đại)</a:t>
                      </a:r>
                      <a:r>
                        <a:rPr lang="en-US" sz="3300" dirty="0" smtClean="0">
                          <a:latin typeface="Arial" panose="020B0604020202020204" pitchFamily="34" charset="0"/>
                          <a:cs typeface="Arial" panose="020B0604020202020204" pitchFamily="34" charset="0"/>
                        </a:rPr>
                        <a:t>.</a:t>
                      </a:r>
                      <a:endParaRPr lang="en-US" sz="33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65834319"/>
                  </a:ext>
                </a:extLst>
              </a:tr>
            </a:tbl>
          </a:graphicData>
        </a:graphic>
      </p:graphicFrame>
    </p:spTree>
    <p:extLst>
      <p:ext uri="{BB962C8B-B14F-4D97-AF65-F5344CB8AC3E}">
        <p14:creationId xmlns:p14="http://schemas.microsoft.com/office/powerpoint/2010/main" val="8159625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3" name="Freeform 10"/>
          <p:cNvSpPr/>
          <p:nvPr/>
        </p:nvSpPr>
        <p:spPr>
          <a:xfrm>
            <a:off x="0" y="7145653"/>
            <a:ext cx="2895600" cy="3141347"/>
          </a:xfrm>
          <a:custGeom>
            <a:avLst/>
            <a:gdLst/>
            <a:ahLst/>
            <a:cxnLst/>
            <a:rect l="l" t="t" r="r" b="b"/>
            <a:pathLst>
              <a:path w="2731957" h="2684147">
                <a:moveTo>
                  <a:pt x="0" y="0"/>
                </a:moveTo>
                <a:lnTo>
                  <a:pt x="2731957" y="0"/>
                </a:lnTo>
                <a:lnTo>
                  <a:pt x="2731957" y="2684147"/>
                </a:lnTo>
                <a:lnTo>
                  <a:pt x="0" y="2684147"/>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sp>
        <p:nvSpPr>
          <p:cNvPr id="4" name="Freeform 9"/>
          <p:cNvSpPr/>
          <p:nvPr/>
        </p:nvSpPr>
        <p:spPr>
          <a:xfrm rot="2274394">
            <a:off x="15770869" y="804141"/>
            <a:ext cx="1892195" cy="1137682"/>
          </a:xfrm>
          <a:custGeom>
            <a:avLst/>
            <a:gdLst/>
            <a:ahLst/>
            <a:cxnLst/>
            <a:rect l="l" t="t" r="r" b="b"/>
            <a:pathLst>
              <a:path w="1892195" h="1137682">
                <a:moveTo>
                  <a:pt x="0" y="0"/>
                </a:moveTo>
                <a:lnTo>
                  <a:pt x="1892195" y="0"/>
                </a:lnTo>
                <a:lnTo>
                  <a:pt x="1892195" y="1137682"/>
                </a:lnTo>
                <a:lnTo>
                  <a:pt x="0" y="1137682"/>
                </a:lnTo>
                <a:lnTo>
                  <a:pt x="0" y="0"/>
                </a:lnTo>
                <a:close/>
              </a:path>
            </a:pathLst>
          </a:custGeom>
          <a:blipFill>
            <a:blip r:embed="rId10">
              <a:extLst>
                <a:ext uri="{96DAC541-7B7A-43D3-8B79-37D633B846F1}">
                  <asvg:svgBlip xmlns="" xmlns:asvg="http://schemas.microsoft.com/office/drawing/2016/SVG/main" r:embed="rId7"/>
                </a:ext>
              </a:extLst>
            </a:blip>
            <a:stretch>
              <a:fillRect/>
            </a:stretch>
          </a:blipFill>
        </p:spPr>
      </p:sp>
      <p:sp>
        <p:nvSpPr>
          <p:cNvPr id="6" name="TextBox 5"/>
          <p:cNvSpPr txBox="1"/>
          <p:nvPr/>
        </p:nvSpPr>
        <p:spPr>
          <a:xfrm>
            <a:off x="6549857" y="342899"/>
            <a:ext cx="5141906" cy="1246495"/>
          </a:xfrm>
          <a:prstGeom prst="rect">
            <a:avLst/>
          </a:prstGeom>
          <a:noFill/>
        </p:spPr>
        <p:txBody>
          <a:bodyPr wrap="square" rtlCol="0">
            <a:spAutoFit/>
          </a:bodyPr>
          <a:lstStyle/>
          <a:p>
            <a:pPr algn="ctr">
              <a:lnSpc>
                <a:spcPct val="150000"/>
              </a:lnSpc>
            </a:pPr>
            <a:r>
              <a:rPr lang="en-US" sz="5000" b="1" dirty="0" smtClean="0">
                <a:solidFill>
                  <a:schemeClr val="accent1">
                    <a:lumMod val="50000"/>
                  </a:schemeClr>
                </a:solidFill>
                <a:latin typeface="Arial" panose="020B0604020202020204" pitchFamily="34" charset="0"/>
                <a:cs typeface="Arial" panose="020B0604020202020204" pitchFamily="34" charset="0"/>
              </a:rPr>
              <a:t>4. Nói và nghe</a:t>
            </a:r>
            <a:endParaRPr lang="en-US" sz="5000" b="1" dirty="0">
              <a:solidFill>
                <a:schemeClr val="accent1">
                  <a:lumMod val="50000"/>
                </a:schemeClr>
              </a:solidFill>
              <a:latin typeface="Arial" panose="020B0604020202020204" pitchFamily="34" charset="0"/>
              <a:cs typeface="Arial" panose="020B0604020202020204" pitchFamily="34" charset="0"/>
            </a:endParaRPr>
          </a:p>
        </p:txBody>
      </p:sp>
      <p:sp>
        <p:nvSpPr>
          <p:cNvPr id="7" name="Rounded Rectangle 6"/>
          <p:cNvSpPr/>
          <p:nvPr/>
        </p:nvSpPr>
        <p:spPr>
          <a:xfrm>
            <a:off x="5272710" y="1906622"/>
            <a:ext cx="7696200" cy="108466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dirty="0" smtClean="0">
                <a:solidFill>
                  <a:srgbClr val="C00000"/>
                </a:solidFill>
                <a:latin typeface="Arial" panose="020B0604020202020204" pitchFamily="34" charset="0"/>
                <a:cs typeface="Arial" panose="020B0604020202020204" pitchFamily="34" charset="0"/>
              </a:rPr>
              <a:t>HOẠT ĐỘNG NHÓM</a:t>
            </a:r>
            <a:endParaRPr lang="en-US" sz="4500" b="1" dirty="0">
              <a:solidFill>
                <a:srgbClr val="C00000"/>
              </a:solidFill>
              <a:latin typeface="Arial" panose="020B0604020202020204" pitchFamily="34" charset="0"/>
              <a:cs typeface="Arial" panose="020B0604020202020204" pitchFamily="34" charset="0"/>
            </a:endParaRPr>
          </a:p>
        </p:txBody>
      </p:sp>
      <p:sp>
        <p:nvSpPr>
          <p:cNvPr id="8" name="Rounded Rectangle 7"/>
          <p:cNvSpPr/>
          <p:nvPr/>
        </p:nvSpPr>
        <p:spPr>
          <a:xfrm>
            <a:off x="342900" y="3308518"/>
            <a:ext cx="17602200" cy="1894510"/>
          </a:xfrm>
          <a:prstGeom prst="roundRect">
            <a:avLst>
              <a:gd name="adj" fmla="val 1051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a:solidFill>
                  <a:schemeClr val="tx1"/>
                </a:solidFill>
                <a:latin typeface="Arial" panose="020B0604020202020204" pitchFamily="34" charset="0"/>
                <a:cs typeface="Arial" panose="020B0604020202020204" pitchFamily="34" charset="0"/>
              </a:rPr>
              <a:t>Câu </a:t>
            </a:r>
            <a:r>
              <a:rPr lang="en-US" sz="4000" b="1" dirty="0" smtClean="0">
                <a:solidFill>
                  <a:schemeClr val="tx1"/>
                </a:solidFill>
                <a:latin typeface="Arial" panose="020B0604020202020204" pitchFamily="34" charset="0"/>
                <a:cs typeface="Arial" panose="020B0604020202020204" pitchFamily="34" charset="0"/>
              </a:rPr>
              <a:t>6</a:t>
            </a:r>
            <a:r>
              <a:rPr lang="vi-VN" sz="4000" b="1" dirty="0" smtClean="0">
                <a:solidFill>
                  <a:schemeClr val="tx1"/>
                </a:solidFill>
                <a:latin typeface="Arial" panose="020B0604020202020204" pitchFamily="34" charset="0"/>
                <a:cs typeface="Arial" panose="020B0604020202020204" pitchFamily="34" charset="0"/>
              </a:rPr>
              <a:t>:</a:t>
            </a:r>
            <a:r>
              <a:rPr lang="vi-VN" sz="4000" dirty="0" smtClean="0">
                <a:solidFill>
                  <a:schemeClr val="tx1"/>
                </a:solidFill>
                <a:latin typeface="Arial" panose="020B0604020202020204" pitchFamily="34" charset="0"/>
                <a:cs typeface="Arial" panose="020B0604020202020204" pitchFamily="34" charset="0"/>
              </a:rPr>
              <a:t> </a:t>
            </a:r>
            <a:r>
              <a:rPr lang="vi-VN" sz="4000" dirty="0">
                <a:solidFill>
                  <a:schemeClr val="tx1"/>
                </a:solidFill>
                <a:cs typeface="Arial" panose="020B0604020202020204" pitchFamily="34" charset="0"/>
              </a:rPr>
              <a:t>Nêu những điểm chung trong việc thực hiện các bước của hoạt động nói và nghe ở năm bài học trong học kì 1.</a:t>
            </a:r>
            <a:endParaRPr lang="en-US" sz="4000" dirty="0">
              <a:solidFill>
                <a:schemeClr val="tx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11"/>
          <a:stretch>
            <a:fillRect/>
          </a:stretch>
        </p:blipFill>
        <p:spPr>
          <a:xfrm>
            <a:off x="3901110" y="5027762"/>
            <a:ext cx="10439400" cy="5434504"/>
          </a:xfrm>
          <a:prstGeom prst="rect">
            <a:avLst/>
          </a:prstGeom>
        </p:spPr>
      </p:pic>
    </p:spTree>
    <p:extLst>
      <p:ext uri="{BB962C8B-B14F-4D97-AF65-F5344CB8AC3E}">
        <p14:creationId xmlns:p14="http://schemas.microsoft.com/office/powerpoint/2010/main" val="22757938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3" name="Freeform 8"/>
          <p:cNvSpPr/>
          <p:nvPr/>
        </p:nvSpPr>
        <p:spPr>
          <a:xfrm>
            <a:off x="-457200" y="7429500"/>
            <a:ext cx="5861841" cy="3084794"/>
          </a:xfrm>
          <a:custGeom>
            <a:avLst/>
            <a:gdLst/>
            <a:ahLst/>
            <a:cxnLst/>
            <a:rect l="l" t="t" r="r" b="b"/>
            <a:pathLst>
              <a:path w="5861841" h="3084794">
                <a:moveTo>
                  <a:pt x="0" y="0"/>
                </a:moveTo>
                <a:lnTo>
                  <a:pt x="5861842" y="0"/>
                </a:lnTo>
                <a:lnTo>
                  <a:pt x="5861842" y="3084794"/>
                </a:lnTo>
                <a:lnTo>
                  <a:pt x="0" y="3084794"/>
                </a:lnTo>
                <a:lnTo>
                  <a:pt x="0" y="0"/>
                </a:lnTo>
                <a:close/>
              </a:path>
            </a:pathLst>
          </a:custGeom>
          <a:blipFill>
            <a:blip r:embed="rId3"/>
            <a:stretch>
              <a:fillRect/>
            </a:stretch>
          </a:blipFill>
        </p:spPr>
      </p:sp>
      <p:sp>
        <p:nvSpPr>
          <p:cNvPr id="4" name="Freeform 5"/>
          <p:cNvSpPr/>
          <p:nvPr/>
        </p:nvSpPr>
        <p:spPr>
          <a:xfrm>
            <a:off x="12949973" y="7464556"/>
            <a:ext cx="5795227" cy="3049738"/>
          </a:xfrm>
          <a:custGeom>
            <a:avLst/>
            <a:gdLst/>
            <a:ahLst/>
            <a:cxnLst/>
            <a:rect l="l" t="t" r="r" b="b"/>
            <a:pathLst>
              <a:path w="5795227" h="3049738">
                <a:moveTo>
                  <a:pt x="0" y="0"/>
                </a:moveTo>
                <a:lnTo>
                  <a:pt x="5795227" y="0"/>
                </a:lnTo>
                <a:lnTo>
                  <a:pt x="5795227" y="3049738"/>
                </a:lnTo>
                <a:lnTo>
                  <a:pt x="0" y="3049738"/>
                </a:lnTo>
                <a:lnTo>
                  <a:pt x="0" y="0"/>
                </a:lnTo>
                <a:close/>
              </a:path>
            </a:pathLst>
          </a:custGeom>
          <a:blipFill>
            <a:blip r:embed="rId3"/>
            <a:stretch>
              <a:fillRect/>
            </a:stretch>
          </a:blipFill>
        </p:spPr>
      </p:sp>
      <p:sp>
        <p:nvSpPr>
          <p:cNvPr id="5" name="Rounded Rectangle 4"/>
          <p:cNvSpPr/>
          <p:nvPr/>
        </p:nvSpPr>
        <p:spPr>
          <a:xfrm>
            <a:off x="5404641" y="475671"/>
            <a:ext cx="7696200" cy="1057389"/>
          </a:xfrm>
          <a:prstGeom prst="roundRect">
            <a:avLst>
              <a:gd name="adj" fmla="val 5000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smtClean="0">
                <a:solidFill>
                  <a:schemeClr val="accent1">
                    <a:lumMod val="50000"/>
                  </a:schemeClr>
                </a:solidFill>
                <a:latin typeface="Arial" panose="020B0604020202020204" pitchFamily="34" charset="0"/>
                <a:cs typeface="Arial" panose="020B0604020202020204" pitchFamily="34" charset="0"/>
              </a:rPr>
              <a:t>Câu </a:t>
            </a:r>
            <a:r>
              <a:rPr lang="en-US" sz="5000" b="1" dirty="0" smtClean="0">
                <a:solidFill>
                  <a:schemeClr val="accent1">
                    <a:lumMod val="50000"/>
                  </a:schemeClr>
                </a:solidFill>
                <a:latin typeface="Arial" panose="020B0604020202020204" pitchFamily="34" charset="0"/>
                <a:cs typeface="Arial" panose="020B0604020202020204" pitchFamily="34" charset="0"/>
              </a:rPr>
              <a:t>6</a:t>
            </a:r>
            <a:endParaRPr lang="en-US" sz="5000" b="1" dirty="0">
              <a:solidFill>
                <a:schemeClr val="accent1">
                  <a:lumMod val="50000"/>
                </a:schemeClr>
              </a:solidFill>
              <a:latin typeface="Arial" panose="020B0604020202020204" pitchFamily="34" charset="0"/>
              <a:cs typeface="Arial" panose="020B0604020202020204" pitchFamily="34" charset="0"/>
            </a:endParaRPr>
          </a:p>
        </p:txBody>
      </p:sp>
      <p:sp>
        <p:nvSpPr>
          <p:cNvPr id="6" name="Rounded Rectangle 5"/>
          <p:cNvSpPr/>
          <p:nvPr/>
        </p:nvSpPr>
        <p:spPr>
          <a:xfrm>
            <a:off x="389519" y="1837768"/>
            <a:ext cx="17602200" cy="1894510"/>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a:solidFill>
                  <a:schemeClr val="tx1"/>
                </a:solidFill>
                <a:cs typeface="Arial" panose="020B0604020202020204" pitchFamily="34" charset="0"/>
              </a:rPr>
              <a:t>Những điểm chung trong việc thực hiện các bước của hoạt động nói và nghe ở năm bài học trong học kì 1:</a:t>
            </a:r>
            <a:endParaRPr lang="en-US" sz="4000" dirty="0">
              <a:solidFill>
                <a:schemeClr val="tx1"/>
              </a:solidFill>
              <a:latin typeface="Arial" panose="020B0604020202020204" pitchFamily="34" charset="0"/>
              <a:cs typeface="Arial" panose="020B0604020202020204" pitchFamily="34" charset="0"/>
            </a:endParaRPr>
          </a:p>
        </p:txBody>
      </p:sp>
      <p:sp>
        <p:nvSpPr>
          <p:cNvPr id="7" name="Rounded Rectangle 6"/>
          <p:cNvSpPr/>
          <p:nvPr/>
        </p:nvSpPr>
        <p:spPr>
          <a:xfrm>
            <a:off x="487122" y="4341693"/>
            <a:ext cx="5836410" cy="2150226"/>
          </a:xfrm>
          <a:prstGeom prst="roundRect">
            <a:avLst>
              <a:gd name="adj" fmla="val 12260"/>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cs typeface="Arial" panose="020B0604020202020204" pitchFamily="34" charset="0"/>
              </a:rPr>
              <a:t>Xác định mục đích nói và người </a:t>
            </a:r>
            <a:r>
              <a:rPr lang="vi-VN" sz="4000" dirty="0" smtClean="0">
                <a:solidFill>
                  <a:schemeClr val="tx1"/>
                </a:solidFill>
                <a:cs typeface="Arial" panose="020B0604020202020204" pitchFamily="34" charset="0"/>
              </a:rPr>
              <a:t>nghe</a:t>
            </a:r>
            <a:r>
              <a:rPr lang="en-US" sz="4000" dirty="0" smtClean="0">
                <a:solidFill>
                  <a:schemeClr val="tx1"/>
                </a:solidFill>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8" name="Rounded Rectangle 7"/>
          <p:cNvSpPr/>
          <p:nvPr/>
        </p:nvSpPr>
        <p:spPr>
          <a:xfrm>
            <a:off x="6694339" y="4341694"/>
            <a:ext cx="5079970" cy="2150226"/>
          </a:xfrm>
          <a:prstGeom prst="roundRect">
            <a:avLst>
              <a:gd name="adj" fmla="val 11885"/>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cs typeface="Arial" panose="020B0604020202020204" pitchFamily="34" charset="0"/>
              </a:rPr>
              <a:t>Xác định nội dung nói và nghe của </a:t>
            </a:r>
            <a:r>
              <a:rPr lang="vi-VN" sz="4000" dirty="0" smtClean="0">
                <a:solidFill>
                  <a:schemeClr val="tx1"/>
                </a:solidFill>
                <a:cs typeface="Arial" panose="020B0604020202020204" pitchFamily="34" charset="0"/>
              </a:rPr>
              <a:t>bài</a:t>
            </a:r>
            <a:r>
              <a:rPr lang="en-US" sz="4000" dirty="0" smtClean="0">
                <a:solidFill>
                  <a:schemeClr val="tx1"/>
                </a:solidFill>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9" name="Rounded Rectangle 8"/>
          <p:cNvSpPr/>
          <p:nvPr/>
        </p:nvSpPr>
        <p:spPr>
          <a:xfrm>
            <a:off x="481563" y="6821671"/>
            <a:ext cx="5841969" cy="2150226"/>
          </a:xfrm>
          <a:prstGeom prst="roundRect">
            <a:avLst>
              <a:gd name="adj" fmla="val 12260"/>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cs typeface="Arial" panose="020B0604020202020204" pitchFamily="34" charset="0"/>
              </a:rPr>
              <a:t>Chuẩn bị nói và nghe (chọn đề tài, lập dàn ý)</a:t>
            </a:r>
            <a:r>
              <a:rPr lang="en-US" sz="4000" dirty="0" smtClean="0">
                <a:solidFill>
                  <a:schemeClr val="tx1"/>
                </a:solidFill>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10" name="Rounded Rectangle 9"/>
          <p:cNvSpPr/>
          <p:nvPr/>
        </p:nvSpPr>
        <p:spPr>
          <a:xfrm>
            <a:off x="6694339" y="6821671"/>
            <a:ext cx="5079970" cy="2150226"/>
          </a:xfrm>
          <a:prstGeom prst="roundRect">
            <a:avLst>
              <a:gd name="adj" fmla="val 11885"/>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cs typeface="Arial" panose="020B0604020202020204" pitchFamily="34" charset="0"/>
              </a:rPr>
              <a:t>Trình bày bài nói</a:t>
            </a:r>
            <a:r>
              <a:rPr lang="en-US" sz="4000" dirty="0" smtClean="0">
                <a:solidFill>
                  <a:schemeClr val="tx1"/>
                </a:solidFill>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11" name="Rounded Rectangle 10"/>
          <p:cNvSpPr/>
          <p:nvPr/>
        </p:nvSpPr>
        <p:spPr>
          <a:xfrm>
            <a:off x="12145116" y="6821671"/>
            <a:ext cx="5846603" cy="2150226"/>
          </a:xfrm>
          <a:prstGeom prst="roundRect">
            <a:avLst>
              <a:gd name="adj" fmla="val 11885"/>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cs typeface="Arial" panose="020B0604020202020204" pitchFamily="34" charset="0"/>
              </a:rPr>
              <a:t>Trao đổi, rút kinh nghiệm về nói và </a:t>
            </a:r>
            <a:r>
              <a:rPr lang="vi-VN" sz="4000" dirty="0" smtClean="0">
                <a:solidFill>
                  <a:schemeClr val="tx1"/>
                </a:solidFill>
                <a:cs typeface="Arial" panose="020B0604020202020204" pitchFamily="34" charset="0"/>
              </a:rPr>
              <a:t>nghe</a:t>
            </a:r>
            <a:r>
              <a:rPr lang="en-US" sz="4000" dirty="0" smtClean="0">
                <a:solidFill>
                  <a:schemeClr val="tx1"/>
                </a:solidFill>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08969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30986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grpSp>
        <p:nvGrpSpPr>
          <p:cNvPr id="13" name="Group 12"/>
          <p:cNvGrpSpPr/>
          <p:nvPr/>
        </p:nvGrpSpPr>
        <p:grpSpPr>
          <a:xfrm>
            <a:off x="127525" y="237617"/>
            <a:ext cx="18032949" cy="9788906"/>
            <a:chOff x="-295994" y="171485"/>
            <a:chExt cx="18032949" cy="9788906"/>
          </a:xfrm>
        </p:grpSpPr>
        <p:sp>
          <p:nvSpPr>
            <p:cNvPr id="4" name="Freeform 4"/>
            <p:cNvSpPr/>
            <p:nvPr/>
          </p:nvSpPr>
          <p:spPr>
            <a:xfrm rot="-116913" flipV="1">
              <a:off x="-295994" y="171485"/>
              <a:ext cx="18032949" cy="9788906"/>
            </a:xfrm>
            <a:custGeom>
              <a:avLst/>
              <a:gdLst/>
              <a:ahLst/>
              <a:cxnLst/>
              <a:rect l="l" t="t" r="r" b="b"/>
              <a:pathLst>
                <a:path w="16253390" h="8864870">
                  <a:moveTo>
                    <a:pt x="0" y="8864870"/>
                  </a:moveTo>
                  <a:lnTo>
                    <a:pt x="16253390" y="8864870"/>
                  </a:lnTo>
                  <a:lnTo>
                    <a:pt x="16253390" y="0"/>
                  </a:lnTo>
                  <a:lnTo>
                    <a:pt x="0" y="0"/>
                  </a:lnTo>
                  <a:lnTo>
                    <a:pt x="0" y="8864870"/>
                  </a:lnTo>
                  <a:close/>
                </a:path>
              </a:pathLst>
            </a:custGeom>
            <a:blipFill>
              <a:blip r:embed="rId3">
                <a:extLst>
                  <a:ext uri="{96DAC541-7B7A-43D3-8B79-37D633B846F1}">
                    <asvg:svgBlip xmlns="" xmlns:asvg="http://schemas.microsoft.com/office/drawing/2016/SVG/main" r:embed="rId5"/>
                  </a:ext>
                </a:extLst>
              </a:blip>
              <a:stretch>
                <a:fillRect/>
              </a:stretch>
            </a:blipFill>
          </p:spPr>
        </p:sp>
        <p:sp>
          <p:nvSpPr>
            <p:cNvPr id="12" name="Rectangle 11"/>
            <p:cNvSpPr/>
            <p:nvPr/>
          </p:nvSpPr>
          <p:spPr>
            <a:xfrm>
              <a:off x="3025029" y="1524000"/>
              <a:ext cx="11390903" cy="7239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7000" b="1" dirty="0" smtClean="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ÔN TẬP HỌC KÌ I</a:t>
              </a:r>
              <a:endParaRPr lang="en-US" sz="170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14" name="Freeform 9"/>
          <p:cNvSpPr/>
          <p:nvPr/>
        </p:nvSpPr>
        <p:spPr>
          <a:xfrm rot="-997092">
            <a:off x="13488137" y="936231"/>
            <a:ext cx="2028444" cy="2432917"/>
          </a:xfrm>
          <a:custGeom>
            <a:avLst/>
            <a:gdLst/>
            <a:ahLst/>
            <a:cxnLst/>
            <a:rect l="l" t="t" r="r" b="b"/>
            <a:pathLst>
              <a:path w="2028444" h="2432917">
                <a:moveTo>
                  <a:pt x="0" y="0"/>
                </a:moveTo>
                <a:lnTo>
                  <a:pt x="2028444" y="0"/>
                </a:lnTo>
                <a:lnTo>
                  <a:pt x="2028444" y="2432917"/>
                </a:lnTo>
                <a:lnTo>
                  <a:pt x="0" y="2432917"/>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sp>
        <p:nvSpPr>
          <p:cNvPr id="15" name="Freeform 8"/>
          <p:cNvSpPr/>
          <p:nvPr/>
        </p:nvSpPr>
        <p:spPr>
          <a:xfrm>
            <a:off x="13757037" y="7394193"/>
            <a:ext cx="3177975" cy="2979351"/>
          </a:xfrm>
          <a:custGeom>
            <a:avLst/>
            <a:gdLst/>
            <a:ahLst/>
            <a:cxnLst/>
            <a:rect l="l" t="t" r="r" b="b"/>
            <a:pathLst>
              <a:path w="3177975" h="2979351">
                <a:moveTo>
                  <a:pt x="0" y="0"/>
                </a:moveTo>
                <a:lnTo>
                  <a:pt x="3177974" y="0"/>
                </a:lnTo>
                <a:lnTo>
                  <a:pt x="3177974" y="2979352"/>
                </a:lnTo>
                <a:lnTo>
                  <a:pt x="0" y="2979352"/>
                </a:lnTo>
                <a:lnTo>
                  <a:pt x="0" y="0"/>
                </a:lnTo>
                <a:close/>
              </a:path>
            </a:pathLst>
          </a:custGeom>
          <a:blipFill>
            <a:blip r:embed="rId12">
              <a:extLst>
                <a:ext uri="{96DAC541-7B7A-43D3-8B79-37D633B846F1}">
                  <asvg:svgBlip xmlns="" xmlns:asvg="http://schemas.microsoft.com/office/drawing/2016/SVG/main" r:embed="rId9"/>
                </a:ext>
              </a:extLst>
            </a:blip>
            <a:stretch>
              <a:fillRect/>
            </a:stretch>
          </a:blipFill>
        </p:spPr>
      </p:sp>
      <p:pic>
        <p:nvPicPr>
          <p:cNvPr id="16" name="Picture 15"/>
          <p:cNvPicPr>
            <a:picLocks noChangeAspect="1"/>
          </p:cNvPicPr>
          <p:nvPr/>
        </p:nvPicPr>
        <p:blipFill>
          <a:blip r:embed="rId13"/>
          <a:stretch>
            <a:fillRect/>
          </a:stretch>
        </p:blipFill>
        <p:spPr>
          <a:xfrm>
            <a:off x="685800" y="1350995"/>
            <a:ext cx="2944623" cy="1603387"/>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par>
                                <p:cTn id="8" presetID="31"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 calcmode="lin" valueType="num">
                                      <p:cBhvr>
                                        <p:cTn id="12" dur="500" fill="hold"/>
                                        <p:tgtEl>
                                          <p:spTgt spid="14"/>
                                        </p:tgtEl>
                                        <p:attrNameLst>
                                          <p:attrName>style.rotation</p:attrName>
                                        </p:attrNameLst>
                                      </p:cBhvr>
                                      <p:tavLst>
                                        <p:tav tm="0">
                                          <p:val>
                                            <p:fltVal val="90"/>
                                          </p:val>
                                        </p:tav>
                                        <p:tav tm="100000">
                                          <p:val>
                                            <p:fltVal val="0"/>
                                          </p:val>
                                        </p:tav>
                                      </p:tavLst>
                                    </p:anim>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3" name="Freeform 3"/>
          <p:cNvSpPr/>
          <p:nvPr/>
        </p:nvSpPr>
        <p:spPr>
          <a:xfrm rot="516453">
            <a:off x="-41209" y="5271566"/>
            <a:ext cx="2128879" cy="5547568"/>
          </a:xfrm>
          <a:custGeom>
            <a:avLst/>
            <a:gdLst/>
            <a:ahLst/>
            <a:cxnLst/>
            <a:rect l="l" t="t" r="r" b="b"/>
            <a:pathLst>
              <a:path w="2128879" h="5547568">
                <a:moveTo>
                  <a:pt x="0" y="0"/>
                </a:moveTo>
                <a:lnTo>
                  <a:pt x="2128879" y="0"/>
                </a:lnTo>
                <a:lnTo>
                  <a:pt x="2128879" y="5547567"/>
                </a:lnTo>
                <a:lnTo>
                  <a:pt x="0" y="5547567"/>
                </a:lnTo>
                <a:lnTo>
                  <a:pt x="0" y="0"/>
                </a:lnTo>
                <a:close/>
              </a:path>
            </a:pathLst>
          </a:custGeom>
          <a:blipFill>
            <a:blip r:embed="rId3"/>
            <a:stretch>
              <a:fillRect/>
            </a:stretch>
          </a:blipFill>
        </p:spPr>
      </p:sp>
      <p:sp>
        <p:nvSpPr>
          <p:cNvPr id="6" name="Freeform 6"/>
          <p:cNvSpPr/>
          <p:nvPr/>
        </p:nvSpPr>
        <p:spPr>
          <a:xfrm>
            <a:off x="14887609" y="440405"/>
            <a:ext cx="3054706" cy="2002105"/>
          </a:xfrm>
          <a:custGeom>
            <a:avLst/>
            <a:gdLst/>
            <a:ahLst/>
            <a:cxnLst/>
            <a:rect l="l" t="t" r="r" b="b"/>
            <a:pathLst>
              <a:path w="3054706" h="2002105">
                <a:moveTo>
                  <a:pt x="0" y="0"/>
                </a:moveTo>
                <a:lnTo>
                  <a:pt x="3054707" y="0"/>
                </a:lnTo>
                <a:lnTo>
                  <a:pt x="3054707" y="2002105"/>
                </a:lnTo>
                <a:lnTo>
                  <a:pt x="0" y="2002105"/>
                </a:lnTo>
                <a:lnTo>
                  <a:pt x="0"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7" name="Freeform 6"/>
          <p:cNvSpPr/>
          <p:nvPr/>
        </p:nvSpPr>
        <p:spPr>
          <a:xfrm>
            <a:off x="16177728" y="6667500"/>
            <a:ext cx="2110272" cy="5590124"/>
          </a:xfrm>
          <a:custGeom>
            <a:avLst/>
            <a:gdLst/>
            <a:ahLst/>
            <a:cxnLst/>
            <a:rect l="l" t="t" r="r" b="b"/>
            <a:pathLst>
              <a:path w="2110272" h="5590124">
                <a:moveTo>
                  <a:pt x="0" y="0"/>
                </a:moveTo>
                <a:lnTo>
                  <a:pt x="2110272" y="0"/>
                </a:lnTo>
                <a:lnTo>
                  <a:pt x="2110272" y="5590124"/>
                </a:lnTo>
                <a:lnTo>
                  <a:pt x="0" y="5590124"/>
                </a:lnTo>
                <a:lnTo>
                  <a:pt x="0" y="0"/>
                </a:lnTo>
                <a:close/>
              </a:path>
            </a:pathLst>
          </a:custGeom>
          <a:blipFill>
            <a:blip r:embed="rId9"/>
            <a:stretch>
              <a:fillRect/>
            </a:stretch>
          </a:blipFill>
        </p:spPr>
      </p:sp>
      <p:grpSp>
        <p:nvGrpSpPr>
          <p:cNvPr id="10" name="Group 9"/>
          <p:cNvGrpSpPr/>
          <p:nvPr/>
        </p:nvGrpSpPr>
        <p:grpSpPr>
          <a:xfrm>
            <a:off x="2530265" y="1714500"/>
            <a:ext cx="13905017" cy="6211446"/>
            <a:chOff x="2530265" y="1714500"/>
            <a:chExt cx="13905017" cy="6211446"/>
          </a:xfrm>
        </p:grpSpPr>
        <p:sp>
          <p:nvSpPr>
            <p:cNvPr id="8" name="Freeform 7"/>
            <p:cNvSpPr/>
            <p:nvPr/>
          </p:nvSpPr>
          <p:spPr>
            <a:xfrm>
              <a:off x="2530265" y="1714500"/>
              <a:ext cx="13905017" cy="6211446"/>
            </a:xfrm>
            <a:custGeom>
              <a:avLst/>
              <a:gdLst/>
              <a:ahLst/>
              <a:cxnLst/>
              <a:rect l="l" t="t" r="r" b="b"/>
              <a:pathLst>
                <a:path w="9063817" h="3315846">
                  <a:moveTo>
                    <a:pt x="0" y="0"/>
                  </a:moveTo>
                  <a:lnTo>
                    <a:pt x="9063817" y="0"/>
                  </a:lnTo>
                  <a:lnTo>
                    <a:pt x="9063817" y="3315847"/>
                  </a:lnTo>
                  <a:lnTo>
                    <a:pt x="0" y="3315847"/>
                  </a:lnTo>
                  <a:lnTo>
                    <a:pt x="0" y="0"/>
                  </a:lnTo>
                  <a:close/>
                </a:path>
              </a:pathLst>
            </a:custGeom>
            <a:blipFill>
              <a:blip r:embed="rId10">
                <a:extLst>
                  <a:ext uri="{96DAC541-7B7A-43D3-8B79-37D633B846F1}">
                    <asvg:svgBlip xmlns="" xmlns:asvg="http://schemas.microsoft.com/office/drawing/2016/SVG/main" r:embed="rId7"/>
                  </a:ext>
                </a:extLst>
              </a:blip>
              <a:stretch>
                <a:fillRect/>
              </a:stretch>
            </a:blipFill>
          </p:spPr>
        </p:sp>
        <p:sp>
          <p:nvSpPr>
            <p:cNvPr id="9" name="Rounded Rectangle 8"/>
            <p:cNvSpPr/>
            <p:nvPr/>
          </p:nvSpPr>
          <p:spPr>
            <a:xfrm>
              <a:off x="3594259" y="3609232"/>
              <a:ext cx="11777027" cy="24219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7000" b="1" dirty="0" smtClean="0">
                  <a:solidFill>
                    <a:schemeClr val="accent1">
                      <a:lumMod val="50000"/>
                    </a:schemeClr>
                  </a:solidFill>
                  <a:latin typeface="Arial" panose="020B0604020202020204" pitchFamily="34" charset="0"/>
                  <a:cs typeface="Arial" panose="020B0604020202020204" pitchFamily="34" charset="0"/>
                </a:rPr>
                <a:t>II. LUYỆN TẬP TỔNG HỢP</a:t>
              </a:r>
              <a:endParaRPr lang="en-US" sz="7000" b="1" dirty="0">
                <a:solidFill>
                  <a:schemeClr val="accent1">
                    <a:lumMod val="50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258144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3" name="Freeform 8"/>
          <p:cNvSpPr/>
          <p:nvPr/>
        </p:nvSpPr>
        <p:spPr>
          <a:xfrm>
            <a:off x="11723" y="8648700"/>
            <a:ext cx="3601844" cy="1169099"/>
          </a:xfrm>
          <a:custGeom>
            <a:avLst/>
            <a:gdLst/>
            <a:ahLst/>
            <a:cxnLst/>
            <a:rect l="l" t="t" r="r" b="b"/>
            <a:pathLst>
              <a:path w="3601844" h="1169099">
                <a:moveTo>
                  <a:pt x="0" y="0"/>
                </a:moveTo>
                <a:lnTo>
                  <a:pt x="3601844" y="0"/>
                </a:lnTo>
                <a:lnTo>
                  <a:pt x="3601844" y="1169099"/>
                </a:lnTo>
                <a:lnTo>
                  <a:pt x="0" y="1169099"/>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4" name="Freeform 8"/>
          <p:cNvSpPr/>
          <p:nvPr/>
        </p:nvSpPr>
        <p:spPr>
          <a:xfrm>
            <a:off x="16447881" y="4714193"/>
            <a:ext cx="1649619" cy="2039714"/>
          </a:xfrm>
          <a:custGeom>
            <a:avLst/>
            <a:gdLst/>
            <a:ahLst/>
            <a:cxnLst/>
            <a:rect l="l" t="t" r="r" b="b"/>
            <a:pathLst>
              <a:path w="1649619" h="2039714">
                <a:moveTo>
                  <a:pt x="0" y="0"/>
                </a:moveTo>
                <a:lnTo>
                  <a:pt x="1649618" y="0"/>
                </a:lnTo>
                <a:lnTo>
                  <a:pt x="1649618" y="2039714"/>
                </a:lnTo>
                <a:lnTo>
                  <a:pt x="0" y="2039714"/>
                </a:lnTo>
                <a:lnTo>
                  <a:pt x="0" y="0"/>
                </a:lnTo>
                <a:close/>
              </a:path>
            </a:pathLst>
          </a:custGeom>
          <a:blipFill>
            <a:blip r:embed="rId7">
              <a:extLst>
                <a:ext uri="{96DAC541-7B7A-43D3-8B79-37D633B846F1}">
                  <asvg:svgBlip xmlns="" xmlns:asvg="http://schemas.microsoft.com/office/drawing/2016/SVG/main" r:embed="rId5"/>
                </a:ext>
              </a:extLst>
            </a:blip>
            <a:stretch>
              <a:fillRect/>
            </a:stretch>
          </a:blipFill>
        </p:spPr>
      </p:sp>
      <p:pic>
        <p:nvPicPr>
          <p:cNvPr id="5" name="Picture 4"/>
          <p:cNvPicPr>
            <a:picLocks noChangeAspect="1"/>
          </p:cNvPicPr>
          <p:nvPr/>
        </p:nvPicPr>
        <p:blipFill>
          <a:blip r:embed="rId8"/>
          <a:stretch>
            <a:fillRect/>
          </a:stretch>
        </p:blipFill>
        <p:spPr>
          <a:xfrm>
            <a:off x="1742163" y="1181100"/>
            <a:ext cx="5315147" cy="9105900"/>
          </a:xfrm>
          <a:prstGeom prst="rect">
            <a:avLst/>
          </a:prstGeom>
        </p:spPr>
      </p:pic>
      <p:grpSp>
        <p:nvGrpSpPr>
          <p:cNvPr id="8" name="Group 7"/>
          <p:cNvGrpSpPr/>
          <p:nvPr/>
        </p:nvGrpSpPr>
        <p:grpSpPr>
          <a:xfrm>
            <a:off x="8153400" y="342900"/>
            <a:ext cx="9753600" cy="4800600"/>
            <a:chOff x="8153400" y="342900"/>
            <a:chExt cx="9753600" cy="4800600"/>
          </a:xfrm>
        </p:grpSpPr>
        <p:sp>
          <p:nvSpPr>
            <p:cNvPr id="6" name="Cloud Callout 5"/>
            <p:cNvSpPr/>
            <p:nvPr/>
          </p:nvSpPr>
          <p:spPr>
            <a:xfrm>
              <a:off x="8153400" y="342900"/>
              <a:ext cx="9753600" cy="4800600"/>
            </a:xfrm>
            <a:prstGeom prst="cloudCallout">
              <a:avLst>
                <a:gd name="adj1" fmla="val -70141"/>
                <a:gd name="adj2" fmla="val -8094"/>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9182100" y="876300"/>
              <a:ext cx="7696200" cy="3276600"/>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dirty="0" smtClean="0">
                  <a:solidFill>
                    <a:srgbClr val="C00000"/>
                  </a:solidFill>
                  <a:latin typeface="Arial" panose="020B0604020202020204" pitchFamily="34" charset="0"/>
                  <a:cs typeface="Arial" panose="020B0604020202020204" pitchFamily="34" charset="0"/>
                </a:rPr>
                <a:t>Hoàn thành </a:t>
              </a:r>
            </a:p>
            <a:p>
              <a:pPr marL="685800" indent="-685800" algn="ctr">
                <a:lnSpc>
                  <a:spcPct val="150000"/>
                </a:lnSpc>
                <a:buFont typeface="Arial" panose="020B0604020202020204" pitchFamily="34" charset="0"/>
                <a:buChar char="•"/>
              </a:pPr>
              <a:r>
                <a:rPr lang="en-US" sz="4500" dirty="0" smtClean="0">
                  <a:solidFill>
                    <a:srgbClr val="C00000"/>
                  </a:solidFill>
                  <a:latin typeface="Arial" panose="020B0604020202020204" pitchFamily="34" charset="0"/>
                  <a:cs typeface="Arial" panose="020B0604020202020204" pitchFamily="34" charset="0"/>
                </a:rPr>
                <a:t>Phiếu học tập số 1 </a:t>
              </a:r>
            </a:p>
            <a:p>
              <a:pPr marL="685800" indent="-685800" algn="ctr">
                <a:lnSpc>
                  <a:spcPct val="150000"/>
                </a:lnSpc>
                <a:buFont typeface="Arial" panose="020B0604020202020204" pitchFamily="34" charset="0"/>
                <a:buChar char="•"/>
              </a:pPr>
              <a:r>
                <a:rPr lang="en-US" sz="4500" dirty="0" smtClean="0">
                  <a:solidFill>
                    <a:srgbClr val="C00000"/>
                  </a:solidFill>
                  <a:latin typeface="Arial" panose="020B0604020202020204" pitchFamily="34" charset="0"/>
                  <a:cs typeface="Arial" panose="020B0604020202020204" pitchFamily="34" charset="0"/>
                </a:rPr>
                <a:t>Phiếu học tập số 2</a:t>
              </a:r>
              <a:endParaRPr lang="en-US" sz="4500"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918363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3" name="Freeform 10"/>
          <p:cNvSpPr/>
          <p:nvPr/>
        </p:nvSpPr>
        <p:spPr>
          <a:xfrm>
            <a:off x="0" y="7145653"/>
            <a:ext cx="2895600" cy="3141347"/>
          </a:xfrm>
          <a:custGeom>
            <a:avLst/>
            <a:gdLst/>
            <a:ahLst/>
            <a:cxnLst/>
            <a:rect l="l" t="t" r="r" b="b"/>
            <a:pathLst>
              <a:path w="2731957" h="2684147">
                <a:moveTo>
                  <a:pt x="0" y="0"/>
                </a:moveTo>
                <a:lnTo>
                  <a:pt x="2731957" y="0"/>
                </a:lnTo>
                <a:lnTo>
                  <a:pt x="2731957" y="2684147"/>
                </a:lnTo>
                <a:lnTo>
                  <a:pt x="0" y="2684147"/>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sp>
        <p:nvSpPr>
          <p:cNvPr id="4" name="Freeform 9"/>
          <p:cNvSpPr/>
          <p:nvPr/>
        </p:nvSpPr>
        <p:spPr>
          <a:xfrm rot="2274394">
            <a:off x="15770869" y="804141"/>
            <a:ext cx="1892195" cy="1137682"/>
          </a:xfrm>
          <a:custGeom>
            <a:avLst/>
            <a:gdLst/>
            <a:ahLst/>
            <a:cxnLst/>
            <a:rect l="l" t="t" r="r" b="b"/>
            <a:pathLst>
              <a:path w="1892195" h="1137682">
                <a:moveTo>
                  <a:pt x="0" y="0"/>
                </a:moveTo>
                <a:lnTo>
                  <a:pt x="1892195" y="0"/>
                </a:lnTo>
                <a:lnTo>
                  <a:pt x="1892195" y="1137682"/>
                </a:lnTo>
                <a:lnTo>
                  <a:pt x="0" y="1137682"/>
                </a:lnTo>
                <a:lnTo>
                  <a:pt x="0" y="0"/>
                </a:lnTo>
                <a:close/>
              </a:path>
            </a:pathLst>
          </a:custGeom>
          <a:blipFill>
            <a:blip r:embed="rId10">
              <a:extLst>
                <a:ext uri="{96DAC541-7B7A-43D3-8B79-37D633B846F1}">
                  <asvg:svgBlip xmlns="" xmlns:asvg="http://schemas.microsoft.com/office/drawing/2016/SVG/main" r:embed="rId7"/>
                </a:ext>
              </a:extLst>
            </a:blip>
            <a:stretch>
              <a:fillRect/>
            </a:stretch>
          </a:blipFill>
        </p:spPr>
      </p:sp>
      <p:sp>
        <p:nvSpPr>
          <p:cNvPr id="6" name="Rounded Rectangle 5"/>
          <p:cNvSpPr/>
          <p:nvPr/>
        </p:nvSpPr>
        <p:spPr>
          <a:xfrm>
            <a:off x="3581400" y="594420"/>
            <a:ext cx="11125200" cy="14502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accent1">
                    <a:lumMod val="50000"/>
                  </a:schemeClr>
                </a:solidFill>
                <a:latin typeface="Arial" panose="020B0604020202020204" pitchFamily="34" charset="0"/>
                <a:cs typeface="Arial" panose="020B0604020202020204" pitchFamily="34" charset="0"/>
              </a:rPr>
              <a:t>PHIẾU HỌC TẬP SỐ 1</a:t>
            </a:r>
            <a:endParaRPr lang="en-US" sz="6000" b="1" dirty="0">
              <a:solidFill>
                <a:schemeClr val="accent1">
                  <a:lumMod val="50000"/>
                </a:schemeClr>
              </a:solidFill>
              <a:latin typeface="Arial" panose="020B0604020202020204" pitchFamily="34" charset="0"/>
              <a:cs typeface="Arial" panose="020B0604020202020204" pitchFamily="34" charset="0"/>
            </a:endParaRPr>
          </a:p>
        </p:txBody>
      </p:sp>
      <p:sp>
        <p:nvSpPr>
          <p:cNvPr id="7" name="Rounded Rectangle 6"/>
          <p:cNvSpPr/>
          <p:nvPr/>
        </p:nvSpPr>
        <p:spPr>
          <a:xfrm>
            <a:off x="5295900" y="2403065"/>
            <a:ext cx="7696200" cy="1447800"/>
          </a:xfrm>
          <a:prstGeom prst="roundRect">
            <a:avLst>
              <a:gd name="adj" fmla="val 5000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smtClean="0">
                <a:solidFill>
                  <a:schemeClr val="tx1"/>
                </a:solidFill>
                <a:latin typeface="Arial" panose="020B0604020202020204" pitchFamily="34" charset="0"/>
                <a:cs typeface="Arial" panose="020B0604020202020204" pitchFamily="34" charset="0"/>
              </a:rPr>
              <a:t>1. Đọc</a:t>
            </a:r>
            <a:endParaRPr lang="en-US" sz="5000" b="1" dirty="0">
              <a:solidFill>
                <a:schemeClr val="tx1"/>
              </a:solidFill>
              <a:latin typeface="Arial" panose="020B0604020202020204" pitchFamily="34" charset="0"/>
              <a:cs typeface="Arial" panose="020B0604020202020204" pitchFamily="34" charset="0"/>
            </a:endParaRPr>
          </a:p>
        </p:txBody>
      </p:sp>
      <p:sp>
        <p:nvSpPr>
          <p:cNvPr id="8" name="Rounded Rectangle 7"/>
          <p:cNvSpPr/>
          <p:nvPr/>
        </p:nvSpPr>
        <p:spPr>
          <a:xfrm>
            <a:off x="1412631" y="4547717"/>
            <a:ext cx="10744200" cy="4539531"/>
          </a:xfrm>
          <a:prstGeom prst="roundRect">
            <a:avLst>
              <a:gd name="adj" fmla="val 11129"/>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500" dirty="0" smtClean="0">
                <a:solidFill>
                  <a:schemeClr val="tx1"/>
                </a:solidFill>
                <a:latin typeface="Arial" panose="020B0604020202020204" pitchFamily="34" charset="0"/>
                <a:cs typeface="Arial" panose="020B0604020202020204" pitchFamily="34" charset="0"/>
              </a:rPr>
              <a:t>Đọc văn bản </a:t>
            </a:r>
            <a:r>
              <a:rPr lang="en-US" sz="4500" b="1" dirty="0" smtClean="0">
                <a:solidFill>
                  <a:schemeClr val="tx1"/>
                </a:solidFill>
                <a:latin typeface="Arial" panose="020B0604020202020204" pitchFamily="34" charset="0"/>
                <a:cs typeface="Arial" panose="020B0604020202020204" pitchFamily="34" charset="0"/>
              </a:rPr>
              <a:t>“Chiều hôm nhớ nhà” – Bà Huyện Thanh Quan </a:t>
            </a:r>
            <a:r>
              <a:rPr lang="en-US" sz="4500" dirty="0" smtClean="0">
                <a:solidFill>
                  <a:schemeClr val="tx1"/>
                </a:solidFill>
                <a:latin typeface="Arial" panose="020B0604020202020204" pitchFamily="34" charset="0"/>
                <a:cs typeface="Arial" panose="020B0604020202020204" pitchFamily="34" charset="0"/>
              </a:rPr>
              <a:t>và trả lời các câu hỏi trong SGK tr.125, 126, 127.</a:t>
            </a:r>
            <a:endParaRPr lang="en-US" sz="4500" dirty="0">
              <a:solidFill>
                <a:schemeClr val="tx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11"/>
          <a:stretch>
            <a:fillRect/>
          </a:stretch>
        </p:blipFill>
        <p:spPr>
          <a:xfrm>
            <a:off x="13127524" y="4318490"/>
            <a:ext cx="4986951" cy="5968510"/>
          </a:xfrm>
          <a:prstGeom prst="rect">
            <a:avLst/>
          </a:prstGeom>
        </p:spPr>
      </p:pic>
    </p:spTree>
    <p:extLst>
      <p:ext uri="{BB962C8B-B14F-4D97-AF65-F5344CB8AC3E}">
        <p14:creationId xmlns:p14="http://schemas.microsoft.com/office/powerpoint/2010/main" val="16818921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3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style.rotation</p:attrName>
                                        </p:attrNameLst>
                                      </p:cBhvr>
                                      <p:tavLst>
                                        <p:tav tm="0">
                                          <p:val>
                                            <p:fltVal val="90"/>
                                          </p:val>
                                        </p:tav>
                                        <p:tav tm="100000">
                                          <p:val>
                                            <p:fltVal val="0"/>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l="-950" b="-79467"/>
            </a:stretch>
          </a:blipFill>
        </p:spPr>
      </p:sp>
      <p:sp>
        <p:nvSpPr>
          <p:cNvPr id="3" name="Câu hỏi">
            <a:extLst>
              <a:ext uri="{FF2B5EF4-FFF2-40B4-BE49-F238E27FC236}">
                <a16:creationId xmlns:a16="http://schemas.microsoft.com/office/drawing/2014/main" id="{4ADFFF1A-F500-CC57-185E-00F4826D0836}"/>
              </a:ext>
            </a:extLst>
          </p:cNvPr>
          <p:cNvSpPr/>
          <p:nvPr/>
        </p:nvSpPr>
        <p:spPr>
          <a:xfrm>
            <a:off x="1763089" y="1197629"/>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500" b="1" noProof="1">
                <a:solidFill>
                  <a:schemeClr val="tx1"/>
                </a:solidFill>
                <a:latin typeface="Arial" panose="020B0604020202020204" pitchFamily="34" charset="0"/>
                <a:cs typeface="Arial" panose="020B0604020202020204" pitchFamily="34" charset="0"/>
              </a:rPr>
              <a:t>Câu </a:t>
            </a:r>
            <a:r>
              <a:rPr lang="vi-VN" sz="4500" b="1" noProof="1">
                <a:solidFill>
                  <a:schemeClr val="tx1"/>
                </a:solidFill>
                <a:latin typeface="Arial" panose="020B0604020202020204" pitchFamily="34" charset="0"/>
                <a:cs typeface="Arial" panose="020B0604020202020204" pitchFamily="34" charset="0"/>
              </a:rPr>
              <a:t>hỏi </a:t>
            </a:r>
            <a:r>
              <a:rPr lang="vi-VN" sz="4500" b="1" noProof="1" smtClean="0">
                <a:solidFill>
                  <a:schemeClr val="tx1"/>
                </a:solidFill>
                <a:latin typeface="Arial" panose="020B0604020202020204" pitchFamily="34" charset="0"/>
                <a:cs typeface="Arial" panose="020B0604020202020204" pitchFamily="34" charset="0"/>
              </a:rPr>
              <a:t>1</a:t>
            </a:r>
            <a:r>
              <a:rPr lang="en-US" sz="4500" b="1" noProof="1" smtClean="0">
                <a:solidFill>
                  <a:schemeClr val="tx1"/>
                </a:solidFill>
                <a:latin typeface="Arial" panose="020B0604020202020204" pitchFamily="34" charset="0"/>
                <a:cs typeface="Arial" panose="020B0604020202020204" pitchFamily="34" charset="0"/>
              </a:rPr>
              <a:t>: </a:t>
            </a:r>
            <a:r>
              <a:rPr lang="en-US" sz="4500" noProof="1" smtClean="0">
                <a:solidFill>
                  <a:schemeClr val="tx1"/>
                </a:solidFill>
                <a:latin typeface="Arial" panose="020B0604020202020204" pitchFamily="34" charset="0"/>
                <a:cs typeface="Arial" panose="020B0604020202020204" pitchFamily="34" charset="0"/>
              </a:rPr>
              <a:t>Nhận định nào sau đây đúng với bài thơ </a:t>
            </a:r>
            <a:r>
              <a:rPr lang="en-US" sz="4500" i="1" noProof="1" smtClean="0">
                <a:solidFill>
                  <a:schemeClr val="tx1"/>
                </a:solidFill>
                <a:latin typeface="Arial" panose="020B0604020202020204" pitchFamily="34" charset="0"/>
                <a:cs typeface="Arial" panose="020B0604020202020204" pitchFamily="34" charset="0"/>
              </a:rPr>
              <a:t>Chiều hôm nhớ nhà</a:t>
            </a:r>
            <a:r>
              <a:rPr lang="en-US" sz="4500" noProof="1" smtClean="0">
                <a:solidFill>
                  <a:schemeClr val="tx1"/>
                </a:solidFill>
                <a:latin typeface="Arial" panose="020B0604020202020204" pitchFamily="34" charset="0"/>
                <a:cs typeface="Arial" panose="020B0604020202020204" pitchFamily="34" charset="0"/>
              </a:rPr>
              <a:t>?</a:t>
            </a:r>
            <a:endParaRPr lang="vi-VN" sz="4500" noProof="1">
              <a:solidFill>
                <a:schemeClr val="tx1"/>
              </a:solidFill>
              <a:latin typeface="Arial" panose="020B0604020202020204" pitchFamily="34" charset="0"/>
              <a:cs typeface="Arial" panose="020B0604020202020204" pitchFamily="34" charset="0"/>
            </a:endParaRPr>
          </a:p>
        </p:txBody>
      </p:sp>
      <p:sp>
        <p:nvSpPr>
          <p:cNvPr id="4" name="Đáp án đúng">
            <a:extLst>
              <a:ext uri="{FF2B5EF4-FFF2-40B4-BE49-F238E27FC236}">
                <a16:creationId xmlns:a16="http://schemas.microsoft.com/office/drawing/2014/main" id="{8B66CBE4-2DB9-BCF7-D1C4-281B894BFE17}"/>
              </a:ext>
            </a:extLst>
          </p:cNvPr>
          <p:cNvSpPr/>
          <p:nvPr/>
        </p:nvSpPr>
        <p:spPr>
          <a:xfrm>
            <a:off x="1763089" y="464741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A</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Đây là bài thơ thất ngôn bát cú Đường luật</a:t>
            </a:r>
            <a:endParaRPr lang="vi-VN" sz="4000" noProof="1">
              <a:solidFill>
                <a:schemeClr val="tx1"/>
              </a:solidFill>
              <a:latin typeface="Arial" panose="020B0604020202020204" pitchFamily="34" charset="0"/>
              <a:cs typeface="Arial" panose="020B0604020202020204" pitchFamily="34" charset="0"/>
            </a:endParaRPr>
          </a:p>
        </p:txBody>
      </p:sp>
      <p:sp>
        <p:nvSpPr>
          <p:cNvPr id="5" name="Đáp án sai 1">
            <a:extLst>
              <a:ext uri="{FF2B5EF4-FFF2-40B4-BE49-F238E27FC236}">
                <a16:creationId xmlns:a16="http://schemas.microsoft.com/office/drawing/2014/main" id="{3FCD9830-5FD1-BD44-878B-228BD96CE996}"/>
              </a:ext>
            </a:extLst>
          </p:cNvPr>
          <p:cNvSpPr/>
          <p:nvPr/>
        </p:nvSpPr>
        <p:spPr>
          <a:xfrm>
            <a:off x="1763089" y="709966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B</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Đây là bài thơ thất ngôn tứ tuyệt Đường luật</a:t>
            </a:r>
            <a:endParaRPr lang="vi-VN" sz="4000" noProof="1">
              <a:solidFill>
                <a:schemeClr val="tx1"/>
              </a:solidFill>
              <a:latin typeface="Arial" panose="020B0604020202020204" pitchFamily="34" charset="0"/>
              <a:cs typeface="Arial" panose="020B0604020202020204" pitchFamily="34" charset="0"/>
            </a:endParaRPr>
          </a:p>
        </p:txBody>
      </p:sp>
      <p:sp>
        <p:nvSpPr>
          <p:cNvPr id="6" name="Đáp án sai 2">
            <a:extLst>
              <a:ext uri="{FF2B5EF4-FFF2-40B4-BE49-F238E27FC236}">
                <a16:creationId xmlns:a16="http://schemas.microsoft.com/office/drawing/2014/main" id="{6A919885-0285-0403-1E09-FA94D8BC080B}"/>
              </a:ext>
            </a:extLst>
          </p:cNvPr>
          <p:cNvSpPr/>
          <p:nvPr/>
        </p:nvSpPr>
        <p:spPr>
          <a:xfrm>
            <a:off x="9604762" y="464741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C</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Đây là bài thơ ngũ ngôn bát cú Đường luật</a:t>
            </a:r>
            <a:endParaRPr lang="vi-VN" sz="4000" noProof="1">
              <a:solidFill>
                <a:schemeClr val="tx1"/>
              </a:solidFill>
              <a:latin typeface="Arial" panose="020B0604020202020204" pitchFamily="34" charset="0"/>
              <a:cs typeface="Arial" panose="020B0604020202020204" pitchFamily="34" charset="0"/>
            </a:endParaRPr>
          </a:p>
        </p:txBody>
      </p:sp>
      <p:sp>
        <p:nvSpPr>
          <p:cNvPr id="7" name="Đáp án sai 3">
            <a:extLst>
              <a:ext uri="{FF2B5EF4-FFF2-40B4-BE49-F238E27FC236}">
                <a16:creationId xmlns:a16="http://schemas.microsoft.com/office/drawing/2014/main" id="{2E7D83A4-3758-8699-4DD0-010A80780539}"/>
              </a:ext>
            </a:extLst>
          </p:cNvPr>
          <p:cNvSpPr/>
          <p:nvPr/>
        </p:nvSpPr>
        <p:spPr>
          <a:xfrm>
            <a:off x="9604760" y="709966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D</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Đây là bài thơ ngũ ngôn tứ tuyệt Đường luật</a:t>
            </a:r>
            <a:endParaRPr lang="vi-VN" sz="4000" noProof="1">
              <a:solidFill>
                <a:schemeClr val="tx1"/>
              </a:solidFill>
              <a:latin typeface="Arial" panose="020B0604020202020204" pitchFamily="34" charset="0"/>
              <a:cs typeface="Arial" panose="020B0604020202020204" pitchFamily="34" charset="0"/>
            </a:endParaRPr>
          </a:p>
        </p:txBody>
      </p:sp>
      <p:pic>
        <p:nvPicPr>
          <p:cNvPr id="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04760" y="-1857236"/>
            <a:ext cx="731045" cy="731045"/>
          </a:xfrm>
          <a:prstGeom prst="rect">
            <a:avLst/>
          </a:prstGeom>
        </p:spPr>
      </p:pic>
      <p:pic>
        <p:nvPicPr>
          <p:cNvPr id="9"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165863" y="5088065"/>
            <a:ext cx="1279569" cy="1113741"/>
          </a:xfrm>
          <a:prstGeom prst="rect">
            <a:avLst/>
          </a:prstGeom>
        </p:spPr>
      </p:pic>
      <p:pic>
        <p:nvPicPr>
          <p:cNvPr id="10" name="Picture 9">
            <a:extLst>
              <a:ext uri="{FF2B5EF4-FFF2-40B4-BE49-F238E27FC236}">
                <a16:creationId xmlns:a16="http://schemas.microsoft.com/office/drawing/2014/main" id="{4B31FD67-694B-8D1E-89C7-5C3C61578F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132159" y="5054386"/>
            <a:ext cx="1275183" cy="1136072"/>
          </a:xfrm>
          <a:prstGeom prst="rect">
            <a:avLst/>
          </a:prstGeom>
        </p:spPr>
      </p:pic>
      <p:pic>
        <p:nvPicPr>
          <p:cNvPr id="11"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132159" y="7529150"/>
            <a:ext cx="1275183" cy="1136072"/>
          </a:xfrm>
          <a:prstGeom prst="rect">
            <a:avLst/>
          </a:prstGeom>
        </p:spPr>
      </p:pic>
      <p:pic>
        <p:nvPicPr>
          <p:cNvPr id="12"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170249" y="7529150"/>
            <a:ext cx="1275183" cy="1136072"/>
          </a:xfrm>
          <a:prstGeom prst="rect">
            <a:avLst/>
          </a:prstGeom>
        </p:spPr>
      </p:pic>
      <p:pic>
        <p:nvPicPr>
          <p:cNvPr id="1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595055" y="-1857236"/>
            <a:ext cx="731045" cy="731045"/>
          </a:xfrm>
          <a:prstGeom prst="rect">
            <a:avLst/>
          </a:prstGeom>
        </p:spPr>
      </p:pic>
    </p:spTree>
    <p:extLst>
      <p:ext uri="{BB962C8B-B14F-4D97-AF65-F5344CB8AC3E}">
        <p14:creationId xmlns:p14="http://schemas.microsoft.com/office/powerpoint/2010/main" val="12636551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4"/>
                                        </p:tgtEl>
                                        <p:attrNameLst>
                                          <p:attrName>fillcolor</p:attrName>
                                        </p:attrNameLst>
                                      </p:cBhvr>
                                      <p:to>
                                        <a:srgbClr val="92D050"/>
                                      </p:to>
                                    </p:animClr>
                                    <p:set>
                                      <p:cBhvr>
                                        <p:cTn id="27" dur="500" fill="hold"/>
                                        <p:tgtEl>
                                          <p:spTgt spid="4"/>
                                        </p:tgtEl>
                                        <p:attrNameLst>
                                          <p:attrName>fill.type</p:attrName>
                                        </p:attrNameLst>
                                      </p:cBhvr>
                                      <p:to>
                                        <p:strVal val="solid"/>
                                      </p:to>
                                    </p:set>
                                    <p:set>
                                      <p:cBhvr>
                                        <p:cTn id="28" dur="500" fill="hold"/>
                                        <p:tgtEl>
                                          <p:spTgt spid="4"/>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8"/>
                                        </p:tgtEl>
                                      </p:cBhvr>
                                    </p:cmd>
                                  </p:childTnLst>
                                </p:cTn>
                              </p:par>
                              <p:par>
                                <p:cTn id="31" presetID="1" presetClass="entr" presetSubtype="0" fill="hold" nodeType="withEffect">
                                  <p:stCondLst>
                                    <p:cond delay="0"/>
                                  </p:stCondLst>
                                  <p:childTnLst>
                                    <p:set>
                                      <p:cBhvr>
                                        <p:cTn id="32" dur="1" fill="hold">
                                          <p:stCondLst>
                                            <p:cond delay="9"/>
                                          </p:stCondLst>
                                        </p:cTn>
                                        <p:tgtEl>
                                          <p:spTgt spid="9"/>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D99694"/>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3"/>
                                        </p:tgtEl>
                                      </p:cBhvr>
                                    </p:cmd>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5"/>
                                        </p:tgtEl>
                                      </p:cBhvr>
                                    </p:animEffect>
                                    <p:animScale>
                                      <p:cBhvr>
                                        <p:cTn id="49"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6"/>
                                        </p:tgtEl>
                                        <p:attrNameLst>
                                          <p:attrName>fillcolor</p:attrName>
                                        </p:attrNameLst>
                                      </p:cBhvr>
                                      <p:to>
                                        <a:srgbClr val="D99694"/>
                                      </p:to>
                                    </p:animClr>
                                    <p:set>
                                      <p:cBhvr>
                                        <p:cTn id="55" dur="500" fill="hold"/>
                                        <p:tgtEl>
                                          <p:spTgt spid="6"/>
                                        </p:tgtEl>
                                        <p:attrNameLst>
                                          <p:attrName>fill.type</p:attrName>
                                        </p:attrNameLst>
                                      </p:cBhvr>
                                      <p:to>
                                        <p:strVal val="solid"/>
                                      </p:to>
                                    </p:set>
                                    <p:set>
                                      <p:cBhvr>
                                        <p:cTn id="56" dur="500" fill="hold"/>
                                        <p:tgtEl>
                                          <p:spTgt spid="6"/>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3"/>
                                        </p:tgtEl>
                                      </p:cBhvr>
                                    </p:cmd>
                                  </p:childTnLst>
                                </p:cTn>
                              </p:par>
                              <p:par>
                                <p:cTn id="59" presetID="1" presetClass="entr" presetSubtype="0" fill="hold" nodeType="withEffect">
                                  <p:stCondLst>
                                    <p:cond delay="0"/>
                                  </p:stCondLst>
                                  <p:childTnLst>
                                    <p:set>
                                      <p:cBhvr>
                                        <p:cTn id="60" dur="1" fill="hold">
                                          <p:stCondLst>
                                            <p:cond delay="9"/>
                                          </p:stCondLst>
                                        </p:cTn>
                                        <p:tgtEl>
                                          <p:spTgt spid="10"/>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6"/>
                                        </p:tgtEl>
                                      </p:cBhvr>
                                    </p:animEffect>
                                    <p:animScale>
                                      <p:cBhvr>
                                        <p:cTn id="63"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7"/>
                                        </p:tgtEl>
                                        <p:attrNameLst>
                                          <p:attrName>fillcolor</p:attrName>
                                        </p:attrNameLst>
                                      </p:cBhvr>
                                      <p:to>
                                        <a:srgbClr val="D99694"/>
                                      </p:to>
                                    </p:animClr>
                                    <p:set>
                                      <p:cBhvr>
                                        <p:cTn id="69" dur="500" fill="hold"/>
                                        <p:tgtEl>
                                          <p:spTgt spid="7"/>
                                        </p:tgtEl>
                                        <p:attrNameLst>
                                          <p:attrName>fill.type</p:attrName>
                                        </p:attrNameLst>
                                      </p:cBhvr>
                                      <p:to>
                                        <p:strVal val="solid"/>
                                      </p:to>
                                    </p:set>
                                    <p:set>
                                      <p:cBhvr>
                                        <p:cTn id="70" dur="500" fill="hold"/>
                                        <p:tgtEl>
                                          <p:spTgt spid="7"/>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3"/>
                                        </p:tgtEl>
                                      </p:cBhvr>
                                    </p:cmd>
                                  </p:childTnLst>
                                </p:cTn>
                              </p:par>
                              <p:par>
                                <p:cTn id="73" presetID="1" presetClass="entr" presetSubtype="0" fill="hold" nodeType="withEffect">
                                  <p:stCondLst>
                                    <p:cond delay="0"/>
                                  </p:stCondLst>
                                  <p:childTnLst>
                                    <p:set>
                                      <p:cBhvr>
                                        <p:cTn id="74" dur="1" fill="hold">
                                          <p:stCondLst>
                                            <p:cond delay="9"/>
                                          </p:stCondLst>
                                        </p:cTn>
                                        <p:tgtEl>
                                          <p:spTgt spid="11"/>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7"/>
                                        </p:tgtEl>
                                      </p:cBhvr>
                                    </p:animEffect>
                                    <p:animScale>
                                      <p:cBhvr>
                                        <p:cTn id="77" dur="250" autoRev="1" fill="hold"/>
                                        <p:tgtEl>
                                          <p:spTgt spid="7"/>
                                        </p:tgtEl>
                                      </p:cBhvr>
                                      <p:by x="105000" y="105000"/>
                                    </p:animScale>
                                  </p:childTnLst>
                                </p:cTn>
                              </p:par>
                            </p:childTnLst>
                          </p:cTn>
                        </p:par>
                      </p:childTnLst>
                    </p:cTn>
                  </p:par>
                </p:childTnLst>
              </p:cTn>
              <p:nextCondLst>
                <p:cond evt="onClick" delay="0">
                  <p:tgtEl>
                    <p:spTgt spid="7"/>
                  </p:tgtEl>
                </p:cond>
              </p:nextCondLst>
            </p:seq>
            <p:audio>
              <p:cMediaNode vol="80000">
                <p:cTn id="78" fill="hold" display="0">
                  <p:stCondLst>
                    <p:cond delay="indefinite"/>
                  </p:stCondLst>
                  <p:endCondLst>
                    <p:cond evt="onStopAudio" delay="0">
                      <p:tgtEl>
                        <p:sldTgt/>
                      </p:tgtEl>
                    </p:cond>
                  </p:endCondLst>
                </p:cTn>
                <p:tgtEl>
                  <p:spTgt spid="8"/>
                </p:tgtEl>
              </p:cMediaNode>
            </p:audio>
            <p:audio>
              <p:cMediaNode vol="80000">
                <p:cTn id="79" fill="hold" display="0">
                  <p:stCondLst>
                    <p:cond delay="indefinite"/>
                  </p:stCondLst>
                  <p:endCondLst>
                    <p:cond evt="onStopAudio" delay="0">
                      <p:tgtEl>
                        <p:sldTgt/>
                      </p:tgtEl>
                    </p:cond>
                  </p:endCondLst>
                </p:cTn>
                <p:tgtEl>
                  <p:spTgt spid="13"/>
                </p:tgtEl>
              </p:cMediaNode>
            </p:audio>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l="-950" b="-79467"/>
            </a:stretch>
          </a:blipFill>
        </p:spPr>
      </p:sp>
      <p:sp>
        <p:nvSpPr>
          <p:cNvPr id="3" name="Câu hỏi">
            <a:extLst>
              <a:ext uri="{FF2B5EF4-FFF2-40B4-BE49-F238E27FC236}">
                <a16:creationId xmlns:a16="http://schemas.microsoft.com/office/drawing/2014/main"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500" b="1" noProof="1">
                <a:solidFill>
                  <a:schemeClr val="tx1"/>
                </a:solidFill>
                <a:latin typeface="Arial" panose="020B0604020202020204" pitchFamily="34" charset="0"/>
                <a:cs typeface="Arial" panose="020B0604020202020204" pitchFamily="34" charset="0"/>
              </a:rPr>
              <a:t>Câu </a:t>
            </a:r>
            <a:r>
              <a:rPr lang="vi-VN" sz="4500" b="1" noProof="1">
                <a:solidFill>
                  <a:schemeClr val="tx1"/>
                </a:solidFill>
                <a:latin typeface="Arial" panose="020B0604020202020204" pitchFamily="34" charset="0"/>
                <a:cs typeface="Arial" panose="020B0604020202020204" pitchFamily="34" charset="0"/>
              </a:rPr>
              <a:t>hỏi </a:t>
            </a:r>
            <a:r>
              <a:rPr lang="en-US" sz="4500" b="1" noProof="1" smtClean="0">
                <a:solidFill>
                  <a:schemeClr val="tx1"/>
                </a:solidFill>
                <a:latin typeface="Arial" panose="020B0604020202020204" pitchFamily="34" charset="0"/>
                <a:cs typeface="Arial" panose="020B0604020202020204" pitchFamily="34" charset="0"/>
              </a:rPr>
              <a:t>2: </a:t>
            </a:r>
            <a:r>
              <a:rPr lang="en-US" sz="4500" noProof="1" smtClean="0">
                <a:solidFill>
                  <a:schemeClr val="tx1"/>
                </a:solidFill>
                <a:latin typeface="Arial" panose="020B0604020202020204" pitchFamily="34" charset="0"/>
                <a:cs typeface="Arial" panose="020B0604020202020204" pitchFamily="34" charset="0"/>
              </a:rPr>
              <a:t>Yếu tố nào sau đây không có tác dụng giúp ta nhận biết thể thơ của </a:t>
            </a:r>
            <a:r>
              <a:rPr lang="en-US" sz="4500" i="1" noProof="1" smtClean="0">
                <a:solidFill>
                  <a:schemeClr val="tx1"/>
                </a:solidFill>
                <a:latin typeface="Arial" panose="020B0604020202020204" pitchFamily="34" charset="0"/>
                <a:cs typeface="Arial" panose="020B0604020202020204" pitchFamily="34" charset="0"/>
              </a:rPr>
              <a:t>Chiều hôm nhớ nhà</a:t>
            </a:r>
            <a:r>
              <a:rPr lang="en-US" sz="4500" noProof="1" smtClean="0">
                <a:solidFill>
                  <a:schemeClr val="tx1"/>
                </a:solidFill>
                <a:latin typeface="Arial" panose="020B0604020202020204" pitchFamily="34" charset="0"/>
                <a:cs typeface="Arial" panose="020B0604020202020204" pitchFamily="34" charset="0"/>
              </a:rPr>
              <a:t>?</a:t>
            </a:r>
            <a:endParaRPr lang="vi-VN" sz="4500" noProof="1">
              <a:solidFill>
                <a:schemeClr val="tx1"/>
              </a:solidFill>
              <a:latin typeface="Arial" panose="020B0604020202020204" pitchFamily="34" charset="0"/>
              <a:cs typeface="Arial" panose="020B0604020202020204" pitchFamily="34" charset="0"/>
            </a:endParaRPr>
          </a:p>
        </p:txBody>
      </p:sp>
      <p:sp>
        <p:nvSpPr>
          <p:cNvPr id="4" name="Đáp án đúng">
            <a:extLst>
              <a:ext uri="{FF2B5EF4-FFF2-40B4-BE49-F238E27FC236}">
                <a16:creationId xmlns:a16="http://schemas.microsoft.com/office/drawing/2014/main" id="{8B66CBE4-2DB9-BCF7-D1C4-281B894BFE17}"/>
              </a:ext>
            </a:extLst>
          </p:cNvPr>
          <p:cNvSpPr/>
          <p:nvPr/>
        </p:nvSpPr>
        <p:spPr>
          <a:xfrm>
            <a:off x="9663544"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C</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Biện pháp tu từ được sử dụng trong bài thơ</a:t>
            </a:r>
            <a:endParaRPr lang="vi-VN" sz="4000" noProof="1">
              <a:solidFill>
                <a:schemeClr val="tx1"/>
              </a:solidFill>
              <a:latin typeface="Arial" panose="020B0604020202020204" pitchFamily="34" charset="0"/>
              <a:cs typeface="Arial" panose="020B0604020202020204" pitchFamily="34" charset="0"/>
            </a:endParaRPr>
          </a:p>
        </p:txBody>
      </p:sp>
      <p:sp>
        <p:nvSpPr>
          <p:cNvPr id="5"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A</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Cách gieo vần, ngắt nhịp trong bài thơ</a:t>
            </a:r>
            <a:endParaRPr lang="vi-VN" sz="4000" noProof="1">
              <a:solidFill>
                <a:schemeClr val="tx1"/>
              </a:solidFill>
              <a:latin typeface="Arial" panose="020B0604020202020204" pitchFamily="34" charset="0"/>
              <a:cs typeface="Arial" panose="020B0604020202020204" pitchFamily="34" charset="0"/>
            </a:endParaRPr>
          </a:p>
        </p:txBody>
      </p:sp>
      <p:sp>
        <p:nvSpPr>
          <p:cNvPr id="6" name="Đáp án sai 2">
            <a:extLst>
              <a:ext uri="{FF2B5EF4-FFF2-40B4-BE49-F238E27FC236}">
                <a16:creationId xmlns:a16="http://schemas.microsoft.com/office/drawing/2014/main" id="{6A919885-0285-0403-1E09-FA94D8BC080B}"/>
              </a:ext>
            </a:extLst>
          </p:cNvPr>
          <p:cNvSpPr/>
          <p:nvPr/>
        </p:nvSpPr>
        <p:spPr>
          <a:xfrm>
            <a:off x="1821872"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B</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Tính chất đối của một số cặp câu thơ </a:t>
            </a:r>
            <a:endParaRPr lang="vi-VN" sz="4000" noProof="1">
              <a:solidFill>
                <a:schemeClr val="tx1"/>
              </a:solidFill>
              <a:latin typeface="Arial" panose="020B0604020202020204" pitchFamily="34" charset="0"/>
              <a:cs typeface="Arial" panose="020B0604020202020204" pitchFamily="34" charset="0"/>
            </a:endParaRPr>
          </a:p>
        </p:txBody>
      </p:sp>
      <p:sp>
        <p:nvSpPr>
          <p:cNvPr id="7" name="Đáp án sai 3">
            <a:extLst>
              <a:ext uri="{FF2B5EF4-FFF2-40B4-BE49-F238E27FC236}">
                <a16:creationId xmlns:a16="http://schemas.microsoft.com/office/drawing/2014/main" id="{2E7D83A4-3758-8699-4DD0-010A80780539}"/>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D</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Số tiếng trong mỗi câu thơ và số câu trong bài thơ</a:t>
            </a:r>
            <a:endParaRPr lang="vi-VN" sz="4000" noProof="1">
              <a:solidFill>
                <a:schemeClr val="tx1"/>
              </a:solidFill>
              <a:latin typeface="Arial" panose="020B0604020202020204" pitchFamily="34" charset="0"/>
              <a:cs typeface="Arial" panose="020B0604020202020204" pitchFamily="34" charset="0"/>
            </a:endParaRPr>
          </a:p>
        </p:txBody>
      </p:sp>
      <p:pic>
        <p:nvPicPr>
          <p:cNvPr id="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63544" y="-955900"/>
            <a:ext cx="731045" cy="731045"/>
          </a:xfrm>
          <a:prstGeom prst="rect">
            <a:avLst/>
          </a:prstGeom>
        </p:spPr>
      </p:pic>
      <p:pic>
        <p:nvPicPr>
          <p:cNvPr id="9"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076643" y="5055951"/>
            <a:ext cx="1279569" cy="1113741"/>
          </a:xfrm>
          <a:prstGeom prst="rect">
            <a:avLst/>
          </a:prstGeom>
        </p:spPr>
      </p:pic>
      <p:pic>
        <p:nvPicPr>
          <p:cNvPr id="10" name="Picture 9">
            <a:extLst>
              <a:ext uri="{FF2B5EF4-FFF2-40B4-BE49-F238E27FC236}">
                <a16:creationId xmlns:a16="http://schemas.microsoft.com/office/drawing/2014/main" id="{4B31FD67-694B-8D1E-89C7-5C3C61578F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349272" y="7926529"/>
            <a:ext cx="1275183" cy="1136072"/>
          </a:xfrm>
          <a:prstGeom prst="rect">
            <a:avLst/>
          </a:prstGeom>
        </p:spPr>
      </p:pic>
      <p:pic>
        <p:nvPicPr>
          <p:cNvPr id="11"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190943" y="7497037"/>
            <a:ext cx="1275183" cy="1136072"/>
          </a:xfrm>
          <a:prstGeom prst="rect">
            <a:avLst/>
          </a:prstGeom>
        </p:spPr>
      </p:pic>
      <p:pic>
        <p:nvPicPr>
          <p:cNvPr id="12"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229036" y="5022272"/>
            <a:ext cx="1275183" cy="1136072"/>
          </a:xfrm>
          <a:prstGeom prst="rect">
            <a:avLst/>
          </a:prstGeom>
        </p:spPr>
      </p:pic>
      <p:pic>
        <p:nvPicPr>
          <p:cNvPr id="1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42729589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strips(downLeft)">
                                      <p:cBhvr>
                                        <p:cTn id="18" dur="500"/>
                                        <p:tgtEl>
                                          <p:spTgt spid="4"/>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4"/>
                                        </p:tgtEl>
                                        <p:attrNameLst>
                                          <p:attrName>fillcolor</p:attrName>
                                        </p:attrNameLst>
                                      </p:cBhvr>
                                      <p:to>
                                        <a:srgbClr val="92D050"/>
                                      </p:to>
                                    </p:animClr>
                                    <p:set>
                                      <p:cBhvr>
                                        <p:cTn id="27" dur="500" fill="hold"/>
                                        <p:tgtEl>
                                          <p:spTgt spid="4"/>
                                        </p:tgtEl>
                                        <p:attrNameLst>
                                          <p:attrName>fill.type</p:attrName>
                                        </p:attrNameLst>
                                      </p:cBhvr>
                                      <p:to>
                                        <p:strVal val="solid"/>
                                      </p:to>
                                    </p:set>
                                    <p:set>
                                      <p:cBhvr>
                                        <p:cTn id="28" dur="500" fill="hold"/>
                                        <p:tgtEl>
                                          <p:spTgt spid="4"/>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8"/>
                                        </p:tgtEl>
                                      </p:cBhvr>
                                    </p:cmd>
                                  </p:childTnLst>
                                </p:cTn>
                              </p:par>
                              <p:par>
                                <p:cTn id="31" presetID="1" presetClass="entr" presetSubtype="0" fill="hold" nodeType="withEffect">
                                  <p:stCondLst>
                                    <p:cond delay="0"/>
                                  </p:stCondLst>
                                  <p:childTnLst>
                                    <p:set>
                                      <p:cBhvr>
                                        <p:cTn id="32" dur="1" fill="hold">
                                          <p:stCondLst>
                                            <p:cond delay="9"/>
                                          </p:stCondLst>
                                        </p:cTn>
                                        <p:tgtEl>
                                          <p:spTgt spid="9"/>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D99694"/>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3"/>
                                        </p:tgtEl>
                                      </p:cBhvr>
                                    </p:cmd>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5"/>
                                        </p:tgtEl>
                                      </p:cBhvr>
                                    </p:animEffect>
                                    <p:animScale>
                                      <p:cBhvr>
                                        <p:cTn id="49"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6"/>
                                        </p:tgtEl>
                                        <p:attrNameLst>
                                          <p:attrName>fillcolor</p:attrName>
                                        </p:attrNameLst>
                                      </p:cBhvr>
                                      <p:to>
                                        <a:srgbClr val="D99694"/>
                                      </p:to>
                                    </p:animClr>
                                    <p:set>
                                      <p:cBhvr>
                                        <p:cTn id="55" dur="500" fill="hold"/>
                                        <p:tgtEl>
                                          <p:spTgt spid="6"/>
                                        </p:tgtEl>
                                        <p:attrNameLst>
                                          <p:attrName>fill.type</p:attrName>
                                        </p:attrNameLst>
                                      </p:cBhvr>
                                      <p:to>
                                        <p:strVal val="solid"/>
                                      </p:to>
                                    </p:set>
                                    <p:set>
                                      <p:cBhvr>
                                        <p:cTn id="56" dur="500" fill="hold"/>
                                        <p:tgtEl>
                                          <p:spTgt spid="6"/>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3"/>
                                        </p:tgtEl>
                                      </p:cBhvr>
                                    </p:cmd>
                                  </p:childTnLst>
                                </p:cTn>
                              </p:par>
                              <p:par>
                                <p:cTn id="59" presetID="1" presetClass="entr" presetSubtype="0" fill="hold" nodeType="withEffect">
                                  <p:stCondLst>
                                    <p:cond delay="0"/>
                                  </p:stCondLst>
                                  <p:childTnLst>
                                    <p:set>
                                      <p:cBhvr>
                                        <p:cTn id="60" dur="1" fill="hold">
                                          <p:stCondLst>
                                            <p:cond delay="9"/>
                                          </p:stCondLst>
                                        </p:cTn>
                                        <p:tgtEl>
                                          <p:spTgt spid="10"/>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6"/>
                                        </p:tgtEl>
                                      </p:cBhvr>
                                    </p:animEffect>
                                    <p:animScale>
                                      <p:cBhvr>
                                        <p:cTn id="63"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7"/>
                                        </p:tgtEl>
                                        <p:attrNameLst>
                                          <p:attrName>fillcolor</p:attrName>
                                        </p:attrNameLst>
                                      </p:cBhvr>
                                      <p:to>
                                        <a:srgbClr val="D99694"/>
                                      </p:to>
                                    </p:animClr>
                                    <p:set>
                                      <p:cBhvr>
                                        <p:cTn id="69" dur="500" fill="hold"/>
                                        <p:tgtEl>
                                          <p:spTgt spid="7"/>
                                        </p:tgtEl>
                                        <p:attrNameLst>
                                          <p:attrName>fill.type</p:attrName>
                                        </p:attrNameLst>
                                      </p:cBhvr>
                                      <p:to>
                                        <p:strVal val="solid"/>
                                      </p:to>
                                    </p:set>
                                    <p:set>
                                      <p:cBhvr>
                                        <p:cTn id="70" dur="500" fill="hold"/>
                                        <p:tgtEl>
                                          <p:spTgt spid="7"/>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3"/>
                                        </p:tgtEl>
                                      </p:cBhvr>
                                    </p:cmd>
                                  </p:childTnLst>
                                </p:cTn>
                              </p:par>
                              <p:par>
                                <p:cTn id="73" presetID="1" presetClass="entr" presetSubtype="0" fill="hold" nodeType="withEffect">
                                  <p:stCondLst>
                                    <p:cond delay="0"/>
                                  </p:stCondLst>
                                  <p:childTnLst>
                                    <p:set>
                                      <p:cBhvr>
                                        <p:cTn id="74" dur="1" fill="hold">
                                          <p:stCondLst>
                                            <p:cond delay="9"/>
                                          </p:stCondLst>
                                        </p:cTn>
                                        <p:tgtEl>
                                          <p:spTgt spid="11"/>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7"/>
                                        </p:tgtEl>
                                      </p:cBhvr>
                                    </p:animEffect>
                                    <p:animScale>
                                      <p:cBhvr>
                                        <p:cTn id="77" dur="250" autoRev="1" fill="hold"/>
                                        <p:tgtEl>
                                          <p:spTgt spid="7"/>
                                        </p:tgtEl>
                                      </p:cBhvr>
                                      <p:by x="105000" y="105000"/>
                                    </p:animScale>
                                  </p:childTnLst>
                                </p:cTn>
                              </p:par>
                            </p:childTnLst>
                          </p:cTn>
                        </p:par>
                      </p:childTnLst>
                    </p:cTn>
                  </p:par>
                </p:childTnLst>
              </p:cTn>
              <p:nextCondLst>
                <p:cond evt="onClick" delay="0">
                  <p:tgtEl>
                    <p:spTgt spid="7"/>
                  </p:tgtEl>
                </p:cond>
              </p:nextCondLst>
            </p:seq>
            <p:audio>
              <p:cMediaNode vol="80000">
                <p:cTn id="78" fill="hold" display="0">
                  <p:stCondLst>
                    <p:cond delay="indefinite"/>
                  </p:stCondLst>
                  <p:endCondLst>
                    <p:cond evt="onStopAudio" delay="0">
                      <p:tgtEl>
                        <p:sldTgt/>
                      </p:tgtEl>
                    </p:cond>
                  </p:endCondLst>
                </p:cTn>
                <p:tgtEl>
                  <p:spTgt spid="8"/>
                </p:tgtEl>
              </p:cMediaNode>
            </p:audio>
            <p:audio>
              <p:cMediaNode vol="80000">
                <p:cTn id="79" fill="hold" display="0">
                  <p:stCondLst>
                    <p:cond delay="indefinite"/>
                  </p:stCondLst>
                  <p:endCondLst>
                    <p:cond evt="onStopAudio" delay="0">
                      <p:tgtEl>
                        <p:sldTgt/>
                      </p:tgtEl>
                    </p:cond>
                  </p:endCondLst>
                </p:cTn>
                <p:tgtEl>
                  <p:spTgt spid="13"/>
                </p:tgtEl>
              </p:cMediaNode>
            </p:audio>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l="-950" b="-79467"/>
            </a:stretch>
          </a:blipFill>
        </p:spPr>
      </p:sp>
      <p:sp>
        <p:nvSpPr>
          <p:cNvPr id="3" name="Câu hỏi">
            <a:extLst>
              <a:ext uri="{FF2B5EF4-FFF2-40B4-BE49-F238E27FC236}">
                <a16:creationId xmlns:a16="http://schemas.microsoft.com/office/drawing/2014/main"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500" b="1" noProof="1">
                <a:solidFill>
                  <a:schemeClr val="tx1"/>
                </a:solidFill>
                <a:latin typeface="Arial" panose="020B0604020202020204" pitchFamily="34" charset="0"/>
                <a:cs typeface="Arial" panose="020B0604020202020204" pitchFamily="34" charset="0"/>
              </a:rPr>
              <a:t>Câu </a:t>
            </a:r>
            <a:r>
              <a:rPr lang="vi-VN" sz="4500" b="1" noProof="1">
                <a:solidFill>
                  <a:schemeClr val="tx1"/>
                </a:solidFill>
                <a:latin typeface="Arial" panose="020B0604020202020204" pitchFamily="34" charset="0"/>
                <a:cs typeface="Arial" panose="020B0604020202020204" pitchFamily="34" charset="0"/>
              </a:rPr>
              <a:t>hỏi </a:t>
            </a:r>
            <a:r>
              <a:rPr lang="en-US" sz="4500" b="1" noProof="1" smtClean="0">
                <a:solidFill>
                  <a:schemeClr val="tx1"/>
                </a:solidFill>
                <a:latin typeface="Arial" panose="020B0604020202020204" pitchFamily="34" charset="0"/>
                <a:cs typeface="Arial" panose="020B0604020202020204" pitchFamily="34" charset="0"/>
              </a:rPr>
              <a:t>3: </a:t>
            </a:r>
            <a:r>
              <a:rPr lang="en-US" sz="4500" noProof="1" smtClean="0">
                <a:solidFill>
                  <a:schemeClr val="tx1"/>
                </a:solidFill>
                <a:latin typeface="Arial" panose="020B0604020202020204" pitchFamily="34" charset="0"/>
                <a:cs typeface="Arial" panose="020B0604020202020204" pitchFamily="34" charset="0"/>
              </a:rPr>
              <a:t>Nghệ thuật đối được thể hiện ở những cặp câu thơ nào?</a:t>
            </a:r>
            <a:endParaRPr lang="vi-VN" sz="4500" noProof="1">
              <a:solidFill>
                <a:schemeClr val="tx1"/>
              </a:solidFill>
              <a:latin typeface="Arial" panose="020B0604020202020204" pitchFamily="34" charset="0"/>
              <a:cs typeface="Arial" panose="020B0604020202020204" pitchFamily="34" charset="0"/>
            </a:endParaRPr>
          </a:p>
        </p:txBody>
      </p:sp>
      <p:sp>
        <p:nvSpPr>
          <p:cNvPr id="4" name="Đáp án đúng">
            <a:extLst>
              <a:ext uri="{FF2B5EF4-FFF2-40B4-BE49-F238E27FC236}">
                <a16:creationId xmlns:a16="http://schemas.microsoft.com/office/drawing/2014/main" id="{8B66CBE4-2DB9-BCF7-D1C4-281B894BFE17}"/>
              </a:ext>
            </a:extLst>
          </p:cNvPr>
          <p:cNvSpPr/>
          <p:nvPr/>
        </p:nvSpPr>
        <p:spPr>
          <a:xfrm>
            <a:off x="9663544"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C</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Cặp câu 3 – 4 và 5 – 6 </a:t>
            </a:r>
            <a:endParaRPr lang="vi-VN" sz="4000" noProof="1">
              <a:solidFill>
                <a:schemeClr val="tx1"/>
              </a:solidFill>
              <a:latin typeface="Arial" panose="020B0604020202020204" pitchFamily="34" charset="0"/>
              <a:cs typeface="Arial" panose="020B0604020202020204" pitchFamily="34" charset="0"/>
            </a:endParaRPr>
          </a:p>
        </p:txBody>
      </p:sp>
      <p:sp>
        <p:nvSpPr>
          <p:cNvPr id="5"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A</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Cặp câu 1 – 2 và 7 – 8  </a:t>
            </a:r>
            <a:endParaRPr lang="vi-VN" sz="4000" noProof="1">
              <a:solidFill>
                <a:schemeClr val="tx1"/>
              </a:solidFill>
              <a:latin typeface="Arial" panose="020B0604020202020204" pitchFamily="34" charset="0"/>
              <a:cs typeface="Arial" panose="020B0604020202020204" pitchFamily="34" charset="0"/>
            </a:endParaRPr>
          </a:p>
        </p:txBody>
      </p:sp>
      <p:sp>
        <p:nvSpPr>
          <p:cNvPr id="6" name="Đáp án sai 2">
            <a:extLst>
              <a:ext uri="{FF2B5EF4-FFF2-40B4-BE49-F238E27FC236}">
                <a16:creationId xmlns:a16="http://schemas.microsoft.com/office/drawing/2014/main" id="{6A919885-0285-0403-1E09-FA94D8BC080B}"/>
              </a:ext>
            </a:extLst>
          </p:cNvPr>
          <p:cNvSpPr/>
          <p:nvPr/>
        </p:nvSpPr>
        <p:spPr>
          <a:xfrm>
            <a:off x="1821872"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B</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Cặp câu 1 – 2 và 3 – 4 </a:t>
            </a:r>
            <a:endParaRPr lang="vi-VN" sz="4000" noProof="1">
              <a:solidFill>
                <a:schemeClr val="tx1"/>
              </a:solidFill>
              <a:latin typeface="Arial" panose="020B0604020202020204" pitchFamily="34" charset="0"/>
              <a:cs typeface="Arial" panose="020B0604020202020204" pitchFamily="34" charset="0"/>
            </a:endParaRPr>
          </a:p>
        </p:txBody>
      </p:sp>
      <p:sp>
        <p:nvSpPr>
          <p:cNvPr id="7" name="Đáp án sai 3">
            <a:extLst>
              <a:ext uri="{FF2B5EF4-FFF2-40B4-BE49-F238E27FC236}">
                <a16:creationId xmlns:a16="http://schemas.microsoft.com/office/drawing/2014/main" id="{2E7D83A4-3758-8699-4DD0-010A80780539}"/>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D</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Cặp câu 5 – 6 và 7 – 8 </a:t>
            </a:r>
            <a:endParaRPr lang="vi-VN" sz="4000" noProof="1">
              <a:solidFill>
                <a:schemeClr val="tx1"/>
              </a:solidFill>
              <a:latin typeface="Arial" panose="020B0604020202020204" pitchFamily="34" charset="0"/>
              <a:cs typeface="Arial" panose="020B0604020202020204" pitchFamily="34" charset="0"/>
            </a:endParaRPr>
          </a:p>
        </p:txBody>
      </p:sp>
      <p:pic>
        <p:nvPicPr>
          <p:cNvPr id="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63544" y="-955900"/>
            <a:ext cx="731045" cy="731045"/>
          </a:xfrm>
          <a:prstGeom prst="rect">
            <a:avLst/>
          </a:prstGeom>
        </p:spPr>
      </p:pic>
      <p:pic>
        <p:nvPicPr>
          <p:cNvPr id="9"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076643" y="5055951"/>
            <a:ext cx="1279569" cy="1113741"/>
          </a:xfrm>
          <a:prstGeom prst="rect">
            <a:avLst/>
          </a:prstGeom>
        </p:spPr>
      </p:pic>
      <p:pic>
        <p:nvPicPr>
          <p:cNvPr id="10" name="Picture 9">
            <a:extLst>
              <a:ext uri="{FF2B5EF4-FFF2-40B4-BE49-F238E27FC236}">
                <a16:creationId xmlns:a16="http://schemas.microsoft.com/office/drawing/2014/main" id="{4B31FD67-694B-8D1E-89C7-5C3C61578F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229036" y="7497037"/>
            <a:ext cx="1275183" cy="1136072"/>
          </a:xfrm>
          <a:prstGeom prst="rect">
            <a:avLst/>
          </a:prstGeom>
        </p:spPr>
      </p:pic>
      <p:pic>
        <p:nvPicPr>
          <p:cNvPr id="11"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190943" y="7497037"/>
            <a:ext cx="1275183" cy="1136072"/>
          </a:xfrm>
          <a:prstGeom prst="rect">
            <a:avLst/>
          </a:prstGeom>
        </p:spPr>
      </p:pic>
      <p:pic>
        <p:nvPicPr>
          <p:cNvPr id="12"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229036" y="5022272"/>
            <a:ext cx="1275183" cy="1136072"/>
          </a:xfrm>
          <a:prstGeom prst="rect">
            <a:avLst/>
          </a:prstGeom>
        </p:spPr>
      </p:pic>
      <p:pic>
        <p:nvPicPr>
          <p:cNvPr id="1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32102852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strips(downLeft)">
                                      <p:cBhvr>
                                        <p:cTn id="18" dur="500"/>
                                        <p:tgtEl>
                                          <p:spTgt spid="4"/>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4"/>
                                        </p:tgtEl>
                                        <p:attrNameLst>
                                          <p:attrName>fillcolor</p:attrName>
                                        </p:attrNameLst>
                                      </p:cBhvr>
                                      <p:to>
                                        <a:srgbClr val="92D050"/>
                                      </p:to>
                                    </p:animClr>
                                    <p:set>
                                      <p:cBhvr>
                                        <p:cTn id="27" dur="500" fill="hold"/>
                                        <p:tgtEl>
                                          <p:spTgt spid="4"/>
                                        </p:tgtEl>
                                        <p:attrNameLst>
                                          <p:attrName>fill.type</p:attrName>
                                        </p:attrNameLst>
                                      </p:cBhvr>
                                      <p:to>
                                        <p:strVal val="solid"/>
                                      </p:to>
                                    </p:set>
                                    <p:set>
                                      <p:cBhvr>
                                        <p:cTn id="28" dur="500" fill="hold"/>
                                        <p:tgtEl>
                                          <p:spTgt spid="4"/>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8"/>
                                        </p:tgtEl>
                                      </p:cBhvr>
                                    </p:cmd>
                                  </p:childTnLst>
                                </p:cTn>
                              </p:par>
                              <p:par>
                                <p:cTn id="31" presetID="1" presetClass="entr" presetSubtype="0" fill="hold" nodeType="withEffect">
                                  <p:stCondLst>
                                    <p:cond delay="0"/>
                                  </p:stCondLst>
                                  <p:childTnLst>
                                    <p:set>
                                      <p:cBhvr>
                                        <p:cTn id="32" dur="1" fill="hold">
                                          <p:stCondLst>
                                            <p:cond delay="9"/>
                                          </p:stCondLst>
                                        </p:cTn>
                                        <p:tgtEl>
                                          <p:spTgt spid="9"/>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D99694"/>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3"/>
                                        </p:tgtEl>
                                      </p:cBhvr>
                                    </p:cmd>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5"/>
                                        </p:tgtEl>
                                      </p:cBhvr>
                                    </p:animEffect>
                                    <p:animScale>
                                      <p:cBhvr>
                                        <p:cTn id="49"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6"/>
                                        </p:tgtEl>
                                        <p:attrNameLst>
                                          <p:attrName>fillcolor</p:attrName>
                                        </p:attrNameLst>
                                      </p:cBhvr>
                                      <p:to>
                                        <a:srgbClr val="D99694"/>
                                      </p:to>
                                    </p:animClr>
                                    <p:set>
                                      <p:cBhvr>
                                        <p:cTn id="55" dur="500" fill="hold"/>
                                        <p:tgtEl>
                                          <p:spTgt spid="6"/>
                                        </p:tgtEl>
                                        <p:attrNameLst>
                                          <p:attrName>fill.type</p:attrName>
                                        </p:attrNameLst>
                                      </p:cBhvr>
                                      <p:to>
                                        <p:strVal val="solid"/>
                                      </p:to>
                                    </p:set>
                                    <p:set>
                                      <p:cBhvr>
                                        <p:cTn id="56" dur="500" fill="hold"/>
                                        <p:tgtEl>
                                          <p:spTgt spid="6"/>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3"/>
                                        </p:tgtEl>
                                      </p:cBhvr>
                                    </p:cmd>
                                  </p:childTnLst>
                                </p:cTn>
                              </p:par>
                              <p:par>
                                <p:cTn id="59" presetID="1" presetClass="entr" presetSubtype="0" fill="hold" nodeType="withEffect">
                                  <p:stCondLst>
                                    <p:cond delay="0"/>
                                  </p:stCondLst>
                                  <p:childTnLst>
                                    <p:set>
                                      <p:cBhvr>
                                        <p:cTn id="60" dur="1" fill="hold">
                                          <p:stCondLst>
                                            <p:cond delay="9"/>
                                          </p:stCondLst>
                                        </p:cTn>
                                        <p:tgtEl>
                                          <p:spTgt spid="10"/>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6"/>
                                        </p:tgtEl>
                                      </p:cBhvr>
                                    </p:animEffect>
                                    <p:animScale>
                                      <p:cBhvr>
                                        <p:cTn id="63"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7"/>
                                        </p:tgtEl>
                                        <p:attrNameLst>
                                          <p:attrName>fillcolor</p:attrName>
                                        </p:attrNameLst>
                                      </p:cBhvr>
                                      <p:to>
                                        <a:srgbClr val="D99694"/>
                                      </p:to>
                                    </p:animClr>
                                    <p:set>
                                      <p:cBhvr>
                                        <p:cTn id="69" dur="500" fill="hold"/>
                                        <p:tgtEl>
                                          <p:spTgt spid="7"/>
                                        </p:tgtEl>
                                        <p:attrNameLst>
                                          <p:attrName>fill.type</p:attrName>
                                        </p:attrNameLst>
                                      </p:cBhvr>
                                      <p:to>
                                        <p:strVal val="solid"/>
                                      </p:to>
                                    </p:set>
                                    <p:set>
                                      <p:cBhvr>
                                        <p:cTn id="70" dur="500" fill="hold"/>
                                        <p:tgtEl>
                                          <p:spTgt spid="7"/>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3"/>
                                        </p:tgtEl>
                                      </p:cBhvr>
                                    </p:cmd>
                                  </p:childTnLst>
                                </p:cTn>
                              </p:par>
                              <p:par>
                                <p:cTn id="73" presetID="1" presetClass="entr" presetSubtype="0" fill="hold" nodeType="withEffect">
                                  <p:stCondLst>
                                    <p:cond delay="0"/>
                                  </p:stCondLst>
                                  <p:childTnLst>
                                    <p:set>
                                      <p:cBhvr>
                                        <p:cTn id="74" dur="1" fill="hold">
                                          <p:stCondLst>
                                            <p:cond delay="9"/>
                                          </p:stCondLst>
                                        </p:cTn>
                                        <p:tgtEl>
                                          <p:spTgt spid="11"/>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7"/>
                                        </p:tgtEl>
                                      </p:cBhvr>
                                    </p:animEffect>
                                    <p:animScale>
                                      <p:cBhvr>
                                        <p:cTn id="77" dur="250" autoRev="1" fill="hold"/>
                                        <p:tgtEl>
                                          <p:spTgt spid="7"/>
                                        </p:tgtEl>
                                      </p:cBhvr>
                                      <p:by x="105000" y="105000"/>
                                    </p:animScale>
                                  </p:childTnLst>
                                </p:cTn>
                              </p:par>
                            </p:childTnLst>
                          </p:cTn>
                        </p:par>
                      </p:childTnLst>
                    </p:cTn>
                  </p:par>
                </p:childTnLst>
              </p:cTn>
              <p:nextCondLst>
                <p:cond evt="onClick" delay="0">
                  <p:tgtEl>
                    <p:spTgt spid="7"/>
                  </p:tgtEl>
                </p:cond>
              </p:nextCondLst>
            </p:seq>
            <p:audio>
              <p:cMediaNode vol="80000">
                <p:cTn id="78" fill="hold" display="0">
                  <p:stCondLst>
                    <p:cond delay="indefinite"/>
                  </p:stCondLst>
                  <p:endCondLst>
                    <p:cond evt="onStopAudio" delay="0">
                      <p:tgtEl>
                        <p:sldTgt/>
                      </p:tgtEl>
                    </p:cond>
                  </p:endCondLst>
                </p:cTn>
                <p:tgtEl>
                  <p:spTgt spid="8"/>
                </p:tgtEl>
              </p:cMediaNode>
            </p:audio>
            <p:audio>
              <p:cMediaNode vol="80000">
                <p:cTn id="79" fill="hold" display="0">
                  <p:stCondLst>
                    <p:cond delay="indefinite"/>
                  </p:stCondLst>
                  <p:endCondLst>
                    <p:cond evt="onStopAudio" delay="0">
                      <p:tgtEl>
                        <p:sldTgt/>
                      </p:tgtEl>
                    </p:cond>
                  </p:endCondLst>
                </p:cTn>
                <p:tgtEl>
                  <p:spTgt spid="13"/>
                </p:tgtEl>
              </p:cMediaNode>
            </p:audio>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l="-950" b="-79467"/>
            </a:stretch>
          </a:blipFill>
        </p:spPr>
      </p:sp>
      <p:sp>
        <p:nvSpPr>
          <p:cNvPr id="3" name="Câu hỏi">
            <a:extLst>
              <a:ext uri="{FF2B5EF4-FFF2-40B4-BE49-F238E27FC236}">
                <a16:creationId xmlns:a16="http://schemas.microsoft.com/office/drawing/2014/main" id="{4ADFFF1A-F500-CC57-185E-00F4826D0836}"/>
              </a:ext>
            </a:extLst>
          </p:cNvPr>
          <p:cNvSpPr/>
          <p:nvPr/>
        </p:nvSpPr>
        <p:spPr>
          <a:xfrm>
            <a:off x="1330036" y="1193224"/>
            <a:ext cx="15627928"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500" b="1" noProof="1">
                <a:solidFill>
                  <a:schemeClr val="tx1"/>
                </a:solidFill>
                <a:latin typeface="Arial" panose="020B0604020202020204" pitchFamily="34" charset="0"/>
                <a:cs typeface="Arial" panose="020B0604020202020204" pitchFamily="34" charset="0"/>
              </a:rPr>
              <a:t>Câu </a:t>
            </a:r>
            <a:r>
              <a:rPr lang="vi-VN" sz="4500" b="1" noProof="1">
                <a:solidFill>
                  <a:schemeClr val="tx1"/>
                </a:solidFill>
                <a:latin typeface="Arial" panose="020B0604020202020204" pitchFamily="34" charset="0"/>
                <a:cs typeface="Arial" panose="020B0604020202020204" pitchFamily="34" charset="0"/>
              </a:rPr>
              <a:t>hỏi </a:t>
            </a:r>
            <a:r>
              <a:rPr lang="en-US" sz="4500" b="1" noProof="1" smtClean="0">
                <a:solidFill>
                  <a:schemeClr val="tx1"/>
                </a:solidFill>
                <a:latin typeface="Arial" panose="020B0604020202020204" pitchFamily="34" charset="0"/>
                <a:cs typeface="Arial" panose="020B0604020202020204" pitchFamily="34" charset="0"/>
              </a:rPr>
              <a:t>4: </a:t>
            </a:r>
            <a:r>
              <a:rPr lang="en-US" sz="4500" noProof="1" smtClean="0">
                <a:solidFill>
                  <a:schemeClr val="tx1"/>
                </a:solidFill>
                <a:latin typeface="Arial" panose="020B0604020202020204" pitchFamily="34" charset="0"/>
                <a:cs typeface="Arial" panose="020B0604020202020204" pitchFamily="34" charset="0"/>
              </a:rPr>
              <a:t>Những câu nào trong bài thơ có tiếng hiệp vần?</a:t>
            </a:r>
            <a:endParaRPr lang="vi-VN" sz="4500" noProof="1">
              <a:solidFill>
                <a:schemeClr val="tx1"/>
              </a:solidFill>
              <a:latin typeface="Arial" panose="020B0604020202020204" pitchFamily="34" charset="0"/>
              <a:cs typeface="Arial" panose="020B0604020202020204" pitchFamily="34" charset="0"/>
            </a:endParaRPr>
          </a:p>
        </p:txBody>
      </p:sp>
      <p:sp>
        <p:nvSpPr>
          <p:cNvPr id="4" name="Đáp án đúng">
            <a:extLst>
              <a:ext uri="{FF2B5EF4-FFF2-40B4-BE49-F238E27FC236}">
                <a16:creationId xmlns:a16="http://schemas.microsoft.com/office/drawing/2014/main" id="{8B66CBE4-2DB9-BCF7-D1C4-281B894BFE17}"/>
              </a:ext>
            </a:extLst>
          </p:cNvPr>
          <p:cNvSpPr/>
          <p:nvPr/>
        </p:nvSpPr>
        <p:spPr>
          <a:xfrm>
            <a:off x="1821875"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B</a:t>
            </a:r>
            <a:r>
              <a:rPr lang="en-US" sz="4000" noProof="1">
                <a:solidFill>
                  <a:schemeClr val="tx1"/>
                </a:solidFill>
                <a:latin typeface="Arial" panose="020B0604020202020204" pitchFamily="34" charset="0"/>
                <a:cs typeface="Arial" panose="020B0604020202020204" pitchFamily="34" charset="0"/>
              </a:rPr>
              <a:t>. </a:t>
            </a:r>
            <a:r>
              <a:rPr lang="en-US" sz="4000" noProof="1">
                <a:solidFill>
                  <a:schemeClr val="tx1"/>
                </a:solidFill>
                <a:latin typeface="Arial" panose="020B0604020202020204" pitchFamily="34" charset="0"/>
                <a:cs typeface="Arial" panose="020B0604020202020204" pitchFamily="34" charset="0"/>
              </a:rPr>
              <a:t>Các câu 1 </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2 </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4 </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6 </a:t>
            </a:r>
            <a:r>
              <a:rPr lang="en-US" sz="4000" noProof="1">
                <a:solidFill>
                  <a:schemeClr val="tx1"/>
                </a:solidFill>
                <a:latin typeface="Arial" panose="020B0604020202020204" pitchFamily="34" charset="0"/>
                <a:cs typeface="Arial" panose="020B0604020202020204" pitchFamily="34" charset="0"/>
              </a:rPr>
              <a:t>– 8 </a:t>
            </a:r>
            <a:endParaRPr lang="en-US" sz="4000" noProof="1">
              <a:solidFill>
                <a:schemeClr val="tx1"/>
              </a:solidFill>
              <a:latin typeface="Arial" panose="020B0604020202020204" pitchFamily="34" charset="0"/>
              <a:cs typeface="Arial" panose="020B0604020202020204" pitchFamily="34" charset="0"/>
            </a:endParaRPr>
          </a:p>
        </p:txBody>
      </p:sp>
      <p:sp>
        <p:nvSpPr>
          <p:cNvPr id="5"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A</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Các câu 1 – 3 – 5 – 7 – 8 </a:t>
            </a:r>
            <a:endParaRPr lang="vi-VN" sz="4000" noProof="1">
              <a:solidFill>
                <a:schemeClr val="tx1"/>
              </a:solidFill>
              <a:latin typeface="Arial" panose="020B0604020202020204" pitchFamily="34" charset="0"/>
              <a:cs typeface="Arial" panose="020B0604020202020204" pitchFamily="34" charset="0"/>
            </a:endParaRPr>
          </a:p>
        </p:txBody>
      </p:sp>
      <p:sp>
        <p:nvSpPr>
          <p:cNvPr id="6" name="Đáp án sai 2">
            <a:extLst>
              <a:ext uri="{FF2B5EF4-FFF2-40B4-BE49-F238E27FC236}">
                <a16:creationId xmlns:a16="http://schemas.microsoft.com/office/drawing/2014/main" id="{6A919885-0285-0403-1E09-FA94D8BC080B}"/>
              </a:ext>
            </a:extLst>
          </p:cNvPr>
          <p:cNvSpPr/>
          <p:nvPr/>
        </p:nvSpPr>
        <p:spPr>
          <a:xfrm>
            <a:off x="9663545"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C</a:t>
            </a:r>
            <a:r>
              <a:rPr lang="en-US" sz="4000" noProof="1">
                <a:solidFill>
                  <a:schemeClr val="tx1"/>
                </a:solidFill>
                <a:latin typeface="Arial" panose="020B0604020202020204" pitchFamily="34" charset="0"/>
                <a:cs typeface="Arial" panose="020B0604020202020204" pitchFamily="34" charset="0"/>
              </a:rPr>
              <a:t>. </a:t>
            </a:r>
            <a:r>
              <a:rPr lang="en-US" sz="4000" noProof="1">
                <a:solidFill>
                  <a:schemeClr val="tx1"/>
                </a:solidFill>
                <a:latin typeface="Arial" panose="020B0604020202020204" pitchFamily="34" charset="0"/>
                <a:cs typeface="Arial" panose="020B0604020202020204" pitchFamily="34" charset="0"/>
              </a:rPr>
              <a:t>Các câu 1 </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2 </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3 </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4 </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5 </a:t>
            </a:r>
            <a:endParaRPr lang="en-US" sz="4000" noProof="1">
              <a:solidFill>
                <a:schemeClr val="tx1"/>
              </a:solidFill>
              <a:latin typeface="Arial" panose="020B0604020202020204" pitchFamily="34" charset="0"/>
              <a:cs typeface="Arial" panose="020B0604020202020204" pitchFamily="34" charset="0"/>
            </a:endParaRPr>
          </a:p>
        </p:txBody>
      </p:sp>
      <p:sp>
        <p:nvSpPr>
          <p:cNvPr id="7" name="Đáp án sai 3">
            <a:extLst>
              <a:ext uri="{FF2B5EF4-FFF2-40B4-BE49-F238E27FC236}">
                <a16:creationId xmlns:a16="http://schemas.microsoft.com/office/drawing/2014/main" id="{2E7D83A4-3758-8699-4DD0-010A80780539}"/>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D</a:t>
            </a:r>
            <a:r>
              <a:rPr lang="en-US" sz="4000" noProof="1">
                <a:solidFill>
                  <a:schemeClr val="tx1"/>
                </a:solidFill>
                <a:latin typeface="Arial" panose="020B0604020202020204" pitchFamily="34" charset="0"/>
                <a:cs typeface="Arial" panose="020B0604020202020204" pitchFamily="34" charset="0"/>
              </a:rPr>
              <a:t>. </a:t>
            </a:r>
            <a:r>
              <a:rPr lang="en-US" sz="4000" noProof="1">
                <a:solidFill>
                  <a:schemeClr val="tx1"/>
                </a:solidFill>
                <a:latin typeface="Arial" panose="020B0604020202020204" pitchFamily="34" charset="0"/>
                <a:cs typeface="Arial" panose="020B0604020202020204" pitchFamily="34" charset="0"/>
              </a:rPr>
              <a:t>Các </a:t>
            </a:r>
            <a:r>
              <a:rPr lang="en-US" sz="4000" noProof="1">
                <a:solidFill>
                  <a:schemeClr val="tx1"/>
                </a:solidFill>
                <a:latin typeface="Arial" panose="020B0604020202020204" pitchFamily="34" charset="0"/>
                <a:cs typeface="Arial" panose="020B0604020202020204" pitchFamily="34" charset="0"/>
              </a:rPr>
              <a:t>câu </a:t>
            </a:r>
            <a:r>
              <a:rPr lang="en-US" sz="4000" noProof="1" smtClean="0">
                <a:solidFill>
                  <a:schemeClr val="tx1"/>
                </a:solidFill>
                <a:latin typeface="Arial" panose="020B0604020202020204" pitchFamily="34" charset="0"/>
                <a:cs typeface="Arial" panose="020B0604020202020204" pitchFamily="34" charset="0"/>
              </a:rPr>
              <a:t>4 </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5 </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6 </a:t>
            </a:r>
            <a:r>
              <a:rPr lang="en-US" sz="4000" noProof="1">
                <a:solidFill>
                  <a:schemeClr val="tx1"/>
                </a:solidFill>
                <a:latin typeface="Arial" panose="020B0604020202020204" pitchFamily="34" charset="0"/>
                <a:cs typeface="Arial" panose="020B0604020202020204" pitchFamily="34" charset="0"/>
              </a:rPr>
              <a:t>– 7 – 8 </a:t>
            </a:r>
            <a:endParaRPr lang="en-US" sz="4000" noProof="1">
              <a:solidFill>
                <a:schemeClr val="tx1"/>
              </a:solidFill>
              <a:latin typeface="Arial" panose="020B0604020202020204" pitchFamily="34" charset="0"/>
              <a:cs typeface="Arial" panose="020B0604020202020204" pitchFamily="34" charset="0"/>
            </a:endParaRPr>
          </a:p>
        </p:txBody>
      </p:sp>
      <p:pic>
        <p:nvPicPr>
          <p:cNvPr id="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63544" y="-955900"/>
            <a:ext cx="731045" cy="731045"/>
          </a:xfrm>
          <a:prstGeom prst="rect">
            <a:avLst/>
          </a:prstGeom>
        </p:spPr>
      </p:pic>
      <p:pic>
        <p:nvPicPr>
          <p:cNvPr id="9"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224650" y="7508202"/>
            <a:ext cx="1279569" cy="1113741"/>
          </a:xfrm>
          <a:prstGeom prst="rect">
            <a:avLst/>
          </a:prstGeom>
        </p:spPr>
      </p:pic>
      <p:pic>
        <p:nvPicPr>
          <p:cNvPr id="10" name="Picture 9">
            <a:extLst>
              <a:ext uri="{FF2B5EF4-FFF2-40B4-BE49-F238E27FC236}">
                <a16:creationId xmlns:a16="http://schemas.microsoft.com/office/drawing/2014/main" id="{4B31FD67-694B-8D1E-89C7-5C3C61578F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190943" y="5349586"/>
            <a:ext cx="1275183" cy="1136072"/>
          </a:xfrm>
          <a:prstGeom prst="rect">
            <a:avLst/>
          </a:prstGeom>
        </p:spPr>
      </p:pic>
      <p:pic>
        <p:nvPicPr>
          <p:cNvPr id="11"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230657" y="7880639"/>
            <a:ext cx="1275183" cy="1136072"/>
          </a:xfrm>
          <a:prstGeom prst="rect">
            <a:avLst/>
          </a:prstGeom>
        </p:spPr>
      </p:pic>
      <p:pic>
        <p:nvPicPr>
          <p:cNvPr id="12"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349273" y="5386020"/>
            <a:ext cx="1275183" cy="1136072"/>
          </a:xfrm>
          <a:prstGeom prst="rect">
            <a:avLst/>
          </a:prstGeom>
        </p:spPr>
      </p:pic>
      <p:pic>
        <p:nvPicPr>
          <p:cNvPr id="1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6818534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4"/>
                                        </p:tgtEl>
                                        <p:attrNameLst>
                                          <p:attrName>fillcolor</p:attrName>
                                        </p:attrNameLst>
                                      </p:cBhvr>
                                      <p:to>
                                        <a:srgbClr val="92D050"/>
                                      </p:to>
                                    </p:animClr>
                                    <p:set>
                                      <p:cBhvr>
                                        <p:cTn id="27" dur="500" fill="hold"/>
                                        <p:tgtEl>
                                          <p:spTgt spid="4"/>
                                        </p:tgtEl>
                                        <p:attrNameLst>
                                          <p:attrName>fill.type</p:attrName>
                                        </p:attrNameLst>
                                      </p:cBhvr>
                                      <p:to>
                                        <p:strVal val="solid"/>
                                      </p:to>
                                    </p:set>
                                    <p:set>
                                      <p:cBhvr>
                                        <p:cTn id="28" dur="500" fill="hold"/>
                                        <p:tgtEl>
                                          <p:spTgt spid="4"/>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8"/>
                                        </p:tgtEl>
                                      </p:cBhvr>
                                    </p:cmd>
                                  </p:childTnLst>
                                </p:cTn>
                              </p:par>
                              <p:par>
                                <p:cTn id="31" presetID="1" presetClass="entr" presetSubtype="0" fill="hold" nodeType="withEffect">
                                  <p:stCondLst>
                                    <p:cond delay="0"/>
                                  </p:stCondLst>
                                  <p:childTnLst>
                                    <p:set>
                                      <p:cBhvr>
                                        <p:cTn id="32" dur="1" fill="hold">
                                          <p:stCondLst>
                                            <p:cond delay="9"/>
                                          </p:stCondLst>
                                        </p:cTn>
                                        <p:tgtEl>
                                          <p:spTgt spid="9"/>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D99694"/>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3"/>
                                        </p:tgtEl>
                                      </p:cBhvr>
                                    </p:cmd>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5"/>
                                        </p:tgtEl>
                                      </p:cBhvr>
                                    </p:animEffect>
                                    <p:animScale>
                                      <p:cBhvr>
                                        <p:cTn id="49"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6"/>
                                        </p:tgtEl>
                                        <p:attrNameLst>
                                          <p:attrName>fillcolor</p:attrName>
                                        </p:attrNameLst>
                                      </p:cBhvr>
                                      <p:to>
                                        <a:srgbClr val="D99694"/>
                                      </p:to>
                                    </p:animClr>
                                    <p:set>
                                      <p:cBhvr>
                                        <p:cTn id="55" dur="500" fill="hold"/>
                                        <p:tgtEl>
                                          <p:spTgt spid="6"/>
                                        </p:tgtEl>
                                        <p:attrNameLst>
                                          <p:attrName>fill.type</p:attrName>
                                        </p:attrNameLst>
                                      </p:cBhvr>
                                      <p:to>
                                        <p:strVal val="solid"/>
                                      </p:to>
                                    </p:set>
                                    <p:set>
                                      <p:cBhvr>
                                        <p:cTn id="56" dur="500" fill="hold"/>
                                        <p:tgtEl>
                                          <p:spTgt spid="6"/>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3"/>
                                        </p:tgtEl>
                                      </p:cBhvr>
                                    </p:cmd>
                                  </p:childTnLst>
                                </p:cTn>
                              </p:par>
                              <p:par>
                                <p:cTn id="59" presetID="1" presetClass="entr" presetSubtype="0" fill="hold" nodeType="withEffect">
                                  <p:stCondLst>
                                    <p:cond delay="0"/>
                                  </p:stCondLst>
                                  <p:childTnLst>
                                    <p:set>
                                      <p:cBhvr>
                                        <p:cTn id="60" dur="1" fill="hold">
                                          <p:stCondLst>
                                            <p:cond delay="9"/>
                                          </p:stCondLst>
                                        </p:cTn>
                                        <p:tgtEl>
                                          <p:spTgt spid="10"/>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6"/>
                                        </p:tgtEl>
                                      </p:cBhvr>
                                    </p:animEffect>
                                    <p:animScale>
                                      <p:cBhvr>
                                        <p:cTn id="63"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7"/>
                                        </p:tgtEl>
                                        <p:attrNameLst>
                                          <p:attrName>fillcolor</p:attrName>
                                        </p:attrNameLst>
                                      </p:cBhvr>
                                      <p:to>
                                        <a:srgbClr val="D99694"/>
                                      </p:to>
                                    </p:animClr>
                                    <p:set>
                                      <p:cBhvr>
                                        <p:cTn id="69" dur="500" fill="hold"/>
                                        <p:tgtEl>
                                          <p:spTgt spid="7"/>
                                        </p:tgtEl>
                                        <p:attrNameLst>
                                          <p:attrName>fill.type</p:attrName>
                                        </p:attrNameLst>
                                      </p:cBhvr>
                                      <p:to>
                                        <p:strVal val="solid"/>
                                      </p:to>
                                    </p:set>
                                    <p:set>
                                      <p:cBhvr>
                                        <p:cTn id="70" dur="500" fill="hold"/>
                                        <p:tgtEl>
                                          <p:spTgt spid="7"/>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3"/>
                                        </p:tgtEl>
                                      </p:cBhvr>
                                    </p:cmd>
                                  </p:childTnLst>
                                </p:cTn>
                              </p:par>
                              <p:par>
                                <p:cTn id="73" presetID="1" presetClass="entr" presetSubtype="0" fill="hold" nodeType="withEffect">
                                  <p:stCondLst>
                                    <p:cond delay="0"/>
                                  </p:stCondLst>
                                  <p:childTnLst>
                                    <p:set>
                                      <p:cBhvr>
                                        <p:cTn id="74" dur="1" fill="hold">
                                          <p:stCondLst>
                                            <p:cond delay="9"/>
                                          </p:stCondLst>
                                        </p:cTn>
                                        <p:tgtEl>
                                          <p:spTgt spid="11"/>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7"/>
                                        </p:tgtEl>
                                      </p:cBhvr>
                                    </p:animEffect>
                                    <p:animScale>
                                      <p:cBhvr>
                                        <p:cTn id="77" dur="250" autoRev="1" fill="hold"/>
                                        <p:tgtEl>
                                          <p:spTgt spid="7"/>
                                        </p:tgtEl>
                                      </p:cBhvr>
                                      <p:by x="105000" y="105000"/>
                                    </p:animScale>
                                  </p:childTnLst>
                                </p:cTn>
                              </p:par>
                            </p:childTnLst>
                          </p:cTn>
                        </p:par>
                      </p:childTnLst>
                    </p:cTn>
                  </p:par>
                </p:childTnLst>
              </p:cTn>
              <p:nextCondLst>
                <p:cond evt="onClick" delay="0">
                  <p:tgtEl>
                    <p:spTgt spid="7"/>
                  </p:tgtEl>
                </p:cond>
              </p:nextCondLst>
            </p:seq>
            <p:audio>
              <p:cMediaNode vol="80000">
                <p:cTn id="78" fill="hold" display="0">
                  <p:stCondLst>
                    <p:cond delay="indefinite"/>
                  </p:stCondLst>
                  <p:endCondLst>
                    <p:cond evt="onStopAudio" delay="0">
                      <p:tgtEl>
                        <p:sldTgt/>
                      </p:tgtEl>
                    </p:cond>
                  </p:endCondLst>
                </p:cTn>
                <p:tgtEl>
                  <p:spTgt spid="8"/>
                </p:tgtEl>
              </p:cMediaNode>
            </p:audio>
            <p:audio>
              <p:cMediaNode vol="80000">
                <p:cTn id="79" fill="hold" display="0">
                  <p:stCondLst>
                    <p:cond delay="indefinite"/>
                  </p:stCondLst>
                  <p:endCondLst>
                    <p:cond evt="onStopAudio" delay="0">
                      <p:tgtEl>
                        <p:sldTgt/>
                      </p:tgtEl>
                    </p:cond>
                  </p:endCondLst>
                </p:cTn>
                <p:tgtEl>
                  <p:spTgt spid="13"/>
                </p:tgtEl>
              </p:cMediaNode>
            </p:audio>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446"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l="-950" b="-79467"/>
            </a:stretch>
          </a:blipFill>
        </p:spPr>
      </p:sp>
      <p:sp>
        <p:nvSpPr>
          <p:cNvPr id="3" name="Câu hỏi">
            <a:extLst>
              <a:ext uri="{FF2B5EF4-FFF2-40B4-BE49-F238E27FC236}">
                <a16:creationId xmlns:a16="http://schemas.microsoft.com/office/drawing/2014/main" id="{4ADFFF1A-F500-CC57-185E-00F4826D0836}"/>
              </a:ext>
            </a:extLst>
          </p:cNvPr>
          <p:cNvSpPr/>
          <p:nvPr/>
        </p:nvSpPr>
        <p:spPr>
          <a:xfrm>
            <a:off x="1821873" y="415254"/>
            <a:ext cx="14644256" cy="42083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500" b="1" noProof="1">
                <a:solidFill>
                  <a:schemeClr val="tx1"/>
                </a:solidFill>
                <a:latin typeface="Arial" panose="020B0604020202020204" pitchFamily="34" charset="0"/>
                <a:cs typeface="Arial" panose="020B0604020202020204" pitchFamily="34" charset="0"/>
              </a:rPr>
              <a:t>Câu </a:t>
            </a:r>
            <a:r>
              <a:rPr lang="vi-VN" sz="4500" b="1" noProof="1">
                <a:solidFill>
                  <a:schemeClr val="tx1"/>
                </a:solidFill>
                <a:latin typeface="Arial" panose="020B0604020202020204" pitchFamily="34" charset="0"/>
                <a:cs typeface="Arial" panose="020B0604020202020204" pitchFamily="34" charset="0"/>
              </a:rPr>
              <a:t>hỏi </a:t>
            </a:r>
            <a:r>
              <a:rPr lang="en-US" sz="4500" b="1" noProof="1" smtClean="0">
                <a:solidFill>
                  <a:schemeClr val="tx1"/>
                </a:solidFill>
                <a:latin typeface="Arial" panose="020B0604020202020204" pitchFamily="34" charset="0"/>
                <a:cs typeface="Arial" panose="020B0604020202020204" pitchFamily="34" charset="0"/>
              </a:rPr>
              <a:t>5: </a:t>
            </a:r>
            <a:r>
              <a:rPr lang="en-US" sz="4500" noProof="1" smtClean="0">
                <a:solidFill>
                  <a:schemeClr val="tx1"/>
                </a:solidFill>
                <a:latin typeface="Arial" panose="020B0604020202020204" pitchFamily="34" charset="0"/>
                <a:cs typeface="Arial" panose="020B0604020202020204" pitchFamily="34" charset="0"/>
              </a:rPr>
              <a:t>Biện pháp tu từ nào được tác giả sử dụng ở hai câu thơ sau?</a:t>
            </a:r>
          </a:p>
          <a:p>
            <a:pPr algn="ctr">
              <a:lnSpc>
                <a:spcPct val="150000"/>
              </a:lnSpc>
            </a:pPr>
            <a:r>
              <a:rPr lang="en-US" sz="4500" i="1" noProof="1" smtClean="0">
                <a:solidFill>
                  <a:schemeClr val="tx1"/>
                </a:solidFill>
                <a:latin typeface="Arial" panose="020B0604020202020204" pitchFamily="34" charset="0"/>
                <a:cs typeface="Arial" panose="020B0604020202020204" pitchFamily="34" charset="0"/>
              </a:rPr>
              <a:t>Gác mái ngư ông về viễn phố,</a:t>
            </a:r>
          </a:p>
          <a:p>
            <a:pPr algn="ctr">
              <a:lnSpc>
                <a:spcPct val="150000"/>
              </a:lnSpc>
            </a:pPr>
            <a:r>
              <a:rPr lang="en-US" sz="4500" i="1" noProof="1" smtClean="0">
                <a:solidFill>
                  <a:schemeClr val="tx1"/>
                </a:solidFill>
                <a:latin typeface="Arial" panose="020B0604020202020204" pitchFamily="34" charset="0"/>
                <a:cs typeface="Arial" panose="020B0604020202020204" pitchFamily="34" charset="0"/>
              </a:rPr>
              <a:t>Gõ sừng mục tử lại cô thôn. </a:t>
            </a:r>
            <a:endParaRPr lang="vi-VN" sz="4500" i="1" noProof="1">
              <a:solidFill>
                <a:schemeClr val="tx1"/>
              </a:solidFill>
              <a:latin typeface="Arial" panose="020B0604020202020204" pitchFamily="34" charset="0"/>
              <a:cs typeface="Arial" panose="020B0604020202020204" pitchFamily="34" charset="0"/>
            </a:endParaRPr>
          </a:p>
        </p:txBody>
      </p:sp>
      <p:sp>
        <p:nvSpPr>
          <p:cNvPr id="4" name="Đáp án đúng">
            <a:extLst>
              <a:ext uri="{FF2B5EF4-FFF2-40B4-BE49-F238E27FC236}">
                <a16:creationId xmlns:a16="http://schemas.microsoft.com/office/drawing/2014/main" id="{8B66CBE4-2DB9-BCF7-D1C4-281B894BFE17}"/>
              </a:ext>
            </a:extLst>
          </p:cNvPr>
          <p:cNvSpPr/>
          <p:nvPr/>
        </p:nvSpPr>
        <p:spPr>
          <a:xfrm>
            <a:off x="9663545" y="497724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C</a:t>
            </a:r>
            <a:r>
              <a:rPr lang="en-US" sz="4000" noProof="1">
                <a:solidFill>
                  <a:schemeClr val="tx1"/>
                </a:solidFill>
                <a:latin typeface="Arial" panose="020B0604020202020204" pitchFamily="34" charset="0"/>
                <a:cs typeface="Arial" panose="020B0604020202020204" pitchFamily="34" charset="0"/>
              </a:rPr>
              <a:t>. </a:t>
            </a:r>
            <a:r>
              <a:rPr lang="en-US" sz="4000" noProof="1">
                <a:solidFill>
                  <a:schemeClr val="tx1"/>
                </a:solidFill>
                <a:latin typeface="Arial" panose="020B0604020202020204" pitchFamily="34" charset="0"/>
                <a:cs typeface="Arial" panose="020B0604020202020204" pitchFamily="34" charset="0"/>
              </a:rPr>
              <a:t>Biện pháp tu </a:t>
            </a:r>
            <a:r>
              <a:rPr lang="en-US" sz="4000" noProof="1">
                <a:solidFill>
                  <a:schemeClr val="tx1"/>
                </a:solidFill>
                <a:latin typeface="Arial" panose="020B0604020202020204" pitchFamily="34" charset="0"/>
                <a:cs typeface="Arial" panose="020B0604020202020204" pitchFamily="34" charset="0"/>
              </a:rPr>
              <a:t>từ </a:t>
            </a:r>
            <a:r>
              <a:rPr lang="en-US" sz="4000" noProof="1" smtClean="0">
                <a:solidFill>
                  <a:schemeClr val="tx1"/>
                </a:solidFill>
                <a:latin typeface="Arial" panose="020B0604020202020204" pitchFamily="34" charset="0"/>
                <a:cs typeface="Arial" panose="020B0604020202020204" pitchFamily="34" charset="0"/>
              </a:rPr>
              <a:t>đảo ngữ</a:t>
            </a:r>
            <a:endParaRPr lang="en-US" sz="4000" noProof="1">
              <a:solidFill>
                <a:schemeClr val="tx1"/>
              </a:solidFill>
              <a:latin typeface="Arial" panose="020B0604020202020204" pitchFamily="34" charset="0"/>
              <a:cs typeface="Arial" panose="020B0604020202020204" pitchFamily="34" charset="0"/>
            </a:endParaRPr>
          </a:p>
        </p:txBody>
      </p:sp>
      <p:sp>
        <p:nvSpPr>
          <p:cNvPr id="5" name="Đáp án sai 1">
            <a:extLst>
              <a:ext uri="{FF2B5EF4-FFF2-40B4-BE49-F238E27FC236}">
                <a16:creationId xmlns:a16="http://schemas.microsoft.com/office/drawing/2014/main" id="{3FCD9830-5FD1-BD44-878B-228BD96CE996}"/>
              </a:ext>
            </a:extLst>
          </p:cNvPr>
          <p:cNvSpPr/>
          <p:nvPr/>
        </p:nvSpPr>
        <p:spPr>
          <a:xfrm>
            <a:off x="1821873" y="497724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A</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Biện pháp tu từ so sánh</a:t>
            </a:r>
            <a:endParaRPr lang="vi-VN" sz="4000" noProof="1">
              <a:solidFill>
                <a:schemeClr val="tx1"/>
              </a:solidFill>
              <a:latin typeface="Arial" panose="020B0604020202020204" pitchFamily="34" charset="0"/>
              <a:cs typeface="Arial" panose="020B0604020202020204" pitchFamily="34" charset="0"/>
            </a:endParaRPr>
          </a:p>
        </p:txBody>
      </p:sp>
      <p:sp>
        <p:nvSpPr>
          <p:cNvPr id="6" name="Đáp án sai 2">
            <a:extLst>
              <a:ext uri="{FF2B5EF4-FFF2-40B4-BE49-F238E27FC236}">
                <a16:creationId xmlns:a16="http://schemas.microsoft.com/office/drawing/2014/main" id="{6A919885-0285-0403-1E09-FA94D8BC080B}"/>
              </a:ext>
            </a:extLst>
          </p:cNvPr>
          <p:cNvSpPr/>
          <p:nvPr/>
        </p:nvSpPr>
        <p:spPr>
          <a:xfrm>
            <a:off x="1821873" y="743815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B</a:t>
            </a:r>
            <a:r>
              <a:rPr lang="en-US" sz="4000" noProof="1">
                <a:solidFill>
                  <a:schemeClr val="tx1"/>
                </a:solidFill>
                <a:latin typeface="Arial" panose="020B0604020202020204" pitchFamily="34" charset="0"/>
                <a:cs typeface="Arial" panose="020B0604020202020204" pitchFamily="34" charset="0"/>
              </a:rPr>
              <a:t>. </a:t>
            </a:r>
            <a:r>
              <a:rPr lang="en-US" sz="4000" noProof="1">
                <a:solidFill>
                  <a:schemeClr val="tx1"/>
                </a:solidFill>
                <a:latin typeface="Arial" panose="020B0604020202020204" pitchFamily="34" charset="0"/>
                <a:cs typeface="Arial" panose="020B0604020202020204" pitchFamily="34" charset="0"/>
              </a:rPr>
              <a:t>Biện pháp tu </a:t>
            </a:r>
            <a:r>
              <a:rPr lang="en-US" sz="4000" noProof="1">
                <a:solidFill>
                  <a:schemeClr val="tx1"/>
                </a:solidFill>
                <a:latin typeface="Arial" panose="020B0604020202020204" pitchFamily="34" charset="0"/>
                <a:cs typeface="Arial" panose="020B0604020202020204" pitchFamily="34" charset="0"/>
              </a:rPr>
              <a:t>từ </a:t>
            </a:r>
            <a:r>
              <a:rPr lang="en-US" sz="4000" noProof="1" smtClean="0">
                <a:solidFill>
                  <a:schemeClr val="tx1"/>
                </a:solidFill>
                <a:latin typeface="Arial" panose="020B0604020202020204" pitchFamily="34" charset="0"/>
                <a:cs typeface="Arial" panose="020B0604020202020204" pitchFamily="34" charset="0"/>
              </a:rPr>
              <a:t>nhân hóa</a:t>
            </a:r>
            <a:endParaRPr lang="en-US" sz="4000" noProof="1">
              <a:solidFill>
                <a:schemeClr val="tx1"/>
              </a:solidFill>
              <a:latin typeface="Arial" panose="020B0604020202020204" pitchFamily="34" charset="0"/>
              <a:cs typeface="Arial" panose="020B0604020202020204" pitchFamily="34" charset="0"/>
            </a:endParaRPr>
          </a:p>
        </p:txBody>
      </p:sp>
      <p:sp>
        <p:nvSpPr>
          <p:cNvPr id="7" name="Đáp án sai 3">
            <a:extLst>
              <a:ext uri="{FF2B5EF4-FFF2-40B4-BE49-F238E27FC236}">
                <a16:creationId xmlns:a16="http://schemas.microsoft.com/office/drawing/2014/main" id="{2E7D83A4-3758-8699-4DD0-010A80780539}"/>
              </a:ext>
            </a:extLst>
          </p:cNvPr>
          <p:cNvSpPr/>
          <p:nvPr/>
        </p:nvSpPr>
        <p:spPr>
          <a:xfrm>
            <a:off x="9663545" y="742950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D</a:t>
            </a:r>
            <a:r>
              <a:rPr lang="en-US" sz="4000" noProof="1">
                <a:solidFill>
                  <a:schemeClr val="tx1"/>
                </a:solidFill>
                <a:latin typeface="Arial" panose="020B0604020202020204" pitchFamily="34" charset="0"/>
                <a:cs typeface="Arial" panose="020B0604020202020204" pitchFamily="34" charset="0"/>
              </a:rPr>
              <a:t>. </a:t>
            </a:r>
            <a:r>
              <a:rPr lang="en-US" sz="4000" noProof="1">
                <a:solidFill>
                  <a:schemeClr val="tx1"/>
                </a:solidFill>
                <a:latin typeface="Arial" panose="020B0604020202020204" pitchFamily="34" charset="0"/>
                <a:cs typeface="Arial" panose="020B0604020202020204" pitchFamily="34" charset="0"/>
              </a:rPr>
              <a:t>Biện pháp tu </a:t>
            </a:r>
            <a:r>
              <a:rPr lang="en-US" sz="4000" noProof="1">
                <a:solidFill>
                  <a:schemeClr val="tx1"/>
                </a:solidFill>
                <a:latin typeface="Arial" panose="020B0604020202020204" pitchFamily="34" charset="0"/>
                <a:cs typeface="Arial" panose="020B0604020202020204" pitchFamily="34" charset="0"/>
              </a:rPr>
              <a:t>từ </a:t>
            </a:r>
            <a:r>
              <a:rPr lang="en-US" sz="4000" noProof="1" smtClean="0">
                <a:solidFill>
                  <a:schemeClr val="tx1"/>
                </a:solidFill>
                <a:latin typeface="Arial" panose="020B0604020202020204" pitchFamily="34" charset="0"/>
                <a:cs typeface="Arial" panose="020B0604020202020204" pitchFamily="34" charset="0"/>
              </a:rPr>
              <a:t>nói quá</a:t>
            </a:r>
            <a:endParaRPr lang="en-US" sz="4000" noProof="1">
              <a:solidFill>
                <a:schemeClr val="tx1"/>
              </a:solidFill>
              <a:latin typeface="Arial" panose="020B0604020202020204" pitchFamily="34" charset="0"/>
              <a:cs typeface="Arial" panose="020B0604020202020204" pitchFamily="34" charset="0"/>
            </a:endParaRPr>
          </a:p>
        </p:txBody>
      </p:sp>
      <p:pic>
        <p:nvPicPr>
          <p:cNvPr id="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63544" y="-955900"/>
            <a:ext cx="731045" cy="731045"/>
          </a:xfrm>
          <a:prstGeom prst="rect">
            <a:avLst/>
          </a:prstGeom>
        </p:spPr>
      </p:pic>
      <p:pic>
        <p:nvPicPr>
          <p:cNvPr id="9"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076644" y="5417903"/>
            <a:ext cx="1279569" cy="1113741"/>
          </a:xfrm>
          <a:prstGeom prst="rect">
            <a:avLst/>
          </a:prstGeom>
        </p:spPr>
      </p:pic>
      <p:pic>
        <p:nvPicPr>
          <p:cNvPr id="10" name="Picture 9">
            <a:extLst>
              <a:ext uri="{FF2B5EF4-FFF2-40B4-BE49-F238E27FC236}">
                <a16:creationId xmlns:a16="http://schemas.microsoft.com/office/drawing/2014/main" id="{4B31FD67-694B-8D1E-89C7-5C3C61578F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349273" y="8123756"/>
            <a:ext cx="1275183" cy="1136072"/>
          </a:xfrm>
          <a:prstGeom prst="rect">
            <a:avLst/>
          </a:prstGeom>
        </p:spPr>
      </p:pic>
      <p:pic>
        <p:nvPicPr>
          <p:cNvPr id="11"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190944" y="7858989"/>
            <a:ext cx="1275183" cy="1136072"/>
          </a:xfrm>
          <a:prstGeom prst="rect">
            <a:avLst/>
          </a:prstGeom>
        </p:spPr>
      </p:pic>
      <p:pic>
        <p:nvPicPr>
          <p:cNvPr id="12"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270040" y="5752511"/>
            <a:ext cx="1275183" cy="1136072"/>
          </a:xfrm>
          <a:prstGeom prst="rect">
            <a:avLst/>
          </a:prstGeom>
        </p:spPr>
      </p:pic>
      <p:pic>
        <p:nvPicPr>
          <p:cNvPr id="1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8985810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strips(downLeft)">
                                      <p:cBhvr>
                                        <p:cTn id="18" dur="500"/>
                                        <p:tgtEl>
                                          <p:spTgt spid="4"/>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4"/>
                                        </p:tgtEl>
                                        <p:attrNameLst>
                                          <p:attrName>fillcolor</p:attrName>
                                        </p:attrNameLst>
                                      </p:cBhvr>
                                      <p:to>
                                        <a:srgbClr val="92D050"/>
                                      </p:to>
                                    </p:animClr>
                                    <p:set>
                                      <p:cBhvr>
                                        <p:cTn id="27" dur="500" fill="hold"/>
                                        <p:tgtEl>
                                          <p:spTgt spid="4"/>
                                        </p:tgtEl>
                                        <p:attrNameLst>
                                          <p:attrName>fill.type</p:attrName>
                                        </p:attrNameLst>
                                      </p:cBhvr>
                                      <p:to>
                                        <p:strVal val="solid"/>
                                      </p:to>
                                    </p:set>
                                    <p:set>
                                      <p:cBhvr>
                                        <p:cTn id="28" dur="500" fill="hold"/>
                                        <p:tgtEl>
                                          <p:spTgt spid="4"/>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8"/>
                                        </p:tgtEl>
                                      </p:cBhvr>
                                    </p:cmd>
                                  </p:childTnLst>
                                </p:cTn>
                              </p:par>
                              <p:par>
                                <p:cTn id="31" presetID="1" presetClass="entr" presetSubtype="0" fill="hold" nodeType="withEffect">
                                  <p:stCondLst>
                                    <p:cond delay="0"/>
                                  </p:stCondLst>
                                  <p:childTnLst>
                                    <p:set>
                                      <p:cBhvr>
                                        <p:cTn id="32" dur="1" fill="hold">
                                          <p:stCondLst>
                                            <p:cond delay="9"/>
                                          </p:stCondLst>
                                        </p:cTn>
                                        <p:tgtEl>
                                          <p:spTgt spid="9"/>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D99694"/>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3"/>
                                        </p:tgtEl>
                                      </p:cBhvr>
                                    </p:cmd>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5"/>
                                        </p:tgtEl>
                                      </p:cBhvr>
                                    </p:animEffect>
                                    <p:animScale>
                                      <p:cBhvr>
                                        <p:cTn id="49"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6"/>
                                        </p:tgtEl>
                                        <p:attrNameLst>
                                          <p:attrName>fillcolor</p:attrName>
                                        </p:attrNameLst>
                                      </p:cBhvr>
                                      <p:to>
                                        <a:srgbClr val="D99694"/>
                                      </p:to>
                                    </p:animClr>
                                    <p:set>
                                      <p:cBhvr>
                                        <p:cTn id="55" dur="500" fill="hold"/>
                                        <p:tgtEl>
                                          <p:spTgt spid="6"/>
                                        </p:tgtEl>
                                        <p:attrNameLst>
                                          <p:attrName>fill.type</p:attrName>
                                        </p:attrNameLst>
                                      </p:cBhvr>
                                      <p:to>
                                        <p:strVal val="solid"/>
                                      </p:to>
                                    </p:set>
                                    <p:set>
                                      <p:cBhvr>
                                        <p:cTn id="56" dur="500" fill="hold"/>
                                        <p:tgtEl>
                                          <p:spTgt spid="6"/>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3"/>
                                        </p:tgtEl>
                                      </p:cBhvr>
                                    </p:cmd>
                                  </p:childTnLst>
                                </p:cTn>
                              </p:par>
                              <p:par>
                                <p:cTn id="59" presetID="1" presetClass="entr" presetSubtype="0" fill="hold" nodeType="withEffect">
                                  <p:stCondLst>
                                    <p:cond delay="0"/>
                                  </p:stCondLst>
                                  <p:childTnLst>
                                    <p:set>
                                      <p:cBhvr>
                                        <p:cTn id="60" dur="1" fill="hold">
                                          <p:stCondLst>
                                            <p:cond delay="9"/>
                                          </p:stCondLst>
                                        </p:cTn>
                                        <p:tgtEl>
                                          <p:spTgt spid="10"/>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6"/>
                                        </p:tgtEl>
                                      </p:cBhvr>
                                    </p:animEffect>
                                    <p:animScale>
                                      <p:cBhvr>
                                        <p:cTn id="63"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7"/>
                                        </p:tgtEl>
                                        <p:attrNameLst>
                                          <p:attrName>fillcolor</p:attrName>
                                        </p:attrNameLst>
                                      </p:cBhvr>
                                      <p:to>
                                        <a:srgbClr val="D99694"/>
                                      </p:to>
                                    </p:animClr>
                                    <p:set>
                                      <p:cBhvr>
                                        <p:cTn id="69" dur="500" fill="hold"/>
                                        <p:tgtEl>
                                          <p:spTgt spid="7"/>
                                        </p:tgtEl>
                                        <p:attrNameLst>
                                          <p:attrName>fill.type</p:attrName>
                                        </p:attrNameLst>
                                      </p:cBhvr>
                                      <p:to>
                                        <p:strVal val="solid"/>
                                      </p:to>
                                    </p:set>
                                    <p:set>
                                      <p:cBhvr>
                                        <p:cTn id="70" dur="500" fill="hold"/>
                                        <p:tgtEl>
                                          <p:spTgt spid="7"/>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3"/>
                                        </p:tgtEl>
                                      </p:cBhvr>
                                    </p:cmd>
                                  </p:childTnLst>
                                </p:cTn>
                              </p:par>
                              <p:par>
                                <p:cTn id="73" presetID="1" presetClass="entr" presetSubtype="0" fill="hold" nodeType="withEffect">
                                  <p:stCondLst>
                                    <p:cond delay="0"/>
                                  </p:stCondLst>
                                  <p:childTnLst>
                                    <p:set>
                                      <p:cBhvr>
                                        <p:cTn id="74" dur="1" fill="hold">
                                          <p:stCondLst>
                                            <p:cond delay="9"/>
                                          </p:stCondLst>
                                        </p:cTn>
                                        <p:tgtEl>
                                          <p:spTgt spid="11"/>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7"/>
                                        </p:tgtEl>
                                      </p:cBhvr>
                                    </p:animEffect>
                                    <p:animScale>
                                      <p:cBhvr>
                                        <p:cTn id="77" dur="250" autoRev="1" fill="hold"/>
                                        <p:tgtEl>
                                          <p:spTgt spid="7"/>
                                        </p:tgtEl>
                                      </p:cBhvr>
                                      <p:by x="105000" y="105000"/>
                                    </p:animScale>
                                  </p:childTnLst>
                                </p:cTn>
                              </p:par>
                            </p:childTnLst>
                          </p:cTn>
                        </p:par>
                      </p:childTnLst>
                    </p:cTn>
                  </p:par>
                </p:childTnLst>
              </p:cTn>
              <p:nextCondLst>
                <p:cond evt="onClick" delay="0">
                  <p:tgtEl>
                    <p:spTgt spid="7"/>
                  </p:tgtEl>
                </p:cond>
              </p:nextCondLst>
            </p:seq>
            <p:audio>
              <p:cMediaNode vol="80000">
                <p:cTn id="78" fill="hold" display="0">
                  <p:stCondLst>
                    <p:cond delay="indefinite"/>
                  </p:stCondLst>
                  <p:endCondLst>
                    <p:cond evt="onStopAudio" delay="0">
                      <p:tgtEl>
                        <p:sldTgt/>
                      </p:tgtEl>
                    </p:cond>
                  </p:endCondLst>
                </p:cTn>
                <p:tgtEl>
                  <p:spTgt spid="8"/>
                </p:tgtEl>
              </p:cMediaNode>
            </p:audio>
            <p:audio>
              <p:cMediaNode vol="80000">
                <p:cTn id="79" fill="hold" display="0">
                  <p:stCondLst>
                    <p:cond delay="indefinite"/>
                  </p:stCondLst>
                  <p:endCondLst>
                    <p:cond evt="onStopAudio" delay="0">
                      <p:tgtEl>
                        <p:sldTgt/>
                      </p:tgtEl>
                    </p:cond>
                  </p:endCondLst>
                </p:cTn>
                <p:tgtEl>
                  <p:spTgt spid="13"/>
                </p:tgtEl>
              </p:cMediaNode>
            </p:audio>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l="-950" b="-79467"/>
            </a:stretch>
          </a:blipFill>
        </p:spPr>
      </p:sp>
      <p:sp>
        <p:nvSpPr>
          <p:cNvPr id="3" name="Câu hỏi">
            <a:extLst>
              <a:ext uri="{FF2B5EF4-FFF2-40B4-BE49-F238E27FC236}">
                <a16:creationId xmlns:a16="http://schemas.microsoft.com/office/drawing/2014/main" id="{4ADFFF1A-F500-CC57-185E-00F4826D0836}"/>
              </a:ext>
            </a:extLst>
          </p:cNvPr>
          <p:cNvSpPr/>
          <p:nvPr/>
        </p:nvSpPr>
        <p:spPr>
          <a:xfrm>
            <a:off x="1611048" y="1047472"/>
            <a:ext cx="14942128" cy="27677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500" b="1" noProof="1">
                <a:solidFill>
                  <a:schemeClr val="tx1"/>
                </a:solidFill>
                <a:latin typeface="Arial" panose="020B0604020202020204" pitchFamily="34" charset="0"/>
                <a:cs typeface="Arial" panose="020B0604020202020204" pitchFamily="34" charset="0"/>
              </a:rPr>
              <a:t>Câu </a:t>
            </a:r>
            <a:r>
              <a:rPr lang="vi-VN" sz="4500" b="1" noProof="1">
                <a:solidFill>
                  <a:schemeClr val="tx1"/>
                </a:solidFill>
                <a:latin typeface="Arial" panose="020B0604020202020204" pitchFamily="34" charset="0"/>
                <a:cs typeface="Arial" panose="020B0604020202020204" pitchFamily="34" charset="0"/>
              </a:rPr>
              <a:t>hỏi </a:t>
            </a:r>
            <a:r>
              <a:rPr lang="en-US" sz="4500" b="1" noProof="1" smtClean="0">
                <a:solidFill>
                  <a:schemeClr val="tx1"/>
                </a:solidFill>
                <a:latin typeface="Arial" panose="020B0604020202020204" pitchFamily="34" charset="0"/>
                <a:cs typeface="Arial" panose="020B0604020202020204" pitchFamily="34" charset="0"/>
              </a:rPr>
              <a:t>6: </a:t>
            </a:r>
            <a:r>
              <a:rPr lang="en-US" sz="4500" noProof="1" smtClean="0">
                <a:solidFill>
                  <a:schemeClr val="tx1"/>
                </a:solidFill>
                <a:latin typeface="Arial" panose="020B0604020202020204" pitchFamily="34" charset="0"/>
                <a:cs typeface="Arial" panose="020B0604020202020204" pitchFamily="34" charset="0"/>
              </a:rPr>
              <a:t>Trong bài thơ, cảnh thiên nhiên và bức tranh sinh hoạt của con người có mối liên hệ như thế nào?</a:t>
            </a:r>
            <a:endParaRPr lang="vi-VN" sz="4500" noProof="1">
              <a:solidFill>
                <a:schemeClr val="tx1"/>
              </a:solidFill>
              <a:latin typeface="Arial" panose="020B0604020202020204" pitchFamily="34" charset="0"/>
              <a:cs typeface="Arial" panose="020B0604020202020204" pitchFamily="34" charset="0"/>
            </a:endParaRPr>
          </a:p>
        </p:txBody>
      </p:sp>
      <p:sp>
        <p:nvSpPr>
          <p:cNvPr id="4" name="Đáp án đúng">
            <a:extLst>
              <a:ext uri="{FF2B5EF4-FFF2-40B4-BE49-F238E27FC236}">
                <a16:creationId xmlns:a16="http://schemas.microsoft.com/office/drawing/2014/main" id="{8B66CBE4-2DB9-BCF7-D1C4-281B894BFE17}"/>
              </a:ext>
            </a:extLst>
          </p:cNvPr>
          <p:cNvSpPr/>
          <p:nvPr/>
        </p:nvSpPr>
        <p:spPr>
          <a:xfrm>
            <a:off x="671407" y="7191292"/>
            <a:ext cx="8167258" cy="26669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B</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Cảnh thiên nhiên và bức tranh sinh hoạt hòa điệu với nhau, cùng thể hiện nỗi niềm của nhà thơ </a:t>
            </a:r>
            <a:endParaRPr lang="vi-VN" sz="4000" noProof="1">
              <a:solidFill>
                <a:schemeClr val="tx1"/>
              </a:solidFill>
              <a:latin typeface="Arial" panose="020B0604020202020204" pitchFamily="34" charset="0"/>
              <a:cs typeface="Arial" panose="020B0604020202020204" pitchFamily="34" charset="0"/>
            </a:endParaRPr>
          </a:p>
        </p:txBody>
      </p:sp>
      <p:sp>
        <p:nvSpPr>
          <p:cNvPr id="5" name="Đáp án sai 1">
            <a:extLst>
              <a:ext uri="{FF2B5EF4-FFF2-40B4-BE49-F238E27FC236}">
                <a16:creationId xmlns:a16="http://schemas.microsoft.com/office/drawing/2014/main" id="{3FCD9830-5FD1-BD44-878B-228BD96CE996}"/>
              </a:ext>
            </a:extLst>
          </p:cNvPr>
          <p:cNvSpPr/>
          <p:nvPr/>
        </p:nvSpPr>
        <p:spPr>
          <a:xfrm>
            <a:off x="671408" y="4072292"/>
            <a:ext cx="8167254" cy="27761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A</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Cảnh thiên nhiên làm nền tôn lên vẻ đẹp bức tranh sinh hoạt của con người</a:t>
            </a:r>
            <a:endParaRPr lang="vi-VN" sz="4000" noProof="1">
              <a:solidFill>
                <a:schemeClr val="tx1"/>
              </a:solidFill>
              <a:latin typeface="Arial" panose="020B0604020202020204" pitchFamily="34" charset="0"/>
              <a:cs typeface="Arial" panose="020B0604020202020204" pitchFamily="34" charset="0"/>
            </a:endParaRPr>
          </a:p>
        </p:txBody>
      </p:sp>
      <p:sp>
        <p:nvSpPr>
          <p:cNvPr id="6" name="Đáp án sai 2">
            <a:extLst>
              <a:ext uri="{FF2B5EF4-FFF2-40B4-BE49-F238E27FC236}">
                <a16:creationId xmlns:a16="http://schemas.microsoft.com/office/drawing/2014/main" id="{6A919885-0285-0403-1E09-FA94D8BC080B}"/>
              </a:ext>
            </a:extLst>
          </p:cNvPr>
          <p:cNvSpPr/>
          <p:nvPr/>
        </p:nvSpPr>
        <p:spPr>
          <a:xfrm>
            <a:off x="9272685" y="4083635"/>
            <a:ext cx="8534400" cy="27761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C</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Cảnh thiên nhiên có sắc thái riêng, không liên quan gì đến bức tranh sinh hoạt của con người</a:t>
            </a:r>
            <a:endParaRPr lang="vi-VN" sz="4000" noProof="1">
              <a:solidFill>
                <a:schemeClr val="tx1"/>
              </a:solidFill>
              <a:latin typeface="Arial" panose="020B0604020202020204" pitchFamily="34" charset="0"/>
              <a:cs typeface="Arial" panose="020B0604020202020204" pitchFamily="34" charset="0"/>
            </a:endParaRPr>
          </a:p>
        </p:txBody>
      </p:sp>
      <p:sp>
        <p:nvSpPr>
          <p:cNvPr id="7" name="Đáp án sai 3">
            <a:extLst>
              <a:ext uri="{FF2B5EF4-FFF2-40B4-BE49-F238E27FC236}">
                <a16:creationId xmlns:a16="http://schemas.microsoft.com/office/drawing/2014/main" id="{2E7D83A4-3758-8699-4DD0-010A80780539}"/>
              </a:ext>
            </a:extLst>
          </p:cNvPr>
          <p:cNvSpPr/>
          <p:nvPr/>
        </p:nvSpPr>
        <p:spPr>
          <a:xfrm>
            <a:off x="9272684" y="7202635"/>
            <a:ext cx="8319656" cy="26669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D</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Bức tranh sinh hoạt làm nền để tôn lên vẻ đẹp đượm buồn của bức tranh thiên nhiên</a:t>
            </a:r>
            <a:endParaRPr lang="vi-VN" sz="4000" noProof="1">
              <a:solidFill>
                <a:schemeClr val="tx1"/>
              </a:solidFill>
              <a:latin typeface="Arial" panose="020B0604020202020204" pitchFamily="34" charset="0"/>
              <a:cs typeface="Arial" panose="020B0604020202020204" pitchFamily="34" charset="0"/>
            </a:endParaRPr>
          </a:p>
        </p:txBody>
      </p:sp>
      <p:pic>
        <p:nvPicPr>
          <p:cNvPr id="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63544" y="-955900"/>
            <a:ext cx="731045" cy="731045"/>
          </a:xfrm>
          <a:prstGeom prst="rect">
            <a:avLst/>
          </a:prstGeom>
        </p:spPr>
      </p:pic>
      <p:pic>
        <p:nvPicPr>
          <p:cNvPr id="9"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438856" y="7422394"/>
            <a:ext cx="1279569" cy="1113741"/>
          </a:xfrm>
          <a:prstGeom prst="rect">
            <a:avLst/>
          </a:prstGeom>
        </p:spPr>
      </p:pic>
      <p:pic>
        <p:nvPicPr>
          <p:cNvPr id="10" name="Picture 9">
            <a:extLst>
              <a:ext uri="{FF2B5EF4-FFF2-40B4-BE49-F238E27FC236}">
                <a16:creationId xmlns:a16="http://schemas.microsoft.com/office/drawing/2014/main" id="{4B31FD67-694B-8D1E-89C7-5C3C61578F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433086" y="5592911"/>
            <a:ext cx="1275183" cy="1136072"/>
          </a:xfrm>
          <a:prstGeom prst="rect">
            <a:avLst/>
          </a:prstGeom>
        </p:spPr>
      </p:pic>
      <p:pic>
        <p:nvPicPr>
          <p:cNvPr id="11"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290010" y="8698931"/>
            <a:ext cx="1275183" cy="1136072"/>
          </a:xfrm>
          <a:prstGeom prst="rect">
            <a:avLst/>
          </a:prstGeom>
        </p:spPr>
      </p:pic>
      <p:pic>
        <p:nvPicPr>
          <p:cNvPr id="12"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443242" y="5480856"/>
            <a:ext cx="1275183" cy="1136072"/>
          </a:xfrm>
          <a:prstGeom prst="rect">
            <a:avLst/>
          </a:prstGeom>
        </p:spPr>
      </p:pic>
      <p:pic>
        <p:nvPicPr>
          <p:cNvPr id="1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30545501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4"/>
                                        </p:tgtEl>
                                        <p:attrNameLst>
                                          <p:attrName>fillcolor</p:attrName>
                                        </p:attrNameLst>
                                      </p:cBhvr>
                                      <p:to>
                                        <a:srgbClr val="92D050"/>
                                      </p:to>
                                    </p:animClr>
                                    <p:set>
                                      <p:cBhvr>
                                        <p:cTn id="27" dur="500" fill="hold"/>
                                        <p:tgtEl>
                                          <p:spTgt spid="4"/>
                                        </p:tgtEl>
                                        <p:attrNameLst>
                                          <p:attrName>fill.type</p:attrName>
                                        </p:attrNameLst>
                                      </p:cBhvr>
                                      <p:to>
                                        <p:strVal val="solid"/>
                                      </p:to>
                                    </p:set>
                                    <p:set>
                                      <p:cBhvr>
                                        <p:cTn id="28" dur="500" fill="hold"/>
                                        <p:tgtEl>
                                          <p:spTgt spid="4"/>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8"/>
                                        </p:tgtEl>
                                      </p:cBhvr>
                                    </p:cmd>
                                  </p:childTnLst>
                                </p:cTn>
                              </p:par>
                              <p:par>
                                <p:cTn id="31" presetID="1" presetClass="entr" presetSubtype="0" fill="hold" nodeType="withEffect">
                                  <p:stCondLst>
                                    <p:cond delay="0"/>
                                  </p:stCondLst>
                                  <p:childTnLst>
                                    <p:set>
                                      <p:cBhvr>
                                        <p:cTn id="32" dur="1" fill="hold">
                                          <p:stCondLst>
                                            <p:cond delay="9"/>
                                          </p:stCondLst>
                                        </p:cTn>
                                        <p:tgtEl>
                                          <p:spTgt spid="9"/>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D99694"/>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3"/>
                                        </p:tgtEl>
                                      </p:cBhvr>
                                    </p:cmd>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5"/>
                                        </p:tgtEl>
                                      </p:cBhvr>
                                    </p:animEffect>
                                    <p:animScale>
                                      <p:cBhvr>
                                        <p:cTn id="49"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6"/>
                                        </p:tgtEl>
                                        <p:attrNameLst>
                                          <p:attrName>fillcolor</p:attrName>
                                        </p:attrNameLst>
                                      </p:cBhvr>
                                      <p:to>
                                        <a:srgbClr val="D99694"/>
                                      </p:to>
                                    </p:animClr>
                                    <p:set>
                                      <p:cBhvr>
                                        <p:cTn id="55" dur="500" fill="hold"/>
                                        <p:tgtEl>
                                          <p:spTgt spid="6"/>
                                        </p:tgtEl>
                                        <p:attrNameLst>
                                          <p:attrName>fill.type</p:attrName>
                                        </p:attrNameLst>
                                      </p:cBhvr>
                                      <p:to>
                                        <p:strVal val="solid"/>
                                      </p:to>
                                    </p:set>
                                    <p:set>
                                      <p:cBhvr>
                                        <p:cTn id="56" dur="500" fill="hold"/>
                                        <p:tgtEl>
                                          <p:spTgt spid="6"/>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3"/>
                                        </p:tgtEl>
                                      </p:cBhvr>
                                    </p:cmd>
                                  </p:childTnLst>
                                </p:cTn>
                              </p:par>
                              <p:par>
                                <p:cTn id="59" presetID="1" presetClass="entr" presetSubtype="0" fill="hold" nodeType="withEffect">
                                  <p:stCondLst>
                                    <p:cond delay="0"/>
                                  </p:stCondLst>
                                  <p:childTnLst>
                                    <p:set>
                                      <p:cBhvr>
                                        <p:cTn id="60" dur="1" fill="hold">
                                          <p:stCondLst>
                                            <p:cond delay="9"/>
                                          </p:stCondLst>
                                        </p:cTn>
                                        <p:tgtEl>
                                          <p:spTgt spid="10"/>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6"/>
                                        </p:tgtEl>
                                      </p:cBhvr>
                                    </p:animEffect>
                                    <p:animScale>
                                      <p:cBhvr>
                                        <p:cTn id="63"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7"/>
                                        </p:tgtEl>
                                        <p:attrNameLst>
                                          <p:attrName>fillcolor</p:attrName>
                                        </p:attrNameLst>
                                      </p:cBhvr>
                                      <p:to>
                                        <a:srgbClr val="D99694"/>
                                      </p:to>
                                    </p:animClr>
                                    <p:set>
                                      <p:cBhvr>
                                        <p:cTn id="69" dur="500" fill="hold"/>
                                        <p:tgtEl>
                                          <p:spTgt spid="7"/>
                                        </p:tgtEl>
                                        <p:attrNameLst>
                                          <p:attrName>fill.type</p:attrName>
                                        </p:attrNameLst>
                                      </p:cBhvr>
                                      <p:to>
                                        <p:strVal val="solid"/>
                                      </p:to>
                                    </p:set>
                                    <p:set>
                                      <p:cBhvr>
                                        <p:cTn id="70" dur="500" fill="hold"/>
                                        <p:tgtEl>
                                          <p:spTgt spid="7"/>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3"/>
                                        </p:tgtEl>
                                      </p:cBhvr>
                                    </p:cmd>
                                  </p:childTnLst>
                                </p:cTn>
                              </p:par>
                              <p:par>
                                <p:cTn id="73" presetID="1" presetClass="entr" presetSubtype="0" fill="hold" nodeType="withEffect">
                                  <p:stCondLst>
                                    <p:cond delay="0"/>
                                  </p:stCondLst>
                                  <p:childTnLst>
                                    <p:set>
                                      <p:cBhvr>
                                        <p:cTn id="74" dur="1" fill="hold">
                                          <p:stCondLst>
                                            <p:cond delay="9"/>
                                          </p:stCondLst>
                                        </p:cTn>
                                        <p:tgtEl>
                                          <p:spTgt spid="11"/>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7"/>
                                        </p:tgtEl>
                                      </p:cBhvr>
                                    </p:animEffect>
                                    <p:animScale>
                                      <p:cBhvr>
                                        <p:cTn id="77" dur="250" autoRev="1" fill="hold"/>
                                        <p:tgtEl>
                                          <p:spTgt spid="7"/>
                                        </p:tgtEl>
                                      </p:cBhvr>
                                      <p:by x="105000" y="105000"/>
                                    </p:animScale>
                                  </p:childTnLst>
                                </p:cTn>
                              </p:par>
                            </p:childTnLst>
                          </p:cTn>
                        </p:par>
                      </p:childTnLst>
                    </p:cTn>
                  </p:par>
                </p:childTnLst>
              </p:cTn>
              <p:nextCondLst>
                <p:cond evt="onClick" delay="0">
                  <p:tgtEl>
                    <p:spTgt spid="7"/>
                  </p:tgtEl>
                </p:cond>
              </p:nextCondLst>
            </p:seq>
            <p:audio>
              <p:cMediaNode vol="80000">
                <p:cTn id="78" fill="hold" display="0">
                  <p:stCondLst>
                    <p:cond delay="indefinite"/>
                  </p:stCondLst>
                  <p:endCondLst>
                    <p:cond evt="onStopAudio" delay="0">
                      <p:tgtEl>
                        <p:sldTgt/>
                      </p:tgtEl>
                    </p:cond>
                  </p:endCondLst>
                </p:cTn>
                <p:tgtEl>
                  <p:spTgt spid="8"/>
                </p:tgtEl>
              </p:cMediaNode>
            </p:audio>
            <p:audio>
              <p:cMediaNode vol="80000">
                <p:cTn id="79" fill="hold" display="0">
                  <p:stCondLst>
                    <p:cond delay="indefinite"/>
                  </p:stCondLst>
                  <p:endCondLst>
                    <p:cond evt="onStopAudio" delay="0">
                      <p:tgtEl>
                        <p:sldTgt/>
                      </p:tgtEl>
                    </p:cond>
                  </p:endCondLst>
                </p:cTn>
                <p:tgtEl>
                  <p:spTgt spid="13"/>
                </p:tgtEl>
              </p:cMediaNode>
            </p:audio>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3" name="Freeform 11"/>
          <p:cNvSpPr/>
          <p:nvPr/>
        </p:nvSpPr>
        <p:spPr>
          <a:xfrm>
            <a:off x="206044" y="2949489"/>
            <a:ext cx="2057400" cy="1410834"/>
          </a:xfrm>
          <a:custGeom>
            <a:avLst/>
            <a:gdLst/>
            <a:ahLst/>
            <a:cxnLst/>
            <a:rect l="l" t="t" r="r" b="b"/>
            <a:pathLst>
              <a:path w="2474104" h="1944234">
                <a:moveTo>
                  <a:pt x="0" y="0"/>
                </a:moveTo>
                <a:lnTo>
                  <a:pt x="2474105" y="0"/>
                </a:lnTo>
                <a:lnTo>
                  <a:pt x="2474105" y="1944233"/>
                </a:lnTo>
                <a:lnTo>
                  <a:pt x="0" y="1944233"/>
                </a:lnTo>
                <a:lnTo>
                  <a:pt x="0" y="0"/>
                </a:lnTo>
                <a:close/>
              </a:path>
            </a:pathLst>
          </a:custGeom>
          <a:blipFill>
            <a:blip r:embed="rId3"/>
            <a:stretch>
              <a:fillRect/>
            </a:stretch>
          </a:blipFill>
        </p:spPr>
      </p:sp>
      <p:sp>
        <p:nvSpPr>
          <p:cNvPr id="6" name="Freeform 13"/>
          <p:cNvSpPr/>
          <p:nvPr/>
        </p:nvSpPr>
        <p:spPr>
          <a:xfrm>
            <a:off x="16752722" y="266700"/>
            <a:ext cx="1775156" cy="1098378"/>
          </a:xfrm>
          <a:custGeom>
            <a:avLst/>
            <a:gdLst/>
            <a:ahLst/>
            <a:cxnLst/>
            <a:rect l="l" t="t" r="r" b="b"/>
            <a:pathLst>
              <a:path w="1775156" h="1098378">
                <a:moveTo>
                  <a:pt x="0" y="0"/>
                </a:moveTo>
                <a:lnTo>
                  <a:pt x="1775156" y="0"/>
                </a:lnTo>
                <a:lnTo>
                  <a:pt x="1775156" y="1098378"/>
                </a:lnTo>
                <a:lnTo>
                  <a:pt x="0" y="1098378"/>
                </a:lnTo>
                <a:lnTo>
                  <a:pt x="0" y="0"/>
                </a:lnTo>
                <a:close/>
              </a:path>
            </a:pathLst>
          </a:custGeom>
          <a:blipFill>
            <a:blip r:embed="rId4"/>
            <a:stretch>
              <a:fillRect/>
            </a:stretch>
          </a:blipFill>
        </p:spPr>
      </p:sp>
      <p:sp>
        <p:nvSpPr>
          <p:cNvPr id="5" name="Rounded Rectangle 4"/>
          <p:cNvSpPr/>
          <p:nvPr/>
        </p:nvSpPr>
        <p:spPr>
          <a:xfrm>
            <a:off x="1741322" y="818820"/>
            <a:ext cx="15011400" cy="2133600"/>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smtClean="0">
                <a:solidFill>
                  <a:schemeClr val="tx1"/>
                </a:solidFill>
                <a:latin typeface="Arial" panose="020B0604020202020204" pitchFamily="34" charset="0"/>
                <a:cs typeface="Arial" panose="020B0604020202020204" pitchFamily="34" charset="0"/>
              </a:rPr>
              <a:t>Câu </a:t>
            </a:r>
            <a:r>
              <a:rPr lang="en-US" sz="4000" b="1" dirty="0" smtClean="0">
                <a:solidFill>
                  <a:schemeClr val="tx1"/>
                </a:solidFill>
                <a:latin typeface="Arial" panose="020B0604020202020204" pitchFamily="34" charset="0"/>
                <a:cs typeface="Arial" panose="020B0604020202020204" pitchFamily="34" charset="0"/>
              </a:rPr>
              <a:t>1</a:t>
            </a:r>
            <a:r>
              <a:rPr lang="vi-VN" sz="4000" b="1" dirty="0" smtClean="0">
                <a:solidFill>
                  <a:schemeClr val="tx1"/>
                </a:solidFill>
                <a:latin typeface="Arial" panose="020B0604020202020204" pitchFamily="34" charset="0"/>
                <a:cs typeface="Arial" panose="020B0604020202020204" pitchFamily="34" charset="0"/>
              </a:rPr>
              <a:t>.</a:t>
            </a:r>
            <a:r>
              <a:rPr lang="vi-VN" sz="4000" dirty="0">
                <a:solidFill>
                  <a:schemeClr val="tx1"/>
                </a:solidFill>
                <a:cs typeface="Arial" panose="020B0604020202020204" pitchFamily="34" charset="0"/>
              </a:rPr>
              <a:t> Dựa vào đâu để có thể khẳng định </a:t>
            </a:r>
            <a:r>
              <a:rPr lang="vi-VN" sz="4000" i="1" dirty="0">
                <a:solidFill>
                  <a:schemeClr val="tx1"/>
                </a:solidFill>
                <a:cs typeface="Arial" panose="020B0604020202020204" pitchFamily="34" charset="0"/>
              </a:rPr>
              <a:t>Chiều hôm nhớ nhà </a:t>
            </a:r>
            <a:r>
              <a:rPr lang="vi-VN" sz="4000" dirty="0">
                <a:solidFill>
                  <a:schemeClr val="tx1"/>
                </a:solidFill>
                <a:cs typeface="Arial" panose="020B0604020202020204" pitchFamily="34" charset="0"/>
              </a:rPr>
              <a:t>là một bài thơ trữ tình?</a:t>
            </a:r>
            <a:endParaRPr lang="en-US" sz="4000" dirty="0">
              <a:solidFill>
                <a:schemeClr val="tx1"/>
              </a:solidFill>
              <a:latin typeface="Arial" panose="020B0604020202020204" pitchFamily="34" charset="0"/>
              <a:cs typeface="Arial" panose="020B0604020202020204" pitchFamily="34" charset="0"/>
            </a:endParaRPr>
          </a:p>
        </p:txBody>
      </p:sp>
      <p:sp>
        <p:nvSpPr>
          <p:cNvPr id="7" name="Rounded Rectangle 6"/>
          <p:cNvSpPr/>
          <p:nvPr/>
        </p:nvSpPr>
        <p:spPr>
          <a:xfrm>
            <a:off x="6515100" y="3226762"/>
            <a:ext cx="11125200" cy="5353170"/>
          </a:xfrm>
          <a:prstGeom prst="roundRect">
            <a:avLst>
              <a:gd name="adj" fmla="val 9659"/>
            </a:avLst>
          </a:prstGeom>
          <a:solidFill>
            <a:schemeClr val="bg1"/>
          </a:solidFill>
          <a:ln w="38100">
            <a:solidFill>
              <a:srgbClr val="2322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smtClean="0">
                <a:solidFill>
                  <a:srgbClr val="C00000"/>
                </a:solidFill>
                <a:latin typeface="Arial" panose="020B0604020202020204" pitchFamily="34" charset="0"/>
                <a:cs typeface="Arial" panose="020B0604020202020204" pitchFamily="34" charset="0"/>
              </a:rPr>
              <a:t>Đáp án:</a:t>
            </a:r>
            <a:endParaRPr lang="en-US" sz="4000" b="1" i="1" dirty="0" smtClean="0">
              <a:solidFill>
                <a:srgbClr val="C00000"/>
              </a:solidFill>
              <a:latin typeface="Arial" panose="020B0604020202020204" pitchFamily="34" charset="0"/>
              <a:cs typeface="Arial" panose="020B0604020202020204" pitchFamily="34" charset="0"/>
            </a:endParaRPr>
          </a:p>
          <a:p>
            <a:pPr algn="ctr">
              <a:lnSpc>
                <a:spcPct val="150000"/>
              </a:lnSpc>
            </a:pPr>
            <a:r>
              <a:rPr lang="vi-VN" sz="4000" i="1" dirty="0">
                <a:solidFill>
                  <a:schemeClr val="tx1"/>
                </a:solidFill>
                <a:cs typeface="Arial" panose="020B0604020202020204" pitchFamily="34" charset="0"/>
              </a:rPr>
              <a:t>Chiều hôm nhớ nhà </a:t>
            </a:r>
            <a:r>
              <a:rPr lang="vi-VN" sz="4000" dirty="0">
                <a:solidFill>
                  <a:schemeClr val="tx1"/>
                </a:solidFill>
                <a:cs typeface="Arial" panose="020B0604020202020204" pitchFamily="34" charset="0"/>
              </a:rPr>
              <a:t>là một bài thơ trữ tình vì:</a:t>
            </a:r>
          </a:p>
          <a:p>
            <a:pPr marL="571500" indent="-571500" algn="just">
              <a:lnSpc>
                <a:spcPct val="150000"/>
              </a:lnSpc>
              <a:buFont typeface="Arial" panose="020B0604020202020204" pitchFamily="34" charset="0"/>
              <a:buChar char="•"/>
            </a:pPr>
            <a:r>
              <a:rPr lang="vi-VN" sz="4000" dirty="0" smtClean="0">
                <a:solidFill>
                  <a:schemeClr val="tx1"/>
                </a:solidFill>
                <a:cs typeface="Arial" panose="020B0604020202020204" pitchFamily="34" charset="0"/>
              </a:rPr>
              <a:t>Nhan </a:t>
            </a:r>
            <a:r>
              <a:rPr lang="vi-VN" sz="4000" dirty="0">
                <a:solidFill>
                  <a:schemeClr val="tx1"/>
                </a:solidFill>
                <a:cs typeface="Arial" panose="020B0604020202020204" pitchFamily="34" charset="0"/>
              </a:rPr>
              <a:t>đề bài </a:t>
            </a:r>
            <a:r>
              <a:rPr lang="vi-VN" sz="4000" dirty="0" smtClean="0">
                <a:solidFill>
                  <a:schemeClr val="tx1"/>
                </a:solidFill>
                <a:cs typeface="Arial" panose="020B0604020202020204" pitchFamily="34" charset="0"/>
              </a:rPr>
              <a:t>thơ</a:t>
            </a:r>
            <a:r>
              <a:rPr lang="en-US" sz="4000" dirty="0" smtClean="0">
                <a:solidFill>
                  <a:schemeClr val="tx1"/>
                </a:solidFill>
                <a:cs typeface="Arial" panose="020B0604020202020204" pitchFamily="34" charset="0"/>
              </a:rPr>
              <a:t>.</a:t>
            </a:r>
            <a:endParaRPr lang="vi-VN" sz="4000" dirty="0">
              <a:solidFill>
                <a:schemeClr val="tx1"/>
              </a:solidFill>
              <a:cs typeface="Arial" panose="020B0604020202020204" pitchFamily="34" charset="0"/>
            </a:endParaRPr>
          </a:p>
          <a:p>
            <a:pPr marL="571500" indent="-571500" algn="just">
              <a:lnSpc>
                <a:spcPct val="150000"/>
              </a:lnSpc>
              <a:buFont typeface="Arial" panose="020B0604020202020204" pitchFamily="34" charset="0"/>
              <a:buChar char="•"/>
            </a:pPr>
            <a:r>
              <a:rPr lang="vi-VN" sz="4000" dirty="0" smtClean="0">
                <a:solidFill>
                  <a:schemeClr val="tx1"/>
                </a:solidFill>
                <a:cs typeface="Arial" panose="020B0604020202020204" pitchFamily="34" charset="0"/>
              </a:rPr>
              <a:t>Cảnh </a:t>
            </a:r>
            <a:r>
              <a:rPr lang="vi-VN" sz="4000" dirty="0">
                <a:solidFill>
                  <a:schemeClr val="tx1"/>
                </a:solidFill>
                <a:cs typeface="Arial" panose="020B0604020202020204" pitchFamily="34" charset="0"/>
              </a:rPr>
              <a:t>vật in đậm dấu ấn tâm trạng của con </a:t>
            </a:r>
            <a:r>
              <a:rPr lang="vi-VN" sz="4000" dirty="0" smtClean="0">
                <a:solidFill>
                  <a:schemeClr val="tx1"/>
                </a:solidFill>
                <a:cs typeface="Arial" panose="020B0604020202020204" pitchFamily="34" charset="0"/>
              </a:rPr>
              <a:t>người</a:t>
            </a:r>
            <a:r>
              <a:rPr lang="en-US" sz="4000" dirty="0" smtClean="0">
                <a:solidFill>
                  <a:schemeClr val="tx1"/>
                </a:solidFill>
                <a:cs typeface="Arial" panose="020B0604020202020204" pitchFamily="34" charset="0"/>
              </a:rPr>
              <a:t>.</a:t>
            </a:r>
            <a:endParaRPr lang="vi-VN" sz="4000" dirty="0">
              <a:solidFill>
                <a:schemeClr val="tx1"/>
              </a:solidFill>
              <a:cs typeface="Arial" panose="020B0604020202020204" pitchFamily="34" charset="0"/>
            </a:endParaRPr>
          </a:p>
          <a:p>
            <a:pPr marL="571500" indent="-571500" algn="just">
              <a:lnSpc>
                <a:spcPct val="150000"/>
              </a:lnSpc>
              <a:buFont typeface="Arial" panose="020B0604020202020204" pitchFamily="34" charset="0"/>
              <a:buChar char="•"/>
            </a:pPr>
            <a:r>
              <a:rPr lang="vi-VN" sz="4000" dirty="0" smtClean="0">
                <a:solidFill>
                  <a:schemeClr val="tx1"/>
                </a:solidFill>
                <a:cs typeface="Arial" panose="020B0604020202020204" pitchFamily="34" charset="0"/>
              </a:rPr>
              <a:t>Lời </a:t>
            </a:r>
            <a:r>
              <a:rPr lang="vi-VN" sz="4000" dirty="0">
                <a:solidFill>
                  <a:schemeClr val="tx1"/>
                </a:solidFill>
                <a:cs typeface="Arial" panose="020B0604020202020204" pitchFamily="34" charset="0"/>
              </a:rPr>
              <a:t>thổ lộ tâm tình ở hai câu kết của bài </a:t>
            </a:r>
            <a:r>
              <a:rPr lang="vi-VN" sz="4000" dirty="0" smtClean="0">
                <a:solidFill>
                  <a:schemeClr val="tx1"/>
                </a:solidFill>
                <a:cs typeface="Arial" panose="020B0604020202020204" pitchFamily="34" charset="0"/>
              </a:rPr>
              <a:t>thơ</a:t>
            </a:r>
            <a:r>
              <a:rPr lang="en-US" sz="4000" dirty="0" smtClean="0">
                <a:solidFill>
                  <a:schemeClr val="tx1"/>
                </a:solidFill>
                <a:cs typeface="Arial" panose="020B0604020202020204" pitchFamily="34" charset="0"/>
              </a:rPr>
              <a:t>.</a:t>
            </a:r>
            <a:endParaRPr lang="vi-VN" sz="4000" dirty="0">
              <a:solidFill>
                <a:schemeClr val="tx1"/>
              </a:solidFill>
              <a:cs typeface="Arial" panose="020B0604020202020204" pitchFamily="34" charset="0"/>
            </a:endParaRPr>
          </a:p>
        </p:txBody>
      </p:sp>
      <p:pic>
        <p:nvPicPr>
          <p:cNvPr id="4" name="Picture 3"/>
          <p:cNvPicPr>
            <a:picLocks noChangeAspect="1"/>
          </p:cNvPicPr>
          <p:nvPr/>
        </p:nvPicPr>
        <p:blipFill>
          <a:blip r:embed="rId5"/>
          <a:stretch>
            <a:fillRect/>
          </a:stretch>
        </p:blipFill>
        <p:spPr>
          <a:xfrm>
            <a:off x="1066800" y="4838700"/>
            <a:ext cx="4621378" cy="46213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57543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500"/>
                                        <p:tgtEl>
                                          <p:spTgt spid="7"/>
                                        </p:tgtEl>
                                      </p:cBhvr>
                                    </p:animEffect>
                                  </p:childTnLst>
                                </p:cTn>
                              </p:par>
                              <p:par>
                                <p:cTn id="13" presetID="42"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3" name="Freeform 11"/>
          <p:cNvSpPr/>
          <p:nvPr/>
        </p:nvSpPr>
        <p:spPr>
          <a:xfrm>
            <a:off x="618738" y="1577889"/>
            <a:ext cx="1810524" cy="1578816"/>
          </a:xfrm>
          <a:custGeom>
            <a:avLst/>
            <a:gdLst/>
            <a:ahLst/>
            <a:cxnLst/>
            <a:rect l="l" t="t" r="r" b="b"/>
            <a:pathLst>
              <a:path w="2474104" h="1944234">
                <a:moveTo>
                  <a:pt x="0" y="0"/>
                </a:moveTo>
                <a:lnTo>
                  <a:pt x="2474105" y="0"/>
                </a:lnTo>
                <a:lnTo>
                  <a:pt x="2474105" y="1944233"/>
                </a:lnTo>
                <a:lnTo>
                  <a:pt x="0" y="1944233"/>
                </a:lnTo>
                <a:lnTo>
                  <a:pt x="0" y="0"/>
                </a:lnTo>
                <a:close/>
              </a:path>
            </a:pathLst>
          </a:custGeom>
          <a:blipFill>
            <a:blip r:embed="rId3"/>
            <a:stretch>
              <a:fillRect/>
            </a:stretch>
          </a:blipFill>
        </p:spPr>
      </p:sp>
      <p:sp>
        <p:nvSpPr>
          <p:cNvPr id="6" name="Freeform 13"/>
          <p:cNvSpPr/>
          <p:nvPr/>
        </p:nvSpPr>
        <p:spPr>
          <a:xfrm>
            <a:off x="15858735" y="346363"/>
            <a:ext cx="1860812" cy="1311189"/>
          </a:xfrm>
          <a:custGeom>
            <a:avLst/>
            <a:gdLst/>
            <a:ahLst/>
            <a:cxnLst/>
            <a:rect l="l" t="t" r="r" b="b"/>
            <a:pathLst>
              <a:path w="1775156" h="1098378">
                <a:moveTo>
                  <a:pt x="0" y="0"/>
                </a:moveTo>
                <a:lnTo>
                  <a:pt x="1775156" y="0"/>
                </a:lnTo>
                <a:lnTo>
                  <a:pt x="1775156" y="1098378"/>
                </a:lnTo>
                <a:lnTo>
                  <a:pt x="0" y="1098378"/>
                </a:lnTo>
                <a:lnTo>
                  <a:pt x="0" y="0"/>
                </a:lnTo>
                <a:close/>
              </a:path>
            </a:pathLst>
          </a:custGeom>
          <a:blipFill>
            <a:blip r:embed="rId4"/>
            <a:stretch>
              <a:fillRect/>
            </a:stretch>
          </a:blipFill>
        </p:spPr>
      </p:sp>
      <p:sp>
        <p:nvSpPr>
          <p:cNvPr id="8" name="Rounded Rectangle 7"/>
          <p:cNvSpPr/>
          <p:nvPr/>
        </p:nvSpPr>
        <p:spPr>
          <a:xfrm>
            <a:off x="3816611" y="1026829"/>
            <a:ext cx="10654775" cy="16764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600" b="1" dirty="0" smtClean="0">
                <a:solidFill>
                  <a:schemeClr val="accent1">
                    <a:lumMod val="50000"/>
                  </a:schemeClr>
                </a:solidFill>
                <a:latin typeface="Arial" panose="020B0604020202020204" pitchFamily="34" charset="0"/>
                <a:cs typeface="Arial" panose="020B0604020202020204" pitchFamily="34" charset="0"/>
              </a:rPr>
              <a:t>NỘI DUNG BÀI HỌC</a:t>
            </a:r>
            <a:endParaRPr lang="en-US" sz="6600" b="1" dirty="0">
              <a:solidFill>
                <a:schemeClr val="accent1">
                  <a:lumMod val="50000"/>
                </a:schemeClr>
              </a:solidFill>
              <a:latin typeface="Arial" panose="020B0604020202020204" pitchFamily="34" charset="0"/>
              <a:cs typeface="Arial" panose="020B0604020202020204" pitchFamily="34" charset="0"/>
            </a:endParaRPr>
          </a:p>
        </p:txBody>
      </p:sp>
      <p:grpSp>
        <p:nvGrpSpPr>
          <p:cNvPr id="9" name="Group 8"/>
          <p:cNvGrpSpPr/>
          <p:nvPr/>
        </p:nvGrpSpPr>
        <p:grpSpPr>
          <a:xfrm>
            <a:off x="1524000" y="3276599"/>
            <a:ext cx="6972300" cy="5598832"/>
            <a:chOff x="958905" y="3447741"/>
            <a:chExt cx="6972300" cy="5598832"/>
          </a:xfrm>
        </p:grpSpPr>
        <p:sp>
          <p:nvSpPr>
            <p:cNvPr id="10" name="TextBox 7"/>
            <p:cNvSpPr txBox="1"/>
            <p:nvPr/>
          </p:nvSpPr>
          <p:spPr>
            <a:xfrm>
              <a:off x="958905" y="3447741"/>
              <a:ext cx="6972300" cy="1228157"/>
            </a:xfrm>
            <a:prstGeom prst="rect">
              <a:avLst/>
            </a:prstGeom>
          </p:spPr>
          <p:txBody>
            <a:bodyPr wrap="square" lIns="0" tIns="0" rIns="0" bIns="0" rtlCol="0" anchor="t">
              <a:spAutoFit/>
            </a:bodyPr>
            <a:lstStyle/>
            <a:p>
              <a:pPr algn="ctr">
                <a:lnSpc>
                  <a:spcPts val="11100"/>
                </a:lnSpc>
              </a:pPr>
              <a:r>
                <a:rPr lang="en-US" sz="5500" b="1" spc="299" dirty="0" smtClean="0">
                  <a:solidFill>
                    <a:schemeClr val="accent1">
                      <a:lumMod val="50000"/>
                    </a:schemeClr>
                  </a:solidFill>
                  <a:latin typeface="Arial" panose="020B0604020202020204" pitchFamily="34" charset="0"/>
                  <a:cs typeface="Arial" panose="020B0604020202020204" pitchFamily="34" charset="0"/>
                </a:rPr>
                <a:t>I. Ôn tập kiến thức</a:t>
              </a:r>
              <a:endParaRPr lang="en-US" sz="5500" b="1" spc="299" dirty="0">
                <a:solidFill>
                  <a:schemeClr val="accent1">
                    <a:lumMod val="50000"/>
                  </a:schemeClr>
                </a:solidFill>
                <a:latin typeface="Arial" panose="020B0604020202020204" pitchFamily="34" charset="0"/>
                <a:cs typeface="Arial" panose="020B0604020202020204" pitchFamily="34" charset="0"/>
              </a:endParaRPr>
            </a:p>
          </p:txBody>
        </p:sp>
        <p:sp>
          <p:nvSpPr>
            <p:cNvPr id="11" name="TextBox 10"/>
            <p:cNvSpPr txBox="1"/>
            <p:nvPr/>
          </p:nvSpPr>
          <p:spPr>
            <a:xfrm>
              <a:off x="958905" y="4799256"/>
              <a:ext cx="6667500" cy="4247317"/>
            </a:xfrm>
            <a:prstGeom prst="rect">
              <a:avLst/>
            </a:prstGeom>
            <a:noFill/>
          </p:spPr>
          <p:txBody>
            <a:bodyPr wrap="square" rtlCol="0">
              <a:spAutoFit/>
            </a:bodyPr>
            <a:lstStyle/>
            <a:p>
              <a:pPr marL="342900" indent="-342900" algn="just">
                <a:lnSpc>
                  <a:spcPct val="150000"/>
                </a:lnSpc>
                <a:buAutoNum type="arabicPeriod"/>
              </a:pPr>
              <a:r>
                <a:rPr lang="en-US" sz="4500" dirty="0" smtClean="0">
                  <a:latin typeface="Arial" panose="020B0604020202020204" pitchFamily="34" charset="0"/>
                  <a:cs typeface="Arial" panose="020B0604020202020204" pitchFamily="34" charset="0"/>
                </a:rPr>
                <a:t> Đọc hiểu văn bản</a:t>
              </a:r>
            </a:p>
            <a:p>
              <a:pPr marL="342900" indent="-342900" algn="just">
                <a:lnSpc>
                  <a:spcPct val="150000"/>
                </a:lnSpc>
                <a:buAutoNum type="arabicPeriod"/>
              </a:pPr>
              <a:r>
                <a:rPr lang="en-US" sz="4500" dirty="0" smtClean="0">
                  <a:latin typeface="Arial" panose="020B0604020202020204" pitchFamily="34" charset="0"/>
                  <a:cs typeface="Arial" panose="020B0604020202020204" pitchFamily="34" charset="0"/>
                </a:rPr>
                <a:t> Tiếng Việt</a:t>
              </a:r>
            </a:p>
            <a:p>
              <a:pPr marL="342900" indent="-342900" algn="just">
                <a:lnSpc>
                  <a:spcPct val="150000"/>
                </a:lnSpc>
                <a:buAutoNum type="arabicPeriod"/>
              </a:pPr>
              <a:r>
                <a:rPr lang="en-US" sz="4500" dirty="0" smtClean="0">
                  <a:latin typeface="Arial" panose="020B0604020202020204" pitchFamily="34" charset="0"/>
                  <a:cs typeface="Arial" panose="020B0604020202020204" pitchFamily="34" charset="0"/>
                </a:rPr>
                <a:t> Viết</a:t>
              </a:r>
            </a:p>
            <a:p>
              <a:pPr marL="342900" indent="-342900" algn="just">
                <a:lnSpc>
                  <a:spcPct val="150000"/>
                </a:lnSpc>
                <a:buAutoNum type="arabicPeriod"/>
              </a:pPr>
              <a:r>
                <a:rPr lang="en-US" sz="4500" dirty="0">
                  <a:latin typeface="Arial" panose="020B0604020202020204" pitchFamily="34" charset="0"/>
                  <a:cs typeface="Arial" panose="020B0604020202020204" pitchFamily="34" charset="0"/>
                </a:rPr>
                <a:t> </a:t>
              </a:r>
              <a:r>
                <a:rPr lang="en-US" sz="4500" dirty="0" smtClean="0">
                  <a:latin typeface="Arial" panose="020B0604020202020204" pitchFamily="34" charset="0"/>
                  <a:cs typeface="Arial" panose="020B0604020202020204" pitchFamily="34" charset="0"/>
                </a:rPr>
                <a:t>Nói và nghe</a:t>
              </a:r>
              <a:endParaRPr lang="en-US" sz="4500" dirty="0">
                <a:latin typeface="Arial" panose="020B0604020202020204" pitchFamily="34" charset="0"/>
                <a:cs typeface="Arial" panose="020B0604020202020204" pitchFamily="34" charset="0"/>
              </a:endParaRPr>
            </a:p>
          </p:txBody>
        </p:sp>
      </p:grpSp>
      <p:grpSp>
        <p:nvGrpSpPr>
          <p:cNvPr id="12" name="Group 11"/>
          <p:cNvGrpSpPr/>
          <p:nvPr/>
        </p:nvGrpSpPr>
        <p:grpSpPr>
          <a:xfrm>
            <a:off x="9161585" y="3276599"/>
            <a:ext cx="8474984" cy="3343145"/>
            <a:chOff x="9198128" y="3447741"/>
            <a:chExt cx="8474984" cy="3343145"/>
          </a:xfrm>
        </p:grpSpPr>
        <p:sp>
          <p:nvSpPr>
            <p:cNvPr id="13" name="TextBox 7"/>
            <p:cNvSpPr txBox="1"/>
            <p:nvPr/>
          </p:nvSpPr>
          <p:spPr>
            <a:xfrm>
              <a:off x="9198128" y="3447741"/>
              <a:ext cx="8474984" cy="1228157"/>
            </a:xfrm>
            <a:prstGeom prst="rect">
              <a:avLst/>
            </a:prstGeom>
          </p:spPr>
          <p:txBody>
            <a:bodyPr wrap="square" lIns="0" tIns="0" rIns="0" bIns="0" rtlCol="0" anchor="t">
              <a:spAutoFit/>
            </a:bodyPr>
            <a:lstStyle/>
            <a:p>
              <a:pPr algn="ctr">
                <a:lnSpc>
                  <a:spcPts val="11100"/>
                </a:lnSpc>
              </a:pPr>
              <a:r>
                <a:rPr lang="en-US" sz="5500" b="1" spc="299" dirty="0" smtClean="0">
                  <a:solidFill>
                    <a:schemeClr val="accent1">
                      <a:lumMod val="50000"/>
                    </a:schemeClr>
                  </a:solidFill>
                  <a:latin typeface="Arial" panose="020B0604020202020204" pitchFamily="34" charset="0"/>
                  <a:cs typeface="Arial" panose="020B0604020202020204" pitchFamily="34" charset="0"/>
                </a:rPr>
                <a:t>II. Luyện tập tổng hợp</a:t>
              </a:r>
              <a:endParaRPr lang="en-US" sz="5500" b="1" spc="299" dirty="0">
                <a:solidFill>
                  <a:schemeClr val="accent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9198128" y="4749430"/>
              <a:ext cx="6447063" cy="2041456"/>
            </a:xfrm>
            <a:prstGeom prst="rect">
              <a:avLst/>
            </a:prstGeom>
            <a:noFill/>
          </p:spPr>
          <p:txBody>
            <a:bodyPr wrap="square" rtlCol="0">
              <a:spAutoFit/>
            </a:bodyPr>
            <a:lstStyle/>
            <a:p>
              <a:pPr marL="914400" indent="-914400" algn="just">
                <a:lnSpc>
                  <a:spcPct val="150000"/>
                </a:lnSpc>
                <a:buAutoNum type="arabicPeriod"/>
              </a:pPr>
              <a:r>
                <a:rPr lang="en-US" sz="4500" dirty="0" smtClean="0">
                  <a:latin typeface="Arial" panose="020B0604020202020204" pitchFamily="34" charset="0"/>
                  <a:cs typeface="Arial" panose="020B0604020202020204" pitchFamily="34" charset="0"/>
                </a:rPr>
                <a:t>Phiếu học tập số 1</a:t>
              </a:r>
            </a:p>
            <a:p>
              <a:pPr marL="914400" indent="-914400" algn="just">
                <a:lnSpc>
                  <a:spcPct val="150000"/>
                </a:lnSpc>
                <a:buAutoNum type="arabicPeriod"/>
              </a:pPr>
              <a:r>
                <a:rPr lang="en-US" sz="4500" dirty="0" smtClean="0">
                  <a:latin typeface="Arial" panose="020B0604020202020204" pitchFamily="34" charset="0"/>
                  <a:cs typeface="Arial" panose="020B0604020202020204" pitchFamily="34" charset="0"/>
                </a:rPr>
                <a:t>Phiếu học tập số 2 </a:t>
              </a:r>
              <a:endParaRPr lang="en-US" sz="45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480015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446"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7" name="Freeform 7"/>
          <p:cNvSpPr/>
          <p:nvPr/>
        </p:nvSpPr>
        <p:spPr>
          <a:xfrm>
            <a:off x="16231348" y="4001574"/>
            <a:ext cx="2677286" cy="1754738"/>
          </a:xfrm>
          <a:custGeom>
            <a:avLst/>
            <a:gdLst/>
            <a:ahLst/>
            <a:cxnLst/>
            <a:rect l="l" t="t" r="r" b="b"/>
            <a:pathLst>
              <a:path w="2677286" h="1754738">
                <a:moveTo>
                  <a:pt x="0" y="0"/>
                </a:moveTo>
                <a:lnTo>
                  <a:pt x="2677286" y="0"/>
                </a:lnTo>
                <a:lnTo>
                  <a:pt x="2677286" y="1754738"/>
                </a:lnTo>
                <a:lnTo>
                  <a:pt x="0" y="1754738"/>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sp>
        <p:nvSpPr>
          <p:cNvPr id="8" name="Freeform 8"/>
          <p:cNvSpPr/>
          <p:nvPr/>
        </p:nvSpPr>
        <p:spPr>
          <a:xfrm>
            <a:off x="-194977" y="92245"/>
            <a:ext cx="1871377" cy="2057400"/>
          </a:xfrm>
          <a:custGeom>
            <a:avLst/>
            <a:gdLst/>
            <a:ahLst/>
            <a:cxnLst/>
            <a:rect l="l" t="t" r="r" b="b"/>
            <a:pathLst>
              <a:path w="1871377" h="2057400">
                <a:moveTo>
                  <a:pt x="0" y="0"/>
                </a:moveTo>
                <a:lnTo>
                  <a:pt x="1871377" y="0"/>
                </a:lnTo>
                <a:lnTo>
                  <a:pt x="1871377" y="2057400"/>
                </a:lnTo>
                <a:lnTo>
                  <a:pt x="0" y="20574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5" name="Rounded Rectangle 4"/>
          <p:cNvSpPr/>
          <p:nvPr/>
        </p:nvSpPr>
        <p:spPr>
          <a:xfrm>
            <a:off x="1676400" y="342900"/>
            <a:ext cx="15206377" cy="2133600"/>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smtClean="0">
                <a:solidFill>
                  <a:schemeClr val="tx1"/>
                </a:solidFill>
                <a:latin typeface="Arial" panose="020B0604020202020204" pitchFamily="34" charset="0"/>
                <a:cs typeface="Arial" panose="020B0604020202020204" pitchFamily="34" charset="0"/>
              </a:rPr>
              <a:t>Câu </a:t>
            </a:r>
            <a:r>
              <a:rPr lang="en-US" sz="4000" b="1" dirty="0" smtClean="0">
                <a:solidFill>
                  <a:schemeClr val="tx1"/>
                </a:solidFill>
                <a:latin typeface="Arial" panose="020B0604020202020204" pitchFamily="34" charset="0"/>
                <a:cs typeface="Arial" panose="020B0604020202020204" pitchFamily="34" charset="0"/>
              </a:rPr>
              <a:t>2</a:t>
            </a:r>
            <a:r>
              <a:rPr lang="vi-VN" sz="4000" b="1" dirty="0" smtClean="0">
                <a:solidFill>
                  <a:schemeClr val="tx1"/>
                </a:solidFill>
                <a:latin typeface="Arial" panose="020B0604020202020204" pitchFamily="34" charset="0"/>
                <a:cs typeface="Arial" panose="020B0604020202020204" pitchFamily="34" charset="0"/>
              </a:rPr>
              <a:t>.</a:t>
            </a:r>
            <a:r>
              <a:rPr lang="vi-VN" sz="4000" dirty="0">
                <a:solidFill>
                  <a:schemeClr val="tx1"/>
                </a:solidFill>
                <a:latin typeface="Arial" panose="020B0604020202020204" pitchFamily="34" charset="0"/>
                <a:cs typeface="Arial" panose="020B0604020202020204" pitchFamily="34" charset="0"/>
              </a:rPr>
              <a:t> Những hình ảnh nào trong bài thơ có tác dụng làm nổi bật nhan đề </a:t>
            </a:r>
            <a:r>
              <a:rPr lang="vi-VN" sz="4000" i="1" dirty="0">
                <a:solidFill>
                  <a:schemeClr val="tx1"/>
                </a:solidFill>
                <a:latin typeface="Arial" panose="020B0604020202020204" pitchFamily="34" charset="0"/>
                <a:cs typeface="Arial" panose="020B0604020202020204" pitchFamily="34" charset="0"/>
              </a:rPr>
              <a:t>Chiều hôm nhớ nhà</a:t>
            </a:r>
            <a:r>
              <a:rPr lang="vi-VN" sz="4000" dirty="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2"/>
          <a:stretch>
            <a:fillRect/>
          </a:stretch>
        </p:blipFill>
        <p:spPr>
          <a:xfrm>
            <a:off x="5837093" y="3081337"/>
            <a:ext cx="4400550" cy="6600825"/>
          </a:xfrm>
          <a:prstGeom prst="roundRect">
            <a:avLst>
              <a:gd name="adj" fmla="val 1347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ounded Rectangle 8"/>
          <p:cNvSpPr/>
          <p:nvPr/>
        </p:nvSpPr>
        <p:spPr>
          <a:xfrm>
            <a:off x="616773" y="2817599"/>
            <a:ext cx="4520954" cy="1793482"/>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cs typeface="Arial" panose="020B0604020202020204" pitchFamily="34" charset="0"/>
              </a:rPr>
              <a:t>Bóng hoàng hồn trên nền trời </a:t>
            </a:r>
            <a:r>
              <a:rPr lang="vi-VN" sz="4000" dirty="0" smtClean="0">
                <a:solidFill>
                  <a:schemeClr val="tx1"/>
                </a:solidFill>
                <a:cs typeface="Arial" panose="020B0604020202020204" pitchFamily="34" charset="0"/>
              </a:rPr>
              <a:t>chiều</a:t>
            </a:r>
            <a:r>
              <a:rPr lang="en-US" sz="4000" dirty="0" smtClean="0">
                <a:solidFill>
                  <a:schemeClr val="tx1"/>
                </a:solidFill>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13"/>
          <a:stretch>
            <a:fillRect/>
          </a:stretch>
        </p:blipFill>
        <p:spPr>
          <a:xfrm rot="21083040" flipH="1">
            <a:off x="4688747" y="3674044"/>
            <a:ext cx="897961" cy="627942"/>
          </a:xfrm>
          <a:prstGeom prst="rect">
            <a:avLst/>
          </a:prstGeom>
        </p:spPr>
      </p:pic>
      <p:sp>
        <p:nvSpPr>
          <p:cNvPr id="11" name="Rounded Rectangle 10"/>
          <p:cNvSpPr/>
          <p:nvPr/>
        </p:nvSpPr>
        <p:spPr>
          <a:xfrm>
            <a:off x="646347" y="5499530"/>
            <a:ext cx="4520954" cy="3697091"/>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cs typeface="Arial" panose="020B0604020202020204" pitchFamily="34" charset="0"/>
              </a:rPr>
              <a:t>Những âm thanh báo hiệu một ngày tàn (tiếng tù và, tiếng trống dồn)</a:t>
            </a:r>
            <a:r>
              <a:rPr lang="en-US" sz="4000" dirty="0" smtClean="0">
                <a:solidFill>
                  <a:schemeClr val="tx1"/>
                </a:solidFill>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13"/>
          <a:stretch>
            <a:fillRect/>
          </a:stretch>
        </p:blipFill>
        <p:spPr>
          <a:xfrm rot="1721048" flipH="1" flipV="1">
            <a:off x="4771528" y="6886580"/>
            <a:ext cx="897961" cy="757727"/>
          </a:xfrm>
          <a:prstGeom prst="rect">
            <a:avLst/>
          </a:prstGeom>
        </p:spPr>
      </p:pic>
      <p:sp>
        <p:nvSpPr>
          <p:cNvPr id="13" name="Rounded Rectangle 12"/>
          <p:cNvSpPr/>
          <p:nvPr/>
        </p:nvSpPr>
        <p:spPr>
          <a:xfrm>
            <a:off x="11681086" y="2219602"/>
            <a:ext cx="4520954" cy="2781444"/>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cs typeface="Arial" panose="020B0604020202020204" pitchFamily="34" charset="0"/>
              </a:rPr>
              <a:t>Sinh hoạt của con người vào thời điểm cuối </a:t>
            </a:r>
            <a:r>
              <a:rPr lang="vi-VN" sz="4000" dirty="0" smtClean="0">
                <a:solidFill>
                  <a:schemeClr val="tx1"/>
                </a:solidFill>
                <a:cs typeface="Arial" panose="020B0604020202020204" pitchFamily="34" charset="0"/>
              </a:rPr>
              <a:t>ngày</a:t>
            </a:r>
            <a:r>
              <a:rPr lang="en-US" sz="4000" dirty="0" smtClean="0">
                <a:solidFill>
                  <a:schemeClr val="tx1"/>
                </a:solidFill>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13"/>
          <a:stretch>
            <a:fillRect/>
          </a:stretch>
        </p:blipFill>
        <p:spPr>
          <a:xfrm rot="13065207" flipH="1" flipV="1">
            <a:off x="11074982" y="2929857"/>
            <a:ext cx="897961" cy="757727"/>
          </a:xfrm>
          <a:prstGeom prst="rect">
            <a:avLst/>
          </a:prstGeom>
        </p:spPr>
      </p:pic>
      <p:sp>
        <p:nvSpPr>
          <p:cNvPr id="15" name="Rounded Rectangle 14"/>
          <p:cNvSpPr/>
          <p:nvPr/>
        </p:nvSpPr>
        <p:spPr>
          <a:xfrm>
            <a:off x="11124250" y="5874721"/>
            <a:ext cx="6821195" cy="2781444"/>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cs typeface="Arial" panose="020B0604020202020204" pitchFamily="34" charset="0"/>
              </a:rPr>
              <a:t>Người đi trên đường xa đang nhớ về quê nhà, mong có người để chia sẻ nỗi niềm</a:t>
            </a:r>
            <a:r>
              <a:rPr lang="en-US" sz="4000" dirty="0" smtClean="0">
                <a:solidFill>
                  <a:schemeClr val="tx1"/>
                </a:solidFill>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13"/>
          <a:stretch>
            <a:fillRect/>
          </a:stretch>
        </p:blipFill>
        <p:spPr>
          <a:xfrm rot="13065207" flipH="1" flipV="1">
            <a:off x="10592407" y="6587925"/>
            <a:ext cx="897961" cy="757727"/>
          </a:xfrm>
          <a:prstGeom prst="rect">
            <a:avLst/>
          </a:prstGeom>
        </p:spPr>
      </p:pic>
    </p:spTree>
    <p:extLst>
      <p:ext uri="{BB962C8B-B14F-4D97-AF65-F5344CB8AC3E}">
        <p14:creationId xmlns:p14="http://schemas.microsoft.com/office/powerpoint/2010/main" val="7765882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right)">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right)">
                                      <p:cBhvr>
                                        <p:cTn id="41" dur="500"/>
                                        <p:tgtEl>
                                          <p:spTgt spid="1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3"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3" name="Freeform 10"/>
          <p:cNvSpPr/>
          <p:nvPr/>
        </p:nvSpPr>
        <p:spPr>
          <a:xfrm>
            <a:off x="16306800" y="7339678"/>
            <a:ext cx="2895600" cy="3141347"/>
          </a:xfrm>
          <a:custGeom>
            <a:avLst/>
            <a:gdLst/>
            <a:ahLst/>
            <a:cxnLst/>
            <a:rect l="l" t="t" r="r" b="b"/>
            <a:pathLst>
              <a:path w="2731957" h="2684147">
                <a:moveTo>
                  <a:pt x="0" y="0"/>
                </a:moveTo>
                <a:lnTo>
                  <a:pt x="2731957" y="0"/>
                </a:lnTo>
                <a:lnTo>
                  <a:pt x="2731957" y="2684147"/>
                </a:lnTo>
                <a:lnTo>
                  <a:pt x="0" y="2684147"/>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sp>
        <p:nvSpPr>
          <p:cNvPr id="4" name="Freeform 9"/>
          <p:cNvSpPr/>
          <p:nvPr/>
        </p:nvSpPr>
        <p:spPr>
          <a:xfrm rot="19864139">
            <a:off x="-31697" y="573249"/>
            <a:ext cx="1892195" cy="1137682"/>
          </a:xfrm>
          <a:custGeom>
            <a:avLst/>
            <a:gdLst/>
            <a:ahLst/>
            <a:cxnLst/>
            <a:rect l="l" t="t" r="r" b="b"/>
            <a:pathLst>
              <a:path w="1892195" h="1137682">
                <a:moveTo>
                  <a:pt x="0" y="0"/>
                </a:moveTo>
                <a:lnTo>
                  <a:pt x="1892195" y="0"/>
                </a:lnTo>
                <a:lnTo>
                  <a:pt x="1892195" y="1137682"/>
                </a:lnTo>
                <a:lnTo>
                  <a:pt x="0" y="1137682"/>
                </a:lnTo>
                <a:lnTo>
                  <a:pt x="0" y="0"/>
                </a:lnTo>
                <a:close/>
              </a:path>
            </a:pathLst>
          </a:custGeom>
          <a:blipFill>
            <a:blip r:embed="rId10">
              <a:extLst>
                <a:ext uri="{96DAC541-7B7A-43D3-8B79-37D633B846F1}">
                  <asvg:svgBlip xmlns="" xmlns:asvg="http://schemas.microsoft.com/office/drawing/2016/SVG/main" r:embed="rId7"/>
                </a:ext>
              </a:extLst>
            </a:blip>
            <a:stretch>
              <a:fillRect/>
            </a:stretch>
          </a:blipFill>
        </p:spPr>
      </p:sp>
      <p:sp>
        <p:nvSpPr>
          <p:cNvPr id="5" name="Rounded Rectangle 4"/>
          <p:cNvSpPr/>
          <p:nvPr/>
        </p:nvSpPr>
        <p:spPr>
          <a:xfrm>
            <a:off x="1540811" y="540293"/>
            <a:ext cx="15206377" cy="2133600"/>
          </a:xfrm>
          <a:prstGeom prst="roundRect">
            <a:avLst>
              <a:gd name="adj" fmla="val 18681"/>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smtClean="0">
                <a:solidFill>
                  <a:schemeClr val="tx1"/>
                </a:solidFill>
                <a:latin typeface="Arial" panose="020B0604020202020204" pitchFamily="34" charset="0"/>
                <a:cs typeface="Arial" panose="020B0604020202020204" pitchFamily="34" charset="0"/>
              </a:rPr>
              <a:t>Câu </a:t>
            </a:r>
            <a:r>
              <a:rPr lang="en-US" sz="4000" b="1" dirty="0" smtClean="0">
                <a:solidFill>
                  <a:schemeClr val="tx1"/>
                </a:solidFill>
                <a:latin typeface="Arial" panose="020B0604020202020204" pitchFamily="34" charset="0"/>
                <a:cs typeface="Arial" panose="020B0604020202020204" pitchFamily="34" charset="0"/>
              </a:rPr>
              <a:t>3</a:t>
            </a:r>
            <a:r>
              <a:rPr lang="vi-VN" sz="4000" b="1" dirty="0" smtClean="0">
                <a:solidFill>
                  <a:schemeClr val="tx1"/>
                </a:solidFill>
                <a:latin typeface="Arial" panose="020B0604020202020204" pitchFamily="34" charset="0"/>
                <a:cs typeface="Arial" panose="020B0604020202020204" pitchFamily="34" charset="0"/>
              </a:rPr>
              <a:t>.</a:t>
            </a:r>
            <a:r>
              <a:rPr lang="vi-VN" sz="4000" dirty="0">
                <a:solidFill>
                  <a:schemeClr val="tx1"/>
                </a:solidFill>
                <a:cs typeface="Arial" panose="020B0604020202020204" pitchFamily="34" charset="0"/>
              </a:rPr>
              <a:t> Em cảm nhận như thế nào về phong cảnh thiên nhiên và bức tranh sinh hoạt của con người được khắc họa trong bài thơ?</a:t>
            </a:r>
            <a:endParaRPr lang="en-US" sz="4000" dirty="0">
              <a:solidFill>
                <a:schemeClr val="tx1"/>
              </a:solidFill>
              <a:latin typeface="Arial" panose="020B0604020202020204" pitchFamily="34" charset="0"/>
              <a:cs typeface="Arial" panose="020B0604020202020204" pitchFamily="34" charset="0"/>
            </a:endParaRPr>
          </a:p>
        </p:txBody>
      </p:sp>
      <p:sp>
        <p:nvSpPr>
          <p:cNvPr id="9" name="Rounded Rectangle 8"/>
          <p:cNvSpPr/>
          <p:nvPr/>
        </p:nvSpPr>
        <p:spPr>
          <a:xfrm>
            <a:off x="1540811" y="3084186"/>
            <a:ext cx="15011400" cy="1171307"/>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smtClean="0">
                <a:solidFill>
                  <a:srgbClr val="C00000"/>
                </a:solidFill>
                <a:cs typeface="Arial" panose="020B0604020202020204" pitchFamily="34" charset="0"/>
              </a:rPr>
              <a:t>Phong </a:t>
            </a:r>
            <a:r>
              <a:rPr lang="vi-VN" sz="4000" b="1" dirty="0">
                <a:solidFill>
                  <a:srgbClr val="C00000"/>
                </a:solidFill>
                <a:cs typeface="Arial" panose="020B0604020202020204" pitchFamily="34" charset="0"/>
              </a:rPr>
              <a:t>cảnh thiên nhiên và cảnh sinh hoạt được khắc </a:t>
            </a:r>
            <a:r>
              <a:rPr lang="vi-VN" sz="4000" b="1" dirty="0" smtClean="0">
                <a:solidFill>
                  <a:srgbClr val="C00000"/>
                </a:solidFill>
                <a:cs typeface="Arial" panose="020B0604020202020204" pitchFamily="34" charset="0"/>
              </a:rPr>
              <a:t>họa:</a:t>
            </a:r>
            <a:endParaRPr lang="en-US" sz="4000" dirty="0">
              <a:solidFill>
                <a:srgbClr val="C00000"/>
              </a:solidFill>
              <a:latin typeface="Arial" panose="020B0604020202020204" pitchFamily="34" charset="0"/>
              <a:cs typeface="Arial" panose="020B0604020202020204" pitchFamily="34" charset="0"/>
            </a:endParaRPr>
          </a:p>
        </p:txBody>
      </p:sp>
      <p:sp>
        <p:nvSpPr>
          <p:cNvPr id="11" name="Rounded Rectangle 10"/>
          <p:cNvSpPr/>
          <p:nvPr/>
        </p:nvSpPr>
        <p:spPr>
          <a:xfrm>
            <a:off x="260839" y="4609870"/>
            <a:ext cx="8012722" cy="5040016"/>
          </a:xfrm>
          <a:prstGeom prst="roundRect">
            <a:avLst>
              <a:gd name="adj" fmla="val 7600"/>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smtClean="0">
                <a:solidFill>
                  <a:schemeClr val="tx1"/>
                </a:solidFill>
                <a:cs typeface="Arial" panose="020B0604020202020204" pitchFamily="34" charset="0"/>
              </a:rPr>
              <a:t>Phong </a:t>
            </a:r>
            <a:r>
              <a:rPr lang="vi-VN" sz="4000" b="1" dirty="0">
                <a:solidFill>
                  <a:schemeClr val="tx1"/>
                </a:solidFill>
                <a:cs typeface="Arial" panose="020B0604020202020204" pitchFamily="34" charset="0"/>
              </a:rPr>
              <a:t>cảnh thiên nhiên: </a:t>
            </a:r>
            <a:endParaRPr lang="en-US" sz="4000" b="1" dirty="0" smtClean="0">
              <a:solidFill>
                <a:schemeClr val="tx1"/>
              </a:solidFill>
              <a:cs typeface="Arial" panose="020B0604020202020204" pitchFamily="34" charset="0"/>
            </a:endParaRPr>
          </a:p>
          <a:p>
            <a:pPr marL="571500" indent="-571500" algn="just">
              <a:lnSpc>
                <a:spcPct val="150000"/>
              </a:lnSpc>
              <a:buFont typeface="Arial" panose="020B0604020202020204" pitchFamily="34" charset="0"/>
              <a:buChar char="•"/>
            </a:pPr>
            <a:r>
              <a:rPr lang="vi-VN" sz="4000" dirty="0" smtClean="0">
                <a:solidFill>
                  <a:schemeClr val="tx1"/>
                </a:solidFill>
                <a:cs typeface="Arial" panose="020B0604020202020204" pitchFamily="34" charset="0"/>
              </a:rPr>
              <a:t>Hiện </a:t>
            </a:r>
            <a:r>
              <a:rPr lang="vi-VN" sz="4000" dirty="0">
                <a:solidFill>
                  <a:schemeClr val="tx1"/>
                </a:solidFill>
                <a:cs typeface="Arial" panose="020B0604020202020204" pitchFamily="34" charset="0"/>
              </a:rPr>
              <a:t>ra vào thời điểm buổi chiều </a:t>
            </a:r>
            <a:r>
              <a:rPr lang="vi-VN" sz="4000" dirty="0" smtClean="0">
                <a:solidFill>
                  <a:schemeClr val="tx1"/>
                </a:solidFill>
                <a:cs typeface="Arial" panose="020B0604020202020204" pitchFamily="34" charset="0"/>
              </a:rPr>
              <a:t>tà</a:t>
            </a:r>
            <a:r>
              <a:rPr lang="en-US" sz="4000" dirty="0" smtClean="0">
                <a:solidFill>
                  <a:schemeClr val="tx1"/>
                </a:solidFill>
                <a:cs typeface="Arial" panose="020B0604020202020204" pitchFamily="34" charset="0"/>
              </a:rPr>
              <a:t>.</a:t>
            </a:r>
          </a:p>
          <a:p>
            <a:pPr marL="571500" indent="-571500" algn="just">
              <a:lnSpc>
                <a:spcPct val="150000"/>
              </a:lnSpc>
              <a:buFont typeface="Arial" panose="020B0604020202020204" pitchFamily="34" charset="0"/>
              <a:buChar char="•"/>
            </a:pPr>
            <a:r>
              <a:rPr lang="vi-VN" sz="4000" dirty="0" smtClean="0">
                <a:solidFill>
                  <a:schemeClr val="tx1"/>
                </a:solidFill>
                <a:cs typeface="Arial" panose="020B0604020202020204" pitchFamily="34" charset="0"/>
              </a:rPr>
              <a:t>Không </a:t>
            </a:r>
            <a:r>
              <a:rPr lang="vi-VN" sz="4000" dirty="0">
                <a:solidFill>
                  <a:schemeClr val="tx1"/>
                </a:solidFill>
                <a:cs typeface="Arial" panose="020B0604020202020204" pitchFamily="34" charset="0"/>
              </a:rPr>
              <a:t>gian khoáng </a:t>
            </a:r>
            <a:r>
              <a:rPr lang="vi-VN" sz="4000" dirty="0" smtClean="0">
                <a:solidFill>
                  <a:schemeClr val="tx1"/>
                </a:solidFill>
                <a:cs typeface="Arial" panose="020B0604020202020204" pitchFamily="34" charset="0"/>
              </a:rPr>
              <a:t>đạt</a:t>
            </a:r>
            <a:r>
              <a:rPr lang="en-US" sz="4000" dirty="0" smtClean="0">
                <a:solidFill>
                  <a:schemeClr val="tx1"/>
                </a:solidFill>
                <a:cs typeface="Arial" panose="020B0604020202020204" pitchFamily="34" charset="0"/>
              </a:rPr>
              <a:t>.</a:t>
            </a:r>
          </a:p>
          <a:p>
            <a:pPr marL="571500" indent="-571500" algn="just">
              <a:lnSpc>
                <a:spcPct val="150000"/>
              </a:lnSpc>
              <a:buFont typeface="Arial" panose="020B0604020202020204" pitchFamily="34" charset="0"/>
              <a:buChar char="•"/>
            </a:pPr>
            <a:r>
              <a:rPr lang="vi-VN" sz="4000" dirty="0" smtClean="0">
                <a:solidFill>
                  <a:schemeClr val="tx1"/>
                </a:solidFill>
                <a:cs typeface="Arial" panose="020B0604020202020204" pitchFamily="34" charset="0"/>
              </a:rPr>
              <a:t>Đượm </a:t>
            </a:r>
            <a:r>
              <a:rPr lang="vi-VN" sz="4000" dirty="0">
                <a:solidFill>
                  <a:schemeClr val="tx1"/>
                </a:solidFill>
                <a:cs typeface="Arial" panose="020B0604020202020204" pitchFamily="34" charset="0"/>
              </a:rPr>
              <a:t>vẻ tiêu sơ, hoang </a:t>
            </a:r>
            <a:r>
              <a:rPr lang="vi-VN" sz="4000" dirty="0" smtClean="0">
                <a:solidFill>
                  <a:schemeClr val="tx1"/>
                </a:solidFill>
                <a:cs typeface="Arial" panose="020B0604020202020204" pitchFamily="34" charset="0"/>
              </a:rPr>
              <a:t>vắng</a:t>
            </a:r>
            <a:r>
              <a:rPr lang="en-US" sz="4000" dirty="0" smtClean="0">
                <a:solidFill>
                  <a:schemeClr val="tx1"/>
                </a:solidFill>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12" name="Rounded Rectangle 11"/>
          <p:cNvSpPr/>
          <p:nvPr/>
        </p:nvSpPr>
        <p:spPr>
          <a:xfrm>
            <a:off x="8534400" y="4609870"/>
            <a:ext cx="9220200" cy="5040015"/>
          </a:xfrm>
          <a:prstGeom prst="roundRect">
            <a:avLst>
              <a:gd name="adj" fmla="val 7600"/>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smtClean="0">
                <a:solidFill>
                  <a:schemeClr val="tx1"/>
                </a:solidFill>
                <a:cs typeface="Arial" panose="020B0604020202020204" pitchFamily="34" charset="0"/>
              </a:rPr>
              <a:t>Cảnh </a:t>
            </a:r>
            <a:r>
              <a:rPr lang="vi-VN" sz="4000" b="1" dirty="0">
                <a:solidFill>
                  <a:schemeClr val="tx1"/>
                </a:solidFill>
                <a:cs typeface="Arial" panose="020B0604020202020204" pitchFamily="34" charset="0"/>
              </a:rPr>
              <a:t>sinh hoạt: </a:t>
            </a:r>
            <a:endParaRPr lang="en-US" sz="4000" b="1" dirty="0" smtClean="0">
              <a:solidFill>
                <a:schemeClr val="tx1"/>
              </a:solidFill>
              <a:cs typeface="Arial" panose="020B0604020202020204" pitchFamily="34" charset="0"/>
            </a:endParaRPr>
          </a:p>
          <a:p>
            <a:pPr marL="571500" indent="-571500" algn="just">
              <a:lnSpc>
                <a:spcPct val="150000"/>
              </a:lnSpc>
              <a:buFont typeface="Arial" panose="020B0604020202020204" pitchFamily="34" charset="0"/>
              <a:buChar char="•"/>
            </a:pPr>
            <a:r>
              <a:rPr lang="vi-VN" sz="4000" dirty="0" smtClean="0">
                <a:solidFill>
                  <a:schemeClr val="tx1"/>
                </a:solidFill>
                <a:cs typeface="Arial" panose="020B0604020202020204" pitchFamily="34" charset="0"/>
              </a:rPr>
              <a:t>Thời </a:t>
            </a:r>
            <a:r>
              <a:rPr lang="vi-VN" sz="4000" dirty="0">
                <a:solidFill>
                  <a:schemeClr val="tx1"/>
                </a:solidFill>
                <a:cs typeface="Arial" panose="020B0604020202020204" pitchFamily="34" charset="0"/>
              </a:rPr>
              <a:t>điểm cuối </a:t>
            </a:r>
            <a:r>
              <a:rPr lang="vi-VN" sz="4000" dirty="0" smtClean="0">
                <a:solidFill>
                  <a:schemeClr val="tx1"/>
                </a:solidFill>
                <a:cs typeface="Arial" panose="020B0604020202020204" pitchFamily="34" charset="0"/>
              </a:rPr>
              <a:t>ngày</a:t>
            </a:r>
            <a:r>
              <a:rPr lang="en-US" sz="4000" dirty="0" smtClean="0">
                <a:solidFill>
                  <a:schemeClr val="tx1"/>
                </a:solidFill>
                <a:cs typeface="Arial" panose="020B0604020202020204" pitchFamily="34" charset="0"/>
              </a:rPr>
              <a:t>.</a:t>
            </a:r>
          </a:p>
          <a:p>
            <a:pPr marL="571500" indent="-571500" algn="just">
              <a:lnSpc>
                <a:spcPct val="150000"/>
              </a:lnSpc>
              <a:buFont typeface="Arial" panose="020B0604020202020204" pitchFamily="34" charset="0"/>
              <a:buChar char="•"/>
            </a:pPr>
            <a:r>
              <a:rPr lang="vi-VN" sz="4000" dirty="0" smtClean="0">
                <a:solidFill>
                  <a:schemeClr val="tx1"/>
                </a:solidFill>
                <a:cs typeface="Arial" panose="020B0604020202020204" pitchFamily="34" charset="0"/>
              </a:rPr>
              <a:t>Nơi </a:t>
            </a:r>
            <a:r>
              <a:rPr lang="vi-VN" sz="4000" dirty="0">
                <a:solidFill>
                  <a:schemeClr val="tx1"/>
                </a:solidFill>
                <a:cs typeface="Arial" panose="020B0604020202020204" pitchFamily="34" charset="0"/>
              </a:rPr>
              <a:t>trở về là bến xa, thôn vắng</a:t>
            </a:r>
            <a:r>
              <a:rPr lang="en-US" sz="4000" dirty="0" smtClean="0">
                <a:solidFill>
                  <a:schemeClr val="tx1"/>
                </a:solidFill>
                <a:cs typeface="Arial" panose="020B0604020202020204" pitchFamily="34" charset="0"/>
              </a:rPr>
              <a:t>.</a:t>
            </a:r>
          </a:p>
          <a:p>
            <a:pPr marL="571500" indent="-571500" algn="just">
              <a:lnSpc>
                <a:spcPct val="150000"/>
              </a:lnSpc>
              <a:buFont typeface="Arial" panose="020B0604020202020204" pitchFamily="34" charset="0"/>
              <a:buChar char="•"/>
            </a:pPr>
            <a:r>
              <a:rPr lang="vi-VN" sz="4000" dirty="0" smtClean="0">
                <a:solidFill>
                  <a:schemeClr val="tx1"/>
                </a:solidFill>
                <a:cs typeface="Arial" panose="020B0604020202020204" pitchFamily="34" charset="0"/>
              </a:rPr>
              <a:t>Chủ </a:t>
            </a:r>
            <a:r>
              <a:rPr lang="vi-VN" sz="4000" dirty="0">
                <a:solidFill>
                  <a:schemeClr val="tx1"/>
                </a:solidFill>
                <a:cs typeface="Arial" panose="020B0604020202020204" pitchFamily="34" charset="0"/>
              </a:rPr>
              <a:t>thể trữ tình đang bơ vơ trên đường xa vắng, trông về quê </a:t>
            </a:r>
            <a:r>
              <a:rPr lang="vi-VN" sz="4000" dirty="0" smtClean="0">
                <a:solidFill>
                  <a:schemeClr val="tx1"/>
                </a:solidFill>
                <a:cs typeface="Arial" panose="020B0604020202020204" pitchFamily="34" charset="0"/>
              </a:rPr>
              <a:t>nhà</a:t>
            </a:r>
            <a:r>
              <a:rPr lang="en-US" sz="4000" dirty="0" smtClean="0">
                <a:solidFill>
                  <a:schemeClr val="tx1"/>
                </a:solidFill>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97000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1"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3" name="Freeform 8"/>
          <p:cNvSpPr/>
          <p:nvPr/>
        </p:nvSpPr>
        <p:spPr>
          <a:xfrm>
            <a:off x="457200" y="8900241"/>
            <a:ext cx="3601844" cy="1169099"/>
          </a:xfrm>
          <a:custGeom>
            <a:avLst/>
            <a:gdLst/>
            <a:ahLst/>
            <a:cxnLst/>
            <a:rect l="l" t="t" r="r" b="b"/>
            <a:pathLst>
              <a:path w="3601844" h="1169099">
                <a:moveTo>
                  <a:pt x="0" y="0"/>
                </a:moveTo>
                <a:lnTo>
                  <a:pt x="3601844" y="0"/>
                </a:lnTo>
                <a:lnTo>
                  <a:pt x="3601844" y="1169099"/>
                </a:lnTo>
                <a:lnTo>
                  <a:pt x="0" y="1169099"/>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4" name="Freeform 8"/>
          <p:cNvSpPr/>
          <p:nvPr/>
        </p:nvSpPr>
        <p:spPr>
          <a:xfrm>
            <a:off x="16501529" y="272662"/>
            <a:ext cx="1649619" cy="2039714"/>
          </a:xfrm>
          <a:custGeom>
            <a:avLst/>
            <a:gdLst/>
            <a:ahLst/>
            <a:cxnLst/>
            <a:rect l="l" t="t" r="r" b="b"/>
            <a:pathLst>
              <a:path w="1649619" h="2039714">
                <a:moveTo>
                  <a:pt x="0" y="0"/>
                </a:moveTo>
                <a:lnTo>
                  <a:pt x="1649618" y="0"/>
                </a:lnTo>
                <a:lnTo>
                  <a:pt x="1649618" y="2039714"/>
                </a:lnTo>
                <a:lnTo>
                  <a:pt x="0" y="2039714"/>
                </a:lnTo>
                <a:lnTo>
                  <a:pt x="0" y="0"/>
                </a:lnTo>
                <a:close/>
              </a:path>
            </a:pathLst>
          </a:custGeom>
          <a:blipFill>
            <a:blip r:embed="rId7">
              <a:extLst>
                <a:ext uri="{96DAC541-7B7A-43D3-8B79-37D633B846F1}">
                  <asvg:svgBlip xmlns="" xmlns:asvg="http://schemas.microsoft.com/office/drawing/2016/SVG/main" r:embed="rId5"/>
                </a:ext>
              </a:extLst>
            </a:blip>
            <a:stretch>
              <a:fillRect/>
            </a:stretch>
          </a:blipFill>
        </p:spPr>
      </p:sp>
      <p:pic>
        <p:nvPicPr>
          <p:cNvPr id="5" name="Picture 4"/>
          <p:cNvPicPr>
            <a:picLocks noChangeAspect="1"/>
          </p:cNvPicPr>
          <p:nvPr/>
        </p:nvPicPr>
        <p:blipFill>
          <a:blip r:embed="rId8"/>
          <a:stretch>
            <a:fillRect/>
          </a:stretch>
        </p:blipFill>
        <p:spPr>
          <a:xfrm>
            <a:off x="1456754" y="2291861"/>
            <a:ext cx="4343400" cy="6515100"/>
          </a:xfrm>
          <a:prstGeom prst="rect">
            <a:avLst/>
          </a:prstGeom>
          <a:ln>
            <a:noFill/>
          </a:ln>
          <a:effectLst>
            <a:outerShdw blurRad="292100" dist="139700" dir="2700000" algn="tl" rotWithShape="0">
              <a:srgbClr val="333333">
                <a:alpha val="65000"/>
              </a:srgbClr>
            </a:outerShdw>
          </a:effectLst>
        </p:spPr>
      </p:pic>
      <p:sp>
        <p:nvSpPr>
          <p:cNvPr id="6" name="Rounded Rectangle 5"/>
          <p:cNvSpPr/>
          <p:nvPr/>
        </p:nvSpPr>
        <p:spPr>
          <a:xfrm>
            <a:off x="1752600" y="715057"/>
            <a:ext cx="15206377" cy="1295400"/>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smtClean="0">
                <a:solidFill>
                  <a:schemeClr val="tx1"/>
                </a:solidFill>
                <a:latin typeface="Arial" panose="020B0604020202020204" pitchFamily="34" charset="0"/>
                <a:cs typeface="Arial" panose="020B0604020202020204" pitchFamily="34" charset="0"/>
              </a:rPr>
              <a:t>Câu </a:t>
            </a:r>
            <a:r>
              <a:rPr lang="en-US" sz="4000" b="1" dirty="0" smtClean="0">
                <a:solidFill>
                  <a:schemeClr val="tx1"/>
                </a:solidFill>
                <a:latin typeface="Arial" panose="020B0604020202020204" pitchFamily="34" charset="0"/>
                <a:cs typeface="Arial" panose="020B0604020202020204" pitchFamily="34" charset="0"/>
              </a:rPr>
              <a:t>4</a:t>
            </a:r>
            <a:r>
              <a:rPr lang="vi-VN" sz="4000" b="1" dirty="0" smtClean="0">
                <a:solidFill>
                  <a:schemeClr val="tx1"/>
                </a:solidFill>
                <a:latin typeface="Arial" panose="020B0604020202020204" pitchFamily="34" charset="0"/>
                <a:cs typeface="Arial" panose="020B0604020202020204" pitchFamily="34" charset="0"/>
              </a:rPr>
              <a:t>.</a:t>
            </a:r>
            <a:r>
              <a:rPr lang="vi-VN" sz="4000" dirty="0">
                <a:solidFill>
                  <a:schemeClr val="tx1"/>
                </a:solidFill>
                <a:cs typeface="Arial" panose="020B0604020202020204" pitchFamily="34" charset="0"/>
              </a:rPr>
              <a:t> Tâm trạng của tác giả thể hiện như thế nào trong bài thơ?</a:t>
            </a:r>
            <a:endParaRPr lang="en-US" sz="4000" dirty="0">
              <a:solidFill>
                <a:schemeClr val="tx1"/>
              </a:solidFill>
              <a:latin typeface="Arial" panose="020B0604020202020204" pitchFamily="34" charset="0"/>
              <a:cs typeface="Arial" panose="020B0604020202020204" pitchFamily="34" charset="0"/>
            </a:endParaRPr>
          </a:p>
        </p:txBody>
      </p:sp>
      <p:sp>
        <p:nvSpPr>
          <p:cNvPr id="7" name="Rounded Rectangle 6"/>
          <p:cNvSpPr/>
          <p:nvPr/>
        </p:nvSpPr>
        <p:spPr>
          <a:xfrm>
            <a:off x="7129177" y="3097671"/>
            <a:ext cx="9829800" cy="5131777"/>
          </a:xfrm>
          <a:prstGeom prst="roundRect">
            <a:avLst>
              <a:gd name="adj" fmla="val 9659"/>
            </a:avLst>
          </a:prstGeom>
          <a:solidFill>
            <a:schemeClr val="bg1"/>
          </a:solidFill>
          <a:ln w="38100">
            <a:solidFill>
              <a:srgbClr val="2322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smtClean="0">
                <a:solidFill>
                  <a:srgbClr val="C00000"/>
                </a:solidFill>
                <a:latin typeface="Arial" panose="020B0604020202020204" pitchFamily="34" charset="0"/>
                <a:cs typeface="Arial" panose="020B0604020202020204" pitchFamily="34" charset="0"/>
              </a:rPr>
              <a:t>Đáp án:</a:t>
            </a:r>
            <a:endParaRPr lang="en-US" sz="4000" b="1" i="1" dirty="0" smtClean="0">
              <a:solidFill>
                <a:srgbClr val="C00000"/>
              </a:solidFill>
              <a:latin typeface="Arial" panose="020B0604020202020204" pitchFamily="34" charset="0"/>
              <a:cs typeface="Arial" panose="020B0604020202020204" pitchFamily="34" charset="0"/>
            </a:endParaRPr>
          </a:p>
          <a:p>
            <a:pPr algn="ctr">
              <a:lnSpc>
                <a:spcPct val="150000"/>
              </a:lnSpc>
            </a:pPr>
            <a:r>
              <a:rPr lang="vi-VN" sz="4000" b="1" dirty="0">
                <a:solidFill>
                  <a:schemeClr val="tx1"/>
                </a:solidFill>
                <a:cs typeface="Arial" panose="020B0604020202020204" pitchFamily="34" charset="0"/>
              </a:rPr>
              <a:t>Tâm trạng của tác giả thể </a:t>
            </a:r>
            <a:r>
              <a:rPr lang="vi-VN" sz="4000" b="1" dirty="0" smtClean="0">
                <a:solidFill>
                  <a:schemeClr val="tx1"/>
                </a:solidFill>
                <a:cs typeface="Arial" panose="020B0604020202020204" pitchFamily="34" charset="0"/>
              </a:rPr>
              <a:t>hiện:</a:t>
            </a:r>
            <a:endParaRPr lang="vi-VN" sz="4000" b="1" dirty="0">
              <a:solidFill>
                <a:schemeClr val="tx1"/>
              </a:solidFill>
              <a:cs typeface="Arial" panose="020B0604020202020204" pitchFamily="34" charset="0"/>
            </a:endParaRPr>
          </a:p>
          <a:p>
            <a:pPr algn="just">
              <a:lnSpc>
                <a:spcPct val="150000"/>
              </a:lnSpc>
            </a:pPr>
            <a:r>
              <a:rPr lang="vi-VN" sz="4000" dirty="0" smtClean="0">
                <a:solidFill>
                  <a:schemeClr val="tx1"/>
                </a:solidFill>
                <a:cs typeface="Arial" panose="020B0604020202020204" pitchFamily="34" charset="0"/>
              </a:rPr>
              <a:t>Nỗi </a:t>
            </a:r>
            <a:r>
              <a:rPr lang="vi-VN" sz="4000" dirty="0">
                <a:solidFill>
                  <a:schemeClr val="tx1"/>
                </a:solidFill>
                <a:cs typeface="Arial" panose="020B0604020202020204" pitchFamily="34" charset="0"/>
              </a:rPr>
              <a:t>niềm cô quạnh, nhớ nhung của một “lữ khách” đang “bước dồn” trên những “dặm liễu” dưới “sương sa</a:t>
            </a:r>
            <a:r>
              <a:rPr lang="vi-VN" sz="4000" dirty="0" smtClean="0">
                <a:solidFill>
                  <a:schemeClr val="tx1"/>
                </a:solidFill>
                <a:cs typeface="Arial" panose="020B0604020202020204" pitchFamily="34" charset="0"/>
              </a:rPr>
              <a:t>”</a:t>
            </a:r>
            <a:r>
              <a:rPr lang="en-US" sz="4000" dirty="0" smtClean="0">
                <a:solidFill>
                  <a:schemeClr val="tx1"/>
                </a:solidFill>
                <a:cs typeface="Arial" panose="020B0604020202020204" pitchFamily="34" charset="0"/>
              </a:rPr>
              <a:t>.</a:t>
            </a:r>
            <a:endParaRPr lang="vi-VN" sz="4000" dirty="0">
              <a:solidFill>
                <a:schemeClr val="tx1"/>
              </a:solidFill>
              <a:cs typeface="Arial" panose="020B0604020202020204" pitchFamily="34" charset="0"/>
            </a:endParaRPr>
          </a:p>
        </p:txBody>
      </p:sp>
    </p:spTree>
    <p:extLst>
      <p:ext uri="{BB962C8B-B14F-4D97-AF65-F5344CB8AC3E}">
        <p14:creationId xmlns:p14="http://schemas.microsoft.com/office/powerpoint/2010/main" val="12176937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3" name="Freeform 11"/>
          <p:cNvSpPr/>
          <p:nvPr/>
        </p:nvSpPr>
        <p:spPr>
          <a:xfrm>
            <a:off x="187302" y="1151131"/>
            <a:ext cx="2005686" cy="1424827"/>
          </a:xfrm>
          <a:custGeom>
            <a:avLst/>
            <a:gdLst/>
            <a:ahLst/>
            <a:cxnLst/>
            <a:rect l="l" t="t" r="r" b="b"/>
            <a:pathLst>
              <a:path w="2474104" h="1944234">
                <a:moveTo>
                  <a:pt x="0" y="0"/>
                </a:moveTo>
                <a:lnTo>
                  <a:pt x="2474105" y="0"/>
                </a:lnTo>
                <a:lnTo>
                  <a:pt x="2474105" y="1944233"/>
                </a:lnTo>
                <a:lnTo>
                  <a:pt x="0" y="1944233"/>
                </a:lnTo>
                <a:lnTo>
                  <a:pt x="0" y="0"/>
                </a:lnTo>
                <a:close/>
              </a:path>
            </a:pathLst>
          </a:custGeom>
          <a:blipFill>
            <a:blip r:embed="rId3"/>
            <a:stretch>
              <a:fillRect/>
            </a:stretch>
          </a:blipFill>
        </p:spPr>
      </p:sp>
      <p:sp>
        <p:nvSpPr>
          <p:cNvPr id="6" name="Freeform 13"/>
          <p:cNvSpPr/>
          <p:nvPr/>
        </p:nvSpPr>
        <p:spPr>
          <a:xfrm>
            <a:off x="16483536" y="325383"/>
            <a:ext cx="1775156" cy="1098378"/>
          </a:xfrm>
          <a:custGeom>
            <a:avLst/>
            <a:gdLst/>
            <a:ahLst/>
            <a:cxnLst/>
            <a:rect l="l" t="t" r="r" b="b"/>
            <a:pathLst>
              <a:path w="1775156" h="1098378">
                <a:moveTo>
                  <a:pt x="0" y="0"/>
                </a:moveTo>
                <a:lnTo>
                  <a:pt x="1775156" y="0"/>
                </a:lnTo>
                <a:lnTo>
                  <a:pt x="1775156" y="1098378"/>
                </a:lnTo>
                <a:lnTo>
                  <a:pt x="0" y="1098378"/>
                </a:lnTo>
                <a:lnTo>
                  <a:pt x="0" y="0"/>
                </a:lnTo>
                <a:close/>
              </a:path>
            </a:pathLst>
          </a:custGeom>
          <a:blipFill>
            <a:blip r:embed="rId4"/>
            <a:stretch>
              <a:fillRect/>
            </a:stretch>
          </a:blipFill>
        </p:spPr>
      </p:sp>
      <p:sp>
        <p:nvSpPr>
          <p:cNvPr id="5" name="Rounded Rectangle 4"/>
          <p:cNvSpPr/>
          <p:nvPr/>
        </p:nvSpPr>
        <p:spPr>
          <a:xfrm>
            <a:off x="2895600" y="392603"/>
            <a:ext cx="12496800" cy="2257877"/>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smtClean="0">
                <a:solidFill>
                  <a:schemeClr val="tx1"/>
                </a:solidFill>
                <a:latin typeface="Arial" panose="020B0604020202020204" pitchFamily="34" charset="0"/>
                <a:cs typeface="Arial" panose="020B0604020202020204" pitchFamily="34" charset="0"/>
              </a:rPr>
              <a:t>Câu </a:t>
            </a:r>
            <a:r>
              <a:rPr lang="en-US" sz="4000" b="1" dirty="0" smtClean="0">
                <a:solidFill>
                  <a:schemeClr val="tx1"/>
                </a:solidFill>
                <a:latin typeface="Arial" panose="020B0604020202020204" pitchFamily="34" charset="0"/>
                <a:cs typeface="Arial" panose="020B0604020202020204" pitchFamily="34" charset="0"/>
              </a:rPr>
              <a:t>5</a:t>
            </a:r>
            <a:r>
              <a:rPr lang="vi-VN" sz="4000" b="1" dirty="0" smtClean="0">
                <a:solidFill>
                  <a:schemeClr val="tx1"/>
                </a:solidFill>
                <a:latin typeface="Arial" panose="020B0604020202020204" pitchFamily="34" charset="0"/>
                <a:cs typeface="Arial" panose="020B0604020202020204" pitchFamily="34" charset="0"/>
              </a:rPr>
              <a:t>.</a:t>
            </a:r>
            <a:r>
              <a:rPr lang="vi-VN" sz="4000" dirty="0">
                <a:solidFill>
                  <a:schemeClr val="tx1"/>
                </a:solidFill>
                <a:cs typeface="Arial" panose="020B0604020202020204" pitchFamily="34" charset="0"/>
              </a:rPr>
              <a:t> Đọc các chú thích trong văn bản, em có nhận xét gì về cách dùng từ ngữ của tác giả?</a:t>
            </a:r>
            <a:endParaRPr lang="en-US" sz="4000" dirty="0">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12371459" y="2578889"/>
            <a:ext cx="4698562" cy="6891224"/>
          </a:xfrm>
          <a:prstGeom prst="rect">
            <a:avLst/>
          </a:prstGeom>
          <a:ln>
            <a:noFill/>
          </a:ln>
          <a:effectLst>
            <a:outerShdw blurRad="292100" dist="139700" dir="2700000" algn="tl" rotWithShape="0">
              <a:srgbClr val="333333">
                <a:alpha val="65000"/>
              </a:srgbClr>
            </a:outerShdw>
          </a:effectLst>
        </p:spPr>
      </p:pic>
      <p:sp>
        <p:nvSpPr>
          <p:cNvPr id="7" name="Rounded Rectangle 6"/>
          <p:cNvSpPr/>
          <p:nvPr/>
        </p:nvSpPr>
        <p:spPr>
          <a:xfrm>
            <a:off x="1323681" y="4305300"/>
            <a:ext cx="9829800" cy="4990948"/>
          </a:xfrm>
          <a:prstGeom prst="roundRect">
            <a:avLst>
              <a:gd name="adj" fmla="val 9659"/>
            </a:avLst>
          </a:prstGeom>
          <a:solidFill>
            <a:schemeClr val="bg1"/>
          </a:solidFill>
          <a:ln w="38100">
            <a:solidFill>
              <a:srgbClr val="2322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smtClean="0">
                <a:solidFill>
                  <a:srgbClr val="C00000"/>
                </a:solidFill>
                <a:latin typeface="Arial" panose="020B0604020202020204" pitchFamily="34" charset="0"/>
                <a:cs typeface="Arial" panose="020B0604020202020204" pitchFamily="34" charset="0"/>
              </a:rPr>
              <a:t>Đáp án:</a:t>
            </a:r>
            <a:endParaRPr lang="en-US" sz="4000" b="1" i="1" dirty="0" smtClean="0">
              <a:solidFill>
                <a:srgbClr val="C00000"/>
              </a:solidFill>
              <a:latin typeface="Arial" panose="020B0604020202020204" pitchFamily="34" charset="0"/>
              <a:cs typeface="Arial" panose="020B0604020202020204" pitchFamily="34" charset="0"/>
            </a:endParaRPr>
          </a:p>
          <a:p>
            <a:pPr algn="ctr">
              <a:lnSpc>
                <a:spcPct val="150000"/>
              </a:lnSpc>
            </a:pPr>
            <a:r>
              <a:rPr lang="vi-VN" sz="4000" b="1" dirty="0" smtClean="0">
                <a:solidFill>
                  <a:schemeClr val="tx1"/>
                </a:solidFill>
                <a:latin typeface="Arial" panose="020B0604020202020204" pitchFamily="34" charset="0"/>
                <a:cs typeface="Arial" panose="020B0604020202020204" pitchFamily="34" charset="0"/>
              </a:rPr>
              <a:t>Cách </a:t>
            </a:r>
            <a:r>
              <a:rPr lang="vi-VN" sz="4000" b="1" dirty="0">
                <a:solidFill>
                  <a:schemeClr val="tx1"/>
                </a:solidFill>
                <a:latin typeface="Arial" panose="020B0604020202020204" pitchFamily="34" charset="0"/>
                <a:cs typeface="Arial" panose="020B0604020202020204" pitchFamily="34" charset="0"/>
              </a:rPr>
              <a:t>dùng từ ngữ của tác </a:t>
            </a:r>
            <a:r>
              <a:rPr lang="vi-VN" sz="4000" b="1" dirty="0" smtClean="0">
                <a:solidFill>
                  <a:schemeClr val="tx1"/>
                </a:solidFill>
                <a:latin typeface="Arial" panose="020B0604020202020204" pitchFamily="34" charset="0"/>
                <a:cs typeface="Arial" panose="020B0604020202020204" pitchFamily="34" charset="0"/>
              </a:rPr>
              <a:t>giả:</a:t>
            </a:r>
            <a:endParaRPr lang="vi-VN" sz="4000" b="1" dirty="0">
              <a:solidFill>
                <a:schemeClr val="tx1"/>
              </a:solidFill>
              <a:latin typeface="Arial" panose="020B0604020202020204" pitchFamily="34" charset="0"/>
              <a:cs typeface="Arial" panose="020B0604020202020204" pitchFamily="34" charset="0"/>
            </a:endParaRPr>
          </a:p>
          <a:p>
            <a:pPr algn="just">
              <a:lnSpc>
                <a:spcPct val="150000"/>
              </a:lnSpc>
            </a:pPr>
            <a:r>
              <a:rPr lang="vi-VN" sz="4000" dirty="0" smtClean="0">
                <a:solidFill>
                  <a:schemeClr val="tx1"/>
                </a:solidFill>
                <a:latin typeface="Arial" panose="020B0604020202020204" pitchFamily="34" charset="0"/>
                <a:cs typeface="Arial" panose="020B0604020202020204" pitchFamily="34" charset="0"/>
              </a:rPr>
              <a:t>Mật </a:t>
            </a:r>
            <a:r>
              <a:rPr lang="vi-VN" sz="4000" dirty="0">
                <a:solidFill>
                  <a:schemeClr val="tx1"/>
                </a:solidFill>
                <a:latin typeface="Arial" panose="020B0604020202020204" pitchFamily="34" charset="0"/>
                <a:cs typeface="Arial" panose="020B0604020202020204" pitchFamily="34" charset="0"/>
              </a:rPr>
              <a:t>độ dày đặc của từ ngữ Hán Việt là một đặc điểm nổi bật trong cách sử dụng từ ngữ của Bà Huyện Thanh Quan</a:t>
            </a:r>
            <a:r>
              <a:rPr lang="vi-VN" sz="4000" dirty="0" smtClean="0">
                <a:solidFill>
                  <a:schemeClr val="tx1"/>
                </a:solidFill>
                <a:latin typeface="Arial" panose="020B0604020202020204" pitchFamily="34" charset="0"/>
                <a:cs typeface="Arial" panose="020B0604020202020204" pitchFamily="34" charset="0"/>
              </a:rPr>
              <a:t>.</a:t>
            </a:r>
            <a:endParaRPr lang="vi-VN"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14059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3" name="Freeform 10"/>
          <p:cNvSpPr/>
          <p:nvPr/>
        </p:nvSpPr>
        <p:spPr>
          <a:xfrm>
            <a:off x="0" y="7145653"/>
            <a:ext cx="2895600" cy="3141347"/>
          </a:xfrm>
          <a:custGeom>
            <a:avLst/>
            <a:gdLst/>
            <a:ahLst/>
            <a:cxnLst/>
            <a:rect l="l" t="t" r="r" b="b"/>
            <a:pathLst>
              <a:path w="2731957" h="2684147">
                <a:moveTo>
                  <a:pt x="0" y="0"/>
                </a:moveTo>
                <a:lnTo>
                  <a:pt x="2731957" y="0"/>
                </a:lnTo>
                <a:lnTo>
                  <a:pt x="2731957" y="2684147"/>
                </a:lnTo>
                <a:lnTo>
                  <a:pt x="0" y="2684147"/>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sp>
        <p:nvSpPr>
          <p:cNvPr id="4" name="Freeform 9"/>
          <p:cNvSpPr/>
          <p:nvPr/>
        </p:nvSpPr>
        <p:spPr>
          <a:xfrm rot="2274394">
            <a:off x="15770869" y="804141"/>
            <a:ext cx="1892195" cy="1137682"/>
          </a:xfrm>
          <a:custGeom>
            <a:avLst/>
            <a:gdLst/>
            <a:ahLst/>
            <a:cxnLst/>
            <a:rect l="l" t="t" r="r" b="b"/>
            <a:pathLst>
              <a:path w="1892195" h="1137682">
                <a:moveTo>
                  <a:pt x="0" y="0"/>
                </a:moveTo>
                <a:lnTo>
                  <a:pt x="1892195" y="0"/>
                </a:lnTo>
                <a:lnTo>
                  <a:pt x="1892195" y="1137682"/>
                </a:lnTo>
                <a:lnTo>
                  <a:pt x="0" y="1137682"/>
                </a:lnTo>
                <a:lnTo>
                  <a:pt x="0" y="0"/>
                </a:lnTo>
                <a:close/>
              </a:path>
            </a:pathLst>
          </a:custGeom>
          <a:blipFill>
            <a:blip r:embed="rId10">
              <a:extLst>
                <a:ext uri="{96DAC541-7B7A-43D3-8B79-37D633B846F1}">
                  <asvg:svgBlip xmlns="" xmlns:asvg="http://schemas.microsoft.com/office/drawing/2016/SVG/main" r:embed="rId7"/>
                </a:ext>
              </a:extLst>
            </a:blip>
            <a:stretch>
              <a:fillRect/>
            </a:stretch>
          </a:blipFill>
        </p:spPr>
      </p:sp>
      <p:sp>
        <p:nvSpPr>
          <p:cNvPr id="5" name="Rounded Rectangle 4"/>
          <p:cNvSpPr/>
          <p:nvPr/>
        </p:nvSpPr>
        <p:spPr>
          <a:xfrm>
            <a:off x="5754975" y="935082"/>
            <a:ext cx="6650689" cy="1447800"/>
          </a:xfrm>
          <a:prstGeom prst="roundRect">
            <a:avLst>
              <a:gd name="adj" fmla="val 5000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smtClean="0">
                <a:solidFill>
                  <a:schemeClr val="tx1"/>
                </a:solidFill>
                <a:latin typeface="Arial" panose="020B0604020202020204" pitchFamily="34" charset="0"/>
                <a:cs typeface="Arial" panose="020B0604020202020204" pitchFamily="34" charset="0"/>
              </a:rPr>
              <a:t>2. Viết</a:t>
            </a:r>
            <a:endParaRPr lang="en-US" sz="5000" b="1" dirty="0">
              <a:solidFill>
                <a:schemeClr val="tx1"/>
              </a:solidFill>
              <a:latin typeface="Arial" panose="020B0604020202020204" pitchFamily="34" charset="0"/>
              <a:cs typeface="Arial" panose="020B0604020202020204" pitchFamily="34" charset="0"/>
            </a:endParaRPr>
          </a:p>
        </p:txBody>
      </p:sp>
      <p:sp>
        <p:nvSpPr>
          <p:cNvPr id="6" name="Rounded Rectangle 5"/>
          <p:cNvSpPr/>
          <p:nvPr/>
        </p:nvSpPr>
        <p:spPr>
          <a:xfrm>
            <a:off x="7353300" y="3604416"/>
            <a:ext cx="10727389" cy="4454936"/>
          </a:xfrm>
          <a:prstGeom prst="roundRect">
            <a:avLst>
              <a:gd name="adj" fmla="val 15265"/>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smtClean="0">
                <a:solidFill>
                  <a:srgbClr val="C00000"/>
                </a:solidFill>
                <a:latin typeface="Arial" panose="020B0604020202020204" pitchFamily="34" charset="0"/>
                <a:cs typeface="Arial" panose="020B0604020202020204" pitchFamily="34" charset="0"/>
              </a:rPr>
              <a:t>Em hãy thực hiện yêu cầu sau:</a:t>
            </a:r>
          </a:p>
          <a:p>
            <a:pPr algn="just">
              <a:lnSpc>
                <a:spcPct val="150000"/>
              </a:lnSpc>
            </a:pPr>
            <a:r>
              <a:rPr lang="en-US" sz="4000" dirty="0" smtClean="0">
                <a:solidFill>
                  <a:schemeClr val="tx1"/>
                </a:solidFill>
                <a:latin typeface="Arial" panose="020B0604020202020204" pitchFamily="34" charset="0"/>
                <a:cs typeface="Arial" panose="020B0604020202020204" pitchFamily="34" charset="0"/>
              </a:rPr>
              <a:t>H</a:t>
            </a:r>
            <a:r>
              <a:rPr lang="vi-VN" sz="4000" dirty="0" smtClean="0">
                <a:solidFill>
                  <a:schemeClr val="tx1"/>
                </a:solidFill>
                <a:latin typeface="Arial" panose="020B0604020202020204" pitchFamily="34" charset="0"/>
                <a:cs typeface="Arial" panose="020B0604020202020204" pitchFamily="34" charset="0"/>
              </a:rPr>
              <a:t>ãy </a:t>
            </a:r>
            <a:r>
              <a:rPr lang="vi-VN" sz="4000" dirty="0">
                <a:solidFill>
                  <a:schemeClr val="tx1"/>
                </a:solidFill>
                <a:latin typeface="Arial" panose="020B0604020202020204" pitchFamily="34" charset="0"/>
                <a:cs typeface="Arial" panose="020B0604020202020204" pitchFamily="34" charset="0"/>
              </a:rPr>
              <a:t>viết đoạn văn (khoảng 10 – 15 câu) phân tích cảnh và tình trong bài thơ </a:t>
            </a:r>
            <a:r>
              <a:rPr lang="vi-VN" sz="4000" i="1" dirty="0">
                <a:solidFill>
                  <a:schemeClr val="tx1"/>
                </a:solidFill>
                <a:latin typeface="Arial" panose="020B0604020202020204" pitchFamily="34" charset="0"/>
                <a:cs typeface="Arial" panose="020B0604020202020204" pitchFamily="34" charset="0"/>
              </a:rPr>
              <a:t>Chiều hôm nhớ nhà </a:t>
            </a:r>
            <a:r>
              <a:rPr lang="vi-VN" sz="4000" dirty="0">
                <a:solidFill>
                  <a:schemeClr val="tx1"/>
                </a:solidFill>
                <a:latin typeface="Arial" panose="020B0604020202020204" pitchFamily="34" charset="0"/>
                <a:cs typeface="Arial" panose="020B0604020202020204" pitchFamily="34" charset="0"/>
              </a:rPr>
              <a:t>của Bà Huyện Thanh Quan.</a:t>
            </a:r>
            <a:endParaRPr lang="en-US" sz="4000" dirty="0">
              <a:solidFill>
                <a:schemeClr val="tx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11"/>
          <a:stretch>
            <a:fillRect/>
          </a:stretch>
        </p:blipFill>
        <p:spPr>
          <a:xfrm>
            <a:off x="1143000" y="2403065"/>
            <a:ext cx="5372100" cy="72771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05928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3" name="Freeform 11"/>
          <p:cNvSpPr/>
          <p:nvPr/>
        </p:nvSpPr>
        <p:spPr>
          <a:xfrm>
            <a:off x="0" y="-2931"/>
            <a:ext cx="2474104" cy="1944234"/>
          </a:xfrm>
          <a:custGeom>
            <a:avLst/>
            <a:gdLst/>
            <a:ahLst/>
            <a:cxnLst/>
            <a:rect l="l" t="t" r="r" b="b"/>
            <a:pathLst>
              <a:path w="2474104" h="1944234">
                <a:moveTo>
                  <a:pt x="0" y="0"/>
                </a:moveTo>
                <a:lnTo>
                  <a:pt x="2474105" y="0"/>
                </a:lnTo>
                <a:lnTo>
                  <a:pt x="2474105" y="1944233"/>
                </a:lnTo>
                <a:lnTo>
                  <a:pt x="0" y="1944233"/>
                </a:lnTo>
                <a:lnTo>
                  <a:pt x="0" y="0"/>
                </a:lnTo>
                <a:close/>
              </a:path>
            </a:pathLst>
          </a:custGeom>
          <a:blipFill>
            <a:blip r:embed="rId3"/>
            <a:stretch>
              <a:fillRect/>
            </a:stretch>
          </a:blipFill>
        </p:spPr>
      </p:sp>
      <p:sp>
        <p:nvSpPr>
          <p:cNvPr id="6" name="Freeform 13"/>
          <p:cNvSpPr/>
          <p:nvPr/>
        </p:nvSpPr>
        <p:spPr>
          <a:xfrm>
            <a:off x="15694304" y="479511"/>
            <a:ext cx="1775156" cy="1098378"/>
          </a:xfrm>
          <a:custGeom>
            <a:avLst/>
            <a:gdLst/>
            <a:ahLst/>
            <a:cxnLst/>
            <a:rect l="l" t="t" r="r" b="b"/>
            <a:pathLst>
              <a:path w="1775156" h="1098378">
                <a:moveTo>
                  <a:pt x="0" y="0"/>
                </a:moveTo>
                <a:lnTo>
                  <a:pt x="1775156" y="0"/>
                </a:lnTo>
                <a:lnTo>
                  <a:pt x="1775156" y="1098378"/>
                </a:lnTo>
                <a:lnTo>
                  <a:pt x="0" y="1098378"/>
                </a:lnTo>
                <a:lnTo>
                  <a:pt x="0" y="0"/>
                </a:lnTo>
                <a:close/>
              </a:path>
            </a:pathLst>
          </a:custGeom>
          <a:blipFill>
            <a:blip r:embed="rId4"/>
            <a:stretch>
              <a:fillRect/>
            </a:stretch>
          </a:blipFill>
        </p:spPr>
      </p:sp>
      <p:sp>
        <p:nvSpPr>
          <p:cNvPr id="5" name="Rounded Rectangle 4"/>
          <p:cNvSpPr/>
          <p:nvPr/>
        </p:nvSpPr>
        <p:spPr>
          <a:xfrm>
            <a:off x="6912504" y="0"/>
            <a:ext cx="4343400" cy="1143000"/>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dirty="0" smtClean="0">
                <a:solidFill>
                  <a:schemeClr val="bg1"/>
                </a:solidFill>
                <a:latin typeface="Arial" panose="020B0604020202020204" pitchFamily="34" charset="0"/>
                <a:cs typeface="Arial" panose="020B0604020202020204" pitchFamily="34" charset="0"/>
              </a:rPr>
              <a:t>Dàn bài </a:t>
            </a:r>
            <a:r>
              <a:rPr lang="en-US" sz="4500" b="1" dirty="0" smtClean="0">
                <a:solidFill>
                  <a:schemeClr val="bg1"/>
                </a:solidFill>
                <a:latin typeface="Arial" panose="020B0604020202020204" pitchFamily="34" charset="0"/>
                <a:cs typeface="Arial" panose="020B0604020202020204" pitchFamily="34" charset="0"/>
              </a:rPr>
              <a:t>gợi ý</a:t>
            </a:r>
            <a:endParaRPr lang="en-US" sz="4500" b="1" dirty="0">
              <a:solidFill>
                <a:schemeClr val="bg1"/>
              </a:solidFill>
              <a:latin typeface="Arial" panose="020B0604020202020204" pitchFamily="34" charset="0"/>
              <a:cs typeface="Arial" panose="020B0604020202020204" pitchFamily="34" charset="0"/>
            </a:endParaRPr>
          </a:p>
        </p:txBody>
      </p:sp>
      <p:sp>
        <p:nvSpPr>
          <p:cNvPr id="7" name="Rounded Rectangle 6"/>
          <p:cNvSpPr/>
          <p:nvPr/>
        </p:nvSpPr>
        <p:spPr>
          <a:xfrm>
            <a:off x="1334698" y="4813635"/>
            <a:ext cx="3072346" cy="1457336"/>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smtClean="0">
                <a:solidFill>
                  <a:schemeClr val="tx1"/>
                </a:solidFill>
                <a:latin typeface="Arial" panose="020B0604020202020204" pitchFamily="34" charset="0"/>
                <a:cs typeface="Arial" panose="020B0604020202020204" pitchFamily="34" charset="0"/>
              </a:rPr>
              <a:t>Thân bài</a:t>
            </a:r>
            <a:endParaRPr lang="en-US" sz="4000" b="1" dirty="0">
              <a:solidFill>
                <a:schemeClr val="tx1"/>
              </a:solidFill>
              <a:latin typeface="Arial" panose="020B0604020202020204" pitchFamily="34" charset="0"/>
              <a:cs typeface="Arial" panose="020B0604020202020204" pitchFamily="34" charset="0"/>
            </a:endParaRPr>
          </a:p>
        </p:txBody>
      </p:sp>
      <p:sp>
        <p:nvSpPr>
          <p:cNvPr id="8" name="Rounded Rectangle 7"/>
          <p:cNvSpPr/>
          <p:nvPr/>
        </p:nvSpPr>
        <p:spPr>
          <a:xfrm>
            <a:off x="1334698" y="1964048"/>
            <a:ext cx="3072346" cy="1457336"/>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smtClean="0">
                <a:solidFill>
                  <a:schemeClr val="tx1"/>
                </a:solidFill>
                <a:latin typeface="Arial" panose="020B0604020202020204" pitchFamily="34" charset="0"/>
                <a:cs typeface="Arial" panose="020B0604020202020204" pitchFamily="34" charset="0"/>
              </a:rPr>
              <a:t>Mở bài</a:t>
            </a:r>
            <a:endParaRPr lang="en-US" sz="4000" b="1" dirty="0">
              <a:solidFill>
                <a:schemeClr val="tx1"/>
              </a:solidFill>
              <a:latin typeface="Arial" panose="020B0604020202020204" pitchFamily="34" charset="0"/>
              <a:cs typeface="Arial" panose="020B0604020202020204" pitchFamily="34" charset="0"/>
            </a:endParaRPr>
          </a:p>
        </p:txBody>
      </p:sp>
      <p:sp>
        <p:nvSpPr>
          <p:cNvPr id="9" name="Rounded Rectangle 8"/>
          <p:cNvSpPr/>
          <p:nvPr/>
        </p:nvSpPr>
        <p:spPr>
          <a:xfrm>
            <a:off x="1311838" y="7991015"/>
            <a:ext cx="3072346" cy="1457337"/>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smtClean="0">
                <a:solidFill>
                  <a:schemeClr val="tx1"/>
                </a:solidFill>
                <a:latin typeface="Arial" panose="020B0604020202020204" pitchFamily="34" charset="0"/>
                <a:cs typeface="Arial" panose="020B0604020202020204" pitchFamily="34" charset="0"/>
              </a:rPr>
              <a:t>Kết bài</a:t>
            </a:r>
            <a:endParaRPr lang="en-US" sz="4000" b="1" dirty="0">
              <a:solidFill>
                <a:schemeClr val="tx1"/>
              </a:solidFill>
              <a:latin typeface="Arial" panose="020B0604020202020204" pitchFamily="34" charset="0"/>
              <a:cs typeface="Arial" panose="020B0604020202020204" pitchFamily="34" charset="0"/>
            </a:endParaRPr>
          </a:p>
        </p:txBody>
      </p:sp>
      <p:sp>
        <p:nvSpPr>
          <p:cNvPr id="10" name="Right Arrow 9"/>
          <p:cNvSpPr/>
          <p:nvPr/>
        </p:nvSpPr>
        <p:spPr>
          <a:xfrm>
            <a:off x="5421383" y="2017857"/>
            <a:ext cx="1143000" cy="1349717"/>
          </a:xfrm>
          <a:prstGeom prst="rightArrow">
            <a:avLst/>
          </a:prstGeom>
          <a:solidFill>
            <a:schemeClr val="accent1">
              <a:lumMod val="75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a:solidFill>
                <a:schemeClr val="tx1"/>
              </a:solidFill>
              <a:latin typeface="Arial" panose="020B0604020202020204" pitchFamily="34" charset="0"/>
              <a:cs typeface="Arial" panose="020B0604020202020204" pitchFamily="34" charset="0"/>
            </a:endParaRPr>
          </a:p>
        </p:txBody>
      </p:sp>
      <p:sp>
        <p:nvSpPr>
          <p:cNvPr id="11" name="Right Arrow 10"/>
          <p:cNvSpPr/>
          <p:nvPr/>
        </p:nvSpPr>
        <p:spPr>
          <a:xfrm>
            <a:off x="5421383" y="4921254"/>
            <a:ext cx="1143000" cy="1349717"/>
          </a:xfrm>
          <a:prstGeom prst="rightArrow">
            <a:avLst/>
          </a:prstGeom>
          <a:solidFill>
            <a:schemeClr val="accent1">
              <a:lumMod val="75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a:solidFill>
                <a:schemeClr val="tx1"/>
              </a:solidFill>
              <a:latin typeface="Arial" panose="020B0604020202020204" pitchFamily="34" charset="0"/>
              <a:cs typeface="Arial" panose="020B0604020202020204" pitchFamily="34" charset="0"/>
            </a:endParaRPr>
          </a:p>
        </p:txBody>
      </p:sp>
      <p:sp>
        <p:nvSpPr>
          <p:cNvPr id="12" name="Right Arrow 11"/>
          <p:cNvSpPr/>
          <p:nvPr/>
        </p:nvSpPr>
        <p:spPr>
          <a:xfrm>
            <a:off x="5423337" y="8044826"/>
            <a:ext cx="1143000" cy="1349717"/>
          </a:xfrm>
          <a:prstGeom prst="rightArrow">
            <a:avLst/>
          </a:prstGeom>
          <a:solidFill>
            <a:schemeClr val="accent1">
              <a:lumMod val="75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a:solidFill>
                <a:schemeClr val="tx1"/>
              </a:solidFill>
              <a:latin typeface="Arial" panose="020B0604020202020204" pitchFamily="34" charset="0"/>
              <a:cs typeface="Arial" panose="020B0604020202020204" pitchFamily="34" charset="0"/>
            </a:endParaRPr>
          </a:p>
        </p:txBody>
      </p:sp>
      <p:sp>
        <p:nvSpPr>
          <p:cNvPr id="13" name="Rounded Rectangle 12"/>
          <p:cNvSpPr/>
          <p:nvPr/>
        </p:nvSpPr>
        <p:spPr>
          <a:xfrm>
            <a:off x="7444741" y="1964049"/>
            <a:ext cx="9587158" cy="1457336"/>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smtClean="0">
                <a:solidFill>
                  <a:schemeClr val="tx1"/>
                </a:solidFill>
                <a:latin typeface="Arial" panose="020B0604020202020204" pitchFamily="34" charset="0"/>
                <a:cs typeface="Arial" panose="020B0604020202020204" pitchFamily="34" charset="0"/>
              </a:rPr>
              <a:t>Giới thiệu khái quát tác giả, tác phẩm</a:t>
            </a:r>
            <a:endParaRPr lang="en-US" sz="4000" dirty="0">
              <a:solidFill>
                <a:schemeClr val="tx1"/>
              </a:solidFill>
              <a:latin typeface="Arial" panose="020B0604020202020204" pitchFamily="34" charset="0"/>
              <a:cs typeface="Arial" panose="020B0604020202020204" pitchFamily="34" charset="0"/>
            </a:endParaRPr>
          </a:p>
        </p:txBody>
      </p:sp>
      <p:sp>
        <p:nvSpPr>
          <p:cNvPr id="15" name="Rounded Rectangle 14"/>
          <p:cNvSpPr/>
          <p:nvPr/>
        </p:nvSpPr>
        <p:spPr>
          <a:xfrm>
            <a:off x="7467600" y="3971313"/>
            <a:ext cx="9564298" cy="3151535"/>
          </a:xfrm>
          <a:prstGeom prst="roundRect">
            <a:avLst>
              <a:gd name="adj" fmla="val 9329"/>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en-US" sz="4000" dirty="0" smtClean="0">
                <a:solidFill>
                  <a:schemeClr val="tx1"/>
                </a:solidFill>
                <a:latin typeface="Arial" panose="020B0604020202020204" pitchFamily="34" charset="0"/>
                <a:cs typeface="Arial" panose="020B0604020202020204" pitchFamily="34" charset="0"/>
              </a:rPr>
              <a:t>Khung cảnh thiên nhiên</a:t>
            </a:r>
          </a:p>
          <a:p>
            <a:pPr marL="571500" indent="-571500" algn="just">
              <a:lnSpc>
                <a:spcPct val="150000"/>
              </a:lnSpc>
              <a:buFont typeface="Arial" panose="020B0604020202020204" pitchFamily="34" charset="0"/>
              <a:buChar char="•"/>
            </a:pPr>
            <a:r>
              <a:rPr lang="en-US" sz="4000" dirty="0" smtClean="0">
                <a:solidFill>
                  <a:schemeClr val="tx1"/>
                </a:solidFill>
                <a:latin typeface="Arial" panose="020B0604020202020204" pitchFamily="34" charset="0"/>
                <a:cs typeface="Arial" panose="020B0604020202020204" pitchFamily="34" charset="0"/>
              </a:rPr>
              <a:t>Khung cảnh con người</a:t>
            </a:r>
          </a:p>
          <a:p>
            <a:pPr marL="571500" indent="-571500" algn="just">
              <a:lnSpc>
                <a:spcPct val="150000"/>
              </a:lnSpc>
              <a:buFont typeface="Arial" panose="020B0604020202020204" pitchFamily="34" charset="0"/>
              <a:buChar char="•"/>
            </a:pPr>
            <a:r>
              <a:rPr lang="en-US" sz="4000" dirty="0" smtClean="0">
                <a:solidFill>
                  <a:schemeClr val="tx1"/>
                </a:solidFill>
                <a:latin typeface="Arial" panose="020B0604020202020204" pitchFamily="34" charset="0"/>
                <a:cs typeface="Arial" panose="020B0604020202020204" pitchFamily="34" charset="0"/>
              </a:rPr>
              <a:t>Tâm trạng của nhân vật trữ tình</a:t>
            </a:r>
            <a:endParaRPr lang="en-US" sz="4000" dirty="0">
              <a:solidFill>
                <a:schemeClr val="tx1"/>
              </a:solidFill>
              <a:latin typeface="Arial" panose="020B0604020202020204" pitchFamily="34" charset="0"/>
              <a:cs typeface="Arial" panose="020B0604020202020204" pitchFamily="34" charset="0"/>
            </a:endParaRPr>
          </a:p>
        </p:txBody>
      </p:sp>
      <p:sp>
        <p:nvSpPr>
          <p:cNvPr id="16" name="Rounded Rectangle 15"/>
          <p:cNvSpPr/>
          <p:nvPr/>
        </p:nvSpPr>
        <p:spPr>
          <a:xfrm>
            <a:off x="7467600" y="7991016"/>
            <a:ext cx="9564298" cy="1457336"/>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Khẳng định </a:t>
            </a:r>
            <a:r>
              <a:rPr lang="vi-VN" sz="4000" dirty="0" smtClean="0">
                <a:solidFill>
                  <a:schemeClr val="tx1"/>
                </a:solidFill>
                <a:latin typeface="Arial" panose="020B0604020202020204" pitchFamily="34" charset="0"/>
                <a:cs typeface="Arial" panose="020B0604020202020204" pitchFamily="34" charset="0"/>
              </a:rPr>
              <a:t>lại giá trị </a:t>
            </a:r>
            <a:r>
              <a:rPr lang="en-US" sz="4000" dirty="0" smtClean="0">
                <a:solidFill>
                  <a:schemeClr val="tx1"/>
                </a:solidFill>
                <a:latin typeface="Arial" panose="020B0604020202020204" pitchFamily="34" charset="0"/>
                <a:cs typeface="Arial" panose="020B0604020202020204" pitchFamily="34" charset="0"/>
              </a:rPr>
              <a:t>của bài thơ</a:t>
            </a:r>
            <a:endParaRPr lang="en-US"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44437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arn(inVertical)">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5"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7" name="Freeform 7"/>
          <p:cNvSpPr/>
          <p:nvPr/>
        </p:nvSpPr>
        <p:spPr>
          <a:xfrm>
            <a:off x="15610714" y="654521"/>
            <a:ext cx="2677286" cy="1754738"/>
          </a:xfrm>
          <a:custGeom>
            <a:avLst/>
            <a:gdLst/>
            <a:ahLst/>
            <a:cxnLst/>
            <a:rect l="l" t="t" r="r" b="b"/>
            <a:pathLst>
              <a:path w="2677286" h="1754738">
                <a:moveTo>
                  <a:pt x="0" y="0"/>
                </a:moveTo>
                <a:lnTo>
                  <a:pt x="2677286" y="0"/>
                </a:lnTo>
                <a:lnTo>
                  <a:pt x="2677286" y="1754738"/>
                </a:lnTo>
                <a:lnTo>
                  <a:pt x="0" y="1754738"/>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sp>
        <p:nvSpPr>
          <p:cNvPr id="8" name="Freeform 8"/>
          <p:cNvSpPr/>
          <p:nvPr/>
        </p:nvSpPr>
        <p:spPr>
          <a:xfrm>
            <a:off x="678548" y="973182"/>
            <a:ext cx="1871377" cy="2057400"/>
          </a:xfrm>
          <a:custGeom>
            <a:avLst/>
            <a:gdLst/>
            <a:ahLst/>
            <a:cxnLst/>
            <a:rect l="l" t="t" r="r" b="b"/>
            <a:pathLst>
              <a:path w="1871377" h="2057400">
                <a:moveTo>
                  <a:pt x="0" y="0"/>
                </a:moveTo>
                <a:lnTo>
                  <a:pt x="1871377" y="0"/>
                </a:lnTo>
                <a:lnTo>
                  <a:pt x="1871377" y="2057400"/>
                </a:lnTo>
                <a:lnTo>
                  <a:pt x="0" y="20574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6" name="Rounded Rectangle 5"/>
          <p:cNvSpPr/>
          <p:nvPr/>
        </p:nvSpPr>
        <p:spPr>
          <a:xfrm>
            <a:off x="5754975" y="935082"/>
            <a:ext cx="6650689" cy="1447800"/>
          </a:xfrm>
          <a:prstGeom prst="roundRect">
            <a:avLst>
              <a:gd name="adj" fmla="val 5000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smtClean="0">
                <a:solidFill>
                  <a:schemeClr val="tx1"/>
                </a:solidFill>
                <a:latin typeface="Arial" panose="020B0604020202020204" pitchFamily="34" charset="0"/>
                <a:cs typeface="Arial" panose="020B0604020202020204" pitchFamily="34" charset="0"/>
              </a:rPr>
              <a:t>3. Nói và nghe</a:t>
            </a:r>
            <a:endParaRPr lang="en-US" sz="5000" b="1" dirty="0">
              <a:solidFill>
                <a:schemeClr val="tx1"/>
              </a:solidFill>
              <a:latin typeface="Arial" panose="020B0604020202020204" pitchFamily="34" charset="0"/>
              <a:cs typeface="Arial" panose="020B0604020202020204" pitchFamily="34" charset="0"/>
            </a:endParaRPr>
          </a:p>
        </p:txBody>
      </p:sp>
      <p:sp>
        <p:nvSpPr>
          <p:cNvPr id="9" name="Rounded Rectangle 8"/>
          <p:cNvSpPr/>
          <p:nvPr/>
        </p:nvSpPr>
        <p:spPr>
          <a:xfrm>
            <a:off x="935688" y="3408568"/>
            <a:ext cx="11715670" cy="5999118"/>
          </a:xfrm>
          <a:prstGeom prst="roundRect">
            <a:avLst>
              <a:gd name="adj" fmla="val 5885"/>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smtClean="0">
                <a:solidFill>
                  <a:srgbClr val="C00000"/>
                </a:solidFill>
                <a:latin typeface="Arial" panose="020B0604020202020204" pitchFamily="34" charset="0"/>
                <a:cs typeface="Arial" panose="020B0604020202020204" pitchFamily="34" charset="0"/>
              </a:rPr>
              <a:t>Em hãy thực hiện yêu cầu sau:</a:t>
            </a:r>
          </a:p>
          <a:p>
            <a:pPr algn="just">
              <a:lnSpc>
                <a:spcPct val="150000"/>
              </a:lnSpc>
            </a:pPr>
            <a:r>
              <a:rPr lang="vi-VN" sz="4000" i="1" dirty="0">
                <a:solidFill>
                  <a:schemeClr val="tx1"/>
                </a:solidFill>
                <a:cs typeface="Arial" panose="020B0604020202020204" pitchFamily="34" charset="0"/>
              </a:rPr>
              <a:t>Giữ gìn tiếng nói của cha ông phải chăng cũng là một cách thể hiện lòng yêu nước?</a:t>
            </a:r>
          </a:p>
          <a:p>
            <a:pPr algn="just">
              <a:lnSpc>
                <a:spcPct val="150000"/>
              </a:lnSpc>
            </a:pPr>
            <a:r>
              <a:rPr lang="vi-VN" sz="4000" dirty="0">
                <a:solidFill>
                  <a:schemeClr val="tx1"/>
                </a:solidFill>
                <a:cs typeface="Arial" panose="020B0604020202020204" pitchFamily="34" charset="0"/>
              </a:rPr>
              <a:t>a. Chuẩn bị nội dung để thảo luận về đề tài trên.</a:t>
            </a:r>
          </a:p>
          <a:p>
            <a:pPr algn="just">
              <a:lnSpc>
                <a:spcPct val="150000"/>
              </a:lnSpc>
            </a:pPr>
            <a:r>
              <a:rPr lang="vi-VN" sz="4000" dirty="0">
                <a:solidFill>
                  <a:schemeClr val="tx1"/>
                </a:solidFill>
                <a:cs typeface="Arial" panose="020B0604020202020204" pitchFamily="34" charset="0"/>
              </a:rPr>
              <a:t>b. Tập luyện thảo luận trên cơ sở các nội dung đã chuẩn bị.</a:t>
            </a:r>
          </a:p>
        </p:txBody>
      </p:sp>
      <p:pic>
        <p:nvPicPr>
          <p:cNvPr id="3" name="Picture 2"/>
          <p:cNvPicPr>
            <a:picLocks noChangeAspect="1"/>
          </p:cNvPicPr>
          <p:nvPr/>
        </p:nvPicPr>
        <p:blipFill>
          <a:blip r:embed="rId12"/>
          <a:stretch>
            <a:fillRect/>
          </a:stretch>
        </p:blipFill>
        <p:spPr>
          <a:xfrm>
            <a:off x="11966266" y="3853467"/>
            <a:ext cx="6093370" cy="6433533"/>
          </a:xfrm>
          <a:prstGeom prst="rect">
            <a:avLst/>
          </a:prstGeom>
        </p:spPr>
      </p:pic>
    </p:spTree>
    <p:extLst>
      <p:ext uri="{BB962C8B-B14F-4D97-AF65-F5344CB8AC3E}">
        <p14:creationId xmlns:p14="http://schemas.microsoft.com/office/powerpoint/2010/main" val="41658821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graphicFrame>
        <p:nvGraphicFramePr>
          <p:cNvPr id="3" name="Table 2"/>
          <p:cNvGraphicFramePr>
            <a:graphicFrameLocks noGrp="1"/>
          </p:cNvGraphicFramePr>
          <p:nvPr>
            <p:extLst>
              <p:ext uri="{D42A27DB-BD31-4B8C-83A1-F6EECF244321}">
                <p14:modId xmlns:p14="http://schemas.microsoft.com/office/powerpoint/2010/main" val="2695073861"/>
              </p:ext>
            </p:extLst>
          </p:nvPr>
        </p:nvGraphicFramePr>
        <p:xfrm>
          <a:off x="304800" y="613314"/>
          <a:ext cx="17678400" cy="9060371"/>
        </p:xfrm>
        <a:graphic>
          <a:graphicData uri="http://schemas.openxmlformats.org/drawingml/2006/table">
            <a:tbl>
              <a:tblPr firstRow="1" bandRow="1">
                <a:tableStyleId>{93296810-A885-4BE3-A3E7-6D5BEEA58F35}</a:tableStyleId>
              </a:tblPr>
              <a:tblGrid>
                <a:gridCol w="1371600">
                  <a:extLst>
                    <a:ext uri="{9D8B030D-6E8A-4147-A177-3AD203B41FA5}">
                      <a16:colId xmlns:a16="http://schemas.microsoft.com/office/drawing/2014/main" val="2621796236"/>
                    </a:ext>
                  </a:extLst>
                </a:gridCol>
                <a:gridCol w="16306800">
                  <a:extLst>
                    <a:ext uri="{9D8B030D-6E8A-4147-A177-3AD203B41FA5}">
                      <a16:colId xmlns:a16="http://schemas.microsoft.com/office/drawing/2014/main" val="2025047996"/>
                    </a:ext>
                  </a:extLst>
                </a:gridCol>
              </a:tblGrid>
              <a:tr h="3773203">
                <a:tc>
                  <a:txBody>
                    <a:bodyPr/>
                    <a:lstStyle/>
                    <a:p>
                      <a:pPr algn="ctr">
                        <a:lnSpc>
                          <a:spcPct val="150000"/>
                        </a:lnSpc>
                      </a:pPr>
                      <a:r>
                        <a:rPr lang="en-US" sz="3700" dirty="0" smtClean="0">
                          <a:solidFill>
                            <a:schemeClr val="tx1"/>
                          </a:solidFill>
                          <a:latin typeface="Arial" panose="020B0604020202020204" pitchFamily="34" charset="0"/>
                          <a:cs typeface="Arial" panose="020B0604020202020204" pitchFamily="34" charset="0"/>
                        </a:rPr>
                        <a:t>Mở đầu</a:t>
                      </a:r>
                      <a:endParaRPr lang="en-US" sz="3700" dirty="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vi-VN" sz="3700" b="0" dirty="0" smtClean="0">
                          <a:solidFill>
                            <a:schemeClr val="tx1"/>
                          </a:solidFill>
                          <a:latin typeface="Arial" panose="020B0604020202020204" pitchFamily="34" charset="0"/>
                          <a:cs typeface="Arial" panose="020B0604020202020204" pitchFamily="34" charset="0"/>
                        </a:rPr>
                        <a:t>Giới thiệu vấn đề cần nghị luận: </a:t>
                      </a:r>
                      <a:r>
                        <a:rPr lang="en-US" sz="3700" b="0" dirty="0" smtClean="0">
                          <a:solidFill>
                            <a:schemeClr val="tx1"/>
                          </a:solidFill>
                          <a:latin typeface="Arial" panose="020B0604020202020204" pitchFamily="34" charset="0"/>
                          <a:cs typeface="Arial" panose="020B0604020202020204" pitchFamily="34" charset="0"/>
                        </a:rPr>
                        <a:t>Giữ</a:t>
                      </a:r>
                      <a:r>
                        <a:rPr lang="en-US" sz="3700" b="0" baseline="0" dirty="0" smtClean="0">
                          <a:solidFill>
                            <a:schemeClr val="tx1"/>
                          </a:solidFill>
                          <a:latin typeface="Arial" panose="020B0604020202020204" pitchFamily="34" charset="0"/>
                          <a:cs typeface="Arial" panose="020B0604020202020204" pitchFamily="34" charset="0"/>
                        </a:rPr>
                        <a:t> gìn tiếng nói của cha ông phải chăng cũng là một cách thể hiện lòng yêu nước?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431246624"/>
                  </a:ext>
                </a:extLst>
              </a:tr>
              <a:tr h="5287168">
                <a:tc>
                  <a:txBody>
                    <a:bodyPr/>
                    <a:lstStyle/>
                    <a:p>
                      <a:pPr algn="ctr">
                        <a:lnSpc>
                          <a:spcPct val="150000"/>
                        </a:lnSpc>
                      </a:pPr>
                      <a:r>
                        <a:rPr lang="en-US" sz="3700" b="1" dirty="0" smtClean="0">
                          <a:latin typeface="Arial" panose="020B0604020202020204" pitchFamily="34" charset="0"/>
                          <a:cs typeface="Arial" panose="020B0604020202020204" pitchFamily="34" charset="0"/>
                        </a:rPr>
                        <a:t>Triển khai</a:t>
                      </a:r>
                      <a:endParaRPr lang="en-US" sz="37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just">
                        <a:lnSpc>
                          <a:spcPct val="150000"/>
                        </a:lnSpc>
                      </a:pPr>
                      <a:r>
                        <a:rPr lang="vi-VN" sz="3700" b="1" dirty="0" smtClean="0">
                          <a:latin typeface="Arial" panose="020B0604020202020204" pitchFamily="34" charset="0"/>
                          <a:cs typeface="Arial" panose="020B0604020202020204" pitchFamily="34" charset="0"/>
                        </a:rPr>
                        <a:t>a. Giải thích</a:t>
                      </a:r>
                    </a:p>
                    <a:p>
                      <a:pPr algn="just">
                        <a:lnSpc>
                          <a:spcPct val="150000"/>
                        </a:lnSpc>
                      </a:pPr>
                      <a:r>
                        <a:rPr lang="vi-VN" sz="3700" dirty="0" smtClean="0">
                          <a:latin typeface="+mn-lt"/>
                          <a:cs typeface="Arial" panose="020B0604020202020204" pitchFamily="34" charset="0"/>
                        </a:rPr>
                        <a:t>Tình yêu, giữ gìn sự trong sáng của tiếng Việt chính là sự tôn trọng ngôn ngữ mẹ đẻ, sử dụng tiếng Việt một cách hợp lí, đúng đắn, không chêm xen quá nhiều ngôn ngữ khác khi giao tiếp, có ý thức giữ gìn và phát huy tiếng Việt cũng như quảng bá đến bạn bè trên thế giới.</a:t>
                      </a:r>
                      <a:endParaRPr lang="vi-VN" sz="3700" dirty="0" smtClean="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27096113"/>
                  </a:ext>
                </a:extLst>
              </a:tr>
            </a:tbl>
          </a:graphicData>
        </a:graphic>
      </p:graphicFrame>
    </p:spTree>
    <p:extLst>
      <p:ext uri="{BB962C8B-B14F-4D97-AF65-F5344CB8AC3E}">
        <p14:creationId xmlns:p14="http://schemas.microsoft.com/office/powerpoint/2010/main" val="23686392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graphicFrame>
        <p:nvGraphicFramePr>
          <p:cNvPr id="5" name="Table 4"/>
          <p:cNvGraphicFramePr>
            <a:graphicFrameLocks noGrp="1"/>
          </p:cNvGraphicFramePr>
          <p:nvPr>
            <p:extLst>
              <p:ext uri="{D42A27DB-BD31-4B8C-83A1-F6EECF244321}">
                <p14:modId xmlns:p14="http://schemas.microsoft.com/office/powerpoint/2010/main" val="104989208"/>
              </p:ext>
            </p:extLst>
          </p:nvPr>
        </p:nvGraphicFramePr>
        <p:xfrm>
          <a:off x="266700" y="746220"/>
          <a:ext cx="17754600" cy="8794560"/>
        </p:xfrm>
        <a:graphic>
          <a:graphicData uri="http://schemas.openxmlformats.org/drawingml/2006/table">
            <a:tbl>
              <a:tblPr firstRow="1" bandRow="1">
                <a:tableStyleId>{93296810-A885-4BE3-A3E7-6D5BEEA58F35}</a:tableStyleId>
              </a:tblPr>
              <a:tblGrid>
                <a:gridCol w="1401679">
                  <a:extLst>
                    <a:ext uri="{9D8B030D-6E8A-4147-A177-3AD203B41FA5}">
                      <a16:colId xmlns:a16="http://schemas.microsoft.com/office/drawing/2014/main" val="2621796236"/>
                    </a:ext>
                  </a:extLst>
                </a:gridCol>
                <a:gridCol w="16352921">
                  <a:extLst>
                    <a:ext uri="{9D8B030D-6E8A-4147-A177-3AD203B41FA5}">
                      <a16:colId xmlns:a16="http://schemas.microsoft.com/office/drawing/2014/main" val="2025047996"/>
                    </a:ext>
                  </a:extLst>
                </a:gridCol>
              </a:tblGrid>
              <a:tr h="8794560">
                <a:tc>
                  <a:txBody>
                    <a:bodyPr/>
                    <a:lstStyle/>
                    <a:p>
                      <a:pPr algn="ctr">
                        <a:lnSpc>
                          <a:spcPct val="150000"/>
                        </a:lnSpc>
                      </a:pPr>
                      <a:r>
                        <a:rPr lang="en-US" sz="3700" dirty="0" smtClean="0">
                          <a:solidFill>
                            <a:schemeClr val="tx1"/>
                          </a:solidFill>
                          <a:latin typeface="Arial" panose="020B0604020202020204" pitchFamily="34" charset="0"/>
                          <a:cs typeface="Arial" panose="020B0604020202020204" pitchFamily="34" charset="0"/>
                        </a:rPr>
                        <a:t>Triển khai</a:t>
                      </a:r>
                      <a:endParaRPr lang="en-US" sz="3700" dirty="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indent="0" algn="just">
                        <a:lnSpc>
                          <a:spcPct val="150000"/>
                        </a:lnSpc>
                        <a:buFont typeface="Arial" panose="020B0604020202020204" pitchFamily="34" charset="0"/>
                        <a:buNone/>
                      </a:pPr>
                      <a:r>
                        <a:rPr lang="en-US" sz="3700" b="1" dirty="0" smtClean="0">
                          <a:solidFill>
                            <a:schemeClr val="tx1"/>
                          </a:solidFill>
                          <a:latin typeface="Arial" panose="020B0604020202020204" pitchFamily="34" charset="0"/>
                          <a:cs typeface="Arial" panose="020B0604020202020204" pitchFamily="34" charset="0"/>
                        </a:rPr>
                        <a:t>b. Phân tích</a:t>
                      </a:r>
                    </a:p>
                    <a:p>
                      <a:pPr marL="457200" indent="-457200" algn="just">
                        <a:lnSpc>
                          <a:spcPct val="150000"/>
                        </a:lnSpc>
                        <a:buFont typeface="Arial" panose="020B0604020202020204" pitchFamily="34" charset="0"/>
                        <a:buChar char="•"/>
                      </a:pPr>
                      <a:r>
                        <a:rPr lang="vi-VN" sz="3700" b="0" dirty="0" smtClean="0">
                          <a:solidFill>
                            <a:schemeClr val="tx1"/>
                          </a:solidFill>
                          <a:latin typeface="+mn-lt"/>
                          <a:cs typeface="Arial" panose="020B0604020202020204" pitchFamily="34" charset="0"/>
                        </a:rPr>
                        <a:t>Mỗi một quốc gia có một nền văn hóa, một ngôn ngữ khác nhau, là công dân của quốc gia, mỗi người có ý thức giữ gìn, phát huy cũng như truyền bá văn hóa, ngôn ngữ của mình.</a:t>
                      </a:r>
                    </a:p>
                    <a:p>
                      <a:pPr marL="457200" indent="-457200" algn="just">
                        <a:lnSpc>
                          <a:spcPct val="150000"/>
                        </a:lnSpc>
                        <a:buFont typeface="Arial" panose="020B0604020202020204" pitchFamily="34" charset="0"/>
                        <a:buChar char="•"/>
                      </a:pPr>
                      <a:r>
                        <a:rPr lang="vi-VN" sz="3700" b="0" dirty="0" smtClean="0">
                          <a:solidFill>
                            <a:schemeClr val="tx1"/>
                          </a:solidFill>
                          <a:latin typeface="+mn-lt"/>
                          <a:cs typeface="Arial" panose="020B0604020202020204" pitchFamily="34" charset="0"/>
                        </a:rPr>
                        <a:t>Chúng ta cần phải bảo vệ tiếng Việt, giữ gìn sự trong sáng của tiếng Việt, không để người khác làm mai một, bão hòa ngôn ngữ riêng của mình với bất kì thứ ngôn ngữ nào khác.</a:t>
                      </a:r>
                    </a:p>
                    <a:p>
                      <a:pPr marL="457200" indent="-457200" algn="just">
                        <a:lnSpc>
                          <a:spcPct val="150000"/>
                        </a:lnSpc>
                        <a:buFont typeface="Arial" panose="020B0604020202020204" pitchFamily="34" charset="0"/>
                        <a:buChar char="•"/>
                      </a:pPr>
                      <a:r>
                        <a:rPr lang="vi-VN" sz="3700" b="0" dirty="0" smtClean="0">
                          <a:solidFill>
                            <a:schemeClr val="tx1"/>
                          </a:solidFill>
                          <a:latin typeface="+mn-lt"/>
                          <a:cs typeface="Arial" panose="020B0604020202020204" pitchFamily="34" charset="0"/>
                        </a:rPr>
                        <a:t>Tuy nhiên, giữ gìn tiếng mẹ đẻ không có nghĩa là bài trừ những ngôn ngữ khác mà cần sử dụng tiếng nước ngoài sao cho phù hợp, không được lạm dụng quá mức.</a:t>
                      </a:r>
                      <a:endParaRPr lang="vi-VN" sz="3700" b="0" dirty="0" smtClean="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431246624"/>
                  </a:ext>
                </a:extLst>
              </a:tr>
            </a:tbl>
          </a:graphicData>
        </a:graphic>
      </p:graphicFrame>
    </p:spTree>
    <p:extLst>
      <p:ext uri="{BB962C8B-B14F-4D97-AF65-F5344CB8AC3E}">
        <p14:creationId xmlns:p14="http://schemas.microsoft.com/office/powerpoint/2010/main" val="15295565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graphicFrame>
        <p:nvGraphicFramePr>
          <p:cNvPr id="5" name="Table 4"/>
          <p:cNvGraphicFramePr>
            <a:graphicFrameLocks noGrp="1"/>
          </p:cNvGraphicFramePr>
          <p:nvPr>
            <p:extLst>
              <p:ext uri="{D42A27DB-BD31-4B8C-83A1-F6EECF244321}">
                <p14:modId xmlns:p14="http://schemas.microsoft.com/office/powerpoint/2010/main" val="2513777386"/>
              </p:ext>
            </p:extLst>
          </p:nvPr>
        </p:nvGraphicFramePr>
        <p:xfrm>
          <a:off x="609600" y="504571"/>
          <a:ext cx="17068800" cy="9277858"/>
        </p:xfrm>
        <a:graphic>
          <a:graphicData uri="http://schemas.openxmlformats.org/drawingml/2006/table">
            <a:tbl>
              <a:tblPr firstRow="1" bandRow="1">
                <a:tableStyleId>{93296810-A885-4BE3-A3E7-6D5BEEA58F35}</a:tableStyleId>
              </a:tblPr>
              <a:tblGrid>
                <a:gridCol w="2438400">
                  <a:extLst>
                    <a:ext uri="{9D8B030D-6E8A-4147-A177-3AD203B41FA5}">
                      <a16:colId xmlns:a16="http://schemas.microsoft.com/office/drawing/2014/main" val="2621796236"/>
                    </a:ext>
                  </a:extLst>
                </a:gridCol>
                <a:gridCol w="14630400">
                  <a:extLst>
                    <a:ext uri="{9D8B030D-6E8A-4147-A177-3AD203B41FA5}">
                      <a16:colId xmlns:a16="http://schemas.microsoft.com/office/drawing/2014/main" val="2025047996"/>
                    </a:ext>
                  </a:extLst>
                </a:gridCol>
              </a:tblGrid>
              <a:tr h="6647328">
                <a:tc>
                  <a:txBody>
                    <a:bodyPr/>
                    <a:lstStyle/>
                    <a:p>
                      <a:pPr algn="ctr">
                        <a:lnSpc>
                          <a:spcPct val="150000"/>
                        </a:lnSpc>
                      </a:pPr>
                      <a:r>
                        <a:rPr lang="en-US" sz="3700" smtClean="0">
                          <a:solidFill>
                            <a:schemeClr val="tx1"/>
                          </a:solidFill>
                          <a:latin typeface="Arial" panose="020B0604020202020204" pitchFamily="34" charset="0"/>
                          <a:cs typeface="Arial" panose="020B0604020202020204" pitchFamily="34" charset="0"/>
                        </a:rPr>
                        <a:t>Triển khai</a:t>
                      </a:r>
                      <a:endParaRPr lang="en-US" sz="3700" dirty="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vi-VN" sz="3700" b="1" dirty="0" smtClean="0">
                          <a:solidFill>
                            <a:schemeClr val="tx1"/>
                          </a:solidFill>
                          <a:latin typeface="Arial" panose="020B0604020202020204" pitchFamily="34" charset="0"/>
                          <a:cs typeface="Arial" panose="020B0604020202020204" pitchFamily="34" charset="0"/>
                        </a:rPr>
                        <a:t>c. Chứng minh</a:t>
                      </a:r>
                    </a:p>
                    <a:p>
                      <a:pPr algn="just">
                        <a:lnSpc>
                          <a:spcPct val="150000"/>
                        </a:lnSpc>
                      </a:pPr>
                      <a:r>
                        <a:rPr lang="vi-VN" sz="3700" b="0" dirty="0" smtClean="0">
                          <a:solidFill>
                            <a:schemeClr val="tx1"/>
                          </a:solidFill>
                          <a:latin typeface="+mn-lt"/>
                          <a:cs typeface="Arial" panose="020B0604020202020204" pitchFamily="34" charset="0"/>
                        </a:rPr>
                        <a:t>Học sinh lấy dẫn chứng những tác phẩm tiếng Việt nổi tiếng hoặc những con người, những hành động cao đẹp bảo vệ, quảng bá tiếng Việt ra thế giới… để làm ví dụ minh họa cho bài làm văn của mình.</a:t>
                      </a:r>
                      <a:endParaRPr lang="en-US" sz="3700" b="0" dirty="0" smtClean="0">
                        <a:solidFill>
                          <a:schemeClr val="tx1"/>
                        </a:solidFill>
                        <a:latin typeface="+mn-lt"/>
                        <a:cs typeface="Arial" panose="020B0604020202020204" pitchFamily="34" charset="0"/>
                      </a:endParaRPr>
                    </a:p>
                    <a:p>
                      <a:pPr algn="just">
                        <a:lnSpc>
                          <a:spcPct val="150000"/>
                        </a:lnSpc>
                      </a:pPr>
                      <a:r>
                        <a:rPr lang="vi-VN" sz="3700" b="1" dirty="0" smtClean="0">
                          <a:solidFill>
                            <a:schemeClr val="tx1"/>
                          </a:solidFill>
                          <a:latin typeface="Arial" panose="020B0604020202020204" pitchFamily="34" charset="0"/>
                          <a:cs typeface="Arial" panose="020B0604020202020204" pitchFamily="34" charset="0"/>
                        </a:rPr>
                        <a:t>d. Phản đề</a:t>
                      </a:r>
                    </a:p>
                    <a:p>
                      <a:pPr algn="just">
                        <a:lnSpc>
                          <a:spcPct val="150000"/>
                        </a:lnSpc>
                      </a:pPr>
                      <a:r>
                        <a:rPr lang="vi-VN" sz="3700" b="0" dirty="0" smtClean="0">
                          <a:solidFill>
                            <a:schemeClr val="tx1"/>
                          </a:solidFill>
                          <a:latin typeface="+mn-lt"/>
                          <a:cs typeface="Arial" panose="020B0604020202020204" pitchFamily="34" charset="0"/>
                        </a:rPr>
                        <a:t>Trong cuộc sống vẫn còn có nhiều trường hợp lạm dụng tiếng nước ngoài vào trong giao tiếp, cũng có những trường hợp sử dụng tiếng Việt với mục đích xấu làm mất đi sự trong sáng của tiếng Việt… những hành động này cần ngăn ngừa.</a:t>
                      </a:r>
                      <a:endParaRPr lang="vi-VN" sz="3700" b="0" dirty="0" smtClean="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431246624"/>
                  </a:ext>
                </a:extLst>
              </a:tr>
              <a:tr h="1658472">
                <a:tc>
                  <a:txBody>
                    <a:bodyPr/>
                    <a:lstStyle/>
                    <a:p>
                      <a:pPr algn="ctr">
                        <a:lnSpc>
                          <a:spcPct val="150000"/>
                        </a:lnSpc>
                      </a:pPr>
                      <a:r>
                        <a:rPr lang="en-US" sz="3700" b="1" dirty="0" smtClean="0">
                          <a:solidFill>
                            <a:schemeClr val="tx1"/>
                          </a:solidFill>
                          <a:latin typeface="Arial" panose="020B0604020202020204" pitchFamily="34" charset="0"/>
                          <a:cs typeface="Arial" panose="020B0604020202020204" pitchFamily="34" charset="0"/>
                        </a:rPr>
                        <a:t>Kết</a:t>
                      </a:r>
                      <a:r>
                        <a:rPr lang="en-US" sz="3700" b="1" baseline="0" dirty="0" smtClean="0">
                          <a:solidFill>
                            <a:schemeClr val="tx1"/>
                          </a:solidFill>
                          <a:latin typeface="Arial" panose="020B0604020202020204" pitchFamily="34" charset="0"/>
                          <a:cs typeface="Arial" panose="020B0604020202020204" pitchFamily="34" charset="0"/>
                        </a:rPr>
                        <a:t> thúc</a:t>
                      </a:r>
                      <a:endParaRPr lang="en-US" sz="3700" b="1" dirty="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CDDCF"/>
                    </a:solidFill>
                  </a:tcPr>
                </a:tc>
                <a:tc>
                  <a:txBody>
                    <a:bodyPr/>
                    <a:lstStyle/>
                    <a:p>
                      <a:pPr algn="just">
                        <a:lnSpc>
                          <a:spcPct val="150000"/>
                        </a:lnSpc>
                      </a:pPr>
                      <a:r>
                        <a:rPr lang="vi-VN" sz="3700" b="0" dirty="0" smtClean="0">
                          <a:solidFill>
                            <a:schemeClr val="tx1"/>
                          </a:solidFill>
                          <a:latin typeface="+mn-lt"/>
                          <a:cs typeface="Arial" panose="020B0604020202020204" pitchFamily="34" charset="0"/>
                        </a:rPr>
                        <a:t>Khái quát lại vấn đề cần nghị luận: giữ gìn sự trong sáng của tiếng Việt; đồng thời rút ra bài học và liên hệ bản thân.</a:t>
                      </a:r>
                      <a:endParaRPr lang="vi-VN" sz="3700" b="0" dirty="0" smtClean="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CDDCF"/>
                    </a:solidFill>
                  </a:tcPr>
                </a:tc>
                <a:extLst>
                  <a:ext uri="{0D108BD9-81ED-4DB2-BD59-A6C34878D82A}">
                    <a16:rowId xmlns:a16="http://schemas.microsoft.com/office/drawing/2014/main" val="2402117956"/>
                  </a:ext>
                </a:extLst>
              </a:tr>
            </a:tbl>
          </a:graphicData>
        </a:graphic>
      </p:graphicFrame>
    </p:spTree>
    <p:extLst>
      <p:ext uri="{BB962C8B-B14F-4D97-AF65-F5344CB8AC3E}">
        <p14:creationId xmlns:p14="http://schemas.microsoft.com/office/powerpoint/2010/main" val="10258369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3" name="Freeform 3"/>
          <p:cNvSpPr/>
          <p:nvPr/>
        </p:nvSpPr>
        <p:spPr>
          <a:xfrm rot="516453">
            <a:off x="-41208" y="5281960"/>
            <a:ext cx="2128879" cy="5547568"/>
          </a:xfrm>
          <a:custGeom>
            <a:avLst/>
            <a:gdLst/>
            <a:ahLst/>
            <a:cxnLst/>
            <a:rect l="l" t="t" r="r" b="b"/>
            <a:pathLst>
              <a:path w="2128879" h="5547568">
                <a:moveTo>
                  <a:pt x="0" y="0"/>
                </a:moveTo>
                <a:lnTo>
                  <a:pt x="2128879" y="0"/>
                </a:lnTo>
                <a:lnTo>
                  <a:pt x="2128879" y="5547567"/>
                </a:lnTo>
                <a:lnTo>
                  <a:pt x="0" y="5547567"/>
                </a:lnTo>
                <a:lnTo>
                  <a:pt x="0" y="0"/>
                </a:lnTo>
                <a:close/>
              </a:path>
            </a:pathLst>
          </a:custGeom>
          <a:blipFill>
            <a:blip r:embed="rId3"/>
            <a:stretch>
              <a:fillRect/>
            </a:stretch>
          </a:blipFill>
        </p:spPr>
      </p:sp>
      <p:sp>
        <p:nvSpPr>
          <p:cNvPr id="6" name="Freeform 6"/>
          <p:cNvSpPr/>
          <p:nvPr/>
        </p:nvSpPr>
        <p:spPr>
          <a:xfrm>
            <a:off x="14887609" y="440405"/>
            <a:ext cx="3054706" cy="2002105"/>
          </a:xfrm>
          <a:custGeom>
            <a:avLst/>
            <a:gdLst/>
            <a:ahLst/>
            <a:cxnLst/>
            <a:rect l="l" t="t" r="r" b="b"/>
            <a:pathLst>
              <a:path w="3054706" h="2002105">
                <a:moveTo>
                  <a:pt x="0" y="0"/>
                </a:moveTo>
                <a:lnTo>
                  <a:pt x="3054707" y="0"/>
                </a:lnTo>
                <a:lnTo>
                  <a:pt x="3054707" y="2002105"/>
                </a:lnTo>
                <a:lnTo>
                  <a:pt x="0" y="2002105"/>
                </a:lnTo>
                <a:lnTo>
                  <a:pt x="0"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7" name="Freeform 6"/>
          <p:cNvSpPr/>
          <p:nvPr/>
        </p:nvSpPr>
        <p:spPr>
          <a:xfrm>
            <a:off x="16177728" y="6667500"/>
            <a:ext cx="2110272" cy="5590124"/>
          </a:xfrm>
          <a:custGeom>
            <a:avLst/>
            <a:gdLst/>
            <a:ahLst/>
            <a:cxnLst/>
            <a:rect l="l" t="t" r="r" b="b"/>
            <a:pathLst>
              <a:path w="2110272" h="5590124">
                <a:moveTo>
                  <a:pt x="0" y="0"/>
                </a:moveTo>
                <a:lnTo>
                  <a:pt x="2110272" y="0"/>
                </a:lnTo>
                <a:lnTo>
                  <a:pt x="2110272" y="5590124"/>
                </a:lnTo>
                <a:lnTo>
                  <a:pt x="0" y="5590124"/>
                </a:lnTo>
                <a:lnTo>
                  <a:pt x="0" y="0"/>
                </a:lnTo>
                <a:close/>
              </a:path>
            </a:pathLst>
          </a:custGeom>
          <a:blipFill>
            <a:blip r:embed="rId9"/>
            <a:stretch>
              <a:fillRect/>
            </a:stretch>
          </a:blipFill>
        </p:spPr>
      </p:sp>
      <p:grpSp>
        <p:nvGrpSpPr>
          <p:cNvPr id="10" name="Group 9"/>
          <p:cNvGrpSpPr/>
          <p:nvPr/>
        </p:nvGrpSpPr>
        <p:grpSpPr>
          <a:xfrm>
            <a:off x="2530265" y="1714500"/>
            <a:ext cx="13905017" cy="6211446"/>
            <a:chOff x="2530265" y="1714500"/>
            <a:chExt cx="13905017" cy="6211446"/>
          </a:xfrm>
        </p:grpSpPr>
        <p:sp>
          <p:nvSpPr>
            <p:cNvPr id="8" name="Freeform 7"/>
            <p:cNvSpPr/>
            <p:nvPr/>
          </p:nvSpPr>
          <p:spPr>
            <a:xfrm>
              <a:off x="2530265" y="1714500"/>
              <a:ext cx="13905017" cy="6211446"/>
            </a:xfrm>
            <a:custGeom>
              <a:avLst/>
              <a:gdLst/>
              <a:ahLst/>
              <a:cxnLst/>
              <a:rect l="l" t="t" r="r" b="b"/>
              <a:pathLst>
                <a:path w="9063817" h="3315846">
                  <a:moveTo>
                    <a:pt x="0" y="0"/>
                  </a:moveTo>
                  <a:lnTo>
                    <a:pt x="9063817" y="0"/>
                  </a:lnTo>
                  <a:lnTo>
                    <a:pt x="9063817" y="3315847"/>
                  </a:lnTo>
                  <a:lnTo>
                    <a:pt x="0" y="3315847"/>
                  </a:lnTo>
                  <a:lnTo>
                    <a:pt x="0" y="0"/>
                  </a:lnTo>
                  <a:close/>
                </a:path>
              </a:pathLst>
            </a:custGeom>
            <a:blipFill>
              <a:blip r:embed="rId10">
                <a:extLst>
                  <a:ext uri="{96DAC541-7B7A-43D3-8B79-37D633B846F1}">
                    <asvg:svgBlip xmlns="" xmlns:asvg="http://schemas.microsoft.com/office/drawing/2016/SVG/main" r:embed="rId7"/>
                  </a:ext>
                </a:extLst>
              </a:blip>
              <a:stretch>
                <a:fillRect/>
              </a:stretch>
            </a:blipFill>
          </p:spPr>
        </p:sp>
        <p:sp>
          <p:nvSpPr>
            <p:cNvPr id="9" name="Rounded Rectangle 8"/>
            <p:cNvSpPr/>
            <p:nvPr/>
          </p:nvSpPr>
          <p:spPr>
            <a:xfrm>
              <a:off x="3920173" y="3609232"/>
              <a:ext cx="11125200" cy="24219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7000" b="1" dirty="0" smtClean="0">
                  <a:solidFill>
                    <a:schemeClr val="accent1">
                      <a:lumMod val="50000"/>
                    </a:schemeClr>
                  </a:solidFill>
                  <a:latin typeface="Arial" panose="020B0604020202020204" pitchFamily="34" charset="0"/>
                  <a:cs typeface="Arial" panose="020B0604020202020204" pitchFamily="34" charset="0"/>
                </a:rPr>
                <a:t>I. ÔN TẬP KIẾN THỨC</a:t>
              </a:r>
              <a:endParaRPr lang="en-US" sz="7000" b="1" dirty="0">
                <a:solidFill>
                  <a:schemeClr val="accent1">
                    <a:lumMod val="50000"/>
                  </a:schemeClr>
                </a:solidFill>
                <a:latin typeface="Arial" panose="020B0604020202020204" pitchFamily="34" charset="0"/>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3" name="Freeform 8"/>
          <p:cNvSpPr/>
          <p:nvPr/>
        </p:nvSpPr>
        <p:spPr>
          <a:xfrm>
            <a:off x="457200" y="8801100"/>
            <a:ext cx="3601844" cy="1169099"/>
          </a:xfrm>
          <a:custGeom>
            <a:avLst/>
            <a:gdLst/>
            <a:ahLst/>
            <a:cxnLst/>
            <a:rect l="l" t="t" r="r" b="b"/>
            <a:pathLst>
              <a:path w="3601844" h="1169099">
                <a:moveTo>
                  <a:pt x="0" y="0"/>
                </a:moveTo>
                <a:lnTo>
                  <a:pt x="3601844" y="0"/>
                </a:lnTo>
                <a:lnTo>
                  <a:pt x="3601844" y="1169099"/>
                </a:lnTo>
                <a:lnTo>
                  <a:pt x="0" y="1169099"/>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4" name="Freeform 8"/>
          <p:cNvSpPr/>
          <p:nvPr/>
        </p:nvSpPr>
        <p:spPr>
          <a:xfrm>
            <a:off x="16459200" y="342900"/>
            <a:ext cx="1649619" cy="2039714"/>
          </a:xfrm>
          <a:custGeom>
            <a:avLst/>
            <a:gdLst/>
            <a:ahLst/>
            <a:cxnLst/>
            <a:rect l="l" t="t" r="r" b="b"/>
            <a:pathLst>
              <a:path w="1649619" h="2039714">
                <a:moveTo>
                  <a:pt x="0" y="0"/>
                </a:moveTo>
                <a:lnTo>
                  <a:pt x="1649618" y="0"/>
                </a:lnTo>
                <a:lnTo>
                  <a:pt x="1649618" y="2039714"/>
                </a:lnTo>
                <a:lnTo>
                  <a:pt x="0" y="2039714"/>
                </a:lnTo>
                <a:lnTo>
                  <a:pt x="0" y="0"/>
                </a:lnTo>
                <a:close/>
              </a:path>
            </a:pathLst>
          </a:custGeom>
          <a:blipFill>
            <a:blip r:embed="rId7">
              <a:extLst>
                <a:ext uri="{96DAC541-7B7A-43D3-8B79-37D633B846F1}">
                  <asvg:svgBlip xmlns="" xmlns:asvg="http://schemas.microsoft.com/office/drawing/2016/SVG/main" r:embed="rId5"/>
                </a:ext>
              </a:extLst>
            </a:blip>
            <a:stretch>
              <a:fillRect/>
            </a:stretch>
          </a:blipFill>
        </p:spPr>
      </p:sp>
      <p:sp>
        <p:nvSpPr>
          <p:cNvPr id="5" name="Rounded Rectangle 4"/>
          <p:cNvSpPr/>
          <p:nvPr/>
        </p:nvSpPr>
        <p:spPr>
          <a:xfrm>
            <a:off x="3581400" y="594420"/>
            <a:ext cx="11125200" cy="14502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accent1">
                    <a:lumMod val="50000"/>
                  </a:schemeClr>
                </a:solidFill>
                <a:latin typeface="Arial" panose="020B0604020202020204" pitchFamily="34" charset="0"/>
                <a:cs typeface="Arial" panose="020B0604020202020204" pitchFamily="34" charset="0"/>
              </a:rPr>
              <a:t>PHIẾU HỌC TẬP SỐ 2</a:t>
            </a:r>
            <a:endParaRPr lang="en-US" sz="6000" b="1" dirty="0">
              <a:solidFill>
                <a:schemeClr val="accent1">
                  <a:lumMod val="50000"/>
                </a:schemeClr>
              </a:solidFill>
              <a:latin typeface="Arial" panose="020B0604020202020204" pitchFamily="34" charset="0"/>
              <a:cs typeface="Arial" panose="020B0604020202020204" pitchFamily="34" charset="0"/>
            </a:endParaRPr>
          </a:p>
        </p:txBody>
      </p:sp>
      <p:sp>
        <p:nvSpPr>
          <p:cNvPr id="6" name="Rounded Rectangle 5"/>
          <p:cNvSpPr/>
          <p:nvPr/>
        </p:nvSpPr>
        <p:spPr>
          <a:xfrm>
            <a:off x="5295900" y="2639052"/>
            <a:ext cx="7696200" cy="1447800"/>
          </a:xfrm>
          <a:prstGeom prst="roundRect">
            <a:avLst>
              <a:gd name="adj" fmla="val 5000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smtClean="0">
                <a:solidFill>
                  <a:schemeClr val="tx1"/>
                </a:solidFill>
                <a:latin typeface="Arial" panose="020B0604020202020204" pitchFamily="34" charset="0"/>
                <a:cs typeface="Arial" panose="020B0604020202020204" pitchFamily="34" charset="0"/>
              </a:rPr>
              <a:t>1. Đọc</a:t>
            </a:r>
            <a:endParaRPr lang="en-US" sz="5000" b="1" dirty="0">
              <a:solidFill>
                <a:schemeClr val="tx1"/>
              </a:solidFill>
              <a:latin typeface="Arial" panose="020B0604020202020204" pitchFamily="34" charset="0"/>
              <a:cs typeface="Arial" panose="020B0604020202020204" pitchFamily="34" charset="0"/>
            </a:endParaRPr>
          </a:p>
        </p:txBody>
      </p:sp>
      <p:sp>
        <p:nvSpPr>
          <p:cNvPr id="7" name="Rounded Rectangle 6"/>
          <p:cNvSpPr/>
          <p:nvPr/>
        </p:nvSpPr>
        <p:spPr>
          <a:xfrm>
            <a:off x="457200" y="4874393"/>
            <a:ext cx="11998570" cy="2576983"/>
          </a:xfrm>
          <a:prstGeom prst="roundRect">
            <a:avLst>
              <a:gd name="adj" fmla="val 11129"/>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500" dirty="0" smtClean="0">
                <a:solidFill>
                  <a:schemeClr val="tx1"/>
                </a:solidFill>
                <a:latin typeface="Arial" panose="020B0604020202020204" pitchFamily="34" charset="0"/>
                <a:cs typeface="Arial" panose="020B0604020202020204" pitchFamily="34" charset="0"/>
              </a:rPr>
              <a:t>Đọc văn bản </a:t>
            </a:r>
            <a:r>
              <a:rPr lang="en-US" sz="4500" b="1" dirty="0" smtClean="0">
                <a:solidFill>
                  <a:schemeClr val="tx1"/>
                </a:solidFill>
                <a:latin typeface="Arial" panose="020B0604020202020204" pitchFamily="34" charset="0"/>
                <a:cs typeface="Arial" panose="020B0604020202020204" pitchFamily="34" charset="0"/>
              </a:rPr>
              <a:t>“Một cuộc đấu vật” – Hà Ân </a:t>
            </a:r>
            <a:r>
              <a:rPr lang="en-US" sz="4500" dirty="0" smtClean="0">
                <a:solidFill>
                  <a:schemeClr val="tx1"/>
                </a:solidFill>
                <a:latin typeface="Arial" panose="020B0604020202020204" pitchFamily="34" charset="0"/>
                <a:cs typeface="Arial" panose="020B0604020202020204" pitchFamily="34" charset="0"/>
              </a:rPr>
              <a:t>và trả lời các câu hỏi trong SGK tr.128, 129.</a:t>
            </a:r>
            <a:endParaRPr lang="en-US" sz="4500" dirty="0">
              <a:solidFill>
                <a:schemeClr val="tx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8"/>
          <a:stretch>
            <a:fillRect/>
          </a:stretch>
        </p:blipFill>
        <p:spPr>
          <a:xfrm>
            <a:off x="12599658" y="2268095"/>
            <a:ext cx="4926342" cy="8018906"/>
          </a:xfrm>
          <a:prstGeom prst="rect">
            <a:avLst/>
          </a:prstGeom>
        </p:spPr>
      </p:pic>
    </p:spTree>
    <p:extLst>
      <p:ext uri="{BB962C8B-B14F-4D97-AF65-F5344CB8AC3E}">
        <p14:creationId xmlns:p14="http://schemas.microsoft.com/office/powerpoint/2010/main" val="7550399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style.rotation</p:attrName>
                                        </p:attrNameLst>
                                      </p:cBhvr>
                                      <p:tavLst>
                                        <p:tav tm="0">
                                          <p:val>
                                            <p:fltVal val="90"/>
                                          </p:val>
                                        </p:tav>
                                        <p:tav tm="100000">
                                          <p:val>
                                            <p:fltVal val="0"/>
                                          </p:val>
                                        </p:tav>
                                      </p:tavLst>
                                    </p:anim>
                                    <p:animEffect transition="in" filter="fade">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l="-950" b="-79467"/>
            </a:stretch>
          </a:blipFill>
        </p:spPr>
      </p:sp>
      <p:sp>
        <p:nvSpPr>
          <p:cNvPr id="3" name="Câu hỏi">
            <a:extLst>
              <a:ext uri="{FF2B5EF4-FFF2-40B4-BE49-F238E27FC236}">
                <a16:creationId xmlns:a16="http://schemas.microsoft.com/office/drawing/2014/main"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500" b="1" noProof="1">
                <a:solidFill>
                  <a:schemeClr val="tx1"/>
                </a:solidFill>
                <a:latin typeface="Arial" panose="020B0604020202020204" pitchFamily="34" charset="0"/>
                <a:cs typeface="Arial" panose="020B0604020202020204" pitchFamily="34" charset="0"/>
              </a:rPr>
              <a:t>Câu </a:t>
            </a:r>
            <a:r>
              <a:rPr lang="vi-VN" sz="4500" b="1" noProof="1">
                <a:solidFill>
                  <a:schemeClr val="tx1"/>
                </a:solidFill>
                <a:latin typeface="Arial" panose="020B0604020202020204" pitchFamily="34" charset="0"/>
                <a:cs typeface="Arial" panose="020B0604020202020204" pitchFamily="34" charset="0"/>
              </a:rPr>
              <a:t>hỏi </a:t>
            </a:r>
            <a:r>
              <a:rPr lang="en-US" sz="4500" b="1" noProof="1" smtClean="0">
                <a:solidFill>
                  <a:schemeClr val="tx1"/>
                </a:solidFill>
                <a:latin typeface="Arial" panose="020B0604020202020204" pitchFamily="34" charset="0"/>
                <a:cs typeface="Arial" panose="020B0604020202020204" pitchFamily="34" charset="0"/>
              </a:rPr>
              <a:t>1: </a:t>
            </a:r>
            <a:r>
              <a:rPr lang="en-US" sz="4500" noProof="1" smtClean="0">
                <a:solidFill>
                  <a:schemeClr val="tx1"/>
                </a:solidFill>
                <a:latin typeface="Arial" panose="020B0604020202020204" pitchFamily="34" charset="0"/>
                <a:cs typeface="Arial" panose="020B0604020202020204" pitchFamily="34" charset="0"/>
              </a:rPr>
              <a:t>Yếu tố nào </a:t>
            </a:r>
            <a:r>
              <a:rPr lang="en-US" sz="4500" b="1" noProof="1" smtClean="0">
                <a:solidFill>
                  <a:schemeClr val="tx1"/>
                </a:solidFill>
                <a:latin typeface="Arial" panose="020B0604020202020204" pitchFamily="34" charset="0"/>
                <a:cs typeface="Arial" panose="020B0604020202020204" pitchFamily="34" charset="0"/>
              </a:rPr>
              <a:t>không </a:t>
            </a:r>
            <a:r>
              <a:rPr lang="en-US" sz="4500" noProof="1" smtClean="0">
                <a:solidFill>
                  <a:schemeClr val="tx1"/>
                </a:solidFill>
                <a:latin typeface="Arial" panose="020B0604020202020204" pitchFamily="34" charset="0"/>
                <a:cs typeface="Arial" panose="020B0604020202020204" pitchFamily="34" charset="0"/>
              </a:rPr>
              <a:t>có tác dụng giúp em nhận biết đoạn trích trên đây mang những đặc điểm của thể loại truyện lịch sử?</a:t>
            </a:r>
            <a:endParaRPr lang="vi-VN" sz="4500" noProof="1">
              <a:solidFill>
                <a:schemeClr val="tx1"/>
              </a:solidFill>
              <a:latin typeface="Arial" panose="020B0604020202020204" pitchFamily="34" charset="0"/>
              <a:cs typeface="Arial" panose="020B0604020202020204" pitchFamily="34" charset="0"/>
            </a:endParaRPr>
          </a:p>
        </p:txBody>
      </p:sp>
      <p:sp>
        <p:nvSpPr>
          <p:cNvPr id="4" name="Đáp án đúng">
            <a:extLst>
              <a:ext uri="{FF2B5EF4-FFF2-40B4-BE49-F238E27FC236}">
                <a16:creationId xmlns:a16="http://schemas.microsoft.com/office/drawing/2014/main" id="{8B66CBE4-2DB9-BCF7-D1C4-281B894BFE17}"/>
              </a:ext>
            </a:extLst>
          </p:cNvPr>
          <p:cNvSpPr/>
          <p:nvPr/>
        </p:nvSpPr>
        <p:spPr>
          <a:xfrm>
            <a:off x="1821875"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B</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Ngôi kể trong đoạn trích</a:t>
            </a:r>
            <a:endParaRPr lang="vi-VN" sz="4000" noProof="1">
              <a:solidFill>
                <a:schemeClr val="tx1"/>
              </a:solidFill>
              <a:latin typeface="Arial" panose="020B0604020202020204" pitchFamily="34" charset="0"/>
              <a:cs typeface="Arial" panose="020B0604020202020204" pitchFamily="34" charset="0"/>
            </a:endParaRPr>
          </a:p>
        </p:txBody>
      </p:sp>
      <p:sp>
        <p:nvSpPr>
          <p:cNvPr id="5"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A</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Sự kiện được kể lại</a:t>
            </a:r>
            <a:endParaRPr lang="vi-VN" sz="4000" noProof="1">
              <a:solidFill>
                <a:schemeClr val="tx1"/>
              </a:solidFill>
              <a:latin typeface="Arial" panose="020B0604020202020204" pitchFamily="34" charset="0"/>
              <a:cs typeface="Arial" panose="020B0604020202020204" pitchFamily="34" charset="0"/>
            </a:endParaRPr>
          </a:p>
        </p:txBody>
      </p:sp>
      <p:sp>
        <p:nvSpPr>
          <p:cNvPr id="6" name="Đáp án sai 2">
            <a:extLst>
              <a:ext uri="{FF2B5EF4-FFF2-40B4-BE49-F238E27FC236}">
                <a16:creationId xmlns:a16="http://schemas.microsoft.com/office/drawing/2014/main" id="{6A919885-0285-0403-1E09-FA94D8BC080B}"/>
              </a:ext>
            </a:extLst>
          </p:cNvPr>
          <p:cNvSpPr/>
          <p:nvPr/>
        </p:nvSpPr>
        <p:spPr>
          <a:xfrm>
            <a:off x="9663545"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C</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Nhân vật trong câu chuyện</a:t>
            </a:r>
            <a:endParaRPr lang="vi-VN" sz="4000" noProof="1">
              <a:solidFill>
                <a:schemeClr val="tx1"/>
              </a:solidFill>
              <a:latin typeface="Arial" panose="020B0604020202020204" pitchFamily="34" charset="0"/>
              <a:cs typeface="Arial" panose="020B0604020202020204" pitchFamily="34" charset="0"/>
            </a:endParaRPr>
          </a:p>
        </p:txBody>
      </p:sp>
      <p:sp>
        <p:nvSpPr>
          <p:cNvPr id="7" name="Đáp án sai 3">
            <a:extLst>
              <a:ext uri="{FF2B5EF4-FFF2-40B4-BE49-F238E27FC236}">
                <a16:creationId xmlns:a16="http://schemas.microsoft.com/office/drawing/2014/main" id="{2E7D83A4-3758-8699-4DD0-010A80780539}"/>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D</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Ngôn ngữ nhân vật</a:t>
            </a:r>
            <a:endParaRPr lang="vi-VN" sz="4000" noProof="1">
              <a:solidFill>
                <a:schemeClr val="tx1"/>
              </a:solidFill>
              <a:latin typeface="Arial" panose="020B0604020202020204" pitchFamily="34" charset="0"/>
              <a:cs typeface="Arial" panose="020B0604020202020204" pitchFamily="34" charset="0"/>
            </a:endParaRPr>
          </a:p>
        </p:txBody>
      </p:sp>
      <p:pic>
        <p:nvPicPr>
          <p:cNvPr id="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63544" y="-955900"/>
            <a:ext cx="731045" cy="731045"/>
          </a:xfrm>
          <a:prstGeom prst="rect">
            <a:avLst/>
          </a:prstGeom>
        </p:spPr>
      </p:pic>
      <p:pic>
        <p:nvPicPr>
          <p:cNvPr id="9"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224650" y="7508202"/>
            <a:ext cx="1279569" cy="1113741"/>
          </a:xfrm>
          <a:prstGeom prst="rect">
            <a:avLst/>
          </a:prstGeom>
        </p:spPr>
      </p:pic>
      <p:pic>
        <p:nvPicPr>
          <p:cNvPr id="10" name="Picture 9">
            <a:extLst>
              <a:ext uri="{FF2B5EF4-FFF2-40B4-BE49-F238E27FC236}">
                <a16:creationId xmlns:a16="http://schemas.microsoft.com/office/drawing/2014/main" id="{4B31FD67-694B-8D1E-89C7-5C3C61578F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190943" y="5022272"/>
            <a:ext cx="1275183" cy="1136072"/>
          </a:xfrm>
          <a:prstGeom prst="rect">
            <a:avLst/>
          </a:prstGeom>
        </p:spPr>
      </p:pic>
      <p:pic>
        <p:nvPicPr>
          <p:cNvPr id="11"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190943" y="7497037"/>
            <a:ext cx="1275183" cy="1136072"/>
          </a:xfrm>
          <a:prstGeom prst="rect">
            <a:avLst/>
          </a:prstGeom>
        </p:spPr>
      </p:pic>
      <p:pic>
        <p:nvPicPr>
          <p:cNvPr id="12"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229036" y="5022272"/>
            <a:ext cx="1275183" cy="1136072"/>
          </a:xfrm>
          <a:prstGeom prst="rect">
            <a:avLst/>
          </a:prstGeom>
        </p:spPr>
      </p:pic>
      <p:pic>
        <p:nvPicPr>
          <p:cNvPr id="1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35281752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4"/>
                                        </p:tgtEl>
                                        <p:attrNameLst>
                                          <p:attrName>fillcolor</p:attrName>
                                        </p:attrNameLst>
                                      </p:cBhvr>
                                      <p:to>
                                        <a:srgbClr val="92D050"/>
                                      </p:to>
                                    </p:animClr>
                                    <p:set>
                                      <p:cBhvr>
                                        <p:cTn id="27" dur="500" fill="hold"/>
                                        <p:tgtEl>
                                          <p:spTgt spid="4"/>
                                        </p:tgtEl>
                                        <p:attrNameLst>
                                          <p:attrName>fill.type</p:attrName>
                                        </p:attrNameLst>
                                      </p:cBhvr>
                                      <p:to>
                                        <p:strVal val="solid"/>
                                      </p:to>
                                    </p:set>
                                    <p:set>
                                      <p:cBhvr>
                                        <p:cTn id="28" dur="500" fill="hold"/>
                                        <p:tgtEl>
                                          <p:spTgt spid="4"/>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8"/>
                                        </p:tgtEl>
                                      </p:cBhvr>
                                    </p:cmd>
                                  </p:childTnLst>
                                </p:cTn>
                              </p:par>
                              <p:par>
                                <p:cTn id="31" presetID="1" presetClass="entr" presetSubtype="0" fill="hold" nodeType="withEffect">
                                  <p:stCondLst>
                                    <p:cond delay="0"/>
                                  </p:stCondLst>
                                  <p:childTnLst>
                                    <p:set>
                                      <p:cBhvr>
                                        <p:cTn id="32" dur="1" fill="hold">
                                          <p:stCondLst>
                                            <p:cond delay="9"/>
                                          </p:stCondLst>
                                        </p:cTn>
                                        <p:tgtEl>
                                          <p:spTgt spid="9"/>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D99694"/>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3"/>
                                        </p:tgtEl>
                                      </p:cBhvr>
                                    </p:cmd>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5"/>
                                        </p:tgtEl>
                                      </p:cBhvr>
                                    </p:animEffect>
                                    <p:animScale>
                                      <p:cBhvr>
                                        <p:cTn id="49"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6"/>
                                        </p:tgtEl>
                                        <p:attrNameLst>
                                          <p:attrName>fillcolor</p:attrName>
                                        </p:attrNameLst>
                                      </p:cBhvr>
                                      <p:to>
                                        <a:srgbClr val="D99694"/>
                                      </p:to>
                                    </p:animClr>
                                    <p:set>
                                      <p:cBhvr>
                                        <p:cTn id="55" dur="500" fill="hold"/>
                                        <p:tgtEl>
                                          <p:spTgt spid="6"/>
                                        </p:tgtEl>
                                        <p:attrNameLst>
                                          <p:attrName>fill.type</p:attrName>
                                        </p:attrNameLst>
                                      </p:cBhvr>
                                      <p:to>
                                        <p:strVal val="solid"/>
                                      </p:to>
                                    </p:set>
                                    <p:set>
                                      <p:cBhvr>
                                        <p:cTn id="56" dur="500" fill="hold"/>
                                        <p:tgtEl>
                                          <p:spTgt spid="6"/>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3"/>
                                        </p:tgtEl>
                                      </p:cBhvr>
                                    </p:cmd>
                                  </p:childTnLst>
                                </p:cTn>
                              </p:par>
                              <p:par>
                                <p:cTn id="59" presetID="1" presetClass="entr" presetSubtype="0" fill="hold" nodeType="withEffect">
                                  <p:stCondLst>
                                    <p:cond delay="0"/>
                                  </p:stCondLst>
                                  <p:childTnLst>
                                    <p:set>
                                      <p:cBhvr>
                                        <p:cTn id="60" dur="1" fill="hold">
                                          <p:stCondLst>
                                            <p:cond delay="9"/>
                                          </p:stCondLst>
                                        </p:cTn>
                                        <p:tgtEl>
                                          <p:spTgt spid="10"/>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6"/>
                                        </p:tgtEl>
                                      </p:cBhvr>
                                    </p:animEffect>
                                    <p:animScale>
                                      <p:cBhvr>
                                        <p:cTn id="63"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7"/>
                                        </p:tgtEl>
                                        <p:attrNameLst>
                                          <p:attrName>fillcolor</p:attrName>
                                        </p:attrNameLst>
                                      </p:cBhvr>
                                      <p:to>
                                        <a:srgbClr val="D99694"/>
                                      </p:to>
                                    </p:animClr>
                                    <p:set>
                                      <p:cBhvr>
                                        <p:cTn id="69" dur="500" fill="hold"/>
                                        <p:tgtEl>
                                          <p:spTgt spid="7"/>
                                        </p:tgtEl>
                                        <p:attrNameLst>
                                          <p:attrName>fill.type</p:attrName>
                                        </p:attrNameLst>
                                      </p:cBhvr>
                                      <p:to>
                                        <p:strVal val="solid"/>
                                      </p:to>
                                    </p:set>
                                    <p:set>
                                      <p:cBhvr>
                                        <p:cTn id="70" dur="500" fill="hold"/>
                                        <p:tgtEl>
                                          <p:spTgt spid="7"/>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3"/>
                                        </p:tgtEl>
                                      </p:cBhvr>
                                    </p:cmd>
                                  </p:childTnLst>
                                </p:cTn>
                              </p:par>
                              <p:par>
                                <p:cTn id="73" presetID="1" presetClass="entr" presetSubtype="0" fill="hold" nodeType="withEffect">
                                  <p:stCondLst>
                                    <p:cond delay="0"/>
                                  </p:stCondLst>
                                  <p:childTnLst>
                                    <p:set>
                                      <p:cBhvr>
                                        <p:cTn id="74" dur="1" fill="hold">
                                          <p:stCondLst>
                                            <p:cond delay="9"/>
                                          </p:stCondLst>
                                        </p:cTn>
                                        <p:tgtEl>
                                          <p:spTgt spid="11"/>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7"/>
                                        </p:tgtEl>
                                      </p:cBhvr>
                                    </p:animEffect>
                                    <p:animScale>
                                      <p:cBhvr>
                                        <p:cTn id="77" dur="250" autoRev="1" fill="hold"/>
                                        <p:tgtEl>
                                          <p:spTgt spid="7"/>
                                        </p:tgtEl>
                                      </p:cBhvr>
                                      <p:by x="105000" y="105000"/>
                                    </p:animScale>
                                  </p:childTnLst>
                                </p:cTn>
                              </p:par>
                            </p:childTnLst>
                          </p:cTn>
                        </p:par>
                      </p:childTnLst>
                    </p:cTn>
                  </p:par>
                </p:childTnLst>
              </p:cTn>
              <p:nextCondLst>
                <p:cond evt="onClick" delay="0">
                  <p:tgtEl>
                    <p:spTgt spid="7"/>
                  </p:tgtEl>
                </p:cond>
              </p:nextCondLst>
            </p:seq>
            <p:audio>
              <p:cMediaNode vol="80000">
                <p:cTn id="78" fill="hold" display="0">
                  <p:stCondLst>
                    <p:cond delay="indefinite"/>
                  </p:stCondLst>
                  <p:endCondLst>
                    <p:cond evt="onStopAudio" delay="0">
                      <p:tgtEl>
                        <p:sldTgt/>
                      </p:tgtEl>
                    </p:cond>
                  </p:endCondLst>
                </p:cTn>
                <p:tgtEl>
                  <p:spTgt spid="8"/>
                </p:tgtEl>
              </p:cMediaNode>
            </p:audio>
            <p:audio>
              <p:cMediaNode vol="80000">
                <p:cTn id="79" fill="hold" display="0">
                  <p:stCondLst>
                    <p:cond delay="indefinite"/>
                  </p:stCondLst>
                  <p:endCondLst>
                    <p:cond evt="onStopAudio" delay="0">
                      <p:tgtEl>
                        <p:sldTgt/>
                      </p:tgtEl>
                    </p:cond>
                  </p:endCondLst>
                </p:cTn>
                <p:tgtEl>
                  <p:spTgt spid="13"/>
                </p:tgtEl>
              </p:cMediaNode>
            </p:audio>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l="-950" b="-79467"/>
            </a:stretch>
          </a:blipFill>
        </p:spPr>
      </p:sp>
      <p:sp>
        <p:nvSpPr>
          <p:cNvPr id="3" name="Câu hỏi">
            <a:extLst>
              <a:ext uri="{FF2B5EF4-FFF2-40B4-BE49-F238E27FC236}">
                <a16:creationId xmlns:a16="http://schemas.microsoft.com/office/drawing/2014/main"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500" b="1" noProof="1">
                <a:solidFill>
                  <a:schemeClr val="tx1"/>
                </a:solidFill>
                <a:latin typeface="Arial" panose="020B0604020202020204" pitchFamily="34" charset="0"/>
                <a:cs typeface="Arial" panose="020B0604020202020204" pitchFamily="34" charset="0"/>
              </a:rPr>
              <a:t>Câu </a:t>
            </a:r>
            <a:r>
              <a:rPr lang="vi-VN" sz="4500" b="1" noProof="1">
                <a:solidFill>
                  <a:schemeClr val="tx1"/>
                </a:solidFill>
                <a:latin typeface="Arial" panose="020B0604020202020204" pitchFamily="34" charset="0"/>
                <a:cs typeface="Arial" panose="020B0604020202020204" pitchFamily="34" charset="0"/>
              </a:rPr>
              <a:t>hỏi </a:t>
            </a:r>
            <a:r>
              <a:rPr lang="en-US" sz="4500" b="1" noProof="1" smtClean="0">
                <a:solidFill>
                  <a:schemeClr val="tx1"/>
                </a:solidFill>
                <a:latin typeface="Arial" panose="020B0604020202020204" pitchFamily="34" charset="0"/>
                <a:cs typeface="Arial" panose="020B0604020202020204" pitchFamily="34" charset="0"/>
              </a:rPr>
              <a:t>2: </a:t>
            </a:r>
            <a:r>
              <a:rPr lang="en-US" sz="4500" noProof="1" smtClean="0">
                <a:solidFill>
                  <a:schemeClr val="tx1"/>
                </a:solidFill>
                <a:latin typeface="Arial" panose="020B0604020202020204" pitchFamily="34" charset="0"/>
                <a:cs typeface="Arial" panose="020B0604020202020204" pitchFamily="34" charset="0"/>
              </a:rPr>
              <a:t>Đoạn trích kể lại câu chuyện xảy ra vào thời nào ở nước ta? </a:t>
            </a:r>
            <a:endParaRPr lang="vi-VN" sz="4500" noProof="1">
              <a:solidFill>
                <a:schemeClr val="tx1"/>
              </a:solidFill>
              <a:latin typeface="Arial" panose="020B0604020202020204" pitchFamily="34" charset="0"/>
              <a:cs typeface="Arial" panose="020B0604020202020204" pitchFamily="34" charset="0"/>
            </a:endParaRPr>
          </a:p>
        </p:txBody>
      </p:sp>
      <p:sp>
        <p:nvSpPr>
          <p:cNvPr id="4" name="Đáp án đúng">
            <a:extLst>
              <a:ext uri="{FF2B5EF4-FFF2-40B4-BE49-F238E27FC236}">
                <a16:creationId xmlns:a16="http://schemas.microsoft.com/office/drawing/2014/main" id="{8B66CBE4-2DB9-BCF7-D1C4-281B894BFE17}"/>
              </a:ext>
            </a:extLst>
          </p:cNvPr>
          <p:cNvSpPr/>
          <p:nvPr/>
        </p:nvSpPr>
        <p:spPr>
          <a:xfrm>
            <a:off x="1821875"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B</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Thời nhà Trần</a:t>
            </a:r>
            <a:endParaRPr lang="vi-VN" sz="4000" noProof="1">
              <a:solidFill>
                <a:schemeClr val="tx1"/>
              </a:solidFill>
              <a:latin typeface="Arial" panose="020B0604020202020204" pitchFamily="34" charset="0"/>
              <a:cs typeface="Arial" panose="020B0604020202020204" pitchFamily="34" charset="0"/>
            </a:endParaRPr>
          </a:p>
        </p:txBody>
      </p:sp>
      <p:sp>
        <p:nvSpPr>
          <p:cNvPr id="5"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A</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Thời nhà Lý</a:t>
            </a:r>
            <a:endParaRPr lang="vi-VN" sz="4000" noProof="1">
              <a:solidFill>
                <a:schemeClr val="tx1"/>
              </a:solidFill>
              <a:latin typeface="Arial" panose="020B0604020202020204" pitchFamily="34" charset="0"/>
              <a:cs typeface="Arial" panose="020B0604020202020204" pitchFamily="34" charset="0"/>
            </a:endParaRPr>
          </a:p>
        </p:txBody>
      </p:sp>
      <p:sp>
        <p:nvSpPr>
          <p:cNvPr id="6" name="Đáp án sai 2">
            <a:extLst>
              <a:ext uri="{FF2B5EF4-FFF2-40B4-BE49-F238E27FC236}">
                <a16:creationId xmlns:a16="http://schemas.microsoft.com/office/drawing/2014/main" id="{6A919885-0285-0403-1E09-FA94D8BC080B}"/>
              </a:ext>
            </a:extLst>
          </p:cNvPr>
          <p:cNvSpPr/>
          <p:nvPr/>
        </p:nvSpPr>
        <p:spPr>
          <a:xfrm>
            <a:off x="9663545"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C</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Thời nhà Lê</a:t>
            </a:r>
            <a:endParaRPr lang="vi-VN" sz="4000" noProof="1">
              <a:solidFill>
                <a:schemeClr val="tx1"/>
              </a:solidFill>
              <a:latin typeface="Arial" panose="020B0604020202020204" pitchFamily="34" charset="0"/>
              <a:cs typeface="Arial" panose="020B0604020202020204" pitchFamily="34" charset="0"/>
            </a:endParaRPr>
          </a:p>
        </p:txBody>
      </p:sp>
      <p:sp>
        <p:nvSpPr>
          <p:cNvPr id="7" name="Đáp án sai 3">
            <a:extLst>
              <a:ext uri="{FF2B5EF4-FFF2-40B4-BE49-F238E27FC236}">
                <a16:creationId xmlns:a16="http://schemas.microsoft.com/office/drawing/2014/main" id="{2E7D83A4-3758-8699-4DD0-010A80780539}"/>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D</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Thời nhà Nguyễn</a:t>
            </a:r>
            <a:endParaRPr lang="vi-VN" sz="4000" noProof="1">
              <a:solidFill>
                <a:schemeClr val="tx1"/>
              </a:solidFill>
              <a:latin typeface="Arial" panose="020B0604020202020204" pitchFamily="34" charset="0"/>
              <a:cs typeface="Arial" panose="020B0604020202020204" pitchFamily="34" charset="0"/>
            </a:endParaRPr>
          </a:p>
        </p:txBody>
      </p:sp>
      <p:pic>
        <p:nvPicPr>
          <p:cNvPr id="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63544" y="-955900"/>
            <a:ext cx="731045" cy="731045"/>
          </a:xfrm>
          <a:prstGeom prst="rect">
            <a:avLst/>
          </a:prstGeom>
        </p:spPr>
      </p:pic>
      <p:pic>
        <p:nvPicPr>
          <p:cNvPr id="9"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224650" y="7508202"/>
            <a:ext cx="1279569" cy="1113741"/>
          </a:xfrm>
          <a:prstGeom prst="rect">
            <a:avLst/>
          </a:prstGeom>
        </p:spPr>
      </p:pic>
      <p:pic>
        <p:nvPicPr>
          <p:cNvPr id="10" name="Picture 9">
            <a:extLst>
              <a:ext uri="{FF2B5EF4-FFF2-40B4-BE49-F238E27FC236}">
                <a16:creationId xmlns:a16="http://schemas.microsoft.com/office/drawing/2014/main" id="{4B31FD67-694B-8D1E-89C7-5C3C61578F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190943" y="5022272"/>
            <a:ext cx="1275183" cy="1136072"/>
          </a:xfrm>
          <a:prstGeom prst="rect">
            <a:avLst/>
          </a:prstGeom>
        </p:spPr>
      </p:pic>
      <p:pic>
        <p:nvPicPr>
          <p:cNvPr id="11"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190943" y="7497037"/>
            <a:ext cx="1275183" cy="1136072"/>
          </a:xfrm>
          <a:prstGeom prst="rect">
            <a:avLst/>
          </a:prstGeom>
        </p:spPr>
      </p:pic>
      <p:pic>
        <p:nvPicPr>
          <p:cNvPr id="12"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229036" y="5022272"/>
            <a:ext cx="1275183" cy="1136072"/>
          </a:xfrm>
          <a:prstGeom prst="rect">
            <a:avLst/>
          </a:prstGeom>
        </p:spPr>
      </p:pic>
      <p:pic>
        <p:nvPicPr>
          <p:cNvPr id="1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6783188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4"/>
                                        </p:tgtEl>
                                        <p:attrNameLst>
                                          <p:attrName>fillcolor</p:attrName>
                                        </p:attrNameLst>
                                      </p:cBhvr>
                                      <p:to>
                                        <a:srgbClr val="92D050"/>
                                      </p:to>
                                    </p:animClr>
                                    <p:set>
                                      <p:cBhvr>
                                        <p:cTn id="27" dur="500" fill="hold"/>
                                        <p:tgtEl>
                                          <p:spTgt spid="4"/>
                                        </p:tgtEl>
                                        <p:attrNameLst>
                                          <p:attrName>fill.type</p:attrName>
                                        </p:attrNameLst>
                                      </p:cBhvr>
                                      <p:to>
                                        <p:strVal val="solid"/>
                                      </p:to>
                                    </p:set>
                                    <p:set>
                                      <p:cBhvr>
                                        <p:cTn id="28" dur="500" fill="hold"/>
                                        <p:tgtEl>
                                          <p:spTgt spid="4"/>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8"/>
                                        </p:tgtEl>
                                      </p:cBhvr>
                                    </p:cmd>
                                  </p:childTnLst>
                                </p:cTn>
                              </p:par>
                              <p:par>
                                <p:cTn id="31" presetID="1" presetClass="entr" presetSubtype="0" fill="hold" nodeType="withEffect">
                                  <p:stCondLst>
                                    <p:cond delay="0"/>
                                  </p:stCondLst>
                                  <p:childTnLst>
                                    <p:set>
                                      <p:cBhvr>
                                        <p:cTn id="32" dur="1" fill="hold">
                                          <p:stCondLst>
                                            <p:cond delay="9"/>
                                          </p:stCondLst>
                                        </p:cTn>
                                        <p:tgtEl>
                                          <p:spTgt spid="9"/>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D99694"/>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3"/>
                                        </p:tgtEl>
                                      </p:cBhvr>
                                    </p:cmd>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5"/>
                                        </p:tgtEl>
                                      </p:cBhvr>
                                    </p:animEffect>
                                    <p:animScale>
                                      <p:cBhvr>
                                        <p:cTn id="49"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6"/>
                                        </p:tgtEl>
                                        <p:attrNameLst>
                                          <p:attrName>fillcolor</p:attrName>
                                        </p:attrNameLst>
                                      </p:cBhvr>
                                      <p:to>
                                        <a:srgbClr val="D99694"/>
                                      </p:to>
                                    </p:animClr>
                                    <p:set>
                                      <p:cBhvr>
                                        <p:cTn id="55" dur="500" fill="hold"/>
                                        <p:tgtEl>
                                          <p:spTgt spid="6"/>
                                        </p:tgtEl>
                                        <p:attrNameLst>
                                          <p:attrName>fill.type</p:attrName>
                                        </p:attrNameLst>
                                      </p:cBhvr>
                                      <p:to>
                                        <p:strVal val="solid"/>
                                      </p:to>
                                    </p:set>
                                    <p:set>
                                      <p:cBhvr>
                                        <p:cTn id="56" dur="500" fill="hold"/>
                                        <p:tgtEl>
                                          <p:spTgt spid="6"/>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3"/>
                                        </p:tgtEl>
                                      </p:cBhvr>
                                    </p:cmd>
                                  </p:childTnLst>
                                </p:cTn>
                              </p:par>
                              <p:par>
                                <p:cTn id="59" presetID="1" presetClass="entr" presetSubtype="0" fill="hold" nodeType="withEffect">
                                  <p:stCondLst>
                                    <p:cond delay="0"/>
                                  </p:stCondLst>
                                  <p:childTnLst>
                                    <p:set>
                                      <p:cBhvr>
                                        <p:cTn id="60" dur="1" fill="hold">
                                          <p:stCondLst>
                                            <p:cond delay="9"/>
                                          </p:stCondLst>
                                        </p:cTn>
                                        <p:tgtEl>
                                          <p:spTgt spid="10"/>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6"/>
                                        </p:tgtEl>
                                      </p:cBhvr>
                                    </p:animEffect>
                                    <p:animScale>
                                      <p:cBhvr>
                                        <p:cTn id="63"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7"/>
                                        </p:tgtEl>
                                        <p:attrNameLst>
                                          <p:attrName>fillcolor</p:attrName>
                                        </p:attrNameLst>
                                      </p:cBhvr>
                                      <p:to>
                                        <a:srgbClr val="D99694"/>
                                      </p:to>
                                    </p:animClr>
                                    <p:set>
                                      <p:cBhvr>
                                        <p:cTn id="69" dur="500" fill="hold"/>
                                        <p:tgtEl>
                                          <p:spTgt spid="7"/>
                                        </p:tgtEl>
                                        <p:attrNameLst>
                                          <p:attrName>fill.type</p:attrName>
                                        </p:attrNameLst>
                                      </p:cBhvr>
                                      <p:to>
                                        <p:strVal val="solid"/>
                                      </p:to>
                                    </p:set>
                                    <p:set>
                                      <p:cBhvr>
                                        <p:cTn id="70" dur="500" fill="hold"/>
                                        <p:tgtEl>
                                          <p:spTgt spid="7"/>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3"/>
                                        </p:tgtEl>
                                      </p:cBhvr>
                                    </p:cmd>
                                  </p:childTnLst>
                                </p:cTn>
                              </p:par>
                              <p:par>
                                <p:cTn id="73" presetID="1" presetClass="entr" presetSubtype="0" fill="hold" nodeType="withEffect">
                                  <p:stCondLst>
                                    <p:cond delay="0"/>
                                  </p:stCondLst>
                                  <p:childTnLst>
                                    <p:set>
                                      <p:cBhvr>
                                        <p:cTn id="74" dur="1" fill="hold">
                                          <p:stCondLst>
                                            <p:cond delay="9"/>
                                          </p:stCondLst>
                                        </p:cTn>
                                        <p:tgtEl>
                                          <p:spTgt spid="11"/>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7"/>
                                        </p:tgtEl>
                                      </p:cBhvr>
                                    </p:animEffect>
                                    <p:animScale>
                                      <p:cBhvr>
                                        <p:cTn id="77" dur="250" autoRev="1" fill="hold"/>
                                        <p:tgtEl>
                                          <p:spTgt spid="7"/>
                                        </p:tgtEl>
                                      </p:cBhvr>
                                      <p:by x="105000" y="105000"/>
                                    </p:animScale>
                                  </p:childTnLst>
                                </p:cTn>
                              </p:par>
                            </p:childTnLst>
                          </p:cTn>
                        </p:par>
                      </p:childTnLst>
                    </p:cTn>
                  </p:par>
                </p:childTnLst>
              </p:cTn>
              <p:nextCondLst>
                <p:cond evt="onClick" delay="0">
                  <p:tgtEl>
                    <p:spTgt spid="7"/>
                  </p:tgtEl>
                </p:cond>
              </p:nextCondLst>
            </p:seq>
            <p:audio>
              <p:cMediaNode vol="80000">
                <p:cTn id="78" fill="hold" display="0">
                  <p:stCondLst>
                    <p:cond delay="indefinite"/>
                  </p:stCondLst>
                  <p:endCondLst>
                    <p:cond evt="onStopAudio" delay="0">
                      <p:tgtEl>
                        <p:sldTgt/>
                      </p:tgtEl>
                    </p:cond>
                  </p:endCondLst>
                </p:cTn>
                <p:tgtEl>
                  <p:spTgt spid="8"/>
                </p:tgtEl>
              </p:cMediaNode>
            </p:audio>
            <p:audio>
              <p:cMediaNode vol="80000">
                <p:cTn id="79" fill="hold" display="0">
                  <p:stCondLst>
                    <p:cond delay="indefinite"/>
                  </p:stCondLst>
                  <p:endCondLst>
                    <p:cond evt="onStopAudio" delay="0">
                      <p:tgtEl>
                        <p:sldTgt/>
                      </p:tgtEl>
                    </p:cond>
                  </p:endCondLst>
                </p:cTn>
                <p:tgtEl>
                  <p:spTgt spid="13"/>
                </p:tgtEl>
              </p:cMediaNode>
            </p:audio>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l="-950" b="-79467"/>
            </a:stretch>
          </a:blipFill>
        </p:spPr>
      </p:sp>
      <p:sp>
        <p:nvSpPr>
          <p:cNvPr id="3" name="Câu hỏi">
            <a:extLst>
              <a:ext uri="{FF2B5EF4-FFF2-40B4-BE49-F238E27FC236}">
                <a16:creationId xmlns:a16="http://schemas.microsoft.com/office/drawing/2014/main"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500" b="1" noProof="1">
                <a:solidFill>
                  <a:schemeClr val="tx1"/>
                </a:solidFill>
                <a:latin typeface="Arial" panose="020B0604020202020204" pitchFamily="34" charset="0"/>
                <a:cs typeface="Arial" panose="020B0604020202020204" pitchFamily="34" charset="0"/>
              </a:rPr>
              <a:t>Câu </a:t>
            </a:r>
            <a:r>
              <a:rPr lang="vi-VN" sz="4500" b="1" noProof="1">
                <a:solidFill>
                  <a:schemeClr val="tx1"/>
                </a:solidFill>
                <a:latin typeface="Arial" panose="020B0604020202020204" pitchFamily="34" charset="0"/>
                <a:cs typeface="Arial" panose="020B0604020202020204" pitchFamily="34" charset="0"/>
              </a:rPr>
              <a:t>hỏi </a:t>
            </a:r>
            <a:r>
              <a:rPr lang="en-US" sz="4500" b="1" noProof="1" smtClean="0">
                <a:solidFill>
                  <a:schemeClr val="tx1"/>
                </a:solidFill>
                <a:latin typeface="Arial" panose="020B0604020202020204" pitchFamily="34" charset="0"/>
                <a:cs typeface="Arial" panose="020B0604020202020204" pitchFamily="34" charset="0"/>
              </a:rPr>
              <a:t>3: </a:t>
            </a:r>
            <a:r>
              <a:rPr lang="en-US" sz="4500" noProof="1" smtClean="0">
                <a:solidFill>
                  <a:schemeClr val="tx1"/>
                </a:solidFill>
                <a:latin typeface="Arial" panose="020B0604020202020204" pitchFamily="34" charset="0"/>
                <a:cs typeface="Arial" panose="020B0604020202020204" pitchFamily="34" charset="0"/>
              </a:rPr>
              <a:t>Câu nào sau đây </a:t>
            </a:r>
            <a:r>
              <a:rPr lang="en-US" sz="4500" b="1" noProof="1" smtClean="0">
                <a:solidFill>
                  <a:schemeClr val="tx1"/>
                </a:solidFill>
                <a:latin typeface="Arial" panose="020B0604020202020204" pitchFamily="34" charset="0"/>
                <a:cs typeface="Arial" panose="020B0604020202020204" pitchFamily="34" charset="0"/>
              </a:rPr>
              <a:t>không </a:t>
            </a:r>
            <a:r>
              <a:rPr lang="en-US" sz="4500" noProof="1" smtClean="0">
                <a:solidFill>
                  <a:schemeClr val="tx1"/>
                </a:solidFill>
                <a:latin typeface="Arial" panose="020B0604020202020204" pitchFamily="34" charset="0"/>
                <a:cs typeface="Arial" panose="020B0604020202020204" pitchFamily="34" charset="0"/>
              </a:rPr>
              <a:t>đúng với nhân vật đô Trâu? </a:t>
            </a:r>
            <a:endParaRPr lang="vi-VN" sz="4500" noProof="1">
              <a:solidFill>
                <a:schemeClr val="tx1"/>
              </a:solidFill>
              <a:latin typeface="Arial" panose="020B0604020202020204" pitchFamily="34" charset="0"/>
              <a:cs typeface="Arial" panose="020B0604020202020204" pitchFamily="34" charset="0"/>
            </a:endParaRPr>
          </a:p>
        </p:txBody>
      </p:sp>
      <p:sp>
        <p:nvSpPr>
          <p:cNvPr id="4" name="Đáp án đúng">
            <a:extLst>
              <a:ext uri="{FF2B5EF4-FFF2-40B4-BE49-F238E27FC236}">
                <a16:creationId xmlns:a16="http://schemas.microsoft.com/office/drawing/2014/main" id="{8B66CBE4-2DB9-BCF7-D1C4-281B894BFE17}"/>
              </a:ext>
            </a:extLst>
          </p:cNvPr>
          <p:cNvSpPr/>
          <p:nvPr/>
        </p:nvSpPr>
        <p:spPr>
          <a:xfrm>
            <a:off x="1821875"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B</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Một đô vật có tinh thần thượng võ</a:t>
            </a:r>
            <a:endParaRPr lang="vi-VN" sz="4000" noProof="1">
              <a:solidFill>
                <a:schemeClr val="tx1"/>
              </a:solidFill>
              <a:latin typeface="Arial" panose="020B0604020202020204" pitchFamily="34" charset="0"/>
              <a:cs typeface="Arial" panose="020B0604020202020204" pitchFamily="34" charset="0"/>
            </a:endParaRPr>
          </a:p>
        </p:txBody>
      </p:sp>
      <p:sp>
        <p:nvSpPr>
          <p:cNvPr id="5"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A</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Một kẻ nguy hiểm trong tay Trần Ích Tắc</a:t>
            </a:r>
            <a:endParaRPr lang="vi-VN" sz="4000" noProof="1">
              <a:solidFill>
                <a:schemeClr val="tx1"/>
              </a:solidFill>
              <a:latin typeface="Arial" panose="020B0604020202020204" pitchFamily="34" charset="0"/>
              <a:cs typeface="Arial" panose="020B0604020202020204" pitchFamily="34" charset="0"/>
            </a:endParaRPr>
          </a:p>
        </p:txBody>
      </p:sp>
      <p:sp>
        <p:nvSpPr>
          <p:cNvPr id="6" name="Đáp án sai 2">
            <a:extLst>
              <a:ext uri="{FF2B5EF4-FFF2-40B4-BE49-F238E27FC236}">
                <a16:creationId xmlns:a16="http://schemas.microsoft.com/office/drawing/2014/main" id="{6A919885-0285-0403-1E09-FA94D8BC080B}"/>
              </a:ext>
            </a:extLst>
          </p:cNvPr>
          <p:cNvSpPr/>
          <p:nvPr/>
        </p:nvSpPr>
        <p:spPr>
          <a:xfrm>
            <a:off x="9663545"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C</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Một đô vật quen giật giải nhất trong các hội vật</a:t>
            </a:r>
            <a:endParaRPr lang="vi-VN" sz="4000" noProof="1">
              <a:solidFill>
                <a:schemeClr val="tx1"/>
              </a:solidFill>
              <a:latin typeface="Arial" panose="020B0604020202020204" pitchFamily="34" charset="0"/>
              <a:cs typeface="Arial" panose="020B0604020202020204" pitchFamily="34" charset="0"/>
            </a:endParaRPr>
          </a:p>
        </p:txBody>
      </p:sp>
      <p:sp>
        <p:nvSpPr>
          <p:cNvPr id="7" name="Đáp án sai 3">
            <a:extLst>
              <a:ext uri="{FF2B5EF4-FFF2-40B4-BE49-F238E27FC236}">
                <a16:creationId xmlns:a16="http://schemas.microsoft.com/office/drawing/2014/main" id="{2E7D83A4-3758-8699-4DD0-010A80780539}"/>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D</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Một kẻ kiêu ngạo đã phải nếm mùi thất bại</a:t>
            </a:r>
            <a:endParaRPr lang="vi-VN" sz="4000" noProof="1">
              <a:solidFill>
                <a:schemeClr val="tx1"/>
              </a:solidFill>
              <a:latin typeface="Arial" panose="020B0604020202020204" pitchFamily="34" charset="0"/>
              <a:cs typeface="Arial" panose="020B0604020202020204" pitchFamily="34" charset="0"/>
            </a:endParaRPr>
          </a:p>
        </p:txBody>
      </p:sp>
      <p:pic>
        <p:nvPicPr>
          <p:cNvPr id="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63544" y="-955900"/>
            <a:ext cx="731045" cy="731045"/>
          </a:xfrm>
          <a:prstGeom prst="rect">
            <a:avLst/>
          </a:prstGeom>
        </p:spPr>
      </p:pic>
      <p:pic>
        <p:nvPicPr>
          <p:cNvPr id="9"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224650" y="7508202"/>
            <a:ext cx="1279569" cy="1113741"/>
          </a:xfrm>
          <a:prstGeom prst="rect">
            <a:avLst/>
          </a:prstGeom>
        </p:spPr>
      </p:pic>
      <p:pic>
        <p:nvPicPr>
          <p:cNvPr id="10" name="Picture 9">
            <a:extLst>
              <a:ext uri="{FF2B5EF4-FFF2-40B4-BE49-F238E27FC236}">
                <a16:creationId xmlns:a16="http://schemas.microsoft.com/office/drawing/2014/main" id="{4B31FD67-694B-8D1E-89C7-5C3C61578F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190943" y="5022272"/>
            <a:ext cx="1275183" cy="1136072"/>
          </a:xfrm>
          <a:prstGeom prst="rect">
            <a:avLst/>
          </a:prstGeom>
        </p:spPr>
      </p:pic>
      <p:pic>
        <p:nvPicPr>
          <p:cNvPr id="11"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190943" y="7497037"/>
            <a:ext cx="1275183" cy="1136072"/>
          </a:xfrm>
          <a:prstGeom prst="rect">
            <a:avLst/>
          </a:prstGeom>
        </p:spPr>
      </p:pic>
      <p:pic>
        <p:nvPicPr>
          <p:cNvPr id="12"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229036" y="5022272"/>
            <a:ext cx="1275183" cy="1136072"/>
          </a:xfrm>
          <a:prstGeom prst="rect">
            <a:avLst/>
          </a:prstGeom>
        </p:spPr>
      </p:pic>
      <p:pic>
        <p:nvPicPr>
          <p:cNvPr id="1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34903775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4"/>
                                        </p:tgtEl>
                                        <p:attrNameLst>
                                          <p:attrName>fillcolor</p:attrName>
                                        </p:attrNameLst>
                                      </p:cBhvr>
                                      <p:to>
                                        <a:srgbClr val="92D050"/>
                                      </p:to>
                                    </p:animClr>
                                    <p:set>
                                      <p:cBhvr>
                                        <p:cTn id="27" dur="500" fill="hold"/>
                                        <p:tgtEl>
                                          <p:spTgt spid="4"/>
                                        </p:tgtEl>
                                        <p:attrNameLst>
                                          <p:attrName>fill.type</p:attrName>
                                        </p:attrNameLst>
                                      </p:cBhvr>
                                      <p:to>
                                        <p:strVal val="solid"/>
                                      </p:to>
                                    </p:set>
                                    <p:set>
                                      <p:cBhvr>
                                        <p:cTn id="28" dur="500" fill="hold"/>
                                        <p:tgtEl>
                                          <p:spTgt spid="4"/>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8"/>
                                        </p:tgtEl>
                                      </p:cBhvr>
                                    </p:cmd>
                                  </p:childTnLst>
                                </p:cTn>
                              </p:par>
                              <p:par>
                                <p:cTn id="31" presetID="1" presetClass="entr" presetSubtype="0" fill="hold" nodeType="withEffect">
                                  <p:stCondLst>
                                    <p:cond delay="0"/>
                                  </p:stCondLst>
                                  <p:childTnLst>
                                    <p:set>
                                      <p:cBhvr>
                                        <p:cTn id="32" dur="1" fill="hold">
                                          <p:stCondLst>
                                            <p:cond delay="9"/>
                                          </p:stCondLst>
                                        </p:cTn>
                                        <p:tgtEl>
                                          <p:spTgt spid="9"/>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D99694"/>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3"/>
                                        </p:tgtEl>
                                      </p:cBhvr>
                                    </p:cmd>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5"/>
                                        </p:tgtEl>
                                      </p:cBhvr>
                                    </p:animEffect>
                                    <p:animScale>
                                      <p:cBhvr>
                                        <p:cTn id="49"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6"/>
                                        </p:tgtEl>
                                        <p:attrNameLst>
                                          <p:attrName>fillcolor</p:attrName>
                                        </p:attrNameLst>
                                      </p:cBhvr>
                                      <p:to>
                                        <a:srgbClr val="D99694"/>
                                      </p:to>
                                    </p:animClr>
                                    <p:set>
                                      <p:cBhvr>
                                        <p:cTn id="55" dur="500" fill="hold"/>
                                        <p:tgtEl>
                                          <p:spTgt spid="6"/>
                                        </p:tgtEl>
                                        <p:attrNameLst>
                                          <p:attrName>fill.type</p:attrName>
                                        </p:attrNameLst>
                                      </p:cBhvr>
                                      <p:to>
                                        <p:strVal val="solid"/>
                                      </p:to>
                                    </p:set>
                                    <p:set>
                                      <p:cBhvr>
                                        <p:cTn id="56" dur="500" fill="hold"/>
                                        <p:tgtEl>
                                          <p:spTgt spid="6"/>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3"/>
                                        </p:tgtEl>
                                      </p:cBhvr>
                                    </p:cmd>
                                  </p:childTnLst>
                                </p:cTn>
                              </p:par>
                              <p:par>
                                <p:cTn id="59" presetID="1" presetClass="entr" presetSubtype="0" fill="hold" nodeType="withEffect">
                                  <p:stCondLst>
                                    <p:cond delay="0"/>
                                  </p:stCondLst>
                                  <p:childTnLst>
                                    <p:set>
                                      <p:cBhvr>
                                        <p:cTn id="60" dur="1" fill="hold">
                                          <p:stCondLst>
                                            <p:cond delay="9"/>
                                          </p:stCondLst>
                                        </p:cTn>
                                        <p:tgtEl>
                                          <p:spTgt spid="10"/>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6"/>
                                        </p:tgtEl>
                                      </p:cBhvr>
                                    </p:animEffect>
                                    <p:animScale>
                                      <p:cBhvr>
                                        <p:cTn id="63"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7"/>
                                        </p:tgtEl>
                                        <p:attrNameLst>
                                          <p:attrName>fillcolor</p:attrName>
                                        </p:attrNameLst>
                                      </p:cBhvr>
                                      <p:to>
                                        <a:srgbClr val="D99694"/>
                                      </p:to>
                                    </p:animClr>
                                    <p:set>
                                      <p:cBhvr>
                                        <p:cTn id="69" dur="500" fill="hold"/>
                                        <p:tgtEl>
                                          <p:spTgt spid="7"/>
                                        </p:tgtEl>
                                        <p:attrNameLst>
                                          <p:attrName>fill.type</p:attrName>
                                        </p:attrNameLst>
                                      </p:cBhvr>
                                      <p:to>
                                        <p:strVal val="solid"/>
                                      </p:to>
                                    </p:set>
                                    <p:set>
                                      <p:cBhvr>
                                        <p:cTn id="70" dur="500" fill="hold"/>
                                        <p:tgtEl>
                                          <p:spTgt spid="7"/>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3"/>
                                        </p:tgtEl>
                                      </p:cBhvr>
                                    </p:cmd>
                                  </p:childTnLst>
                                </p:cTn>
                              </p:par>
                              <p:par>
                                <p:cTn id="73" presetID="1" presetClass="entr" presetSubtype="0" fill="hold" nodeType="withEffect">
                                  <p:stCondLst>
                                    <p:cond delay="0"/>
                                  </p:stCondLst>
                                  <p:childTnLst>
                                    <p:set>
                                      <p:cBhvr>
                                        <p:cTn id="74" dur="1" fill="hold">
                                          <p:stCondLst>
                                            <p:cond delay="9"/>
                                          </p:stCondLst>
                                        </p:cTn>
                                        <p:tgtEl>
                                          <p:spTgt spid="11"/>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7"/>
                                        </p:tgtEl>
                                      </p:cBhvr>
                                    </p:animEffect>
                                    <p:animScale>
                                      <p:cBhvr>
                                        <p:cTn id="77" dur="250" autoRev="1" fill="hold"/>
                                        <p:tgtEl>
                                          <p:spTgt spid="7"/>
                                        </p:tgtEl>
                                      </p:cBhvr>
                                      <p:by x="105000" y="105000"/>
                                    </p:animScale>
                                  </p:childTnLst>
                                </p:cTn>
                              </p:par>
                            </p:childTnLst>
                          </p:cTn>
                        </p:par>
                      </p:childTnLst>
                    </p:cTn>
                  </p:par>
                </p:childTnLst>
              </p:cTn>
              <p:nextCondLst>
                <p:cond evt="onClick" delay="0">
                  <p:tgtEl>
                    <p:spTgt spid="7"/>
                  </p:tgtEl>
                </p:cond>
              </p:nextCondLst>
            </p:seq>
            <p:audio>
              <p:cMediaNode vol="80000">
                <p:cTn id="78" fill="hold" display="0">
                  <p:stCondLst>
                    <p:cond delay="indefinite"/>
                  </p:stCondLst>
                  <p:endCondLst>
                    <p:cond evt="onStopAudio" delay="0">
                      <p:tgtEl>
                        <p:sldTgt/>
                      </p:tgtEl>
                    </p:cond>
                  </p:endCondLst>
                </p:cTn>
                <p:tgtEl>
                  <p:spTgt spid="8"/>
                </p:tgtEl>
              </p:cMediaNode>
            </p:audio>
            <p:audio>
              <p:cMediaNode vol="80000">
                <p:cTn id="79" fill="hold" display="0">
                  <p:stCondLst>
                    <p:cond delay="indefinite"/>
                  </p:stCondLst>
                  <p:endCondLst>
                    <p:cond evt="onStopAudio" delay="0">
                      <p:tgtEl>
                        <p:sldTgt/>
                      </p:tgtEl>
                    </p:cond>
                  </p:endCondLst>
                </p:cTn>
                <p:tgtEl>
                  <p:spTgt spid="13"/>
                </p:tgtEl>
              </p:cMediaNode>
            </p:audio>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l="-950" b="-79467"/>
            </a:stretch>
          </a:blipFill>
        </p:spPr>
      </p:sp>
      <p:sp>
        <p:nvSpPr>
          <p:cNvPr id="3" name="Câu hỏi">
            <a:extLst>
              <a:ext uri="{FF2B5EF4-FFF2-40B4-BE49-F238E27FC236}">
                <a16:creationId xmlns:a16="http://schemas.microsoft.com/office/drawing/2014/main" id="{4ADFFF1A-F500-CC57-185E-00F4826D0836}"/>
              </a:ext>
            </a:extLst>
          </p:cNvPr>
          <p:cNvSpPr/>
          <p:nvPr/>
        </p:nvSpPr>
        <p:spPr>
          <a:xfrm>
            <a:off x="1309256" y="1298867"/>
            <a:ext cx="16048892"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500" b="1" noProof="1">
                <a:solidFill>
                  <a:schemeClr val="tx1"/>
                </a:solidFill>
                <a:latin typeface="Arial" panose="020B0604020202020204" pitchFamily="34" charset="0"/>
                <a:cs typeface="Arial" panose="020B0604020202020204" pitchFamily="34" charset="0"/>
              </a:rPr>
              <a:t>Câu </a:t>
            </a:r>
            <a:r>
              <a:rPr lang="vi-VN" sz="4500" b="1" noProof="1">
                <a:solidFill>
                  <a:schemeClr val="tx1"/>
                </a:solidFill>
                <a:latin typeface="Arial" panose="020B0604020202020204" pitchFamily="34" charset="0"/>
                <a:cs typeface="Arial" panose="020B0604020202020204" pitchFamily="34" charset="0"/>
              </a:rPr>
              <a:t>hỏi </a:t>
            </a:r>
            <a:r>
              <a:rPr lang="en-US" sz="4500" b="1" noProof="1" smtClean="0">
                <a:solidFill>
                  <a:schemeClr val="tx1"/>
                </a:solidFill>
                <a:latin typeface="Arial" panose="020B0604020202020204" pitchFamily="34" charset="0"/>
                <a:cs typeface="Arial" panose="020B0604020202020204" pitchFamily="34" charset="0"/>
              </a:rPr>
              <a:t>4: </a:t>
            </a:r>
            <a:r>
              <a:rPr lang="en-US" sz="4500" noProof="1" smtClean="0">
                <a:solidFill>
                  <a:schemeClr val="tx1"/>
                </a:solidFill>
                <a:latin typeface="Arial" panose="020B0604020202020204" pitchFamily="34" charset="0"/>
                <a:cs typeface="Arial" panose="020B0604020202020204" pitchFamily="34" charset="0"/>
              </a:rPr>
              <a:t>Câu “Bây giờ Yết Kiêu đứng kia, ngay bên cạnh ông.” cho biết cuộc đấu vật diễn ra vào lúc nào?</a:t>
            </a:r>
            <a:endParaRPr lang="vi-VN" sz="4500" noProof="1">
              <a:solidFill>
                <a:schemeClr val="tx1"/>
              </a:solidFill>
              <a:latin typeface="Arial" panose="020B0604020202020204" pitchFamily="34" charset="0"/>
              <a:cs typeface="Arial" panose="020B0604020202020204" pitchFamily="34" charset="0"/>
            </a:endParaRPr>
          </a:p>
        </p:txBody>
      </p:sp>
      <p:sp>
        <p:nvSpPr>
          <p:cNvPr id="4" name="Đáp án đúng">
            <a:extLst>
              <a:ext uri="{FF2B5EF4-FFF2-40B4-BE49-F238E27FC236}">
                <a16:creationId xmlns:a16="http://schemas.microsoft.com/office/drawing/2014/main" id="{8B66CBE4-2DB9-BCF7-D1C4-281B894BFE17}"/>
              </a:ext>
            </a:extLst>
          </p:cNvPr>
          <p:cNvSpPr/>
          <p:nvPr/>
        </p:nvSpPr>
        <p:spPr>
          <a:xfrm>
            <a:off x="10134600" y="4748649"/>
            <a:ext cx="7252856"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C</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Cuộc đấu vật từng diễn ra trước đây</a:t>
            </a:r>
            <a:endParaRPr lang="vi-VN" sz="4000" noProof="1">
              <a:solidFill>
                <a:schemeClr val="tx1"/>
              </a:solidFill>
              <a:latin typeface="Arial" panose="020B0604020202020204" pitchFamily="34" charset="0"/>
              <a:cs typeface="Arial" panose="020B0604020202020204" pitchFamily="34" charset="0"/>
            </a:endParaRPr>
          </a:p>
        </p:txBody>
      </p:sp>
      <p:sp>
        <p:nvSpPr>
          <p:cNvPr id="5" name="Đáp án sai 1">
            <a:extLst>
              <a:ext uri="{FF2B5EF4-FFF2-40B4-BE49-F238E27FC236}">
                <a16:creationId xmlns:a16="http://schemas.microsoft.com/office/drawing/2014/main" id="{3FCD9830-5FD1-BD44-878B-228BD96CE996}"/>
              </a:ext>
            </a:extLst>
          </p:cNvPr>
          <p:cNvSpPr/>
          <p:nvPr/>
        </p:nvSpPr>
        <p:spPr>
          <a:xfrm>
            <a:off x="1309256" y="4748649"/>
            <a:ext cx="8001000"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A</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Cuộc đấu vật đang diễn ra</a:t>
            </a:r>
            <a:endParaRPr lang="vi-VN" sz="4000" noProof="1">
              <a:solidFill>
                <a:schemeClr val="tx1"/>
              </a:solidFill>
              <a:latin typeface="Arial" panose="020B0604020202020204" pitchFamily="34" charset="0"/>
              <a:cs typeface="Arial" panose="020B0604020202020204" pitchFamily="34" charset="0"/>
            </a:endParaRPr>
          </a:p>
        </p:txBody>
      </p:sp>
      <p:sp>
        <p:nvSpPr>
          <p:cNvPr id="6" name="Đáp án sai 2">
            <a:extLst>
              <a:ext uri="{FF2B5EF4-FFF2-40B4-BE49-F238E27FC236}">
                <a16:creationId xmlns:a16="http://schemas.microsoft.com/office/drawing/2014/main" id="{6A919885-0285-0403-1E09-FA94D8BC080B}"/>
              </a:ext>
            </a:extLst>
          </p:cNvPr>
          <p:cNvSpPr/>
          <p:nvPr/>
        </p:nvSpPr>
        <p:spPr>
          <a:xfrm>
            <a:off x="1309256" y="7209550"/>
            <a:ext cx="8001000"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B</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Cuộc đấu vật vừa mới kết thúc</a:t>
            </a:r>
            <a:endParaRPr lang="vi-VN" sz="4000" noProof="1">
              <a:solidFill>
                <a:schemeClr val="tx1"/>
              </a:solidFill>
              <a:latin typeface="Arial" panose="020B0604020202020204" pitchFamily="34" charset="0"/>
              <a:cs typeface="Arial" panose="020B0604020202020204" pitchFamily="34" charset="0"/>
            </a:endParaRPr>
          </a:p>
        </p:txBody>
      </p:sp>
      <p:sp>
        <p:nvSpPr>
          <p:cNvPr id="7" name="Đáp án sai 3">
            <a:extLst>
              <a:ext uri="{FF2B5EF4-FFF2-40B4-BE49-F238E27FC236}">
                <a16:creationId xmlns:a16="http://schemas.microsoft.com/office/drawing/2014/main" id="{2E7D83A4-3758-8699-4DD0-010A80780539}"/>
              </a:ext>
            </a:extLst>
          </p:cNvPr>
          <p:cNvSpPr/>
          <p:nvPr/>
        </p:nvSpPr>
        <p:spPr>
          <a:xfrm>
            <a:off x="10134600" y="7200900"/>
            <a:ext cx="7252856"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D</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Cuộc đấu vật chưa diễn ra</a:t>
            </a:r>
            <a:endParaRPr lang="vi-VN" sz="4000" noProof="1">
              <a:solidFill>
                <a:schemeClr val="tx1"/>
              </a:solidFill>
              <a:latin typeface="Arial" panose="020B0604020202020204" pitchFamily="34" charset="0"/>
              <a:cs typeface="Arial" panose="020B0604020202020204" pitchFamily="34" charset="0"/>
            </a:endParaRPr>
          </a:p>
        </p:txBody>
      </p:sp>
      <p:pic>
        <p:nvPicPr>
          <p:cNvPr id="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63544" y="-955900"/>
            <a:ext cx="731045" cy="731045"/>
          </a:xfrm>
          <a:prstGeom prst="rect">
            <a:avLst/>
          </a:prstGeom>
        </p:spPr>
      </p:pic>
      <p:pic>
        <p:nvPicPr>
          <p:cNvPr id="9"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078579" y="5657667"/>
            <a:ext cx="1279569" cy="1113741"/>
          </a:xfrm>
          <a:prstGeom prst="rect">
            <a:avLst/>
          </a:prstGeom>
        </p:spPr>
      </p:pic>
      <p:pic>
        <p:nvPicPr>
          <p:cNvPr id="10" name="Picture 9">
            <a:extLst>
              <a:ext uri="{FF2B5EF4-FFF2-40B4-BE49-F238E27FC236}">
                <a16:creationId xmlns:a16="http://schemas.microsoft.com/office/drawing/2014/main" id="{4B31FD67-694B-8D1E-89C7-5C3C61578F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814466" y="8056950"/>
            <a:ext cx="1275183" cy="1136072"/>
          </a:xfrm>
          <a:prstGeom prst="rect">
            <a:avLst/>
          </a:prstGeom>
        </p:spPr>
      </p:pic>
      <p:pic>
        <p:nvPicPr>
          <p:cNvPr id="11"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082965" y="8047997"/>
            <a:ext cx="1275183" cy="1136072"/>
          </a:xfrm>
          <a:prstGeom prst="rect">
            <a:avLst/>
          </a:prstGeom>
        </p:spPr>
      </p:pic>
      <p:pic>
        <p:nvPicPr>
          <p:cNvPr id="12"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035073" y="5657667"/>
            <a:ext cx="1275183" cy="1136072"/>
          </a:xfrm>
          <a:prstGeom prst="rect">
            <a:avLst/>
          </a:prstGeom>
        </p:spPr>
      </p:pic>
      <p:pic>
        <p:nvPicPr>
          <p:cNvPr id="1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3065407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strips(downLeft)">
                                      <p:cBhvr>
                                        <p:cTn id="18" dur="500"/>
                                        <p:tgtEl>
                                          <p:spTgt spid="4"/>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4"/>
                                        </p:tgtEl>
                                        <p:attrNameLst>
                                          <p:attrName>fillcolor</p:attrName>
                                        </p:attrNameLst>
                                      </p:cBhvr>
                                      <p:to>
                                        <a:srgbClr val="92D050"/>
                                      </p:to>
                                    </p:animClr>
                                    <p:set>
                                      <p:cBhvr>
                                        <p:cTn id="27" dur="500" fill="hold"/>
                                        <p:tgtEl>
                                          <p:spTgt spid="4"/>
                                        </p:tgtEl>
                                        <p:attrNameLst>
                                          <p:attrName>fill.type</p:attrName>
                                        </p:attrNameLst>
                                      </p:cBhvr>
                                      <p:to>
                                        <p:strVal val="solid"/>
                                      </p:to>
                                    </p:set>
                                    <p:set>
                                      <p:cBhvr>
                                        <p:cTn id="28" dur="500" fill="hold"/>
                                        <p:tgtEl>
                                          <p:spTgt spid="4"/>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8"/>
                                        </p:tgtEl>
                                      </p:cBhvr>
                                    </p:cmd>
                                  </p:childTnLst>
                                </p:cTn>
                              </p:par>
                              <p:par>
                                <p:cTn id="31" presetID="1" presetClass="entr" presetSubtype="0" fill="hold" nodeType="withEffect">
                                  <p:stCondLst>
                                    <p:cond delay="0"/>
                                  </p:stCondLst>
                                  <p:childTnLst>
                                    <p:set>
                                      <p:cBhvr>
                                        <p:cTn id="32" dur="1" fill="hold">
                                          <p:stCondLst>
                                            <p:cond delay="9"/>
                                          </p:stCondLst>
                                        </p:cTn>
                                        <p:tgtEl>
                                          <p:spTgt spid="9"/>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D99694"/>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3"/>
                                        </p:tgtEl>
                                      </p:cBhvr>
                                    </p:cmd>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5"/>
                                        </p:tgtEl>
                                      </p:cBhvr>
                                    </p:animEffect>
                                    <p:animScale>
                                      <p:cBhvr>
                                        <p:cTn id="49"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6"/>
                                        </p:tgtEl>
                                        <p:attrNameLst>
                                          <p:attrName>fillcolor</p:attrName>
                                        </p:attrNameLst>
                                      </p:cBhvr>
                                      <p:to>
                                        <a:srgbClr val="D99694"/>
                                      </p:to>
                                    </p:animClr>
                                    <p:set>
                                      <p:cBhvr>
                                        <p:cTn id="55" dur="500" fill="hold"/>
                                        <p:tgtEl>
                                          <p:spTgt spid="6"/>
                                        </p:tgtEl>
                                        <p:attrNameLst>
                                          <p:attrName>fill.type</p:attrName>
                                        </p:attrNameLst>
                                      </p:cBhvr>
                                      <p:to>
                                        <p:strVal val="solid"/>
                                      </p:to>
                                    </p:set>
                                    <p:set>
                                      <p:cBhvr>
                                        <p:cTn id="56" dur="500" fill="hold"/>
                                        <p:tgtEl>
                                          <p:spTgt spid="6"/>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3"/>
                                        </p:tgtEl>
                                      </p:cBhvr>
                                    </p:cmd>
                                  </p:childTnLst>
                                </p:cTn>
                              </p:par>
                              <p:par>
                                <p:cTn id="59" presetID="1" presetClass="entr" presetSubtype="0" fill="hold" nodeType="withEffect">
                                  <p:stCondLst>
                                    <p:cond delay="0"/>
                                  </p:stCondLst>
                                  <p:childTnLst>
                                    <p:set>
                                      <p:cBhvr>
                                        <p:cTn id="60" dur="1" fill="hold">
                                          <p:stCondLst>
                                            <p:cond delay="9"/>
                                          </p:stCondLst>
                                        </p:cTn>
                                        <p:tgtEl>
                                          <p:spTgt spid="10"/>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6"/>
                                        </p:tgtEl>
                                      </p:cBhvr>
                                    </p:animEffect>
                                    <p:animScale>
                                      <p:cBhvr>
                                        <p:cTn id="63"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7"/>
                                        </p:tgtEl>
                                        <p:attrNameLst>
                                          <p:attrName>fillcolor</p:attrName>
                                        </p:attrNameLst>
                                      </p:cBhvr>
                                      <p:to>
                                        <a:srgbClr val="D99694"/>
                                      </p:to>
                                    </p:animClr>
                                    <p:set>
                                      <p:cBhvr>
                                        <p:cTn id="69" dur="500" fill="hold"/>
                                        <p:tgtEl>
                                          <p:spTgt spid="7"/>
                                        </p:tgtEl>
                                        <p:attrNameLst>
                                          <p:attrName>fill.type</p:attrName>
                                        </p:attrNameLst>
                                      </p:cBhvr>
                                      <p:to>
                                        <p:strVal val="solid"/>
                                      </p:to>
                                    </p:set>
                                    <p:set>
                                      <p:cBhvr>
                                        <p:cTn id="70" dur="500" fill="hold"/>
                                        <p:tgtEl>
                                          <p:spTgt spid="7"/>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3"/>
                                        </p:tgtEl>
                                      </p:cBhvr>
                                    </p:cmd>
                                  </p:childTnLst>
                                </p:cTn>
                              </p:par>
                              <p:par>
                                <p:cTn id="73" presetID="1" presetClass="entr" presetSubtype="0" fill="hold" nodeType="withEffect">
                                  <p:stCondLst>
                                    <p:cond delay="0"/>
                                  </p:stCondLst>
                                  <p:childTnLst>
                                    <p:set>
                                      <p:cBhvr>
                                        <p:cTn id="74" dur="1" fill="hold">
                                          <p:stCondLst>
                                            <p:cond delay="9"/>
                                          </p:stCondLst>
                                        </p:cTn>
                                        <p:tgtEl>
                                          <p:spTgt spid="11"/>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7"/>
                                        </p:tgtEl>
                                      </p:cBhvr>
                                    </p:animEffect>
                                    <p:animScale>
                                      <p:cBhvr>
                                        <p:cTn id="77" dur="250" autoRev="1" fill="hold"/>
                                        <p:tgtEl>
                                          <p:spTgt spid="7"/>
                                        </p:tgtEl>
                                      </p:cBhvr>
                                      <p:by x="105000" y="105000"/>
                                    </p:animScale>
                                  </p:childTnLst>
                                </p:cTn>
                              </p:par>
                            </p:childTnLst>
                          </p:cTn>
                        </p:par>
                      </p:childTnLst>
                    </p:cTn>
                  </p:par>
                </p:childTnLst>
              </p:cTn>
              <p:nextCondLst>
                <p:cond evt="onClick" delay="0">
                  <p:tgtEl>
                    <p:spTgt spid="7"/>
                  </p:tgtEl>
                </p:cond>
              </p:nextCondLst>
            </p:seq>
            <p:audio>
              <p:cMediaNode vol="80000">
                <p:cTn id="78" fill="hold" display="0">
                  <p:stCondLst>
                    <p:cond delay="indefinite"/>
                  </p:stCondLst>
                  <p:endCondLst>
                    <p:cond evt="onStopAudio" delay="0">
                      <p:tgtEl>
                        <p:sldTgt/>
                      </p:tgtEl>
                    </p:cond>
                  </p:endCondLst>
                </p:cTn>
                <p:tgtEl>
                  <p:spTgt spid="8"/>
                </p:tgtEl>
              </p:cMediaNode>
            </p:audio>
            <p:audio>
              <p:cMediaNode vol="80000">
                <p:cTn id="79" fill="hold" display="0">
                  <p:stCondLst>
                    <p:cond delay="indefinite"/>
                  </p:stCondLst>
                  <p:endCondLst>
                    <p:cond evt="onStopAudio" delay="0">
                      <p:tgtEl>
                        <p:sldTgt/>
                      </p:tgtEl>
                    </p:cond>
                  </p:endCondLst>
                </p:cTn>
                <p:tgtEl>
                  <p:spTgt spid="13"/>
                </p:tgtEl>
              </p:cMediaNode>
            </p:audio>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l="-950" b="-79467"/>
            </a:stretch>
          </a:blipFill>
        </p:spPr>
      </p:sp>
      <p:sp>
        <p:nvSpPr>
          <p:cNvPr id="3" name="Câu hỏi">
            <a:extLst>
              <a:ext uri="{FF2B5EF4-FFF2-40B4-BE49-F238E27FC236}">
                <a16:creationId xmlns:a16="http://schemas.microsoft.com/office/drawing/2014/main" id="{4ADFFF1A-F500-CC57-185E-00F4826D0836}"/>
              </a:ext>
            </a:extLst>
          </p:cNvPr>
          <p:cNvSpPr/>
          <p:nvPr/>
        </p:nvSpPr>
        <p:spPr>
          <a:xfrm>
            <a:off x="1329114" y="1172709"/>
            <a:ext cx="15166320"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500" b="1" noProof="1">
                <a:solidFill>
                  <a:schemeClr val="tx1"/>
                </a:solidFill>
                <a:latin typeface="Arial" panose="020B0604020202020204" pitchFamily="34" charset="0"/>
                <a:cs typeface="Arial" panose="020B0604020202020204" pitchFamily="34" charset="0"/>
              </a:rPr>
              <a:t>Câu </a:t>
            </a:r>
            <a:r>
              <a:rPr lang="vi-VN" sz="4500" b="1" noProof="1">
                <a:solidFill>
                  <a:schemeClr val="tx1"/>
                </a:solidFill>
                <a:latin typeface="Arial" panose="020B0604020202020204" pitchFamily="34" charset="0"/>
                <a:cs typeface="Arial" panose="020B0604020202020204" pitchFamily="34" charset="0"/>
              </a:rPr>
              <a:t>hỏi </a:t>
            </a:r>
            <a:r>
              <a:rPr lang="en-US" sz="4500" b="1" noProof="1" smtClean="0">
                <a:solidFill>
                  <a:schemeClr val="tx1"/>
                </a:solidFill>
                <a:latin typeface="Arial" panose="020B0604020202020204" pitchFamily="34" charset="0"/>
                <a:cs typeface="Arial" panose="020B0604020202020204" pitchFamily="34" charset="0"/>
              </a:rPr>
              <a:t>5: </a:t>
            </a:r>
            <a:r>
              <a:rPr lang="en-US" sz="4500" noProof="1" smtClean="0">
                <a:solidFill>
                  <a:schemeClr val="tx1"/>
                </a:solidFill>
                <a:latin typeface="Arial" panose="020B0604020202020204" pitchFamily="34" charset="0"/>
                <a:cs typeface="Arial" panose="020B0604020202020204" pitchFamily="34" charset="0"/>
              </a:rPr>
              <a:t>Trong câu “Đô Trâu đã bị quật ngã </a:t>
            </a:r>
            <a:r>
              <a:rPr lang="en-US" sz="4500" b="1" noProof="1" smtClean="0">
                <a:solidFill>
                  <a:schemeClr val="tx1"/>
                </a:solidFill>
                <a:latin typeface="Arial" panose="020B0604020202020204" pitchFamily="34" charset="0"/>
                <a:cs typeface="Arial" panose="020B0604020202020204" pitchFamily="34" charset="0"/>
              </a:rPr>
              <a:t>tênh hênh </a:t>
            </a:r>
            <a:r>
              <a:rPr lang="en-US" sz="4500" noProof="1" smtClean="0">
                <a:solidFill>
                  <a:schemeClr val="tx1"/>
                </a:solidFill>
                <a:latin typeface="Arial" panose="020B0604020202020204" pitchFamily="34" charset="0"/>
                <a:cs typeface="Arial" panose="020B0604020202020204" pitchFamily="34" charset="0"/>
              </a:rPr>
              <a:t>trên mặt đất.” từ </a:t>
            </a:r>
            <a:r>
              <a:rPr lang="en-US" sz="4500" i="1" noProof="1" smtClean="0">
                <a:solidFill>
                  <a:schemeClr val="tx1"/>
                </a:solidFill>
                <a:latin typeface="Arial" panose="020B0604020202020204" pitchFamily="34" charset="0"/>
                <a:cs typeface="Arial" panose="020B0604020202020204" pitchFamily="34" charset="0"/>
              </a:rPr>
              <a:t>tênh hênh </a:t>
            </a:r>
            <a:r>
              <a:rPr lang="en-US" sz="4500" noProof="1" smtClean="0">
                <a:solidFill>
                  <a:schemeClr val="tx1"/>
                </a:solidFill>
                <a:latin typeface="Arial" panose="020B0604020202020204" pitchFamily="34" charset="0"/>
                <a:cs typeface="Arial" panose="020B0604020202020204" pitchFamily="34" charset="0"/>
              </a:rPr>
              <a:t>được dùng với sắc thái gì?</a:t>
            </a:r>
            <a:endParaRPr lang="vi-VN" sz="4500" noProof="1">
              <a:solidFill>
                <a:schemeClr val="tx1"/>
              </a:solidFill>
              <a:latin typeface="Arial" panose="020B0604020202020204" pitchFamily="34" charset="0"/>
              <a:cs typeface="Arial" panose="020B0604020202020204" pitchFamily="34" charset="0"/>
            </a:endParaRPr>
          </a:p>
        </p:txBody>
      </p:sp>
      <p:sp>
        <p:nvSpPr>
          <p:cNvPr id="4" name="Đáp án đúng">
            <a:extLst>
              <a:ext uri="{FF2B5EF4-FFF2-40B4-BE49-F238E27FC236}">
                <a16:creationId xmlns:a16="http://schemas.microsoft.com/office/drawing/2014/main" id="{8B66CBE4-2DB9-BCF7-D1C4-281B894BFE17}"/>
              </a:ext>
            </a:extLst>
          </p:cNvPr>
          <p:cNvSpPr/>
          <p:nvPr/>
        </p:nvSpPr>
        <p:spPr>
          <a:xfrm>
            <a:off x="9663544"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C</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Giễu cợt</a:t>
            </a:r>
            <a:endParaRPr lang="vi-VN" sz="4000" noProof="1">
              <a:solidFill>
                <a:schemeClr val="tx1"/>
              </a:solidFill>
              <a:latin typeface="Arial" panose="020B0604020202020204" pitchFamily="34" charset="0"/>
              <a:cs typeface="Arial" panose="020B0604020202020204" pitchFamily="34" charset="0"/>
            </a:endParaRPr>
          </a:p>
        </p:txBody>
      </p:sp>
      <p:sp>
        <p:nvSpPr>
          <p:cNvPr id="5"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A</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Cảm phục</a:t>
            </a:r>
            <a:endParaRPr lang="vi-VN" sz="4000" noProof="1">
              <a:solidFill>
                <a:schemeClr val="tx1"/>
              </a:solidFill>
              <a:latin typeface="Arial" panose="020B0604020202020204" pitchFamily="34" charset="0"/>
              <a:cs typeface="Arial" panose="020B0604020202020204" pitchFamily="34" charset="0"/>
            </a:endParaRPr>
          </a:p>
        </p:txBody>
      </p:sp>
      <p:sp>
        <p:nvSpPr>
          <p:cNvPr id="6" name="Đáp án sai 2">
            <a:extLst>
              <a:ext uri="{FF2B5EF4-FFF2-40B4-BE49-F238E27FC236}">
                <a16:creationId xmlns:a16="http://schemas.microsoft.com/office/drawing/2014/main" id="{6A919885-0285-0403-1E09-FA94D8BC080B}"/>
              </a:ext>
            </a:extLst>
          </p:cNvPr>
          <p:cNvSpPr/>
          <p:nvPr/>
        </p:nvSpPr>
        <p:spPr>
          <a:xfrm>
            <a:off x="1821872"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B</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Ngợi ca</a:t>
            </a:r>
            <a:endParaRPr lang="vi-VN" sz="4000" noProof="1">
              <a:solidFill>
                <a:schemeClr val="tx1"/>
              </a:solidFill>
              <a:latin typeface="Arial" panose="020B0604020202020204" pitchFamily="34" charset="0"/>
              <a:cs typeface="Arial" panose="020B0604020202020204" pitchFamily="34" charset="0"/>
            </a:endParaRPr>
          </a:p>
        </p:txBody>
      </p:sp>
      <p:sp>
        <p:nvSpPr>
          <p:cNvPr id="7" name="Đáp án sai 3">
            <a:extLst>
              <a:ext uri="{FF2B5EF4-FFF2-40B4-BE49-F238E27FC236}">
                <a16:creationId xmlns:a16="http://schemas.microsoft.com/office/drawing/2014/main" id="{2E7D83A4-3758-8699-4DD0-010A80780539}"/>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D</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Thông cảm</a:t>
            </a:r>
            <a:endParaRPr lang="vi-VN" sz="4000" noProof="1">
              <a:solidFill>
                <a:schemeClr val="tx1"/>
              </a:solidFill>
              <a:latin typeface="Arial" panose="020B0604020202020204" pitchFamily="34" charset="0"/>
              <a:cs typeface="Arial" panose="020B0604020202020204" pitchFamily="34" charset="0"/>
            </a:endParaRPr>
          </a:p>
        </p:txBody>
      </p:sp>
      <p:pic>
        <p:nvPicPr>
          <p:cNvPr id="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63544" y="-955900"/>
            <a:ext cx="731045" cy="731045"/>
          </a:xfrm>
          <a:prstGeom prst="rect">
            <a:avLst/>
          </a:prstGeom>
        </p:spPr>
      </p:pic>
      <p:pic>
        <p:nvPicPr>
          <p:cNvPr id="9"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076643" y="5055951"/>
            <a:ext cx="1279569" cy="1113741"/>
          </a:xfrm>
          <a:prstGeom prst="rect">
            <a:avLst/>
          </a:prstGeom>
        </p:spPr>
      </p:pic>
      <p:pic>
        <p:nvPicPr>
          <p:cNvPr id="10" name="Picture 9">
            <a:extLst>
              <a:ext uri="{FF2B5EF4-FFF2-40B4-BE49-F238E27FC236}">
                <a16:creationId xmlns:a16="http://schemas.microsoft.com/office/drawing/2014/main" id="{4B31FD67-694B-8D1E-89C7-5C3C61578F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229036" y="7497037"/>
            <a:ext cx="1275183" cy="1136072"/>
          </a:xfrm>
          <a:prstGeom prst="rect">
            <a:avLst/>
          </a:prstGeom>
        </p:spPr>
      </p:pic>
      <p:pic>
        <p:nvPicPr>
          <p:cNvPr id="11"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190943" y="7497037"/>
            <a:ext cx="1275183" cy="1136072"/>
          </a:xfrm>
          <a:prstGeom prst="rect">
            <a:avLst/>
          </a:prstGeom>
        </p:spPr>
      </p:pic>
      <p:pic>
        <p:nvPicPr>
          <p:cNvPr id="12"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229036" y="5022272"/>
            <a:ext cx="1275183" cy="1136072"/>
          </a:xfrm>
          <a:prstGeom prst="rect">
            <a:avLst/>
          </a:prstGeom>
        </p:spPr>
      </p:pic>
      <p:pic>
        <p:nvPicPr>
          <p:cNvPr id="1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6579132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strips(downLeft)">
                                      <p:cBhvr>
                                        <p:cTn id="18" dur="500"/>
                                        <p:tgtEl>
                                          <p:spTgt spid="4"/>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4"/>
                                        </p:tgtEl>
                                        <p:attrNameLst>
                                          <p:attrName>fillcolor</p:attrName>
                                        </p:attrNameLst>
                                      </p:cBhvr>
                                      <p:to>
                                        <a:srgbClr val="92D050"/>
                                      </p:to>
                                    </p:animClr>
                                    <p:set>
                                      <p:cBhvr>
                                        <p:cTn id="27" dur="500" fill="hold"/>
                                        <p:tgtEl>
                                          <p:spTgt spid="4"/>
                                        </p:tgtEl>
                                        <p:attrNameLst>
                                          <p:attrName>fill.type</p:attrName>
                                        </p:attrNameLst>
                                      </p:cBhvr>
                                      <p:to>
                                        <p:strVal val="solid"/>
                                      </p:to>
                                    </p:set>
                                    <p:set>
                                      <p:cBhvr>
                                        <p:cTn id="28" dur="500" fill="hold"/>
                                        <p:tgtEl>
                                          <p:spTgt spid="4"/>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8"/>
                                        </p:tgtEl>
                                      </p:cBhvr>
                                    </p:cmd>
                                  </p:childTnLst>
                                </p:cTn>
                              </p:par>
                              <p:par>
                                <p:cTn id="31" presetID="1" presetClass="entr" presetSubtype="0" fill="hold" nodeType="withEffect">
                                  <p:stCondLst>
                                    <p:cond delay="0"/>
                                  </p:stCondLst>
                                  <p:childTnLst>
                                    <p:set>
                                      <p:cBhvr>
                                        <p:cTn id="32" dur="1" fill="hold">
                                          <p:stCondLst>
                                            <p:cond delay="9"/>
                                          </p:stCondLst>
                                        </p:cTn>
                                        <p:tgtEl>
                                          <p:spTgt spid="9"/>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D99694"/>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3"/>
                                        </p:tgtEl>
                                      </p:cBhvr>
                                    </p:cmd>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5"/>
                                        </p:tgtEl>
                                      </p:cBhvr>
                                    </p:animEffect>
                                    <p:animScale>
                                      <p:cBhvr>
                                        <p:cTn id="49"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6"/>
                                        </p:tgtEl>
                                        <p:attrNameLst>
                                          <p:attrName>fillcolor</p:attrName>
                                        </p:attrNameLst>
                                      </p:cBhvr>
                                      <p:to>
                                        <a:srgbClr val="D99694"/>
                                      </p:to>
                                    </p:animClr>
                                    <p:set>
                                      <p:cBhvr>
                                        <p:cTn id="55" dur="500" fill="hold"/>
                                        <p:tgtEl>
                                          <p:spTgt spid="6"/>
                                        </p:tgtEl>
                                        <p:attrNameLst>
                                          <p:attrName>fill.type</p:attrName>
                                        </p:attrNameLst>
                                      </p:cBhvr>
                                      <p:to>
                                        <p:strVal val="solid"/>
                                      </p:to>
                                    </p:set>
                                    <p:set>
                                      <p:cBhvr>
                                        <p:cTn id="56" dur="500" fill="hold"/>
                                        <p:tgtEl>
                                          <p:spTgt spid="6"/>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3"/>
                                        </p:tgtEl>
                                      </p:cBhvr>
                                    </p:cmd>
                                  </p:childTnLst>
                                </p:cTn>
                              </p:par>
                              <p:par>
                                <p:cTn id="59" presetID="1" presetClass="entr" presetSubtype="0" fill="hold" nodeType="withEffect">
                                  <p:stCondLst>
                                    <p:cond delay="0"/>
                                  </p:stCondLst>
                                  <p:childTnLst>
                                    <p:set>
                                      <p:cBhvr>
                                        <p:cTn id="60" dur="1" fill="hold">
                                          <p:stCondLst>
                                            <p:cond delay="9"/>
                                          </p:stCondLst>
                                        </p:cTn>
                                        <p:tgtEl>
                                          <p:spTgt spid="10"/>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6"/>
                                        </p:tgtEl>
                                      </p:cBhvr>
                                    </p:animEffect>
                                    <p:animScale>
                                      <p:cBhvr>
                                        <p:cTn id="63"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7"/>
                                        </p:tgtEl>
                                        <p:attrNameLst>
                                          <p:attrName>fillcolor</p:attrName>
                                        </p:attrNameLst>
                                      </p:cBhvr>
                                      <p:to>
                                        <a:srgbClr val="D99694"/>
                                      </p:to>
                                    </p:animClr>
                                    <p:set>
                                      <p:cBhvr>
                                        <p:cTn id="69" dur="500" fill="hold"/>
                                        <p:tgtEl>
                                          <p:spTgt spid="7"/>
                                        </p:tgtEl>
                                        <p:attrNameLst>
                                          <p:attrName>fill.type</p:attrName>
                                        </p:attrNameLst>
                                      </p:cBhvr>
                                      <p:to>
                                        <p:strVal val="solid"/>
                                      </p:to>
                                    </p:set>
                                    <p:set>
                                      <p:cBhvr>
                                        <p:cTn id="70" dur="500" fill="hold"/>
                                        <p:tgtEl>
                                          <p:spTgt spid="7"/>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3"/>
                                        </p:tgtEl>
                                      </p:cBhvr>
                                    </p:cmd>
                                  </p:childTnLst>
                                </p:cTn>
                              </p:par>
                              <p:par>
                                <p:cTn id="73" presetID="1" presetClass="entr" presetSubtype="0" fill="hold" nodeType="withEffect">
                                  <p:stCondLst>
                                    <p:cond delay="0"/>
                                  </p:stCondLst>
                                  <p:childTnLst>
                                    <p:set>
                                      <p:cBhvr>
                                        <p:cTn id="74" dur="1" fill="hold">
                                          <p:stCondLst>
                                            <p:cond delay="9"/>
                                          </p:stCondLst>
                                        </p:cTn>
                                        <p:tgtEl>
                                          <p:spTgt spid="11"/>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7"/>
                                        </p:tgtEl>
                                      </p:cBhvr>
                                    </p:animEffect>
                                    <p:animScale>
                                      <p:cBhvr>
                                        <p:cTn id="77" dur="250" autoRev="1" fill="hold"/>
                                        <p:tgtEl>
                                          <p:spTgt spid="7"/>
                                        </p:tgtEl>
                                      </p:cBhvr>
                                      <p:by x="105000" y="105000"/>
                                    </p:animScale>
                                  </p:childTnLst>
                                </p:cTn>
                              </p:par>
                            </p:childTnLst>
                          </p:cTn>
                        </p:par>
                      </p:childTnLst>
                    </p:cTn>
                  </p:par>
                </p:childTnLst>
              </p:cTn>
              <p:nextCondLst>
                <p:cond evt="onClick" delay="0">
                  <p:tgtEl>
                    <p:spTgt spid="7"/>
                  </p:tgtEl>
                </p:cond>
              </p:nextCondLst>
            </p:seq>
            <p:audio>
              <p:cMediaNode vol="80000">
                <p:cTn id="78" fill="hold" display="0">
                  <p:stCondLst>
                    <p:cond delay="indefinite"/>
                  </p:stCondLst>
                  <p:endCondLst>
                    <p:cond evt="onStopAudio" delay="0">
                      <p:tgtEl>
                        <p:sldTgt/>
                      </p:tgtEl>
                    </p:cond>
                  </p:endCondLst>
                </p:cTn>
                <p:tgtEl>
                  <p:spTgt spid="8"/>
                </p:tgtEl>
              </p:cMediaNode>
            </p:audio>
            <p:audio>
              <p:cMediaNode vol="80000">
                <p:cTn id="79" fill="hold" display="0">
                  <p:stCondLst>
                    <p:cond delay="indefinite"/>
                  </p:stCondLst>
                  <p:endCondLst>
                    <p:cond evt="onStopAudio" delay="0">
                      <p:tgtEl>
                        <p:sldTgt/>
                      </p:tgtEl>
                    </p:cond>
                  </p:endCondLst>
                </p:cTn>
                <p:tgtEl>
                  <p:spTgt spid="13"/>
                </p:tgtEl>
              </p:cMediaNode>
            </p:audio>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l="-950" b="-79467"/>
            </a:stretch>
          </a:blipFill>
        </p:spPr>
      </p:sp>
      <p:sp>
        <p:nvSpPr>
          <p:cNvPr id="5" name="Câu hỏi">
            <a:extLst>
              <a:ext uri="{FF2B5EF4-FFF2-40B4-BE49-F238E27FC236}">
                <a16:creationId xmlns:a16="http://schemas.microsoft.com/office/drawing/2014/main" id="{4ADFFF1A-F500-CC57-185E-00F4826D0836}"/>
              </a:ext>
            </a:extLst>
          </p:cNvPr>
          <p:cNvSpPr/>
          <p:nvPr/>
        </p:nvSpPr>
        <p:spPr>
          <a:xfrm>
            <a:off x="1676400" y="1165515"/>
            <a:ext cx="15240000" cy="25630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500" b="1" noProof="1">
                <a:solidFill>
                  <a:schemeClr val="tx1"/>
                </a:solidFill>
                <a:latin typeface="Arial" panose="020B0604020202020204" pitchFamily="34" charset="0"/>
                <a:cs typeface="Arial" panose="020B0604020202020204" pitchFamily="34" charset="0"/>
              </a:rPr>
              <a:t>Câu </a:t>
            </a:r>
            <a:r>
              <a:rPr lang="vi-VN" sz="4500" b="1" noProof="1">
                <a:solidFill>
                  <a:schemeClr val="tx1"/>
                </a:solidFill>
                <a:latin typeface="Arial" panose="020B0604020202020204" pitchFamily="34" charset="0"/>
                <a:cs typeface="Arial" panose="020B0604020202020204" pitchFamily="34" charset="0"/>
              </a:rPr>
              <a:t>hỏi </a:t>
            </a:r>
            <a:r>
              <a:rPr lang="en-US" sz="4500" b="1" noProof="1" smtClean="0">
                <a:solidFill>
                  <a:schemeClr val="tx1"/>
                </a:solidFill>
                <a:latin typeface="Arial" panose="020B0604020202020204" pitchFamily="34" charset="0"/>
                <a:cs typeface="Arial" panose="020B0604020202020204" pitchFamily="34" charset="0"/>
              </a:rPr>
              <a:t>6: </a:t>
            </a:r>
            <a:r>
              <a:rPr lang="en-US" sz="4500" noProof="1" smtClean="0">
                <a:solidFill>
                  <a:schemeClr val="tx1"/>
                </a:solidFill>
                <a:latin typeface="Arial" panose="020B0604020202020204" pitchFamily="34" charset="0"/>
                <a:cs typeface="Arial" panose="020B0604020202020204" pitchFamily="34" charset="0"/>
              </a:rPr>
              <a:t>Câu nào sau đây khái quát đúng nội dung của đoạn trích?</a:t>
            </a:r>
            <a:endParaRPr lang="vi-VN" sz="4500" noProof="1">
              <a:solidFill>
                <a:schemeClr val="tx1"/>
              </a:solidFill>
              <a:latin typeface="Arial" panose="020B0604020202020204" pitchFamily="34" charset="0"/>
              <a:cs typeface="Arial" panose="020B0604020202020204" pitchFamily="34" charset="0"/>
            </a:endParaRPr>
          </a:p>
        </p:txBody>
      </p:sp>
      <p:sp>
        <p:nvSpPr>
          <p:cNvPr id="6" name="Đáp án đúng">
            <a:extLst>
              <a:ext uri="{FF2B5EF4-FFF2-40B4-BE49-F238E27FC236}">
                <a16:creationId xmlns:a16="http://schemas.microsoft.com/office/drawing/2014/main" id="{8B66CBE4-2DB9-BCF7-D1C4-281B894BFE17}"/>
              </a:ext>
            </a:extLst>
          </p:cNvPr>
          <p:cNvSpPr/>
          <p:nvPr/>
        </p:nvSpPr>
        <p:spPr>
          <a:xfrm>
            <a:off x="990600" y="6951376"/>
            <a:ext cx="8153399" cy="291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B</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Đoạn trích miêu tả một trận đấu vật đầy kịch tính, qua đó cho thấy rõ bản chất của các nhân vật</a:t>
            </a:r>
            <a:endParaRPr lang="vi-VN" sz="4000" noProof="1">
              <a:solidFill>
                <a:schemeClr val="tx1"/>
              </a:solidFill>
              <a:latin typeface="Arial" panose="020B0604020202020204" pitchFamily="34" charset="0"/>
              <a:cs typeface="Arial" panose="020B0604020202020204" pitchFamily="34" charset="0"/>
            </a:endParaRPr>
          </a:p>
        </p:txBody>
      </p:sp>
      <p:sp>
        <p:nvSpPr>
          <p:cNvPr id="7" name="Đáp án sai 1">
            <a:extLst>
              <a:ext uri="{FF2B5EF4-FFF2-40B4-BE49-F238E27FC236}">
                <a16:creationId xmlns:a16="http://schemas.microsoft.com/office/drawing/2014/main" id="{3FCD9830-5FD1-BD44-878B-228BD96CE996}"/>
              </a:ext>
            </a:extLst>
          </p:cNvPr>
          <p:cNvSpPr/>
          <p:nvPr/>
        </p:nvSpPr>
        <p:spPr>
          <a:xfrm>
            <a:off x="990600" y="3953465"/>
            <a:ext cx="8153399" cy="27902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A</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Đoạn trích tái hiện một lễ hội văn hóa truyền thống ở làng xã của nước ta ngày trước</a:t>
            </a:r>
            <a:endParaRPr lang="vi-VN" sz="4000" noProof="1">
              <a:solidFill>
                <a:schemeClr val="tx1"/>
              </a:solidFill>
              <a:latin typeface="Arial" panose="020B0604020202020204" pitchFamily="34" charset="0"/>
              <a:cs typeface="Arial" panose="020B0604020202020204" pitchFamily="34" charset="0"/>
            </a:endParaRPr>
          </a:p>
        </p:txBody>
      </p:sp>
      <p:sp>
        <p:nvSpPr>
          <p:cNvPr id="8" name="Đáp án sai 2">
            <a:extLst>
              <a:ext uri="{FF2B5EF4-FFF2-40B4-BE49-F238E27FC236}">
                <a16:creationId xmlns:a16="http://schemas.microsoft.com/office/drawing/2014/main" id="{6A919885-0285-0403-1E09-FA94D8BC080B}"/>
              </a:ext>
            </a:extLst>
          </p:cNvPr>
          <p:cNvSpPr/>
          <p:nvPr/>
        </p:nvSpPr>
        <p:spPr>
          <a:xfrm>
            <a:off x="9663545" y="3953465"/>
            <a:ext cx="8091055" cy="27729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C</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Đoạn trích đề cao tinh thần thượng võ trong truyền thống đánh giặc giữ nước của dân tộc</a:t>
            </a:r>
            <a:endParaRPr lang="vi-VN" sz="4000" noProof="1">
              <a:solidFill>
                <a:schemeClr val="tx1"/>
              </a:solidFill>
              <a:latin typeface="Arial" panose="020B0604020202020204" pitchFamily="34" charset="0"/>
              <a:cs typeface="Arial" panose="020B0604020202020204" pitchFamily="34" charset="0"/>
            </a:endParaRPr>
          </a:p>
        </p:txBody>
      </p:sp>
      <p:sp>
        <p:nvSpPr>
          <p:cNvPr id="9" name="Đáp án sai 3">
            <a:extLst>
              <a:ext uri="{FF2B5EF4-FFF2-40B4-BE49-F238E27FC236}">
                <a16:creationId xmlns:a16="http://schemas.microsoft.com/office/drawing/2014/main" id="{2E7D83A4-3758-8699-4DD0-010A80780539}"/>
              </a:ext>
            </a:extLst>
          </p:cNvPr>
          <p:cNvSpPr/>
          <p:nvPr/>
        </p:nvSpPr>
        <p:spPr>
          <a:xfrm>
            <a:off x="9663544" y="6951235"/>
            <a:ext cx="8091056" cy="29166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D</a:t>
            </a:r>
            <a:r>
              <a:rPr lang="en-US" sz="4000" noProof="1">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Đoạn trích làm nổi bật khả năng của Trần Quốc Tuấn trong việc thu phục người tài</a:t>
            </a:r>
            <a:endParaRPr lang="vi-VN" sz="4000" noProof="1">
              <a:solidFill>
                <a:schemeClr val="tx1"/>
              </a:solidFill>
              <a:latin typeface="Arial" panose="020B0604020202020204" pitchFamily="34" charset="0"/>
              <a:cs typeface="Arial" panose="020B0604020202020204" pitchFamily="34" charset="0"/>
            </a:endParaRPr>
          </a:p>
        </p:txBody>
      </p:sp>
      <p:pic>
        <p:nvPicPr>
          <p:cNvPr id="1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63544" y="-955900"/>
            <a:ext cx="731045" cy="731045"/>
          </a:xfrm>
          <a:prstGeom prst="rect">
            <a:avLst/>
          </a:prstGeom>
        </p:spPr>
      </p:pic>
      <p:pic>
        <p:nvPicPr>
          <p:cNvPr id="11"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484418" y="8406839"/>
            <a:ext cx="1279569" cy="1113741"/>
          </a:xfrm>
          <a:prstGeom prst="rect">
            <a:avLst/>
          </a:prstGeom>
        </p:spPr>
      </p:pic>
      <p:pic>
        <p:nvPicPr>
          <p:cNvPr id="12" name="Picture 11">
            <a:extLst>
              <a:ext uri="{FF2B5EF4-FFF2-40B4-BE49-F238E27FC236}">
                <a16:creationId xmlns:a16="http://schemas.microsoft.com/office/drawing/2014/main" id="{4B31FD67-694B-8D1E-89C7-5C3C61578F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382936" y="5394278"/>
            <a:ext cx="1275183" cy="1136072"/>
          </a:xfrm>
          <a:prstGeom prst="rect">
            <a:avLst/>
          </a:prstGeom>
        </p:spPr>
      </p:pic>
      <p:pic>
        <p:nvPicPr>
          <p:cNvPr id="13"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436820" y="8592928"/>
            <a:ext cx="1275183" cy="1136072"/>
          </a:xfrm>
          <a:prstGeom prst="rect">
            <a:avLst/>
          </a:prstGeom>
        </p:spPr>
      </p:pic>
      <p:pic>
        <p:nvPicPr>
          <p:cNvPr id="14"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806504" y="5590308"/>
            <a:ext cx="1275183" cy="1136072"/>
          </a:xfrm>
          <a:prstGeom prst="rect">
            <a:avLst/>
          </a:prstGeom>
        </p:spPr>
      </p:pic>
      <p:pic>
        <p:nvPicPr>
          <p:cNvPr id="1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6604633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Left)">
                                      <p:cBhvr>
                                        <p:cTn id="18" dur="500"/>
                                        <p:tgtEl>
                                          <p:spTgt spid="8"/>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6"/>
                                        </p:tgtEl>
                                        <p:attrNameLst>
                                          <p:attrName>fillcolor</p:attrName>
                                        </p:attrNameLst>
                                      </p:cBhvr>
                                      <p:to>
                                        <a:srgbClr val="92D050"/>
                                      </p:to>
                                    </p:animClr>
                                    <p:set>
                                      <p:cBhvr>
                                        <p:cTn id="27" dur="500" fill="hold"/>
                                        <p:tgtEl>
                                          <p:spTgt spid="6"/>
                                        </p:tgtEl>
                                        <p:attrNameLst>
                                          <p:attrName>fill.type</p:attrName>
                                        </p:attrNameLst>
                                      </p:cBhvr>
                                      <p:to>
                                        <p:strVal val="solid"/>
                                      </p:to>
                                    </p:set>
                                    <p:set>
                                      <p:cBhvr>
                                        <p:cTn id="28" dur="500" fill="hold"/>
                                        <p:tgtEl>
                                          <p:spTgt spid="6"/>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0"/>
                                        </p:tgtEl>
                                      </p:cBhvr>
                                    </p:cmd>
                                  </p:childTnLst>
                                </p:cTn>
                              </p:par>
                              <p:par>
                                <p:cTn id="31" presetID="1" presetClass="entr" presetSubtype="0" fill="hold" nodeType="withEffect">
                                  <p:stCondLst>
                                    <p:cond delay="0"/>
                                  </p:stCondLst>
                                  <p:childTnLst>
                                    <p:set>
                                      <p:cBhvr>
                                        <p:cTn id="32" dur="1" fill="hold">
                                          <p:stCondLst>
                                            <p:cond delay="9"/>
                                          </p:stCondLst>
                                        </p:cTn>
                                        <p:tgtEl>
                                          <p:spTgt spid="11"/>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6"/>
                                        </p:tgtEl>
                                      </p:cBhvr>
                                    </p:animEffect>
                                    <p:animScale>
                                      <p:cBhvr>
                                        <p:cTn id="35"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7"/>
                                        </p:tgtEl>
                                        <p:attrNameLst>
                                          <p:attrName>fillcolor</p:attrName>
                                        </p:attrNameLst>
                                      </p:cBhvr>
                                      <p:to>
                                        <a:srgbClr val="D99694"/>
                                      </p:to>
                                    </p:animClr>
                                    <p:set>
                                      <p:cBhvr>
                                        <p:cTn id="41" dur="500" fill="hold"/>
                                        <p:tgtEl>
                                          <p:spTgt spid="7"/>
                                        </p:tgtEl>
                                        <p:attrNameLst>
                                          <p:attrName>fill.type</p:attrName>
                                        </p:attrNameLst>
                                      </p:cBhvr>
                                      <p:to>
                                        <p:strVal val="solid"/>
                                      </p:to>
                                    </p:set>
                                    <p:set>
                                      <p:cBhvr>
                                        <p:cTn id="42" dur="500" fill="hold"/>
                                        <p:tgtEl>
                                          <p:spTgt spid="7"/>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5"/>
                                        </p:tgtEl>
                                      </p:cBhvr>
                                    </p:cmd>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7"/>
                                        </p:tgtEl>
                                      </p:cBhvr>
                                    </p:animEffect>
                                    <p:animScale>
                                      <p:cBhvr>
                                        <p:cTn id="49"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8"/>
                                        </p:tgtEl>
                                        <p:attrNameLst>
                                          <p:attrName>fillcolor</p:attrName>
                                        </p:attrNameLst>
                                      </p:cBhvr>
                                      <p:to>
                                        <a:srgbClr val="D99694"/>
                                      </p:to>
                                    </p:animClr>
                                    <p:set>
                                      <p:cBhvr>
                                        <p:cTn id="55" dur="500" fill="hold"/>
                                        <p:tgtEl>
                                          <p:spTgt spid="8"/>
                                        </p:tgtEl>
                                        <p:attrNameLst>
                                          <p:attrName>fill.type</p:attrName>
                                        </p:attrNameLst>
                                      </p:cBhvr>
                                      <p:to>
                                        <p:strVal val="solid"/>
                                      </p:to>
                                    </p:set>
                                    <p:set>
                                      <p:cBhvr>
                                        <p:cTn id="56" dur="500" fill="hold"/>
                                        <p:tgtEl>
                                          <p:spTgt spid="8"/>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5"/>
                                        </p:tgtEl>
                                      </p:cBhvr>
                                    </p:cmd>
                                  </p:childTnLst>
                                </p:cTn>
                              </p:par>
                              <p:par>
                                <p:cTn id="59" presetID="1" presetClass="entr" presetSubtype="0" fill="hold" nodeType="withEffect">
                                  <p:stCondLst>
                                    <p:cond delay="0"/>
                                  </p:stCondLst>
                                  <p:childTnLst>
                                    <p:set>
                                      <p:cBhvr>
                                        <p:cTn id="60" dur="1" fill="hold">
                                          <p:stCondLst>
                                            <p:cond delay="9"/>
                                          </p:stCondLst>
                                        </p:cTn>
                                        <p:tgtEl>
                                          <p:spTgt spid="12"/>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8"/>
                                        </p:tgtEl>
                                      </p:cBhvr>
                                    </p:animEffect>
                                    <p:animScale>
                                      <p:cBhvr>
                                        <p:cTn id="63"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64" restart="whenNotActive" fill="hold" evtFilter="cancelBubble" nodeType="interactiveSeq">
                <p:stCondLst>
                  <p:cond evt="onClick" delay="0">
                    <p:tgtEl>
                      <p:spTgt spid="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9"/>
                                        </p:tgtEl>
                                        <p:attrNameLst>
                                          <p:attrName>fillcolor</p:attrName>
                                        </p:attrNameLst>
                                      </p:cBhvr>
                                      <p:to>
                                        <a:srgbClr val="D99694"/>
                                      </p:to>
                                    </p:animClr>
                                    <p:set>
                                      <p:cBhvr>
                                        <p:cTn id="69" dur="500" fill="hold"/>
                                        <p:tgtEl>
                                          <p:spTgt spid="9"/>
                                        </p:tgtEl>
                                        <p:attrNameLst>
                                          <p:attrName>fill.type</p:attrName>
                                        </p:attrNameLst>
                                      </p:cBhvr>
                                      <p:to>
                                        <p:strVal val="solid"/>
                                      </p:to>
                                    </p:set>
                                    <p:set>
                                      <p:cBhvr>
                                        <p:cTn id="70" dur="500" fill="hold"/>
                                        <p:tgtEl>
                                          <p:spTgt spid="9"/>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5"/>
                                        </p:tgtEl>
                                      </p:cBhvr>
                                    </p:cmd>
                                  </p:childTnLst>
                                </p:cTn>
                              </p:par>
                              <p:par>
                                <p:cTn id="73" presetID="1" presetClass="entr" presetSubtype="0" fill="hold" nodeType="withEffect">
                                  <p:stCondLst>
                                    <p:cond delay="0"/>
                                  </p:stCondLst>
                                  <p:childTnLst>
                                    <p:set>
                                      <p:cBhvr>
                                        <p:cTn id="74" dur="1" fill="hold">
                                          <p:stCondLst>
                                            <p:cond delay="9"/>
                                          </p:stCondLst>
                                        </p:cTn>
                                        <p:tgtEl>
                                          <p:spTgt spid="13"/>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9"/>
                                        </p:tgtEl>
                                      </p:cBhvr>
                                    </p:animEffect>
                                    <p:animScale>
                                      <p:cBhvr>
                                        <p:cTn id="77" dur="250" autoRev="1" fill="hold"/>
                                        <p:tgtEl>
                                          <p:spTgt spid="9"/>
                                        </p:tgtEl>
                                      </p:cBhvr>
                                      <p:by x="105000" y="105000"/>
                                    </p:animScale>
                                  </p:childTnLst>
                                </p:cTn>
                              </p:par>
                            </p:childTnLst>
                          </p:cTn>
                        </p:par>
                      </p:childTnLst>
                    </p:cTn>
                  </p:par>
                </p:childTnLst>
              </p:cTn>
              <p:nextCondLst>
                <p:cond evt="onClick" delay="0">
                  <p:tgtEl>
                    <p:spTgt spid="9"/>
                  </p:tgtEl>
                </p:cond>
              </p:nextCondLst>
            </p:seq>
            <p:audio>
              <p:cMediaNode vol="80000">
                <p:cTn id="78" fill="hold" display="0">
                  <p:stCondLst>
                    <p:cond delay="indefinite"/>
                  </p:stCondLst>
                  <p:endCondLst>
                    <p:cond evt="onStopAudio" delay="0">
                      <p:tgtEl>
                        <p:sldTgt/>
                      </p:tgtEl>
                    </p:cond>
                  </p:endCondLst>
                </p:cTn>
                <p:tgtEl>
                  <p:spTgt spid="10"/>
                </p:tgtEl>
              </p:cMediaNode>
            </p:audio>
            <p:audio>
              <p:cMediaNode vol="80000">
                <p:cTn id="79" fill="hold" display="0">
                  <p:stCondLst>
                    <p:cond delay="indefinite"/>
                  </p:stCondLst>
                  <p:endCondLst>
                    <p:cond evt="onStopAudio" delay="0">
                      <p:tgtEl>
                        <p:sldTgt/>
                      </p:tgtEl>
                    </p:cond>
                  </p:endCondLst>
                </p:cTn>
                <p:tgtEl>
                  <p:spTgt spid="15"/>
                </p:tgtEl>
              </p:cMediaNode>
            </p:audio>
          </p:childTnLst>
        </p:cTn>
      </p:par>
    </p:tnLst>
    <p:bldLst>
      <p:bldP spid="5"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7" name="Freeform 7"/>
          <p:cNvSpPr/>
          <p:nvPr/>
        </p:nvSpPr>
        <p:spPr>
          <a:xfrm>
            <a:off x="16602266" y="8336517"/>
            <a:ext cx="2677286" cy="1754738"/>
          </a:xfrm>
          <a:custGeom>
            <a:avLst/>
            <a:gdLst/>
            <a:ahLst/>
            <a:cxnLst/>
            <a:rect l="l" t="t" r="r" b="b"/>
            <a:pathLst>
              <a:path w="2677286" h="1754738">
                <a:moveTo>
                  <a:pt x="0" y="0"/>
                </a:moveTo>
                <a:lnTo>
                  <a:pt x="2677286" y="0"/>
                </a:lnTo>
                <a:lnTo>
                  <a:pt x="2677286" y="1754738"/>
                </a:lnTo>
                <a:lnTo>
                  <a:pt x="0" y="1754738"/>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sp>
        <p:nvSpPr>
          <p:cNvPr id="8" name="Freeform 8"/>
          <p:cNvSpPr/>
          <p:nvPr/>
        </p:nvSpPr>
        <p:spPr>
          <a:xfrm>
            <a:off x="0" y="266700"/>
            <a:ext cx="1871377" cy="2057400"/>
          </a:xfrm>
          <a:custGeom>
            <a:avLst/>
            <a:gdLst/>
            <a:ahLst/>
            <a:cxnLst/>
            <a:rect l="l" t="t" r="r" b="b"/>
            <a:pathLst>
              <a:path w="1871377" h="2057400">
                <a:moveTo>
                  <a:pt x="0" y="0"/>
                </a:moveTo>
                <a:lnTo>
                  <a:pt x="1871377" y="0"/>
                </a:lnTo>
                <a:lnTo>
                  <a:pt x="1871377" y="2057400"/>
                </a:lnTo>
                <a:lnTo>
                  <a:pt x="0" y="20574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5" name="Rounded Rectangle 4"/>
          <p:cNvSpPr/>
          <p:nvPr/>
        </p:nvSpPr>
        <p:spPr>
          <a:xfrm>
            <a:off x="2209800" y="619857"/>
            <a:ext cx="15011400" cy="1351085"/>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smtClean="0">
                <a:solidFill>
                  <a:schemeClr val="tx1"/>
                </a:solidFill>
                <a:latin typeface="Arial" panose="020B0604020202020204" pitchFamily="34" charset="0"/>
                <a:cs typeface="Arial" panose="020B0604020202020204" pitchFamily="34" charset="0"/>
              </a:rPr>
              <a:t>Câu </a:t>
            </a:r>
            <a:r>
              <a:rPr lang="en-US" sz="4000" b="1" dirty="0" smtClean="0">
                <a:solidFill>
                  <a:schemeClr val="tx1"/>
                </a:solidFill>
                <a:latin typeface="Arial" panose="020B0604020202020204" pitchFamily="34" charset="0"/>
                <a:cs typeface="Arial" panose="020B0604020202020204" pitchFamily="34" charset="0"/>
              </a:rPr>
              <a:t>1</a:t>
            </a:r>
            <a:r>
              <a:rPr lang="vi-VN" sz="4000" b="1" dirty="0" smtClean="0">
                <a:solidFill>
                  <a:schemeClr val="tx1"/>
                </a:solidFill>
                <a:latin typeface="Arial" panose="020B0604020202020204" pitchFamily="34" charset="0"/>
                <a:cs typeface="Arial" panose="020B0604020202020204" pitchFamily="34" charset="0"/>
              </a:rPr>
              <a:t>.</a:t>
            </a:r>
            <a:r>
              <a:rPr lang="vi-VN" sz="4000" dirty="0">
                <a:solidFill>
                  <a:schemeClr val="tx1"/>
                </a:solidFill>
                <a:cs typeface="Arial" panose="020B0604020202020204" pitchFamily="34" charset="0"/>
              </a:rPr>
              <a:t> Hãy ghi tuần tự các sự việc được kể trong đoạn trích.</a:t>
            </a:r>
            <a:endParaRPr lang="en-US" sz="4000" dirty="0">
              <a:solidFill>
                <a:schemeClr val="tx1"/>
              </a:solidFill>
              <a:latin typeface="Arial" panose="020B0604020202020204" pitchFamily="34" charset="0"/>
              <a:cs typeface="Arial" panose="020B0604020202020204" pitchFamily="34" charset="0"/>
            </a:endParaRPr>
          </a:p>
        </p:txBody>
      </p:sp>
      <p:sp>
        <p:nvSpPr>
          <p:cNvPr id="14" name="Rounded Rectangle 13"/>
          <p:cNvSpPr/>
          <p:nvPr/>
        </p:nvSpPr>
        <p:spPr>
          <a:xfrm>
            <a:off x="533400" y="2108682"/>
            <a:ext cx="17068800" cy="1982055"/>
          </a:xfrm>
          <a:prstGeom prst="roundRect">
            <a:avLst>
              <a:gd name="adj" fmla="val 7647"/>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smtClean="0">
                <a:solidFill>
                  <a:schemeClr val="tx1"/>
                </a:solidFill>
                <a:latin typeface="Arial" panose="020B0604020202020204" pitchFamily="34" charset="0"/>
                <a:cs typeface="Arial" panose="020B0604020202020204" pitchFamily="34" charset="0"/>
              </a:rPr>
              <a:t>1. </a:t>
            </a:r>
            <a:r>
              <a:rPr lang="vi-VN" sz="4000" dirty="0" smtClean="0">
                <a:solidFill>
                  <a:schemeClr val="tx1"/>
                </a:solidFill>
                <a:latin typeface="Arial" panose="020B0604020202020204" pitchFamily="34" charset="0"/>
                <a:cs typeface="Arial" panose="020B0604020202020204" pitchFamily="34" charset="0"/>
              </a:rPr>
              <a:t>Một </a:t>
            </a:r>
            <a:r>
              <a:rPr lang="vi-VN" sz="4000" dirty="0">
                <a:solidFill>
                  <a:schemeClr val="tx1"/>
                </a:solidFill>
                <a:latin typeface="Arial" panose="020B0604020202020204" pitchFamily="34" charset="0"/>
                <a:cs typeface="Arial" panose="020B0604020202020204" pitchFamily="34" charset="0"/>
              </a:rPr>
              <a:t>bô lão vào bẩm báo với Trần Quốc Tuấn và Trần Ích Tắc về việc có một người trẻ tuổi đến xin đấu vật với đô Trâu để tranh giải nhất. </a:t>
            </a:r>
            <a:endParaRPr lang="vi-VN" sz="4000" dirty="0">
              <a:solidFill>
                <a:schemeClr val="tx1"/>
              </a:solidFill>
              <a:latin typeface="Arial" panose="020B0604020202020204" pitchFamily="34" charset="0"/>
              <a:cs typeface="Arial" panose="020B0604020202020204" pitchFamily="34" charset="0"/>
            </a:endParaRPr>
          </a:p>
        </p:txBody>
      </p:sp>
      <p:sp>
        <p:nvSpPr>
          <p:cNvPr id="15" name="Rounded Rectangle 14"/>
          <p:cNvSpPr/>
          <p:nvPr/>
        </p:nvSpPr>
        <p:spPr>
          <a:xfrm>
            <a:off x="533400" y="4280320"/>
            <a:ext cx="17068800" cy="1982055"/>
          </a:xfrm>
          <a:prstGeom prst="roundRect">
            <a:avLst>
              <a:gd name="adj" fmla="val 7647"/>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smtClean="0">
                <a:solidFill>
                  <a:schemeClr val="tx1"/>
                </a:solidFill>
                <a:latin typeface="Arial" panose="020B0604020202020204" pitchFamily="34" charset="0"/>
                <a:cs typeface="Arial" panose="020B0604020202020204" pitchFamily="34" charset="0"/>
              </a:rPr>
              <a:t>2. </a:t>
            </a:r>
            <a:r>
              <a:rPr lang="vi-VN" sz="4000" dirty="0" smtClean="0">
                <a:solidFill>
                  <a:schemeClr val="tx1"/>
                </a:solidFill>
                <a:latin typeface="Arial" panose="020B0604020202020204" pitchFamily="34" charset="0"/>
                <a:cs typeface="Arial" panose="020B0604020202020204" pitchFamily="34" charset="0"/>
              </a:rPr>
              <a:t>Bô </a:t>
            </a:r>
            <a:r>
              <a:rPr lang="vi-VN" sz="4000" dirty="0">
                <a:solidFill>
                  <a:schemeClr val="tx1"/>
                </a:solidFill>
                <a:latin typeface="Arial" panose="020B0604020202020204" pitchFamily="34" charset="0"/>
                <a:cs typeface="Arial" panose="020B0604020202020204" pitchFamily="34" charset="0"/>
              </a:rPr>
              <a:t>lão </a:t>
            </a:r>
            <a:r>
              <a:rPr lang="en-US" sz="4000" dirty="0" smtClean="0">
                <a:solidFill>
                  <a:schemeClr val="tx1"/>
                </a:solidFill>
                <a:latin typeface="Arial" panose="020B0604020202020204" pitchFamily="34" charset="0"/>
                <a:cs typeface="Arial" panose="020B0604020202020204" pitchFamily="34" charset="0"/>
              </a:rPr>
              <a:t>tiếp tục bẩm báo về mong muốn được đấu với đô Trâu của người trẻ kia và Trần Quốc Tuấn đã chấp thuận</a:t>
            </a:r>
            <a:r>
              <a:rPr lang="vi-VN" sz="4000" dirty="0" smtClean="0">
                <a:solidFill>
                  <a:schemeClr val="tx1"/>
                </a:solidFill>
                <a:latin typeface="Arial" panose="020B0604020202020204" pitchFamily="34" charset="0"/>
                <a:cs typeface="Arial" panose="020B0604020202020204" pitchFamily="34" charset="0"/>
              </a:rPr>
              <a:t>. </a:t>
            </a:r>
            <a:endParaRPr lang="vi-VN" sz="4000" dirty="0">
              <a:solidFill>
                <a:schemeClr val="tx1"/>
              </a:solidFill>
              <a:latin typeface="Arial" panose="020B0604020202020204" pitchFamily="34" charset="0"/>
              <a:cs typeface="Arial" panose="020B0604020202020204" pitchFamily="34" charset="0"/>
            </a:endParaRPr>
          </a:p>
        </p:txBody>
      </p:sp>
      <p:sp>
        <p:nvSpPr>
          <p:cNvPr id="16" name="Rounded Rectangle 15"/>
          <p:cNvSpPr/>
          <p:nvPr/>
        </p:nvSpPr>
        <p:spPr>
          <a:xfrm>
            <a:off x="533400" y="8140772"/>
            <a:ext cx="17068800" cy="1886561"/>
          </a:xfrm>
          <a:prstGeom prst="roundRect">
            <a:avLst>
              <a:gd name="adj" fmla="val 7647"/>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smtClean="0">
                <a:solidFill>
                  <a:schemeClr val="tx1"/>
                </a:solidFill>
                <a:latin typeface="Arial" panose="020B0604020202020204" pitchFamily="34" charset="0"/>
                <a:cs typeface="Arial" panose="020B0604020202020204" pitchFamily="34" charset="0"/>
              </a:rPr>
              <a:t>4. </a:t>
            </a:r>
            <a:r>
              <a:rPr lang="vi-VN" sz="4000" dirty="0">
                <a:solidFill>
                  <a:schemeClr val="tx1"/>
                </a:solidFill>
                <a:latin typeface="Arial" panose="020B0604020202020204" pitchFamily="34" charset="0"/>
                <a:cs typeface="Arial" panose="020B0604020202020204" pitchFamily="34" charset="0"/>
              </a:rPr>
              <a:t>Sau nhiều keo gay cấn, đô Trâu </a:t>
            </a:r>
            <a:r>
              <a:rPr lang="en-US" sz="4000" dirty="0" smtClean="0">
                <a:solidFill>
                  <a:schemeClr val="tx1"/>
                </a:solidFill>
                <a:latin typeface="Arial" panose="020B0604020202020204" pitchFamily="34" charset="0"/>
                <a:cs typeface="Arial" panose="020B0604020202020204" pitchFamily="34" charset="0"/>
              </a:rPr>
              <a:t>đã bị cậu bé quật ngã bằng một đòn bất ngờ</a:t>
            </a:r>
            <a:r>
              <a:rPr lang="vi-VN" sz="4000" dirty="0" smtClean="0">
                <a:solidFill>
                  <a:schemeClr val="tx1"/>
                </a:solidFill>
                <a:latin typeface="Arial" panose="020B0604020202020204" pitchFamily="34" charset="0"/>
                <a:cs typeface="Arial" panose="020B0604020202020204" pitchFamily="34" charset="0"/>
              </a:rPr>
              <a:t>. </a:t>
            </a:r>
            <a:r>
              <a:rPr lang="vi-VN" sz="4000" dirty="0">
                <a:solidFill>
                  <a:schemeClr val="tx1"/>
                </a:solidFill>
                <a:latin typeface="Arial" panose="020B0604020202020204" pitchFamily="34" charset="0"/>
                <a:cs typeface="Arial" panose="020B0604020202020204" pitchFamily="34" charset="0"/>
              </a:rPr>
              <a:t>Cậu bé đó chính là Yết </a:t>
            </a:r>
            <a:r>
              <a:rPr lang="vi-VN" sz="4000" dirty="0" smtClean="0">
                <a:solidFill>
                  <a:schemeClr val="tx1"/>
                </a:solidFill>
                <a:latin typeface="Arial" panose="020B0604020202020204" pitchFamily="34" charset="0"/>
                <a:cs typeface="Arial" panose="020B0604020202020204" pitchFamily="34" charset="0"/>
              </a:rPr>
              <a:t>Kiêu</a:t>
            </a:r>
            <a:r>
              <a:rPr lang="en-US" sz="4000" dirty="0" smtClean="0">
                <a:solidFill>
                  <a:schemeClr val="tx1"/>
                </a:solidFill>
                <a:latin typeface="Arial" panose="020B0604020202020204" pitchFamily="34" charset="0"/>
                <a:cs typeface="Arial" panose="020B0604020202020204" pitchFamily="34" charset="0"/>
              </a:rPr>
              <a:t>.</a:t>
            </a:r>
            <a:endParaRPr lang="vi-VN" sz="4000" dirty="0">
              <a:solidFill>
                <a:schemeClr val="tx1"/>
              </a:solidFill>
              <a:latin typeface="Arial" panose="020B0604020202020204" pitchFamily="34" charset="0"/>
              <a:cs typeface="Arial" panose="020B0604020202020204" pitchFamily="34" charset="0"/>
            </a:endParaRPr>
          </a:p>
        </p:txBody>
      </p:sp>
      <p:sp>
        <p:nvSpPr>
          <p:cNvPr id="17" name="Rounded Rectangle 16"/>
          <p:cNvSpPr/>
          <p:nvPr/>
        </p:nvSpPr>
        <p:spPr>
          <a:xfrm>
            <a:off x="533400" y="6529045"/>
            <a:ext cx="17068800" cy="1415982"/>
          </a:xfrm>
          <a:prstGeom prst="roundRect">
            <a:avLst>
              <a:gd name="adj" fmla="val 7647"/>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smtClean="0">
                <a:solidFill>
                  <a:schemeClr val="tx1"/>
                </a:solidFill>
                <a:latin typeface="Arial" panose="020B0604020202020204" pitchFamily="34" charset="0"/>
                <a:cs typeface="Arial" panose="020B0604020202020204" pitchFamily="34" charset="0"/>
              </a:rPr>
              <a:t>3. </a:t>
            </a:r>
            <a:r>
              <a:rPr lang="vi-VN" sz="4000" dirty="0">
                <a:solidFill>
                  <a:schemeClr val="tx1"/>
                </a:solidFill>
                <a:cs typeface="Arial" panose="020B0604020202020204" pitchFamily="34" charset="0"/>
              </a:rPr>
              <a:t>Trần Quốc Tuấn và Trần Ích Tắc cùng ra xem</a:t>
            </a:r>
            <a:r>
              <a:rPr lang="en-US" sz="4000" dirty="0" smtClean="0">
                <a:solidFill>
                  <a:schemeClr val="tx1"/>
                </a:solidFill>
                <a:latin typeface="Arial" panose="020B0604020202020204" pitchFamily="34" charset="0"/>
                <a:cs typeface="Arial" panose="020B0604020202020204" pitchFamily="34" charset="0"/>
              </a:rPr>
              <a:t>.</a:t>
            </a:r>
            <a:endParaRPr lang="vi-VN"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67970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15" grpId="0" animBg="1"/>
      <p:bldP spid="16" grpId="0" animBg="1"/>
      <p:bldP spid="1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3" name="Freeform 10"/>
          <p:cNvSpPr/>
          <p:nvPr/>
        </p:nvSpPr>
        <p:spPr>
          <a:xfrm>
            <a:off x="0" y="7145653"/>
            <a:ext cx="2895600" cy="3141347"/>
          </a:xfrm>
          <a:custGeom>
            <a:avLst/>
            <a:gdLst/>
            <a:ahLst/>
            <a:cxnLst/>
            <a:rect l="l" t="t" r="r" b="b"/>
            <a:pathLst>
              <a:path w="2731957" h="2684147">
                <a:moveTo>
                  <a:pt x="0" y="0"/>
                </a:moveTo>
                <a:lnTo>
                  <a:pt x="2731957" y="0"/>
                </a:lnTo>
                <a:lnTo>
                  <a:pt x="2731957" y="2684147"/>
                </a:lnTo>
                <a:lnTo>
                  <a:pt x="0" y="2684147"/>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sp>
        <p:nvSpPr>
          <p:cNvPr id="4" name="Freeform 9"/>
          <p:cNvSpPr/>
          <p:nvPr/>
        </p:nvSpPr>
        <p:spPr>
          <a:xfrm rot="2274394">
            <a:off x="16245936" y="653123"/>
            <a:ext cx="1892195" cy="1137682"/>
          </a:xfrm>
          <a:custGeom>
            <a:avLst/>
            <a:gdLst/>
            <a:ahLst/>
            <a:cxnLst/>
            <a:rect l="l" t="t" r="r" b="b"/>
            <a:pathLst>
              <a:path w="1892195" h="1137682">
                <a:moveTo>
                  <a:pt x="0" y="0"/>
                </a:moveTo>
                <a:lnTo>
                  <a:pt x="1892195" y="0"/>
                </a:lnTo>
                <a:lnTo>
                  <a:pt x="1892195" y="1137682"/>
                </a:lnTo>
                <a:lnTo>
                  <a:pt x="0" y="1137682"/>
                </a:lnTo>
                <a:lnTo>
                  <a:pt x="0" y="0"/>
                </a:lnTo>
                <a:close/>
              </a:path>
            </a:pathLst>
          </a:custGeom>
          <a:blipFill>
            <a:blip r:embed="rId10">
              <a:extLst>
                <a:ext uri="{96DAC541-7B7A-43D3-8B79-37D633B846F1}">
                  <asvg:svgBlip xmlns="" xmlns:asvg="http://schemas.microsoft.com/office/drawing/2016/SVG/main" r:embed="rId7"/>
                </a:ext>
              </a:extLst>
            </a:blip>
            <a:stretch>
              <a:fillRect/>
            </a:stretch>
          </a:blipFill>
        </p:spPr>
      </p:sp>
      <p:sp>
        <p:nvSpPr>
          <p:cNvPr id="8" name="Rounded Rectangle 7"/>
          <p:cNvSpPr/>
          <p:nvPr/>
        </p:nvSpPr>
        <p:spPr>
          <a:xfrm>
            <a:off x="609600" y="342899"/>
            <a:ext cx="15206377" cy="2971800"/>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smtClean="0">
                <a:solidFill>
                  <a:schemeClr val="tx1"/>
                </a:solidFill>
                <a:latin typeface="Arial" panose="020B0604020202020204" pitchFamily="34" charset="0"/>
                <a:cs typeface="Arial" panose="020B0604020202020204" pitchFamily="34" charset="0"/>
              </a:rPr>
              <a:t>Câu </a:t>
            </a:r>
            <a:r>
              <a:rPr lang="en-US" sz="4000" b="1" dirty="0" smtClean="0">
                <a:solidFill>
                  <a:schemeClr val="tx1"/>
                </a:solidFill>
                <a:latin typeface="Arial" panose="020B0604020202020204" pitchFamily="34" charset="0"/>
                <a:cs typeface="Arial" panose="020B0604020202020204" pitchFamily="34" charset="0"/>
              </a:rPr>
              <a:t>2</a:t>
            </a:r>
            <a:r>
              <a:rPr lang="vi-VN" sz="4000" b="1" dirty="0" smtClean="0">
                <a:solidFill>
                  <a:schemeClr val="tx1"/>
                </a:solidFill>
                <a:latin typeface="Arial" panose="020B0604020202020204" pitchFamily="34" charset="0"/>
                <a:cs typeface="Arial" panose="020B0604020202020204" pitchFamily="34" charset="0"/>
              </a:rPr>
              <a:t>.</a:t>
            </a:r>
            <a:r>
              <a:rPr lang="vi-VN" sz="4000" dirty="0">
                <a:solidFill>
                  <a:schemeClr val="tx1"/>
                </a:solidFill>
                <a:latin typeface="Arial" panose="020B0604020202020204" pitchFamily="34" charset="0"/>
                <a:cs typeface="Arial" panose="020B0604020202020204" pitchFamily="34" charset="0"/>
              </a:rPr>
              <a:t> </a:t>
            </a:r>
            <a:r>
              <a:rPr lang="vi-VN" sz="4000" dirty="0">
                <a:solidFill>
                  <a:schemeClr val="tx1"/>
                </a:solidFill>
                <a:cs typeface="Arial" panose="020B0604020202020204" pitchFamily="34" charset="0"/>
              </a:rPr>
              <a:t>Câu chuyện trong đoạn trích được kể bằng lời của người kể chuyện ngôi thứ mấy? Qua lời kể, em nhận thấy người kể chuyện không có thiện cảm với những nhân vật nào?</a:t>
            </a:r>
            <a:endParaRPr lang="en-US" sz="4000" dirty="0">
              <a:solidFill>
                <a:schemeClr val="tx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11"/>
          <a:srcRect l="18749" r="18750"/>
          <a:stretch/>
        </p:blipFill>
        <p:spPr>
          <a:xfrm>
            <a:off x="1676400" y="3619498"/>
            <a:ext cx="3976689" cy="6362702"/>
          </a:xfrm>
          <a:prstGeom prst="rect">
            <a:avLst/>
          </a:prstGeom>
          <a:ln>
            <a:noFill/>
          </a:ln>
          <a:effectLst>
            <a:outerShdw blurRad="292100" dist="139700" dir="2700000" algn="tl" rotWithShape="0">
              <a:srgbClr val="333333">
                <a:alpha val="65000"/>
              </a:srgbClr>
            </a:outerShdw>
          </a:effectLst>
        </p:spPr>
      </p:pic>
      <p:sp>
        <p:nvSpPr>
          <p:cNvPr id="10" name="Rounded Rectangle 9"/>
          <p:cNvSpPr/>
          <p:nvPr/>
        </p:nvSpPr>
        <p:spPr>
          <a:xfrm>
            <a:off x="7329488" y="3549160"/>
            <a:ext cx="7986711" cy="1975340"/>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smtClean="0">
                <a:solidFill>
                  <a:schemeClr val="tx1"/>
                </a:solidFill>
                <a:cs typeface="Arial" panose="020B0604020202020204" pitchFamily="34" charset="0"/>
              </a:rPr>
              <a:t>Kể </a:t>
            </a:r>
            <a:r>
              <a:rPr lang="vi-VN" sz="4000" dirty="0">
                <a:solidFill>
                  <a:schemeClr val="tx1"/>
                </a:solidFill>
                <a:cs typeface="Arial" panose="020B0604020202020204" pitchFamily="34" charset="0"/>
              </a:rPr>
              <a:t>bằng lời kể chuyện ngôi thứ ba – kiểu người kể chuyện ẩn danh</a:t>
            </a:r>
            <a:r>
              <a:rPr lang="en-US" sz="4000" dirty="0" smtClean="0">
                <a:solidFill>
                  <a:schemeClr val="tx1"/>
                </a:solidFill>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12"/>
          <a:stretch>
            <a:fillRect/>
          </a:stretch>
        </p:blipFill>
        <p:spPr>
          <a:xfrm rot="12748144" flipH="1" flipV="1">
            <a:off x="6672424" y="4373260"/>
            <a:ext cx="897961" cy="952409"/>
          </a:xfrm>
          <a:prstGeom prst="rect">
            <a:avLst/>
          </a:prstGeom>
        </p:spPr>
      </p:pic>
      <p:sp>
        <p:nvSpPr>
          <p:cNvPr id="12" name="Rounded Rectangle 11"/>
          <p:cNvSpPr/>
          <p:nvPr/>
        </p:nvSpPr>
        <p:spPr>
          <a:xfrm>
            <a:off x="7109681" y="6416468"/>
            <a:ext cx="10270146" cy="2641525"/>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cs typeface="Arial" panose="020B0604020202020204" pitchFamily="34" charset="0"/>
              </a:rPr>
              <a:t>Qua lời kể, có thể nhận thấy người kể chuyện không có thiện cảm với các nhân vật: Trần Ích Tắc và đô Trâu</a:t>
            </a:r>
            <a:r>
              <a:rPr lang="en-US" sz="4000" dirty="0" smtClean="0">
                <a:solidFill>
                  <a:schemeClr val="tx1"/>
                </a:solidFill>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2"/>
          <a:stretch>
            <a:fillRect/>
          </a:stretch>
        </p:blipFill>
        <p:spPr>
          <a:xfrm rot="12748144" flipH="1" flipV="1">
            <a:off x="6540288" y="7002915"/>
            <a:ext cx="897961" cy="952409"/>
          </a:xfrm>
          <a:prstGeom prst="rect">
            <a:avLst/>
          </a:prstGeom>
        </p:spPr>
      </p:pic>
    </p:spTree>
    <p:extLst>
      <p:ext uri="{BB962C8B-B14F-4D97-AF65-F5344CB8AC3E}">
        <p14:creationId xmlns:p14="http://schemas.microsoft.com/office/powerpoint/2010/main" val="28788077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right)">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3" name="Freeform 8"/>
          <p:cNvSpPr/>
          <p:nvPr/>
        </p:nvSpPr>
        <p:spPr>
          <a:xfrm>
            <a:off x="457200" y="8801100"/>
            <a:ext cx="3601844" cy="1169099"/>
          </a:xfrm>
          <a:custGeom>
            <a:avLst/>
            <a:gdLst/>
            <a:ahLst/>
            <a:cxnLst/>
            <a:rect l="l" t="t" r="r" b="b"/>
            <a:pathLst>
              <a:path w="3601844" h="1169099">
                <a:moveTo>
                  <a:pt x="0" y="0"/>
                </a:moveTo>
                <a:lnTo>
                  <a:pt x="3601844" y="0"/>
                </a:lnTo>
                <a:lnTo>
                  <a:pt x="3601844" y="1169099"/>
                </a:lnTo>
                <a:lnTo>
                  <a:pt x="0" y="1169099"/>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4" name="Freeform 8"/>
          <p:cNvSpPr/>
          <p:nvPr/>
        </p:nvSpPr>
        <p:spPr>
          <a:xfrm>
            <a:off x="16459200" y="342900"/>
            <a:ext cx="1649619" cy="2039714"/>
          </a:xfrm>
          <a:custGeom>
            <a:avLst/>
            <a:gdLst/>
            <a:ahLst/>
            <a:cxnLst/>
            <a:rect l="l" t="t" r="r" b="b"/>
            <a:pathLst>
              <a:path w="1649619" h="2039714">
                <a:moveTo>
                  <a:pt x="0" y="0"/>
                </a:moveTo>
                <a:lnTo>
                  <a:pt x="1649618" y="0"/>
                </a:lnTo>
                <a:lnTo>
                  <a:pt x="1649618" y="2039714"/>
                </a:lnTo>
                <a:lnTo>
                  <a:pt x="0" y="2039714"/>
                </a:lnTo>
                <a:lnTo>
                  <a:pt x="0" y="0"/>
                </a:lnTo>
                <a:close/>
              </a:path>
            </a:pathLst>
          </a:custGeom>
          <a:blipFill>
            <a:blip r:embed="rId7">
              <a:extLst>
                <a:ext uri="{96DAC541-7B7A-43D3-8B79-37D633B846F1}">
                  <asvg:svgBlip xmlns="" xmlns:asvg="http://schemas.microsoft.com/office/drawing/2016/SVG/main" r:embed="rId5"/>
                </a:ext>
              </a:extLst>
            </a:blip>
            <a:stretch>
              <a:fillRect/>
            </a:stretch>
          </a:blipFill>
        </p:spPr>
      </p:sp>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37778" y1="13873" x2="79630" y2="27746"/>
                        <a14:foregroundMark x1="44074" y1="27168" x2="47778" y2="52601"/>
                        <a14:foregroundMark x1="82593" y1="69364" x2="88148" y2="79769"/>
                        <a14:foregroundMark x1="63333" y1="79769" x2="63333" y2="66474"/>
                        <a14:foregroundMark x1="21852" y1="63006" x2="28889" y2="39884"/>
                        <a14:backgroundMark x1="49630" y1="30058" x2="52593" y2="47399"/>
                      </a14:backgroundRemoval>
                    </a14:imgEffect>
                  </a14:imgLayer>
                </a14:imgProps>
              </a:ext>
            </a:extLst>
          </a:blip>
          <a:stretch>
            <a:fillRect/>
          </a:stretch>
        </p:blipFill>
        <p:spPr>
          <a:xfrm>
            <a:off x="0" y="5240668"/>
            <a:ext cx="5895149" cy="3777262"/>
          </a:xfrm>
          <a:prstGeom prst="rect">
            <a:avLst/>
          </a:prstGeom>
        </p:spPr>
      </p:pic>
      <p:sp>
        <p:nvSpPr>
          <p:cNvPr id="7" name="Rounded Rectangle 6"/>
          <p:cNvSpPr/>
          <p:nvPr/>
        </p:nvSpPr>
        <p:spPr>
          <a:xfrm>
            <a:off x="1540811" y="540293"/>
            <a:ext cx="14003989" cy="2133600"/>
          </a:xfrm>
          <a:prstGeom prst="roundRect">
            <a:avLst>
              <a:gd name="adj" fmla="val 18681"/>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smtClean="0">
                <a:solidFill>
                  <a:schemeClr val="tx1"/>
                </a:solidFill>
                <a:latin typeface="Arial" panose="020B0604020202020204" pitchFamily="34" charset="0"/>
                <a:cs typeface="Arial" panose="020B0604020202020204" pitchFamily="34" charset="0"/>
              </a:rPr>
              <a:t>Câu </a:t>
            </a:r>
            <a:r>
              <a:rPr lang="en-US" sz="4000" b="1" dirty="0" smtClean="0">
                <a:solidFill>
                  <a:schemeClr val="tx1"/>
                </a:solidFill>
                <a:latin typeface="Arial" panose="020B0604020202020204" pitchFamily="34" charset="0"/>
                <a:cs typeface="Arial" panose="020B0604020202020204" pitchFamily="34" charset="0"/>
              </a:rPr>
              <a:t>3</a:t>
            </a:r>
            <a:r>
              <a:rPr lang="vi-VN" sz="4000" b="1" dirty="0" smtClean="0">
                <a:solidFill>
                  <a:schemeClr val="tx1"/>
                </a:solidFill>
                <a:latin typeface="Arial" panose="020B0604020202020204" pitchFamily="34" charset="0"/>
                <a:cs typeface="Arial" panose="020B0604020202020204" pitchFamily="34" charset="0"/>
              </a:rPr>
              <a:t>.</a:t>
            </a:r>
            <a:r>
              <a:rPr lang="vi-VN" sz="4000" dirty="0">
                <a:solidFill>
                  <a:schemeClr val="tx1"/>
                </a:solidFill>
                <a:cs typeface="Arial" panose="020B0604020202020204" pitchFamily="34" charset="0"/>
              </a:rPr>
              <a:t> Những cặp nhân vật nào trong đoạn trích có sự đối lập nhau? Sự đối lập đó có tác dụng làm nổi bật điều gì?</a:t>
            </a:r>
            <a:endParaRPr lang="en-US" sz="4000" dirty="0">
              <a:solidFill>
                <a:schemeClr val="tx1"/>
              </a:solidFill>
              <a:latin typeface="Arial" panose="020B0604020202020204" pitchFamily="34" charset="0"/>
              <a:cs typeface="Arial" panose="020B0604020202020204" pitchFamily="34" charset="0"/>
            </a:endParaRPr>
          </a:p>
        </p:txBody>
      </p:sp>
      <p:sp>
        <p:nvSpPr>
          <p:cNvPr id="8" name="Rounded Rectangle 7"/>
          <p:cNvSpPr/>
          <p:nvPr/>
        </p:nvSpPr>
        <p:spPr>
          <a:xfrm>
            <a:off x="7679389" y="3317226"/>
            <a:ext cx="8779811" cy="1171307"/>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smtClean="0">
                <a:solidFill>
                  <a:srgbClr val="C00000"/>
                </a:solidFill>
                <a:cs typeface="Arial" panose="020B0604020202020204" pitchFamily="34" charset="0"/>
              </a:rPr>
              <a:t>Cặp </a:t>
            </a:r>
            <a:r>
              <a:rPr lang="vi-VN" sz="4000" b="1" dirty="0">
                <a:solidFill>
                  <a:srgbClr val="C00000"/>
                </a:solidFill>
                <a:cs typeface="Arial" panose="020B0604020202020204" pitchFamily="34" charset="0"/>
              </a:rPr>
              <a:t>nhân vật </a:t>
            </a:r>
            <a:r>
              <a:rPr lang="vi-VN" sz="4000" b="1" dirty="0" smtClean="0">
                <a:solidFill>
                  <a:srgbClr val="C00000"/>
                </a:solidFill>
                <a:cs typeface="Arial" panose="020B0604020202020204" pitchFamily="34" charset="0"/>
              </a:rPr>
              <a:t>có </a:t>
            </a:r>
            <a:r>
              <a:rPr lang="vi-VN" sz="4000" b="1" dirty="0">
                <a:solidFill>
                  <a:srgbClr val="C00000"/>
                </a:solidFill>
                <a:cs typeface="Arial" panose="020B0604020202020204" pitchFamily="34" charset="0"/>
              </a:rPr>
              <a:t>sự đối lập nhau:</a:t>
            </a:r>
            <a:endParaRPr lang="en-US" sz="4000" dirty="0">
              <a:solidFill>
                <a:srgbClr val="C00000"/>
              </a:solidFill>
              <a:latin typeface="Arial" panose="020B0604020202020204" pitchFamily="34" charset="0"/>
              <a:cs typeface="Arial" panose="020B0604020202020204" pitchFamily="34" charset="0"/>
            </a:endParaRPr>
          </a:p>
        </p:txBody>
      </p:sp>
      <p:sp>
        <p:nvSpPr>
          <p:cNvPr id="9" name="Rounded Rectangle 8"/>
          <p:cNvSpPr/>
          <p:nvPr/>
        </p:nvSpPr>
        <p:spPr>
          <a:xfrm>
            <a:off x="6580577" y="4999529"/>
            <a:ext cx="4571999" cy="1457336"/>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Trần Quốc Tuấn </a:t>
            </a:r>
            <a:endParaRPr lang="en-US" sz="4000" dirty="0">
              <a:solidFill>
                <a:schemeClr val="tx1"/>
              </a:solidFill>
              <a:latin typeface="Arial" panose="020B0604020202020204" pitchFamily="34" charset="0"/>
              <a:cs typeface="Arial" panose="020B0604020202020204" pitchFamily="34" charset="0"/>
            </a:endParaRPr>
          </a:p>
        </p:txBody>
      </p:sp>
      <p:sp>
        <p:nvSpPr>
          <p:cNvPr id="10" name="Rounded Rectangle 9"/>
          <p:cNvSpPr/>
          <p:nvPr/>
        </p:nvSpPr>
        <p:spPr>
          <a:xfrm>
            <a:off x="13439960" y="4919994"/>
            <a:ext cx="4571999" cy="1457336"/>
          </a:xfrm>
          <a:prstGeom prst="round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Trần </a:t>
            </a:r>
            <a:r>
              <a:rPr lang="en-US" sz="4000" dirty="0" smtClean="0">
                <a:solidFill>
                  <a:schemeClr val="tx1"/>
                </a:solidFill>
                <a:latin typeface="Arial" panose="020B0604020202020204" pitchFamily="34" charset="0"/>
                <a:cs typeface="Arial" panose="020B0604020202020204" pitchFamily="34" charset="0"/>
              </a:rPr>
              <a:t>Ích Tắc</a:t>
            </a:r>
            <a:endParaRPr lang="en-US" sz="4000" dirty="0">
              <a:solidFill>
                <a:schemeClr val="tx1"/>
              </a:solidFill>
              <a:latin typeface="Arial" panose="020B0604020202020204" pitchFamily="34" charset="0"/>
              <a:cs typeface="Arial" panose="020B0604020202020204" pitchFamily="34" charset="0"/>
            </a:endParaRPr>
          </a:p>
        </p:txBody>
      </p:sp>
      <p:sp>
        <p:nvSpPr>
          <p:cNvPr id="11" name="Rounded Rectangle 10"/>
          <p:cNvSpPr/>
          <p:nvPr/>
        </p:nvSpPr>
        <p:spPr>
          <a:xfrm>
            <a:off x="6580577" y="7129299"/>
            <a:ext cx="4571999" cy="1457336"/>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smtClean="0">
                <a:solidFill>
                  <a:schemeClr val="tx1"/>
                </a:solidFill>
                <a:latin typeface="Arial" panose="020B0604020202020204" pitchFamily="34" charset="0"/>
                <a:cs typeface="Arial" panose="020B0604020202020204" pitchFamily="34" charset="0"/>
              </a:rPr>
              <a:t>Yết Kiêu</a:t>
            </a:r>
            <a:endParaRPr lang="en-US" sz="4000" dirty="0">
              <a:solidFill>
                <a:schemeClr val="tx1"/>
              </a:solidFill>
              <a:latin typeface="Arial" panose="020B0604020202020204" pitchFamily="34" charset="0"/>
              <a:cs typeface="Arial" panose="020B0604020202020204" pitchFamily="34" charset="0"/>
            </a:endParaRPr>
          </a:p>
        </p:txBody>
      </p:sp>
      <p:sp>
        <p:nvSpPr>
          <p:cNvPr id="12" name="Rounded Rectangle 11"/>
          <p:cNvSpPr/>
          <p:nvPr/>
        </p:nvSpPr>
        <p:spPr>
          <a:xfrm>
            <a:off x="13439960" y="7035110"/>
            <a:ext cx="4571999" cy="1457336"/>
          </a:xfrm>
          <a:prstGeom prst="round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smtClean="0">
                <a:solidFill>
                  <a:schemeClr val="tx1"/>
                </a:solidFill>
                <a:latin typeface="Arial" panose="020B0604020202020204" pitchFamily="34" charset="0"/>
                <a:cs typeface="Arial" panose="020B0604020202020204" pitchFamily="34" charset="0"/>
              </a:rPr>
              <a:t>Đô Trâu</a:t>
            </a:r>
            <a:endParaRPr lang="en-US" sz="4000" dirty="0">
              <a:solidFill>
                <a:schemeClr val="tx1"/>
              </a:solidFill>
              <a:latin typeface="Arial" panose="020B0604020202020204" pitchFamily="34" charset="0"/>
              <a:cs typeface="Arial" panose="020B0604020202020204" pitchFamily="34" charset="0"/>
            </a:endParaRPr>
          </a:p>
        </p:txBody>
      </p:sp>
      <p:sp>
        <p:nvSpPr>
          <p:cNvPr id="15" name="Chevron 14"/>
          <p:cNvSpPr/>
          <p:nvPr/>
        </p:nvSpPr>
        <p:spPr>
          <a:xfrm>
            <a:off x="11416894" y="5176398"/>
            <a:ext cx="838200" cy="1014547"/>
          </a:xfrm>
          <a:prstGeom prst="chevr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hevron 15"/>
          <p:cNvSpPr/>
          <p:nvPr/>
        </p:nvSpPr>
        <p:spPr>
          <a:xfrm rot="10800000">
            <a:off x="12325719" y="5176398"/>
            <a:ext cx="838200" cy="1014547"/>
          </a:xfrm>
          <a:prstGeom prst="chevron">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hevron 16"/>
          <p:cNvSpPr/>
          <p:nvPr/>
        </p:nvSpPr>
        <p:spPr>
          <a:xfrm>
            <a:off x="11396427" y="7224424"/>
            <a:ext cx="838200" cy="1014547"/>
          </a:xfrm>
          <a:prstGeom prst="chevr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hevron 17"/>
          <p:cNvSpPr/>
          <p:nvPr/>
        </p:nvSpPr>
        <p:spPr>
          <a:xfrm rot="10800000">
            <a:off x="12305252" y="7224424"/>
            <a:ext cx="838200" cy="1014547"/>
          </a:xfrm>
          <a:prstGeom prst="chevron">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085418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right)">
                                      <p:cBhvr>
                                        <p:cTn id="28" dur="500"/>
                                        <p:tgtEl>
                                          <p:spTgt spid="10"/>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righ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right)">
                                      <p:cBhvr>
                                        <p:cTn id="42" dur="500"/>
                                        <p:tgtEl>
                                          <p:spTgt spid="12"/>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right)">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1" grpId="0" animBg="1"/>
      <p:bldP spid="12" grpId="0" animBg="1"/>
      <p:bldP spid="15" grpId="0"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3" name="Freeform 8"/>
          <p:cNvSpPr/>
          <p:nvPr/>
        </p:nvSpPr>
        <p:spPr>
          <a:xfrm>
            <a:off x="457200" y="8801100"/>
            <a:ext cx="3601844" cy="1169099"/>
          </a:xfrm>
          <a:custGeom>
            <a:avLst/>
            <a:gdLst/>
            <a:ahLst/>
            <a:cxnLst/>
            <a:rect l="l" t="t" r="r" b="b"/>
            <a:pathLst>
              <a:path w="3601844" h="1169099">
                <a:moveTo>
                  <a:pt x="0" y="0"/>
                </a:moveTo>
                <a:lnTo>
                  <a:pt x="3601844" y="0"/>
                </a:lnTo>
                <a:lnTo>
                  <a:pt x="3601844" y="1169099"/>
                </a:lnTo>
                <a:lnTo>
                  <a:pt x="0" y="1169099"/>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4" name="Freeform 8"/>
          <p:cNvSpPr/>
          <p:nvPr/>
        </p:nvSpPr>
        <p:spPr>
          <a:xfrm>
            <a:off x="16459200" y="342900"/>
            <a:ext cx="1649619" cy="2039714"/>
          </a:xfrm>
          <a:custGeom>
            <a:avLst/>
            <a:gdLst/>
            <a:ahLst/>
            <a:cxnLst/>
            <a:rect l="l" t="t" r="r" b="b"/>
            <a:pathLst>
              <a:path w="1649619" h="2039714">
                <a:moveTo>
                  <a:pt x="0" y="0"/>
                </a:moveTo>
                <a:lnTo>
                  <a:pt x="1649618" y="0"/>
                </a:lnTo>
                <a:lnTo>
                  <a:pt x="1649618" y="2039714"/>
                </a:lnTo>
                <a:lnTo>
                  <a:pt x="0" y="2039714"/>
                </a:lnTo>
                <a:lnTo>
                  <a:pt x="0" y="0"/>
                </a:lnTo>
                <a:close/>
              </a:path>
            </a:pathLst>
          </a:custGeom>
          <a:blipFill>
            <a:blip r:embed="rId7">
              <a:extLst>
                <a:ext uri="{96DAC541-7B7A-43D3-8B79-37D633B846F1}">
                  <asvg:svgBlip xmlns="" xmlns:asvg="http://schemas.microsoft.com/office/drawing/2016/SVG/main" r:embed="rId5"/>
                </a:ext>
              </a:extLst>
            </a:blip>
            <a:stretch>
              <a:fillRect/>
            </a:stretch>
          </a:blipFill>
        </p:spPr>
      </p:sp>
      <p:sp>
        <p:nvSpPr>
          <p:cNvPr id="5" name="TextBox 4"/>
          <p:cNvSpPr txBox="1"/>
          <p:nvPr/>
        </p:nvSpPr>
        <p:spPr>
          <a:xfrm>
            <a:off x="5260987" y="258865"/>
            <a:ext cx="7766025" cy="1103892"/>
          </a:xfrm>
          <a:prstGeom prst="rect">
            <a:avLst/>
          </a:prstGeom>
          <a:noFill/>
        </p:spPr>
        <p:txBody>
          <a:bodyPr wrap="square" rtlCol="0">
            <a:spAutoFit/>
          </a:bodyPr>
          <a:lstStyle/>
          <a:p>
            <a:pPr algn="ctr">
              <a:lnSpc>
                <a:spcPct val="150000"/>
              </a:lnSpc>
            </a:pPr>
            <a:r>
              <a:rPr lang="en-US" sz="5000" b="1" dirty="0" smtClean="0">
                <a:solidFill>
                  <a:schemeClr val="accent1">
                    <a:lumMod val="50000"/>
                  </a:schemeClr>
                </a:solidFill>
                <a:latin typeface="Arial" panose="020B0604020202020204" pitchFamily="34" charset="0"/>
                <a:cs typeface="Arial" panose="020B0604020202020204" pitchFamily="34" charset="0"/>
              </a:rPr>
              <a:t>1. Đọc hiểu văn bản</a:t>
            </a:r>
            <a:endParaRPr lang="en-US" sz="5000" b="1" dirty="0">
              <a:solidFill>
                <a:schemeClr val="accent1">
                  <a:lumMod val="50000"/>
                </a:schemeClr>
              </a:solidFill>
              <a:latin typeface="Arial" panose="020B0604020202020204" pitchFamily="34" charset="0"/>
              <a:cs typeface="Arial" panose="020B0604020202020204" pitchFamily="34" charset="0"/>
            </a:endParaRPr>
          </a:p>
        </p:txBody>
      </p:sp>
      <p:sp>
        <p:nvSpPr>
          <p:cNvPr id="6" name="Rounded Rectangle 5"/>
          <p:cNvSpPr/>
          <p:nvPr/>
        </p:nvSpPr>
        <p:spPr>
          <a:xfrm>
            <a:off x="5295899" y="1625086"/>
            <a:ext cx="7696200" cy="108466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dirty="0" smtClean="0">
                <a:solidFill>
                  <a:srgbClr val="C00000"/>
                </a:solidFill>
                <a:latin typeface="Arial" panose="020B0604020202020204" pitchFamily="34" charset="0"/>
                <a:cs typeface="Arial" panose="020B0604020202020204" pitchFamily="34" charset="0"/>
              </a:rPr>
              <a:t>HOẠT ĐỘNG NHÓM</a:t>
            </a:r>
            <a:endParaRPr lang="en-US" sz="4500" b="1" dirty="0">
              <a:solidFill>
                <a:srgbClr val="C00000"/>
              </a:solidFill>
              <a:latin typeface="Arial" panose="020B0604020202020204" pitchFamily="34" charset="0"/>
              <a:cs typeface="Arial" panose="020B0604020202020204" pitchFamily="34" charset="0"/>
            </a:endParaRPr>
          </a:p>
        </p:txBody>
      </p:sp>
      <p:sp>
        <p:nvSpPr>
          <p:cNvPr id="7" name="Rounded Rectangle 6"/>
          <p:cNvSpPr/>
          <p:nvPr/>
        </p:nvSpPr>
        <p:spPr>
          <a:xfrm>
            <a:off x="228599" y="2972083"/>
            <a:ext cx="17830800" cy="1894510"/>
          </a:xfrm>
          <a:prstGeom prst="roundRect">
            <a:avLst>
              <a:gd name="adj" fmla="val 1051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a:solidFill>
                  <a:schemeClr val="tx1"/>
                </a:solidFill>
                <a:latin typeface="Arial" panose="020B0604020202020204" pitchFamily="34" charset="0"/>
                <a:cs typeface="Arial" panose="020B0604020202020204" pitchFamily="34" charset="0"/>
              </a:rPr>
              <a:t>Câu 1:</a:t>
            </a:r>
            <a:r>
              <a:rPr lang="vi-VN" sz="4000" dirty="0">
                <a:solidFill>
                  <a:schemeClr val="tx1"/>
                </a:solidFill>
                <a:latin typeface="Arial" panose="020B0604020202020204" pitchFamily="34" charset="0"/>
                <a:cs typeface="Arial" panose="020B0604020202020204" pitchFamily="34" charset="0"/>
              </a:rPr>
              <a:t> </a:t>
            </a:r>
            <a:r>
              <a:rPr lang="vi-VN" sz="4000" dirty="0">
                <a:solidFill>
                  <a:schemeClr val="tx1"/>
                </a:solidFill>
                <a:cs typeface="Arial" panose="020B0604020202020204" pitchFamily="34" charset="0"/>
              </a:rPr>
              <a:t>Xem lại năm bài học ở học kì </a:t>
            </a:r>
            <a:r>
              <a:rPr lang="en-US" sz="4000" dirty="0">
                <a:solidFill>
                  <a:schemeClr val="tx1"/>
                </a:solidFill>
                <a:cs typeface="Arial" panose="020B0604020202020204" pitchFamily="34" charset="0"/>
              </a:rPr>
              <a:t>I</a:t>
            </a:r>
            <a:r>
              <a:rPr lang="vi-VN" sz="4000" dirty="0" smtClean="0">
                <a:solidFill>
                  <a:schemeClr val="tx1"/>
                </a:solidFill>
                <a:cs typeface="Arial" panose="020B0604020202020204" pitchFamily="34" charset="0"/>
              </a:rPr>
              <a:t>, </a:t>
            </a:r>
            <a:r>
              <a:rPr lang="vi-VN" sz="4000" dirty="0">
                <a:solidFill>
                  <a:schemeClr val="tx1"/>
                </a:solidFill>
                <a:cs typeface="Arial" panose="020B0604020202020204" pitchFamily="34" charset="0"/>
              </a:rPr>
              <a:t>lập bảng hệ thống hóa thông tin về các văn bản đọc theo mẫu sau:</a:t>
            </a:r>
            <a:endParaRPr lang="en-US" sz="4000" dirty="0">
              <a:solidFill>
                <a:schemeClr val="tx1"/>
              </a:solidFill>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122191213"/>
              </p:ext>
            </p:extLst>
          </p:nvPr>
        </p:nvGraphicFramePr>
        <p:xfrm>
          <a:off x="256308" y="5084659"/>
          <a:ext cx="17602200" cy="3448437"/>
        </p:xfrm>
        <a:graphic>
          <a:graphicData uri="http://schemas.openxmlformats.org/drawingml/2006/table">
            <a:tbl>
              <a:tblPr firstRow="1" bandRow="1">
                <a:tableStyleId>{7DF18680-E054-41AD-8BC1-D1AEF772440D}</a:tableStyleId>
              </a:tblPr>
              <a:tblGrid>
                <a:gridCol w="2933700">
                  <a:extLst>
                    <a:ext uri="{9D8B030D-6E8A-4147-A177-3AD203B41FA5}">
                      <a16:colId xmlns:a16="http://schemas.microsoft.com/office/drawing/2014/main" val="4255781551"/>
                    </a:ext>
                  </a:extLst>
                </a:gridCol>
                <a:gridCol w="2933700">
                  <a:extLst>
                    <a:ext uri="{9D8B030D-6E8A-4147-A177-3AD203B41FA5}">
                      <a16:colId xmlns:a16="http://schemas.microsoft.com/office/drawing/2014/main" val="2410545474"/>
                    </a:ext>
                  </a:extLst>
                </a:gridCol>
                <a:gridCol w="2933700">
                  <a:extLst>
                    <a:ext uri="{9D8B030D-6E8A-4147-A177-3AD203B41FA5}">
                      <a16:colId xmlns:a16="http://schemas.microsoft.com/office/drawing/2014/main" val="1026008555"/>
                    </a:ext>
                  </a:extLst>
                </a:gridCol>
                <a:gridCol w="2933700">
                  <a:extLst>
                    <a:ext uri="{9D8B030D-6E8A-4147-A177-3AD203B41FA5}">
                      <a16:colId xmlns:a16="http://schemas.microsoft.com/office/drawing/2014/main" val="1270912388"/>
                    </a:ext>
                  </a:extLst>
                </a:gridCol>
                <a:gridCol w="2933700">
                  <a:extLst>
                    <a:ext uri="{9D8B030D-6E8A-4147-A177-3AD203B41FA5}">
                      <a16:colId xmlns:a16="http://schemas.microsoft.com/office/drawing/2014/main" val="624799286"/>
                    </a:ext>
                  </a:extLst>
                </a:gridCol>
                <a:gridCol w="2933700">
                  <a:extLst>
                    <a:ext uri="{9D8B030D-6E8A-4147-A177-3AD203B41FA5}">
                      <a16:colId xmlns:a16="http://schemas.microsoft.com/office/drawing/2014/main" val="4192138618"/>
                    </a:ext>
                  </a:extLst>
                </a:gridCol>
              </a:tblGrid>
              <a:tr h="1224059">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Bài</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Văn</a:t>
                      </a:r>
                      <a:r>
                        <a:rPr lang="en-US" sz="3700" baseline="0" dirty="0" smtClean="0">
                          <a:latin typeface="Arial" panose="020B0604020202020204" pitchFamily="34" charset="0"/>
                          <a:cs typeface="Arial" panose="020B0604020202020204" pitchFamily="34" charset="0"/>
                        </a:rPr>
                        <a:t> bản</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Tác</a:t>
                      </a:r>
                      <a:r>
                        <a:rPr lang="en-US" sz="3700" baseline="0" dirty="0" smtClean="0">
                          <a:latin typeface="Arial" panose="020B0604020202020204" pitchFamily="34" charset="0"/>
                          <a:cs typeface="Arial" panose="020B0604020202020204" pitchFamily="34" charset="0"/>
                        </a:rPr>
                        <a:t> giả</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Loại,</a:t>
                      </a:r>
                      <a:r>
                        <a:rPr lang="en-US" sz="3700" baseline="0" dirty="0" smtClean="0">
                          <a:latin typeface="Arial" panose="020B0604020202020204" pitchFamily="34" charset="0"/>
                          <a:cs typeface="Arial" panose="020B0604020202020204" pitchFamily="34" charset="0"/>
                        </a:rPr>
                        <a:t> thể loại</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2">
                  <a:txBody>
                    <a:bodyPr/>
                    <a:lstStyle/>
                    <a:p>
                      <a:pPr algn="ctr">
                        <a:lnSpc>
                          <a:spcPct val="150000"/>
                        </a:lnSpc>
                      </a:pPr>
                      <a:r>
                        <a:rPr lang="en-US" sz="3700" dirty="0" smtClean="0">
                          <a:latin typeface="Arial" panose="020B0604020202020204" pitchFamily="34" charset="0"/>
                          <a:cs typeface="Arial" panose="020B0604020202020204" pitchFamily="34" charset="0"/>
                        </a:rPr>
                        <a:t>Đặ</a:t>
                      </a:r>
                      <a:r>
                        <a:rPr lang="en-US" sz="3700" baseline="0" dirty="0" smtClean="0">
                          <a:latin typeface="Arial" panose="020B0604020202020204" pitchFamily="34" charset="0"/>
                          <a:cs typeface="Arial" panose="020B0604020202020204" pitchFamily="34" charset="0"/>
                        </a:rPr>
                        <a:t>c điểm nổi bật</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a:lnSpc>
                          <a:spcPct val="150000"/>
                        </a:lnSpc>
                      </a:pPr>
                      <a:endParaRPr lang="en-US" sz="370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59443155"/>
                  </a:ext>
                </a:extLst>
              </a:tr>
              <a:tr h="1000319">
                <a:tc vMerge="1">
                  <a:txBody>
                    <a:bodyPr/>
                    <a:lstStyle/>
                    <a:p>
                      <a:pPr>
                        <a:lnSpc>
                          <a:spcPct val="150000"/>
                        </a:lnSpc>
                      </a:pPr>
                      <a:endParaRPr lang="en-US" sz="37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7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70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70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dirty="0" smtClean="0">
                          <a:latin typeface="Arial" panose="020B0604020202020204" pitchFamily="34" charset="0"/>
                          <a:cs typeface="Arial" panose="020B0604020202020204" pitchFamily="34" charset="0"/>
                        </a:rPr>
                        <a:t>Nội</a:t>
                      </a:r>
                      <a:r>
                        <a:rPr lang="en-US" sz="3700" baseline="0" dirty="0" smtClean="0">
                          <a:latin typeface="Arial" panose="020B0604020202020204" pitchFamily="34" charset="0"/>
                          <a:cs typeface="Arial" panose="020B0604020202020204" pitchFamily="34" charset="0"/>
                        </a:rPr>
                        <a:t> dung</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dirty="0" smtClean="0">
                          <a:latin typeface="Arial" panose="020B0604020202020204" pitchFamily="34" charset="0"/>
                          <a:cs typeface="Arial" panose="020B0604020202020204" pitchFamily="34" charset="0"/>
                        </a:rPr>
                        <a:t>Hình</a:t>
                      </a:r>
                      <a:r>
                        <a:rPr lang="en-US" sz="3700" baseline="0" dirty="0" smtClean="0">
                          <a:latin typeface="Arial" panose="020B0604020202020204" pitchFamily="34" charset="0"/>
                          <a:cs typeface="Arial" panose="020B0604020202020204" pitchFamily="34" charset="0"/>
                        </a:rPr>
                        <a:t> thức</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60328283"/>
                  </a:ext>
                </a:extLst>
              </a:tr>
              <a:tr h="1224059">
                <a:tc>
                  <a:txBody>
                    <a:bodyPr/>
                    <a:lstStyle/>
                    <a:p>
                      <a:pPr algn="ctr">
                        <a:lnSpc>
                          <a:spcPct val="150000"/>
                        </a:lnSpc>
                      </a:pPr>
                      <a:endParaRPr lang="en-US" sz="370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endParaRPr lang="en-US" sz="370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39374143"/>
                  </a:ext>
                </a:extLst>
              </a:tr>
            </a:tbl>
          </a:graphicData>
        </a:graphic>
      </p:graphicFrame>
    </p:spTree>
    <p:extLst>
      <p:ext uri="{BB962C8B-B14F-4D97-AF65-F5344CB8AC3E}">
        <p14:creationId xmlns:p14="http://schemas.microsoft.com/office/powerpoint/2010/main" val="20225679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3" name="Freeform 11"/>
          <p:cNvSpPr/>
          <p:nvPr/>
        </p:nvSpPr>
        <p:spPr>
          <a:xfrm>
            <a:off x="295438" y="915662"/>
            <a:ext cx="2474104" cy="1944234"/>
          </a:xfrm>
          <a:custGeom>
            <a:avLst/>
            <a:gdLst/>
            <a:ahLst/>
            <a:cxnLst/>
            <a:rect l="l" t="t" r="r" b="b"/>
            <a:pathLst>
              <a:path w="2474104" h="1944234">
                <a:moveTo>
                  <a:pt x="0" y="0"/>
                </a:moveTo>
                <a:lnTo>
                  <a:pt x="2474105" y="0"/>
                </a:lnTo>
                <a:lnTo>
                  <a:pt x="2474105" y="1944233"/>
                </a:lnTo>
                <a:lnTo>
                  <a:pt x="0" y="1944233"/>
                </a:lnTo>
                <a:lnTo>
                  <a:pt x="0" y="0"/>
                </a:lnTo>
                <a:close/>
              </a:path>
            </a:pathLst>
          </a:custGeom>
          <a:blipFill>
            <a:blip r:embed="rId3"/>
            <a:stretch>
              <a:fillRect/>
            </a:stretch>
          </a:blipFill>
        </p:spPr>
      </p:sp>
      <p:sp>
        <p:nvSpPr>
          <p:cNvPr id="6" name="Freeform 13"/>
          <p:cNvSpPr/>
          <p:nvPr/>
        </p:nvSpPr>
        <p:spPr>
          <a:xfrm>
            <a:off x="15823258" y="704752"/>
            <a:ext cx="1775156" cy="1098378"/>
          </a:xfrm>
          <a:custGeom>
            <a:avLst/>
            <a:gdLst/>
            <a:ahLst/>
            <a:cxnLst/>
            <a:rect l="l" t="t" r="r" b="b"/>
            <a:pathLst>
              <a:path w="1775156" h="1098378">
                <a:moveTo>
                  <a:pt x="0" y="0"/>
                </a:moveTo>
                <a:lnTo>
                  <a:pt x="1775156" y="0"/>
                </a:lnTo>
                <a:lnTo>
                  <a:pt x="1775156" y="1098378"/>
                </a:lnTo>
                <a:lnTo>
                  <a:pt x="0" y="1098378"/>
                </a:lnTo>
                <a:lnTo>
                  <a:pt x="0" y="0"/>
                </a:lnTo>
                <a:close/>
              </a:path>
            </a:pathLst>
          </a:custGeom>
          <a:blipFill>
            <a:blip r:embed="rId4"/>
            <a:stretch>
              <a:fillRect/>
            </a:stretch>
          </a:blipFill>
        </p:spPr>
      </p:sp>
      <p:sp>
        <p:nvSpPr>
          <p:cNvPr id="4" name="Down Arrow 3"/>
          <p:cNvSpPr/>
          <p:nvPr/>
        </p:nvSpPr>
        <p:spPr>
          <a:xfrm>
            <a:off x="8572500" y="225241"/>
            <a:ext cx="1447800" cy="109837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Rounded Rectangle 6"/>
          <p:cNvSpPr/>
          <p:nvPr/>
        </p:nvSpPr>
        <p:spPr>
          <a:xfrm>
            <a:off x="6838756" y="1569493"/>
            <a:ext cx="4868395" cy="1532915"/>
          </a:xfrm>
          <a:prstGeom prst="roundRect">
            <a:avLst>
              <a:gd name="adj" fmla="val 18681"/>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smtClean="0">
                <a:solidFill>
                  <a:schemeClr val="tx1"/>
                </a:solidFill>
                <a:latin typeface="Arial" panose="020B0604020202020204" pitchFamily="34" charset="0"/>
                <a:cs typeface="Arial" panose="020B0604020202020204" pitchFamily="34" charset="0"/>
              </a:rPr>
              <a:t>Tác </a:t>
            </a:r>
            <a:r>
              <a:rPr lang="vi-VN" sz="4000" b="1" dirty="0">
                <a:solidFill>
                  <a:schemeClr val="tx1"/>
                </a:solidFill>
                <a:latin typeface="Arial" panose="020B0604020202020204" pitchFamily="34" charset="0"/>
                <a:cs typeface="Arial" panose="020B0604020202020204" pitchFamily="34" charset="0"/>
              </a:rPr>
              <a:t>dụng </a:t>
            </a:r>
            <a:endParaRPr lang="en-US" sz="4000" dirty="0">
              <a:solidFill>
                <a:schemeClr val="tx1"/>
              </a:solidFill>
              <a:latin typeface="Arial" panose="020B0604020202020204" pitchFamily="34" charset="0"/>
              <a:cs typeface="Arial" panose="020B0604020202020204" pitchFamily="34" charset="0"/>
            </a:endParaRPr>
          </a:p>
        </p:txBody>
      </p:sp>
      <p:sp>
        <p:nvSpPr>
          <p:cNvPr id="8" name="Rounded Rectangle 7"/>
          <p:cNvSpPr/>
          <p:nvPr/>
        </p:nvSpPr>
        <p:spPr>
          <a:xfrm>
            <a:off x="318478" y="5981701"/>
            <a:ext cx="7886700" cy="3566696"/>
          </a:xfrm>
          <a:prstGeom prst="roundRect">
            <a:avLst>
              <a:gd name="adj" fmla="val 5898"/>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smtClean="0">
                <a:solidFill>
                  <a:schemeClr val="tx1"/>
                </a:solidFill>
                <a:latin typeface="Arial" panose="020B0604020202020204" pitchFamily="34" charset="0"/>
                <a:cs typeface="Arial" panose="020B0604020202020204" pitchFamily="34" charset="0"/>
              </a:rPr>
              <a:t>Làm </a:t>
            </a:r>
            <a:r>
              <a:rPr lang="vi-VN" sz="4000" dirty="0">
                <a:solidFill>
                  <a:schemeClr val="tx1"/>
                </a:solidFill>
                <a:latin typeface="Arial" panose="020B0604020202020204" pitchFamily="34" charset="0"/>
                <a:cs typeface="Arial" panose="020B0604020202020204" pitchFamily="34" charset="0"/>
              </a:rPr>
              <a:t>nổi bật sự bao dung, nhân ái của Trần Quốc Tuấn và sự hẹp hòi, thâm độc của Trần Ích </a:t>
            </a:r>
            <a:r>
              <a:rPr lang="vi-VN" sz="4000" dirty="0" smtClean="0">
                <a:solidFill>
                  <a:schemeClr val="tx1"/>
                </a:solidFill>
                <a:latin typeface="Arial" panose="020B0604020202020204" pitchFamily="34" charset="0"/>
                <a:cs typeface="Arial" panose="020B0604020202020204" pitchFamily="34" charset="0"/>
              </a:rPr>
              <a:t>Tắc</a:t>
            </a:r>
            <a:r>
              <a:rPr lang="en-US" sz="4000" dirty="0" smtClean="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9" name="Rounded Rectangle 8"/>
          <p:cNvSpPr/>
          <p:nvPr/>
        </p:nvSpPr>
        <p:spPr>
          <a:xfrm>
            <a:off x="9296400" y="5981700"/>
            <a:ext cx="8686800" cy="3566697"/>
          </a:xfrm>
          <a:prstGeom prst="roundRect">
            <a:avLst>
              <a:gd name="adj" fmla="val 5898"/>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smtClean="0">
                <a:solidFill>
                  <a:schemeClr val="tx1"/>
                </a:solidFill>
                <a:latin typeface="Arial" panose="020B0604020202020204" pitchFamily="34" charset="0"/>
                <a:cs typeface="Arial" panose="020B0604020202020204" pitchFamily="34" charset="0"/>
              </a:rPr>
              <a:t>Tôn </a:t>
            </a:r>
            <a:r>
              <a:rPr lang="vi-VN" sz="4000" dirty="0">
                <a:solidFill>
                  <a:schemeClr val="tx1"/>
                </a:solidFill>
                <a:latin typeface="Arial" panose="020B0604020202020204" pitchFamily="34" charset="0"/>
                <a:cs typeface="Arial" panose="020B0604020202020204" pitchFamily="34" charset="0"/>
              </a:rPr>
              <a:t>lên vẻ quả cảm, nhanh nhẹn, cao tay của Yết Kiêu và tính hợm hĩnh, độc ác, nôn nóng của đô Trâu</a:t>
            </a:r>
            <a:r>
              <a:rPr lang="en-US" sz="4000" dirty="0" smtClean="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10" name="Rounded Rectangle 9"/>
          <p:cNvSpPr/>
          <p:nvPr/>
        </p:nvSpPr>
        <p:spPr>
          <a:xfrm>
            <a:off x="341924" y="3861153"/>
            <a:ext cx="7886700" cy="1435938"/>
          </a:xfrm>
          <a:prstGeom prst="roundRect">
            <a:avLst>
              <a:gd name="adj" fmla="val 5898"/>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smtClean="0">
                <a:solidFill>
                  <a:schemeClr val="tx1"/>
                </a:solidFill>
                <a:latin typeface="Arial" panose="020B0604020202020204" pitchFamily="34" charset="0"/>
                <a:cs typeface="Arial" panose="020B0604020202020204" pitchFamily="34" charset="0"/>
              </a:rPr>
              <a:t>Trần Quốc Tuấn &gt;&lt; Trần Ích Tắc</a:t>
            </a:r>
            <a:endParaRPr lang="en-US" sz="4000" dirty="0">
              <a:solidFill>
                <a:schemeClr val="tx1"/>
              </a:solidFill>
              <a:latin typeface="Arial" panose="020B0604020202020204" pitchFamily="34" charset="0"/>
              <a:cs typeface="Arial" panose="020B0604020202020204" pitchFamily="34" charset="0"/>
            </a:endParaRPr>
          </a:p>
        </p:txBody>
      </p:sp>
      <p:sp>
        <p:nvSpPr>
          <p:cNvPr id="11" name="Rounded Rectangle 10"/>
          <p:cNvSpPr/>
          <p:nvPr/>
        </p:nvSpPr>
        <p:spPr>
          <a:xfrm>
            <a:off x="9319846" y="3861153"/>
            <a:ext cx="8686800" cy="1435938"/>
          </a:xfrm>
          <a:prstGeom prst="roundRect">
            <a:avLst>
              <a:gd name="adj" fmla="val 5898"/>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smtClean="0">
                <a:solidFill>
                  <a:schemeClr val="tx1"/>
                </a:solidFill>
                <a:latin typeface="Arial" panose="020B0604020202020204" pitchFamily="34" charset="0"/>
                <a:cs typeface="Arial" panose="020B0604020202020204" pitchFamily="34" charset="0"/>
              </a:rPr>
              <a:t>Yết Kiêu &gt;&lt; Đô Trâu</a:t>
            </a:r>
            <a:endParaRPr lang="en-US" sz="4000" dirty="0">
              <a:solidFill>
                <a:schemeClr val="tx1"/>
              </a:solidFill>
              <a:latin typeface="Arial" panose="020B0604020202020204" pitchFamily="34" charset="0"/>
              <a:cs typeface="Arial" panose="020B0604020202020204" pitchFamily="34" charset="0"/>
            </a:endParaRPr>
          </a:p>
        </p:txBody>
      </p:sp>
      <p:grpSp>
        <p:nvGrpSpPr>
          <p:cNvPr id="12" name="Group 11"/>
          <p:cNvGrpSpPr/>
          <p:nvPr/>
        </p:nvGrpSpPr>
        <p:grpSpPr>
          <a:xfrm>
            <a:off x="4285274" y="2335950"/>
            <a:ext cx="2538642" cy="1484072"/>
            <a:chOff x="-19050" y="-1"/>
            <a:chExt cx="2538642" cy="1484072"/>
          </a:xfrm>
        </p:grpSpPr>
        <p:cxnSp>
          <p:nvCxnSpPr>
            <p:cNvPr id="13" name="Straight Connector 12"/>
            <p:cNvCxnSpPr/>
            <p:nvPr/>
          </p:nvCxnSpPr>
          <p:spPr>
            <a:xfrm flipH="1">
              <a:off x="-19050" y="0"/>
              <a:ext cx="2538642" cy="0"/>
            </a:xfrm>
            <a:prstGeom prst="line">
              <a:avLst/>
            </a:prstGeom>
            <a:ln w="69850">
              <a:solidFill>
                <a:srgbClr val="6D430A"/>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9050" y="-1"/>
              <a:ext cx="0" cy="1484072"/>
            </a:xfrm>
            <a:prstGeom prst="line">
              <a:avLst/>
            </a:prstGeom>
            <a:ln w="69850">
              <a:solidFill>
                <a:srgbClr val="6D430A"/>
              </a:solidFill>
              <a:tailEnd type="diamond"/>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flipH="1">
            <a:off x="11707151" y="2335950"/>
            <a:ext cx="2632321" cy="1484072"/>
            <a:chOff x="-19050" y="-1"/>
            <a:chExt cx="2538642" cy="1484072"/>
          </a:xfrm>
        </p:grpSpPr>
        <p:cxnSp>
          <p:nvCxnSpPr>
            <p:cNvPr id="16" name="Straight Connector 15"/>
            <p:cNvCxnSpPr/>
            <p:nvPr/>
          </p:nvCxnSpPr>
          <p:spPr>
            <a:xfrm flipH="1">
              <a:off x="-19050" y="0"/>
              <a:ext cx="2538642" cy="0"/>
            </a:xfrm>
            <a:prstGeom prst="line">
              <a:avLst/>
            </a:prstGeom>
            <a:ln w="69850">
              <a:solidFill>
                <a:srgbClr val="6D430A"/>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9050" y="-1"/>
              <a:ext cx="0" cy="1484072"/>
            </a:xfrm>
            <a:prstGeom prst="line">
              <a:avLst/>
            </a:prstGeom>
            <a:ln w="69850">
              <a:solidFill>
                <a:srgbClr val="6D430A"/>
              </a:solidFill>
              <a:tailEnd type="diamond"/>
            </a:ln>
          </p:spPr>
          <p:style>
            <a:lnRef idx="1">
              <a:schemeClr val="accent1"/>
            </a:lnRef>
            <a:fillRef idx="0">
              <a:schemeClr val="accent1"/>
            </a:fillRef>
            <a:effectRef idx="0">
              <a:schemeClr val="accent1"/>
            </a:effectRef>
            <a:fontRef idx="minor">
              <a:schemeClr val="tx1"/>
            </a:fontRef>
          </p:style>
        </p:cxnSp>
      </p:grpSp>
      <p:cxnSp>
        <p:nvCxnSpPr>
          <p:cNvPr id="18" name="Straight Connector 17"/>
          <p:cNvCxnSpPr/>
          <p:nvPr/>
        </p:nvCxnSpPr>
        <p:spPr>
          <a:xfrm>
            <a:off x="4285274" y="5239664"/>
            <a:ext cx="5372" cy="742036"/>
          </a:xfrm>
          <a:prstGeom prst="line">
            <a:avLst/>
          </a:prstGeom>
          <a:ln w="69850">
            <a:solidFill>
              <a:srgbClr val="6D430A"/>
            </a:solidFill>
            <a:tailEnd type="diamon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334100" y="5297091"/>
            <a:ext cx="5372" cy="684609"/>
          </a:xfrm>
          <a:prstGeom prst="line">
            <a:avLst/>
          </a:prstGeom>
          <a:ln w="69850">
            <a:solidFill>
              <a:srgbClr val="6D430A"/>
            </a:solidFill>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7378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up)">
                                      <p:cBhvr>
                                        <p:cTn id="43" dur="500"/>
                                        <p:tgtEl>
                                          <p:spTgt spid="20"/>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7" name="Freeform 7"/>
          <p:cNvSpPr/>
          <p:nvPr/>
        </p:nvSpPr>
        <p:spPr>
          <a:xfrm>
            <a:off x="16383000" y="8532262"/>
            <a:ext cx="2677286" cy="1754738"/>
          </a:xfrm>
          <a:custGeom>
            <a:avLst/>
            <a:gdLst/>
            <a:ahLst/>
            <a:cxnLst/>
            <a:rect l="l" t="t" r="r" b="b"/>
            <a:pathLst>
              <a:path w="2677286" h="1754738">
                <a:moveTo>
                  <a:pt x="0" y="0"/>
                </a:moveTo>
                <a:lnTo>
                  <a:pt x="2677286" y="0"/>
                </a:lnTo>
                <a:lnTo>
                  <a:pt x="2677286" y="1754738"/>
                </a:lnTo>
                <a:lnTo>
                  <a:pt x="0" y="1754738"/>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sp>
        <p:nvSpPr>
          <p:cNvPr id="8" name="Freeform 8"/>
          <p:cNvSpPr/>
          <p:nvPr/>
        </p:nvSpPr>
        <p:spPr>
          <a:xfrm>
            <a:off x="-627217" y="8226669"/>
            <a:ext cx="1871377" cy="2057400"/>
          </a:xfrm>
          <a:custGeom>
            <a:avLst/>
            <a:gdLst/>
            <a:ahLst/>
            <a:cxnLst/>
            <a:rect l="l" t="t" r="r" b="b"/>
            <a:pathLst>
              <a:path w="1871377" h="2057400">
                <a:moveTo>
                  <a:pt x="0" y="0"/>
                </a:moveTo>
                <a:lnTo>
                  <a:pt x="1871377" y="0"/>
                </a:lnTo>
                <a:lnTo>
                  <a:pt x="1871377" y="2057400"/>
                </a:lnTo>
                <a:lnTo>
                  <a:pt x="0" y="20574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5" name="Rounded Rectangle 4"/>
          <p:cNvSpPr/>
          <p:nvPr/>
        </p:nvSpPr>
        <p:spPr>
          <a:xfrm>
            <a:off x="663834" y="266700"/>
            <a:ext cx="17284197" cy="3771900"/>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smtClean="0">
                <a:solidFill>
                  <a:schemeClr val="tx1"/>
                </a:solidFill>
                <a:latin typeface="Arial" panose="020B0604020202020204" pitchFamily="34" charset="0"/>
                <a:cs typeface="Arial" panose="020B0604020202020204" pitchFamily="34" charset="0"/>
              </a:rPr>
              <a:t>Câu </a:t>
            </a:r>
            <a:r>
              <a:rPr lang="en-US" sz="4000" b="1" dirty="0" smtClean="0">
                <a:solidFill>
                  <a:schemeClr val="tx1"/>
                </a:solidFill>
                <a:latin typeface="Arial" panose="020B0604020202020204" pitchFamily="34" charset="0"/>
                <a:cs typeface="Arial" panose="020B0604020202020204" pitchFamily="34" charset="0"/>
              </a:rPr>
              <a:t>4</a:t>
            </a:r>
            <a:r>
              <a:rPr lang="vi-VN" sz="4000" b="1" dirty="0" smtClean="0">
                <a:solidFill>
                  <a:schemeClr val="tx1"/>
                </a:solidFill>
                <a:latin typeface="Arial" panose="020B0604020202020204" pitchFamily="34" charset="0"/>
                <a:cs typeface="Arial" panose="020B0604020202020204" pitchFamily="34" charset="0"/>
              </a:rPr>
              <a:t>.</a:t>
            </a:r>
            <a:r>
              <a:rPr lang="vi-VN" sz="4000" dirty="0" smtClean="0">
                <a:solidFill>
                  <a:schemeClr val="tx1"/>
                </a:solidFill>
                <a:latin typeface="Arial" panose="020B0604020202020204" pitchFamily="34" charset="0"/>
                <a:cs typeface="Arial" panose="020B0604020202020204" pitchFamily="34" charset="0"/>
              </a:rPr>
              <a:t> </a:t>
            </a:r>
            <a:r>
              <a:rPr lang="vi-VN" sz="4000" dirty="0">
                <a:solidFill>
                  <a:schemeClr val="tx1"/>
                </a:solidFill>
                <a:cs typeface="Arial" panose="020B0604020202020204" pitchFamily="34" charset="0"/>
              </a:rPr>
              <a:t>Trong đoạn trích, tác giả nhiều lần dùng cụm từ </a:t>
            </a:r>
            <a:r>
              <a:rPr lang="vi-VN" sz="4000" i="1" dirty="0">
                <a:solidFill>
                  <a:schemeClr val="tx1"/>
                </a:solidFill>
                <a:cs typeface="Arial" panose="020B0604020202020204" pitchFamily="34" charset="0"/>
              </a:rPr>
              <a:t>thằng bé </a:t>
            </a:r>
            <a:r>
              <a:rPr lang="vi-VN" sz="4000" dirty="0">
                <a:solidFill>
                  <a:schemeClr val="tx1"/>
                </a:solidFill>
                <a:cs typeface="Arial" panose="020B0604020202020204" pitchFamily="34" charset="0"/>
              </a:rPr>
              <a:t>để chỉ Yết Kiêu – một chàng trai trạc mười bảy tuổi. Theo em, cụm từ </a:t>
            </a:r>
            <a:r>
              <a:rPr lang="vi-VN" sz="4000" i="1" dirty="0">
                <a:solidFill>
                  <a:schemeClr val="tx1"/>
                </a:solidFill>
                <a:cs typeface="Arial" panose="020B0604020202020204" pitchFamily="34" charset="0"/>
              </a:rPr>
              <a:t>thằng bé </a:t>
            </a:r>
            <a:r>
              <a:rPr lang="vi-VN" sz="4000" dirty="0">
                <a:solidFill>
                  <a:schemeClr val="tx1"/>
                </a:solidFill>
                <a:cs typeface="Arial" panose="020B0604020202020204" pitchFamily="34" charset="0"/>
              </a:rPr>
              <a:t>được sử dụng ở đây có sắc thái nghĩa như thế nào? Thử tìm từ ngữ khác thay thế và rút ra nhận xét.</a:t>
            </a:r>
            <a:endParaRPr lang="en-US" sz="4000" dirty="0">
              <a:solidFill>
                <a:schemeClr val="tx1"/>
              </a:solidFill>
              <a:latin typeface="Arial" panose="020B0604020202020204" pitchFamily="34" charset="0"/>
              <a:cs typeface="Arial" panose="020B0604020202020204" pitchFamily="34" charset="0"/>
            </a:endParaRPr>
          </a:p>
        </p:txBody>
      </p:sp>
      <p:sp>
        <p:nvSpPr>
          <p:cNvPr id="14" name="Rounded Rectangle 13"/>
          <p:cNvSpPr/>
          <p:nvPr/>
        </p:nvSpPr>
        <p:spPr>
          <a:xfrm>
            <a:off x="663834" y="4335944"/>
            <a:ext cx="16785965" cy="1767704"/>
          </a:xfrm>
          <a:prstGeom prst="roundRect">
            <a:avLst>
              <a:gd name="adj" fmla="val 10907"/>
            </a:avLst>
          </a:prstGeom>
          <a:solidFill>
            <a:schemeClr val="bg1"/>
          </a:solidFill>
          <a:ln w="38100">
            <a:solidFill>
              <a:srgbClr val="4A1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cs typeface="Arial" panose="020B0604020202020204" pitchFamily="34" charset="0"/>
              </a:rPr>
              <a:t>Tác giả nhiều lần dùng cụm từ thằng bé để chỉ Yết Kiêu – một chàng trai trạc mười bảy </a:t>
            </a:r>
            <a:r>
              <a:rPr lang="vi-VN" sz="4000" dirty="0" smtClean="0">
                <a:solidFill>
                  <a:schemeClr val="tx1"/>
                </a:solidFill>
                <a:cs typeface="Arial" panose="020B0604020202020204" pitchFamily="34" charset="0"/>
              </a:rPr>
              <a:t>tuổi</a:t>
            </a:r>
            <a:r>
              <a:rPr lang="en-US" sz="4000" dirty="0" smtClean="0">
                <a:solidFill>
                  <a:schemeClr val="tx1"/>
                </a:solidFill>
                <a:cs typeface="Arial" panose="020B0604020202020204" pitchFamily="34" charset="0"/>
              </a:rPr>
              <a:t>.</a:t>
            </a:r>
            <a:endParaRPr lang="vi-VN" sz="4000" i="1" dirty="0">
              <a:solidFill>
                <a:schemeClr val="tx1"/>
              </a:solidFill>
              <a:latin typeface="Arial" panose="020B0604020202020204" pitchFamily="34" charset="0"/>
              <a:cs typeface="Arial" panose="020B0604020202020204" pitchFamily="34" charset="0"/>
            </a:endParaRPr>
          </a:p>
        </p:txBody>
      </p:sp>
      <p:sp>
        <p:nvSpPr>
          <p:cNvPr id="19" name="Right Arrow 18"/>
          <p:cNvSpPr/>
          <p:nvPr/>
        </p:nvSpPr>
        <p:spPr>
          <a:xfrm rot="5400000">
            <a:off x="4082634" y="6129111"/>
            <a:ext cx="927488" cy="1211466"/>
          </a:xfrm>
          <a:prstGeom prst="rightArrow">
            <a:avLst/>
          </a:prstGeom>
          <a:solidFill>
            <a:srgbClr val="4A181B"/>
          </a:solidFill>
          <a:ln>
            <a:solidFill>
              <a:srgbClr val="4A1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 name="Rounded Rectangle 19"/>
          <p:cNvSpPr/>
          <p:nvPr/>
        </p:nvSpPr>
        <p:spPr>
          <a:xfrm>
            <a:off x="964253" y="7366041"/>
            <a:ext cx="7164251" cy="2620787"/>
          </a:xfrm>
          <a:prstGeom prst="roundRect">
            <a:avLst>
              <a:gd name="adj" fmla="val 10907"/>
            </a:avLst>
          </a:prstGeom>
          <a:solidFill>
            <a:schemeClr val="bg1"/>
          </a:solidFill>
          <a:ln w="38100">
            <a:solidFill>
              <a:srgbClr val="4A1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cs typeface="Arial" panose="020B0604020202020204" pitchFamily="34" charset="0"/>
              </a:rPr>
              <a:t>Sắc thái nghĩa của cụm từ thằng bé: thân mật, gần gũi, gợi nét ương ngạnh đáng yêu</a:t>
            </a:r>
            <a:endParaRPr lang="vi-VN" sz="4000" i="1" dirty="0">
              <a:solidFill>
                <a:schemeClr val="tx1"/>
              </a:solidFill>
              <a:latin typeface="Arial" panose="020B0604020202020204" pitchFamily="34" charset="0"/>
              <a:cs typeface="Arial" panose="020B0604020202020204" pitchFamily="34" charset="0"/>
            </a:endParaRPr>
          </a:p>
        </p:txBody>
      </p:sp>
      <p:sp>
        <p:nvSpPr>
          <p:cNvPr id="21" name="Right Arrow 20"/>
          <p:cNvSpPr/>
          <p:nvPr/>
        </p:nvSpPr>
        <p:spPr>
          <a:xfrm rot="5400000">
            <a:off x="12595795" y="6129111"/>
            <a:ext cx="927488" cy="1211466"/>
          </a:xfrm>
          <a:prstGeom prst="rightArrow">
            <a:avLst/>
          </a:prstGeom>
          <a:solidFill>
            <a:srgbClr val="4A181B"/>
          </a:solidFill>
          <a:ln>
            <a:solidFill>
              <a:srgbClr val="4A1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Rounded Rectangle 21"/>
          <p:cNvSpPr/>
          <p:nvPr/>
        </p:nvSpPr>
        <p:spPr>
          <a:xfrm>
            <a:off x="8491919" y="7366041"/>
            <a:ext cx="9135241" cy="2620787"/>
          </a:xfrm>
          <a:prstGeom prst="roundRect">
            <a:avLst>
              <a:gd name="adj" fmla="val 10907"/>
            </a:avLst>
          </a:prstGeom>
          <a:solidFill>
            <a:schemeClr val="bg1"/>
          </a:solidFill>
          <a:ln w="38100">
            <a:solidFill>
              <a:srgbClr val="4A1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Từ ngữ khác thay thế: cậu </a:t>
            </a:r>
            <a:r>
              <a:rPr lang="vi-VN" sz="4000" dirty="0" smtClean="0">
                <a:solidFill>
                  <a:schemeClr val="tx1"/>
                </a:solidFill>
                <a:latin typeface="Arial" panose="020B0604020202020204" pitchFamily="34" charset="0"/>
                <a:cs typeface="Arial" panose="020B0604020202020204" pitchFamily="34" charset="0"/>
              </a:rPr>
              <a:t>bé</a:t>
            </a:r>
            <a:endParaRPr lang="en-US" sz="4000" dirty="0" smtClean="0">
              <a:solidFill>
                <a:schemeClr val="tx1"/>
              </a:solidFill>
              <a:latin typeface="Arial" panose="020B0604020202020204" pitchFamily="34" charset="0"/>
              <a:cs typeface="Arial" panose="020B0604020202020204" pitchFamily="34" charset="0"/>
            </a:endParaRPr>
          </a:p>
          <a:p>
            <a:pPr marL="571500" indent="-571500" algn="just">
              <a:lnSpc>
                <a:spcPct val="150000"/>
              </a:lnSpc>
              <a:buFont typeface="Symbol" panose="05050102010706020507" pitchFamily="18" charset="2"/>
              <a:buChar char="®"/>
            </a:pPr>
            <a:r>
              <a:rPr lang="en-US" sz="4000" dirty="0" smtClean="0">
                <a:solidFill>
                  <a:schemeClr val="tx1"/>
                </a:solidFill>
                <a:latin typeface="Arial" panose="020B0604020202020204" pitchFamily="34" charset="0"/>
                <a:cs typeface="Arial" panose="020B0604020202020204" pitchFamily="34" charset="0"/>
              </a:rPr>
              <a:t> Thay từ “cậu bé” làm mất </a:t>
            </a:r>
            <a:r>
              <a:rPr lang="vi-VN" sz="4000" dirty="0" smtClean="0">
                <a:solidFill>
                  <a:schemeClr val="tx1"/>
                </a:solidFill>
                <a:latin typeface="Arial" panose="020B0604020202020204" pitchFamily="34" charset="0"/>
                <a:cs typeface="Arial" panose="020B0604020202020204" pitchFamily="34" charset="0"/>
              </a:rPr>
              <a:t>những </a:t>
            </a:r>
            <a:r>
              <a:rPr lang="vi-VN" sz="4000" dirty="0">
                <a:solidFill>
                  <a:schemeClr val="tx1"/>
                </a:solidFill>
                <a:latin typeface="Arial" panose="020B0604020202020204" pitchFamily="34" charset="0"/>
                <a:cs typeface="Arial" panose="020B0604020202020204" pitchFamily="34" charset="0"/>
              </a:rPr>
              <a:t>sắc thái nghĩa như </a:t>
            </a:r>
            <a:r>
              <a:rPr lang="en-US" sz="4000" dirty="0" smtClean="0">
                <a:solidFill>
                  <a:schemeClr val="tx1"/>
                </a:solidFill>
                <a:latin typeface="Arial" panose="020B0604020202020204" pitchFamily="34" charset="0"/>
                <a:cs typeface="Arial" panose="020B0604020202020204" pitchFamily="34" charset="0"/>
              </a:rPr>
              <a:t>từ “thằng bé”.</a:t>
            </a:r>
            <a:endParaRPr lang="vi-VN"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67921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19" grpId="0" animBg="1"/>
      <p:bldP spid="20" grpId="0" animBg="1"/>
      <p:bldP spid="21" grpId="0" animBg="1"/>
      <p:bldP spid="2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3" name="Freeform 10"/>
          <p:cNvSpPr/>
          <p:nvPr/>
        </p:nvSpPr>
        <p:spPr>
          <a:xfrm>
            <a:off x="0" y="7145653"/>
            <a:ext cx="2895600" cy="3141347"/>
          </a:xfrm>
          <a:custGeom>
            <a:avLst/>
            <a:gdLst/>
            <a:ahLst/>
            <a:cxnLst/>
            <a:rect l="l" t="t" r="r" b="b"/>
            <a:pathLst>
              <a:path w="2731957" h="2684147">
                <a:moveTo>
                  <a:pt x="0" y="0"/>
                </a:moveTo>
                <a:lnTo>
                  <a:pt x="2731957" y="0"/>
                </a:lnTo>
                <a:lnTo>
                  <a:pt x="2731957" y="2684147"/>
                </a:lnTo>
                <a:lnTo>
                  <a:pt x="0" y="2684147"/>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sp>
        <p:nvSpPr>
          <p:cNvPr id="4" name="Freeform 9"/>
          <p:cNvSpPr/>
          <p:nvPr/>
        </p:nvSpPr>
        <p:spPr>
          <a:xfrm rot="2274394">
            <a:off x="16293340" y="359821"/>
            <a:ext cx="1892195" cy="1137682"/>
          </a:xfrm>
          <a:custGeom>
            <a:avLst/>
            <a:gdLst/>
            <a:ahLst/>
            <a:cxnLst/>
            <a:rect l="l" t="t" r="r" b="b"/>
            <a:pathLst>
              <a:path w="1892195" h="1137682">
                <a:moveTo>
                  <a:pt x="0" y="0"/>
                </a:moveTo>
                <a:lnTo>
                  <a:pt x="1892195" y="0"/>
                </a:lnTo>
                <a:lnTo>
                  <a:pt x="1892195" y="1137682"/>
                </a:lnTo>
                <a:lnTo>
                  <a:pt x="0" y="1137682"/>
                </a:lnTo>
                <a:lnTo>
                  <a:pt x="0" y="0"/>
                </a:lnTo>
                <a:close/>
              </a:path>
            </a:pathLst>
          </a:custGeom>
          <a:blipFill>
            <a:blip r:embed="rId10">
              <a:extLst>
                <a:ext uri="{96DAC541-7B7A-43D3-8B79-37D633B846F1}">
                  <asvg:svgBlip xmlns="" xmlns:asvg="http://schemas.microsoft.com/office/drawing/2016/SVG/main" r:embed="rId7"/>
                </a:ext>
              </a:extLst>
            </a:blip>
            <a:stretch>
              <a:fillRect/>
            </a:stretch>
          </a:blipFill>
        </p:spPr>
      </p:sp>
      <p:pic>
        <p:nvPicPr>
          <p:cNvPr id="6" name="Picture 5"/>
          <p:cNvPicPr>
            <a:picLocks noChangeAspect="1"/>
          </p:cNvPicPr>
          <p:nvPr/>
        </p:nvPicPr>
        <p:blipFill>
          <a:blip r:embed="rId11"/>
          <a:stretch>
            <a:fillRect/>
          </a:stretch>
        </p:blipFill>
        <p:spPr>
          <a:xfrm>
            <a:off x="1083734" y="5080537"/>
            <a:ext cx="6671733" cy="3752850"/>
          </a:xfrm>
          <a:prstGeom prst="rect">
            <a:avLst/>
          </a:prstGeom>
          <a:ln>
            <a:noFill/>
          </a:ln>
          <a:effectLst>
            <a:outerShdw blurRad="292100" dist="139700" dir="2700000" algn="tl" rotWithShape="0">
              <a:srgbClr val="333333">
                <a:alpha val="65000"/>
              </a:srgbClr>
            </a:outerShdw>
          </a:effectLst>
        </p:spPr>
      </p:pic>
      <p:sp>
        <p:nvSpPr>
          <p:cNvPr id="7" name="Rounded Rectangle 6"/>
          <p:cNvSpPr/>
          <p:nvPr/>
        </p:nvSpPr>
        <p:spPr>
          <a:xfrm>
            <a:off x="2637305" y="928662"/>
            <a:ext cx="13013389" cy="2133600"/>
          </a:xfrm>
          <a:prstGeom prst="roundRect">
            <a:avLst>
              <a:gd name="adj" fmla="val 18681"/>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smtClean="0">
                <a:solidFill>
                  <a:schemeClr val="tx1"/>
                </a:solidFill>
                <a:latin typeface="Arial" panose="020B0604020202020204" pitchFamily="34" charset="0"/>
                <a:cs typeface="Arial" panose="020B0604020202020204" pitchFamily="34" charset="0"/>
              </a:rPr>
              <a:t>Câu </a:t>
            </a:r>
            <a:r>
              <a:rPr lang="en-US" sz="4000" b="1" dirty="0" smtClean="0">
                <a:solidFill>
                  <a:schemeClr val="tx1"/>
                </a:solidFill>
                <a:latin typeface="Arial" panose="020B0604020202020204" pitchFamily="34" charset="0"/>
                <a:cs typeface="Arial" panose="020B0604020202020204" pitchFamily="34" charset="0"/>
              </a:rPr>
              <a:t>5</a:t>
            </a:r>
            <a:r>
              <a:rPr lang="vi-VN" sz="4000" b="1" dirty="0" smtClean="0">
                <a:solidFill>
                  <a:schemeClr val="tx1"/>
                </a:solidFill>
                <a:latin typeface="Arial" panose="020B0604020202020204" pitchFamily="34" charset="0"/>
                <a:cs typeface="Arial" panose="020B0604020202020204" pitchFamily="34" charset="0"/>
              </a:rPr>
              <a:t>.</a:t>
            </a:r>
            <a:r>
              <a:rPr lang="vi-VN" sz="4000" dirty="0">
                <a:solidFill>
                  <a:schemeClr val="tx1"/>
                </a:solidFill>
                <a:cs typeface="Arial" panose="020B0604020202020204" pitchFamily="34" charset="0"/>
              </a:rPr>
              <a:t> Theo em, chi tiết Trần Quốc Tuấn thu nhận Yết Kiêu vào đội quân gia nô của mình nói lên điều gì?</a:t>
            </a:r>
            <a:endParaRPr lang="en-US" sz="4000" dirty="0">
              <a:solidFill>
                <a:schemeClr val="tx1"/>
              </a:solidFill>
              <a:latin typeface="Arial" panose="020B0604020202020204" pitchFamily="34" charset="0"/>
              <a:cs typeface="Arial" panose="020B0604020202020204" pitchFamily="34" charset="0"/>
            </a:endParaRPr>
          </a:p>
        </p:txBody>
      </p:sp>
      <p:sp>
        <p:nvSpPr>
          <p:cNvPr id="8" name="Rounded Rectangle 7"/>
          <p:cNvSpPr/>
          <p:nvPr/>
        </p:nvSpPr>
        <p:spPr>
          <a:xfrm>
            <a:off x="8839200" y="3692818"/>
            <a:ext cx="8668933" cy="5131777"/>
          </a:xfrm>
          <a:prstGeom prst="roundRect">
            <a:avLst>
              <a:gd name="adj" fmla="val 9659"/>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smtClean="0">
                <a:solidFill>
                  <a:srgbClr val="C00000"/>
                </a:solidFill>
                <a:latin typeface="Arial" panose="020B0604020202020204" pitchFamily="34" charset="0"/>
                <a:cs typeface="Arial" panose="020B0604020202020204" pitchFamily="34" charset="0"/>
              </a:rPr>
              <a:t>Đáp án:</a:t>
            </a:r>
            <a:endParaRPr lang="en-US" sz="4000" b="1" i="1" dirty="0" smtClean="0">
              <a:solidFill>
                <a:srgbClr val="C00000"/>
              </a:solidFill>
              <a:latin typeface="Arial" panose="020B0604020202020204" pitchFamily="34" charset="0"/>
              <a:cs typeface="Arial" panose="020B0604020202020204" pitchFamily="34" charset="0"/>
            </a:endParaRPr>
          </a:p>
          <a:p>
            <a:pPr algn="ctr">
              <a:lnSpc>
                <a:spcPct val="150000"/>
              </a:lnSpc>
            </a:pPr>
            <a:r>
              <a:rPr lang="vi-VN" sz="4000" dirty="0">
                <a:solidFill>
                  <a:schemeClr val="tx1"/>
                </a:solidFill>
                <a:cs typeface="Arial" panose="020B0604020202020204" pitchFamily="34" charset="0"/>
              </a:rPr>
              <a:t>Chi tiết </a:t>
            </a:r>
            <a:r>
              <a:rPr lang="vi-VN" sz="4000" dirty="0" smtClean="0">
                <a:solidFill>
                  <a:schemeClr val="tx1"/>
                </a:solidFill>
                <a:cs typeface="Arial" panose="020B0604020202020204" pitchFamily="34" charset="0"/>
              </a:rPr>
              <a:t>cho </a:t>
            </a:r>
            <a:r>
              <a:rPr lang="vi-VN" sz="4000" dirty="0">
                <a:solidFill>
                  <a:schemeClr val="tx1"/>
                </a:solidFill>
                <a:cs typeface="Arial" panose="020B0604020202020204" pitchFamily="34" charset="0"/>
              </a:rPr>
              <a:t>thấy: Trần Quốc Tuấn không chỉ biết nhìn người, mà còn thực lòng trọng dụng người tài để chuẩn bị cho những việc </a:t>
            </a:r>
            <a:r>
              <a:rPr lang="vi-VN" sz="4000" dirty="0" smtClean="0">
                <a:solidFill>
                  <a:schemeClr val="tx1"/>
                </a:solidFill>
                <a:cs typeface="Arial" panose="020B0604020202020204" pitchFamily="34" charset="0"/>
              </a:rPr>
              <a:t>lớn</a:t>
            </a:r>
            <a:r>
              <a:rPr lang="en-US" sz="4000" dirty="0" smtClean="0">
                <a:solidFill>
                  <a:schemeClr val="tx1"/>
                </a:solidFill>
                <a:cs typeface="Arial" panose="020B0604020202020204" pitchFamily="34" charset="0"/>
              </a:rPr>
              <a:t>.</a:t>
            </a:r>
            <a:endParaRPr lang="vi-VN" sz="4000" dirty="0">
              <a:solidFill>
                <a:schemeClr val="tx1"/>
              </a:solidFill>
              <a:cs typeface="Arial" panose="020B0604020202020204" pitchFamily="34" charset="0"/>
            </a:endParaRPr>
          </a:p>
        </p:txBody>
      </p:sp>
    </p:spTree>
    <p:extLst>
      <p:ext uri="{BB962C8B-B14F-4D97-AF65-F5344CB8AC3E}">
        <p14:creationId xmlns:p14="http://schemas.microsoft.com/office/powerpoint/2010/main" val="38834278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500"/>
                                        <p:tgtEl>
                                          <p:spTgt spid="8"/>
                                        </p:tgtEl>
                                      </p:cBhvr>
                                    </p:animEffect>
                                  </p:childTnLst>
                                </p:cTn>
                              </p:par>
                              <p:par>
                                <p:cTn id="13" presetID="21" presetClass="entr" presetSubtype="3"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3)">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3" name="Freeform 11"/>
          <p:cNvSpPr/>
          <p:nvPr/>
        </p:nvSpPr>
        <p:spPr>
          <a:xfrm>
            <a:off x="139955" y="400865"/>
            <a:ext cx="2474104" cy="1944234"/>
          </a:xfrm>
          <a:custGeom>
            <a:avLst/>
            <a:gdLst/>
            <a:ahLst/>
            <a:cxnLst/>
            <a:rect l="l" t="t" r="r" b="b"/>
            <a:pathLst>
              <a:path w="2474104" h="1944234">
                <a:moveTo>
                  <a:pt x="0" y="0"/>
                </a:moveTo>
                <a:lnTo>
                  <a:pt x="2474105" y="0"/>
                </a:lnTo>
                <a:lnTo>
                  <a:pt x="2474105" y="1944233"/>
                </a:lnTo>
                <a:lnTo>
                  <a:pt x="0" y="1944233"/>
                </a:lnTo>
                <a:lnTo>
                  <a:pt x="0" y="0"/>
                </a:lnTo>
                <a:close/>
              </a:path>
            </a:pathLst>
          </a:custGeom>
          <a:blipFill>
            <a:blip r:embed="rId3"/>
            <a:stretch>
              <a:fillRect/>
            </a:stretch>
          </a:blipFill>
        </p:spPr>
      </p:sp>
      <p:sp>
        <p:nvSpPr>
          <p:cNvPr id="6" name="Freeform 13"/>
          <p:cNvSpPr/>
          <p:nvPr/>
        </p:nvSpPr>
        <p:spPr>
          <a:xfrm>
            <a:off x="15694304" y="479511"/>
            <a:ext cx="1775156" cy="1098378"/>
          </a:xfrm>
          <a:custGeom>
            <a:avLst/>
            <a:gdLst/>
            <a:ahLst/>
            <a:cxnLst/>
            <a:rect l="l" t="t" r="r" b="b"/>
            <a:pathLst>
              <a:path w="1775156" h="1098378">
                <a:moveTo>
                  <a:pt x="0" y="0"/>
                </a:moveTo>
                <a:lnTo>
                  <a:pt x="1775156" y="0"/>
                </a:lnTo>
                <a:lnTo>
                  <a:pt x="1775156" y="1098378"/>
                </a:lnTo>
                <a:lnTo>
                  <a:pt x="0" y="1098378"/>
                </a:lnTo>
                <a:lnTo>
                  <a:pt x="0" y="0"/>
                </a:lnTo>
                <a:close/>
              </a:path>
            </a:pathLst>
          </a:custGeom>
          <a:blipFill>
            <a:blip r:embed="rId4"/>
            <a:stretch>
              <a:fillRect/>
            </a:stretch>
          </a:blipFill>
        </p:spPr>
      </p:sp>
      <p:sp>
        <p:nvSpPr>
          <p:cNvPr id="5" name="Freeform 9"/>
          <p:cNvSpPr/>
          <p:nvPr/>
        </p:nvSpPr>
        <p:spPr>
          <a:xfrm rot="2274394">
            <a:off x="15770869" y="804141"/>
            <a:ext cx="1892195" cy="1137682"/>
          </a:xfrm>
          <a:custGeom>
            <a:avLst/>
            <a:gdLst/>
            <a:ahLst/>
            <a:cxnLst/>
            <a:rect l="l" t="t" r="r" b="b"/>
            <a:pathLst>
              <a:path w="1892195" h="1137682">
                <a:moveTo>
                  <a:pt x="0" y="0"/>
                </a:moveTo>
                <a:lnTo>
                  <a:pt x="1892195" y="0"/>
                </a:lnTo>
                <a:lnTo>
                  <a:pt x="1892195" y="1137682"/>
                </a:lnTo>
                <a:lnTo>
                  <a:pt x="0" y="1137682"/>
                </a:lnTo>
                <a:lnTo>
                  <a:pt x="0" y="0"/>
                </a:lnTo>
                <a:close/>
              </a:path>
            </a:pathLst>
          </a:custGeom>
          <a:blipFill>
            <a:blip r:embed="rId5">
              <a:extLst>
                <a:ext uri="{96DAC541-7B7A-43D3-8B79-37D633B846F1}">
                  <asvg:svgBlip xmlns="" xmlns:asvg="http://schemas.microsoft.com/office/drawing/2016/SVG/main" r:embed="rId7"/>
                </a:ext>
              </a:extLst>
            </a:blip>
            <a:stretch>
              <a:fillRect/>
            </a:stretch>
          </a:blipFill>
        </p:spPr>
      </p:sp>
      <p:sp>
        <p:nvSpPr>
          <p:cNvPr id="7" name="Rounded Rectangle 6"/>
          <p:cNvSpPr/>
          <p:nvPr/>
        </p:nvSpPr>
        <p:spPr>
          <a:xfrm>
            <a:off x="5754975" y="935082"/>
            <a:ext cx="6650689" cy="1447800"/>
          </a:xfrm>
          <a:prstGeom prst="roundRect">
            <a:avLst>
              <a:gd name="adj" fmla="val 5000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smtClean="0">
                <a:solidFill>
                  <a:schemeClr val="tx1"/>
                </a:solidFill>
                <a:latin typeface="Arial" panose="020B0604020202020204" pitchFamily="34" charset="0"/>
                <a:cs typeface="Arial" panose="020B0604020202020204" pitchFamily="34" charset="0"/>
              </a:rPr>
              <a:t>2. Viết</a:t>
            </a:r>
            <a:endParaRPr lang="en-US" sz="5000" b="1" dirty="0">
              <a:solidFill>
                <a:schemeClr val="tx1"/>
              </a:solidFill>
              <a:latin typeface="Arial" panose="020B0604020202020204" pitchFamily="34" charset="0"/>
              <a:cs typeface="Arial" panose="020B0604020202020204" pitchFamily="34" charset="0"/>
            </a:endParaRPr>
          </a:p>
        </p:txBody>
      </p:sp>
      <p:sp>
        <p:nvSpPr>
          <p:cNvPr id="8" name="Rounded Rectangle 7"/>
          <p:cNvSpPr/>
          <p:nvPr/>
        </p:nvSpPr>
        <p:spPr>
          <a:xfrm>
            <a:off x="7670619" y="4039810"/>
            <a:ext cx="9470089" cy="4439852"/>
          </a:xfrm>
          <a:prstGeom prst="roundRect">
            <a:avLst>
              <a:gd name="adj" fmla="val 11581"/>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smtClean="0">
                <a:solidFill>
                  <a:srgbClr val="C00000"/>
                </a:solidFill>
                <a:latin typeface="Arial" panose="020B0604020202020204" pitchFamily="34" charset="0"/>
                <a:cs typeface="Arial" panose="020B0604020202020204" pitchFamily="34" charset="0"/>
              </a:rPr>
              <a:t>Em hãy thực hiện yêu cầu sau:</a:t>
            </a:r>
          </a:p>
          <a:p>
            <a:pPr algn="just">
              <a:lnSpc>
                <a:spcPct val="150000"/>
              </a:lnSpc>
            </a:pPr>
            <a:r>
              <a:rPr lang="en-US" sz="4000" dirty="0">
                <a:solidFill>
                  <a:schemeClr val="tx1"/>
                </a:solidFill>
                <a:latin typeface="Arial" panose="020B0604020202020204" pitchFamily="34" charset="0"/>
                <a:cs typeface="Arial" panose="020B0604020202020204" pitchFamily="34" charset="0"/>
              </a:rPr>
              <a:t>Thực hiện việc tìm ý, lập dàn ý và viết phần Mở bài cho đề tài: </a:t>
            </a:r>
            <a:r>
              <a:rPr lang="en-US" sz="4000" i="1" dirty="0">
                <a:solidFill>
                  <a:schemeClr val="tx1"/>
                </a:solidFill>
                <a:latin typeface="Arial" panose="020B0604020202020204" pitchFamily="34" charset="0"/>
                <a:cs typeface="Arial" panose="020B0604020202020204" pitchFamily="34" charset="0"/>
              </a:rPr>
              <a:t>Một chuyến tham quan thú vị.</a:t>
            </a:r>
            <a:endParaRPr lang="en-US" sz="4000" i="1" dirty="0">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8"/>
          <a:stretch>
            <a:fillRect/>
          </a:stretch>
        </p:blipFill>
        <p:spPr>
          <a:xfrm>
            <a:off x="1981200" y="2745964"/>
            <a:ext cx="4468265" cy="7427953"/>
          </a:xfrm>
          <a:prstGeom prst="rect">
            <a:avLst/>
          </a:prstGeom>
        </p:spPr>
      </p:pic>
    </p:spTree>
    <p:extLst>
      <p:ext uri="{BB962C8B-B14F-4D97-AF65-F5344CB8AC3E}">
        <p14:creationId xmlns:p14="http://schemas.microsoft.com/office/powerpoint/2010/main" val="35600236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90"/>
                                          </p:val>
                                        </p:tav>
                                        <p:tav tm="100000">
                                          <p:val>
                                            <p:fltVal val="0"/>
                                          </p:val>
                                        </p:tav>
                                      </p:tavLst>
                                    </p:anim>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3" name="Freeform 10"/>
          <p:cNvSpPr/>
          <p:nvPr/>
        </p:nvSpPr>
        <p:spPr>
          <a:xfrm>
            <a:off x="0" y="7145653"/>
            <a:ext cx="2895600" cy="3141347"/>
          </a:xfrm>
          <a:custGeom>
            <a:avLst/>
            <a:gdLst/>
            <a:ahLst/>
            <a:cxnLst/>
            <a:rect l="l" t="t" r="r" b="b"/>
            <a:pathLst>
              <a:path w="2731957" h="2684147">
                <a:moveTo>
                  <a:pt x="0" y="0"/>
                </a:moveTo>
                <a:lnTo>
                  <a:pt x="2731957" y="0"/>
                </a:lnTo>
                <a:lnTo>
                  <a:pt x="2731957" y="2684147"/>
                </a:lnTo>
                <a:lnTo>
                  <a:pt x="0" y="2684147"/>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sp>
        <p:nvSpPr>
          <p:cNvPr id="4" name="Freeform 9"/>
          <p:cNvSpPr/>
          <p:nvPr/>
        </p:nvSpPr>
        <p:spPr>
          <a:xfrm rot="2274394">
            <a:off x="16531775" y="461242"/>
            <a:ext cx="1892195" cy="1137682"/>
          </a:xfrm>
          <a:custGeom>
            <a:avLst/>
            <a:gdLst/>
            <a:ahLst/>
            <a:cxnLst/>
            <a:rect l="l" t="t" r="r" b="b"/>
            <a:pathLst>
              <a:path w="1892195" h="1137682">
                <a:moveTo>
                  <a:pt x="0" y="0"/>
                </a:moveTo>
                <a:lnTo>
                  <a:pt x="1892195" y="0"/>
                </a:lnTo>
                <a:lnTo>
                  <a:pt x="1892195" y="1137682"/>
                </a:lnTo>
                <a:lnTo>
                  <a:pt x="0" y="1137682"/>
                </a:lnTo>
                <a:lnTo>
                  <a:pt x="0" y="0"/>
                </a:lnTo>
                <a:close/>
              </a:path>
            </a:pathLst>
          </a:custGeom>
          <a:blipFill>
            <a:blip r:embed="rId10">
              <a:extLst>
                <a:ext uri="{96DAC541-7B7A-43D3-8B79-37D633B846F1}">
                  <asvg:svgBlip xmlns="" xmlns:asvg="http://schemas.microsoft.com/office/drawing/2016/SVG/main" r:embed="rId7"/>
                </a:ext>
              </a:extLst>
            </a:blip>
            <a:stretch>
              <a:fillRect/>
            </a:stretch>
          </a:blipFill>
        </p:spPr>
      </p:sp>
      <p:sp>
        <p:nvSpPr>
          <p:cNvPr id="5" name="Rounded Rectangle 4"/>
          <p:cNvSpPr/>
          <p:nvPr/>
        </p:nvSpPr>
        <p:spPr>
          <a:xfrm>
            <a:off x="5024707" y="240321"/>
            <a:ext cx="8683840" cy="1251284"/>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000" b="1" dirty="0" smtClean="0">
                <a:solidFill>
                  <a:schemeClr val="tx1"/>
                </a:solidFill>
                <a:latin typeface="Arial" panose="020B0604020202020204" pitchFamily="34" charset="0"/>
                <a:cs typeface="Arial" panose="020B0604020202020204" pitchFamily="34" charset="0"/>
              </a:rPr>
              <a:t>Tìm ý</a:t>
            </a:r>
            <a:endParaRPr lang="vi-VN" sz="5000" b="1" dirty="0">
              <a:solidFill>
                <a:schemeClr val="tx1"/>
              </a:solidFill>
              <a:latin typeface="Arial" panose="020B0604020202020204" pitchFamily="34" charset="0"/>
              <a:cs typeface="Arial" panose="020B0604020202020204" pitchFamily="34" charset="0"/>
            </a:endParaRPr>
          </a:p>
        </p:txBody>
      </p:sp>
      <p:sp>
        <p:nvSpPr>
          <p:cNvPr id="6" name="Rounded Rectangle 5"/>
          <p:cNvSpPr/>
          <p:nvPr/>
        </p:nvSpPr>
        <p:spPr>
          <a:xfrm>
            <a:off x="1295400" y="1815079"/>
            <a:ext cx="16182474" cy="1724518"/>
          </a:xfrm>
          <a:prstGeom prst="roundRect">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4000" dirty="0">
                <a:solidFill>
                  <a:schemeClr val="tx1"/>
                </a:solidFill>
                <a:latin typeface="Arial" panose="020B0604020202020204" pitchFamily="34" charset="0"/>
                <a:cs typeface="Arial" panose="020B0604020202020204" pitchFamily="34" charset="0"/>
              </a:rPr>
              <a:t>Đó là chuyến tham quan di tích lịch sử, văn hóa nào? Do ai tổ chức? Mục đích của chuyến tham quan là </a:t>
            </a:r>
            <a:r>
              <a:rPr lang="vi-VN" sz="4000" dirty="0">
                <a:solidFill>
                  <a:schemeClr val="tx1"/>
                </a:solidFill>
                <a:latin typeface="Arial" panose="020B0604020202020204" pitchFamily="34" charset="0"/>
                <a:cs typeface="Arial" panose="020B0604020202020204" pitchFamily="34" charset="0"/>
              </a:rPr>
              <a:t>gì?</a:t>
            </a:r>
            <a:endParaRPr lang="en-US" sz="4000" dirty="0">
              <a:solidFill>
                <a:schemeClr val="tx1"/>
              </a:solidFill>
              <a:latin typeface="Arial" panose="020B0604020202020204" pitchFamily="34" charset="0"/>
              <a:cs typeface="Arial" panose="020B0604020202020204" pitchFamily="34" charset="0"/>
            </a:endParaRPr>
          </a:p>
        </p:txBody>
      </p:sp>
      <p:sp>
        <p:nvSpPr>
          <p:cNvPr id="7" name="Rounded Rectangle 6"/>
          <p:cNvSpPr/>
          <p:nvPr/>
        </p:nvSpPr>
        <p:spPr>
          <a:xfrm>
            <a:off x="1295400" y="3826315"/>
            <a:ext cx="16182474" cy="1860890"/>
          </a:xfrm>
          <a:prstGeom prst="roundRect">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4000" dirty="0">
                <a:solidFill>
                  <a:schemeClr val="tx1"/>
                </a:solidFill>
                <a:latin typeface="Arial" panose="020B0604020202020204" pitchFamily="34" charset="0"/>
                <a:cs typeface="Arial" panose="020B0604020202020204" pitchFamily="34" charset="0"/>
              </a:rPr>
              <a:t>Chuyến </a:t>
            </a:r>
            <a:r>
              <a:rPr lang="vi-VN" sz="4000" dirty="0">
                <a:solidFill>
                  <a:schemeClr val="tx1"/>
                </a:solidFill>
                <a:latin typeface="Arial" panose="020B0604020202020204" pitchFamily="34" charset="0"/>
                <a:cs typeface="Arial" panose="020B0604020202020204" pitchFamily="34" charset="0"/>
              </a:rPr>
              <a:t>đi diễn ra như thế nào? (trên đường đi, lúc bắt đầu đến điểm tham quan, các hoạt động chính</a:t>
            </a:r>
            <a:r>
              <a:rPr lang="vi-VN" sz="4000" dirty="0">
                <a:solidFill>
                  <a:schemeClr val="tx1"/>
                </a:solidFill>
                <a:latin typeface="Arial" panose="020B0604020202020204" pitchFamily="34" charset="0"/>
                <a:cs typeface="Arial" panose="020B0604020202020204" pitchFamily="34" charset="0"/>
              </a:rPr>
              <a:t>)…</a:t>
            </a:r>
            <a:endParaRPr lang="vi-VN" sz="4000" dirty="0">
              <a:solidFill>
                <a:schemeClr val="tx1"/>
              </a:solidFill>
              <a:latin typeface="Arial" panose="020B0604020202020204" pitchFamily="34" charset="0"/>
              <a:cs typeface="Arial" panose="020B0604020202020204" pitchFamily="34" charset="0"/>
            </a:endParaRPr>
          </a:p>
        </p:txBody>
      </p:sp>
      <p:sp>
        <p:nvSpPr>
          <p:cNvPr id="8" name="Rounded Rectangle 7"/>
          <p:cNvSpPr/>
          <p:nvPr/>
        </p:nvSpPr>
        <p:spPr>
          <a:xfrm>
            <a:off x="1295400" y="5973923"/>
            <a:ext cx="16182474" cy="1860890"/>
          </a:xfrm>
          <a:prstGeom prst="roundRect">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4000" dirty="0">
                <a:solidFill>
                  <a:schemeClr val="tx1"/>
                </a:solidFill>
                <a:latin typeface="Arial" panose="020B0604020202020204" pitchFamily="34" charset="0"/>
                <a:cs typeface="Arial" panose="020B0604020202020204" pitchFamily="34" charset="0"/>
              </a:rPr>
              <a:t>Khung cảnh của điểm tham quan có gì nổi bật (thiên nhiên, các công trình kiến trúc, những hiện vật được trưng bày ở khu di tích…)</a:t>
            </a:r>
          </a:p>
        </p:txBody>
      </p:sp>
      <p:sp>
        <p:nvSpPr>
          <p:cNvPr id="9" name="Rounded Rectangle 8"/>
          <p:cNvSpPr/>
          <p:nvPr/>
        </p:nvSpPr>
        <p:spPr>
          <a:xfrm>
            <a:off x="1295400" y="8039251"/>
            <a:ext cx="16182474" cy="1748582"/>
          </a:xfrm>
          <a:prstGeom prst="roundRect">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4000" dirty="0">
                <a:solidFill>
                  <a:schemeClr val="tx1"/>
                </a:solidFill>
                <a:latin typeface="Arial" panose="020B0604020202020204" pitchFamily="34" charset="0"/>
                <a:cs typeface="Arial" panose="020B0604020202020204" pitchFamily="34" charset="0"/>
              </a:rPr>
              <a:t>Cảm xúc, suy nghĩ của em về chuyến tham quan đó?</a:t>
            </a:r>
          </a:p>
        </p:txBody>
      </p:sp>
    </p:spTree>
    <p:extLst>
      <p:ext uri="{BB962C8B-B14F-4D97-AF65-F5344CB8AC3E}">
        <p14:creationId xmlns:p14="http://schemas.microsoft.com/office/powerpoint/2010/main" val="6356130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3" name="Freeform 8"/>
          <p:cNvSpPr/>
          <p:nvPr/>
        </p:nvSpPr>
        <p:spPr>
          <a:xfrm>
            <a:off x="457200" y="8801100"/>
            <a:ext cx="3601844" cy="1169099"/>
          </a:xfrm>
          <a:custGeom>
            <a:avLst/>
            <a:gdLst/>
            <a:ahLst/>
            <a:cxnLst/>
            <a:rect l="l" t="t" r="r" b="b"/>
            <a:pathLst>
              <a:path w="3601844" h="1169099">
                <a:moveTo>
                  <a:pt x="0" y="0"/>
                </a:moveTo>
                <a:lnTo>
                  <a:pt x="3601844" y="0"/>
                </a:lnTo>
                <a:lnTo>
                  <a:pt x="3601844" y="1169099"/>
                </a:lnTo>
                <a:lnTo>
                  <a:pt x="0" y="1169099"/>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4" name="Freeform 8"/>
          <p:cNvSpPr/>
          <p:nvPr/>
        </p:nvSpPr>
        <p:spPr>
          <a:xfrm>
            <a:off x="16495299" y="497623"/>
            <a:ext cx="1662104" cy="2039714"/>
          </a:xfrm>
          <a:custGeom>
            <a:avLst/>
            <a:gdLst/>
            <a:ahLst/>
            <a:cxnLst/>
            <a:rect l="l" t="t" r="r" b="b"/>
            <a:pathLst>
              <a:path w="1649619" h="2039714">
                <a:moveTo>
                  <a:pt x="0" y="0"/>
                </a:moveTo>
                <a:lnTo>
                  <a:pt x="1649618" y="0"/>
                </a:lnTo>
                <a:lnTo>
                  <a:pt x="1649618" y="2039714"/>
                </a:lnTo>
                <a:lnTo>
                  <a:pt x="0" y="2039714"/>
                </a:lnTo>
                <a:lnTo>
                  <a:pt x="0" y="0"/>
                </a:lnTo>
                <a:close/>
              </a:path>
            </a:pathLst>
          </a:custGeom>
          <a:blipFill>
            <a:blip r:embed="rId7">
              <a:extLst>
                <a:ext uri="{96DAC541-7B7A-43D3-8B79-37D633B846F1}">
                  <asvg:svgBlip xmlns="" xmlns:asvg="http://schemas.microsoft.com/office/drawing/2016/SVG/main" r:embed="rId5"/>
                </a:ext>
              </a:extLst>
            </a:blip>
            <a:stretch>
              <a:fillRect/>
            </a:stretch>
          </a:blipFill>
        </p:spPr>
      </p:sp>
      <p:sp>
        <p:nvSpPr>
          <p:cNvPr id="5" name="Rounded Rectangle 4"/>
          <p:cNvSpPr/>
          <p:nvPr/>
        </p:nvSpPr>
        <p:spPr>
          <a:xfrm>
            <a:off x="228600" y="3431317"/>
            <a:ext cx="2135702" cy="2895600"/>
          </a:xfrm>
          <a:prstGeom prst="roundRect">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chemeClr val="tx1"/>
                </a:solidFill>
                <a:latin typeface="Arial" panose="020B0604020202020204" pitchFamily="34" charset="0"/>
                <a:cs typeface="Arial" panose="020B0604020202020204" pitchFamily="34" charset="0"/>
              </a:rPr>
              <a:t>Dàn ý </a:t>
            </a:r>
            <a:endParaRPr lang="vi-VN" sz="4000" b="1" dirty="0">
              <a:solidFill>
                <a:schemeClr val="tx1"/>
              </a:solidFill>
              <a:latin typeface="Arial" panose="020B0604020202020204" pitchFamily="34" charset="0"/>
              <a:cs typeface="Arial" panose="020B0604020202020204" pitchFamily="34" charset="0"/>
            </a:endParaRPr>
          </a:p>
        </p:txBody>
      </p:sp>
      <p:sp>
        <p:nvSpPr>
          <p:cNvPr id="6" name="Rounded Rectangle 5"/>
          <p:cNvSpPr/>
          <p:nvPr/>
        </p:nvSpPr>
        <p:spPr>
          <a:xfrm>
            <a:off x="3094546" y="4879117"/>
            <a:ext cx="2600926" cy="1467852"/>
          </a:xfrm>
          <a:prstGeom prst="roundRect">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Thân bài </a:t>
            </a:r>
            <a:endParaRPr lang="vi-VN" sz="4000" dirty="0">
              <a:solidFill>
                <a:schemeClr val="tx1"/>
              </a:solidFill>
              <a:latin typeface="Arial" panose="020B0604020202020204" pitchFamily="34" charset="0"/>
              <a:cs typeface="Arial" panose="020B0604020202020204" pitchFamily="34" charset="0"/>
            </a:endParaRPr>
          </a:p>
        </p:txBody>
      </p:sp>
      <p:sp>
        <p:nvSpPr>
          <p:cNvPr id="7" name="Rounded Rectangle 6"/>
          <p:cNvSpPr/>
          <p:nvPr/>
        </p:nvSpPr>
        <p:spPr>
          <a:xfrm>
            <a:off x="3094541" y="8298079"/>
            <a:ext cx="2600928" cy="1467852"/>
          </a:xfrm>
          <a:prstGeom prst="roundRect">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Kết bài</a:t>
            </a:r>
            <a:endParaRPr lang="vi-VN" sz="4000" dirty="0">
              <a:solidFill>
                <a:schemeClr val="tx1"/>
              </a:solidFill>
              <a:latin typeface="Arial" panose="020B0604020202020204" pitchFamily="34" charset="0"/>
              <a:cs typeface="Arial" panose="020B0604020202020204" pitchFamily="34" charset="0"/>
            </a:endParaRPr>
          </a:p>
        </p:txBody>
      </p:sp>
      <p:sp>
        <p:nvSpPr>
          <p:cNvPr id="8" name="Rounded Rectangle 7"/>
          <p:cNvSpPr/>
          <p:nvPr/>
        </p:nvSpPr>
        <p:spPr>
          <a:xfrm>
            <a:off x="3094544" y="1614553"/>
            <a:ext cx="2600926" cy="1467852"/>
          </a:xfrm>
          <a:prstGeom prst="roundRect">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Mở bài</a:t>
            </a:r>
            <a:endParaRPr lang="vi-VN" sz="4000" dirty="0">
              <a:solidFill>
                <a:schemeClr val="tx1"/>
              </a:solidFill>
              <a:latin typeface="Arial" panose="020B0604020202020204" pitchFamily="34" charset="0"/>
              <a:cs typeface="Arial" panose="020B0604020202020204" pitchFamily="34" charset="0"/>
            </a:endParaRPr>
          </a:p>
        </p:txBody>
      </p:sp>
      <p:sp>
        <p:nvSpPr>
          <p:cNvPr id="9" name="Rounded Rectangle 8"/>
          <p:cNvSpPr/>
          <p:nvPr/>
        </p:nvSpPr>
        <p:spPr>
          <a:xfrm>
            <a:off x="6425719" y="427436"/>
            <a:ext cx="11745980" cy="1680414"/>
          </a:xfrm>
          <a:prstGeom prst="roundRect">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chemeClr val="tx1"/>
                </a:solidFill>
                <a:latin typeface="Arial" panose="020B0604020202020204" pitchFamily="34" charset="0"/>
                <a:cs typeface="Arial" panose="020B0604020202020204" pitchFamily="34" charset="0"/>
              </a:rPr>
              <a:t>Giới thiệu khái quát về chuyến tham quan di tích lịch sử, văn </a:t>
            </a:r>
            <a:r>
              <a:rPr lang="en-US" sz="4000" dirty="0" smtClean="0">
                <a:solidFill>
                  <a:schemeClr val="tx1"/>
                </a:solidFill>
                <a:latin typeface="Arial" panose="020B0604020202020204" pitchFamily="34" charset="0"/>
                <a:cs typeface="Arial" panose="020B0604020202020204" pitchFamily="34" charset="0"/>
              </a:rPr>
              <a:t>hóa.</a:t>
            </a:r>
            <a:endParaRPr lang="vi-VN" sz="4000" dirty="0">
              <a:solidFill>
                <a:schemeClr val="tx1"/>
              </a:solidFill>
              <a:latin typeface="Arial" panose="020B0604020202020204" pitchFamily="34" charset="0"/>
              <a:cs typeface="Arial" panose="020B0604020202020204" pitchFamily="34" charset="0"/>
            </a:endParaRPr>
          </a:p>
        </p:txBody>
      </p:sp>
      <p:sp>
        <p:nvSpPr>
          <p:cNvPr id="10" name="Rounded Rectangle 9"/>
          <p:cNvSpPr/>
          <p:nvPr/>
        </p:nvSpPr>
        <p:spPr>
          <a:xfrm>
            <a:off x="6425716" y="2242200"/>
            <a:ext cx="11745982" cy="1680414"/>
          </a:xfrm>
          <a:prstGeom prst="roundRect">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Bày tỏ cảm xúc của em khi được trực tiếp tham quan chuyến </a:t>
            </a:r>
            <a:r>
              <a:rPr lang="vi-VN" sz="4000" dirty="0" smtClean="0">
                <a:solidFill>
                  <a:schemeClr val="tx1"/>
                </a:solidFill>
                <a:latin typeface="Arial" panose="020B0604020202020204" pitchFamily="34" charset="0"/>
                <a:cs typeface="Arial" panose="020B0604020202020204" pitchFamily="34" charset="0"/>
              </a:rPr>
              <a:t>đi</a:t>
            </a:r>
            <a:r>
              <a:rPr lang="en-US" sz="4000" dirty="0" smtClean="0">
                <a:solidFill>
                  <a:schemeClr val="tx1"/>
                </a:solidFill>
                <a:latin typeface="Arial" panose="020B0604020202020204" pitchFamily="34" charset="0"/>
                <a:cs typeface="Arial" panose="020B0604020202020204" pitchFamily="34" charset="0"/>
              </a:rPr>
              <a:t>.</a:t>
            </a:r>
            <a:endParaRPr lang="vi-VN" sz="4000" dirty="0">
              <a:solidFill>
                <a:schemeClr val="tx1"/>
              </a:solidFill>
              <a:latin typeface="Arial" panose="020B0604020202020204" pitchFamily="34" charset="0"/>
              <a:cs typeface="Arial" panose="020B0604020202020204" pitchFamily="34" charset="0"/>
            </a:endParaRPr>
          </a:p>
        </p:txBody>
      </p:sp>
      <p:sp>
        <p:nvSpPr>
          <p:cNvPr id="11" name="Rounded Rectangle 10"/>
          <p:cNvSpPr/>
          <p:nvPr/>
        </p:nvSpPr>
        <p:spPr>
          <a:xfrm>
            <a:off x="6425713" y="4365776"/>
            <a:ext cx="11745984" cy="1463838"/>
          </a:xfrm>
          <a:prstGeom prst="roundRect">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Kể </a:t>
            </a:r>
            <a:r>
              <a:rPr lang="vi-VN" sz="4000" dirty="0">
                <a:solidFill>
                  <a:schemeClr val="tx1"/>
                </a:solidFill>
                <a:latin typeface="Arial" panose="020B0604020202020204" pitchFamily="34" charset="0"/>
                <a:cs typeface="Arial" panose="020B0604020202020204" pitchFamily="34" charset="0"/>
              </a:rPr>
              <a:t>lại cụ thể diễn biến của chuyến tham </a:t>
            </a:r>
            <a:r>
              <a:rPr lang="vi-VN" sz="4000" dirty="0" smtClean="0">
                <a:solidFill>
                  <a:schemeClr val="tx1"/>
                </a:solidFill>
                <a:latin typeface="Arial" panose="020B0604020202020204" pitchFamily="34" charset="0"/>
                <a:cs typeface="Arial" panose="020B0604020202020204" pitchFamily="34" charset="0"/>
              </a:rPr>
              <a:t>quan</a:t>
            </a:r>
            <a:r>
              <a:rPr lang="en-US" sz="4000" dirty="0" smtClean="0">
                <a:solidFill>
                  <a:schemeClr val="tx1"/>
                </a:solidFill>
                <a:latin typeface="Arial" panose="020B0604020202020204" pitchFamily="34" charset="0"/>
                <a:cs typeface="Arial" panose="020B0604020202020204" pitchFamily="34" charset="0"/>
              </a:rPr>
              <a:t>.</a:t>
            </a:r>
            <a:endParaRPr lang="vi-VN" sz="4000" dirty="0">
              <a:solidFill>
                <a:schemeClr val="tx1"/>
              </a:solidFill>
              <a:latin typeface="Arial" panose="020B0604020202020204" pitchFamily="34" charset="0"/>
              <a:cs typeface="Arial" panose="020B0604020202020204" pitchFamily="34" charset="0"/>
            </a:endParaRPr>
          </a:p>
        </p:txBody>
      </p:sp>
      <p:sp>
        <p:nvSpPr>
          <p:cNvPr id="12" name="Rounded Rectangle 11"/>
          <p:cNvSpPr/>
          <p:nvPr/>
        </p:nvSpPr>
        <p:spPr>
          <a:xfrm>
            <a:off x="6425716" y="6048191"/>
            <a:ext cx="11745982" cy="1726532"/>
          </a:xfrm>
          <a:prstGeom prst="roundRect">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Thuyết </a:t>
            </a:r>
            <a:r>
              <a:rPr lang="vi-VN" sz="4000" dirty="0">
                <a:solidFill>
                  <a:schemeClr val="tx1"/>
                </a:solidFill>
                <a:latin typeface="Arial" panose="020B0604020202020204" pitchFamily="34" charset="0"/>
                <a:cs typeface="Arial" panose="020B0604020202020204" pitchFamily="34" charset="0"/>
              </a:rPr>
              <a:t>minh, miêu tả và nêu ấn tượng của em về những nét nổi bật của di tích lịch sử, văn hóa </a:t>
            </a:r>
            <a:r>
              <a:rPr lang="vi-VN" sz="4000" dirty="0" smtClean="0">
                <a:solidFill>
                  <a:schemeClr val="tx1"/>
                </a:solidFill>
                <a:latin typeface="Arial" panose="020B0604020202020204" pitchFamily="34" charset="0"/>
                <a:cs typeface="Arial" panose="020B0604020202020204" pitchFamily="34" charset="0"/>
              </a:rPr>
              <a:t>đó</a:t>
            </a:r>
            <a:r>
              <a:rPr lang="en-US" sz="4000" dirty="0" smtClean="0">
                <a:solidFill>
                  <a:schemeClr val="tx1"/>
                </a:solidFill>
                <a:latin typeface="Arial" panose="020B0604020202020204" pitchFamily="34" charset="0"/>
                <a:cs typeface="Arial" panose="020B0604020202020204" pitchFamily="34" charset="0"/>
              </a:rPr>
              <a:t>.</a:t>
            </a:r>
            <a:r>
              <a:rPr lang="vi-VN" sz="4000" dirty="0" smtClean="0">
                <a:solidFill>
                  <a:schemeClr val="tx1"/>
                </a:solidFill>
                <a:latin typeface="Arial" panose="020B0604020202020204" pitchFamily="34" charset="0"/>
                <a:cs typeface="Arial" panose="020B0604020202020204" pitchFamily="34" charset="0"/>
              </a:rPr>
              <a:t> </a:t>
            </a:r>
            <a:endParaRPr lang="vi-VN" sz="4000" dirty="0">
              <a:solidFill>
                <a:schemeClr val="tx1"/>
              </a:solidFill>
              <a:latin typeface="Arial" panose="020B0604020202020204" pitchFamily="34" charset="0"/>
              <a:cs typeface="Arial" panose="020B0604020202020204" pitchFamily="34" charset="0"/>
            </a:endParaRPr>
          </a:p>
        </p:txBody>
      </p:sp>
      <p:sp>
        <p:nvSpPr>
          <p:cNvPr id="13" name="Rounded Rectangle 12"/>
          <p:cNvSpPr/>
          <p:nvPr/>
        </p:nvSpPr>
        <p:spPr>
          <a:xfrm>
            <a:off x="6425713" y="8135666"/>
            <a:ext cx="11745984" cy="1812762"/>
          </a:xfrm>
          <a:prstGeom prst="roundRect">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Nêu cảm xúc suy nghĩ của em về chuyến tham quan di tích lịch sử văn </a:t>
            </a:r>
            <a:r>
              <a:rPr lang="vi-VN" sz="4000" dirty="0" smtClean="0">
                <a:solidFill>
                  <a:schemeClr val="tx1"/>
                </a:solidFill>
                <a:latin typeface="Arial" panose="020B0604020202020204" pitchFamily="34" charset="0"/>
                <a:cs typeface="Arial" panose="020B0604020202020204" pitchFamily="34" charset="0"/>
              </a:rPr>
              <a:t>hóa</a:t>
            </a:r>
            <a:r>
              <a:rPr lang="en-US" sz="4000" dirty="0" smtClean="0">
                <a:solidFill>
                  <a:schemeClr val="tx1"/>
                </a:solidFill>
                <a:latin typeface="Arial" panose="020B0604020202020204" pitchFamily="34" charset="0"/>
                <a:cs typeface="Arial" panose="020B0604020202020204" pitchFamily="34" charset="0"/>
              </a:rPr>
              <a:t>.</a:t>
            </a:r>
            <a:endParaRPr lang="vi-VN" sz="4000" dirty="0">
              <a:solidFill>
                <a:schemeClr val="tx1"/>
              </a:solidFill>
              <a:latin typeface="Arial" panose="020B0604020202020204" pitchFamily="34" charset="0"/>
              <a:cs typeface="Arial" panose="020B0604020202020204" pitchFamily="34" charset="0"/>
            </a:endParaRPr>
          </a:p>
        </p:txBody>
      </p:sp>
      <p:cxnSp>
        <p:nvCxnSpPr>
          <p:cNvPr id="14" name="Straight Arrow Connector 13"/>
          <p:cNvCxnSpPr>
            <a:stCxn id="5" idx="3"/>
            <a:endCxn id="8" idx="1"/>
          </p:cNvCxnSpPr>
          <p:nvPr/>
        </p:nvCxnSpPr>
        <p:spPr>
          <a:xfrm flipV="1">
            <a:off x="2364302" y="2348480"/>
            <a:ext cx="730242" cy="2530638"/>
          </a:xfrm>
          <a:prstGeom prst="straightConnector1">
            <a:avLst/>
          </a:prstGeom>
          <a:ln w="38100">
            <a:solidFill>
              <a:srgbClr val="6D430A"/>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5" idx="3"/>
            <a:endCxn id="6" idx="1"/>
          </p:cNvCxnSpPr>
          <p:nvPr/>
        </p:nvCxnSpPr>
        <p:spPr>
          <a:xfrm>
            <a:off x="2364301" y="4879118"/>
            <a:ext cx="730244" cy="733926"/>
          </a:xfrm>
          <a:prstGeom prst="straightConnector1">
            <a:avLst/>
          </a:prstGeom>
          <a:ln w="38100">
            <a:solidFill>
              <a:srgbClr val="6D430A"/>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5" idx="3"/>
            <a:endCxn id="7" idx="1"/>
          </p:cNvCxnSpPr>
          <p:nvPr/>
        </p:nvCxnSpPr>
        <p:spPr>
          <a:xfrm>
            <a:off x="2364301" y="4879117"/>
            <a:ext cx="730240" cy="4152888"/>
          </a:xfrm>
          <a:prstGeom prst="straightConnector1">
            <a:avLst/>
          </a:prstGeom>
          <a:ln w="38100">
            <a:solidFill>
              <a:srgbClr val="6D430A"/>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8" idx="3"/>
            <a:endCxn id="9" idx="1"/>
          </p:cNvCxnSpPr>
          <p:nvPr/>
        </p:nvCxnSpPr>
        <p:spPr>
          <a:xfrm flipV="1">
            <a:off x="5695470" y="1267643"/>
            <a:ext cx="730249" cy="1080836"/>
          </a:xfrm>
          <a:prstGeom prst="straightConnector1">
            <a:avLst/>
          </a:prstGeom>
          <a:ln w="38100">
            <a:solidFill>
              <a:srgbClr val="6D430A"/>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8" idx="3"/>
            <a:endCxn id="10" idx="1"/>
          </p:cNvCxnSpPr>
          <p:nvPr/>
        </p:nvCxnSpPr>
        <p:spPr>
          <a:xfrm>
            <a:off x="5695470" y="2348479"/>
            <a:ext cx="730246" cy="733928"/>
          </a:xfrm>
          <a:prstGeom prst="straightConnector1">
            <a:avLst/>
          </a:prstGeom>
          <a:ln w="38100">
            <a:solidFill>
              <a:srgbClr val="6D430A"/>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3"/>
            <a:endCxn id="11" idx="1"/>
          </p:cNvCxnSpPr>
          <p:nvPr/>
        </p:nvCxnSpPr>
        <p:spPr>
          <a:xfrm flipV="1">
            <a:off x="5695472" y="5097695"/>
            <a:ext cx="730241" cy="515348"/>
          </a:xfrm>
          <a:prstGeom prst="straightConnector1">
            <a:avLst/>
          </a:prstGeom>
          <a:ln w="38100">
            <a:solidFill>
              <a:srgbClr val="6D430A"/>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6" idx="3"/>
            <a:endCxn id="12" idx="1"/>
          </p:cNvCxnSpPr>
          <p:nvPr/>
        </p:nvCxnSpPr>
        <p:spPr>
          <a:xfrm>
            <a:off x="5695472" y="5613043"/>
            <a:ext cx="730244" cy="1298414"/>
          </a:xfrm>
          <a:prstGeom prst="straightConnector1">
            <a:avLst/>
          </a:prstGeom>
          <a:ln w="38100">
            <a:solidFill>
              <a:srgbClr val="6D430A"/>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 idx="3"/>
            <a:endCxn id="13" idx="1"/>
          </p:cNvCxnSpPr>
          <p:nvPr/>
        </p:nvCxnSpPr>
        <p:spPr>
          <a:xfrm>
            <a:off x="5695469" y="9032005"/>
            <a:ext cx="730244" cy="10042"/>
          </a:xfrm>
          <a:prstGeom prst="straightConnector1">
            <a:avLst/>
          </a:prstGeom>
          <a:ln w="38100">
            <a:solidFill>
              <a:srgbClr val="6D430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7513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ircle(i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randombar(horizontal)">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500"/>
                                        <p:tgtEl>
                                          <p:spTgt spid="20"/>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randombar(horizont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left)">
                                      <p:cBhvr>
                                        <p:cTn id="62" dur="500"/>
                                        <p:tgtEl>
                                          <p:spTgt spid="16"/>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randombar(horizontal)">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left)">
                                      <p:cBhvr>
                                        <p:cTn id="70" dur="500"/>
                                        <p:tgtEl>
                                          <p:spTgt spid="21"/>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randombar(horizontal)">
                                      <p:cBhvr>
                                        <p:cTn id="7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3" name="Freeform 11"/>
          <p:cNvSpPr/>
          <p:nvPr/>
        </p:nvSpPr>
        <p:spPr>
          <a:xfrm>
            <a:off x="457200" y="349826"/>
            <a:ext cx="2474104" cy="1944234"/>
          </a:xfrm>
          <a:custGeom>
            <a:avLst/>
            <a:gdLst/>
            <a:ahLst/>
            <a:cxnLst/>
            <a:rect l="l" t="t" r="r" b="b"/>
            <a:pathLst>
              <a:path w="2474104" h="1944234">
                <a:moveTo>
                  <a:pt x="0" y="0"/>
                </a:moveTo>
                <a:lnTo>
                  <a:pt x="2474105" y="0"/>
                </a:lnTo>
                <a:lnTo>
                  <a:pt x="2474105" y="1944233"/>
                </a:lnTo>
                <a:lnTo>
                  <a:pt x="0" y="1944233"/>
                </a:lnTo>
                <a:lnTo>
                  <a:pt x="0" y="0"/>
                </a:lnTo>
                <a:close/>
              </a:path>
            </a:pathLst>
          </a:custGeom>
          <a:blipFill>
            <a:blip r:embed="rId3"/>
            <a:stretch>
              <a:fillRect/>
            </a:stretch>
          </a:blipFill>
        </p:spPr>
      </p:sp>
      <p:sp>
        <p:nvSpPr>
          <p:cNvPr id="6" name="Freeform 13"/>
          <p:cNvSpPr/>
          <p:nvPr/>
        </p:nvSpPr>
        <p:spPr>
          <a:xfrm>
            <a:off x="16230600" y="332738"/>
            <a:ext cx="1775156" cy="1098378"/>
          </a:xfrm>
          <a:custGeom>
            <a:avLst/>
            <a:gdLst/>
            <a:ahLst/>
            <a:cxnLst/>
            <a:rect l="l" t="t" r="r" b="b"/>
            <a:pathLst>
              <a:path w="1775156" h="1098378">
                <a:moveTo>
                  <a:pt x="0" y="0"/>
                </a:moveTo>
                <a:lnTo>
                  <a:pt x="1775156" y="0"/>
                </a:lnTo>
                <a:lnTo>
                  <a:pt x="1775156" y="1098378"/>
                </a:lnTo>
                <a:lnTo>
                  <a:pt x="0" y="1098378"/>
                </a:lnTo>
                <a:lnTo>
                  <a:pt x="0" y="0"/>
                </a:lnTo>
                <a:close/>
              </a:path>
            </a:pathLst>
          </a:custGeom>
          <a:blipFill>
            <a:blip r:embed="rId4"/>
            <a:stretch>
              <a:fillRect/>
            </a:stretch>
          </a:blipFill>
        </p:spPr>
      </p:sp>
      <p:sp>
        <p:nvSpPr>
          <p:cNvPr id="5" name="Rounded Rectangle 4"/>
          <p:cNvSpPr/>
          <p:nvPr/>
        </p:nvSpPr>
        <p:spPr>
          <a:xfrm>
            <a:off x="6496050" y="589983"/>
            <a:ext cx="5295900" cy="1467015"/>
          </a:xfrm>
          <a:prstGeom prst="roundRect">
            <a:avLst>
              <a:gd name="adj" fmla="val 2666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dirty="0" smtClean="0">
                <a:solidFill>
                  <a:schemeClr val="bg1"/>
                </a:solidFill>
                <a:latin typeface="Arial" panose="020B0604020202020204" pitchFamily="34" charset="0"/>
                <a:cs typeface="Arial" panose="020B0604020202020204" pitchFamily="34" charset="0"/>
              </a:rPr>
              <a:t>Mở </a:t>
            </a:r>
            <a:r>
              <a:rPr lang="en-US" sz="4500" b="1" dirty="0" smtClean="0">
                <a:solidFill>
                  <a:schemeClr val="bg1"/>
                </a:solidFill>
                <a:latin typeface="Arial" panose="020B0604020202020204" pitchFamily="34" charset="0"/>
                <a:cs typeface="Arial" panose="020B0604020202020204" pitchFamily="34" charset="0"/>
              </a:rPr>
              <a:t>bài </a:t>
            </a:r>
            <a:r>
              <a:rPr lang="en-US" sz="4500" b="1" dirty="0" smtClean="0">
                <a:solidFill>
                  <a:schemeClr val="bg1"/>
                </a:solidFill>
                <a:latin typeface="Arial" panose="020B0604020202020204" pitchFamily="34" charset="0"/>
                <a:cs typeface="Arial" panose="020B0604020202020204" pitchFamily="34" charset="0"/>
              </a:rPr>
              <a:t>gợi ý</a:t>
            </a:r>
            <a:endParaRPr lang="en-US" sz="4500" b="1" dirty="0">
              <a:solidFill>
                <a:schemeClr val="bg1"/>
              </a:solidFill>
              <a:latin typeface="Arial" panose="020B0604020202020204" pitchFamily="34" charset="0"/>
              <a:cs typeface="Arial" panose="020B0604020202020204" pitchFamily="34" charset="0"/>
            </a:endParaRPr>
          </a:p>
        </p:txBody>
      </p:sp>
      <p:sp>
        <p:nvSpPr>
          <p:cNvPr id="7" name="Rounded Rectangle 6"/>
          <p:cNvSpPr/>
          <p:nvPr/>
        </p:nvSpPr>
        <p:spPr>
          <a:xfrm>
            <a:off x="1335646" y="2536107"/>
            <a:ext cx="15616708" cy="6857151"/>
          </a:xfrm>
          <a:prstGeom prst="roundRect">
            <a:avLst>
              <a:gd name="adj" fmla="val 11581"/>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cs typeface="Arial" panose="020B0604020202020204" pitchFamily="34" charset="0"/>
              </a:rPr>
              <a:t>Cuộc đời mỗi con người là những chuyến đi dài ngắn khác nhau. Sau mỗi chuyến đi ấy, chúng ta lại đón nhận thêm được nhiều điều mới mẻ. Tôi may mắn được tham gia rất nhiều chuyến tham quan, nhưng chuyến tham quan mà tôi nhớ nhất là chuyến tham quan Mai Châu – Hòa Bình năm ngoái. Chuyến đi giúp chúng tôi khám phá vẻ đẹp quê hương đất nước và bồi dưỡng tình cảm với mảnh đất xinh đẹp này.</a:t>
            </a:r>
            <a:endParaRPr lang="en-US" sz="4000"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04401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3" name="Freeform 10"/>
          <p:cNvSpPr/>
          <p:nvPr/>
        </p:nvSpPr>
        <p:spPr>
          <a:xfrm>
            <a:off x="0" y="7145653"/>
            <a:ext cx="2895600" cy="3141347"/>
          </a:xfrm>
          <a:custGeom>
            <a:avLst/>
            <a:gdLst/>
            <a:ahLst/>
            <a:cxnLst/>
            <a:rect l="l" t="t" r="r" b="b"/>
            <a:pathLst>
              <a:path w="2731957" h="2684147">
                <a:moveTo>
                  <a:pt x="0" y="0"/>
                </a:moveTo>
                <a:lnTo>
                  <a:pt x="2731957" y="0"/>
                </a:lnTo>
                <a:lnTo>
                  <a:pt x="2731957" y="2684147"/>
                </a:lnTo>
                <a:lnTo>
                  <a:pt x="0" y="2684147"/>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sp>
        <p:nvSpPr>
          <p:cNvPr id="4" name="Freeform 9"/>
          <p:cNvSpPr/>
          <p:nvPr/>
        </p:nvSpPr>
        <p:spPr>
          <a:xfrm rot="2274394">
            <a:off x="16118576" y="470034"/>
            <a:ext cx="1892195" cy="1137682"/>
          </a:xfrm>
          <a:custGeom>
            <a:avLst/>
            <a:gdLst/>
            <a:ahLst/>
            <a:cxnLst/>
            <a:rect l="l" t="t" r="r" b="b"/>
            <a:pathLst>
              <a:path w="1892195" h="1137682">
                <a:moveTo>
                  <a:pt x="0" y="0"/>
                </a:moveTo>
                <a:lnTo>
                  <a:pt x="1892195" y="0"/>
                </a:lnTo>
                <a:lnTo>
                  <a:pt x="1892195" y="1137682"/>
                </a:lnTo>
                <a:lnTo>
                  <a:pt x="0" y="1137682"/>
                </a:lnTo>
                <a:lnTo>
                  <a:pt x="0" y="0"/>
                </a:lnTo>
                <a:close/>
              </a:path>
            </a:pathLst>
          </a:custGeom>
          <a:blipFill>
            <a:blip r:embed="rId10">
              <a:extLst>
                <a:ext uri="{96DAC541-7B7A-43D3-8B79-37D633B846F1}">
                  <asvg:svgBlip xmlns="" xmlns:asvg="http://schemas.microsoft.com/office/drawing/2016/SVG/main" r:embed="rId7"/>
                </a:ext>
              </a:extLst>
            </a:blip>
            <a:stretch>
              <a:fillRect/>
            </a:stretch>
          </a:blipFill>
        </p:spPr>
      </p:sp>
      <p:sp>
        <p:nvSpPr>
          <p:cNvPr id="6" name="Rounded Rectangle 5"/>
          <p:cNvSpPr/>
          <p:nvPr/>
        </p:nvSpPr>
        <p:spPr>
          <a:xfrm>
            <a:off x="5754975" y="935082"/>
            <a:ext cx="6650689" cy="1447800"/>
          </a:xfrm>
          <a:prstGeom prst="roundRect">
            <a:avLst>
              <a:gd name="adj" fmla="val 5000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smtClean="0">
                <a:solidFill>
                  <a:schemeClr val="tx1"/>
                </a:solidFill>
                <a:latin typeface="Arial" panose="020B0604020202020204" pitchFamily="34" charset="0"/>
                <a:cs typeface="Arial" panose="020B0604020202020204" pitchFamily="34" charset="0"/>
              </a:rPr>
              <a:t>3. Nói và nghe</a:t>
            </a:r>
            <a:endParaRPr lang="en-US" sz="5000" b="1" dirty="0">
              <a:solidFill>
                <a:schemeClr val="tx1"/>
              </a:solidFill>
              <a:latin typeface="Arial" panose="020B0604020202020204" pitchFamily="34" charset="0"/>
              <a:cs typeface="Arial" panose="020B0604020202020204" pitchFamily="34" charset="0"/>
            </a:endParaRPr>
          </a:p>
        </p:txBody>
      </p:sp>
      <p:sp>
        <p:nvSpPr>
          <p:cNvPr id="7" name="Rounded Rectangle 6"/>
          <p:cNvSpPr/>
          <p:nvPr/>
        </p:nvSpPr>
        <p:spPr>
          <a:xfrm>
            <a:off x="1681384" y="3317964"/>
            <a:ext cx="8589312" cy="4401932"/>
          </a:xfrm>
          <a:prstGeom prst="roundRect">
            <a:avLst>
              <a:gd name="adj" fmla="val 5885"/>
            </a:avLst>
          </a:prstGeom>
          <a:solidFill>
            <a:schemeClr val="bg1"/>
          </a:solidFill>
          <a:ln w="38100">
            <a:solidFill>
              <a:srgbClr val="6D4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smtClean="0">
                <a:solidFill>
                  <a:srgbClr val="C00000"/>
                </a:solidFill>
                <a:latin typeface="Arial" panose="020B0604020202020204" pitchFamily="34" charset="0"/>
                <a:cs typeface="Arial" panose="020B0604020202020204" pitchFamily="34" charset="0"/>
              </a:rPr>
              <a:t>Em hãy thực hiện yêu cầu sau:</a:t>
            </a:r>
          </a:p>
          <a:p>
            <a:pPr algn="just">
              <a:lnSpc>
                <a:spcPct val="150000"/>
              </a:lnSpc>
            </a:pPr>
            <a:r>
              <a:rPr lang="vi-VN" sz="4000" dirty="0">
                <a:solidFill>
                  <a:schemeClr val="tx1"/>
                </a:solidFill>
                <a:cs typeface="Arial" panose="020B0604020202020204" pitchFamily="34" charset="0"/>
              </a:rPr>
              <a:t>Thực hiện việc chuẩn bị cho bài nói với đề tài: </a:t>
            </a:r>
            <a:r>
              <a:rPr lang="vi-VN" sz="4000" i="1" dirty="0">
                <a:solidFill>
                  <a:schemeClr val="tx1"/>
                </a:solidFill>
                <a:cs typeface="Arial" panose="020B0604020202020204" pitchFamily="34" charset="0"/>
              </a:rPr>
              <a:t>Kiêu căng và hiếu thắng – những thói xấu cần tránh.</a:t>
            </a:r>
            <a:endParaRPr lang="vi-VN" sz="4000" dirty="0">
              <a:solidFill>
                <a:schemeClr val="tx1"/>
              </a:solidFill>
              <a:cs typeface="Arial" panose="020B0604020202020204" pitchFamily="34" charset="0"/>
            </a:endParaRPr>
          </a:p>
        </p:txBody>
      </p:sp>
      <p:pic>
        <p:nvPicPr>
          <p:cNvPr id="8" name="Picture 7"/>
          <p:cNvPicPr>
            <a:picLocks noChangeAspect="1"/>
          </p:cNvPicPr>
          <p:nvPr/>
        </p:nvPicPr>
        <p:blipFill rotWithShape="1">
          <a:blip r:embed="rId11"/>
          <a:srcRect b="26131"/>
          <a:stretch/>
        </p:blipFill>
        <p:spPr>
          <a:xfrm>
            <a:off x="10947334" y="1597166"/>
            <a:ext cx="6432811" cy="8689834"/>
          </a:xfrm>
          <a:prstGeom prst="rect">
            <a:avLst/>
          </a:prstGeom>
        </p:spPr>
      </p:pic>
    </p:spTree>
    <p:extLst>
      <p:ext uri="{BB962C8B-B14F-4D97-AF65-F5344CB8AC3E}">
        <p14:creationId xmlns:p14="http://schemas.microsoft.com/office/powerpoint/2010/main" val="38423975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42"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graphicFrame>
        <p:nvGraphicFramePr>
          <p:cNvPr id="3" name="Table 2"/>
          <p:cNvGraphicFramePr>
            <a:graphicFrameLocks noGrp="1"/>
          </p:cNvGraphicFramePr>
          <p:nvPr>
            <p:extLst>
              <p:ext uri="{D42A27DB-BD31-4B8C-83A1-F6EECF244321}">
                <p14:modId xmlns:p14="http://schemas.microsoft.com/office/powerpoint/2010/main" val="4075531565"/>
              </p:ext>
            </p:extLst>
          </p:nvPr>
        </p:nvGraphicFramePr>
        <p:xfrm>
          <a:off x="304800" y="504571"/>
          <a:ext cx="17678400" cy="9277858"/>
        </p:xfrm>
        <a:graphic>
          <a:graphicData uri="http://schemas.openxmlformats.org/drawingml/2006/table">
            <a:tbl>
              <a:tblPr firstRow="1" bandRow="1">
                <a:tableStyleId>{93296810-A885-4BE3-A3E7-6D5BEEA58F35}</a:tableStyleId>
              </a:tblPr>
              <a:tblGrid>
                <a:gridCol w="1371600">
                  <a:extLst>
                    <a:ext uri="{9D8B030D-6E8A-4147-A177-3AD203B41FA5}">
                      <a16:colId xmlns:a16="http://schemas.microsoft.com/office/drawing/2014/main" val="2621796236"/>
                    </a:ext>
                  </a:extLst>
                </a:gridCol>
                <a:gridCol w="16306800">
                  <a:extLst>
                    <a:ext uri="{9D8B030D-6E8A-4147-A177-3AD203B41FA5}">
                      <a16:colId xmlns:a16="http://schemas.microsoft.com/office/drawing/2014/main" val="2025047996"/>
                    </a:ext>
                  </a:extLst>
                </a:gridCol>
              </a:tblGrid>
              <a:tr h="4010676">
                <a:tc>
                  <a:txBody>
                    <a:bodyPr/>
                    <a:lstStyle/>
                    <a:p>
                      <a:pPr algn="ctr">
                        <a:lnSpc>
                          <a:spcPct val="150000"/>
                        </a:lnSpc>
                      </a:pPr>
                      <a:r>
                        <a:rPr lang="en-US" sz="3700" dirty="0" smtClean="0">
                          <a:solidFill>
                            <a:schemeClr val="tx1"/>
                          </a:solidFill>
                          <a:latin typeface="Arial" panose="020B0604020202020204" pitchFamily="34" charset="0"/>
                          <a:cs typeface="Arial" panose="020B0604020202020204" pitchFamily="34" charset="0"/>
                        </a:rPr>
                        <a:t>Mở đầu</a:t>
                      </a:r>
                      <a:endParaRPr lang="en-US" sz="3700" dirty="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vi-VN" sz="3700" b="0" dirty="0" smtClean="0">
                          <a:solidFill>
                            <a:schemeClr val="tx1"/>
                          </a:solidFill>
                          <a:latin typeface="Arial" panose="020B0604020202020204" pitchFamily="34" charset="0"/>
                          <a:cs typeface="Arial" panose="020B0604020202020204" pitchFamily="34" charset="0"/>
                        </a:rPr>
                        <a:t>Giới thiệu vấn đề cần nghị luận: tính kiêu căng và hiếu thắng. (Một trong những tính xấu gây ảnh hưởng, cản trở rất nhiều đến sự phát triển của con người chính là tính hiếu thắng).</a:t>
                      </a:r>
                    </a:p>
                    <a:p>
                      <a:pPr algn="just">
                        <a:lnSpc>
                          <a:spcPct val="150000"/>
                        </a:lnSpc>
                      </a:pPr>
                      <a:r>
                        <a:rPr lang="vi-VN" sz="3700" b="0" dirty="0" smtClean="0">
                          <a:solidFill>
                            <a:schemeClr val="tx1"/>
                          </a:solidFill>
                          <a:latin typeface="Arial" panose="020B0604020202020204" pitchFamily="34" charset="0"/>
                          <a:cs typeface="Arial" panose="020B0604020202020204" pitchFamily="34" charset="0"/>
                        </a:rPr>
                        <a:t>Lưu ý: Học sinh lựa chọn cách viết mở bài trực tiếp hoặc gián tiếp tùy theo năng lực của bản thân.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431246624"/>
                  </a:ext>
                </a:extLst>
              </a:tr>
              <a:tr h="4907978">
                <a:tc>
                  <a:txBody>
                    <a:bodyPr/>
                    <a:lstStyle/>
                    <a:p>
                      <a:pPr algn="ctr">
                        <a:lnSpc>
                          <a:spcPct val="150000"/>
                        </a:lnSpc>
                      </a:pPr>
                      <a:r>
                        <a:rPr lang="en-US" sz="3700" b="1" dirty="0" smtClean="0">
                          <a:latin typeface="Arial" panose="020B0604020202020204" pitchFamily="34" charset="0"/>
                          <a:cs typeface="Arial" panose="020B0604020202020204" pitchFamily="34" charset="0"/>
                        </a:rPr>
                        <a:t>Triển khai</a:t>
                      </a:r>
                      <a:endParaRPr lang="en-US" sz="37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just">
                        <a:lnSpc>
                          <a:spcPct val="150000"/>
                        </a:lnSpc>
                      </a:pPr>
                      <a:r>
                        <a:rPr lang="vi-VN" sz="3700" b="1" dirty="0" smtClean="0">
                          <a:latin typeface="Arial" panose="020B0604020202020204" pitchFamily="34" charset="0"/>
                          <a:cs typeface="Arial" panose="020B0604020202020204" pitchFamily="34" charset="0"/>
                        </a:rPr>
                        <a:t>a. Giải thích</a:t>
                      </a:r>
                    </a:p>
                    <a:p>
                      <a:pPr marL="571500" indent="-571500" algn="just">
                        <a:lnSpc>
                          <a:spcPct val="150000"/>
                        </a:lnSpc>
                        <a:buFont typeface="Arial" panose="020B0604020202020204" pitchFamily="34" charset="0"/>
                        <a:buChar char="•"/>
                      </a:pPr>
                      <a:r>
                        <a:rPr lang="vi-VN" sz="3700" dirty="0" smtClean="0">
                          <a:latin typeface="Arial" panose="020B0604020202020204" pitchFamily="34" charset="0"/>
                          <a:cs typeface="Arial" panose="020B0604020202020204" pitchFamily="34" charset="0"/>
                        </a:rPr>
                        <a:t>Tính kiêu căng: là tự cho mình hơn người nên xem thường người khác một cách lộ liễu, khiến người ta khó chịu.</a:t>
                      </a:r>
                    </a:p>
                    <a:p>
                      <a:pPr marL="571500" indent="-571500" algn="just">
                        <a:lnSpc>
                          <a:spcPct val="150000"/>
                        </a:lnSpc>
                        <a:buFont typeface="Arial" panose="020B0604020202020204" pitchFamily="34" charset="0"/>
                        <a:buChar char="•"/>
                      </a:pPr>
                      <a:r>
                        <a:rPr lang="vi-VN" sz="3700" dirty="0" smtClean="0">
                          <a:latin typeface="Arial" panose="020B0604020202020204" pitchFamily="34" charset="0"/>
                          <a:cs typeface="Arial" panose="020B0604020202020204" pitchFamily="34" charset="0"/>
                        </a:rPr>
                        <a:t>Tính hiếu thắng: là sự phản ứng mạnh mẽ, có phần thái quá, không kiểm soát được hành động của con người gây ra sự tiêu cực, sai lầm đứng trước sự việc mà họ cho là sai trái và ảnh hưởng trực tiếp đến bản thân.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27096113"/>
                  </a:ext>
                </a:extLst>
              </a:tr>
            </a:tbl>
          </a:graphicData>
        </a:graphic>
      </p:graphicFrame>
    </p:spTree>
    <p:extLst>
      <p:ext uri="{BB962C8B-B14F-4D97-AF65-F5344CB8AC3E}">
        <p14:creationId xmlns:p14="http://schemas.microsoft.com/office/powerpoint/2010/main" val="708508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graphicFrame>
        <p:nvGraphicFramePr>
          <p:cNvPr id="5" name="Table 4"/>
          <p:cNvGraphicFramePr>
            <a:graphicFrameLocks noGrp="1"/>
          </p:cNvGraphicFramePr>
          <p:nvPr>
            <p:extLst>
              <p:ext uri="{D42A27DB-BD31-4B8C-83A1-F6EECF244321}">
                <p14:modId xmlns:p14="http://schemas.microsoft.com/office/powerpoint/2010/main" val="2252180542"/>
              </p:ext>
            </p:extLst>
          </p:nvPr>
        </p:nvGraphicFramePr>
        <p:xfrm>
          <a:off x="266700" y="868680"/>
          <a:ext cx="17754600" cy="8549640"/>
        </p:xfrm>
        <a:graphic>
          <a:graphicData uri="http://schemas.openxmlformats.org/drawingml/2006/table">
            <a:tbl>
              <a:tblPr firstRow="1" bandRow="1">
                <a:tableStyleId>{93296810-A885-4BE3-A3E7-6D5BEEA58F35}</a:tableStyleId>
              </a:tblPr>
              <a:tblGrid>
                <a:gridCol w="1401679">
                  <a:extLst>
                    <a:ext uri="{9D8B030D-6E8A-4147-A177-3AD203B41FA5}">
                      <a16:colId xmlns:a16="http://schemas.microsoft.com/office/drawing/2014/main" val="2621796236"/>
                    </a:ext>
                  </a:extLst>
                </a:gridCol>
                <a:gridCol w="16352921">
                  <a:extLst>
                    <a:ext uri="{9D8B030D-6E8A-4147-A177-3AD203B41FA5}">
                      <a16:colId xmlns:a16="http://schemas.microsoft.com/office/drawing/2014/main" val="2025047996"/>
                    </a:ext>
                  </a:extLst>
                </a:gridCol>
              </a:tblGrid>
              <a:tr h="3851083">
                <a:tc>
                  <a:txBody>
                    <a:bodyPr/>
                    <a:lstStyle/>
                    <a:p>
                      <a:pPr algn="ctr">
                        <a:lnSpc>
                          <a:spcPct val="150000"/>
                        </a:lnSpc>
                      </a:pPr>
                      <a:r>
                        <a:rPr lang="en-US" sz="3700" dirty="0" smtClean="0">
                          <a:solidFill>
                            <a:schemeClr val="tx1"/>
                          </a:solidFill>
                          <a:latin typeface="Arial" panose="020B0604020202020204" pitchFamily="34" charset="0"/>
                          <a:cs typeface="Arial" panose="020B0604020202020204" pitchFamily="34" charset="0"/>
                        </a:rPr>
                        <a:t>Triển khai</a:t>
                      </a:r>
                      <a:endParaRPr lang="en-US" sz="3700" dirty="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indent="0" algn="just">
                        <a:lnSpc>
                          <a:spcPct val="150000"/>
                        </a:lnSpc>
                        <a:buFont typeface="Arial" panose="020B0604020202020204" pitchFamily="34" charset="0"/>
                        <a:buNone/>
                      </a:pPr>
                      <a:r>
                        <a:rPr lang="en-US" sz="3700" b="1" dirty="0" smtClean="0">
                          <a:solidFill>
                            <a:schemeClr val="tx1"/>
                          </a:solidFill>
                          <a:latin typeface="Arial" panose="020B0604020202020204" pitchFamily="34" charset="0"/>
                          <a:cs typeface="Arial" panose="020B0604020202020204" pitchFamily="34" charset="0"/>
                        </a:rPr>
                        <a:t>b. Phân tích</a:t>
                      </a:r>
                    </a:p>
                    <a:p>
                      <a:pPr marL="457200" indent="-457200" algn="just">
                        <a:lnSpc>
                          <a:spcPct val="150000"/>
                        </a:lnSpc>
                        <a:buFont typeface="Arial" panose="020B0604020202020204" pitchFamily="34" charset="0"/>
                        <a:buChar char="•"/>
                      </a:pPr>
                      <a:r>
                        <a:rPr lang="vi-VN" sz="3700" b="0" dirty="0" smtClean="0">
                          <a:solidFill>
                            <a:schemeClr val="tx1"/>
                          </a:solidFill>
                          <a:latin typeface="Arial" panose="020B0604020202020204" pitchFamily="34" charset="0"/>
                          <a:cs typeface="Arial" panose="020B0604020202020204" pitchFamily="34" charset="0"/>
                        </a:rPr>
                        <a:t>Tính kiêu căng và hiếu thắng xuất phát từ bản chất của con người muốn dành phần thắng về mình, muốn thể hiện bản thân mình. Đôi lúc, tính hiếu thắng xuất phát từ việc người đó vốn không được mọi người coi trọng...</a:t>
                      </a:r>
                    </a:p>
                    <a:p>
                      <a:pPr marL="457200" indent="-457200" algn="just">
                        <a:lnSpc>
                          <a:spcPct val="150000"/>
                        </a:lnSpc>
                        <a:buFont typeface="Arial" panose="020B0604020202020204" pitchFamily="34" charset="0"/>
                        <a:buChar char="•"/>
                      </a:pPr>
                      <a:r>
                        <a:rPr lang="vi-VN" sz="3700" b="0" dirty="0" smtClean="0">
                          <a:solidFill>
                            <a:schemeClr val="tx1"/>
                          </a:solidFill>
                          <a:latin typeface="Arial" panose="020B0604020202020204" pitchFamily="34" charset="0"/>
                          <a:cs typeface="Arial" panose="020B0604020202020204" pitchFamily="34" charset="0"/>
                        </a:rPr>
                        <a:t>Tính kiêu căng và hiếu thắng gây ra nhiều hậu quả đáng tiếc: rạn nứt mối quan hệ, bị người khác xa lánh, né tránh, gây cho người khác sự sợ hãi…</a:t>
                      </a:r>
                      <a:endParaRPr lang="en-US" sz="3700" b="0" dirty="0" smtClean="0">
                        <a:solidFill>
                          <a:schemeClr val="tx1"/>
                        </a:solidFill>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700" b="0" dirty="0" smtClean="0">
                          <a:solidFill>
                            <a:schemeClr val="tx1"/>
                          </a:solidFill>
                          <a:latin typeface="Arial" panose="020B0604020202020204" pitchFamily="34" charset="0"/>
                          <a:cs typeface="Arial" panose="020B0604020202020204" pitchFamily="34" charset="0"/>
                        </a:rPr>
                        <a:t>Để kiềm chế tính kiêu căng và hiếu thắng mỗi chúng ta trước hết cần nhận biết đúng giá trị của bản thân mình, bên cạnh đó, những việc không khả năng của mình có thể làm được thì nên im lặng làm, khi thành quả tốt nhất định người khác sẽ tán dương bạn, không nên khoa trương...</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431246624"/>
                  </a:ext>
                </a:extLst>
              </a:tr>
            </a:tbl>
          </a:graphicData>
        </a:graphic>
      </p:graphicFrame>
    </p:spTree>
    <p:extLst>
      <p:ext uri="{BB962C8B-B14F-4D97-AF65-F5344CB8AC3E}">
        <p14:creationId xmlns:p14="http://schemas.microsoft.com/office/powerpoint/2010/main" val="16120144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3" name="Freeform 12"/>
          <p:cNvSpPr/>
          <p:nvPr/>
        </p:nvSpPr>
        <p:spPr>
          <a:xfrm>
            <a:off x="-248055" y="663996"/>
            <a:ext cx="1269308" cy="1116991"/>
          </a:xfrm>
          <a:custGeom>
            <a:avLst/>
            <a:gdLst/>
            <a:ahLst/>
            <a:cxnLst/>
            <a:rect l="l" t="t" r="r" b="b"/>
            <a:pathLst>
              <a:path w="1269308" h="1116991">
                <a:moveTo>
                  <a:pt x="0" y="0"/>
                </a:moveTo>
                <a:lnTo>
                  <a:pt x="1269308" y="0"/>
                </a:lnTo>
                <a:lnTo>
                  <a:pt x="1269308" y="1116991"/>
                </a:lnTo>
                <a:lnTo>
                  <a:pt x="0" y="1116991"/>
                </a:lnTo>
                <a:lnTo>
                  <a:pt x="0" y="0"/>
                </a:lnTo>
                <a:close/>
              </a:path>
            </a:pathLst>
          </a:custGeom>
          <a:blipFill>
            <a:blip r:embed="rId3"/>
            <a:stretch>
              <a:fillRect/>
            </a:stretch>
          </a:blipFill>
        </p:spPr>
      </p:sp>
      <p:sp>
        <p:nvSpPr>
          <p:cNvPr id="4" name="Freeform 12"/>
          <p:cNvSpPr/>
          <p:nvPr/>
        </p:nvSpPr>
        <p:spPr>
          <a:xfrm>
            <a:off x="15849600" y="8267700"/>
            <a:ext cx="2438400" cy="2037080"/>
          </a:xfrm>
          <a:custGeom>
            <a:avLst/>
            <a:gdLst/>
            <a:ahLst/>
            <a:cxnLst/>
            <a:rect l="l" t="t" r="r" b="b"/>
            <a:pathLst>
              <a:path w="2004100" h="1702650">
                <a:moveTo>
                  <a:pt x="0" y="0"/>
                </a:moveTo>
                <a:lnTo>
                  <a:pt x="2004100" y="0"/>
                </a:lnTo>
                <a:lnTo>
                  <a:pt x="2004100" y="1702651"/>
                </a:lnTo>
                <a:lnTo>
                  <a:pt x="0" y="1702651"/>
                </a:lnTo>
                <a:lnTo>
                  <a:pt x="0" y="0"/>
                </a:lnTo>
                <a:close/>
              </a:path>
            </a:pathLst>
          </a:custGeom>
          <a:blipFill>
            <a:blip r:embed="rId4">
              <a:extLst>
                <a:ext uri="{96DAC541-7B7A-43D3-8B79-37D633B846F1}">
                  <asvg:svgBlip xmlns="" xmlns:asvg="http://schemas.microsoft.com/office/drawing/2016/SVG/main" r:embed="rId11"/>
                </a:ext>
              </a:extLst>
            </a:blip>
            <a:stretch>
              <a:fillRect/>
            </a:stretch>
          </a:blipFill>
        </p:spPr>
      </p:sp>
      <p:sp>
        <p:nvSpPr>
          <p:cNvPr id="5" name="Rounded Rectangle 4"/>
          <p:cNvSpPr/>
          <p:nvPr/>
        </p:nvSpPr>
        <p:spPr>
          <a:xfrm>
            <a:off x="1087581" y="295599"/>
            <a:ext cx="14706601" cy="1462875"/>
          </a:xfrm>
          <a:prstGeom prst="roundRect">
            <a:avLst>
              <a:gd name="adj" fmla="val 1051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a:solidFill>
                  <a:schemeClr val="tx1"/>
                </a:solidFill>
                <a:latin typeface="Arial" panose="020B0604020202020204" pitchFamily="34" charset="0"/>
                <a:cs typeface="Arial" panose="020B0604020202020204" pitchFamily="34" charset="0"/>
              </a:rPr>
              <a:t>Câu </a:t>
            </a:r>
            <a:r>
              <a:rPr lang="en-US" sz="4000" b="1" dirty="0" smtClean="0">
                <a:solidFill>
                  <a:schemeClr val="tx1"/>
                </a:solidFill>
                <a:latin typeface="Arial" panose="020B0604020202020204" pitchFamily="34" charset="0"/>
                <a:cs typeface="Arial" panose="020B0604020202020204" pitchFamily="34" charset="0"/>
              </a:rPr>
              <a:t>2</a:t>
            </a:r>
            <a:r>
              <a:rPr lang="vi-VN" sz="4000" b="1" dirty="0" smtClean="0">
                <a:solidFill>
                  <a:schemeClr val="tx1"/>
                </a:solidFill>
                <a:latin typeface="Arial" panose="020B0604020202020204" pitchFamily="34" charset="0"/>
                <a:cs typeface="Arial" panose="020B0604020202020204" pitchFamily="34" charset="0"/>
              </a:rPr>
              <a:t>:</a:t>
            </a:r>
            <a:r>
              <a:rPr lang="vi-VN" sz="4000" dirty="0" smtClean="0">
                <a:solidFill>
                  <a:schemeClr val="tx1"/>
                </a:solidFill>
                <a:latin typeface="Arial" panose="020B0604020202020204" pitchFamily="34" charset="0"/>
                <a:cs typeface="Arial" panose="020B0604020202020204" pitchFamily="34" charset="0"/>
              </a:rPr>
              <a:t> </a:t>
            </a:r>
            <a:r>
              <a:rPr lang="vi-VN" sz="4000" dirty="0">
                <a:solidFill>
                  <a:schemeClr val="tx1"/>
                </a:solidFill>
                <a:cs typeface="Arial" panose="020B0604020202020204" pitchFamily="34" charset="0"/>
              </a:rPr>
              <a:t>Lập bảng so sánh đặc điểm các thể loại theo mẫu sau:</a:t>
            </a:r>
            <a:endParaRPr lang="en-US" sz="4000" dirty="0">
              <a:solidFill>
                <a:schemeClr val="tx1"/>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480928637"/>
              </p:ext>
            </p:extLst>
          </p:nvPr>
        </p:nvGraphicFramePr>
        <p:xfrm>
          <a:off x="685800" y="1875048"/>
          <a:ext cx="16916400" cy="5181600"/>
        </p:xfrm>
        <a:graphic>
          <a:graphicData uri="http://schemas.openxmlformats.org/drawingml/2006/table">
            <a:tbl>
              <a:tblPr firstRow="1" bandRow="1">
                <a:tableStyleId>{7DF18680-E054-41AD-8BC1-D1AEF772440D}</a:tableStyleId>
              </a:tblPr>
              <a:tblGrid>
                <a:gridCol w="5638800">
                  <a:extLst>
                    <a:ext uri="{9D8B030D-6E8A-4147-A177-3AD203B41FA5}">
                      <a16:colId xmlns:a16="http://schemas.microsoft.com/office/drawing/2014/main" val="1657056678"/>
                    </a:ext>
                  </a:extLst>
                </a:gridCol>
                <a:gridCol w="5638800">
                  <a:extLst>
                    <a:ext uri="{9D8B030D-6E8A-4147-A177-3AD203B41FA5}">
                      <a16:colId xmlns:a16="http://schemas.microsoft.com/office/drawing/2014/main" val="3474730818"/>
                    </a:ext>
                  </a:extLst>
                </a:gridCol>
                <a:gridCol w="5638800">
                  <a:extLst>
                    <a:ext uri="{9D8B030D-6E8A-4147-A177-3AD203B41FA5}">
                      <a16:colId xmlns:a16="http://schemas.microsoft.com/office/drawing/2014/main" val="2841675405"/>
                    </a:ext>
                  </a:extLst>
                </a:gridCol>
              </a:tblGrid>
              <a:tr h="1295400">
                <a:tc>
                  <a:txBody>
                    <a:bodyPr/>
                    <a:lstStyle/>
                    <a:p>
                      <a:pPr algn="ctr">
                        <a:lnSpc>
                          <a:spcPct val="150000"/>
                        </a:lnSpc>
                      </a:pPr>
                      <a:r>
                        <a:rPr lang="en-US" sz="3700" dirty="0" smtClean="0">
                          <a:latin typeface="Arial" panose="020B0604020202020204" pitchFamily="34" charset="0"/>
                          <a:cs typeface="Arial" panose="020B0604020202020204" pitchFamily="34" charset="0"/>
                        </a:rPr>
                        <a:t>Thể</a:t>
                      </a:r>
                      <a:r>
                        <a:rPr lang="en-US" sz="3700" baseline="0" dirty="0" smtClean="0">
                          <a:latin typeface="Arial" panose="020B0604020202020204" pitchFamily="34" charset="0"/>
                          <a:cs typeface="Arial" panose="020B0604020202020204" pitchFamily="34" charset="0"/>
                        </a:rPr>
                        <a:t> loại</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dirty="0" smtClean="0">
                          <a:latin typeface="Arial" panose="020B0604020202020204" pitchFamily="34" charset="0"/>
                          <a:cs typeface="Arial" panose="020B0604020202020204" pitchFamily="34" charset="0"/>
                        </a:rPr>
                        <a:t>Những</a:t>
                      </a:r>
                      <a:r>
                        <a:rPr lang="en-US" sz="3700" baseline="0" dirty="0" smtClean="0">
                          <a:latin typeface="Arial" panose="020B0604020202020204" pitchFamily="34" charset="0"/>
                          <a:cs typeface="Arial" panose="020B0604020202020204" pitchFamily="34" charset="0"/>
                        </a:rPr>
                        <a:t> điểm giống nhau</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dirty="0" smtClean="0">
                          <a:latin typeface="Arial" panose="020B0604020202020204" pitchFamily="34" charset="0"/>
                          <a:cs typeface="Arial" panose="020B0604020202020204" pitchFamily="34" charset="0"/>
                        </a:rPr>
                        <a:t>Những</a:t>
                      </a:r>
                      <a:r>
                        <a:rPr lang="en-US" sz="3700" baseline="0" dirty="0" smtClean="0">
                          <a:latin typeface="Arial" panose="020B0604020202020204" pitchFamily="34" charset="0"/>
                          <a:cs typeface="Arial" panose="020B0604020202020204" pitchFamily="34" charset="0"/>
                        </a:rPr>
                        <a:t> điểm khác nhau</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87885176"/>
                  </a:ext>
                </a:extLst>
              </a:tr>
              <a:tr h="1295400">
                <a:tc>
                  <a:txBody>
                    <a:bodyPr/>
                    <a:lstStyle/>
                    <a:p>
                      <a:pPr algn="just">
                        <a:lnSpc>
                          <a:spcPct val="150000"/>
                        </a:lnSpc>
                      </a:pPr>
                      <a:r>
                        <a:rPr lang="en-US" sz="3700" dirty="0" smtClean="0">
                          <a:latin typeface="Arial" panose="020B0604020202020204" pitchFamily="34" charset="0"/>
                          <a:cs typeface="Arial" panose="020B0604020202020204" pitchFamily="34" charset="0"/>
                        </a:rPr>
                        <a:t>Hài</a:t>
                      </a:r>
                      <a:r>
                        <a:rPr lang="en-US" sz="3700" baseline="0" dirty="0" smtClean="0">
                          <a:latin typeface="Arial" panose="020B0604020202020204" pitchFamily="34" charset="0"/>
                          <a:cs typeface="Arial" panose="020B0604020202020204" pitchFamily="34" charset="0"/>
                        </a:rPr>
                        <a:t> kịch</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3">
                  <a:txBody>
                    <a:bodyPr/>
                    <a:lstStyle/>
                    <a:p>
                      <a:pPr algn="just">
                        <a:lnSpc>
                          <a:spcPct val="150000"/>
                        </a:lnSpc>
                      </a:pP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just">
                        <a:lnSpc>
                          <a:spcPct val="150000"/>
                        </a:lnSpc>
                      </a:pPr>
                      <a:endParaRPr lang="en-US" sz="370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11752727"/>
                  </a:ext>
                </a:extLst>
              </a:tr>
              <a:tr h="1295400">
                <a:tc>
                  <a:txBody>
                    <a:bodyPr/>
                    <a:lstStyle/>
                    <a:p>
                      <a:pPr algn="just">
                        <a:lnSpc>
                          <a:spcPct val="150000"/>
                        </a:lnSpc>
                      </a:pPr>
                      <a:r>
                        <a:rPr lang="en-US" sz="3700" dirty="0" smtClean="0">
                          <a:latin typeface="Arial" panose="020B0604020202020204" pitchFamily="34" charset="0"/>
                          <a:cs typeface="Arial" panose="020B0604020202020204" pitchFamily="34" charset="0"/>
                        </a:rPr>
                        <a:t>Truyện</a:t>
                      </a:r>
                      <a:r>
                        <a:rPr lang="en-US" sz="3700" baseline="0" dirty="0" smtClean="0">
                          <a:latin typeface="Arial" panose="020B0604020202020204" pitchFamily="34" charset="0"/>
                          <a:cs typeface="Arial" panose="020B0604020202020204" pitchFamily="34" charset="0"/>
                        </a:rPr>
                        <a:t> cười</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7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just">
                        <a:lnSpc>
                          <a:spcPct val="150000"/>
                        </a:lnSpc>
                      </a:pP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15169977"/>
                  </a:ext>
                </a:extLst>
              </a:tr>
              <a:tr h="1295400">
                <a:tc>
                  <a:txBody>
                    <a:bodyPr/>
                    <a:lstStyle/>
                    <a:p>
                      <a:pPr algn="just">
                        <a:lnSpc>
                          <a:spcPct val="150000"/>
                        </a:lnSpc>
                      </a:pPr>
                      <a:r>
                        <a:rPr lang="en-US" sz="3700" dirty="0" smtClean="0">
                          <a:latin typeface="Arial" panose="020B0604020202020204" pitchFamily="34" charset="0"/>
                          <a:cs typeface="Arial" panose="020B0604020202020204" pitchFamily="34" charset="0"/>
                        </a:rPr>
                        <a:t>Thơ</a:t>
                      </a:r>
                      <a:r>
                        <a:rPr lang="en-US" sz="3700" baseline="0" dirty="0" smtClean="0">
                          <a:latin typeface="Arial" panose="020B0604020202020204" pitchFamily="34" charset="0"/>
                          <a:cs typeface="Arial" panose="020B0604020202020204" pitchFamily="34" charset="0"/>
                        </a:rPr>
                        <a:t> trào phúng</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70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just">
                        <a:lnSpc>
                          <a:spcPct val="150000"/>
                        </a:lnSpc>
                      </a:pP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90078920"/>
                  </a:ext>
                </a:extLst>
              </a:tr>
            </a:tbl>
          </a:graphicData>
        </a:graphic>
      </p:graphicFrame>
      <p:sp>
        <p:nvSpPr>
          <p:cNvPr id="7" name="Rounded Rectangle 6"/>
          <p:cNvSpPr/>
          <p:nvPr/>
        </p:nvSpPr>
        <p:spPr>
          <a:xfrm>
            <a:off x="1087581" y="7350167"/>
            <a:ext cx="16112837" cy="1979979"/>
          </a:xfrm>
          <a:prstGeom prst="roundRect">
            <a:avLst>
              <a:gd name="adj" fmla="val 1051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a:solidFill>
                  <a:schemeClr val="tx1"/>
                </a:solidFill>
                <a:latin typeface="Arial" panose="020B0604020202020204" pitchFamily="34" charset="0"/>
                <a:cs typeface="Arial" panose="020B0604020202020204" pitchFamily="34" charset="0"/>
              </a:rPr>
              <a:t>Câu </a:t>
            </a:r>
            <a:r>
              <a:rPr lang="en-US" sz="4000" b="1" dirty="0" smtClean="0">
                <a:solidFill>
                  <a:schemeClr val="tx1"/>
                </a:solidFill>
                <a:latin typeface="Arial" panose="020B0604020202020204" pitchFamily="34" charset="0"/>
                <a:cs typeface="Arial" panose="020B0604020202020204" pitchFamily="34" charset="0"/>
              </a:rPr>
              <a:t>3</a:t>
            </a:r>
            <a:r>
              <a:rPr lang="vi-VN" sz="4000" b="1" dirty="0" smtClean="0">
                <a:solidFill>
                  <a:schemeClr val="tx1"/>
                </a:solidFill>
                <a:latin typeface="Arial" panose="020B0604020202020204" pitchFamily="34" charset="0"/>
                <a:cs typeface="Arial" panose="020B0604020202020204" pitchFamily="34" charset="0"/>
              </a:rPr>
              <a:t>:</a:t>
            </a:r>
            <a:r>
              <a:rPr lang="vi-VN" sz="4000" dirty="0" smtClean="0">
                <a:solidFill>
                  <a:schemeClr val="tx1"/>
                </a:solidFill>
                <a:latin typeface="Arial" panose="020B0604020202020204" pitchFamily="34" charset="0"/>
                <a:cs typeface="Arial" panose="020B0604020202020204" pitchFamily="34" charset="0"/>
              </a:rPr>
              <a:t> </a:t>
            </a:r>
            <a:r>
              <a:rPr lang="vi-VN" sz="4000" dirty="0">
                <a:solidFill>
                  <a:schemeClr val="tx1"/>
                </a:solidFill>
                <a:cs typeface="Arial" panose="020B0604020202020204" pitchFamily="34" charset="0"/>
              </a:rPr>
              <a:t>Nêu những nét giống nhau và khác nhau về thi luật giữa thơ thất ngôn bát cú và thơ tứ tuyệt Đường </a:t>
            </a:r>
            <a:r>
              <a:rPr lang="vi-VN" sz="4000" dirty="0" smtClean="0">
                <a:solidFill>
                  <a:schemeClr val="tx1"/>
                </a:solidFill>
                <a:cs typeface="Arial" panose="020B0604020202020204" pitchFamily="34" charset="0"/>
              </a:rPr>
              <a:t>luật</a:t>
            </a:r>
            <a:r>
              <a:rPr lang="en-US" sz="4000" dirty="0" smtClean="0">
                <a:solidFill>
                  <a:schemeClr val="tx1"/>
                </a:solidFill>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23558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graphicFrame>
        <p:nvGraphicFramePr>
          <p:cNvPr id="5" name="Table 4"/>
          <p:cNvGraphicFramePr>
            <a:graphicFrameLocks noGrp="1"/>
          </p:cNvGraphicFramePr>
          <p:nvPr>
            <p:extLst>
              <p:ext uri="{D42A27DB-BD31-4B8C-83A1-F6EECF244321}">
                <p14:modId xmlns:p14="http://schemas.microsoft.com/office/powerpoint/2010/main" val="1830831650"/>
              </p:ext>
            </p:extLst>
          </p:nvPr>
        </p:nvGraphicFramePr>
        <p:xfrm>
          <a:off x="609600" y="1028700"/>
          <a:ext cx="17068800" cy="8229600"/>
        </p:xfrm>
        <a:graphic>
          <a:graphicData uri="http://schemas.openxmlformats.org/drawingml/2006/table">
            <a:tbl>
              <a:tblPr firstRow="1" bandRow="1">
                <a:tableStyleId>{93296810-A885-4BE3-A3E7-6D5BEEA58F35}</a:tableStyleId>
              </a:tblPr>
              <a:tblGrid>
                <a:gridCol w="2438400">
                  <a:extLst>
                    <a:ext uri="{9D8B030D-6E8A-4147-A177-3AD203B41FA5}">
                      <a16:colId xmlns:a16="http://schemas.microsoft.com/office/drawing/2014/main" val="2621796236"/>
                    </a:ext>
                  </a:extLst>
                </a:gridCol>
                <a:gridCol w="14630400">
                  <a:extLst>
                    <a:ext uri="{9D8B030D-6E8A-4147-A177-3AD203B41FA5}">
                      <a16:colId xmlns:a16="http://schemas.microsoft.com/office/drawing/2014/main" val="2025047996"/>
                    </a:ext>
                  </a:extLst>
                </a:gridCol>
              </a:tblGrid>
              <a:tr h="6176987">
                <a:tc>
                  <a:txBody>
                    <a:bodyPr/>
                    <a:lstStyle/>
                    <a:p>
                      <a:pPr algn="ctr">
                        <a:lnSpc>
                          <a:spcPct val="150000"/>
                        </a:lnSpc>
                      </a:pPr>
                      <a:r>
                        <a:rPr lang="en-US" sz="3700" dirty="0" smtClean="0">
                          <a:solidFill>
                            <a:schemeClr val="tx1"/>
                          </a:solidFill>
                          <a:latin typeface="Arial" panose="020B0604020202020204" pitchFamily="34" charset="0"/>
                          <a:cs typeface="Arial" panose="020B0604020202020204" pitchFamily="34" charset="0"/>
                        </a:rPr>
                        <a:t>Triển khai</a:t>
                      </a:r>
                      <a:endParaRPr lang="en-US" sz="3700" dirty="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vi-VN" sz="3700" b="1" dirty="0" smtClean="0">
                          <a:solidFill>
                            <a:schemeClr val="tx1"/>
                          </a:solidFill>
                          <a:latin typeface="Arial" panose="020B0604020202020204" pitchFamily="34" charset="0"/>
                          <a:cs typeface="Arial" panose="020B0604020202020204" pitchFamily="34" charset="0"/>
                        </a:rPr>
                        <a:t>c. Chứng minh</a:t>
                      </a:r>
                    </a:p>
                    <a:p>
                      <a:pPr algn="just">
                        <a:lnSpc>
                          <a:spcPct val="150000"/>
                        </a:lnSpc>
                      </a:pPr>
                      <a:r>
                        <a:rPr lang="vi-VN" sz="3700" b="0" dirty="0" smtClean="0">
                          <a:solidFill>
                            <a:schemeClr val="tx1"/>
                          </a:solidFill>
                          <a:latin typeface="Arial" panose="020B0604020202020204" pitchFamily="34" charset="0"/>
                          <a:cs typeface="Arial" panose="020B0604020202020204" pitchFamily="34" charset="0"/>
                        </a:rPr>
                        <a:t>Học sinh tự lấy dẫn chứng để minh họa cho bài làm văn của mình.</a:t>
                      </a:r>
                    </a:p>
                    <a:p>
                      <a:pPr algn="just">
                        <a:lnSpc>
                          <a:spcPct val="150000"/>
                        </a:lnSpc>
                      </a:pPr>
                      <a:r>
                        <a:rPr lang="vi-VN" sz="3700" b="1" dirty="0" smtClean="0">
                          <a:solidFill>
                            <a:schemeClr val="tx1"/>
                          </a:solidFill>
                          <a:latin typeface="Arial" panose="020B0604020202020204" pitchFamily="34" charset="0"/>
                          <a:cs typeface="Arial" panose="020B0604020202020204" pitchFamily="34" charset="0"/>
                        </a:rPr>
                        <a:t>d. Phản đề</a:t>
                      </a:r>
                    </a:p>
                    <a:p>
                      <a:pPr algn="just">
                        <a:lnSpc>
                          <a:spcPct val="150000"/>
                        </a:lnSpc>
                      </a:pPr>
                      <a:r>
                        <a:rPr lang="vi-VN" sz="3700" b="0" dirty="0" smtClean="0">
                          <a:solidFill>
                            <a:schemeClr val="tx1"/>
                          </a:solidFill>
                          <a:latin typeface="Arial" panose="020B0604020202020204" pitchFamily="34" charset="0"/>
                          <a:cs typeface="Arial" panose="020B0604020202020204" pitchFamily="34" charset="0"/>
                        </a:rPr>
                        <a:t>Trong xã hội cũng có nhiều người khiêm tốn, suy nghĩ thấu đáo và biết kiềm chế bản thân, những người này thường tự giải quyết được vấn đề của họ êm đẹp và được mọi người yêu quý, kính trọng.</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431246624"/>
                  </a:ext>
                </a:extLst>
              </a:tr>
              <a:tr h="2052613">
                <a:tc>
                  <a:txBody>
                    <a:bodyPr/>
                    <a:lstStyle/>
                    <a:p>
                      <a:pPr algn="ctr">
                        <a:lnSpc>
                          <a:spcPct val="150000"/>
                        </a:lnSpc>
                      </a:pPr>
                      <a:r>
                        <a:rPr lang="en-US" sz="3700" b="1" dirty="0" smtClean="0">
                          <a:solidFill>
                            <a:schemeClr val="tx1"/>
                          </a:solidFill>
                          <a:latin typeface="Arial" panose="020B0604020202020204" pitchFamily="34" charset="0"/>
                          <a:cs typeface="Arial" panose="020B0604020202020204" pitchFamily="34" charset="0"/>
                        </a:rPr>
                        <a:t>Kết</a:t>
                      </a:r>
                      <a:r>
                        <a:rPr lang="en-US" sz="3700" b="1" baseline="0" dirty="0" smtClean="0">
                          <a:solidFill>
                            <a:schemeClr val="tx1"/>
                          </a:solidFill>
                          <a:latin typeface="Arial" panose="020B0604020202020204" pitchFamily="34" charset="0"/>
                          <a:cs typeface="Arial" panose="020B0604020202020204" pitchFamily="34" charset="0"/>
                        </a:rPr>
                        <a:t> thúc</a:t>
                      </a:r>
                      <a:endParaRPr lang="en-US" sz="3700" b="1" dirty="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CDDCF"/>
                    </a:solidFill>
                  </a:tcPr>
                </a:tc>
                <a:tc>
                  <a:txBody>
                    <a:bodyPr/>
                    <a:lstStyle/>
                    <a:p>
                      <a:pPr algn="just">
                        <a:lnSpc>
                          <a:spcPct val="150000"/>
                        </a:lnSpc>
                      </a:pPr>
                      <a:r>
                        <a:rPr lang="vi-VN" sz="3700" b="0" dirty="0" smtClean="0">
                          <a:solidFill>
                            <a:schemeClr val="tx1"/>
                          </a:solidFill>
                          <a:latin typeface="Arial" panose="020B0604020202020204" pitchFamily="34" charset="0"/>
                          <a:cs typeface="Arial" panose="020B0604020202020204" pitchFamily="34" charset="0"/>
                        </a:rPr>
                        <a:t>Khẳng định lại tác hại của tính kiêu căng và hiếu thắng đồng thời liên hệ bản thân, rút ra bài học.</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CDDCF"/>
                    </a:solidFill>
                  </a:tcPr>
                </a:tc>
                <a:extLst>
                  <a:ext uri="{0D108BD9-81ED-4DB2-BD59-A6C34878D82A}">
                    <a16:rowId xmlns:a16="http://schemas.microsoft.com/office/drawing/2014/main" val="2402117956"/>
                  </a:ext>
                </a:extLst>
              </a:tr>
            </a:tbl>
          </a:graphicData>
        </a:graphic>
      </p:graphicFrame>
    </p:spTree>
    <p:extLst>
      <p:ext uri="{BB962C8B-B14F-4D97-AF65-F5344CB8AC3E}">
        <p14:creationId xmlns:p14="http://schemas.microsoft.com/office/powerpoint/2010/main" val="15078314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12" name="Freeform 12"/>
          <p:cNvSpPr/>
          <p:nvPr/>
        </p:nvSpPr>
        <p:spPr>
          <a:xfrm rot="-1012622">
            <a:off x="16500507" y="7263155"/>
            <a:ext cx="2087480" cy="4268828"/>
          </a:xfrm>
          <a:custGeom>
            <a:avLst/>
            <a:gdLst/>
            <a:ahLst/>
            <a:cxnLst/>
            <a:rect l="l" t="t" r="r" b="b"/>
            <a:pathLst>
              <a:path w="2110272" h="5590124">
                <a:moveTo>
                  <a:pt x="0" y="0"/>
                </a:moveTo>
                <a:lnTo>
                  <a:pt x="2110272" y="0"/>
                </a:lnTo>
                <a:lnTo>
                  <a:pt x="2110272" y="5590124"/>
                </a:lnTo>
                <a:lnTo>
                  <a:pt x="0" y="5590124"/>
                </a:lnTo>
                <a:lnTo>
                  <a:pt x="0" y="0"/>
                </a:lnTo>
                <a:close/>
              </a:path>
            </a:pathLst>
          </a:custGeom>
          <a:blipFill>
            <a:blip r:embed="rId3"/>
            <a:stretch>
              <a:fillRect/>
            </a:stretch>
          </a:blipFill>
        </p:spPr>
      </p:sp>
      <p:pic>
        <p:nvPicPr>
          <p:cNvPr id="14" name="Picture 13"/>
          <p:cNvPicPr>
            <a:picLocks noChangeAspect="1"/>
          </p:cNvPicPr>
          <p:nvPr/>
        </p:nvPicPr>
        <p:blipFill>
          <a:blip r:embed="rId4"/>
          <a:stretch>
            <a:fillRect/>
          </a:stretch>
        </p:blipFill>
        <p:spPr>
          <a:xfrm>
            <a:off x="-457200" y="5905500"/>
            <a:ext cx="5294513" cy="6212789"/>
          </a:xfrm>
          <a:prstGeom prst="rect">
            <a:avLst/>
          </a:prstGeom>
        </p:spPr>
      </p:pic>
      <p:sp>
        <p:nvSpPr>
          <p:cNvPr id="17" name="TextBox 16"/>
          <p:cNvSpPr txBox="1"/>
          <p:nvPr/>
        </p:nvSpPr>
        <p:spPr>
          <a:xfrm>
            <a:off x="3505200" y="2155598"/>
            <a:ext cx="11277600" cy="5975803"/>
          </a:xfrm>
          <a:prstGeom prst="rect">
            <a:avLst/>
          </a:prstGeom>
        </p:spPr>
        <p:txBody>
          <a:bodyPr wrap="square" lIns="0" tIns="0" rIns="0" bIns="0" rtlCol="0" anchor="t">
            <a:spAutoFit/>
          </a:bodyPr>
          <a:lstStyle/>
          <a:p>
            <a:pPr algn="ctr">
              <a:lnSpc>
                <a:spcPct val="150000"/>
              </a:lnSpc>
            </a:pPr>
            <a:r>
              <a:rPr lang="vi-VN" sz="9000" b="1" dirty="0" smtClean="0">
                <a:solidFill>
                  <a:schemeClr val="accent1">
                    <a:lumMod val="50000"/>
                  </a:schemeClr>
                </a:solidFill>
                <a:cs typeface="Arial" panose="020B0604020202020204" pitchFamily="34" charset="0"/>
              </a:rPr>
              <a:t>CẢM ƠN CÁC EM ĐÃ LẮNG NGHE, HẸN GẶP LẠI!!</a:t>
            </a:r>
            <a:endParaRPr lang="vi-VN" sz="9000" b="1" dirty="0">
              <a:solidFill>
                <a:schemeClr val="accent1">
                  <a:lumMod val="50000"/>
                </a:schemeClr>
              </a:solidFill>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sp>
        <p:nvSpPr>
          <p:cNvPr id="5" name="Rounded Rectangle 4"/>
          <p:cNvSpPr/>
          <p:nvPr/>
        </p:nvSpPr>
        <p:spPr>
          <a:xfrm>
            <a:off x="5295900" y="315450"/>
            <a:ext cx="7696200" cy="1118318"/>
          </a:xfrm>
          <a:prstGeom prst="roundRect">
            <a:avLst>
              <a:gd name="adj" fmla="val 5000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smtClean="0">
                <a:solidFill>
                  <a:schemeClr val="accent1">
                    <a:lumMod val="50000"/>
                  </a:schemeClr>
                </a:solidFill>
                <a:latin typeface="Arial" panose="020B0604020202020204" pitchFamily="34" charset="0"/>
                <a:cs typeface="Arial" panose="020B0604020202020204" pitchFamily="34" charset="0"/>
              </a:rPr>
              <a:t>Câu 1</a:t>
            </a:r>
            <a:endParaRPr lang="en-US" sz="5000" b="1" dirty="0">
              <a:solidFill>
                <a:schemeClr val="accent1">
                  <a:lumMod val="50000"/>
                </a:schemeClr>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887085645"/>
              </p:ext>
            </p:extLst>
          </p:nvPr>
        </p:nvGraphicFramePr>
        <p:xfrm>
          <a:off x="342900" y="1749218"/>
          <a:ext cx="17602200" cy="7810220"/>
        </p:xfrm>
        <a:graphic>
          <a:graphicData uri="http://schemas.openxmlformats.org/drawingml/2006/table">
            <a:tbl>
              <a:tblPr firstRow="1" bandRow="1">
                <a:tableStyleId>{21E4AEA4-8DFA-4A89-87EB-49C32662AFE0}</a:tableStyleId>
              </a:tblPr>
              <a:tblGrid>
                <a:gridCol w="1485900">
                  <a:extLst>
                    <a:ext uri="{9D8B030D-6E8A-4147-A177-3AD203B41FA5}">
                      <a16:colId xmlns:a16="http://schemas.microsoft.com/office/drawing/2014/main" val="4255781551"/>
                    </a:ext>
                  </a:extLst>
                </a:gridCol>
                <a:gridCol w="3048000">
                  <a:extLst>
                    <a:ext uri="{9D8B030D-6E8A-4147-A177-3AD203B41FA5}">
                      <a16:colId xmlns:a16="http://schemas.microsoft.com/office/drawing/2014/main" val="2410545474"/>
                    </a:ext>
                  </a:extLst>
                </a:gridCol>
                <a:gridCol w="2286000">
                  <a:extLst>
                    <a:ext uri="{9D8B030D-6E8A-4147-A177-3AD203B41FA5}">
                      <a16:colId xmlns:a16="http://schemas.microsoft.com/office/drawing/2014/main" val="1026008555"/>
                    </a:ext>
                  </a:extLst>
                </a:gridCol>
                <a:gridCol w="2209800">
                  <a:extLst>
                    <a:ext uri="{9D8B030D-6E8A-4147-A177-3AD203B41FA5}">
                      <a16:colId xmlns:a16="http://schemas.microsoft.com/office/drawing/2014/main" val="1270912388"/>
                    </a:ext>
                  </a:extLst>
                </a:gridCol>
                <a:gridCol w="5334000">
                  <a:extLst>
                    <a:ext uri="{9D8B030D-6E8A-4147-A177-3AD203B41FA5}">
                      <a16:colId xmlns:a16="http://schemas.microsoft.com/office/drawing/2014/main" val="624799286"/>
                    </a:ext>
                  </a:extLst>
                </a:gridCol>
                <a:gridCol w="3238500">
                  <a:extLst>
                    <a:ext uri="{9D8B030D-6E8A-4147-A177-3AD203B41FA5}">
                      <a16:colId xmlns:a16="http://schemas.microsoft.com/office/drawing/2014/main" val="4192138618"/>
                    </a:ext>
                  </a:extLst>
                </a:gridCol>
              </a:tblGrid>
              <a:tr h="1224059">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Bài</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Văn</a:t>
                      </a:r>
                      <a:r>
                        <a:rPr lang="en-US" sz="3700" baseline="0" dirty="0" smtClean="0">
                          <a:latin typeface="Arial" panose="020B0604020202020204" pitchFamily="34" charset="0"/>
                          <a:cs typeface="Arial" panose="020B0604020202020204" pitchFamily="34" charset="0"/>
                        </a:rPr>
                        <a:t> bản</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Tác</a:t>
                      </a:r>
                      <a:r>
                        <a:rPr lang="en-US" sz="3700" baseline="0" dirty="0" smtClean="0">
                          <a:latin typeface="Arial" panose="020B0604020202020204" pitchFamily="34" charset="0"/>
                          <a:cs typeface="Arial" panose="020B0604020202020204" pitchFamily="34" charset="0"/>
                        </a:rPr>
                        <a:t> giả</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Loại,</a:t>
                      </a:r>
                      <a:r>
                        <a:rPr lang="en-US" sz="3700" baseline="0" dirty="0" smtClean="0">
                          <a:latin typeface="Arial" panose="020B0604020202020204" pitchFamily="34" charset="0"/>
                          <a:cs typeface="Arial" panose="020B0604020202020204" pitchFamily="34" charset="0"/>
                        </a:rPr>
                        <a:t> thể loại</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2">
                  <a:txBody>
                    <a:bodyPr/>
                    <a:lstStyle/>
                    <a:p>
                      <a:pPr algn="ctr">
                        <a:lnSpc>
                          <a:spcPct val="150000"/>
                        </a:lnSpc>
                      </a:pPr>
                      <a:r>
                        <a:rPr lang="en-US" sz="3700" dirty="0" smtClean="0">
                          <a:latin typeface="Arial" panose="020B0604020202020204" pitchFamily="34" charset="0"/>
                          <a:cs typeface="Arial" panose="020B0604020202020204" pitchFamily="34" charset="0"/>
                        </a:rPr>
                        <a:t>Đặ</a:t>
                      </a:r>
                      <a:r>
                        <a:rPr lang="en-US" sz="3700" baseline="0" dirty="0" smtClean="0">
                          <a:latin typeface="Arial" panose="020B0604020202020204" pitchFamily="34" charset="0"/>
                          <a:cs typeface="Arial" panose="020B0604020202020204" pitchFamily="34" charset="0"/>
                        </a:rPr>
                        <a:t>c điểm nổi bật</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a:lnSpc>
                          <a:spcPct val="150000"/>
                        </a:lnSpc>
                      </a:pPr>
                      <a:endParaRPr lang="en-US" sz="370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59443155"/>
                  </a:ext>
                </a:extLst>
              </a:tr>
              <a:tr h="1000319">
                <a:tc vMerge="1">
                  <a:txBody>
                    <a:bodyPr/>
                    <a:lstStyle/>
                    <a:p>
                      <a:pPr>
                        <a:lnSpc>
                          <a:spcPct val="150000"/>
                        </a:lnSpc>
                      </a:pPr>
                      <a:endParaRPr lang="en-US" sz="37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7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70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70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b="1" dirty="0" smtClean="0">
                          <a:latin typeface="Arial" panose="020B0604020202020204" pitchFamily="34" charset="0"/>
                          <a:cs typeface="Arial" panose="020B0604020202020204" pitchFamily="34" charset="0"/>
                        </a:rPr>
                        <a:t>Nội</a:t>
                      </a:r>
                      <a:r>
                        <a:rPr lang="en-US" sz="3700" b="1" baseline="0" dirty="0" smtClean="0">
                          <a:latin typeface="Arial" panose="020B0604020202020204" pitchFamily="34" charset="0"/>
                          <a:cs typeface="Arial" panose="020B0604020202020204" pitchFamily="34" charset="0"/>
                        </a:rPr>
                        <a:t> dung</a:t>
                      </a:r>
                      <a:endParaRPr lang="en-US" sz="37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b="1" dirty="0" smtClean="0">
                          <a:latin typeface="Arial" panose="020B0604020202020204" pitchFamily="34" charset="0"/>
                          <a:cs typeface="Arial" panose="020B0604020202020204" pitchFamily="34" charset="0"/>
                        </a:rPr>
                        <a:t>Hình</a:t>
                      </a:r>
                      <a:r>
                        <a:rPr lang="en-US" sz="3700" b="1" baseline="0" dirty="0" smtClean="0">
                          <a:latin typeface="Arial" panose="020B0604020202020204" pitchFamily="34" charset="0"/>
                          <a:cs typeface="Arial" panose="020B0604020202020204" pitchFamily="34" charset="0"/>
                        </a:rPr>
                        <a:t> thức</a:t>
                      </a:r>
                      <a:endParaRPr lang="en-US" sz="37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60328283"/>
                  </a:ext>
                </a:extLst>
              </a:tr>
              <a:tr h="1224059">
                <a:tc>
                  <a:txBody>
                    <a:bodyPr/>
                    <a:lstStyle/>
                    <a:p>
                      <a:pPr algn="ctr">
                        <a:lnSpc>
                          <a:spcPct val="150000"/>
                        </a:lnSpc>
                      </a:pPr>
                      <a:r>
                        <a:rPr lang="en-US" sz="3500" dirty="0" smtClean="0">
                          <a:latin typeface="Arial" panose="020B0604020202020204" pitchFamily="34" charset="0"/>
                          <a:cs typeface="Arial" panose="020B0604020202020204" pitchFamily="34" charset="0"/>
                        </a:rPr>
                        <a:t>1</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500" dirty="0" smtClean="0">
                          <a:latin typeface="Arial" panose="020B0604020202020204" pitchFamily="34" charset="0"/>
                          <a:cs typeface="Arial" panose="020B0604020202020204" pitchFamily="34" charset="0"/>
                        </a:rPr>
                        <a:t>Lá cờ thêu sáu chữ vàng</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vi-VN" sz="3500" dirty="0" smtClean="0">
                          <a:latin typeface="Arial" panose="020B0604020202020204" pitchFamily="34" charset="0"/>
                          <a:cs typeface="Arial" panose="020B0604020202020204" pitchFamily="34" charset="0"/>
                        </a:rPr>
                        <a:t>Nguyễn Huy Tưởng</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500" dirty="0" smtClean="0">
                          <a:latin typeface="Arial" panose="020B0604020202020204" pitchFamily="34" charset="0"/>
                          <a:cs typeface="Arial" panose="020B0604020202020204" pitchFamily="34" charset="0"/>
                        </a:rPr>
                        <a:t>Truyện lịch sử</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just">
                        <a:lnSpc>
                          <a:spcPct val="150000"/>
                        </a:lnSpc>
                      </a:pPr>
                      <a:r>
                        <a:rPr lang="vi-VN" sz="3500" dirty="0" smtClean="0">
                          <a:latin typeface="Arial" panose="020B0604020202020204" pitchFamily="34" charset="0"/>
                          <a:cs typeface="Arial" panose="020B0604020202020204" pitchFamily="34" charset="0"/>
                        </a:rPr>
                        <a:t>Ca ngợi lòng yêu nước của người anh hùng trẻ tuổi Trần Quốc Toản</a:t>
                      </a:r>
                      <a:r>
                        <a:rPr lang="en-US" sz="3500" dirty="0" smtClean="0">
                          <a:latin typeface="Arial" panose="020B0604020202020204" pitchFamily="34"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just">
                        <a:lnSpc>
                          <a:spcPct val="150000"/>
                        </a:lnSpc>
                      </a:pPr>
                      <a:r>
                        <a:rPr lang="en-US" sz="3500" dirty="0" smtClean="0">
                          <a:latin typeface="Arial" panose="020B0604020202020204" pitchFamily="34" charset="0"/>
                          <a:cs typeface="Arial" panose="020B0604020202020204" pitchFamily="34" charset="0"/>
                        </a:rPr>
                        <a:t>Trang trọng, giản </a:t>
                      </a:r>
                      <a:r>
                        <a:rPr lang="en-US" sz="3500" dirty="0" smtClean="0">
                          <a:latin typeface="Arial" panose="020B0604020202020204" pitchFamily="34" charset="0"/>
                          <a:cs typeface="Arial" panose="020B0604020202020204" pitchFamily="34" charset="0"/>
                        </a:rPr>
                        <a:t>dị.</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39374143"/>
                  </a:ext>
                </a:extLst>
              </a:tr>
              <a:tr h="1224059">
                <a:tc>
                  <a:txBody>
                    <a:bodyPr/>
                    <a:lstStyle/>
                    <a:p>
                      <a:pPr algn="ctr">
                        <a:lnSpc>
                          <a:spcPct val="150000"/>
                        </a:lnSpc>
                      </a:pPr>
                      <a:r>
                        <a:rPr lang="en-US" sz="3500" dirty="0" smtClean="0">
                          <a:latin typeface="Arial" panose="020B0604020202020204" pitchFamily="34" charset="0"/>
                          <a:cs typeface="Arial" panose="020B0604020202020204" pitchFamily="34" charset="0"/>
                        </a:rPr>
                        <a:t>2</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500" dirty="0" smtClean="0">
                          <a:latin typeface="Arial" panose="020B0604020202020204" pitchFamily="34" charset="0"/>
                          <a:cs typeface="Arial" panose="020B0604020202020204" pitchFamily="34" charset="0"/>
                        </a:rPr>
                        <a:t>Quang Trung đại phá quân Thanh</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500" dirty="0" smtClean="0">
                          <a:latin typeface="Arial" panose="020B0604020202020204" pitchFamily="34" charset="0"/>
                          <a:cs typeface="Arial" panose="020B0604020202020204" pitchFamily="34" charset="0"/>
                        </a:rPr>
                        <a:t>Ngô gia văn phái</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500" dirty="0" smtClean="0">
                          <a:latin typeface="Arial" panose="020B0604020202020204" pitchFamily="34" charset="0"/>
                          <a:cs typeface="Arial" panose="020B0604020202020204" pitchFamily="34" charset="0"/>
                        </a:rPr>
                        <a:t>Truyện lịch sử</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just">
                        <a:lnSpc>
                          <a:spcPct val="150000"/>
                        </a:lnSpc>
                      </a:pPr>
                      <a:r>
                        <a:rPr lang="vi-VN" sz="3500" dirty="0" smtClean="0">
                          <a:latin typeface="Arial" panose="020B0604020202020204" pitchFamily="34" charset="0"/>
                          <a:cs typeface="Arial" panose="020B0604020202020204" pitchFamily="34" charset="0"/>
                        </a:rPr>
                        <a:t>Chiến thắng lừng lẫy của nghĩa quân Tây Sơn dưới sự chỉ huy của Quang Trung</a:t>
                      </a:r>
                      <a:r>
                        <a:rPr lang="en-US" sz="3500" dirty="0" smtClean="0">
                          <a:latin typeface="Arial" panose="020B0604020202020204" pitchFamily="34"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just">
                        <a:lnSpc>
                          <a:spcPct val="150000"/>
                        </a:lnSpc>
                      </a:pPr>
                      <a:r>
                        <a:rPr lang="en-US" sz="3500" dirty="0" smtClean="0">
                          <a:latin typeface="Arial" panose="020B0604020202020204" pitchFamily="34" charset="0"/>
                          <a:cs typeface="Arial" panose="020B0604020202020204" pitchFamily="34" charset="0"/>
                        </a:rPr>
                        <a:t>Trang nghiêm, giản </a:t>
                      </a:r>
                      <a:r>
                        <a:rPr lang="en-US" sz="3500" dirty="0" smtClean="0">
                          <a:latin typeface="Arial" panose="020B0604020202020204" pitchFamily="34" charset="0"/>
                          <a:cs typeface="Arial" panose="020B0604020202020204" pitchFamily="34" charset="0"/>
                        </a:rPr>
                        <a:t>dị.</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32487381"/>
                  </a:ext>
                </a:extLst>
              </a:tr>
            </a:tbl>
          </a:graphicData>
        </a:graphic>
      </p:graphicFrame>
      <p:sp>
        <p:nvSpPr>
          <p:cNvPr id="7" name="Freeform 8"/>
          <p:cNvSpPr/>
          <p:nvPr/>
        </p:nvSpPr>
        <p:spPr>
          <a:xfrm>
            <a:off x="-228600" y="9135219"/>
            <a:ext cx="3601844" cy="1169099"/>
          </a:xfrm>
          <a:custGeom>
            <a:avLst/>
            <a:gdLst/>
            <a:ahLst/>
            <a:cxnLst/>
            <a:rect l="l" t="t" r="r" b="b"/>
            <a:pathLst>
              <a:path w="3601844" h="1169099">
                <a:moveTo>
                  <a:pt x="0" y="0"/>
                </a:moveTo>
                <a:lnTo>
                  <a:pt x="3601844" y="0"/>
                </a:lnTo>
                <a:lnTo>
                  <a:pt x="3601844" y="1169099"/>
                </a:lnTo>
                <a:lnTo>
                  <a:pt x="0" y="1169099"/>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8" name="Freeform 8"/>
          <p:cNvSpPr/>
          <p:nvPr/>
        </p:nvSpPr>
        <p:spPr>
          <a:xfrm>
            <a:off x="16459200" y="342900"/>
            <a:ext cx="1649619" cy="2039714"/>
          </a:xfrm>
          <a:custGeom>
            <a:avLst/>
            <a:gdLst/>
            <a:ahLst/>
            <a:cxnLst/>
            <a:rect l="l" t="t" r="r" b="b"/>
            <a:pathLst>
              <a:path w="1649619" h="2039714">
                <a:moveTo>
                  <a:pt x="0" y="0"/>
                </a:moveTo>
                <a:lnTo>
                  <a:pt x="1649618" y="0"/>
                </a:lnTo>
                <a:lnTo>
                  <a:pt x="1649618" y="2039714"/>
                </a:lnTo>
                <a:lnTo>
                  <a:pt x="0" y="2039714"/>
                </a:lnTo>
                <a:lnTo>
                  <a:pt x="0" y="0"/>
                </a:lnTo>
                <a:close/>
              </a:path>
            </a:pathLst>
          </a:custGeom>
          <a:blipFill>
            <a:blip r:embed="rId7">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9236680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0" b="-79467"/>
            </a:stretch>
          </a:blipFill>
        </p:spPr>
      </p:sp>
      <p:graphicFrame>
        <p:nvGraphicFramePr>
          <p:cNvPr id="10" name="Table 9"/>
          <p:cNvGraphicFramePr>
            <a:graphicFrameLocks noGrp="1"/>
          </p:cNvGraphicFramePr>
          <p:nvPr>
            <p:extLst>
              <p:ext uri="{D42A27DB-BD31-4B8C-83A1-F6EECF244321}">
                <p14:modId xmlns:p14="http://schemas.microsoft.com/office/powerpoint/2010/main" val="1924094249"/>
              </p:ext>
            </p:extLst>
          </p:nvPr>
        </p:nvGraphicFramePr>
        <p:xfrm>
          <a:off x="342900" y="480391"/>
          <a:ext cx="17602200" cy="9326218"/>
        </p:xfrm>
        <a:graphic>
          <a:graphicData uri="http://schemas.openxmlformats.org/drawingml/2006/table">
            <a:tbl>
              <a:tblPr firstRow="1" bandRow="1">
                <a:tableStyleId>{21E4AEA4-8DFA-4A89-87EB-49C32662AFE0}</a:tableStyleId>
              </a:tblPr>
              <a:tblGrid>
                <a:gridCol w="1485900">
                  <a:extLst>
                    <a:ext uri="{9D8B030D-6E8A-4147-A177-3AD203B41FA5}">
                      <a16:colId xmlns:a16="http://schemas.microsoft.com/office/drawing/2014/main" val="4255781551"/>
                    </a:ext>
                  </a:extLst>
                </a:gridCol>
                <a:gridCol w="2362200">
                  <a:extLst>
                    <a:ext uri="{9D8B030D-6E8A-4147-A177-3AD203B41FA5}">
                      <a16:colId xmlns:a16="http://schemas.microsoft.com/office/drawing/2014/main" val="2410545474"/>
                    </a:ext>
                  </a:extLst>
                </a:gridCol>
                <a:gridCol w="2514600">
                  <a:extLst>
                    <a:ext uri="{9D8B030D-6E8A-4147-A177-3AD203B41FA5}">
                      <a16:colId xmlns:a16="http://schemas.microsoft.com/office/drawing/2014/main" val="1026008555"/>
                    </a:ext>
                  </a:extLst>
                </a:gridCol>
                <a:gridCol w="2209800">
                  <a:extLst>
                    <a:ext uri="{9D8B030D-6E8A-4147-A177-3AD203B41FA5}">
                      <a16:colId xmlns:a16="http://schemas.microsoft.com/office/drawing/2014/main" val="1270912388"/>
                    </a:ext>
                  </a:extLst>
                </a:gridCol>
                <a:gridCol w="5943600">
                  <a:extLst>
                    <a:ext uri="{9D8B030D-6E8A-4147-A177-3AD203B41FA5}">
                      <a16:colId xmlns:a16="http://schemas.microsoft.com/office/drawing/2014/main" val="624799286"/>
                    </a:ext>
                  </a:extLst>
                </a:gridCol>
                <a:gridCol w="3086100">
                  <a:extLst>
                    <a:ext uri="{9D8B030D-6E8A-4147-A177-3AD203B41FA5}">
                      <a16:colId xmlns:a16="http://schemas.microsoft.com/office/drawing/2014/main" val="4192138618"/>
                    </a:ext>
                  </a:extLst>
                </a:gridCol>
              </a:tblGrid>
              <a:tr h="1324689">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Bài</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Văn</a:t>
                      </a:r>
                      <a:r>
                        <a:rPr lang="en-US" sz="3700" baseline="0" dirty="0" smtClean="0">
                          <a:latin typeface="Arial" panose="020B0604020202020204" pitchFamily="34" charset="0"/>
                          <a:cs typeface="Arial" panose="020B0604020202020204" pitchFamily="34" charset="0"/>
                        </a:rPr>
                        <a:t> bản</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Tác</a:t>
                      </a:r>
                      <a:r>
                        <a:rPr lang="en-US" sz="3700" baseline="0" dirty="0" smtClean="0">
                          <a:latin typeface="Arial" panose="020B0604020202020204" pitchFamily="34" charset="0"/>
                          <a:cs typeface="Arial" panose="020B0604020202020204" pitchFamily="34" charset="0"/>
                        </a:rPr>
                        <a:t> giả</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2">
                  <a:txBody>
                    <a:bodyPr/>
                    <a:lstStyle/>
                    <a:p>
                      <a:pPr algn="ctr">
                        <a:lnSpc>
                          <a:spcPct val="150000"/>
                        </a:lnSpc>
                      </a:pPr>
                      <a:r>
                        <a:rPr lang="en-US" sz="3700" dirty="0" smtClean="0">
                          <a:latin typeface="Arial" panose="020B0604020202020204" pitchFamily="34" charset="0"/>
                          <a:cs typeface="Arial" panose="020B0604020202020204" pitchFamily="34" charset="0"/>
                        </a:rPr>
                        <a:t>Loại,</a:t>
                      </a:r>
                      <a:r>
                        <a:rPr lang="en-US" sz="3700" baseline="0" dirty="0" smtClean="0">
                          <a:latin typeface="Arial" panose="020B0604020202020204" pitchFamily="34" charset="0"/>
                          <a:cs typeface="Arial" panose="020B0604020202020204" pitchFamily="34" charset="0"/>
                        </a:rPr>
                        <a:t> thể loại</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2">
                  <a:txBody>
                    <a:bodyPr/>
                    <a:lstStyle/>
                    <a:p>
                      <a:pPr algn="ctr">
                        <a:lnSpc>
                          <a:spcPct val="150000"/>
                        </a:lnSpc>
                      </a:pPr>
                      <a:r>
                        <a:rPr lang="en-US" sz="3700" dirty="0" smtClean="0">
                          <a:latin typeface="Arial" panose="020B0604020202020204" pitchFamily="34" charset="0"/>
                          <a:cs typeface="Arial" panose="020B0604020202020204" pitchFamily="34" charset="0"/>
                        </a:rPr>
                        <a:t>Đặ</a:t>
                      </a:r>
                      <a:r>
                        <a:rPr lang="en-US" sz="3700" baseline="0" dirty="0" smtClean="0">
                          <a:latin typeface="Arial" panose="020B0604020202020204" pitchFamily="34" charset="0"/>
                          <a:cs typeface="Arial" panose="020B0604020202020204" pitchFamily="34" charset="0"/>
                        </a:rPr>
                        <a:t>c điểm nổi bật</a:t>
                      </a:r>
                      <a:endParaRPr lang="en-US" sz="37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a:lnSpc>
                          <a:spcPct val="150000"/>
                        </a:lnSpc>
                      </a:pPr>
                      <a:endParaRPr lang="en-US" sz="370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59443155"/>
                  </a:ext>
                </a:extLst>
              </a:tr>
              <a:tr h="1082556">
                <a:tc vMerge="1">
                  <a:txBody>
                    <a:bodyPr/>
                    <a:lstStyle/>
                    <a:p>
                      <a:pPr>
                        <a:lnSpc>
                          <a:spcPct val="150000"/>
                        </a:lnSpc>
                      </a:pPr>
                      <a:endParaRPr lang="en-US" sz="37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7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70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nSpc>
                          <a:spcPct val="150000"/>
                        </a:lnSpc>
                      </a:pPr>
                      <a:endParaRPr lang="en-US" sz="370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b="1" dirty="0" smtClean="0">
                          <a:latin typeface="Arial" panose="020B0604020202020204" pitchFamily="34" charset="0"/>
                          <a:cs typeface="Arial" panose="020B0604020202020204" pitchFamily="34" charset="0"/>
                        </a:rPr>
                        <a:t>Nội</a:t>
                      </a:r>
                      <a:r>
                        <a:rPr lang="en-US" sz="3700" b="1" baseline="0" dirty="0" smtClean="0">
                          <a:latin typeface="Arial" panose="020B0604020202020204" pitchFamily="34" charset="0"/>
                          <a:cs typeface="Arial" panose="020B0604020202020204" pitchFamily="34" charset="0"/>
                        </a:rPr>
                        <a:t> dung</a:t>
                      </a:r>
                      <a:endParaRPr lang="en-US" sz="37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700" b="1" dirty="0" smtClean="0">
                          <a:latin typeface="Arial" panose="020B0604020202020204" pitchFamily="34" charset="0"/>
                          <a:cs typeface="Arial" panose="020B0604020202020204" pitchFamily="34" charset="0"/>
                        </a:rPr>
                        <a:t>Hình</a:t>
                      </a:r>
                      <a:r>
                        <a:rPr lang="en-US" sz="3700" b="1" baseline="0" dirty="0" smtClean="0">
                          <a:latin typeface="Arial" panose="020B0604020202020204" pitchFamily="34" charset="0"/>
                          <a:cs typeface="Arial" panose="020B0604020202020204" pitchFamily="34" charset="0"/>
                        </a:rPr>
                        <a:t> thức</a:t>
                      </a:r>
                      <a:endParaRPr lang="en-US" sz="37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60328283"/>
                  </a:ext>
                </a:extLst>
              </a:tr>
              <a:tr h="6918973">
                <a:tc>
                  <a:txBody>
                    <a:bodyPr/>
                    <a:lstStyle/>
                    <a:p>
                      <a:pPr algn="ctr">
                        <a:lnSpc>
                          <a:spcPct val="150000"/>
                        </a:lnSpc>
                      </a:pPr>
                      <a:r>
                        <a:rPr lang="en-US" sz="3500" dirty="0" smtClean="0">
                          <a:latin typeface="Arial" panose="020B0604020202020204" pitchFamily="34" charset="0"/>
                          <a:cs typeface="Arial" panose="020B0604020202020204" pitchFamily="34" charset="0"/>
                        </a:rPr>
                        <a:t>3</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en-US" sz="3500" dirty="0" smtClean="0">
                          <a:latin typeface="Arial" panose="020B0604020202020204" pitchFamily="34" charset="0"/>
                          <a:cs typeface="Arial" panose="020B0604020202020204" pitchFamily="34" charset="0"/>
                        </a:rPr>
                        <a:t>Thu Điếu</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vi-VN" sz="3500" dirty="0" smtClean="0">
                          <a:latin typeface="Arial" panose="020B0604020202020204" pitchFamily="34" charset="0"/>
                          <a:cs typeface="Arial" panose="020B0604020202020204" pitchFamily="34" charset="0"/>
                        </a:rPr>
                        <a:t>Nguyễn Khuyến</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50000"/>
                        </a:lnSpc>
                      </a:pPr>
                      <a:r>
                        <a:rPr lang="vi-VN" sz="3500" dirty="0" smtClean="0">
                          <a:latin typeface="Arial" panose="020B0604020202020204" pitchFamily="34" charset="0"/>
                          <a:cs typeface="Arial" panose="020B0604020202020204" pitchFamily="34" charset="0"/>
                        </a:rPr>
                        <a:t>Thơ Đường luật</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just">
                        <a:lnSpc>
                          <a:spcPct val="150000"/>
                        </a:lnSpc>
                      </a:pPr>
                      <a:r>
                        <a:rPr lang="vi-VN" sz="3500" dirty="0" smtClean="0">
                          <a:latin typeface="Arial" panose="020B0604020202020204" pitchFamily="34" charset="0"/>
                          <a:cs typeface="Arial" panose="020B0604020202020204" pitchFamily="34" charset="0"/>
                        </a:rPr>
                        <a:t>Bài thơ thể hiện sự cảm nhận và nghệ thuật gợi tả tinh tế của Nguyễn Khuyến về cảnh sắc mùa thu đồng bằng Bắc Bộ, </a:t>
                      </a:r>
                      <a:r>
                        <a:rPr lang="vi-VN" sz="3500" dirty="0" smtClean="0">
                          <a:latin typeface="Arial" panose="020B0604020202020204" pitchFamily="34" charset="0"/>
                          <a:cs typeface="Arial" panose="020B0604020202020204" pitchFamily="34" charset="0"/>
                        </a:rPr>
                        <a:t>cho </a:t>
                      </a:r>
                      <a:r>
                        <a:rPr lang="vi-VN" sz="3500" dirty="0" smtClean="0">
                          <a:latin typeface="Arial" panose="020B0604020202020204" pitchFamily="34" charset="0"/>
                          <a:cs typeface="Arial" panose="020B0604020202020204" pitchFamily="34" charset="0"/>
                        </a:rPr>
                        <a:t>thấy tình yêu thiên nhiên, đất nước, tâm trạng thời thế và tài thơ Nôm của tác giả</a:t>
                      </a:r>
                      <a:r>
                        <a:rPr lang="en-US" sz="3500" dirty="0" smtClean="0">
                          <a:latin typeface="Arial" panose="020B0604020202020204" pitchFamily="34"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just">
                        <a:lnSpc>
                          <a:spcPct val="150000"/>
                        </a:lnSpc>
                      </a:pPr>
                      <a:r>
                        <a:rPr lang="en-US" sz="3500" dirty="0" smtClean="0">
                          <a:latin typeface="Arial" panose="020B0604020202020204" pitchFamily="34" charset="0"/>
                          <a:cs typeface="Arial" panose="020B0604020202020204" pitchFamily="34" charset="0"/>
                        </a:rPr>
                        <a:t>Vận dụng tài tình nghệ thuật đối và nghệ thuật lấy động tả tĩnh.</a:t>
                      </a:r>
                      <a:endParaRPr lang="en-US" sz="35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39374143"/>
                  </a:ext>
                </a:extLst>
              </a:tr>
            </a:tbl>
          </a:graphicData>
        </a:graphic>
      </p:graphicFrame>
      <p:sp>
        <p:nvSpPr>
          <p:cNvPr id="11" name="Freeform 13"/>
          <p:cNvSpPr/>
          <p:nvPr/>
        </p:nvSpPr>
        <p:spPr>
          <a:xfrm>
            <a:off x="20782" y="8833368"/>
            <a:ext cx="1775156" cy="1295400"/>
          </a:xfrm>
          <a:custGeom>
            <a:avLst/>
            <a:gdLst/>
            <a:ahLst/>
            <a:cxnLst/>
            <a:rect l="l" t="t" r="r" b="b"/>
            <a:pathLst>
              <a:path w="1775156" h="1098378">
                <a:moveTo>
                  <a:pt x="0" y="0"/>
                </a:moveTo>
                <a:lnTo>
                  <a:pt x="1775156" y="0"/>
                </a:lnTo>
                <a:lnTo>
                  <a:pt x="1775156" y="1098378"/>
                </a:lnTo>
                <a:lnTo>
                  <a:pt x="0" y="1098378"/>
                </a:lnTo>
                <a:lnTo>
                  <a:pt x="0" y="0"/>
                </a:lnTo>
                <a:close/>
              </a:path>
            </a:pathLst>
          </a:custGeom>
          <a:blipFill>
            <a:blip r:embed="rId3"/>
            <a:stretch>
              <a:fillRect/>
            </a:stretch>
          </a:blipFill>
        </p:spPr>
      </p:sp>
      <p:sp>
        <p:nvSpPr>
          <p:cNvPr id="12" name="Freeform 11"/>
          <p:cNvSpPr/>
          <p:nvPr/>
        </p:nvSpPr>
        <p:spPr>
          <a:xfrm>
            <a:off x="15985346" y="-169567"/>
            <a:ext cx="2474104" cy="1944234"/>
          </a:xfrm>
          <a:custGeom>
            <a:avLst/>
            <a:gdLst/>
            <a:ahLst/>
            <a:cxnLst/>
            <a:rect l="l" t="t" r="r" b="b"/>
            <a:pathLst>
              <a:path w="2474104" h="1944234">
                <a:moveTo>
                  <a:pt x="0" y="0"/>
                </a:moveTo>
                <a:lnTo>
                  <a:pt x="2474105" y="0"/>
                </a:lnTo>
                <a:lnTo>
                  <a:pt x="2474105" y="1944233"/>
                </a:lnTo>
                <a:lnTo>
                  <a:pt x="0" y="1944233"/>
                </a:lnTo>
                <a:lnTo>
                  <a:pt x="0" y="0"/>
                </a:lnTo>
                <a:close/>
              </a:path>
            </a:pathLst>
          </a:custGeom>
          <a:blipFill>
            <a:blip r:embed="rId4"/>
            <a:stretch>
              <a:fillRect/>
            </a:stretch>
          </a:blipFill>
        </p:spPr>
      </p:sp>
    </p:spTree>
    <p:extLst>
      <p:ext uri="{BB962C8B-B14F-4D97-AF65-F5344CB8AC3E}">
        <p14:creationId xmlns:p14="http://schemas.microsoft.com/office/powerpoint/2010/main" val="19192623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528</TotalTime>
  <Words>5543</Words>
  <Application>Microsoft Office PowerPoint</Application>
  <PresentationFormat>Custom</PresentationFormat>
  <Paragraphs>531</Paragraphs>
  <Slides>71</Slides>
  <Notes>0</Notes>
  <HiddenSlides>0</HiddenSlides>
  <MMClips>24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71</vt:i4>
      </vt:variant>
    </vt:vector>
  </HeadingPairs>
  <TitlesOfParts>
    <vt:vector size="76" baseType="lpstr">
      <vt:lpstr>Arial</vt:lpstr>
      <vt:lpstr>Courier New</vt:lpstr>
      <vt:lpstr>Symbol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sao của Green and Pink Playful</dc:title>
  <cp:lastModifiedBy>Giang Lưu</cp:lastModifiedBy>
  <cp:revision>46</cp:revision>
  <dcterms:created xsi:type="dcterms:W3CDTF">2006-08-16T00:00:00Z</dcterms:created>
  <dcterms:modified xsi:type="dcterms:W3CDTF">2023-10-09T08:52:49Z</dcterms:modified>
  <dc:identifier>DAFuyftDeUQ</dc:identifier>
</cp:coreProperties>
</file>