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80" r:id="rId3"/>
    <p:sldId id="256" r:id="rId4"/>
    <p:sldId id="257" r:id="rId5"/>
    <p:sldId id="260" r:id="rId6"/>
    <p:sldId id="258" r:id="rId7"/>
    <p:sldId id="279" r:id="rId8"/>
    <p:sldId id="274" r:id="rId9"/>
    <p:sldId id="287" r:id="rId10"/>
    <p:sldId id="285" r:id="rId11"/>
    <p:sldId id="291" r:id="rId12"/>
    <p:sldId id="289" r:id="rId13"/>
    <p:sldId id="286" r:id="rId14"/>
    <p:sldId id="288" r:id="rId15"/>
    <p:sldId id="281" r:id="rId16"/>
    <p:sldId id="275" r:id="rId17"/>
    <p:sldId id="284" r:id="rId18"/>
    <p:sldId id="271" r:id="rId19"/>
    <p:sldId id="270"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Arial" panose="020B0604020202020204" pitchFamily="3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858"/>
    <a:srgbClr val="FCDDCF"/>
    <a:srgbClr val="FFFAC5"/>
    <a:srgbClr val="F8F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13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3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7.xml"/><Relationship Id="rId19"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20" Type="http://schemas.openxmlformats.org/officeDocument/2006/relationships/image" Target="../media/image12.png"/><Relationship Id="rId1" Type="http://schemas.openxmlformats.org/officeDocument/2006/relationships/slideLayout" Target="../slideLayouts/slideLayout7.xml"/><Relationship Id="rId19"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20" Type="http://schemas.openxmlformats.org/officeDocument/2006/relationships/image" Target="../media/image12.png"/><Relationship Id="rId1" Type="http://schemas.openxmlformats.org/officeDocument/2006/relationships/slideLayout" Target="../slideLayouts/slideLayout7.xml"/><Relationship Id="rId19"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1" Type="http://schemas.openxmlformats.org/officeDocument/2006/relationships/image" Target="../media/image13.png"/><Relationship Id="rId2" Type="http://schemas.openxmlformats.org/officeDocument/2006/relationships/image" Target="../media/image11.png"/><Relationship Id="rId20" Type="http://schemas.openxmlformats.org/officeDocument/2006/relationships/image" Target="../media/image12.png"/><Relationship Id="rId1" Type="http://schemas.openxmlformats.org/officeDocument/2006/relationships/slideLayout" Target="../slideLayouts/slideLayout7.xml"/><Relationship Id="rId19" Type="http://schemas.openxmlformats.org/officeDocument/2006/relationships/image" Target="../media/image16.svg"/><Relationship Id="rId22"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455044" y="0"/>
            <a:ext cx="1832956" cy="10287000"/>
          </a:xfrm>
          <a:custGeom>
            <a:avLst/>
            <a:gdLst/>
            <a:ahLst/>
            <a:cxnLst/>
            <a:rect l="l" t="t" r="r" b="b"/>
            <a:pathLst>
              <a:path w="1832956" h="10287000">
                <a:moveTo>
                  <a:pt x="0" y="0"/>
                </a:moveTo>
                <a:lnTo>
                  <a:pt x="1832956" y="0"/>
                </a:lnTo>
                <a:lnTo>
                  <a:pt x="1832956" y="10287000"/>
                </a:lnTo>
                <a:lnTo>
                  <a:pt x="0" y="10287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12222" y="0"/>
            <a:ext cx="1832956" cy="10287000"/>
          </a:xfrm>
          <a:custGeom>
            <a:avLst/>
            <a:gdLst/>
            <a:ahLst/>
            <a:cxnLst/>
            <a:rect l="l" t="t" r="r" b="b"/>
            <a:pathLst>
              <a:path w="1832956" h="10287000">
                <a:moveTo>
                  <a:pt x="0" y="0"/>
                </a:moveTo>
                <a:lnTo>
                  <a:pt x="1832956" y="0"/>
                </a:lnTo>
                <a:lnTo>
                  <a:pt x="1832956" y="10287000"/>
                </a:lnTo>
                <a:lnTo>
                  <a:pt x="0" y="10287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3"/>
          <p:cNvSpPr txBox="1"/>
          <p:nvPr/>
        </p:nvSpPr>
        <p:spPr>
          <a:xfrm>
            <a:off x="2324100" y="2400300"/>
            <a:ext cx="13752022" cy="6324808"/>
          </a:xfrm>
          <a:prstGeom prst="rect">
            <a:avLst/>
          </a:prstGeom>
          <a:noFill/>
        </p:spPr>
        <p:txBody>
          <a:bodyPr wrap="square" rtlCol="0">
            <a:spAutoFit/>
          </a:bodyPr>
          <a:lstStyle/>
          <a:p>
            <a:pPr algn="ctr">
              <a:lnSpc>
                <a:spcPct val="150000"/>
              </a:lnSpc>
            </a:pPr>
            <a:r>
              <a:rPr lang="en-US" sz="9000" b="1" dirty="0" smtClean="0">
                <a:solidFill>
                  <a:srgbClr val="183858"/>
                </a:solidFill>
                <a:latin typeface="Arial" panose="020B0604020202020204" pitchFamily="34" charset="0"/>
                <a:cs typeface="Arial" panose="020B0604020202020204" pitchFamily="34" charset="0"/>
              </a:rPr>
              <a:t>CHÀO MỪNG CÁC EM </a:t>
            </a:r>
          </a:p>
          <a:p>
            <a:pPr algn="ctr">
              <a:lnSpc>
                <a:spcPct val="150000"/>
              </a:lnSpc>
            </a:pPr>
            <a:r>
              <a:rPr lang="en-US" sz="9000" b="1" dirty="0" smtClean="0">
                <a:solidFill>
                  <a:srgbClr val="183858"/>
                </a:solidFill>
                <a:latin typeface="Arial" panose="020B0604020202020204" pitchFamily="34" charset="0"/>
                <a:cs typeface="Arial" panose="020B0604020202020204" pitchFamily="34" charset="0"/>
              </a:rPr>
              <a:t>ĐẾN VỚI BÀI GIẢNG HÔM NAY!</a:t>
            </a:r>
            <a:endParaRPr lang="en-US" sz="9000" b="1" dirty="0">
              <a:solidFill>
                <a:srgbClr val="18385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9850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C5"/>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33020"/>
            <a:ext cx="6327832" cy="2204720"/>
          </a:xfrm>
          <a:prstGeom prst="rect">
            <a:avLst/>
          </a:prstGeom>
        </p:spPr>
      </p:pic>
      <p:pic>
        <p:nvPicPr>
          <p:cNvPr id="16" name="Picture 15"/>
          <p:cNvPicPr>
            <a:picLocks noChangeAspect="1"/>
          </p:cNvPicPr>
          <p:nvPr/>
        </p:nvPicPr>
        <p:blipFill>
          <a:blip r:embed="rId2"/>
          <a:stretch>
            <a:fillRect/>
          </a:stretch>
        </p:blipFill>
        <p:spPr>
          <a:xfrm>
            <a:off x="12054939" y="0"/>
            <a:ext cx="6233061" cy="2171700"/>
          </a:xfrm>
          <a:prstGeom prst="rect">
            <a:avLst/>
          </a:prstGeom>
        </p:spPr>
      </p:pic>
      <p:pic>
        <p:nvPicPr>
          <p:cNvPr id="17" name="Picture 16"/>
          <p:cNvPicPr>
            <a:picLocks noChangeAspect="1"/>
          </p:cNvPicPr>
          <p:nvPr/>
        </p:nvPicPr>
        <p:blipFill>
          <a:blip r:embed="rId2"/>
          <a:stretch>
            <a:fillRect/>
          </a:stretch>
        </p:blipFill>
        <p:spPr>
          <a:xfrm>
            <a:off x="0" y="8039100"/>
            <a:ext cx="6270171" cy="2240280"/>
          </a:xfrm>
          <a:prstGeom prst="rect">
            <a:avLst/>
          </a:prstGeom>
        </p:spPr>
      </p:pic>
      <p:pic>
        <p:nvPicPr>
          <p:cNvPr id="18" name="Picture 17"/>
          <p:cNvPicPr>
            <a:picLocks noChangeAspect="1"/>
          </p:cNvPicPr>
          <p:nvPr/>
        </p:nvPicPr>
        <p:blipFill>
          <a:blip r:embed="rId2"/>
          <a:stretch>
            <a:fillRect/>
          </a:stretch>
        </p:blipFill>
        <p:spPr>
          <a:xfrm>
            <a:off x="12054938" y="8039100"/>
            <a:ext cx="6233061" cy="2240280"/>
          </a:xfrm>
          <a:prstGeom prst="rect">
            <a:avLst/>
          </a:prstGeom>
        </p:spPr>
      </p:pic>
      <p:sp>
        <p:nvSpPr>
          <p:cNvPr id="19" name="Rounded Rectangle 18"/>
          <p:cNvSpPr/>
          <p:nvPr/>
        </p:nvSpPr>
        <p:spPr>
          <a:xfrm>
            <a:off x="3150423" y="3162300"/>
            <a:ext cx="11963399" cy="3429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7000" b="1" dirty="0" smtClean="0">
                <a:solidFill>
                  <a:srgbClr val="183858"/>
                </a:solidFill>
                <a:latin typeface="Arial" panose="020B0604020202020204" pitchFamily="34" charset="0"/>
                <a:cs typeface="Arial" panose="020B0604020202020204" pitchFamily="34" charset="0"/>
              </a:rPr>
              <a:t>02</a:t>
            </a:r>
            <a:r>
              <a:rPr lang="en-US" sz="7000" b="1" dirty="0">
                <a:solidFill>
                  <a:srgbClr val="183858"/>
                </a:solidFill>
                <a:latin typeface="Arial" panose="020B0604020202020204" pitchFamily="34" charset="0"/>
                <a:cs typeface="Arial" panose="020B0604020202020204" pitchFamily="34" charset="0"/>
              </a:rPr>
              <a:t>. TRÌNH BÀY BÀI NÓI</a:t>
            </a:r>
          </a:p>
        </p:txBody>
      </p:sp>
    </p:spTree>
    <p:extLst>
      <p:ext uri="{BB962C8B-B14F-4D97-AF65-F5344CB8AC3E}">
        <p14:creationId xmlns:p14="http://schemas.microsoft.com/office/powerpoint/2010/main" val="1541399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0"/>
          <p:cNvSpPr/>
          <p:nvPr/>
        </p:nvSpPr>
        <p:spPr>
          <a:xfrm>
            <a:off x="13609487" y="0"/>
            <a:ext cx="4711170" cy="1104983"/>
          </a:xfrm>
          <a:custGeom>
            <a:avLst/>
            <a:gdLst/>
            <a:ahLst/>
            <a:cxnLst/>
            <a:rect l="l" t="t" r="r" b="b"/>
            <a:pathLst>
              <a:path w="4711170" h="1104983">
                <a:moveTo>
                  <a:pt x="0" y="0"/>
                </a:moveTo>
                <a:lnTo>
                  <a:pt x="4711170" y="0"/>
                </a:lnTo>
                <a:lnTo>
                  <a:pt x="4711170" y="1104984"/>
                </a:lnTo>
                <a:lnTo>
                  <a:pt x="0" y="1104984"/>
                </a:lnTo>
                <a:lnTo>
                  <a:pt x="0" y="0"/>
                </a:lnTo>
                <a:close/>
              </a:path>
            </a:pathLst>
          </a:custGeom>
          <a:blipFill>
            <a:blip r:embed="rId2">
              <a:extLst>
                <a:ext uri="{96DAC541-7B7A-43D3-8B79-37D633B846F1}">
                  <asvg:svgBlip xmlns="" xmlns:asvg="http://schemas.microsoft.com/office/drawing/2016/SVG/main" r:embed="rId19"/>
                </a:ext>
              </a:extLst>
            </a:blip>
            <a:stretch>
              <a:fillRect/>
            </a:stretch>
          </a:blipFill>
        </p:spPr>
      </p:sp>
      <p:sp>
        <p:nvSpPr>
          <p:cNvPr id="4" name="Freeform 10"/>
          <p:cNvSpPr/>
          <p:nvPr/>
        </p:nvSpPr>
        <p:spPr>
          <a:xfrm rot="10800000">
            <a:off x="-10886" y="9182017"/>
            <a:ext cx="4711170" cy="1104983"/>
          </a:xfrm>
          <a:custGeom>
            <a:avLst/>
            <a:gdLst/>
            <a:ahLst/>
            <a:cxnLst/>
            <a:rect l="l" t="t" r="r" b="b"/>
            <a:pathLst>
              <a:path w="4711170" h="1104983">
                <a:moveTo>
                  <a:pt x="0" y="0"/>
                </a:moveTo>
                <a:lnTo>
                  <a:pt x="4711170" y="0"/>
                </a:lnTo>
                <a:lnTo>
                  <a:pt x="4711170" y="1104984"/>
                </a:lnTo>
                <a:lnTo>
                  <a:pt x="0" y="1104984"/>
                </a:lnTo>
                <a:lnTo>
                  <a:pt x="0" y="0"/>
                </a:lnTo>
                <a:close/>
              </a:path>
            </a:pathLst>
          </a:custGeom>
          <a:blipFill>
            <a:blip r:embed="rId2">
              <a:extLst>
                <a:ext uri="{96DAC541-7B7A-43D3-8B79-37D633B846F1}">
                  <asvg:svgBlip xmlns="" xmlns:asvg="http://schemas.microsoft.com/office/drawing/2016/SVG/main" r:embed="rId19"/>
                </a:ext>
              </a:extLst>
            </a:blip>
            <a:stretch>
              <a:fillRect/>
            </a:stretch>
          </a:blipFill>
        </p:spPr>
      </p:sp>
      <p:grpSp>
        <p:nvGrpSpPr>
          <p:cNvPr id="5" name="Group 4"/>
          <p:cNvGrpSpPr/>
          <p:nvPr/>
        </p:nvGrpSpPr>
        <p:grpSpPr>
          <a:xfrm>
            <a:off x="236083" y="419100"/>
            <a:ext cx="4165148" cy="2429362"/>
            <a:chOff x="7287568" y="419100"/>
            <a:chExt cx="3758293" cy="3104276"/>
          </a:xfrm>
        </p:grpSpPr>
        <p:pic>
          <p:nvPicPr>
            <p:cNvPr id="6" name="Picture 5"/>
            <p:cNvPicPr>
              <a:picLocks noChangeAspect="1"/>
            </p:cNvPicPr>
            <p:nvPr/>
          </p:nvPicPr>
          <p:blipFill>
            <a:blip r:embed="rId20"/>
            <a:stretch>
              <a:fillRect/>
            </a:stretch>
          </p:blipFill>
          <p:spPr>
            <a:xfrm>
              <a:off x="7287568" y="419100"/>
              <a:ext cx="3758293" cy="3104276"/>
            </a:xfrm>
            <a:prstGeom prst="rect">
              <a:avLst/>
            </a:prstGeom>
          </p:spPr>
        </p:pic>
        <p:sp>
          <p:nvSpPr>
            <p:cNvPr id="7" name="Rounded Rectangle 6"/>
            <p:cNvSpPr/>
            <p:nvPr/>
          </p:nvSpPr>
          <p:spPr>
            <a:xfrm>
              <a:off x="7562846" y="1285438"/>
              <a:ext cx="3162303"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dirty="0" smtClean="0">
                  <a:solidFill>
                    <a:srgbClr val="C00000"/>
                  </a:solidFill>
                  <a:latin typeface="Arial" panose="020B0604020202020204" pitchFamily="34" charset="0"/>
                  <a:cs typeface="Arial" panose="020B0604020202020204" pitchFamily="34" charset="0"/>
                </a:rPr>
                <a:t>LƯU Ý</a:t>
              </a:r>
              <a:endParaRPr lang="en-US" sz="5000" b="1" dirty="0">
                <a:solidFill>
                  <a:srgbClr val="C00000"/>
                </a:solidFill>
                <a:latin typeface="Arial" panose="020B0604020202020204" pitchFamily="34" charset="0"/>
                <a:cs typeface="Arial" panose="020B0604020202020204" pitchFamily="34" charset="0"/>
              </a:endParaRPr>
            </a:p>
          </p:txBody>
        </p:sp>
      </p:grpSp>
      <p:graphicFrame>
        <p:nvGraphicFramePr>
          <p:cNvPr id="8" name="Table 7"/>
          <p:cNvGraphicFramePr>
            <a:graphicFrameLocks noGrp="1"/>
          </p:cNvGraphicFramePr>
          <p:nvPr>
            <p:extLst>
              <p:ext uri="{D42A27DB-BD31-4B8C-83A1-F6EECF244321}">
                <p14:modId xmlns:p14="http://schemas.microsoft.com/office/powerpoint/2010/main" val="1461810986"/>
              </p:ext>
            </p:extLst>
          </p:nvPr>
        </p:nvGraphicFramePr>
        <p:xfrm>
          <a:off x="4648200" y="1385436"/>
          <a:ext cx="12954000" cy="8253864"/>
        </p:xfrm>
        <a:graphic>
          <a:graphicData uri="http://schemas.openxmlformats.org/drawingml/2006/table">
            <a:tbl>
              <a:tblPr firstRow="1" bandRow="1">
                <a:tableStyleId>{72833802-FEF1-4C79-8D5D-14CF1EAF98D9}</a:tableStyleId>
              </a:tblPr>
              <a:tblGrid>
                <a:gridCol w="12954000">
                  <a:extLst>
                    <a:ext uri="{9D8B030D-6E8A-4147-A177-3AD203B41FA5}">
                      <a16:colId xmlns:a16="http://schemas.microsoft.com/office/drawing/2014/main" val="735209336"/>
                    </a:ext>
                  </a:extLst>
                </a:gridCol>
              </a:tblGrid>
              <a:tr h="1019444">
                <a:tc>
                  <a:txBody>
                    <a:bodyPr/>
                    <a:lstStyle/>
                    <a:p>
                      <a:pPr algn="ctr">
                        <a:lnSpc>
                          <a:spcPct val="150000"/>
                        </a:lnSpc>
                      </a:pPr>
                      <a:r>
                        <a:rPr lang="vi-VN" sz="4000" dirty="0" smtClean="0">
                          <a:latin typeface="+mn-lt"/>
                          <a:cs typeface="Arial" panose="020B0604020202020204" pitchFamily="34" charset="0"/>
                        </a:rPr>
                        <a:t>Người nói</a:t>
                      </a:r>
                      <a:endParaRPr lang="en-US" sz="4000" dirty="0">
                        <a:latin typeface="Arial" panose="020B0604020202020204" pitchFamily="34" charset="0"/>
                        <a:cs typeface="Arial" panose="020B0604020202020204" pitchFamily="34" charset="0"/>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2"/>
                    </a:solidFill>
                  </a:tcPr>
                </a:tc>
                <a:extLst>
                  <a:ext uri="{0D108BD9-81ED-4DB2-BD59-A6C34878D82A}">
                    <a16:rowId xmlns:a16="http://schemas.microsoft.com/office/drawing/2014/main" val="3951229102"/>
                  </a:ext>
                </a:extLst>
              </a:tr>
              <a:tr h="2063466">
                <a:tc>
                  <a:txBody>
                    <a:bodyPr/>
                    <a:lstStyle/>
                    <a:p>
                      <a:pPr algn="just">
                        <a:lnSpc>
                          <a:spcPct val="150000"/>
                        </a:lnSpc>
                      </a:pPr>
                      <a:r>
                        <a:rPr lang="vi-VN" sz="4000" b="0" dirty="0" smtClean="0">
                          <a:latin typeface="+mn-lt"/>
                          <a:cs typeface="Arial" panose="020B0604020202020204" pitchFamily="34" charset="0"/>
                        </a:rPr>
                        <a:t>Giới thiệu vấn đề (có thể đi thẳng vào vấn đề hoặc kể một tình huống dẫn tới vấn đề).</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42266518"/>
                  </a:ext>
                </a:extLst>
              </a:tr>
              <a:tr h="2063466">
                <a:tc>
                  <a:txBody>
                    <a:bodyPr/>
                    <a:lstStyle/>
                    <a:p>
                      <a:pPr algn="just">
                        <a:lnSpc>
                          <a:spcPct val="150000"/>
                        </a:lnSpc>
                      </a:pPr>
                      <a:r>
                        <a:rPr lang="vi-VN" sz="4000" b="0" dirty="0" smtClean="0">
                          <a:latin typeface="+mn-lt"/>
                          <a:cs typeface="Arial" panose="020B0604020202020204" pitchFamily="34" charset="0"/>
                        </a:rPr>
                        <a:t>Lần lượt trình bày từng nội dung của vấn đề theo dàn ý đã chuẩn bị.</a:t>
                      </a:r>
                      <a:endParaRPr lang="en-US" sz="4000" b="0" dirty="0" smtClean="0">
                        <a:latin typeface="Arial" panose="020B0604020202020204" pitchFamily="34" charset="0"/>
                        <a:cs typeface="Arial" panose="020B0604020202020204" pitchFamily="34" charset="0"/>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33157634"/>
                  </a:ext>
                </a:extLst>
              </a:tr>
              <a:tr h="3107488">
                <a:tc>
                  <a:txBody>
                    <a:bodyPr/>
                    <a:lstStyle/>
                    <a:p>
                      <a:pPr algn="just">
                        <a:lnSpc>
                          <a:spcPct val="150000"/>
                        </a:lnSpc>
                      </a:pPr>
                      <a:r>
                        <a:rPr lang="vi-VN" sz="4000" b="0" dirty="0" smtClean="0">
                          <a:latin typeface="+mn-lt"/>
                          <a:cs typeface="Arial" panose="020B0604020202020204" pitchFamily="34" charset="0"/>
                        </a:rPr>
                        <a:t>Nêu ý phê phán một cách đúng mực, có thể thêm chút hài hước. Chú ý phản ứng của người nghe để tìm kiếm sự đồng thuận hoặc sẵn sàng đối thoại.</a:t>
                      </a:r>
                      <a:endParaRPr lang="en-US" sz="4000" b="0" dirty="0" smtClean="0">
                        <a:latin typeface="Arial" panose="020B0604020202020204" pitchFamily="34" charset="0"/>
                        <a:cs typeface="Arial" panose="020B0604020202020204" pitchFamily="34" charset="0"/>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17982534"/>
                  </a:ext>
                </a:extLst>
              </a:tr>
            </a:tbl>
          </a:graphicData>
        </a:graphic>
      </p:graphicFrame>
    </p:spTree>
    <p:extLst>
      <p:ext uri="{BB962C8B-B14F-4D97-AF65-F5344CB8AC3E}">
        <p14:creationId xmlns:p14="http://schemas.microsoft.com/office/powerpoint/2010/main" val="34171414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28600" y="16329"/>
            <a:ext cx="914479" cy="4724809"/>
          </a:xfrm>
          <a:prstGeom prst="rect">
            <a:avLst/>
          </a:prstGeom>
        </p:spPr>
      </p:pic>
      <p:pic>
        <p:nvPicPr>
          <p:cNvPr id="12" name="Picture 11"/>
          <p:cNvPicPr>
            <a:picLocks noChangeAspect="1"/>
          </p:cNvPicPr>
          <p:nvPr/>
        </p:nvPicPr>
        <p:blipFill>
          <a:blip r:embed="rId2"/>
          <a:stretch>
            <a:fillRect/>
          </a:stretch>
        </p:blipFill>
        <p:spPr>
          <a:xfrm>
            <a:off x="17221200" y="5562191"/>
            <a:ext cx="914479" cy="472480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725234430"/>
              </p:ext>
            </p:extLst>
          </p:nvPr>
        </p:nvGraphicFramePr>
        <p:xfrm>
          <a:off x="1371600" y="266700"/>
          <a:ext cx="15621039" cy="9914136"/>
        </p:xfrm>
        <a:graphic>
          <a:graphicData uri="http://schemas.openxmlformats.org/drawingml/2006/table">
            <a:tbl>
              <a:tblPr firstRow="1" bandRow="1">
                <a:tableStyleId>{72833802-FEF1-4C79-8D5D-14CF1EAF98D9}</a:tableStyleId>
              </a:tblPr>
              <a:tblGrid>
                <a:gridCol w="15621039">
                  <a:extLst>
                    <a:ext uri="{9D8B030D-6E8A-4147-A177-3AD203B41FA5}">
                      <a16:colId xmlns:a16="http://schemas.microsoft.com/office/drawing/2014/main" val="735209336"/>
                    </a:ext>
                  </a:extLst>
                </a:gridCol>
              </a:tblGrid>
              <a:tr h="955660">
                <a:tc>
                  <a:txBody>
                    <a:bodyPr/>
                    <a:lstStyle/>
                    <a:p>
                      <a:pPr algn="ctr">
                        <a:lnSpc>
                          <a:spcPct val="150000"/>
                        </a:lnSpc>
                      </a:pPr>
                      <a:r>
                        <a:rPr lang="vi-VN" sz="4000" dirty="0" smtClean="0">
                          <a:latin typeface="Arial" panose="020B0604020202020204" pitchFamily="34" charset="0"/>
                          <a:cs typeface="Arial" panose="020B0604020202020204" pitchFamily="34" charset="0"/>
                        </a:rPr>
                        <a:t>Người </a:t>
                      </a:r>
                      <a:r>
                        <a:rPr lang="en-US" sz="4000" dirty="0" smtClean="0">
                          <a:latin typeface="Arial" panose="020B0604020202020204" pitchFamily="34" charset="0"/>
                          <a:cs typeface="Arial" panose="020B0604020202020204" pitchFamily="34" charset="0"/>
                        </a:rPr>
                        <a:t>nghe</a:t>
                      </a:r>
                      <a:endParaRPr lang="en-US" sz="4000" dirty="0">
                        <a:latin typeface="Arial" panose="020B0604020202020204" pitchFamily="34" charset="0"/>
                        <a:cs typeface="Arial" panose="020B0604020202020204" pitchFamily="34" charset="0"/>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2"/>
                    </a:solidFill>
                  </a:tcPr>
                </a:tc>
                <a:extLst>
                  <a:ext uri="{0D108BD9-81ED-4DB2-BD59-A6C34878D82A}">
                    <a16:rowId xmlns:a16="http://schemas.microsoft.com/office/drawing/2014/main" val="3951229102"/>
                  </a:ext>
                </a:extLst>
              </a:tr>
              <a:tr h="1101740">
                <a:tc>
                  <a:txBody>
                    <a:bodyPr/>
                    <a:lstStyle/>
                    <a:p>
                      <a:pPr algn="just">
                        <a:lnSpc>
                          <a:spcPct val="150000"/>
                        </a:lnSpc>
                      </a:pPr>
                      <a:r>
                        <a:rPr lang="vi-VN" sz="4000" b="0" dirty="0" smtClean="0">
                          <a:latin typeface="Arial" panose="020B0604020202020204" pitchFamily="34" charset="0"/>
                          <a:cs typeface="Arial" panose="020B0604020202020204" pitchFamily="34" charset="0"/>
                        </a:rPr>
                        <a:t>Lắng nghe, theo dõi để nắm bắt ý kiến của người nói về vấn đề. </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42266518"/>
                  </a:ext>
                </a:extLst>
              </a:tr>
              <a:tr h="7806556">
                <a:tc>
                  <a:txBody>
                    <a:bodyPr/>
                    <a:lstStyle/>
                    <a:p>
                      <a:pPr marL="571500" indent="-571500" algn="just">
                        <a:lnSpc>
                          <a:spcPct val="150000"/>
                        </a:lnSpc>
                        <a:buFont typeface="Arial" panose="020B0604020202020204" pitchFamily="34" charset="0"/>
                        <a:buChar char="•"/>
                      </a:pPr>
                      <a:r>
                        <a:rPr lang="en-US" sz="4000" b="0" dirty="0" smtClean="0">
                          <a:latin typeface="Arial" panose="020B0604020202020204" pitchFamily="34" charset="0"/>
                          <a:cs typeface="Arial" panose="020B0604020202020204" pitchFamily="34" charset="0"/>
                        </a:rPr>
                        <a:t>Ghi tóm</a:t>
                      </a:r>
                      <a:r>
                        <a:rPr lang="en-US" sz="4000" b="0" baseline="0" dirty="0" smtClean="0">
                          <a:latin typeface="Arial" panose="020B0604020202020204" pitchFamily="34" charset="0"/>
                          <a:cs typeface="Arial" panose="020B0604020202020204" pitchFamily="34" charset="0"/>
                        </a:rPr>
                        <a:t> tắt nội dung trình bày của người nói. </a:t>
                      </a:r>
                    </a:p>
                    <a:p>
                      <a:pPr marL="571500" indent="-571500" algn="just">
                        <a:lnSpc>
                          <a:spcPct val="150000"/>
                        </a:lnSpc>
                        <a:buFont typeface="Arial" panose="020B0604020202020204" pitchFamily="34" charset="0"/>
                        <a:buChar char="•"/>
                      </a:pPr>
                      <a:r>
                        <a:rPr lang="en-US" sz="4000" b="0" baseline="0" dirty="0" smtClean="0">
                          <a:latin typeface="Arial" panose="020B0604020202020204" pitchFamily="34" charset="0"/>
                          <a:cs typeface="Arial" panose="020B0604020202020204" pitchFamily="34" charset="0"/>
                        </a:rPr>
                        <a:t>Bản tóm tắt cần thể hiện đầy đủ, chính xác những nội dung chính trong bài nói.</a:t>
                      </a:r>
                    </a:p>
                    <a:p>
                      <a:pPr marL="571500" indent="-571500" algn="just">
                        <a:lnSpc>
                          <a:spcPct val="150000"/>
                        </a:lnSpc>
                        <a:buFont typeface="Arial" panose="020B0604020202020204" pitchFamily="34" charset="0"/>
                        <a:buChar char="•"/>
                      </a:pPr>
                      <a:r>
                        <a:rPr lang="vi-VN" sz="4000" b="0" dirty="0" smtClean="0">
                          <a:latin typeface="Arial" panose="020B0604020202020204" pitchFamily="34" charset="0"/>
                          <a:cs typeface="Arial" panose="020B0604020202020204" pitchFamily="34" charset="0"/>
                        </a:rPr>
                        <a:t>Các thông tin cần ghi ngắn gọn, rõ ràng, được trình bày kết hợp với các kí hiệu tạo sơ đồ tóm tắt văn bản (gạch đầu dòng, gạch nối, mũi tên…). </a:t>
                      </a:r>
                      <a:endParaRPr lang="en-US" sz="4000" b="0" dirty="0" smtClean="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b="0" dirty="0" smtClean="0">
                          <a:latin typeface="Arial" panose="020B0604020202020204" pitchFamily="34" charset="0"/>
                          <a:cs typeface="Arial" panose="020B0604020202020204" pitchFamily="34" charset="0"/>
                        </a:rPr>
                        <a:t>Ghi chú những thắc mắc hoặc những suy nghĩ riêng của mình vào bảng tóm tắt nhằm chuẩn bị cho phần trao đổi</a:t>
                      </a:r>
                      <a:endParaRPr lang="en-US" sz="4000" b="0" dirty="0" smtClean="0">
                        <a:latin typeface="Arial" panose="020B0604020202020204" pitchFamily="34" charset="0"/>
                        <a:cs typeface="Arial" panose="020B0604020202020204" pitchFamily="34" charset="0"/>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33157634"/>
                  </a:ext>
                </a:extLst>
              </a:tr>
            </a:tbl>
          </a:graphicData>
        </a:graphic>
      </p:graphicFrame>
    </p:spTree>
    <p:extLst>
      <p:ext uri="{BB962C8B-B14F-4D97-AF65-F5344CB8AC3E}">
        <p14:creationId xmlns:p14="http://schemas.microsoft.com/office/powerpoint/2010/main" val="17446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C5"/>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33020"/>
            <a:ext cx="6327832" cy="2204720"/>
          </a:xfrm>
          <a:prstGeom prst="rect">
            <a:avLst/>
          </a:prstGeom>
        </p:spPr>
      </p:pic>
      <p:pic>
        <p:nvPicPr>
          <p:cNvPr id="16" name="Picture 15"/>
          <p:cNvPicPr>
            <a:picLocks noChangeAspect="1"/>
          </p:cNvPicPr>
          <p:nvPr/>
        </p:nvPicPr>
        <p:blipFill>
          <a:blip r:embed="rId2"/>
          <a:stretch>
            <a:fillRect/>
          </a:stretch>
        </p:blipFill>
        <p:spPr>
          <a:xfrm>
            <a:off x="12054939" y="0"/>
            <a:ext cx="6233061" cy="2171700"/>
          </a:xfrm>
          <a:prstGeom prst="rect">
            <a:avLst/>
          </a:prstGeom>
        </p:spPr>
      </p:pic>
      <p:pic>
        <p:nvPicPr>
          <p:cNvPr id="17" name="Picture 16"/>
          <p:cNvPicPr>
            <a:picLocks noChangeAspect="1"/>
          </p:cNvPicPr>
          <p:nvPr/>
        </p:nvPicPr>
        <p:blipFill>
          <a:blip r:embed="rId2"/>
          <a:stretch>
            <a:fillRect/>
          </a:stretch>
        </p:blipFill>
        <p:spPr>
          <a:xfrm>
            <a:off x="0" y="8039100"/>
            <a:ext cx="6270171" cy="2240280"/>
          </a:xfrm>
          <a:prstGeom prst="rect">
            <a:avLst/>
          </a:prstGeom>
        </p:spPr>
      </p:pic>
      <p:pic>
        <p:nvPicPr>
          <p:cNvPr id="18" name="Picture 17"/>
          <p:cNvPicPr>
            <a:picLocks noChangeAspect="1"/>
          </p:cNvPicPr>
          <p:nvPr/>
        </p:nvPicPr>
        <p:blipFill>
          <a:blip r:embed="rId2"/>
          <a:stretch>
            <a:fillRect/>
          </a:stretch>
        </p:blipFill>
        <p:spPr>
          <a:xfrm>
            <a:off x="12054938" y="8039100"/>
            <a:ext cx="6233061" cy="2240280"/>
          </a:xfrm>
          <a:prstGeom prst="rect">
            <a:avLst/>
          </a:prstGeom>
        </p:spPr>
      </p:pic>
      <p:sp>
        <p:nvSpPr>
          <p:cNvPr id="19" name="Rounded Rectangle 18"/>
          <p:cNvSpPr/>
          <p:nvPr/>
        </p:nvSpPr>
        <p:spPr>
          <a:xfrm>
            <a:off x="3150423" y="3162300"/>
            <a:ext cx="11963399" cy="3429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7000" b="1" dirty="0" smtClean="0">
                <a:solidFill>
                  <a:srgbClr val="183858"/>
                </a:solidFill>
                <a:latin typeface="Arial" panose="020B0604020202020204" pitchFamily="34" charset="0"/>
                <a:cs typeface="Arial" panose="020B0604020202020204" pitchFamily="34" charset="0"/>
              </a:rPr>
              <a:t>03</a:t>
            </a:r>
            <a:r>
              <a:rPr lang="en-US" sz="7000" b="1" dirty="0">
                <a:solidFill>
                  <a:srgbClr val="183858"/>
                </a:solidFill>
                <a:latin typeface="Arial" panose="020B0604020202020204" pitchFamily="34" charset="0"/>
                <a:cs typeface="Arial" panose="020B0604020202020204" pitchFamily="34" charset="0"/>
              </a:rPr>
              <a:t>. TRAO ĐỔI BÀI NÓI</a:t>
            </a:r>
          </a:p>
        </p:txBody>
      </p:sp>
    </p:spTree>
    <p:extLst>
      <p:ext uri="{BB962C8B-B14F-4D97-AF65-F5344CB8AC3E}">
        <p14:creationId xmlns:p14="http://schemas.microsoft.com/office/powerpoint/2010/main" val="40868748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04681" y="266700"/>
            <a:ext cx="4883319" cy="871804"/>
          </a:xfrm>
          <a:prstGeom prst="rect">
            <a:avLst/>
          </a:prstGeom>
        </p:spPr>
      </p:pic>
      <p:pic>
        <p:nvPicPr>
          <p:cNvPr id="3" name="Picture 2"/>
          <p:cNvPicPr>
            <a:picLocks noChangeAspect="1"/>
          </p:cNvPicPr>
          <p:nvPr/>
        </p:nvPicPr>
        <p:blipFill>
          <a:blip r:embed="rId2"/>
          <a:stretch>
            <a:fillRect/>
          </a:stretch>
        </p:blipFill>
        <p:spPr>
          <a:xfrm>
            <a:off x="-32657" y="9409753"/>
            <a:ext cx="4883319" cy="871804"/>
          </a:xfrm>
          <a:prstGeom prst="rect">
            <a:avLst/>
          </a:prstGeom>
        </p:spPr>
      </p:pic>
      <p:sp>
        <p:nvSpPr>
          <p:cNvPr id="4" name="TextBox 3"/>
          <p:cNvSpPr txBox="1"/>
          <p:nvPr/>
        </p:nvSpPr>
        <p:spPr>
          <a:xfrm>
            <a:off x="6781799" y="163205"/>
            <a:ext cx="4724400" cy="1246495"/>
          </a:xfrm>
          <a:prstGeom prst="rect">
            <a:avLst/>
          </a:prstGeom>
          <a:noFill/>
        </p:spPr>
        <p:txBody>
          <a:bodyPr wrap="square" rtlCol="0">
            <a:spAutoFit/>
          </a:bodyPr>
          <a:lstStyle/>
          <a:p>
            <a:pPr algn="ctr">
              <a:lnSpc>
                <a:spcPct val="150000"/>
              </a:lnSpc>
            </a:pPr>
            <a:r>
              <a:rPr lang="en-US" sz="5000" b="1" u="sng" dirty="0" smtClean="0">
                <a:solidFill>
                  <a:srgbClr val="C00000"/>
                </a:solidFill>
                <a:latin typeface="Arial" panose="020B0604020202020204" pitchFamily="34" charset="0"/>
                <a:cs typeface="Arial" panose="020B0604020202020204" pitchFamily="34" charset="0"/>
              </a:rPr>
              <a:t>Phiếu đánh giá </a:t>
            </a:r>
            <a:endParaRPr lang="en-US" sz="5000" b="1" u="sng" dirty="0">
              <a:solidFill>
                <a:srgbClr val="C0000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15147357"/>
              </p:ext>
            </p:extLst>
          </p:nvPr>
        </p:nvGraphicFramePr>
        <p:xfrm>
          <a:off x="926100" y="1409700"/>
          <a:ext cx="16435799" cy="8267891"/>
        </p:xfrm>
        <a:graphic>
          <a:graphicData uri="http://schemas.openxmlformats.org/drawingml/2006/table">
            <a:tbl>
              <a:tblPr firstRow="1" bandRow="1">
                <a:tableStyleId>{93296810-A885-4BE3-A3E7-6D5BEEA58F35}</a:tableStyleId>
              </a:tblPr>
              <a:tblGrid>
                <a:gridCol w="2341729">
                  <a:extLst>
                    <a:ext uri="{9D8B030D-6E8A-4147-A177-3AD203B41FA5}">
                      <a16:colId xmlns:a16="http://schemas.microsoft.com/office/drawing/2014/main" val="2823127542"/>
                    </a:ext>
                  </a:extLst>
                </a:gridCol>
                <a:gridCol w="8278447">
                  <a:extLst>
                    <a:ext uri="{9D8B030D-6E8A-4147-A177-3AD203B41FA5}">
                      <a16:colId xmlns:a16="http://schemas.microsoft.com/office/drawing/2014/main" val="3565400104"/>
                    </a:ext>
                  </a:extLst>
                </a:gridCol>
                <a:gridCol w="2465370">
                  <a:extLst>
                    <a:ext uri="{9D8B030D-6E8A-4147-A177-3AD203B41FA5}">
                      <a16:colId xmlns:a16="http://schemas.microsoft.com/office/drawing/2014/main" val="1254085934"/>
                    </a:ext>
                  </a:extLst>
                </a:gridCol>
                <a:gridCol w="1643580">
                  <a:extLst>
                    <a:ext uri="{9D8B030D-6E8A-4147-A177-3AD203B41FA5}">
                      <a16:colId xmlns:a16="http://schemas.microsoft.com/office/drawing/2014/main" val="3422900600"/>
                    </a:ext>
                  </a:extLst>
                </a:gridCol>
                <a:gridCol w="1706673">
                  <a:extLst>
                    <a:ext uri="{9D8B030D-6E8A-4147-A177-3AD203B41FA5}">
                      <a16:colId xmlns:a16="http://schemas.microsoft.com/office/drawing/2014/main" val="338653960"/>
                    </a:ext>
                  </a:extLst>
                </a:gridCol>
              </a:tblGrid>
              <a:tr h="889000">
                <a:tc rowSpan="2">
                  <a:txBody>
                    <a:bodyPr/>
                    <a:lstStyle/>
                    <a:p>
                      <a:pPr algn="ctr">
                        <a:lnSpc>
                          <a:spcPct val="150000"/>
                        </a:lnSpc>
                      </a:pPr>
                      <a:r>
                        <a:rPr lang="en-US" sz="3500" b="1" dirty="0" smtClean="0">
                          <a:solidFill>
                            <a:schemeClr val="bg1"/>
                          </a:solidFill>
                          <a:latin typeface="Arial" panose="020B0604020202020204" pitchFamily="34" charset="0"/>
                          <a:cs typeface="Arial" panose="020B0604020202020204" pitchFamily="34" charset="0"/>
                        </a:rPr>
                        <a:t>Tiêu chí</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50000"/>
                        </a:lnSpc>
                      </a:pPr>
                      <a:r>
                        <a:rPr lang="en-US" sz="3500" b="1" dirty="0" smtClean="0">
                          <a:solidFill>
                            <a:schemeClr val="bg1"/>
                          </a:solidFill>
                          <a:latin typeface="Arial" panose="020B0604020202020204" pitchFamily="34" charset="0"/>
                          <a:cs typeface="Arial" panose="020B0604020202020204" pitchFamily="34" charset="0"/>
                        </a:rPr>
                        <a:t>Nội dung đánh giá</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50000"/>
                        </a:lnSpc>
                      </a:pPr>
                      <a:r>
                        <a:rPr lang="vi-VN" sz="3500" b="1" dirty="0" smtClean="0">
                          <a:solidFill>
                            <a:schemeClr val="bg1"/>
                          </a:solidFill>
                          <a:latin typeface="Arial" panose="020B0604020202020204" pitchFamily="34" charset="0"/>
                          <a:cs typeface="Arial" panose="020B0604020202020204" pitchFamily="34" charset="0"/>
                        </a:rPr>
                        <a:t>Mức độ đạt được</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5320930"/>
                  </a:ext>
                </a:extLst>
              </a:tr>
              <a:tr h="889000">
                <a:tc vMerge="1">
                  <a:txBody>
                    <a:bodyPr/>
                    <a:lstStyle/>
                    <a:p>
                      <a:endParaRPr lang="en-US"/>
                    </a:p>
                  </a:txBody>
                  <a:tcPr/>
                </a:tc>
                <a:tc vMerge="1">
                  <a:txBody>
                    <a:bodyPr/>
                    <a:lstStyle/>
                    <a:p>
                      <a:endParaRPr lang="en-US"/>
                    </a:p>
                  </a:txBody>
                  <a:tcPr/>
                </a:tc>
                <a:tc>
                  <a:txBody>
                    <a:bodyPr/>
                    <a:lstStyle/>
                    <a:p>
                      <a:pPr algn="ctr">
                        <a:lnSpc>
                          <a:spcPct val="150000"/>
                        </a:lnSpc>
                      </a:pPr>
                      <a:r>
                        <a:rPr lang="vi-VN" sz="3500" b="1" dirty="0" smtClean="0">
                          <a:solidFill>
                            <a:schemeClr val="bg1"/>
                          </a:solidFill>
                          <a:latin typeface="Arial" panose="020B0604020202020204" pitchFamily="34" charset="0"/>
                          <a:cs typeface="Arial" panose="020B0604020202020204" pitchFamily="34" charset="0"/>
                        </a:rPr>
                        <a:t>Chưa đạt </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50000"/>
                        </a:lnSpc>
                      </a:pPr>
                      <a:r>
                        <a:rPr lang="en-US" sz="3500" b="1" dirty="0" smtClean="0">
                          <a:solidFill>
                            <a:schemeClr val="bg1"/>
                          </a:solidFill>
                          <a:latin typeface="Arial" panose="020B0604020202020204" pitchFamily="34" charset="0"/>
                          <a:cs typeface="Arial" panose="020B0604020202020204" pitchFamily="34" charset="0"/>
                        </a:rPr>
                        <a:t>Đạt</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50000"/>
                        </a:lnSpc>
                      </a:pPr>
                      <a:r>
                        <a:rPr lang="en-US" sz="3500" b="1" dirty="0" smtClean="0">
                          <a:solidFill>
                            <a:schemeClr val="bg1"/>
                          </a:solidFill>
                          <a:latin typeface="Arial" panose="020B0604020202020204" pitchFamily="34" charset="0"/>
                          <a:cs typeface="Arial" panose="020B0604020202020204" pitchFamily="34" charset="0"/>
                        </a:rPr>
                        <a:t>Tốt</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72051778"/>
                  </a:ext>
                </a:extLst>
              </a:tr>
              <a:tr h="889000">
                <a:tc rowSpan="2">
                  <a:txBody>
                    <a:bodyPr/>
                    <a:lstStyle/>
                    <a:p>
                      <a:pPr algn="ctr">
                        <a:lnSpc>
                          <a:spcPct val="150000"/>
                        </a:lnSpc>
                      </a:pPr>
                      <a:r>
                        <a:rPr lang="en-US" sz="3500" b="1" dirty="0" smtClean="0">
                          <a:latin typeface="Arial" panose="020B0604020202020204" pitchFamily="34" charset="0"/>
                          <a:cs typeface="Arial" panose="020B0604020202020204" pitchFamily="34" charset="0"/>
                        </a:rPr>
                        <a:t>Nội dung nói</a:t>
                      </a:r>
                      <a:endParaRPr lang="en-US" sz="35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vi-VN" sz="3500" dirty="0" smtClean="0">
                          <a:latin typeface="Arial" panose="020B0604020202020204" pitchFamily="34" charset="0"/>
                          <a:cs typeface="Arial" panose="020B0604020202020204" pitchFamily="34" charset="0"/>
                        </a:rPr>
                        <a:t>Chọn được vấn đề đích đáng để trình bày (vấn đề tồn tại thực trong đời sống ngày nay, có tác động xấu đến học sinh nói riêng và giới trẻ nói chung, giành được sự quan tâm của xã hội…)</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5439491"/>
                  </a:ext>
                </a:extLst>
              </a:tr>
              <a:tr h="889000">
                <a:tc v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vi-VN" sz="3500" dirty="0" smtClean="0">
                          <a:latin typeface="Arial" panose="020B0604020202020204" pitchFamily="34" charset="0"/>
                          <a:cs typeface="Arial" panose="020B0604020202020204" pitchFamily="34" charset="0"/>
                        </a:rPr>
                        <a:t>Bài nói làm sáng tỏ được nhiều khía cạnh của vấn đề, đảm bảo mạch lạc, lí lẽ và dẫn chứng xác </a:t>
                      </a:r>
                      <a:r>
                        <a:rPr lang="vi-VN" sz="3500" dirty="0" smtClean="0">
                          <a:latin typeface="Arial" panose="020B0604020202020204" pitchFamily="34" charset="0"/>
                          <a:cs typeface="Arial" panose="020B0604020202020204" pitchFamily="34" charset="0"/>
                        </a:rPr>
                        <a:t>đáng</a:t>
                      </a:r>
                      <a:r>
                        <a:rPr lang="en-US" sz="3500" dirty="0" smtClean="0">
                          <a:latin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1785507"/>
                  </a:ext>
                </a:extLst>
              </a:tr>
            </a:tbl>
          </a:graphicData>
        </a:graphic>
      </p:graphicFrame>
    </p:spTree>
    <p:extLst>
      <p:ext uri="{BB962C8B-B14F-4D97-AF65-F5344CB8AC3E}">
        <p14:creationId xmlns:p14="http://schemas.microsoft.com/office/powerpoint/2010/main" val="9462403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04681" y="266700"/>
            <a:ext cx="4883319" cy="871804"/>
          </a:xfrm>
          <a:prstGeom prst="rect">
            <a:avLst/>
          </a:prstGeom>
        </p:spPr>
      </p:pic>
      <p:pic>
        <p:nvPicPr>
          <p:cNvPr id="3" name="Picture 2"/>
          <p:cNvPicPr>
            <a:picLocks noChangeAspect="1"/>
          </p:cNvPicPr>
          <p:nvPr/>
        </p:nvPicPr>
        <p:blipFill>
          <a:blip r:embed="rId2"/>
          <a:stretch>
            <a:fillRect/>
          </a:stretch>
        </p:blipFill>
        <p:spPr>
          <a:xfrm>
            <a:off x="-32657" y="9409753"/>
            <a:ext cx="4883319" cy="87180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427139406"/>
              </p:ext>
            </p:extLst>
          </p:nvPr>
        </p:nvGraphicFramePr>
        <p:xfrm>
          <a:off x="381000" y="679742"/>
          <a:ext cx="17526000" cy="9239693"/>
        </p:xfrm>
        <a:graphic>
          <a:graphicData uri="http://schemas.openxmlformats.org/drawingml/2006/table">
            <a:tbl>
              <a:tblPr firstRow="1" bandRow="1">
                <a:tableStyleId>{93296810-A885-4BE3-A3E7-6D5BEEA58F35}</a:tableStyleId>
              </a:tblPr>
              <a:tblGrid>
                <a:gridCol w="1981200">
                  <a:extLst>
                    <a:ext uri="{9D8B030D-6E8A-4147-A177-3AD203B41FA5}">
                      <a16:colId xmlns:a16="http://schemas.microsoft.com/office/drawing/2014/main" val="2823127542"/>
                    </a:ext>
                  </a:extLst>
                </a:gridCol>
                <a:gridCol w="9556927">
                  <a:extLst>
                    <a:ext uri="{9D8B030D-6E8A-4147-A177-3AD203B41FA5}">
                      <a16:colId xmlns:a16="http://schemas.microsoft.com/office/drawing/2014/main" val="3565400104"/>
                    </a:ext>
                  </a:extLst>
                </a:gridCol>
                <a:gridCol w="2415395">
                  <a:extLst>
                    <a:ext uri="{9D8B030D-6E8A-4147-A177-3AD203B41FA5}">
                      <a16:colId xmlns:a16="http://schemas.microsoft.com/office/drawing/2014/main" val="1254085934"/>
                    </a:ext>
                  </a:extLst>
                </a:gridCol>
                <a:gridCol w="1752600">
                  <a:extLst>
                    <a:ext uri="{9D8B030D-6E8A-4147-A177-3AD203B41FA5}">
                      <a16:colId xmlns:a16="http://schemas.microsoft.com/office/drawing/2014/main" val="3422900600"/>
                    </a:ext>
                  </a:extLst>
                </a:gridCol>
                <a:gridCol w="1819878">
                  <a:extLst>
                    <a:ext uri="{9D8B030D-6E8A-4147-A177-3AD203B41FA5}">
                      <a16:colId xmlns:a16="http://schemas.microsoft.com/office/drawing/2014/main" val="338653960"/>
                    </a:ext>
                  </a:extLst>
                </a:gridCol>
              </a:tblGrid>
              <a:tr h="755509">
                <a:tc rowSpan="2">
                  <a:txBody>
                    <a:bodyPr/>
                    <a:lstStyle/>
                    <a:p>
                      <a:pPr algn="ctr">
                        <a:lnSpc>
                          <a:spcPct val="150000"/>
                        </a:lnSpc>
                      </a:pPr>
                      <a:r>
                        <a:rPr lang="en-US" sz="3500" b="1" dirty="0" smtClean="0">
                          <a:solidFill>
                            <a:schemeClr val="bg1"/>
                          </a:solidFill>
                          <a:latin typeface="Arial" panose="020B0604020202020204" pitchFamily="34" charset="0"/>
                          <a:cs typeface="Arial" panose="020B0604020202020204" pitchFamily="34" charset="0"/>
                        </a:rPr>
                        <a:t>Tiêu chí</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50000"/>
                        </a:lnSpc>
                      </a:pPr>
                      <a:r>
                        <a:rPr lang="en-US" sz="3500" b="1" dirty="0" smtClean="0">
                          <a:solidFill>
                            <a:schemeClr val="bg1"/>
                          </a:solidFill>
                          <a:latin typeface="Arial" panose="020B0604020202020204" pitchFamily="34" charset="0"/>
                          <a:cs typeface="Arial" panose="020B0604020202020204" pitchFamily="34" charset="0"/>
                        </a:rPr>
                        <a:t>Nội dung đánh giá</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50000"/>
                        </a:lnSpc>
                      </a:pPr>
                      <a:r>
                        <a:rPr lang="vi-VN" sz="3500" b="1" dirty="0" smtClean="0">
                          <a:solidFill>
                            <a:schemeClr val="bg1"/>
                          </a:solidFill>
                          <a:latin typeface="Arial" panose="020B0604020202020204" pitchFamily="34" charset="0"/>
                          <a:cs typeface="Arial" panose="020B0604020202020204" pitchFamily="34" charset="0"/>
                        </a:rPr>
                        <a:t>Mức độ đạt được</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5320930"/>
                  </a:ext>
                </a:extLst>
              </a:tr>
              <a:tr h="755509">
                <a:tc vMerge="1">
                  <a:txBody>
                    <a:bodyPr/>
                    <a:lstStyle/>
                    <a:p>
                      <a:endParaRPr lang="en-US"/>
                    </a:p>
                  </a:txBody>
                  <a:tcPr/>
                </a:tc>
                <a:tc vMerge="1">
                  <a:txBody>
                    <a:bodyPr/>
                    <a:lstStyle/>
                    <a:p>
                      <a:endParaRPr lang="en-US"/>
                    </a:p>
                  </a:txBody>
                  <a:tcPr/>
                </a:tc>
                <a:tc>
                  <a:txBody>
                    <a:bodyPr/>
                    <a:lstStyle/>
                    <a:p>
                      <a:pPr algn="ctr">
                        <a:lnSpc>
                          <a:spcPct val="150000"/>
                        </a:lnSpc>
                      </a:pPr>
                      <a:r>
                        <a:rPr lang="vi-VN" sz="3500" b="1" dirty="0" smtClean="0">
                          <a:solidFill>
                            <a:schemeClr val="bg1"/>
                          </a:solidFill>
                          <a:latin typeface="Arial" panose="020B0604020202020204" pitchFamily="34" charset="0"/>
                          <a:cs typeface="Arial" panose="020B0604020202020204" pitchFamily="34" charset="0"/>
                        </a:rPr>
                        <a:t>Chưa đạt </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50000"/>
                        </a:lnSpc>
                      </a:pPr>
                      <a:r>
                        <a:rPr lang="en-US" sz="3500" b="1" dirty="0" smtClean="0">
                          <a:solidFill>
                            <a:schemeClr val="bg1"/>
                          </a:solidFill>
                          <a:latin typeface="Arial" panose="020B0604020202020204" pitchFamily="34" charset="0"/>
                          <a:cs typeface="Arial" panose="020B0604020202020204" pitchFamily="34" charset="0"/>
                        </a:rPr>
                        <a:t>Đạt</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50000"/>
                        </a:lnSpc>
                      </a:pPr>
                      <a:r>
                        <a:rPr lang="en-US" sz="3500" b="1" dirty="0" smtClean="0">
                          <a:solidFill>
                            <a:schemeClr val="bg1"/>
                          </a:solidFill>
                          <a:latin typeface="Arial" panose="020B0604020202020204" pitchFamily="34" charset="0"/>
                          <a:cs typeface="Arial" panose="020B0604020202020204" pitchFamily="34" charset="0"/>
                        </a:rPr>
                        <a:t>Tốt</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72051778"/>
                  </a:ext>
                </a:extLst>
              </a:tr>
              <a:tr h="1518099">
                <a:tc rowSpan="2">
                  <a:txBody>
                    <a:bodyPr/>
                    <a:lstStyle/>
                    <a:p>
                      <a:pPr algn="ctr">
                        <a:lnSpc>
                          <a:spcPct val="150000"/>
                        </a:lnSpc>
                      </a:pPr>
                      <a:r>
                        <a:rPr lang="en-US" sz="3500" b="1" dirty="0" smtClean="0">
                          <a:latin typeface="Arial" panose="020B0604020202020204" pitchFamily="34" charset="0"/>
                          <a:cs typeface="Arial" panose="020B0604020202020204" pitchFamily="34" charset="0"/>
                        </a:rPr>
                        <a:t>Nội dung nói</a:t>
                      </a:r>
                      <a:endParaRPr lang="en-US" sz="35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DCF"/>
                    </a:solidFill>
                  </a:tcPr>
                </a:tc>
                <a:tc>
                  <a:txBody>
                    <a:bodyPr/>
                    <a:lstStyle/>
                    <a:p>
                      <a:pPr algn="just">
                        <a:lnSpc>
                          <a:spcPct val="150000"/>
                        </a:lnSpc>
                      </a:pPr>
                      <a:r>
                        <a:rPr lang="vi-VN" sz="3500" dirty="0" smtClean="0">
                          <a:latin typeface="Arial" panose="020B0604020202020204" pitchFamily="34" charset="0"/>
                          <a:cs typeface="Arial" panose="020B0604020202020204" pitchFamily="34" charset="0"/>
                        </a:rPr>
                        <a:t>Biết mở đầu và triển khai, kết thúc lôi cuốn, hấp dẫn</a:t>
                      </a:r>
                      <a:r>
                        <a:rPr lang="en-US" sz="3500" dirty="0" smtClean="0">
                          <a:latin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5439491"/>
                  </a:ext>
                </a:extLst>
              </a:tr>
              <a:tr h="1518099">
                <a:tc v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vi-VN" sz="3500" dirty="0" smtClean="0">
                          <a:latin typeface="Arial" panose="020B0604020202020204" pitchFamily="34" charset="0"/>
                          <a:cs typeface="Arial" panose="020B0604020202020204" pitchFamily="34" charset="0"/>
                        </a:rPr>
                        <a:t>Vận dụng cách thức phê phán trong các thể loại văn học đã học</a:t>
                      </a:r>
                      <a:r>
                        <a:rPr lang="en-US" sz="3500" dirty="0" smtClean="0">
                          <a:latin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1785507"/>
                  </a:ext>
                </a:extLst>
              </a:tr>
              <a:tr h="2280690">
                <a:tc>
                  <a:txBody>
                    <a:bodyPr/>
                    <a:lstStyle/>
                    <a:p>
                      <a:pPr algn="ctr">
                        <a:lnSpc>
                          <a:spcPct val="150000"/>
                        </a:lnSpc>
                      </a:pPr>
                      <a:r>
                        <a:rPr lang="en-US" sz="3500" b="1" dirty="0" smtClean="0">
                          <a:latin typeface="Arial" panose="020B0604020202020204" pitchFamily="34" charset="0"/>
                          <a:cs typeface="Arial" panose="020B0604020202020204" pitchFamily="34" charset="0"/>
                        </a:rPr>
                        <a:t>Ngữ điệu, </a:t>
                      </a:r>
                    </a:p>
                    <a:p>
                      <a:pPr algn="ctr">
                        <a:lnSpc>
                          <a:spcPct val="150000"/>
                        </a:lnSpc>
                      </a:pPr>
                      <a:r>
                        <a:rPr lang="en-US" sz="3500" b="1" dirty="0" smtClean="0">
                          <a:latin typeface="Arial" panose="020B0604020202020204" pitchFamily="34" charset="0"/>
                          <a:cs typeface="Arial" panose="020B0604020202020204" pitchFamily="34" charset="0"/>
                        </a:rPr>
                        <a:t>lời nói</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vi-VN" sz="3500" dirty="0" smtClean="0">
                          <a:latin typeface="Arial" panose="020B0604020202020204" pitchFamily="34" charset="0"/>
                          <a:cs typeface="Arial" panose="020B0604020202020204" pitchFamily="34" charset="0"/>
                        </a:rPr>
                        <a:t>Thể hiện được cảm xúc, cho thấy sự quan tâm và am hiểu của người nói về vấn đề</a:t>
                      </a:r>
                      <a:r>
                        <a:rPr lang="en-US" sz="3500" dirty="0" smtClean="0">
                          <a:latin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9131318"/>
                  </a:ext>
                </a:extLst>
              </a:tr>
              <a:tr h="849743">
                <a:tc rowSpan="2">
                  <a:txBody>
                    <a:bodyPr/>
                    <a:lstStyle/>
                    <a:p>
                      <a:pPr algn="ctr">
                        <a:lnSpc>
                          <a:spcPct val="150000"/>
                        </a:lnSpc>
                      </a:pPr>
                      <a:r>
                        <a:rPr lang="en-US" sz="3500" b="1" dirty="0" smtClean="0">
                          <a:latin typeface="Arial" panose="020B0604020202020204" pitchFamily="34" charset="0"/>
                          <a:cs typeface="Arial" panose="020B0604020202020204" pitchFamily="34" charset="0"/>
                        </a:rPr>
                        <a:t>Diễn đạt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vi-VN" sz="3500" dirty="0" smtClean="0">
                          <a:latin typeface="Arial" panose="020B0604020202020204" pitchFamily="34" charset="0"/>
                          <a:cs typeface="Arial" panose="020B0604020202020204" pitchFamily="34" charset="0"/>
                        </a:rPr>
                        <a:t>Dùng từ ngữ chính xác, gây ấn tượng.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2756062"/>
                  </a:ext>
                </a:extLst>
              </a:tr>
              <a:tr h="1184398">
                <a:tc vMerge="1">
                  <a:txBody>
                    <a:bodyPr/>
                    <a:lstStyle/>
                    <a:p>
                      <a:pPr algn="ctr">
                        <a:lnSpc>
                          <a:spcPct val="150000"/>
                        </a:lnSpc>
                      </a:pPr>
                      <a:endParaRPr lang="en-US" sz="3500" b="1"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vi-VN" sz="3500" dirty="0" smtClean="0">
                          <a:latin typeface="Arial" panose="020B0604020202020204" pitchFamily="34" charset="0"/>
                          <a:cs typeface="Arial" panose="020B0604020202020204" pitchFamily="34" charset="0"/>
                        </a:rPr>
                        <a:t>Dùng đa dạng các kiểu câu: câu hỏi, câu kể...</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9696304"/>
                  </a:ext>
                </a:extLst>
              </a:tr>
            </a:tbl>
          </a:graphicData>
        </a:graphic>
      </p:graphicFrame>
    </p:spTree>
    <p:extLst>
      <p:ext uri="{BB962C8B-B14F-4D97-AF65-F5344CB8AC3E}">
        <p14:creationId xmlns:p14="http://schemas.microsoft.com/office/powerpoint/2010/main" val="21970751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10886" y="0"/>
            <a:ext cx="4711170" cy="1104983"/>
          </a:xfrm>
          <a:custGeom>
            <a:avLst/>
            <a:gdLst/>
            <a:ahLst/>
            <a:cxnLst/>
            <a:rect l="l" t="t" r="r" b="b"/>
            <a:pathLst>
              <a:path w="4711170" h="1104983">
                <a:moveTo>
                  <a:pt x="0" y="0"/>
                </a:moveTo>
                <a:lnTo>
                  <a:pt x="4711170" y="0"/>
                </a:lnTo>
                <a:lnTo>
                  <a:pt x="4711170" y="1104984"/>
                </a:lnTo>
                <a:lnTo>
                  <a:pt x="0" y="1104984"/>
                </a:lnTo>
                <a:lnTo>
                  <a:pt x="0" y="0"/>
                </a:lnTo>
                <a:close/>
              </a:path>
            </a:pathLst>
          </a:custGeom>
          <a:blipFill>
            <a:blip r:embed="rId2">
              <a:extLst>
                <a:ext uri="{96DAC541-7B7A-43D3-8B79-37D633B846F1}">
                  <asvg:svgBlip xmlns="" xmlns:asvg="http://schemas.microsoft.com/office/drawing/2016/SVG/main" r:embed="rId19"/>
                </a:ext>
              </a:extLst>
            </a:blip>
            <a:stretch>
              <a:fillRect/>
            </a:stretch>
          </a:blipFill>
        </p:spPr>
      </p:sp>
      <p:pic>
        <p:nvPicPr>
          <p:cNvPr id="12" name="Picture 11"/>
          <p:cNvPicPr>
            <a:picLocks noChangeAspect="1"/>
          </p:cNvPicPr>
          <p:nvPr/>
        </p:nvPicPr>
        <p:blipFill>
          <a:blip r:embed="rId20"/>
          <a:stretch>
            <a:fillRect/>
          </a:stretch>
        </p:blipFill>
        <p:spPr>
          <a:xfrm rot="10800000">
            <a:off x="13575384" y="9183528"/>
            <a:ext cx="4712616" cy="110347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620271297"/>
              </p:ext>
            </p:extLst>
          </p:nvPr>
        </p:nvGraphicFramePr>
        <p:xfrm>
          <a:off x="990600" y="563070"/>
          <a:ext cx="16435799" cy="9258300"/>
        </p:xfrm>
        <a:graphic>
          <a:graphicData uri="http://schemas.openxmlformats.org/drawingml/2006/table">
            <a:tbl>
              <a:tblPr firstRow="1" bandRow="1">
                <a:tableStyleId>{93296810-A885-4BE3-A3E7-6D5BEEA58F35}</a:tableStyleId>
              </a:tblPr>
              <a:tblGrid>
                <a:gridCol w="2341729">
                  <a:extLst>
                    <a:ext uri="{9D8B030D-6E8A-4147-A177-3AD203B41FA5}">
                      <a16:colId xmlns:a16="http://schemas.microsoft.com/office/drawing/2014/main" val="2823127542"/>
                    </a:ext>
                  </a:extLst>
                </a:gridCol>
                <a:gridCol w="8278447">
                  <a:extLst>
                    <a:ext uri="{9D8B030D-6E8A-4147-A177-3AD203B41FA5}">
                      <a16:colId xmlns:a16="http://schemas.microsoft.com/office/drawing/2014/main" val="3565400104"/>
                    </a:ext>
                  </a:extLst>
                </a:gridCol>
                <a:gridCol w="2465370">
                  <a:extLst>
                    <a:ext uri="{9D8B030D-6E8A-4147-A177-3AD203B41FA5}">
                      <a16:colId xmlns:a16="http://schemas.microsoft.com/office/drawing/2014/main" val="1254085934"/>
                    </a:ext>
                  </a:extLst>
                </a:gridCol>
                <a:gridCol w="1643580">
                  <a:extLst>
                    <a:ext uri="{9D8B030D-6E8A-4147-A177-3AD203B41FA5}">
                      <a16:colId xmlns:a16="http://schemas.microsoft.com/office/drawing/2014/main" val="3422900600"/>
                    </a:ext>
                  </a:extLst>
                </a:gridCol>
                <a:gridCol w="1706673">
                  <a:extLst>
                    <a:ext uri="{9D8B030D-6E8A-4147-A177-3AD203B41FA5}">
                      <a16:colId xmlns:a16="http://schemas.microsoft.com/office/drawing/2014/main" val="338653960"/>
                    </a:ext>
                  </a:extLst>
                </a:gridCol>
              </a:tblGrid>
              <a:tr h="889000">
                <a:tc rowSpan="2">
                  <a:txBody>
                    <a:bodyPr/>
                    <a:lstStyle/>
                    <a:p>
                      <a:pPr algn="ctr">
                        <a:lnSpc>
                          <a:spcPct val="150000"/>
                        </a:lnSpc>
                      </a:pPr>
                      <a:r>
                        <a:rPr lang="en-US" sz="3500" b="1" dirty="0" smtClean="0">
                          <a:solidFill>
                            <a:schemeClr val="bg1"/>
                          </a:solidFill>
                          <a:latin typeface="Arial" panose="020B0604020202020204" pitchFamily="34" charset="0"/>
                          <a:cs typeface="Arial" panose="020B0604020202020204" pitchFamily="34" charset="0"/>
                        </a:rPr>
                        <a:t>Tiêu chí</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50000"/>
                        </a:lnSpc>
                      </a:pPr>
                      <a:r>
                        <a:rPr lang="en-US" sz="3500" b="1" dirty="0" smtClean="0">
                          <a:solidFill>
                            <a:schemeClr val="bg1"/>
                          </a:solidFill>
                          <a:latin typeface="Arial" panose="020B0604020202020204" pitchFamily="34" charset="0"/>
                          <a:cs typeface="Arial" panose="020B0604020202020204" pitchFamily="34" charset="0"/>
                        </a:rPr>
                        <a:t>Nội dung đánh giá</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50000"/>
                        </a:lnSpc>
                      </a:pPr>
                      <a:r>
                        <a:rPr lang="vi-VN" sz="3500" b="1" dirty="0" smtClean="0">
                          <a:solidFill>
                            <a:schemeClr val="bg1"/>
                          </a:solidFill>
                          <a:latin typeface="Arial" panose="020B0604020202020204" pitchFamily="34" charset="0"/>
                          <a:cs typeface="Arial" panose="020B0604020202020204" pitchFamily="34" charset="0"/>
                        </a:rPr>
                        <a:t>Mức độ đạt được</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5320930"/>
                  </a:ext>
                </a:extLst>
              </a:tr>
              <a:tr h="889000">
                <a:tc vMerge="1">
                  <a:txBody>
                    <a:bodyPr/>
                    <a:lstStyle/>
                    <a:p>
                      <a:endParaRPr lang="en-US"/>
                    </a:p>
                  </a:txBody>
                  <a:tcPr/>
                </a:tc>
                <a:tc vMerge="1">
                  <a:txBody>
                    <a:bodyPr/>
                    <a:lstStyle/>
                    <a:p>
                      <a:endParaRPr lang="en-US"/>
                    </a:p>
                  </a:txBody>
                  <a:tcPr/>
                </a:tc>
                <a:tc>
                  <a:txBody>
                    <a:bodyPr/>
                    <a:lstStyle/>
                    <a:p>
                      <a:pPr algn="ctr">
                        <a:lnSpc>
                          <a:spcPct val="150000"/>
                        </a:lnSpc>
                      </a:pPr>
                      <a:r>
                        <a:rPr lang="vi-VN" sz="3500" b="1" dirty="0" smtClean="0">
                          <a:solidFill>
                            <a:schemeClr val="bg1"/>
                          </a:solidFill>
                          <a:latin typeface="Arial" panose="020B0604020202020204" pitchFamily="34" charset="0"/>
                          <a:cs typeface="Arial" panose="020B0604020202020204" pitchFamily="34" charset="0"/>
                        </a:rPr>
                        <a:t>Chưa đạt </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50000"/>
                        </a:lnSpc>
                      </a:pPr>
                      <a:r>
                        <a:rPr lang="en-US" sz="3500" b="1" dirty="0" smtClean="0">
                          <a:solidFill>
                            <a:schemeClr val="bg1"/>
                          </a:solidFill>
                          <a:latin typeface="Arial" panose="020B0604020202020204" pitchFamily="34" charset="0"/>
                          <a:cs typeface="Arial" panose="020B0604020202020204" pitchFamily="34" charset="0"/>
                        </a:rPr>
                        <a:t>Đạt</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50000"/>
                        </a:lnSpc>
                      </a:pPr>
                      <a:r>
                        <a:rPr lang="en-US" sz="3500" b="1" dirty="0" smtClean="0">
                          <a:solidFill>
                            <a:schemeClr val="bg1"/>
                          </a:solidFill>
                          <a:latin typeface="Arial" panose="020B0604020202020204" pitchFamily="34" charset="0"/>
                          <a:cs typeface="Arial" panose="020B0604020202020204" pitchFamily="34" charset="0"/>
                        </a:rPr>
                        <a:t>Tốt</a:t>
                      </a:r>
                      <a:endParaRPr lang="en-US" sz="3500" b="1"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72051778"/>
                  </a:ext>
                </a:extLst>
              </a:tr>
              <a:tr h="889000">
                <a:tc rowSpan="2">
                  <a:txBody>
                    <a:bodyPr/>
                    <a:lstStyle/>
                    <a:p>
                      <a:pPr algn="ctr">
                        <a:lnSpc>
                          <a:spcPct val="150000"/>
                        </a:lnSpc>
                      </a:pPr>
                      <a:r>
                        <a:rPr lang="vi-VN" sz="3500" b="1" dirty="0" smtClean="0">
                          <a:latin typeface="Arial" panose="020B0604020202020204" pitchFamily="34" charset="0"/>
                          <a:cs typeface="Arial" panose="020B0604020202020204" pitchFamily="34" charset="0"/>
                        </a:rPr>
                        <a:t>Tương tác với người nghe</a:t>
                      </a:r>
                      <a:endParaRPr lang="en-US" sz="3500" b="1"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DDCF"/>
                    </a:solidFill>
                  </a:tcPr>
                </a:tc>
                <a:tc>
                  <a:txBody>
                    <a:bodyPr/>
                    <a:lstStyle/>
                    <a:p>
                      <a:pPr algn="just">
                        <a:lnSpc>
                          <a:spcPct val="150000"/>
                        </a:lnSpc>
                      </a:pPr>
                      <a:r>
                        <a:rPr lang="vi-VN" sz="3500" dirty="0" smtClean="0">
                          <a:latin typeface="Arial" panose="020B0604020202020204" pitchFamily="34" charset="0"/>
                          <a:cs typeface="Arial" panose="020B0604020202020204" pitchFamily="34" charset="0"/>
                        </a:rPr>
                        <a:t>Biết sử dụng cử chỉ, điệu bộ phù hợp với bối cảnh</a:t>
                      </a:r>
                      <a:r>
                        <a:rPr lang="en-US" sz="3500" dirty="0" smtClean="0">
                          <a:latin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9131318"/>
                  </a:ext>
                </a:extLst>
              </a:tr>
              <a:tr h="889000">
                <a:tc vMerge="1">
                  <a:txBody>
                    <a:bodyPr/>
                    <a:lstStyle/>
                    <a:p>
                      <a:pPr algn="ctr">
                        <a:lnSpc>
                          <a:spcPct val="150000"/>
                        </a:lnSpc>
                      </a:pPr>
                      <a:endParaRPr lang="en-US" sz="3500" b="1"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vi-VN" sz="3500" dirty="0" smtClean="0">
                          <a:latin typeface="Arial" panose="020B0604020202020204" pitchFamily="34" charset="0"/>
                          <a:cs typeface="Arial" panose="020B0604020202020204" pitchFamily="34" charset="0"/>
                        </a:rPr>
                        <a:t>Biết bảo vệ ý kiến, quan điểm của mình trước sự phản bác của người nghe bằng những lí lẽ, bằng chứng xác đáng, hợp lí</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2216849"/>
                  </a:ext>
                </a:extLst>
              </a:tr>
              <a:tr h="889000">
                <a:tc>
                  <a:txBody>
                    <a:bodyPr/>
                    <a:lstStyle/>
                    <a:p>
                      <a:pPr algn="ctr">
                        <a:lnSpc>
                          <a:spcPct val="150000"/>
                        </a:lnSpc>
                      </a:pPr>
                      <a:r>
                        <a:rPr lang="en-US" sz="3500" b="1" dirty="0" smtClean="0">
                          <a:latin typeface="Arial" panose="020B0604020202020204" pitchFamily="34" charset="0"/>
                          <a:cs typeface="Arial" panose="020B0604020202020204" pitchFamily="34" charset="0"/>
                        </a:rPr>
                        <a:t>Thời gian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vi-VN" sz="3500" dirty="0" smtClean="0">
                          <a:latin typeface="Arial" panose="020B0604020202020204" pitchFamily="34" charset="0"/>
                          <a:cs typeface="Arial" panose="020B0604020202020204" pitchFamily="34" charset="0"/>
                        </a:rPr>
                        <a:t>Đảm bảo thời gian quy định; phân bố hợp lí tỉ lệ giữa thời gian nói trực tiếp, thời gian trình chiếu các hình ảnh, tư liệu (nếu có) và thời gian trao đổi</a:t>
                      </a:r>
                      <a:r>
                        <a:rPr lang="en-US" sz="3500" dirty="0" smtClean="0">
                          <a:latin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6780937"/>
                  </a:ext>
                </a:extLst>
              </a:tr>
            </a:tbl>
          </a:graphicData>
        </a:graphic>
      </p:graphicFrame>
    </p:spTree>
    <p:extLst>
      <p:ext uri="{BB962C8B-B14F-4D97-AF65-F5344CB8AC3E}">
        <p14:creationId xmlns:p14="http://schemas.microsoft.com/office/powerpoint/2010/main" val="23212800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04681" y="266700"/>
            <a:ext cx="4883319" cy="871804"/>
          </a:xfrm>
          <a:prstGeom prst="rect">
            <a:avLst/>
          </a:prstGeom>
        </p:spPr>
      </p:pic>
      <p:pic>
        <p:nvPicPr>
          <p:cNvPr id="3" name="Picture 2"/>
          <p:cNvPicPr>
            <a:picLocks noChangeAspect="1"/>
          </p:cNvPicPr>
          <p:nvPr/>
        </p:nvPicPr>
        <p:blipFill>
          <a:blip r:embed="rId2"/>
          <a:stretch>
            <a:fillRect/>
          </a:stretch>
        </p:blipFill>
        <p:spPr>
          <a:xfrm>
            <a:off x="-32657" y="9409753"/>
            <a:ext cx="4883319" cy="871804"/>
          </a:xfrm>
          <a:prstGeom prst="rect">
            <a:avLst/>
          </a:prstGeom>
        </p:spPr>
      </p:pic>
      <p:sp>
        <p:nvSpPr>
          <p:cNvPr id="4" name="Rounded Rectangle 3"/>
          <p:cNvSpPr/>
          <p:nvPr/>
        </p:nvSpPr>
        <p:spPr>
          <a:xfrm>
            <a:off x="4883319" y="997737"/>
            <a:ext cx="8610600" cy="1555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rgbClr val="183858"/>
                </a:solidFill>
                <a:latin typeface="Arial" panose="020B0604020202020204" pitchFamily="34" charset="0"/>
                <a:cs typeface="Arial" panose="020B0604020202020204" pitchFamily="34" charset="0"/>
              </a:rPr>
              <a:t>VẬN DỤNG</a:t>
            </a:r>
            <a:endParaRPr lang="en-US" sz="7000" b="1" dirty="0">
              <a:solidFill>
                <a:srgbClr val="183858"/>
              </a:solidFill>
              <a:latin typeface="Arial" panose="020B0604020202020204" pitchFamily="34" charset="0"/>
              <a:cs typeface="Arial" panose="020B0604020202020204" pitchFamily="34" charset="0"/>
            </a:endParaRPr>
          </a:p>
        </p:txBody>
      </p:sp>
      <p:sp>
        <p:nvSpPr>
          <p:cNvPr id="5" name="Rounded Rectangle 4"/>
          <p:cNvSpPr/>
          <p:nvPr/>
        </p:nvSpPr>
        <p:spPr>
          <a:xfrm>
            <a:off x="1295400" y="3924300"/>
            <a:ext cx="8915400" cy="4724400"/>
          </a:xfrm>
          <a:prstGeom prst="roundRect">
            <a:avLst>
              <a:gd name="adj" fmla="val 14723"/>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rgbClr val="C00000"/>
                </a:solidFill>
                <a:cs typeface="Arial" panose="020B0604020202020204" pitchFamily="34" charset="0"/>
              </a:rPr>
              <a:t>Em hãy thực hiện nhiệm vụ sau:</a:t>
            </a:r>
          </a:p>
          <a:p>
            <a:pPr algn="just">
              <a:lnSpc>
                <a:spcPct val="150000"/>
              </a:lnSpc>
            </a:pPr>
            <a:r>
              <a:rPr lang="vi-VN" sz="4000" dirty="0">
                <a:solidFill>
                  <a:schemeClr val="tx1"/>
                </a:solidFill>
                <a:cs typeface="Arial" panose="020B0604020202020204" pitchFamily="34" charset="0"/>
              </a:rPr>
              <a:t>Hãy viết bài văn ngắn trình bày ý kiến về một thói xấu của con người trong xã hội hiện đại.</a:t>
            </a:r>
          </a:p>
        </p:txBody>
      </p:sp>
      <p:pic>
        <p:nvPicPr>
          <p:cNvPr id="6" name="Picture 5"/>
          <p:cNvPicPr>
            <a:picLocks noChangeAspect="1"/>
          </p:cNvPicPr>
          <p:nvPr/>
        </p:nvPicPr>
        <p:blipFill>
          <a:blip r:embed="rId3"/>
          <a:stretch>
            <a:fillRect/>
          </a:stretch>
        </p:blipFill>
        <p:spPr>
          <a:xfrm>
            <a:off x="10972800" y="1775692"/>
            <a:ext cx="6179450" cy="5577440"/>
          </a:xfrm>
          <a:prstGeom prst="rect">
            <a:avLst/>
          </a:prstGeom>
        </p:spPr>
      </p:pic>
    </p:spTree>
    <p:extLst>
      <p:ext uri="{BB962C8B-B14F-4D97-AF65-F5344CB8AC3E}">
        <p14:creationId xmlns:p14="http://schemas.microsoft.com/office/powerpoint/2010/main" val="11394222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3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90"/>
                                          </p:val>
                                        </p:tav>
                                        <p:tav tm="100000">
                                          <p:val>
                                            <p:fltVal val="0"/>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10886" y="0"/>
            <a:ext cx="4711170" cy="1104983"/>
          </a:xfrm>
          <a:custGeom>
            <a:avLst/>
            <a:gdLst/>
            <a:ahLst/>
            <a:cxnLst/>
            <a:rect l="l" t="t" r="r" b="b"/>
            <a:pathLst>
              <a:path w="4711170" h="1104983">
                <a:moveTo>
                  <a:pt x="0" y="0"/>
                </a:moveTo>
                <a:lnTo>
                  <a:pt x="4711170" y="0"/>
                </a:lnTo>
                <a:lnTo>
                  <a:pt x="4711170" y="1104984"/>
                </a:lnTo>
                <a:lnTo>
                  <a:pt x="0" y="1104984"/>
                </a:lnTo>
                <a:lnTo>
                  <a:pt x="0" y="0"/>
                </a:lnTo>
                <a:close/>
              </a:path>
            </a:pathLst>
          </a:custGeom>
          <a:blipFill>
            <a:blip r:embed="rId2">
              <a:extLst>
                <a:ext uri="{96DAC541-7B7A-43D3-8B79-37D633B846F1}">
                  <asvg:svgBlip xmlns="" xmlns:asvg="http://schemas.microsoft.com/office/drawing/2016/SVG/main" r:embed="rId19"/>
                </a:ext>
              </a:extLst>
            </a:blip>
            <a:stretch>
              <a:fillRect/>
            </a:stretch>
          </a:blipFill>
        </p:spPr>
      </p:sp>
      <p:pic>
        <p:nvPicPr>
          <p:cNvPr id="12" name="Picture 11"/>
          <p:cNvPicPr>
            <a:picLocks noChangeAspect="1"/>
          </p:cNvPicPr>
          <p:nvPr/>
        </p:nvPicPr>
        <p:blipFill>
          <a:blip r:embed="rId20"/>
          <a:stretch>
            <a:fillRect/>
          </a:stretch>
        </p:blipFill>
        <p:spPr>
          <a:xfrm rot="10800000">
            <a:off x="13575384" y="9183528"/>
            <a:ext cx="4712616" cy="1103472"/>
          </a:xfrm>
          <a:prstGeom prst="rect">
            <a:avLst/>
          </a:prstGeom>
        </p:spPr>
      </p:pic>
      <p:sp>
        <p:nvSpPr>
          <p:cNvPr id="13" name="Rounded Rectangle 12"/>
          <p:cNvSpPr/>
          <p:nvPr/>
        </p:nvSpPr>
        <p:spPr>
          <a:xfrm>
            <a:off x="3581400" y="1463107"/>
            <a:ext cx="11128483" cy="155591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7000" b="1" dirty="0" smtClean="0">
                <a:solidFill>
                  <a:srgbClr val="183858"/>
                </a:solidFill>
                <a:latin typeface="Arial" panose="020B0604020202020204" pitchFamily="34" charset="0"/>
                <a:cs typeface="Arial" panose="020B0604020202020204" pitchFamily="34" charset="0"/>
              </a:rPr>
              <a:t>HƯỚNG DẪN VỀ NHÀ</a:t>
            </a:r>
            <a:endParaRPr lang="en-US" sz="7000" b="1" dirty="0">
              <a:solidFill>
                <a:srgbClr val="183858"/>
              </a:solidFill>
              <a:latin typeface="Arial" panose="020B0604020202020204" pitchFamily="34" charset="0"/>
              <a:cs typeface="Arial" panose="020B0604020202020204" pitchFamily="34" charset="0"/>
            </a:endParaRPr>
          </a:p>
        </p:txBody>
      </p:sp>
      <p:sp>
        <p:nvSpPr>
          <p:cNvPr id="14" name="Rounded Rectangle 13"/>
          <p:cNvSpPr/>
          <p:nvPr/>
        </p:nvSpPr>
        <p:spPr>
          <a:xfrm>
            <a:off x="1219200" y="3771900"/>
            <a:ext cx="8305800" cy="4267200"/>
          </a:xfrm>
          <a:prstGeom prst="roundRect">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Ôn tập </a:t>
            </a:r>
            <a:r>
              <a:rPr lang="en-US" sz="4000" b="1" dirty="0">
                <a:solidFill>
                  <a:schemeClr val="tx1"/>
                </a:solidFill>
                <a:latin typeface="Arial" panose="020B0604020202020204" pitchFamily="34" charset="0"/>
                <a:cs typeface="Arial" panose="020B0604020202020204" pitchFamily="34" charset="0"/>
              </a:rPr>
              <a:t>N</a:t>
            </a:r>
            <a:r>
              <a:rPr lang="vi-VN" sz="4000" b="1" dirty="0" smtClean="0">
                <a:solidFill>
                  <a:schemeClr val="tx1"/>
                </a:solidFill>
                <a:latin typeface="Arial" panose="020B0604020202020204" pitchFamily="34" charset="0"/>
                <a:cs typeface="Arial" panose="020B0604020202020204" pitchFamily="34" charset="0"/>
              </a:rPr>
              <a:t>ói </a:t>
            </a:r>
            <a:r>
              <a:rPr lang="vi-VN" sz="4000" b="1" dirty="0">
                <a:solidFill>
                  <a:schemeClr val="tx1"/>
                </a:solidFill>
                <a:latin typeface="Arial" panose="020B0604020202020204" pitchFamily="34" charset="0"/>
                <a:cs typeface="Arial" panose="020B0604020202020204" pitchFamily="34" charset="0"/>
              </a:rPr>
              <a:t>và </a:t>
            </a:r>
            <a:r>
              <a:rPr lang="vi-VN" sz="4000" b="1" dirty="0" smtClean="0">
                <a:solidFill>
                  <a:schemeClr val="tx1"/>
                </a:solidFill>
                <a:latin typeface="Arial" panose="020B0604020202020204" pitchFamily="34" charset="0"/>
                <a:cs typeface="Arial" panose="020B0604020202020204" pitchFamily="34" charset="0"/>
              </a:rPr>
              <a:t>nghe</a:t>
            </a:r>
            <a:endParaRPr lang="en-US" sz="4000" b="1" dirty="0" smtClean="0">
              <a:solidFill>
                <a:schemeClr val="tx1"/>
              </a:solidFill>
              <a:latin typeface="Arial" panose="020B0604020202020204" pitchFamily="34" charset="0"/>
              <a:cs typeface="Arial" panose="020B0604020202020204" pitchFamily="34" charset="0"/>
            </a:endParaRPr>
          </a:p>
          <a:p>
            <a:pPr algn="just">
              <a:lnSpc>
                <a:spcPct val="150000"/>
              </a:lnSpc>
            </a:pPr>
            <a:r>
              <a:rPr lang="vi-VN" sz="4000" dirty="0" smtClean="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Arial" panose="020B0604020202020204" pitchFamily="34" charset="0"/>
                <a:cs typeface="Arial" panose="020B0604020202020204" pitchFamily="34" charset="0"/>
              </a:rPr>
              <a:t>T</a:t>
            </a:r>
            <a:r>
              <a:rPr lang="vi-VN" sz="4000" dirty="0" smtClean="0">
                <a:solidFill>
                  <a:schemeClr val="tx1"/>
                </a:solidFill>
                <a:latin typeface="Arial" panose="020B0604020202020204" pitchFamily="34" charset="0"/>
                <a:cs typeface="Arial" panose="020B0604020202020204" pitchFamily="34" charset="0"/>
              </a:rPr>
              <a:t>rình </a:t>
            </a:r>
            <a:r>
              <a:rPr lang="vi-VN" sz="4000" dirty="0">
                <a:solidFill>
                  <a:schemeClr val="tx1"/>
                </a:solidFill>
                <a:latin typeface="Arial" panose="020B0604020202020204" pitchFamily="34" charset="0"/>
                <a:cs typeface="Arial" panose="020B0604020202020204" pitchFamily="34" charset="0"/>
              </a:rPr>
              <a:t>bày </a:t>
            </a:r>
            <a:r>
              <a:rPr lang="vi-VN" sz="4000" dirty="0" smtClean="0">
                <a:solidFill>
                  <a:schemeClr val="tx1"/>
                </a:solidFill>
                <a:latin typeface="Arial" panose="020B0604020202020204" pitchFamily="34" charset="0"/>
                <a:cs typeface="Arial" panose="020B0604020202020204" pitchFamily="34" charset="0"/>
              </a:rPr>
              <a:t>ý kiến về một vấn đề xã hội </a:t>
            </a:r>
            <a:r>
              <a:rPr lang="vi-VN" sz="4000" dirty="0">
                <a:solidFill>
                  <a:schemeClr val="tx1"/>
                </a:solidFill>
                <a:cs typeface="Arial" panose="020B0604020202020204" pitchFamily="34" charset="0"/>
              </a:rPr>
              <a:t>(một thói xấu của con người trong xã hội hiện đại)</a:t>
            </a:r>
            <a:endParaRPr lang="vi-VN" sz="4000"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9982200" y="3771900"/>
            <a:ext cx="6400800" cy="4267200"/>
          </a:xfrm>
          <a:prstGeom prst="roundRect">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Soạn Ôn tập học kì 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455044" y="0"/>
            <a:ext cx="1832956" cy="10287000"/>
          </a:xfrm>
          <a:custGeom>
            <a:avLst/>
            <a:gdLst/>
            <a:ahLst/>
            <a:cxnLst/>
            <a:rect l="l" t="t" r="r" b="b"/>
            <a:pathLst>
              <a:path w="1832956" h="10287000">
                <a:moveTo>
                  <a:pt x="0" y="0"/>
                </a:moveTo>
                <a:lnTo>
                  <a:pt x="1832956" y="0"/>
                </a:lnTo>
                <a:lnTo>
                  <a:pt x="1832956" y="10287000"/>
                </a:lnTo>
                <a:lnTo>
                  <a:pt x="0" y="10287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12222" y="0"/>
            <a:ext cx="1832956" cy="10287000"/>
          </a:xfrm>
          <a:custGeom>
            <a:avLst/>
            <a:gdLst/>
            <a:ahLst/>
            <a:cxnLst/>
            <a:rect l="l" t="t" r="r" b="b"/>
            <a:pathLst>
              <a:path w="1832956" h="10287000">
                <a:moveTo>
                  <a:pt x="0" y="0"/>
                </a:moveTo>
                <a:lnTo>
                  <a:pt x="1832956" y="0"/>
                </a:lnTo>
                <a:lnTo>
                  <a:pt x="1832956" y="10287000"/>
                </a:lnTo>
                <a:lnTo>
                  <a:pt x="0" y="10287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3"/>
          <p:cNvSpPr txBox="1"/>
          <p:nvPr/>
        </p:nvSpPr>
        <p:spPr>
          <a:xfrm>
            <a:off x="1748444" y="3148178"/>
            <a:ext cx="14706600" cy="3990644"/>
          </a:xfrm>
          <a:prstGeom prst="rect">
            <a:avLst/>
          </a:prstGeom>
          <a:noFill/>
        </p:spPr>
        <p:txBody>
          <a:bodyPr wrap="square" rtlCol="0">
            <a:spAutoFit/>
          </a:bodyPr>
          <a:lstStyle/>
          <a:p>
            <a:pPr algn="ctr">
              <a:lnSpc>
                <a:spcPct val="150000"/>
              </a:lnSpc>
            </a:pPr>
            <a:r>
              <a:rPr lang="vi-VN" sz="9000" b="1" dirty="0" smtClean="0">
                <a:solidFill>
                  <a:srgbClr val="183858"/>
                </a:solidFill>
                <a:cs typeface="Arial" panose="020B0604020202020204" pitchFamily="34" charset="0"/>
              </a:rPr>
              <a:t>XIN CHÀO TẠM BIỆT VÀ HẸN GẶP LẠI</a:t>
            </a:r>
            <a:r>
              <a:rPr lang="en-US" sz="9000" b="1" dirty="0" smtClean="0">
                <a:solidFill>
                  <a:srgbClr val="183858"/>
                </a:solidFill>
                <a:latin typeface="Arial" panose="020B0604020202020204" pitchFamily="34" charset="0"/>
                <a:cs typeface="Arial" panose="020B0604020202020204" pitchFamily="34" charset="0"/>
              </a:rPr>
              <a:t>!</a:t>
            </a:r>
            <a:endParaRPr lang="en-US" sz="9000" b="1" dirty="0">
              <a:solidFill>
                <a:srgbClr val="183858"/>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04681" y="266700"/>
            <a:ext cx="4883319" cy="871804"/>
          </a:xfrm>
          <a:prstGeom prst="rect">
            <a:avLst/>
          </a:prstGeom>
        </p:spPr>
      </p:pic>
      <p:pic>
        <p:nvPicPr>
          <p:cNvPr id="3" name="Picture 2"/>
          <p:cNvPicPr>
            <a:picLocks noChangeAspect="1"/>
          </p:cNvPicPr>
          <p:nvPr/>
        </p:nvPicPr>
        <p:blipFill>
          <a:blip r:embed="rId2"/>
          <a:stretch>
            <a:fillRect/>
          </a:stretch>
        </p:blipFill>
        <p:spPr>
          <a:xfrm>
            <a:off x="-32657" y="9409753"/>
            <a:ext cx="4883319" cy="871804"/>
          </a:xfrm>
          <a:prstGeom prst="rect">
            <a:avLst/>
          </a:prstGeom>
        </p:spPr>
      </p:pic>
      <p:sp>
        <p:nvSpPr>
          <p:cNvPr id="4" name="Rounded Rectangle 3"/>
          <p:cNvSpPr/>
          <p:nvPr/>
        </p:nvSpPr>
        <p:spPr>
          <a:xfrm>
            <a:off x="5130431" y="972740"/>
            <a:ext cx="7874738" cy="1555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7000" b="1" dirty="0" smtClean="0">
                <a:solidFill>
                  <a:srgbClr val="183858"/>
                </a:solidFill>
                <a:latin typeface="Arial" panose="020B0604020202020204" pitchFamily="34" charset="0"/>
                <a:cs typeface="Arial" panose="020B0604020202020204" pitchFamily="34" charset="0"/>
              </a:rPr>
              <a:t>KHỞI ĐỘNG</a:t>
            </a:r>
            <a:endParaRPr lang="en-US" sz="7000" b="1" dirty="0">
              <a:solidFill>
                <a:srgbClr val="183858"/>
              </a:solidFill>
              <a:latin typeface="Arial" panose="020B0604020202020204" pitchFamily="34" charset="0"/>
              <a:cs typeface="Arial" panose="020B0604020202020204" pitchFamily="34" charset="0"/>
            </a:endParaRPr>
          </a:p>
        </p:txBody>
      </p:sp>
      <p:sp>
        <p:nvSpPr>
          <p:cNvPr id="5" name="TextBox 4"/>
          <p:cNvSpPr txBox="1"/>
          <p:nvPr/>
        </p:nvSpPr>
        <p:spPr>
          <a:xfrm>
            <a:off x="2209800" y="2973320"/>
            <a:ext cx="13716000" cy="1938992"/>
          </a:xfrm>
          <a:prstGeom prst="rect">
            <a:avLst/>
          </a:prstGeom>
          <a:noFill/>
        </p:spPr>
        <p:txBody>
          <a:bodyPr wrap="square" rtlCol="0">
            <a:spAutoFit/>
          </a:bodyPr>
          <a:lstStyle/>
          <a:p>
            <a:pPr algn="ctr">
              <a:lnSpc>
                <a:spcPct val="150000"/>
              </a:lnSpc>
            </a:pPr>
            <a:r>
              <a:rPr lang="en-US" sz="4000" b="1" dirty="0" smtClean="0">
                <a:solidFill>
                  <a:srgbClr val="C00000"/>
                </a:solidFill>
                <a:latin typeface="Arial" panose="020B0604020202020204" pitchFamily="34" charset="0"/>
                <a:cs typeface="Arial" panose="020B0604020202020204" pitchFamily="34" charset="0"/>
              </a:rPr>
              <a:t>Em hãy trình bày </a:t>
            </a:r>
            <a:r>
              <a:rPr lang="vi-VN" sz="4000" b="1" dirty="0">
                <a:solidFill>
                  <a:srgbClr val="C00000"/>
                </a:solidFill>
                <a:cs typeface="Arial" panose="020B0604020202020204" pitchFamily="34" charset="0"/>
              </a:rPr>
              <a:t>trình bày ý kiến về một vấn đề xã hội (một thói xấu của con người trong xã hội hiện đại).</a:t>
            </a:r>
            <a:endParaRPr lang="en-US" sz="4000" b="1" dirty="0">
              <a:solidFill>
                <a:srgbClr val="C00000"/>
              </a:solidFill>
              <a:latin typeface="Arial" panose="020B0604020202020204" pitchFamily="34" charset="0"/>
              <a:cs typeface="Arial" panose="020B0604020202020204" pitchFamily="34" charset="0"/>
            </a:endParaRPr>
          </a:p>
        </p:txBody>
      </p:sp>
      <p:grpSp>
        <p:nvGrpSpPr>
          <p:cNvPr id="6" name="Group 5"/>
          <p:cNvGrpSpPr/>
          <p:nvPr/>
        </p:nvGrpSpPr>
        <p:grpSpPr>
          <a:xfrm>
            <a:off x="601810" y="5340508"/>
            <a:ext cx="5186668" cy="4063802"/>
            <a:chOff x="899166" y="6072686"/>
            <a:chExt cx="5186668" cy="4063802"/>
          </a:xfrm>
        </p:grpSpPr>
        <p:pic>
          <p:nvPicPr>
            <p:cNvPr id="7" name="Picture 6"/>
            <p:cNvPicPr>
              <a:picLocks noChangeAspect="1"/>
            </p:cNvPicPr>
            <p:nvPr/>
          </p:nvPicPr>
          <p:blipFill>
            <a:blip r:embed="rId3"/>
            <a:stretch>
              <a:fillRect/>
            </a:stretch>
          </p:blipFill>
          <p:spPr>
            <a:xfrm>
              <a:off x="899166" y="6072686"/>
              <a:ext cx="5186668" cy="3890001"/>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1244600" y="9236202"/>
              <a:ext cx="4495800" cy="900286"/>
            </a:xfrm>
            <a:prstGeom prst="roundRect">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Bệnh thành tích</a:t>
              </a:r>
              <a:endParaRPr lang="en-US" sz="4000" dirty="0">
                <a:solidFill>
                  <a:schemeClr val="tx1"/>
                </a:solidFill>
                <a:latin typeface="Arial" panose="020B0604020202020204" pitchFamily="34" charset="0"/>
                <a:cs typeface="Arial" panose="020B0604020202020204" pitchFamily="34" charset="0"/>
              </a:endParaRPr>
            </a:p>
          </p:txBody>
        </p:sp>
      </p:grpSp>
      <p:grpSp>
        <p:nvGrpSpPr>
          <p:cNvPr id="9" name="Group 8"/>
          <p:cNvGrpSpPr/>
          <p:nvPr/>
        </p:nvGrpSpPr>
        <p:grpSpPr>
          <a:xfrm>
            <a:off x="6286324" y="5340508"/>
            <a:ext cx="5047150" cy="4063802"/>
            <a:chOff x="6583680" y="6072686"/>
            <a:chExt cx="5047150" cy="4063802"/>
          </a:xfrm>
        </p:grpSpPr>
        <p:pic>
          <p:nvPicPr>
            <p:cNvPr id="10" name="Picture 9"/>
            <p:cNvPicPr>
              <a:picLocks noChangeAspect="1"/>
            </p:cNvPicPr>
            <p:nvPr/>
          </p:nvPicPr>
          <p:blipFill>
            <a:blip r:embed="rId4"/>
            <a:stretch>
              <a:fillRect/>
            </a:stretch>
          </p:blipFill>
          <p:spPr>
            <a:xfrm>
              <a:off x="6629400" y="6072686"/>
              <a:ext cx="5001430" cy="3890001"/>
            </a:xfrm>
            <a:prstGeom prst="rect">
              <a:avLst/>
            </a:prstGeom>
            <a:ln>
              <a:noFill/>
            </a:ln>
            <a:effectLst>
              <a:outerShdw blurRad="292100" dist="139700" dir="2700000" algn="tl" rotWithShape="0">
                <a:srgbClr val="333333">
                  <a:alpha val="65000"/>
                </a:srgbClr>
              </a:outerShdw>
            </a:effectLst>
          </p:spPr>
        </p:pic>
        <p:sp>
          <p:nvSpPr>
            <p:cNvPr id="11" name="Rounded Rectangle 10"/>
            <p:cNvSpPr/>
            <p:nvPr/>
          </p:nvSpPr>
          <p:spPr>
            <a:xfrm>
              <a:off x="6583680" y="9236202"/>
              <a:ext cx="5026830" cy="900286"/>
            </a:xfrm>
            <a:prstGeom prst="roundRect">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Nghiện game</a:t>
              </a:r>
              <a:endParaRPr lang="en-US" sz="4000" dirty="0">
                <a:solidFill>
                  <a:schemeClr val="tx1"/>
                </a:solidFill>
                <a:latin typeface="Arial" panose="020B0604020202020204" pitchFamily="34" charset="0"/>
                <a:cs typeface="Arial" panose="020B0604020202020204" pitchFamily="34" charset="0"/>
              </a:endParaRPr>
            </a:p>
          </p:txBody>
        </p:sp>
      </p:grpSp>
      <p:grpSp>
        <p:nvGrpSpPr>
          <p:cNvPr id="17" name="Group 16"/>
          <p:cNvGrpSpPr/>
          <p:nvPr/>
        </p:nvGrpSpPr>
        <p:grpSpPr>
          <a:xfrm>
            <a:off x="11734799" y="5313294"/>
            <a:ext cx="6019800" cy="4082411"/>
            <a:chOff x="11734799" y="5313294"/>
            <a:chExt cx="6019800" cy="4082411"/>
          </a:xfrm>
        </p:grpSpPr>
        <p:pic>
          <p:nvPicPr>
            <p:cNvPr id="15" name="Picture 14"/>
            <p:cNvPicPr>
              <a:picLocks noChangeAspect="1"/>
            </p:cNvPicPr>
            <p:nvPr/>
          </p:nvPicPr>
          <p:blipFill>
            <a:blip r:embed="rId5"/>
            <a:stretch>
              <a:fillRect/>
            </a:stretch>
          </p:blipFill>
          <p:spPr>
            <a:xfrm>
              <a:off x="11920537" y="5313294"/>
              <a:ext cx="5648325" cy="3886047"/>
            </a:xfrm>
            <a:prstGeom prst="rect">
              <a:avLst/>
            </a:prstGeom>
            <a:ln>
              <a:noFill/>
            </a:ln>
            <a:effectLst>
              <a:outerShdw blurRad="292100" dist="139700" dir="2700000" algn="tl" rotWithShape="0">
                <a:srgbClr val="333333">
                  <a:alpha val="65000"/>
                </a:srgbClr>
              </a:outerShdw>
            </a:effectLst>
          </p:spPr>
        </p:pic>
        <p:sp>
          <p:nvSpPr>
            <p:cNvPr id="16" name="Rounded Rectangle 15"/>
            <p:cNvSpPr/>
            <p:nvPr/>
          </p:nvSpPr>
          <p:spPr>
            <a:xfrm>
              <a:off x="11734799" y="8495419"/>
              <a:ext cx="6019800" cy="900286"/>
            </a:xfrm>
            <a:prstGeom prst="roundRect">
              <a:avLst>
                <a:gd name="adj" fmla="val 9217"/>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Giới trẻ “nghiện” sống ảo</a:t>
              </a:r>
              <a:endParaRPr lang="vi-VN" sz="4000" dirty="0">
                <a:solidFill>
                  <a:schemeClr val="tx1"/>
                </a:solidFill>
                <a:latin typeface="Arial" panose="020B0604020202020204" pitchFamily="34" charset="0"/>
                <a:cs typeface="Arial" panose="020B0604020202020204" pitchFamily="34" charset="0"/>
              </a:endParaRPr>
            </a:p>
          </p:txBody>
        </p:sp>
      </p:grpSp>
      <p:pic>
        <p:nvPicPr>
          <p:cNvPr id="18" name="Picture 17"/>
          <p:cNvPicPr>
            <a:picLocks noChangeAspect="1"/>
          </p:cNvPicPr>
          <p:nvPr/>
        </p:nvPicPr>
        <p:blipFill>
          <a:blip r:embed="rId6"/>
          <a:stretch>
            <a:fillRect/>
          </a:stretch>
        </p:blipFill>
        <p:spPr>
          <a:xfrm>
            <a:off x="2007329" y="383319"/>
            <a:ext cx="3123102" cy="2729984"/>
          </a:xfrm>
          <a:prstGeom prst="rect">
            <a:avLst/>
          </a:prstGeom>
        </p:spPr>
      </p:pic>
    </p:spTree>
    <p:extLst>
      <p:ext uri="{BB962C8B-B14F-4D97-AF65-F5344CB8AC3E}">
        <p14:creationId xmlns:p14="http://schemas.microsoft.com/office/powerpoint/2010/main" val="35028813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3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 calcmode="lin" valueType="num">
                                      <p:cBhvr>
                                        <p:cTn id="17" dur="500" fill="hold"/>
                                        <p:tgtEl>
                                          <p:spTgt spid="18"/>
                                        </p:tgtEl>
                                        <p:attrNameLst>
                                          <p:attrName>style.rotation</p:attrName>
                                        </p:attrNameLst>
                                      </p:cBhvr>
                                      <p:tavLst>
                                        <p:tav tm="0">
                                          <p:val>
                                            <p:fltVal val="90"/>
                                          </p:val>
                                        </p:tav>
                                        <p:tav tm="100000">
                                          <p:val>
                                            <p:fltVal val="0"/>
                                          </p:val>
                                        </p:tav>
                                      </p:tavLst>
                                    </p:anim>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C5"/>
        </a:solidFill>
        <a:effectLst/>
      </p:bgPr>
    </p:bg>
    <p:spTree>
      <p:nvGrpSpPr>
        <p:cNvPr id="1" name=""/>
        <p:cNvGrpSpPr/>
        <p:nvPr/>
      </p:nvGrpSpPr>
      <p:grpSpPr>
        <a:xfrm>
          <a:off x="0" y="0"/>
          <a:ext cx="0" cy="0"/>
          <a:chOff x="0" y="0"/>
          <a:chExt cx="0" cy="0"/>
        </a:xfrm>
      </p:grpSpPr>
      <p:sp>
        <p:nvSpPr>
          <p:cNvPr id="2" name="Freeform 2"/>
          <p:cNvSpPr/>
          <p:nvPr/>
        </p:nvSpPr>
        <p:spPr>
          <a:xfrm>
            <a:off x="590" y="970207"/>
            <a:ext cx="1481636" cy="8315305"/>
          </a:xfrm>
          <a:custGeom>
            <a:avLst/>
            <a:gdLst/>
            <a:ahLst/>
            <a:cxnLst/>
            <a:rect l="l" t="t" r="r" b="b"/>
            <a:pathLst>
              <a:path w="1481636" h="8315305">
                <a:moveTo>
                  <a:pt x="0" y="0"/>
                </a:moveTo>
                <a:lnTo>
                  <a:pt x="1481636" y="0"/>
                </a:lnTo>
                <a:lnTo>
                  <a:pt x="1481636" y="8315306"/>
                </a:lnTo>
                <a:lnTo>
                  <a:pt x="0" y="831530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6806364" y="970208"/>
            <a:ext cx="1481636" cy="8315305"/>
          </a:xfrm>
          <a:custGeom>
            <a:avLst/>
            <a:gdLst/>
            <a:ahLst/>
            <a:cxnLst/>
            <a:rect l="l" t="t" r="r" b="b"/>
            <a:pathLst>
              <a:path w="1481636" h="8315305">
                <a:moveTo>
                  <a:pt x="0" y="0"/>
                </a:moveTo>
                <a:lnTo>
                  <a:pt x="1481636" y="0"/>
                </a:lnTo>
                <a:lnTo>
                  <a:pt x="1481636" y="8315305"/>
                </a:lnTo>
                <a:lnTo>
                  <a:pt x="0" y="831530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2" name="TextBox 21"/>
          <p:cNvSpPr txBox="1"/>
          <p:nvPr/>
        </p:nvSpPr>
        <p:spPr>
          <a:xfrm>
            <a:off x="990894" y="2129708"/>
            <a:ext cx="16306801" cy="7155805"/>
          </a:xfrm>
          <a:prstGeom prst="rect">
            <a:avLst/>
          </a:prstGeom>
        </p:spPr>
        <p:txBody>
          <a:bodyPr wrap="square" lIns="0" tIns="0" rIns="0" bIns="0" rtlCol="0" anchor="t">
            <a:spAutoFit/>
          </a:bodyPr>
          <a:lstStyle/>
          <a:p>
            <a:pPr lvl="0" algn="ctr">
              <a:lnSpc>
                <a:spcPct val="150000"/>
              </a:lnSpc>
            </a:pPr>
            <a:r>
              <a:rPr lang="en-US" sz="9000" b="1" dirty="0" smtClean="0">
                <a:solidFill>
                  <a:schemeClr val="accent2"/>
                </a:solidFill>
                <a:latin typeface="Arial" panose="020B0604020202020204" pitchFamily="34" charset="0"/>
                <a:cs typeface="Arial" panose="020B0604020202020204" pitchFamily="34" charset="0"/>
              </a:rPr>
              <a:t>Nói và nghe</a:t>
            </a:r>
          </a:p>
          <a:p>
            <a:pPr lvl="0" algn="ctr">
              <a:lnSpc>
                <a:spcPct val="150000"/>
              </a:lnSpc>
            </a:pPr>
            <a:r>
              <a:rPr lang="en-US" sz="11000" b="1" dirty="0" smtClean="0">
                <a:solidFill>
                  <a:srgbClr val="18385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TRÌNH BÀY Ý KIẾN VỀ MỘT VẤN ĐỀ XÃ HỘI</a:t>
            </a:r>
          </a:p>
        </p:txBody>
      </p:sp>
      <p:sp>
        <p:nvSpPr>
          <p:cNvPr id="23" name="TextBox 22"/>
          <p:cNvSpPr txBox="1"/>
          <p:nvPr/>
        </p:nvSpPr>
        <p:spPr>
          <a:xfrm>
            <a:off x="2341929" y="960157"/>
            <a:ext cx="13604732" cy="1169551"/>
          </a:xfrm>
          <a:prstGeom prst="rect">
            <a:avLst/>
          </a:prstGeom>
          <a:noFill/>
        </p:spPr>
        <p:txBody>
          <a:bodyPr wrap="square" rtlCol="0">
            <a:spAutoFit/>
          </a:bodyPr>
          <a:lstStyle/>
          <a:p>
            <a:pPr algn="ctr"/>
            <a:r>
              <a:rPr lang="en-US" sz="7000" b="1" dirty="0" smtClean="0">
                <a:solidFill>
                  <a:schemeClr val="accent3">
                    <a:lumMod val="50000"/>
                  </a:schemeClr>
                </a:solidFill>
                <a:latin typeface="Arial" panose="020B0604020202020204" pitchFamily="34" charset="0"/>
                <a:cs typeface="Arial" panose="020B0604020202020204" pitchFamily="34" charset="0"/>
              </a:rPr>
              <a:t>Bài 5: Những câu chuyện hài</a:t>
            </a:r>
            <a:endParaRPr lang="en-US" sz="7000" b="1" dirty="0">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080" y="-17780"/>
            <a:ext cx="18289585" cy="1121761"/>
          </a:xfrm>
          <a:prstGeom prst="rect">
            <a:avLst/>
          </a:prstGeom>
        </p:spPr>
      </p:pic>
      <p:pic>
        <p:nvPicPr>
          <p:cNvPr id="13" name="Picture 12"/>
          <p:cNvPicPr>
            <a:picLocks noChangeAspect="1"/>
          </p:cNvPicPr>
          <p:nvPr/>
        </p:nvPicPr>
        <p:blipFill>
          <a:blip r:embed="rId2"/>
          <a:stretch>
            <a:fillRect/>
          </a:stretch>
        </p:blipFill>
        <p:spPr>
          <a:xfrm rot="10800000">
            <a:off x="-16825" y="9142379"/>
            <a:ext cx="18289585" cy="1121761"/>
          </a:xfrm>
          <a:prstGeom prst="rect">
            <a:avLst/>
          </a:prstGeom>
        </p:spPr>
      </p:pic>
      <p:sp>
        <p:nvSpPr>
          <p:cNvPr id="14" name="Rounded Rectangle 13"/>
          <p:cNvSpPr/>
          <p:nvPr/>
        </p:nvSpPr>
        <p:spPr>
          <a:xfrm>
            <a:off x="4653643" y="1333333"/>
            <a:ext cx="9553683" cy="19110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7000" b="1" dirty="0" smtClean="0">
                <a:solidFill>
                  <a:srgbClr val="183858"/>
                </a:solidFill>
                <a:latin typeface="Arial" panose="020B0604020202020204" pitchFamily="34" charset="0"/>
                <a:cs typeface="Arial" panose="020B0604020202020204" pitchFamily="34" charset="0"/>
              </a:rPr>
              <a:t>NỘI DUNG BÀI HỌC</a:t>
            </a:r>
            <a:endParaRPr lang="en-US" sz="7000" b="1" dirty="0">
              <a:solidFill>
                <a:srgbClr val="183858"/>
              </a:solidFill>
              <a:latin typeface="Arial" panose="020B0604020202020204" pitchFamily="34" charset="0"/>
              <a:cs typeface="Arial" panose="020B0604020202020204" pitchFamily="34" charset="0"/>
            </a:endParaRPr>
          </a:p>
        </p:txBody>
      </p:sp>
      <p:grpSp>
        <p:nvGrpSpPr>
          <p:cNvPr id="17" name="Group 16"/>
          <p:cNvGrpSpPr/>
          <p:nvPr/>
        </p:nvGrpSpPr>
        <p:grpSpPr>
          <a:xfrm>
            <a:off x="873579" y="3771900"/>
            <a:ext cx="5007429" cy="3887425"/>
            <a:chOff x="250370" y="3316715"/>
            <a:chExt cx="5007429" cy="3887425"/>
          </a:xfrm>
        </p:grpSpPr>
        <p:sp>
          <p:nvSpPr>
            <p:cNvPr id="15" name="Flowchart: Preparation 14"/>
            <p:cNvSpPr/>
            <p:nvPr/>
          </p:nvSpPr>
          <p:spPr>
            <a:xfrm>
              <a:off x="1477734" y="3316715"/>
              <a:ext cx="2552700" cy="1071698"/>
            </a:xfrm>
            <a:prstGeom prst="flowChartPreparation">
              <a:avLst/>
            </a:prstGeom>
            <a:solidFill>
              <a:srgbClr val="183858"/>
            </a:solidFill>
            <a:ln>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chemeClr val="bg1"/>
                  </a:solidFill>
                  <a:latin typeface="Arial" panose="020B0604020202020204" pitchFamily="34" charset="0"/>
                  <a:cs typeface="Arial" panose="020B0604020202020204" pitchFamily="34" charset="0"/>
                </a:rPr>
                <a:t>1</a:t>
              </a:r>
              <a:endParaRPr lang="en-US" sz="7000" b="1" dirty="0">
                <a:solidFill>
                  <a:schemeClr val="bg1"/>
                </a:solidFill>
                <a:latin typeface="Arial" panose="020B0604020202020204" pitchFamily="34" charset="0"/>
                <a:cs typeface="Arial" panose="020B0604020202020204" pitchFamily="34" charset="0"/>
              </a:endParaRPr>
            </a:p>
          </p:txBody>
        </p:sp>
        <p:sp>
          <p:nvSpPr>
            <p:cNvPr id="16" name="Rounded Rectangle 15"/>
            <p:cNvSpPr/>
            <p:nvPr/>
          </p:nvSpPr>
          <p:spPr>
            <a:xfrm>
              <a:off x="250370" y="4350314"/>
              <a:ext cx="5007429" cy="2853826"/>
            </a:xfrm>
            <a:prstGeom prst="roundRect">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dirty="0">
                  <a:solidFill>
                    <a:srgbClr val="183858"/>
                  </a:solidFill>
                  <a:latin typeface="Arial" panose="020B0604020202020204" pitchFamily="34" charset="0"/>
                  <a:cs typeface="Arial" panose="020B0604020202020204" pitchFamily="34" charset="0"/>
                </a:rPr>
                <a:t>Chuẩn bị bài nói</a:t>
              </a:r>
            </a:p>
          </p:txBody>
        </p:sp>
      </p:grpSp>
      <p:grpSp>
        <p:nvGrpSpPr>
          <p:cNvPr id="18" name="Group 17"/>
          <p:cNvGrpSpPr/>
          <p:nvPr/>
        </p:nvGrpSpPr>
        <p:grpSpPr>
          <a:xfrm>
            <a:off x="6494690" y="3771900"/>
            <a:ext cx="5007429" cy="3887425"/>
            <a:chOff x="250370" y="3316715"/>
            <a:chExt cx="5007429" cy="3887425"/>
          </a:xfrm>
        </p:grpSpPr>
        <p:sp>
          <p:nvSpPr>
            <p:cNvPr id="19" name="Flowchart: Preparation 18"/>
            <p:cNvSpPr/>
            <p:nvPr/>
          </p:nvSpPr>
          <p:spPr>
            <a:xfrm>
              <a:off x="1477734" y="3316715"/>
              <a:ext cx="2552700" cy="1071698"/>
            </a:xfrm>
            <a:prstGeom prst="flowChartPreparation">
              <a:avLst/>
            </a:prstGeom>
            <a:solidFill>
              <a:srgbClr val="183858"/>
            </a:solidFill>
            <a:ln>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chemeClr val="bg1"/>
                  </a:solidFill>
                  <a:latin typeface="Arial" panose="020B0604020202020204" pitchFamily="34" charset="0"/>
                  <a:cs typeface="Arial" panose="020B0604020202020204" pitchFamily="34" charset="0"/>
                </a:rPr>
                <a:t>2</a:t>
              </a:r>
              <a:endParaRPr lang="en-US" sz="7000" b="1" dirty="0">
                <a:solidFill>
                  <a:schemeClr val="bg1"/>
                </a:solidFill>
                <a:latin typeface="Arial" panose="020B0604020202020204" pitchFamily="34" charset="0"/>
                <a:cs typeface="Arial" panose="020B0604020202020204" pitchFamily="34" charset="0"/>
              </a:endParaRPr>
            </a:p>
          </p:txBody>
        </p:sp>
        <p:sp>
          <p:nvSpPr>
            <p:cNvPr id="20" name="Rounded Rectangle 19"/>
            <p:cNvSpPr/>
            <p:nvPr/>
          </p:nvSpPr>
          <p:spPr>
            <a:xfrm>
              <a:off x="250370" y="4350314"/>
              <a:ext cx="5007429" cy="2853826"/>
            </a:xfrm>
            <a:prstGeom prst="roundRect">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dirty="0">
                  <a:solidFill>
                    <a:srgbClr val="183858"/>
                  </a:solidFill>
                  <a:latin typeface="Arial" panose="020B0604020202020204" pitchFamily="34" charset="0"/>
                  <a:cs typeface="Arial" panose="020B0604020202020204" pitchFamily="34" charset="0"/>
                </a:rPr>
                <a:t>Trình bày bài nói</a:t>
              </a:r>
            </a:p>
          </p:txBody>
        </p:sp>
      </p:grpSp>
      <p:grpSp>
        <p:nvGrpSpPr>
          <p:cNvPr id="21" name="Group 20"/>
          <p:cNvGrpSpPr/>
          <p:nvPr/>
        </p:nvGrpSpPr>
        <p:grpSpPr>
          <a:xfrm>
            <a:off x="12115800" y="3771900"/>
            <a:ext cx="5007429" cy="3887425"/>
            <a:chOff x="250370" y="3316715"/>
            <a:chExt cx="5007429" cy="3887425"/>
          </a:xfrm>
        </p:grpSpPr>
        <p:sp>
          <p:nvSpPr>
            <p:cNvPr id="22" name="Flowchart: Preparation 21"/>
            <p:cNvSpPr/>
            <p:nvPr/>
          </p:nvSpPr>
          <p:spPr>
            <a:xfrm>
              <a:off x="1477734" y="3316715"/>
              <a:ext cx="2552700" cy="1071698"/>
            </a:xfrm>
            <a:prstGeom prst="flowChartPreparation">
              <a:avLst/>
            </a:prstGeom>
            <a:solidFill>
              <a:srgbClr val="183858"/>
            </a:solidFill>
            <a:ln>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chemeClr val="bg1"/>
                  </a:solidFill>
                  <a:latin typeface="Arial" panose="020B0604020202020204" pitchFamily="34" charset="0"/>
                  <a:cs typeface="Arial" panose="020B0604020202020204" pitchFamily="34" charset="0"/>
                </a:rPr>
                <a:t>3</a:t>
              </a:r>
              <a:endParaRPr lang="en-US" sz="7000" b="1" dirty="0">
                <a:solidFill>
                  <a:schemeClr val="bg1"/>
                </a:solidFill>
                <a:latin typeface="Arial" panose="020B0604020202020204" pitchFamily="34" charset="0"/>
                <a:cs typeface="Arial" panose="020B0604020202020204" pitchFamily="34" charset="0"/>
              </a:endParaRPr>
            </a:p>
          </p:txBody>
        </p:sp>
        <p:sp>
          <p:nvSpPr>
            <p:cNvPr id="23" name="Rounded Rectangle 22"/>
            <p:cNvSpPr/>
            <p:nvPr/>
          </p:nvSpPr>
          <p:spPr>
            <a:xfrm>
              <a:off x="250370" y="4350314"/>
              <a:ext cx="5007429" cy="2853826"/>
            </a:xfrm>
            <a:prstGeom prst="roundRect">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dirty="0">
                  <a:solidFill>
                    <a:srgbClr val="183858"/>
                  </a:solidFill>
                  <a:latin typeface="Arial" panose="020B0604020202020204" pitchFamily="34" charset="0"/>
                  <a:cs typeface="Arial" panose="020B0604020202020204" pitchFamily="34" charset="0"/>
                </a:rPr>
                <a:t>Trao đổi bài nói</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C5"/>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33020"/>
            <a:ext cx="6327832" cy="2204720"/>
          </a:xfrm>
          <a:prstGeom prst="rect">
            <a:avLst/>
          </a:prstGeom>
        </p:spPr>
      </p:pic>
      <p:pic>
        <p:nvPicPr>
          <p:cNvPr id="16" name="Picture 15"/>
          <p:cNvPicPr>
            <a:picLocks noChangeAspect="1"/>
          </p:cNvPicPr>
          <p:nvPr/>
        </p:nvPicPr>
        <p:blipFill>
          <a:blip r:embed="rId2"/>
          <a:stretch>
            <a:fillRect/>
          </a:stretch>
        </p:blipFill>
        <p:spPr>
          <a:xfrm>
            <a:off x="12054939" y="0"/>
            <a:ext cx="6233061" cy="2171700"/>
          </a:xfrm>
          <a:prstGeom prst="rect">
            <a:avLst/>
          </a:prstGeom>
        </p:spPr>
      </p:pic>
      <p:pic>
        <p:nvPicPr>
          <p:cNvPr id="17" name="Picture 16"/>
          <p:cNvPicPr>
            <a:picLocks noChangeAspect="1"/>
          </p:cNvPicPr>
          <p:nvPr/>
        </p:nvPicPr>
        <p:blipFill>
          <a:blip r:embed="rId2"/>
          <a:stretch>
            <a:fillRect/>
          </a:stretch>
        </p:blipFill>
        <p:spPr>
          <a:xfrm>
            <a:off x="0" y="8039100"/>
            <a:ext cx="6270171" cy="2240280"/>
          </a:xfrm>
          <a:prstGeom prst="rect">
            <a:avLst/>
          </a:prstGeom>
        </p:spPr>
      </p:pic>
      <p:pic>
        <p:nvPicPr>
          <p:cNvPr id="18" name="Picture 17"/>
          <p:cNvPicPr>
            <a:picLocks noChangeAspect="1"/>
          </p:cNvPicPr>
          <p:nvPr/>
        </p:nvPicPr>
        <p:blipFill>
          <a:blip r:embed="rId2"/>
          <a:stretch>
            <a:fillRect/>
          </a:stretch>
        </p:blipFill>
        <p:spPr>
          <a:xfrm>
            <a:off x="12054938" y="8039100"/>
            <a:ext cx="6233061" cy="2240280"/>
          </a:xfrm>
          <a:prstGeom prst="rect">
            <a:avLst/>
          </a:prstGeom>
        </p:spPr>
      </p:pic>
      <p:sp>
        <p:nvSpPr>
          <p:cNvPr id="19" name="Rounded Rectangle 18"/>
          <p:cNvSpPr/>
          <p:nvPr/>
        </p:nvSpPr>
        <p:spPr>
          <a:xfrm>
            <a:off x="3150423" y="3162300"/>
            <a:ext cx="11963399" cy="3429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7000" b="1" dirty="0" smtClean="0">
                <a:solidFill>
                  <a:srgbClr val="183858"/>
                </a:solidFill>
                <a:latin typeface="Arial" panose="020B0604020202020204" pitchFamily="34" charset="0"/>
                <a:cs typeface="Arial" panose="020B0604020202020204" pitchFamily="34" charset="0"/>
              </a:rPr>
              <a:t>01</a:t>
            </a:r>
            <a:r>
              <a:rPr lang="en-US" sz="7000" b="1" dirty="0">
                <a:solidFill>
                  <a:srgbClr val="183858"/>
                </a:solidFill>
                <a:latin typeface="Arial" panose="020B0604020202020204" pitchFamily="34" charset="0"/>
                <a:cs typeface="Arial" panose="020B0604020202020204" pitchFamily="34" charset="0"/>
              </a:rPr>
              <a:t>. CHUẨN BỊ BÀI NÓI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0"/>
            <a:ext cx="914479" cy="10290940"/>
          </a:xfrm>
          <a:prstGeom prst="rect">
            <a:avLst/>
          </a:prstGeom>
        </p:spPr>
      </p:pic>
      <p:pic>
        <p:nvPicPr>
          <p:cNvPr id="12" name="Picture 11"/>
          <p:cNvPicPr>
            <a:picLocks noChangeAspect="1"/>
          </p:cNvPicPr>
          <p:nvPr/>
        </p:nvPicPr>
        <p:blipFill>
          <a:blip r:embed="rId2"/>
          <a:stretch>
            <a:fillRect/>
          </a:stretch>
        </p:blipFill>
        <p:spPr>
          <a:xfrm>
            <a:off x="17340864" y="0"/>
            <a:ext cx="914479" cy="10290940"/>
          </a:xfrm>
          <a:prstGeom prst="rect">
            <a:avLst/>
          </a:prstGeom>
        </p:spPr>
      </p:pic>
      <p:sp>
        <p:nvSpPr>
          <p:cNvPr id="13" name="Rounded Rectangle 12"/>
          <p:cNvSpPr/>
          <p:nvPr/>
        </p:nvSpPr>
        <p:spPr>
          <a:xfrm>
            <a:off x="6006154" y="1567176"/>
            <a:ext cx="60960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schemeClr val="tx1"/>
                </a:solidFill>
                <a:latin typeface="Arial" panose="020B0604020202020204" pitchFamily="34" charset="0"/>
                <a:cs typeface="Arial" panose="020B0604020202020204" pitchFamily="34" charset="0"/>
              </a:rPr>
              <a:t>a. Yêu cầu</a:t>
            </a:r>
            <a:endParaRPr lang="en-US" sz="5000" b="1"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4343400" y="3848100"/>
            <a:ext cx="10161814" cy="4335636"/>
          </a:xfrm>
          <a:prstGeom prst="roundRect">
            <a:avLst>
              <a:gd name="adj" fmla="val 16240"/>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rgbClr val="C00000"/>
                </a:solidFill>
                <a:cs typeface="Arial" panose="020B0604020202020204" pitchFamily="34" charset="0"/>
              </a:rPr>
              <a:t>Em hãy trả lời câu hỏi sau:</a:t>
            </a:r>
          </a:p>
          <a:p>
            <a:pPr algn="just">
              <a:lnSpc>
                <a:spcPct val="150000"/>
              </a:lnSpc>
            </a:pPr>
            <a:r>
              <a:rPr lang="vi-VN" sz="4000" dirty="0" smtClean="0">
                <a:solidFill>
                  <a:schemeClr val="tx1"/>
                </a:solidFill>
                <a:cs typeface="Arial" panose="020B0604020202020204" pitchFamily="34" charset="0"/>
              </a:rPr>
              <a:t>Em </a:t>
            </a:r>
            <a:r>
              <a:rPr lang="vi-VN" sz="4000" dirty="0">
                <a:solidFill>
                  <a:schemeClr val="tx1"/>
                </a:solidFill>
                <a:cs typeface="Arial" panose="020B0604020202020204" pitchFamily="34" charset="0"/>
              </a:rPr>
              <a:t>hãy nêu yêu cầu về nói về trình bày bài ý kiến về một vấn đề xã hội (một thói xấu của con người trong xã hội hiện đại).</a:t>
            </a:r>
            <a:endParaRPr lang="vi-VN" sz="4000" dirty="0">
              <a:solidFill>
                <a:schemeClr val="tx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stretch>
            <a:fillRect/>
          </a:stretch>
        </p:blipFill>
        <p:spPr>
          <a:xfrm>
            <a:off x="1324034" y="247631"/>
            <a:ext cx="4419600" cy="4897839"/>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3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 calcmode="lin" valueType="num">
                                      <p:cBhvr>
                                        <p:cTn id="19" dur="500" fill="hold"/>
                                        <p:tgtEl>
                                          <p:spTgt spid="15"/>
                                        </p:tgtEl>
                                        <p:attrNameLst>
                                          <p:attrName>style.rotation</p:attrName>
                                        </p:attrNameLst>
                                      </p:cBhvr>
                                      <p:tavLst>
                                        <p:tav tm="0">
                                          <p:val>
                                            <p:fltVal val="90"/>
                                          </p:val>
                                        </p:tav>
                                        <p:tav tm="100000">
                                          <p:val>
                                            <p:fltVal val="0"/>
                                          </p:val>
                                        </p:tav>
                                      </p:tavLst>
                                    </p:anim>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04681" y="266700"/>
            <a:ext cx="4883319" cy="871804"/>
          </a:xfrm>
          <a:prstGeom prst="rect">
            <a:avLst/>
          </a:prstGeom>
        </p:spPr>
      </p:pic>
      <p:pic>
        <p:nvPicPr>
          <p:cNvPr id="3" name="Picture 2"/>
          <p:cNvPicPr>
            <a:picLocks noChangeAspect="1"/>
          </p:cNvPicPr>
          <p:nvPr/>
        </p:nvPicPr>
        <p:blipFill>
          <a:blip r:embed="rId2"/>
          <a:stretch>
            <a:fillRect/>
          </a:stretch>
        </p:blipFill>
        <p:spPr>
          <a:xfrm>
            <a:off x="-32657" y="9409753"/>
            <a:ext cx="4883319" cy="871804"/>
          </a:xfrm>
          <a:prstGeom prst="rect">
            <a:avLst/>
          </a:prstGeom>
        </p:spPr>
      </p:pic>
      <p:sp>
        <p:nvSpPr>
          <p:cNvPr id="4" name="Rounded Rectangle 3"/>
          <p:cNvSpPr/>
          <p:nvPr/>
        </p:nvSpPr>
        <p:spPr>
          <a:xfrm>
            <a:off x="1295400" y="1306298"/>
            <a:ext cx="14591822" cy="1279343"/>
          </a:xfrm>
          <a:prstGeom prst="roundRect">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Yêu cầu</a:t>
            </a:r>
            <a:endParaRPr lang="vi-VN" sz="4000" b="1"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1295400" y="4259383"/>
            <a:ext cx="9296401" cy="4655574"/>
          </a:xfrm>
          <a:prstGeom prst="roundRect">
            <a:avLst>
              <a:gd name="adj" fmla="val 8249"/>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latin typeface="Arial" panose="020B0604020202020204" pitchFamily="34" charset="0"/>
                <a:cs typeface="Arial" panose="020B0604020202020204" pitchFamily="34" charset="0"/>
              </a:rPr>
              <a:t>Dựa vào kết quả đã thực hiện ở phần Viết, đánh dấu những ý quan trọng, gạch chân dưới các từ </a:t>
            </a:r>
            <a:r>
              <a:rPr lang="vi-VN" sz="4000" dirty="0" smtClean="0">
                <a:solidFill>
                  <a:schemeClr val="tx1"/>
                </a:solidFill>
                <a:latin typeface="Arial" panose="020B0604020202020204" pitchFamily="34" charset="0"/>
                <a:cs typeface="Arial" panose="020B0604020202020204" pitchFamily="34" charset="0"/>
              </a:rPr>
              <a:t>khoá</a:t>
            </a:r>
            <a:r>
              <a:rPr lang="en-US" sz="4000" dirty="0" smtClean="0">
                <a:solidFill>
                  <a:schemeClr val="tx1"/>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Kiểm </a:t>
            </a:r>
            <a:r>
              <a:rPr lang="vi-VN" sz="4000" dirty="0">
                <a:solidFill>
                  <a:schemeClr val="tx1"/>
                </a:solidFill>
                <a:latin typeface="Arial" panose="020B0604020202020204" pitchFamily="34" charset="0"/>
                <a:cs typeface="Arial" panose="020B0604020202020204" pitchFamily="34" charset="0"/>
              </a:rPr>
              <a:t>tra các phương tiện hỗ trợ (nếu có</a:t>
            </a:r>
            <a:r>
              <a:rPr lang="vi-VN" sz="4000" dirty="0" smtClean="0">
                <a:solidFill>
                  <a:schemeClr val="tx1"/>
                </a:solidFill>
                <a:latin typeface="Arial" panose="020B0604020202020204" pitchFamily="34" charset="0"/>
                <a:cs typeface="Arial" panose="020B0604020202020204" pitchFamily="34" charset="0"/>
              </a:rPr>
              <a:t>)</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10922140" y="4259383"/>
            <a:ext cx="4965082" cy="4655574"/>
          </a:xfrm>
          <a:prstGeom prst="roundRect">
            <a:avLst>
              <a:gd name="adj" fmla="val 11592"/>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Ghi tóm tắt nội dung phát biểu của người </a:t>
            </a:r>
            <a:r>
              <a:rPr lang="vi-VN" sz="4000" dirty="0" smtClean="0">
                <a:solidFill>
                  <a:schemeClr val="tx1"/>
                </a:solidFill>
                <a:latin typeface="Arial" panose="020B0604020202020204" pitchFamily="34" charset="0"/>
                <a:cs typeface="Arial" panose="020B0604020202020204" pitchFamily="34" charset="0"/>
              </a:rPr>
              <a:t>nói</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9" name="Down Arrow 8"/>
          <p:cNvSpPr/>
          <p:nvPr/>
        </p:nvSpPr>
        <p:spPr>
          <a:xfrm>
            <a:off x="5276850" y="3067249"/>
            <a:ext cx="1333499" cy="924991"/>
          </a:xfrm>
          <a:prstGeom prst="downArrow">
            <a:avLst/>
          </a:prstGeom>
          <a:solidFill>
            <a:srgbClr val="183858"/>
          </a:solidFill>
          <a:ln>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Down Arrow 9"/>
          <p:cNvSpPr/>
          <p:nvPr/>
        </p:nvSpPr>
        <p:spPr>
          <a:xfrm>
            <a:off x="12737931" y="3067249"/>
            <a:ext cx="1333499" cy="924991"/>
          </a:xfrm>
          <a:prstGeom prst="downArrow">
            <a:avLst/>
          </a:prstGeom>
          <a:solidFill>
            <a:srgbClr val="183858"/>
          </a:solidFill>
          <a:ln>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975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10886" y="0"/>
            <a:ext cx="4711170" cy="1104983"/>
          </a:xfrm>
          <a:custGeom>
            <a:avLst/>
            <a:gdLst/>
            <a:ahLst/>
            <a:cxnLst/>
            <a:rect l="l" t="t" r="r" b="b"/>
            <a:pathLst>
              <a:path w="4711170" h="1104983">
                <a:moveTo>
                  <a:pt x="0" y="0"/>
                </a:moveTo>
                <a:lnTo>
                  <a:pt x="4711170" y="0"/>
                </a:lnTo>
                <a:lnTo>
                  <a:pt x="4711170" y="1104984"/>
                </a:lnTo>
                <a:lnTo>
                  <a:pt x="0" y="1104984"/>
                </a:lnTo>
                <a:lnTo>
                  <a:pt x="0" y="0"/>
                </a:lnTo>
                <a:close/>
              </a:path>
            </a:pathLst>
          </a:custGeom>
          <a:blipFill>
            <a:blip r:embed="rId2">
              <a:extLst>
                <a:ext uri="{96DAC541-7B7A-43D3-8B79-37D633B846F1}">
                  <asvg:svgBlip xmlns="" xmlns:asvg="http://schemas.microsoft.com/office/drawing/2016/SVG/main" r:embed="rId19"/>
                </a:ext>
              </a:extLst>
            </a:blip>
            <a:stretch>
              <a:fillRect/>
            </a:stretch>
          </a:blipFill>
        </p:spPr>
      </p:sp>
      <p:pic>
        <p:nvPicPr>
          <p:cNvPr id="12" name="Picture 11"/>
          <p:cNvPicPr>
            <a:picLocks noChangeAspect="1"/>
          </p:cNvPicPr>
          <p:nvPr/>
        </p:nvPicPr>
        <p:blipFill>
          <a:blip r:embed="rId20"/>
          <a:stretch>
            <a:fillRect/>
          </a:stretch>
        </p:blipFill>
        <p:spPr>
          <a:xfrm rot="10800000">
            <a:off x="13575384" y="9183528"/>
            <a:ext cx="4712616" cy="1103472"/>
          </a:xfrm>
          <a:prstGeom prst="rect">
            <a:avLst/>
          </a:prstGeom>
        </p:spPr>
      </p:pic>
      <p:sp>
        <p:nvSpPr>
          <p:cNvPr id="4" name="Rounded Rectangle 3"/>
          <p:cNvSpPr/>
          <p:nvPr/>
        </p:nvSpPr>
        <p:spPr>
          <a:xfrm>
            <a:off x="5257800" y="552491"/>
            <a:ext cx="80772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dirty="0" smtClean="0">
                <a:solidFill>
                  <a:schemeClr val="tx1"/>
                </a:solidFill>
                <a:latin typeface="Arial" panose="020B0604020202020204" pitchFamily="34" charset="0"/>
                <a:cs typeface="Arial" panose="020B0604020202020204" pitchFamily="34" charset="0"/>
              </a:rPr>
              <a:t>b. Chuẩn bị bài nói</a:t>
            </a:r>
            <a:endParaRPr lang="en-US" sz="5000" b="1"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762000" y="2132059"/>
            <a:ext cx="17068800" cy="2352393"/>
          </a:xfrm>
          <a:prstGeom prst="roundRect">
            <a:avLst/>
          </a:prstGeom>
          <a:solidFill>
            <a:schemeClr val="bg1"/>
          </a:solidFill>
          <a:ln w="38100">
            <a:solidFill>
              <a:srgbClr val="1838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u="sng" dirty="0" smtClean="0">
                <a:solidFill>
                  <a:srgbClr val="C00000"/>
                </a:solidFill>
                <a:latin typeface="Arial" panose="020B0604020202020204" pitchFamily="34" charset="0"/>
                <a:cs typeface="Arial" panose="020B0604020202020204" pitchFamily="34" charset="0"/>
              </a:rPr>
              <a:t>Đề tài:</a:t>
            </a:r>
          </a:p>
          <a:p>
            <a:pPr algn="ctr">
              <a:lnSpc>
                <a:spcPct val="150000"/>
              </a:lnSpc>
            </a:pPr>
            <a:r>
              <a:rPr lang="en-US" sz="4300" dirty="0" smtClean="0">
                <a:solidFill>
                  <a:schemeClr val="tx1"/>
                </a:solidFill>
                <a:latin typeface="Arial" panose="020B0604020202020204" pitchFamily="34" charset="0"/>
                <a:cs typeface="Arial" panose="020B0604020202020204" pitchFamily="34" charset="0"/>
              </a:rPr>
              <a:t>Trình bày ý kiến về một thói xấu của con người trong xã hội hiện đại</a:t>
            </a:r>
            <a:endParaRPr lang="en-US" sz="4300" dirty="0">
              <a:solidFill>
                <a:schemeClr val="tx1"/>
              </a:solidFill>
              <a:latin typeface="Arial" panose="020B0604020202020204" pitchFamily="34" charset="0"/>
              <a:cs typeface="Arial" panose="020B0604020202020204" pitchFamily="34" charset="0"/>
            </a:endParaRPr>
          </a:p>
        </p:txBody>
      </p:sp>
      <p:grpSp>
        <p:nvGrpSpPr>
          <p:cNvPr id="7" name="Group 6"/>
          <p:cNvGrpSpPr/>
          <p:nvPr/>
        </p:nvGrpSpPr>
        <p:grpSpPr>
          <a:xfrm>
            <a:off x="10064953" y="5511529"/>
            <a:ext cx="5715000" cy="4219271"/>
            <a:chOff x="11798407" y="6114469"/>
            <a:chExt cx="5715000" cy="4219271"/>
          </a:xfrm>
        </p:grpSpPr>
        <p:pic>
          <p:nvPicPr>
            <p:cNvPr id="8" name="Picture 7"/>
            <p:cNvPicPr>
              <a:picLocks noChangeAspect="1"/>
            </p:cNvPicPr>
            <p:nvPr/>
          </p:nvPicPr>
          <p:blipFill>
            <a:blip r:embed="rId21"/>
            <a:stretch>
              <a:fillRect/>
            </a:stretch>
          </p:blipFill>
          <p:spPr>
            <a:xfrm>
              <a:off x="11798407" y="6114469"/>
              <a:ext cx="5715000" cy="3571875"/>
            </a:xfrm>
            <a:prstGeom prst="rect">
              <a:avLst/>
            </a:prstGeom>
            <a:ln>
              <a:noFill/>
            </a:ln>
            <a:effectLst>
              <a:outerShdw blurRad="190500" algn="tl" rotWithShape="0">
                <a:srgbClr val="000000">
                  <a:alpha val="70000"/>
                </a:srgbClr>
              </a:outerShdw>
            </a:effectLst>
          </p:spPr>
        </p:pic>
        <p:sp>
          <p:nvSpPr>
            <p:cNvPr id="9" name="Rounded Rectangle 8"/>
            <p:cNvSpPr/>
            <p:nvPr/>
          </p:nvSpPr>
          <p:spPr>
            <a:xfrm>
              <a:off x="12154076" y="9433455"/>
              <a:ext cx="5003662" cy="900285"/>
            </a:xfrm>
            <a:prstGeom prst="roundRect">
              <a:avLst>
                <a:gd name="adj" fmla="val 23727"/>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Thói quen lười nhác </a:t>
              </a:r>
              <a:endParaRPr lang="vi-VN" sz="4000" dirty="0">
                <a:solidFill>
                  <a:schemeClr val="tx1"/>
                </a:solidFill>
                <a:latin typeface="Arial" panose="020B0604020202020204" pitchFamily="34" charset="0"/>
                <a:cs typeface="Arial" panose="020B0604020202020204" pitchFamily="34" charset="0"/>
              </a:endParaRPr>
            </a:p>
          </p:txBody>
        </p:sp>
      </p:grpSp>
      <p:grpSp>
        <p:nvGrpSpPr>
          <p:cNvPr id="3" name="Group 2"/>
          <p:cNvGrpSpPr/>
          <p:nvPr/>
        </p:nvGrpSpPr>
        <p:grpSpPr>
          <a:xfrm>
            <a:off x="1954063" y="5511528"/>
            <a:ext cx="6858000" cy="4219272"/>
            <a:chOff x="1066800" y="5511528"/>
            <a:chExt cx="6858000" cy="4219272"/>
          </a:xfrm>
        </p:grpSpPr>
        <p:pic>
          <p:nvPicPr>
            <p:cNvPr id="2" name="Picture 1"/>
            <p:cNvPicPr>
              <a:picLocks noChangeAspect="1"/>
            </p:cNvPicPr>
            <p:nvPr/>
          </p:nvPicPr>
          <p:blipFill>
            <a:blip r:embed="rId22"/>
            <a:stretch>
              <a:fillRect/>
            </a:stretch>
          </p:blipFill>
          <p:spPr>
            <a:xfrm>
              <a:off x="1066800" y="5511528"/>
              <a:ext cx="6858000" cy="3672000"/>
            </a:xfrm>
            <a:prstGeom prst="rect">
              <a:avLst/>
            </a:prstGeom>
            <a:ln>
              <a:noFill/>
            </a:ln>
            <a:effectLst>
              <a:outerShdw blurRad="292100" dist="139700" dir="2700000" algn="tl" rotWithShape="0">
                <a:srgbClr val="333333">
                  <a:alpha val="65000"/>
                </a:srgbClr>
              </a:outerShdw>
            </a:effectLst>
          </p:spPr>
        </p:pic>
        <p:sp>
          <p:nvSpPr>
            <p:cNvPr id="14" name="Rounded Rectangle 13"/>
            <p:cNvSpPr/>
            <p:nvPr/>
          </p:nvSpPr>
          <p:spPr>
            <a:xfrm>
              <a:off x="1752600" y="8830515"/>
              <a:ext cx="5519269" cy="900285"/>
            </a:xfrm>
            <a:prstGeom prst="roundRect">
              <a:avLst>
                <a:gd name="adj" fmla="val 23727"/>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Thói quen thức khuya</a:t>
              </a:r>
              <a:endParaRPr lang="vi-VN" sz="40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069278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04681" y="266700"/>
            <a:ext cx="4883319" cy="871804"/>
          </a:xfrm>
          <a:prstGeom prst="rect">
            <a:avLst/>
          </a:prstGeom>
        </p:spPr>
      </p:pic>
      <p:pic>
        <p:nvPicPr>
          <p:cNvPr id="3" name="Picture 2"/>
          <p:cNvPicPr>
            <a:picLocks noChangeAspect="1"/>
          </p:cNvPicPr>
          <p:nvPr/>
        </p:nvPicPr>
        <p:blipFill>
          <a:blip r:embed="rId2"/>
          <a:stretch>
            <a:fillRect/>
          </a:stretch>
        </p:blipFill>
        <p:spPr>
          <a:xfrm>
            <a:off x="-32657" y="9409753"/>
            <a:ext cx="4883319" cy="871804"/>
          </a:xfrm>
          <a:prstGeom prst="rect">
            <a:avLst/>
          </a:prstGeom>
        </p:spPr>
      </p:pic>
      <p:sp>
        <p:nvSpPr>
          <p:cNvPr id="6" name="Rounded Rectangle 5"/>
          <p:cNvSpPr/>
          <p:nvPr/>
        </p:nvSpPr>
        <p:spPr>
          <a:xfrm>
            <a:off x="1126271" y="1333500"/>
            <a:ext cx="2057400" cy="7841797"/>
          </a:xfrm>
          <a:prstGeom prst="roundRect">
            <a:avLst>
              <a:gd name="adj" fmla="val 18070"/>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500" b="1" dirty="0" smtClean="0">
                <a:solidFill>
                  <a:schemeClr val="tx1"/>
                </a:solidFill>
                <a:cs typeface="Arial" panose="020B0604020202020204" pitchFamily="34" charset="0"/>
              </a:rPr>
              <a:t>a. Tìm ý </a:t>
            </a:r>
            <a:endParaRPr lang="vi-VN" sz="4500" b="1"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5791200" y="1333500"/>
            <a:ext cx="11125201" cy="1447800"/>
          </a:xfrm>
          <a:prstGeom prst="roundRect">
            <a:avLst>
              <a:gd name="adj" fmla="val 7712"/>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Vấn đề được nêu ra là gì</a:t>
            </a:r>
            <a:r>
              <a:rPr lang="vi-VN" sz="4000" dirty="0" smtClean="0">
                <a:solidFill>
                  <a:schemeClr val="tx1"/>
                </a:solidFill>
                <a:cs typeface="Arial" panose="020B0604020202020204" pitchFamily="34" charset="0"/>
              </a:rPr>
              <a:t>? </a:t>
            </a:r>
            <a:endParaRPr lang="vi-VN" sz="4000" dirty="0">
              <a:solidFill>
                <a:schemeClr val="tx1"/>
              </a:solidFill>
              <a:latin typeface="Arial" panose="020B0604020202020204" pitchFamily="34" charset="0"/>
              <a:cs typeface="Arial" panose="020B0604020202020204" pitchFamily="34" charset="0"/>
            </a:endParaRPr>
          </a:p>
        </p:txBody>
      </p:sp>
      <p:sp>
        <p:nvSpPr>
          <p:cNvPr id="8" name="Down Arrow 7"/>
          <p:cNvSpPr/>
          <p:nvPr/>
        </p:nvSpPr>
        <p:spPr>
          <a:xfrm rot="16200000">
            <a:off x="4000501" y="1591733"/>
            <a:ext cx="1219200" cy="1055913"/>
          </a:xfrm>
          <a:prstGeom prst="downArrow">
            <a:avLst/>
          </a:prstGeom>
          <a:solidFill>
            <a:srgbClr val="183858"/>
          </a:solidFill>
          <a:ln>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9" name="Rounded Rectangle 8"/>
          <p:cNvSpPr/>
          <p:nvPr/>
        </p:nvSpPr>
        <p:spPr>
          <a:xfrm>
            <a:off x="5791200" y="2944888"/>
            <a:ext cx="11125201" cy="1884106"/>
          </a:xfrm>
          <a:prstGeom prst="roundRect">
            <a:avLst>
              <a:gd name="adj" fmla="val 7712"/>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Vấn đề đó được hiểu như thế nào? Vì sao nó đáng phê phán?</a:t>
            </a:r>
            <a:endParaRPr lang="vi-VN" sz="4000" dirty="0">
              <a:solidFill>
                <a:schemeClr val="tx1"/>
              </a:solidFill>
              <a:latin typeface="Arial" panose="020B0604020202020204" pitchFamily="34" charset="0"/>
              <a:cs typeface="Arial" panose="020B0604020202020204" pitchFamily="34" charset="0"/>
            </a:endParaRPr>
          </a:p>
        </p:txBody>
      </p:sp>
      <p:sp>
        <p:nvSpPr>
          <p:cNvPr id="10" name="Down Arrow 9"/>
          <p:cNvSpPr/>
          <p:nvPr/>
        </p:nvSpPr>
        <p:spPr>
          <a:xfrm rot="16200000">
            <a:off x="4000501" y="3368856"/>
            <a:ext cx="1219200" cy="1055913"/>
          </a:xfrm>
          <a:prstGeom prst="downArrow">
            <a:avLst/>
          </a:prstGeom>
          <a:solidFill>
            <a:srgbClr val="183858"/>
          </a:solidFill>
          <a:ln>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1" name="Rounded Rectangle 10"/>
          <p:cNvSpPr/>
          <p:nvPr/>
        </p:nvSpPr>
        <p:spPr>
          <a:xfrm>
            <a:off x="5791200" y="4992582"/>
            <a:ext cx="11125201" cy="2032213"/>
          </a:xfrm>
          <a:prstGeom prst="roundRect">
            <a:avLst>
              <a:gd name="adj" fmla="val 7712"/>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Làm thế nào để ý kiến phê phán của mình có sức thuyết phục?</a:t>
            </a:r>
            <a:endParaRPr lang="vi-VN" sz="40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5791200" y="7188383"/>
            <a:ext cx="11125201" cy="1986914"/>
          </a:xfrm>
          <a:prstGeom prst="roundRect">
            <a:avLst>
              <a:gd name="adj" fmla="val 7712"/>
            </a:avLst>
          </a:prstGeom>
          <a:solidFill>
            <a:schemeClr val="bg1"/>
          </a:solidFill>
          <a:ln w="38100">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Liệu có ý kiến nào không đồng tình với ý kiến phê phán của mình không?</a:t>
            </a:r>
            <a:endParaRPr lang="vi-VN" sz="4000" dirty="0">
              <a:solidFill>
                <a:schemeClr val="tx1"/>
              </a:solidFill>
              <a:latin typeface="Arial" panose="020B0604020202020204" pitchFamily="34" charset="0"/>
              <a:cs typeface="Arial" panose="020B0604020202020204" pitchFamily="34" charset="0"/>
            </a:endParaRPr>
          </a:p>
        </p:txBody>
      </p:sp>
      <p:sp>
        <p:nvSpPr>
          <p:cNvPr id="13" name="Down Arrow 12"/>
          <p:cNvSpPr/>
          <p:nvPr/>
        </p:nvSpPr>
        <p:spPr>
          <a:xfrm rot="16200000">
            <a:off x="3995057" y="5492903"/>
            <a:ext cx="1219200" cy="1055913"/>
          </a:xfrm>
          <a:prstGeom prst="downArrow">
            <a:avLst/>
          </a:prstGeom>
          <a:solidFill>
            <a:srgbClr val="183858"/>
          </a:solidFill>
          <a:ln>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4" name="Down Arrow 13"/>
          <p:cNvSpPr/>
          <p:nvPr/>
        </p:nvSpPr>
        <p:spPr>
          <a:xfrm rot="16200000">
            <a:off x="3995057" y="7270026"/>
            <a:ext cx="1219200" cy="1055913"/>
          </a:xfrm>
          <a:prstGeom prst="downArrow">
            <a:avLst/>
          </a:prstGeom>
          <a:solidFill>
            <a:srgbClr val="183858"/>
          </a:solidFill>
          <a:ln>
            <a:solidFill>
              <a:srgbClr val="183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3473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859</Words>
  <Application>Microsoft Office PowerPoint</Application>
  <PresentationFormat>Custom</PresentationFormat>
  <Paragraphs>92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sao của Warm Social Studies Subject for Middle School: Jewish Culture Presentation</dc:title>
  <cp:lastModifiedBy>Giang Lưu</cp:lastModifiedBy>
  <cp:revision>13</cp:revision>
  <dcterms:created xsi:type="dcterms:W3CDTF">2006-08-16T00:00:00Z</dcterms:created>
  <dcterms:modified xsi:type="dcterms:W3CDTF">2023-10-08T12:36:44Z</dcterms:modified>
  <dc:identifier>DAFvsXB4RGs</dc:identifier>
</cp:coreProperties>
</file>