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 id="262" r:id="rId7"/>
    <p:sldId id="263" r:id="rId8"/>
    <p:sldId id="292" r:id="rId9"/>
    <p:sldId id="264" r:id="rId10"/>
    <p:sldId id="266" r:id="rId11"/>
    <p:sldId id="267" r:id="rId12"/>
    <p:sldId id="281" r:id="rId13"/>
    <p:sldId id="291" r:id="rId14"/>
    <p:sldId id="293" r:id="rId15"/>
    <p:sldId id="286" r:id="rId16"/>
    <p:sldId id="282" r:id="rId17"/>
    <p:sldId id="287" r:id="rId18"/>
    <p:sldId id="283" r:id="rId19"/>
    <p:sldId id="294" r:id="rId20"/>
    <p:sldId id="295" r:id="rId21"/>
    <p:sldId id="299" r:id="rId22"/>
    <p:sldId id="302" r:id="rId23"/>
    <p:sldId id="297" r:id="rId24"/>
    <p:sldId id="285" r:id="rId25"/>
    <p:sldId id="290" r:id="rId26"/>
    <p:sldId id="277" r:id="rId27"/>
    <p:sldId id="280" r:id="rId28"/>
  </p:sldIdLst>
  <p:sldSz cx="18288000" cy="10287000"/>
  <p:notesSz cx="6858000" cy="9144000"/>
  <p:embeddedFontLst>
    <p:embeddedFont>
      <p:font typeface="Calibri" panose="020F0502020204030204" pitchFamily="34" charset="0"/>
      <p:regular r:id="rId29"/>
      <p:bold r:id="rId30"/>
      <p:italic r:id="rId31"/>
      <p:boldItalic r:id="rId32"/>
    </p:embeddedFont>
    <p:embeddedFont>
      <p:font typeface="Arial" panose="020B0604020202020204" pitchFamily="34"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AF0"/>
    <a:srgbClr val="403152"/>
    <a:srgbClr val="AB8BCC"/>
    <a:srgbClr val="C5E9EB"/>
    <a:srgbClr val="9DB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12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16.svg"/><Relationship Id="rId2"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7.xml"/><Relationship Id="rId19"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 Id="rId9" Type="http://schemas.openxmlformats.org/officeDocument/2006/relationships/image" Target="../media/image129.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12"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36.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 Id="rId10" Type="http://schemas.openxmlformats.org/officeDocument/2006/relationships/image" Target="../media/image36.png"/><Relationship Id="rId9" Type="http://schemas.openxmlformats.org/officeDocument/2006/relationships/image" Target="../media/image105.svg"/></Relationships>
</file>

<file path=ppt/slides/_rels/slide27.xml.rels><?xml version="1.0" encoding="UTF-8" standalone="yes"?>
<Relationships xmlns="http://schemas.openxmlformats.org/package/2006/relationships"><Relationship Id="rId18" Type="http://schemas.openxmlformats.org/officeDocument/2006/relationships/image" Target="../media/image2.png"/><Relationship Id="rId17" Type="http://schemas.openxmlformats.org/officeDocument/2006/relationships/image" Target="../media/image16.svg"/><Relationship Id="rId2"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7.xml"/><Relationship Id="rId19" Type="http://schemas.openxmlformats.org/officeDocument/2006/relationships/image" Target="../media/image18.svg"/></Relationships>
</file>

<file path=ppt/slides/_rels/slide3.xml.rels><?xml version="1.0" encoding="UTF-8" standalone="yes"?>
<Relationships xmlns="http://schemas.openxmlformats.org/package/2006/relationships"><Relationship Id="rId8" Type="http://schemas.openxmlformats.org/officeDocument/2006/relationships/image" Target="../media/image35.svg"/><Relationship Id="rId2" Type="http://schemas.openxmlformats.org/officeDocument/2006/relationships/image" Target="../media/image8.png"/><Relationship Id="rId1" Type="http://schemas.openxmlformats.org/officeDocument/2006/relationships/slideLayout" Target="../slideLayouts/slideLayout7.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13" Type="http://schemas.openxmlformats.org/officeDocument/2006/relationships/image" Target="../media/image53.svg"/><Relationship Id="rId2" Type="http://schemas.openxmlformats.org/officeDocument/2006/relationships/image" Target="../media/image10.png"/><Relationship Id="rId1" Type="http://schemas.openxmlformats.org/officeDocument/2006/relationships/slideLayout" Target="../slideLayouts/slideLayout7.xml"/><Relationship Id="rId10" Type="http://schemas.openxmlformats.org/officeDocument/2006/relationships/image" Target="../media/image11.png"/><Relationship Id="rId9" Type="http://schemas.openxmlformats.org/officeDocument/2006/relationships/image" Target="../media/image51.svg"/></Relationships>
</file>

<file path=ppt/slides/_rels/slide5.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3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5.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image" Target="../media/image73.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71.sv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7" Type="http://schemas.openxmlformats.org/officeDocument/2006/relationships/image" Target="../media/image97.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1.svg"/><Relationship Id="rId5" Type="http://schemas.openxmlformats.org/officeDocument/2006/relationships/image" Target="../media/image9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flipV="1">
            <a:off x="14935200" y="-190500"/>
            <a:ext cx="4014675" cy="2688760"/>
          </a:xfrm>
          <a:custGeom>
            <a:avLst/>
            <a:gdLst/>
            <a:ahLst/>
            <a:cxnLst/>
            <a:rect l="l" t="t" r="r" b="b"/>
            <a:pathLst>
              <a:path w="5069507" h="3382744">
                <a:moveTo>
                  <a:pt x="0" y="3382744"/>
                </a:moveTo>
                <a:lnTo>
                  <a:pt x="5069507" y="3382744"/>
                </a:lnTo>
                <a:lnTo>
                  <a:pt x="5069507" y="0"/>
                </a:lnTo>
                <a:lnTo>
                  <a:pt x="0" y="0"/>
                </a:lnTo>
                <a:lnTo>
                  <a:pt x="0" y="3382744"/>
                </a:lnTo>
                <a:close/>
              </a:path>
            </a:pathLst>
          </a:custGeom>
          <a:blipFill>
            <a:blip r:embed="rId2">
              <a:extLst>
                <a:ext uri="{96DAC541-7B7A-43D3-8B79-37D633B846F1}">
                  <asvg:svgBlip xmlns:asvg="http://schemas.microsoft.com/office/drawing/2016/SVG/main" xmlns="" r:embed="rId17"/>
                </a:ext>
              </a:extLst>
            </a:blip>
            <a:stretch>
              <a:fillRect/>
            </a:stretch>
          </a:blipFill>
        </p:spPr>
      </p:sp>
      <p:sp>
        <p:nvSpPr>
          <p:cNvPr id="12" name="Freeform 12"/>
          <p:cNvSpPr/>
          <p:nvPr/>
        </p:nvSpPr>
        <p:spPr>
          <a:xfrm rot="1480712" flipV="1">
            <a:off x="15140015" y="-275027"/>
            <a:ext cx="3605043" cy="2857816"/>
          </a:xfrm>
          <a:custGeom>
            <a:avLst/>
            <a:gdLst/>
            <a:ahLst/>
            <a:cxnLst/>
            <a:rect l="l" t="t" r="r" b="b"/>
            <a:pathLst>
              <a:path w="3605043" h="2857816">
                <a:moveTo>
                  <a:pt x="0" y="2857815"/>
                </a:moveTo>
                <a:lnTo>
                  <a:pt x="3605042" y="2857815"/>
                </a:lnTo>
                <a:lnTo>
                  <a:pt x="3605042" y="0"/>
                </a:lnTo>
                <a:lnTo>
                  <a:pt x="0" y="0"/>
                </a:lnTo>
                <a:lnTo>
                  <a:pt x="0" y="2857815"/>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2" name="Picture 1"/>
          <p:cNvPicPr>
            <a:picLocks noChangeAspect="1"/>
          </p:cNvPicPr>
          <p:nvPr/>
        </p:nvPicPr>
        <p:blipFill rotWithShape="1">
          <a:blip r:embed="rId20"/>
          <a:srcRect l="37190" b="16580"/>
          <a:stretch/>
        </p:blipFill>
        <p:spPr>
          <a:xfrm>
            <a:off x="0" y="5881560"/>
            <a:ext cx="3048000" cy="4433380"/>
          </a:xfrm>
          <a:prstGeom prst="rect">
            <a:avLst/>
          </a:prstGeom>
        </p:spPr>
      </p:pic>
      <p:sp>
        <p:nvSpPr>
          <p:cNvPr id="6" name="TextBox 5"/>
          <p:cNvSpPr txBox="1"/>
          <p:nvPr/>
        </p:nvSpPr>
        <p:spPr>
          <a:xfrm>
            <a:off x="2149576" y="2465939"/>
            <a:ext cx="14792960" cy="5632311"/>
          </a:xfrm>
          <a:prstGeom prst="rect">
            <a:avLst/>
          </a:prstGeom>
          <a:noFill/>
        </p:spPr>
        <p:txBody>
          <a:bodyPr wrap="square" rtlCol="0">
            <a:spAutoFit/>
          </a:bodyPr>
          <a:lstStyle/>
          <a:p>
            <a:pPr algn="ctr">
              <a:lnSpc>
                <a:spcPct val="150000"/>
              </a:lnSpc>
            </a:pPr>
            <a:r>
              <a:rPr lang="en-US" sz="8000" b="1" dirty="0" smtClean="0">
                <a:solidFill>
                  <a:schemeClr val="accent4">
                    <a:lumMod val="50000"/>
                  </a:schemeClr>
                </a:solidFill>
                <a:latin typeface="Arial" panose="020B0604020202020204" pitchFamily="34" charset="0"/>
                <a:cs typeface="Arial" panose="020B0604020202020204" pitchFamily="34" charset="0"/>
              </a:rPr>
              <a:t>CHÀO ĐÓN CÁC EM </a:t>
            </a:r>
          </a:p>
          <a:p>
            <a:pPr algn="ctr">
              <a:lnSpc>
                <a:spcPct val="150000"/>
              </a:lnSpc>
            </a:pPr>
            <a:r>
              <a:rPr lang="en-US" sz="8000" b="1" dirty="0" smtClean="0">
                <a:solidFill>
                  <a:schemeClr val="accent4">
                    <a:lumMod val="50000"/>
                  </a:schemeClr>
                </a:solidFill>
                <a:latin typeface="Arial" panose="020B0604020202020204" pitchFamily="34" charset="0"/>
                <a:cs typeface="Arial" panose="020B0604020202020204" pitchFamily="34" charset="0"/>
              </a:rPr>
              <a:t>TỚI TIẾT HỌC MÔN NGỮ VĂN NGÀY HÔM NAY!</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000" y="6465006"/>
            <a:ext cx="4304149" cy="3853006"/>
          </a:xfrm>
          <a:prstGeom prst="rect">
            <a:avLst/>
          </a:prstGeom>
        </p:spPr>
      </p:pic>
      <p:pic>
        <p:nvPicPr>
          <p:cNvPr id="3" name="Picture 2"/>
          <p:cNvPicPr>
            <a:picLocks noChangeAspect="1"/>
          </p:cNvPicPr>
          <p:nvPr/>
        </p:nvPicPr>
        <p:blipFill>
          <a:blip r:embed="rId3"/>
          <a:stretch>
            <a:fillRect/>
          </a:stretch>
        </p:blipFill>
        <p:spPr>
          <a:xfrm>
            <a:off x="0" y="7429499"/>
            <a:ext cx="2937734" cy="2857501"/>
          </a:xfrm>
          <a:prstGeom prst="rect">
            <a:avLst/>
          </a:prstGeom>
        </p:spPr>
      </p:pic>
      <p:sp>
        <p:nvSpPr>
          <p:cNvPr id="4" name="Rounded Rectangle 3"/>
          <p:cNvSpPr/>
          <p:nvPr/>
        </p:nvSpPr>
        <p:spPr>
          <a:xfrm>
            <a:off x="845684" y="1051209"/>
            <a:ext cx="3276600" cy="5851949"/>
          </a:xfrm>
          <a:prstGeom prst="roundRect">
            <a:avLst>
              <a:gd name="adj" fmla="val 5490"/>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Vấn đề được nêu ra </a:t>
            </a:r>
            <a:endParaRPr lang="vi-VN" sz="40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5798685" y="1051209"/>
            <a:ext cx="11879715" cy="2743200"/>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Bài viết đề cập đến vấn đề chen lấn, xô đẩy như một thói quen xấu của con người trong hoạt động cộng đồng. </a:t>
            </a:r>
          </a:p>
        </p:txBody>
      </p:sp>
      <p:sp>
        <p:nvSpPr>
          <p:cNvPr id="6" name="Down Arrow 5"/>
          <p:cNvSpPr/>
          <p:nvPr/>
        </p:nvSpPr>
        <p:spPr>
          <a:xfrm rot="16200000">
            <a:off x="4427084" y="1965609"/>
            <a:ext cx="12192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7" name="Rounded Rectangle 6"/>
          <p:cNvSpPr/>
          <p:nvPr/>
        </p:nvSpPr>
        <p:spPr>
          <a:xfrm>
            <a:off x="5798685" y="4159958"/>
            <a:ext cx="6012315" cy="2743200"/>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Vấn đề được nêu ra ngay ở phần Mở bài của bài viết. </a:t>
            </a:r>
          </a:p>
        </p:txBody>
      </p:sp>
      <p:sp>
        <p:nvSpPr>
          <p:cNvPr id="8" name="Down Arrow 7"/>
          <p:cNvSpPr/>
          <p:nvPr/>
        </p:nvSpPr>
        <p:spPr>
          <a:xfrm rot="16200000">
            <a:off x="4427084" y="5074358"/>
            <a:ext cx="12192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2496800" y="4165401"/>
            <a:ext cx="4709173" cy="594667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3191773">
            <a:off x="-382545" y="6103354"/>
            <a:ext cx="4342377" cy="4264149"/>
          </a:xfrm>
          <a:custGeom>
            <a:avLst/>
            <a:gdLst/>
            <a:ahLst/>
            <a:cxnLst/>
            <a:rect l="l" t="t" r="r" b="b"/>
            <a:pathLst>
              <a:path w="4687411" h="5074953">
                <a:moveTo>
                  <a:pt x="0" y="0"/>
                </a:moveTo>
                <a:lnTo>
                  <a:pt x="4687411" y="0"/>
                </a:lnTo>
                <a:lnTo>
                  <a:pt x="4687411" y="5074953"/>
                </a:lnTo>
                <a:lnTo>
                  <a:pt x="0" y="5074953"/>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 name="Rounded Rectangle 2"/>
          <p:cNvSpPr/>
          <p:nvPr/>
        </p:nvSpPr>
        <p:spPr>
          <a:xfrm>
            <a:off x="631638" y="952500"/>
            <a:ext cx="17145000" cy="1371600"/>
          </a:xfrm>
          <a:prstGeom prst="roundRect">
            <a:avLst>
              <a:gd name="adj" fmla="val 50000"/>
            </a:avLst>
          </a:prstGeom>
          <a:solidFill>
            <a:schemeClr val="accent4">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bg1"/>
                </a:solidFill>
                <a:cs typeface="Arial" panose="020B0604020202020204" pitchFamily="34" charset="0"/>
              </a:rPr>
              <a:t>Các </a:t>
            </a:r>
            <a:r>
              <a:rPr lang="vi-VN" sz="4000" b="1" dirty="0">
                <a:solidFill>
                  <a:schemeClr val="bg1"/>
                </a:solidFill>
                <a:cs typeface="Arial" panose="020B0604020202020204" pitchFamily="34" charset="0"/>
              </a:rPr>
              <a:t>khía cạnh của vấn đề được nêu ra để phê phán</a:t>
            </a:r>
            <a:endParaRPr lang="vi-VN" sz="4000" b="1" i="1" dirty="0">
              <a:solidFill>
                <a:schemeClr val="bg1"/>
              </a:solidFill>
              <a:latin typeface="Arial" panose="020B0604020202020204" pitchFamily="34" charset="0"/>
              <a:cs typeface="Arial" panose="020B0604020202020204" pitchFamily="34" charset="0"/>
            </a:endParaRPr>
          </a:p>
        </p:txBody>
      </p:sp>
      <p:sp>
        <p:nvSpPr>
          <p:cNvPr id="4" name="Rounded Rectangle 3"/>
          <p:cNvSpPr/>
          <p:nvPr/>
        </p:nvSpPr>
        <p:spPr>
          <a:xfrm>
            <a:off x="308253" y="3074035"/>
            <a:ext cx="5257800" cy="2362200"/>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Thực trạng của hành vi chen lấn, xô đẩy. </a:t>
            </a:r>
            <a:endParaRPr lang="vi-VN"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335619" y="4942840"/>
            <a:ext cx="5257800" cy="2486660"/>
          </a:xfrm>
          <a:prstGeom prst="roundRect">
            <a:avLst>
              <a:gd name="adj" fmla="val 7712"/>
            </a:avLst>
          </a:prstGeom>
          <a:solidFill>
            <a:schemeClr val="bg1"/>
          </a:solidFill>
          <a:ln w="38100">
            <a:solidFill>
              <a:srgbClr val="4031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Hậu quả của hành vi chen lấn, xô </a:t>
            </a:r>
            <a:r>
              <a:rPr lang="vi-VN" sz="4000" dirty="0" smtClean="0">
                <a:solidFill>
                  <a:schemeClr val="tx1"/>
                </a:solidFill>
                <a:cs typeface="Arial" panose="020B0604020202020204" pitchFamily="34" charset="0"/>
              </a:rPr>
              <a:t>đẩy</a:t>
            </a:r>
            <a:r>
              <a:rPr lang="en-US" sz="4000" dirty="0" smtClean="0">
                <a:solidFill>
                  <a:schemeClr val="tx1"/>
                </a:solidFill>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2288090" y="7070464"/>
            <a:ext cx="5737038" cy="2329928"/>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Nguyên nhân của hành vi chen lấn, xô đẩy. </a:t>
            </a:r>
            <a:endParaRPr lang="vi-VN" sz="4000" dirty="0">
              <a:solidFill>
                <a:schemeClr val="tx1"/>
              </a:solidFill>
              <a:latin typeface="Arial" panose="020B0604020202020204" pitchFamily="34" charset="0"/>
              <a:cs typeface="Arial" panose="020B0604020202020204" pitchFamily="34" charset="0"/>
            </a:endParaRPr>
          </a:p>
        </p:txBody>
      </p:sp>
      <p:cxnSp>
        <p:nvCxnSpPr>
          <p:cNvPr id="8" name="Straight Connector 7"/>
          <p:cNvCxnSpPr>
            <a:stCxn id="4" idx="3"/>
            <a:endCxn id="6" idx="1"/>
          </p:cNvCxnSpPr>
          <p:nvPr/>
        </p:nvCxnSpPr>
        <p:spPr>
          <a:xfrm>
            <a:off x="5566053" y="4255135"/>
            <a:ext cx="769566" cy="1931035"/>
          </a:xfrm>
          <a:prstGeom prst="line">
            <a:avLst/>
          </a:prstGeom>
          <a:ln w="38100">
            <a:solidFill>
              <a:srgbClr val="403152"/>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3"/>
            <a:endCxn id="7" idx="1"/>
          </p:cNvCxnSpPr>
          <p:nvPr/>
        </p:nvCxnSpPr>
        <p:spPr>
          <a:xfrm>
            <a:off x="11593419" y="6186170"/>
            <a:ext cx="694671" cy="2049258"/>
          </a:xfrm>
          <a:prstGeom prst="line">
            <a:avLst/>
          </a:prstGeom>
          <a:ln w="38100">
            <a:solidFill>
              <a:srgbClr val="40315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anim calcmode="lin" valueType="num">
                                      <p:cBhvr>
                                        <p:cTn id="33" dur="500" fill="hold"/>
                                        <p:tgtEl>
                                          <p:spTgt spid="7"/>
                                        </p:tgtEl>
                                        <p:attrNameLst>
                                          <p:attrName>ppt_x</p:attrName>
                                        </p:attrNameLst>
                                      </p:cBhvr>
                                      <p:tavLst>
                                        <p:tav tm="0">
                                          <p:val>
                                            <p:strVal val="#ppt_x"/>
                                          </p:val>
                                        </p:tav>
                                        <p:tav tm="100000">
                                          <p:val>
                                            <p:strVal val="#ppt_x"/>
                                          </p:val>
                                        </p:tav>
                                      </p:tavLst>
                                    </p:anim>
                                    <p:anim calcmode="lin" valueType="num">
                                      <p:cBhvr>
                                        <p:cTn id="34"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544800" y="-419100"/>
            <a:ext cx="2941687" cy="3242205"/>
          </a:xfrm>
          <a:prstGeom prst="rect">
            <a:avLst/>
          </a:prstGeom>
        </p:spPr>
      </p:pic>
      <p:sp>
        <p:nvSpPr>
          <p:cNvPr id="3" name="Rounded Rectangle 2"/>
          <p:cNvSpPr/>
          <p:nvPr/>
        </p:nvSpPr>
        <p:spPr>
          <a:xfrm>
            <a:off x="4648200" y="417578"/>
            <a:ext cx="8420101" cy="1830322"/>
          </a:xfrm>
          <a:prstGeom prst="roundRect">
            <a:avLst>
              <a:gd name="adj" fmla="val 1526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accent4">
                    <a:lumMod val="50000"/>
                  </a:schemeClr>
                </a:solidFill>
                <a:latin typeface="Arial" panose="020B0604020202020204" pitchFamily="34" charset="0"/>
                <a:cs typeface="Arial" panose="020B0604020202020204" pitchFamily="34" charset="0"/>
              </a:rPr>
              <a:t>Để ý kiến phê phán của mình có sức thuyết phục, ta </a:t>
            </a:r>
            <a:r>
              <a:rPr lang="vi-VN" sz="4000" b="1" dirty="0" smtClean="0">
                <a:solidFill>
                  <a:schemeClr val="accent4">
                    <a:lumMod val="50000"/>
                  </a:schemeClr>
                </a:solidFill>
                <a:latin typeface="Arial" panose="020B0604020202020204" pitchFamily="34" charset="0"/>
                <a:cs typeface="Arial" panose="020B0604020202020204" pitchFamily="34" charset="0"/>
              </a:rPr>
              <a:t>cần</a:t>
            </a:r>
            <a:r>
              <a:rPr lang="en-US" sz="4000" b="1" dirty="0" smtClean="0">
                <a:solidFill>
                  <a:schemeClr val="accent4">
                    <a:lumMod val="50000"/>
                  </a:schemeClr>
                </a:solidFill>
                <a:latin typeface="Arial" panose="020B0604020202020204" pitchFamily="34" charset="0"/>
                <a:cs typeface="Arial" panose="020B0604020202020204" pitchFamily="34" charset="0"/>
              </a:rPr>
              <a:t>: </a:t>
            </a:r>
            <a:endParaRPr lang="vi-VN" sz="4000" b="1" i="1" dirty="0">
              <a:solidFill>
                <a:schemeClr val="accent4">
                  <a:lumMod val="50000"/>
                </a:schemeClr>
              </a:solidFill>
              <a:latin typeface="Arial" panose="020B0604020202020204" pitchFamily="34" charset="0"/>
              <a:cs typeface="Arial" panose="020B0604020202020204" pitchFamily="34" charset="0"/>
            </a:endParaRPr>
          </a:p>
        </p:txBody>
      </p:sp>
      <p:sp>
        <p:nvSpPr>
          <p:cNvPr id="4" name="Rounded Rectangle 3"/>
          <p:cNvSpPr/>
          <p:nvPr/>
        </p:nvSpPr>
        <p:spPr>
          <a:xfrm>
            <a:off x="231325" y="2754454"/>
            <a:ext cx="7083875" cy="2098202"/>
          </a:xfrm>
          <a:prstGeom prst="roundRect">
            <a:avLst>
              <a:gd name="adj" fmla="val 15170"/>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a:solidFill>
                  <a:schemeClr val="tx1"/>
                </a:solidFill>
                <a:latin typeface="Arial" panose="020B0604020202020204" pitchFamily="34" charset="0"/>
                <a:cs typeface="Arial" panose="020B0604020202020204" pitchFamily="34" charset="0"/>
              </a:rPr>
              <a:t>Sử dụng lí lẽ và bằng chứng cụ thể</a:t>
            </a:r>
            <a:endParaRPr lang="vi-VN"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9829800" y="2719094"/>
            <a:ext cx="8001000" cy="2099204"/>
          </a:xfrm>
          <a:prstGeom prst="roundRect">
            <a:avLst>
              <a:gd name="adj" fmla="val 10423"/>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Bằng chứng được </a:t>
            </a:r>
            <a:r>
              <a:rPr lang="en-US" sz="4000" dirty="0" smtClean="0">
                <a:solidFill>
                  <a:schemeClr val="tx1"/>
                </a:solidFill>
                <a:latin typeface="Arial" panose="020B0604020202020204" pitchFamily="34" charset="0"/>
                <a:cs typeface="Arial" panose="020B0604020202020204" pitchFamily="34" charset="0"/>
              </a:rPr>
              <a:t>lấy</a:t>
            </a:r>
            <a:r>
              <a:rPr lang="vi-VN" sz="4000" dirty="0" smtClean="0">
                <a:solidFill>
                  <a:schemeClr val="tx1"/>
                </a:solidFill>
                <a:latin typeface="Arial" panose="020B0604020202020204" pitchFamily="34" charset="0"/>
                <a:cs typeface="Arial" panose="020B0604020202020204" pitchFamily="34" charset="0"/>
              </a:rPr>
              <a:t> </a:t>
            </a:r>
            <a:r>
              <a:rPr lang="vi-VN" sz="4000" dirty="0">
                <a:solidFill>
                  <a:schemeClr val="tx1"/>
                </a:solidFill>
                <a:latin typeface="Arial" panose="020B0604020202020204" pitchFamily="34" charset="0"/>
                <a:cs typeface="Arial" panose="020B0604020202020204" pitchFamily="34" charset="0"/>
              </a:rPr>
              <a:t>từ thực tế đời </a:t>
            </a:r>
            <a:r>
              <a:rPr lang="vi-VN" sz="4000" dirty="0" smtClean="0">
                <a:solidFill>
                  <a:schemeClr val="tx1"/>
                </a:solidFill>
                <a:latin typeface="Arial" panose="020B0604020202020204" pitchFamily="34" charset="0"/>
                <a:cs typeface="Arial" panose="020B0604020202020204" pitchFamily="34" charset="0"/>
              </a:rPr>
              <a:t>sống</a:t>
            </a:r>
            <a:r>
              <a:rPr lang="en-US" sz="4000" dirty="0" smtClean="0">
                <a:solidFill>
                  <a:schemeClr val="tx1"/>
                </a:solidFill>
                <a:latin typeface="Arial" panose="020B0604020202020204" pitchFamily="34" charset="0"/>
                <a:cs typeface="Arial" panose="020B0604020202020204" pitchFamily="34" charset="0"/>
              </a:rPr>
              <a:t>, </a:t>
            </a:r>
            <a:r>
              <a:rPr lang="vi-VN" sz="4000" dirty="0" smtClean="0">
                <a:solidFill>
                  <a:schemeClr val="tx1"/>
                </a:solidFill>
                <a:latin typeface="Arial" panose="020B0604020202020204" pitchFamily="34" charset="0"/>
                <a:cs typeface="Arial" panose="020B0604020202020204" pitchFamily="34" charset="0"/>
              </a:rPr>
              <a:t>sách </a:t>
            </a:r>
            <a:r>
              <a:rPr lang="vi-VN" sz="4000" dirty="0">
                <a:solidFill>
                  <a:schemeClr val="tx1"/>
                </a:solidFill>
                <a:latin typeface="Arial" panose="020B0604020202020204" pitchFamily="34" charset="0"/>
                <a:cs typeface="Arial" panose="020B0604020202020204" pitchFamily="34" charset="0"/>
              </a:rPr>
              <a:t>báo, </a:t>
            </a:r>
            <a:r>
              <a:rPr lang="en-US" sz="4000" dirty="0" smtClean="0">
                <a:solidFill>
                  <a:schemeClr val="tx1"/>
                </a:solidFill>
                <a:latin typeface="Arial" panose="020B0604020202020204" pitchFamily="34" charset="0"/>
                <a:cs typeface="Arial" panose="020B0604020202020204" pitchFamily="34" charset="0"/>
              </a:rPr>
              <a:t>internet…</a:t>
            </a:r>
            <a:endParaRPr lang="vi-VN" sz="4000" dirty="0">
              <a:solidFill>
                <a:schemeClr val="tx1"/>
              </a:solidFill>
              <a:latin typeface="Arial" panose="020B0604020202020204" pitchFamily="34" charset="0"/>
              <a:cs typeface="Arial" panose="020B0604020202020204" pitchFamily="34" charset="0"/>
            </a:endParaRPr>
          </a:p>
        </p:txBody>
      </p:sp>
      <p:grpSp>
        <p:nvGrpSpPr>
          <p:cNvPr id="6" name="Group 5"/>
          <p:cNvGrpSpPr/>
          <p:nvPr/>
        </p:nvGrpSpPr>
        <p:grpSpPr>
          <a:xfrm>
            <a:off x="2895600" y="1235022"/>
            <a:ext cx="1732280" cy="1484072"/>
            <a:chOff x="-19050" y="-1"/>
            <a:chExt cx="2538642" cy="1484072"/>
          </a:xfrm>
        </p:grpSpPr>
        <p:cxnSp>
          <p:nvCxnSpPr>
            <p:cNvPr id="7" name="Straight Connector 6"/>
            <p:cNvCxnSpPr/>
            <p:nvPr/>
          </p:nvCxnSpPr>
          <p:spPr>
            <a:xfrm flipH="1">
              <a:off x="-19050" y="0"/>
              <a:ext cx="2538642" cy="0"/>
            </a:xfrm>
            <a:prstGeom prst="line">
              <a:avLst/>
            </a:prstGeom>
            <a:ln w="698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050" y="-1"/>
              <a:ext cx="0" cy="1484072"/>
            </a:xfrm>
            <a:prstGeom prst="line">
              <a:avLst/>
            </a:prstGeom>
            <a:ln w="69850">
              <a:solidFill>
                <a:schemeClr val="accent4">
                  <a:lumMod val="50000"/>
                </a:schemeClr>
              </a:solidFill>
              <a:tailEnd type="diamon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flipH="1">
            <a:off x="13068301" y="1235022"/>
            <a:ext cx="2057401" cy="1484072"/>
            <a:chOff x="-19050" y="-1"/>
            <a:chExt cx="2538642" cy="1484072"/>
          </a:xfrm>
        </p:grpSpPr>
        <p:cxnSp>
          <p:nvCxnSpPr>
            <p:cNvPr id="11" name="Straight Connector 10"/>
            <p:cNvCxnSpPr/>
            <p:nvPr/>
          </p:nvCxnSpPr>
          <p:spPr>
            <a:xfrm flipH="1">
              <a:off x="-19050" y="0"/>
              <a:ext cx="2538642" cy="0"/>
            </a:xfrm>
            <a:prstGeom prst="line">
              <a:avLst/>
            </a:prstGeom>
            <a:ln w="6985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 y="-1"/>
              <a:ext cx="0" cy="1484072"/>
            </a:xfrm>
            <a:prstGeom prst="line">
              <a:avLst/>
            </a:prstGeom>
            <a:ln w="69850">
              <a:solidFill>
                <a:schemeClr val="accent4">
                  <a:lumMod val="50000"/>
                </a:schemeClr>
              </a:solidFill>
              <a:tailEnd type="diamond"/>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rotWithShape="1">
          <a:blip r:embed="rId2"/>
          <a:srcRect t="10577"/>
          <a:stretch/>
        </p:blipFill>
        <p:spPr>
          <a:xfrm rot="10800000">
            <a:off x="0" y="7387695"/>
            <a:ext cx="2941687" cy="2899305"/>
          </a:xfrm>
          <a:prstGeom prst="rect">
            <a:avLst/>
          </a:prstGeom>
        </p:spPr>
      </p:pic>
      <p:sp>
        <p:nvSpPr>
          <p:cNvPr id="14" name="Rounded Rectangle 13"/>
          <p:cNvSpPr/>
          <p:nvPr/>
        </p:nvSpPr>
        <p:spPr>
          <a:xfrm>
            <a:off x="231324" y="5288490"/>
            <a:ext cx="8237761" cy="4644076"/>
          </a:xfrm>
          <a:prstGeom prst="roundRect">
            <a:avLst>
              <a:gd name="adj" fmla="val 5941"/>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Dựa </a:t>
            </a:r>
            <a:r>
              <a:rPr lang="vi-VN" sz="4000" dirty="0">
                <a:solidFill>
                  <a:schemeClr val="tx1"/>
                </a:solidFill>
                <a:latin typeface="Arial" panose="020B0604020202020204" pitchFamily="34" charset="0"/>
                <a:cs typeface="Arial" panose="020B0604020202020204" pitchFamily="34" charset="0"/>
              </a:rPr>
              <a:t>vào thực tế cuộc sống </a:t>
            </a:r>
            <a:r>
              <a:rPr lang="vi-VN" sz="4000" dirty="0" smtClean="0">
                <a:solidFill>
                  <a:schemeClr val="tx1"/>
                </a:solidFill>
                <a:latin typeface="Arial" panose="020B0604020202020204" pitchFamily="34" charset="0"/>
                <a:cs typeface="Arial" panose="020B0604020202020204" pitchFamily="34" charset="0"/>
              </a:rPr>
              <a:t>chỉ </a:t>
            </a:r>
            <a:r>
              <a:rPr lang="vi-VN" sz="4000" dirty="0">
                <a:solidFill>
                  <a:schemeClr val="tx1"/>
                </a:solidFill>
                <a:latin typeface="Arial" panose="020B0604020202020204" pitchFamily="34" charset="0"/>
                <a:cs typeface="Arial" panose="020B0604020202020204" pitchFamily="34" charset="0"/>
              </a:rPr>
              <a:t>ra </a:t>
            </a:r>
            <a:r>
              <a:rPr lang="vi-VN" sz="4000" dirty="0" smtClean="0">
                <a:solidFill>
                  <a:schemeClr val="tx1"/>
                </a:solidFill>
                <a:latin typeface="Arial" panose="020B0604020202020204" pitchFamily="34" charset="0"/>
                <a:cs typeface="Arial" panose="020B0604020202020204" pitchFamily="34" charset="0"/>
              </a:rPr>
              <a:t>đặc </a:t>
            </a:r>
            <a:r>
              <a:rPr lang="vi-VN" sz="4000" dirty="0">
                <a:solidFill>
                  <a:schemeClr val="tx1"/>
                </a:solidFill>
                <a:latin typeface="Arial" panose="020B0604020202020204" pitchFamily="34" charset="0"/>
                <a:cs typeface="Arial" panose="020B0604020202020204" pitchFamily="34" charset="0"/>
              </a:rPr>
              <a:t>điểm của thói quen chen lấn, xô đẩy nơi công </a:t>
            </a:r>
            <a:r>
              <a:rPr lang="vi-VN" sz="4000" dirty="0" smtClean="0">
                <a:solidFill>
                  <a:schemeClr val="tx1"/>
                </a:solidFill>
                <a:latin typeface="Arial" panose="020B0604020202020204" pitchFamily="34" charset="0"/>
                <a:cs typeface="Arial" panose="020B0604020202020204" pitchFamily="34" charset="0"/>
              </a:rPr>
              <a:t>cộng</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Đặc </a:t>
            </a:r>
            <a:r>
              <a:rPr lang="vi-VN" sz="4000" dirty="0">
                <a:solidFill>
                  <a:schemeClr val="tx1"/>
                </a:solidFill>
                <a:latin typeface="Arial" panose="020B0604020202020204" pitchFamily="34" charset="0"/>
                <a:cs typeface="Arial" panose="020B0604020202020204" pitchFamily="34" charset="0"/>
              </a:rPr>
              <a:t>biệt nhấn mạnh vào hậu quả của thói quen </a:t>
            </a:r>
            <a:r>
              <a:rPr lang="vi-VN" sz="4000" dirty="0" smtClean="0">
                <a:solidFill>
                  <a:schemeClr val="tx1"/>
                </a:solidFill>
                <a:latin typeface="Arial" panose="020B0604020202020204" pitchFamily="34" charset="0"/>
                <a:cs typeface="Arial" panose="020B0604020202020204" pitchFamily="34" charset="0"/>
              </a:rPr>
              <a:t>này</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9829800" y="5288490"/>
            <a:ext cx="8072120" cy="4644076"/>
          </a:xfrm>
          <a:prstGeom prst="roundRect">
            <a:avLst>
              <a:gd name="adj" fmla="val 5941"/>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Nêu </a:t>
            </a:r>
            <a:r>
              <a:rPr lang="vi-VN" sz="4000" dirty="0">
                <a:solidFill>
                  <a:schemeClr val="tx1"/>
                </a:solidFill>
                <a:latin typeface="Arial" panose="020B0604020202020204" pitchFamily="34" charset="0"/>
                <a:cs typeface="Arial" panose="020B0604020202020204" pitchFamily="34" charset="0"/>
              </a:rPr>
              <a:t>lên những hiện tượng thực tế trong xã hội Việt </a:t>
            </a:r>
            <a:r>
              <a:rPr lang="vi-VN" sz="4000" dirty="0" smtClean="0">
                <a:solidFill>
                  <a:schemeClr val="tx1"/>
                </a:solidFill>
                <a:latin typeface="Arial" panose="020B0604020202020204" pitchFamily="34" charset="0"/>
                <a:cs typeface="Arial" panose="020B0604020202020204" pitchFamily="34" charset="0"/>
              </a:rPr>
              <a:t>Nam</a:t>
            </a:r>
            <a:r>
              <a:rPr lang="en-US" sz="4000" dirty="0" smtClean="0">
                <a:solidFill>
                  <a:schemeClr val="tx1"/>
                </a:solidFill>
                <a:latin typeface="Arial" panose="020B0604020202020204" pitchFamily="34" charset="0"/>
                <a:cs typeface="Arial" panose="020B0604020202020204" pitchFamily="34" charset="0"/>
              </a:rPr>
              <a:t>.</a:t>
            </a: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Các </a:t>
            </a:r>
            <a:r>
              <a:rPr lang="en-US" sz="4000" dirty="0" smtClean="0">
                <a:solidFill>
                  <a:schemeClr val="tx1"/>
                </a:solidFill>
                <a:latin typeface="Arial" panose="020B0604020202020204" pitchFamily="34" charset="0"/>
                <a:cs typeface="Arial" panose="020B0604020202020204" pitchFamily="34" charset="0"/>
              </a:rPr>
              <a:t>sự kiện</a:t>
            </a:r>
            <a:r>
              <a:rPr lang="vi-VN" sz="4000" dirty="0" smtClean="0">
                <a:solidFill>
                  <a:schemeClr val="tx1"/>
                </a:solidFill>
                <a:latin typeface="Arial" panose="020B0604020202020204" pitchFamily="34" charset="0"/>
                <a:cs typeface="Arial" panose="020B0604020202020204" pitchFamily="34" charset="0"/>
              </a:rPr>
              <a:t> </a:t>
            </a:r>
            <a:r>
              <a:rPr lang="en-US" sz="4000" dirty="0" smtClean="0">
                <a:solidFill>
                  <a:schemeClr val="tx1"/>
                </a:solidFill>
                <a:latin typeface="Arial" panose="020B0604020202020204" pitchFamily="34" charset="0"/>
                <a:cs typeface="Arial" panose="020B0604020202020204" pitchFamily="34" charset="0"/>
              </a:rPr>
              <a:t>xảy ra </a:t>
            </a:r>
            <a:r>
              <a:rPr lang="vi-VN" sz="4000" dirty="0" smtClean="0">
                <a:solidFill>
                  <a:schemeClr val="tx1"/>
                </a:solidFill>
                <a:latin typeface="Arial" panose="020B0604020202020204" pitchFamily="34" charset="0"/>
                <a:cs typeface="Arial" panose="020B0604020202020204" pitchFamily="34" charset="0"/>
              </a:rPr>
              <a:t>trên </a:t>
            </a:r>
            <a:r>
              <a:rPr lang="vi-VN" sz="4000" dirty="0">
                <a:solidFill>
                  <a:schemeClr val="tx1"/>
                </a:solidFill>
                <a:latin typeface="Arial" panose="020B0604020202020204" pitchFamily="34" charset="0"/>
                <a:cs typeface="Arial" panose="020B0604020202020204" pitchFamily="34" charset="0"/>
              </a:rPr>
              <a:t>thế giới mà nguyên nhân là do chen lấn, xô đẩy</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2895600" y="4818298"/>
            <a:ext cx="0" cy="470192"/>
          </a:xfrm>
          <a:prstGeom prst="line">
            <a:avLst/>
          </a:prstGeom>
          <a:ln w="69850">
            <a:solidFill>
              <a:schemeClr val="accent4">
                <a:lumMod val="50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125702" y="4818298"/>
            <a:ext cx="0" cy="470192"/>
          </a:xfrm>
          <a:prstGeom prst="line">
            <a:avLst/>
          </a:prstGeom>
          <a:ln w="69850">
            <a:solidFill>
              <a:schemeClr val="accent4">
                <a:lumMod val="50000"/>
              </a:schemeClr>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7562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up)">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anim calcmode="lin" valueType="num">
                                      <p:cBhvr>
                                        <p:cTn id="34" dur="500" fill="hold"/>
                                        <p:tgtEl>
                                          <p:spTgt spid="5"/>
                                        </p:tgtEl>
                                        <p:attrNameLst>
                                          <p:attrName>ppt_x</p:attrName>
                                        </p:attrNameLst>
                                      </p:cBhvr>
                                      <p:tavLst>
                                        <p:tav tm="0">
                                          <p:val>
                                            <p:strVal val="#ppt_x"/>
                                          </p:val>
                                        </p:tav>
                                        <p:tav tm="100000">
                                          <p:val>
                                            <p:strVal val="#ppt_x"/>
                                          </p:val>
                                        </p:tav>
                                      </p:tavLst>
                                    </p:anim>
                                    <p:anim calcmode="lin" valueType="num">
                                      <p:cBhvr>
                                        <p:cTn id="35"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up)">
                                      <p:cBhvr>
                                        <p:cTn id="40" dur="500"/>
                                        <p:tgtEl>
                                          <p:spTgt spid="19"/>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rot="5400000" flipH="1">
            <a:off x="15525750" y="628650"/>
            <a:ext cx="3390899" cy="2133601"/>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1409700" y="2743200"/>
            <a:ext cx="15544799" cy="2514600"/>
          </a:xfrm>
          <a:prstGeom prst="roundRect">
            <a:avLst>
              <a:gd name="adj" fmla="val 15170"/>
            </a:avLst>
          </a:prstGeom>
          <a:solidFill>
            <a:schemeClr val="bg1"/>
          </a:solidFill>
          <a:ln w="3810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i="1" dirty="0" smtClean="0">
                <a:solidFill>
                  <a:schemeClr val="tx1"/>
                </a:solidFill>
                <a:latin typeface="Arial" panose="020B0604020202020204" pitchFamily="34" charset="0"/>
                <a:cs typeface="Arial" panose="020B0604020202020204" pitchFamily="34" charset="0"/>
              </a:rPr>
              <a:t>“Trong một số lễ hội, việc chen lấn có thể xem như một hình thức văn hóa – tín ngưỡng dân gian (hội Chen, hội cướp phết…)”</a:t>
            </a:r>
            <a:endParaRPr lang="vi-VN" sz="4000" i="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971799" y="609601"/>
            <a:ext cx="12420600" cy="1524000"/>
          </a:xfrm>
          <a:prstGeom prst="roundRect">
            <a:avLst>
              <a:gd name="adj" fmla="val 15262"/>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accent4">
                    <a:lumMod val="50000"/>
                  </a:schemeClr>
                </a:solidFill>
                <a:latin typeface="Arial" panose="020B0604020202020204" pitchFamily="34" charset="0"/>
                <a:cs typeface="Arial" panose="020B0604020202020204" pitchFamily="34" charset="0"/>
              </a:rPr>
              <a:t>Tác giả dự </a:t>
            </a:r>
            <a:r>
              <a:rPr lang="en-US" sz="4000" b="1" dirty="0">
                <a:solidFill>
                  <a:schemeClr val="accent4">
                    <a:lumMod val="50000"/>
                  </a:schemeClr>
                </a:solidFill>
                <a:latin typeface="Arial" panose="020B0604020202020204" pitchFamily="34" charset="0"/>
                <a:cs typeface="Arial" panose="020B0604020202020204" pitchFamily="34" charset="0"/>
              </a:rPr>
              <a:t>đoán ý kiến không đồng tình với quan điểm của mình </a:t>
            </a:r>
            <a:endParaRPr lang="vi-VN" sz="4000" b="1" i="1" dirty="0">
              <a:solidFill>
                <a:schemeClr val="accent4">
                  <a:lumMod val="50000"/>
                </a:schemeClr>
              </a:solidFill>
              <a:latin typeface="Arial" panose="020B0604020202020204" pitchFamily="34" charset="0"/>
              <a:cs typeface="Arial" panose="020B0604020202020204" pitchFamily="34" charset="0"/>
            </a:endParaRPr>
          </a:p>
        </p:txBody>
      </p:sp>
      <p:sp>
        <p:nvSpPr>
          <p:cNvPr id="8" name="Rounded Rectangle 7"/>
          <p:cNvSpPr/>
          <p:nvPr/>
        </p:nvSpPr>
        <p:spPr>
          <a:xfrm>
            <a:off x="637273" y="6684801"/>
            <a:ext cx="7083875" cy="1335229"/>
          </a:xfrm>
          <a:prstGeom prst="roundRect">
            <a:avLst>
              <a:gd name="adj" fmla="val 1517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Đối </a:t>
            </a:r>
            <a:r>
              <a:rPr lang="en-US" sz="4000" dirty="0">
                <a:solidFill>
                  <a:schemeClr val="tx1"/>
                </a:solidFill>
                <a:latin typeface="Arial" panose="020B0604020202020204" pitchFamily="34" charset="0"/>
                <a:cs typeface="Arial" panose="020B0604020202020204" pitchFamily="34" charset="0"/>
              </a:rPr>
              <a:t>thoại với ý kiến </a:t>
            </a:r>
            <a:r>
              <a:rPr lang="en-US" sz="4000" dirty="0" smtClean="0">
                <a:solidFill>
                  <a:schemeClr val="tx1"/>
                </a:solidFill>
                <a:latin typeface="Arial" panose="020B0604020202020204" pitchFamily="34" charset="0"/>
                <a:cs typeface="Arial" panose="020B0604020202020204" pitchFamily="34" charset="0"/>
              </a:rPr>
              <a:t>đó.</a:t>
            </a:r>
            <a:endParaRPr lang="vi-VN"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9298749" y="6668472"/>
            <a:ext cx="8169728" cy="3147303"/>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smtClean="0">
                <a:solidFill>
                  <a:schemeClr val="tx1"/>
                </a:solidFill>
                <a:latin typeface="Arial" panose="020B0604020202020204" pitchFamily="34" charset="0"/>
                <a:cs typeface="Arial" panose="020B0604020202020204" pitchFamily="34" charset="0"/>
              </a:rPr>
              <a:t>Lật </a:t>
            </a:r>
            <a:r>
              <a:rPr lang="en-US" sz="4000" dirty="0">
                <a:solidFill>
                  <a:schemeClr val="tx1"/>
                </a:solidFill>
                <a:latin typeface="Arial" panose="020B0604020202020204" pitchFamily="34" charset="0"/>
                <a:cs typeface="Arial" panose="020B0604020202020204" pitchFamily="34" charset="0"/>
              </a:rPr>
              <a:t>đi lật lại vấn đề để </a:t>
            </a:r>
            <a:r>
              <a:rPr lang="en-US" sz="4000" dirty="0" smtClean="0">
                <a:solidFill>
                  <a:schemeClr val="tx1"/>
                </a:solidFill>
                <a:latin typeface="Arial" panose="020B0604020202020204" pitchFamily="34" charset="0"/>
                <a:cs typeface="Arial" panose="020B0604020202020204" pitchFamily="34" charset="0"/>
              </a:rPr>
              <a:t>khẳng </a:t>
            </a:r>
            <a:r>
              <a:rPr lang="en-US" sz="4000" dirty="0">
                <a:solidFill>
                  <a:schemeClr val="tx1"/>
                </a:solidFill>
                <a:latin typeface="Arial" panose="020B0604020202020204" pitchFamily="34" charset="0"/>
                <a:cs typeface="Arial" panose="020B0604020202020204" pitchFamily="34" charset="0"/>
              </a:rPr>
              <a:t>định thái độ phê phán của </a:t>
            </a:r>
            <a:r>
              <a:rPr lang="en-US" sz="4000" dirty="0" smtClean="0">
                <a:solidFill>
                  <a:schemeClr val="tx1"/>
                </a:solidFill>
                <a:latin typeface="Arial" panose="020B0604020202020204" pitchFamily="34" charset="0"/>
                <a:cs typeface="Arial" panose="020B0604020202020204" pitchFamily="34" charset="0"/>
              </a:rPr>
              <a:t>mình đối với hiện tượng chen lấn, xô đẩy.</a:t>
            </a:r>
            <a:endParaRPr lang="vi-VN" sz="4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4"/>
          <a:stretch>
            <a:fillRect/>
          </a:stretch>
        </p:blipFill>
        <p:spPr>
          <a:xfrm rot="13679494">
            <a:off x="11911429" y="5641148"/>
            <a:ext cx="1028398" cy="1138303"/>
          </a:xfrm>
          <a:prstGeom prst="rect">
            <a:avLst/>
          </a:prstGeom>
        </p:spPr>
      </p:pic>
      <p:pic>
        <p:nvPicPr>
          <p:cNvPr id="10" name="Picture 9"/>
          <p:cNvPicPr>
            <a:picLocks noChangeAspect="1"/>
          </p:cNvPicPr>
          <p:nvPr/>
        </p:nvPicPr>
        <p:blipFill>
          <a:blip r:embed="rId14"/>
          <a:stretch>
            <a:fillRect/>
          </a:stretch>
        </p:blipFill>
        <p:spPr>
          <a:xfrm rot="9305142" flipH="1">
            <a:off x="3579765" y="5571961"/>
            <a:ext cx="872330" cy="1270252"/>
          </a:xfrm>
          <a:prstGeom prst="rect">
            <a:avLst/>
          </a:prstGeom>
        </p:spPr>
      </p:pic>
    </p:spTree>
    <p:extLst>
      <p:ext uri="{BB962C8B-B14F-4D97-AF65-F5344CB8AC3E}">
        <p14:creationId xmlns:p14="http://schemas.microsoft.com/office/powerpoint/2010/main" val="243312494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Freeform 6"/>
          <p:cNvSpPr/>
          <p:nvPr/>
        </p:nvSpPr>
        <p:spPr>
          <a:xfrm rot="5400000" flipH="1">
            <a:off x="15525750" y="628650"/>
            <a:ext cx="3390899" cy="2133601"/>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2933700" y="3771900"/>
            <a:ext cx="12420600" cy="35179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7000" b="1" dirty="0">
                <a:solidFill>
                  <a:schemeClr val="accent5">
                    <a:lumMod val="50000"/>
                  </a:schemeClr>
                </a:solidFill>
                <a:cs typeface="Arial" panose="020B0604020202020204" pitchFamily="34" charset="0"/>
              </a:rPr>
              <a:t>THỰC HÀNH VIẾT THEO CÁC BƯỚC</a:t>
            </a:r>
          </a:p>
        </p:txBody>
      </p:sp>
      <p:sp>
        <p:nvSpPr>
          <p:cNvPr id="5" name="7-Point Star 4"/>
          <p:cNvSpPr/>
          <p:nvPr/>
        </p:nvSpPr>
        <p:spPr>
          <a:xfrm>
            <a:off x="8039100" y="1852134"/>
            <a:ext cx="2209800" cy="1816099"/>
          </a:xfrm>
          <a:prstGeom prst="star7">
            <a:avLst>
              <a:gd name="adj" fmla="val 33538"/>
              <a:gd name="hf" fmla="val 102572"/>
              <a:gd name="vf" fmla="val 105210"/>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3</a:t>
            </a:r>
            <a:endParaRPr lang="en-US" sz="7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0950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000" y="6465006"/>
            <a:ext cx="4304149" cy="3853006"/>
          </a:xfrm>
          <a:prstGeom prst="rect">
            <a:avLst/>
          </a:prstGeom>
        </p:spPr>
      </p:pic>
      <p:pic>
        <p:nvPicPr>
          <p:cNvPr id="3" name="Picture 2"/>
          <p:cNvPicPr>
            <a:picLocks noChangeAspect="1"/>
          </p:cNvPicPr>
          <p:nvPr/>
        </p:nvPicPr>
        <p:blipFill>
          <a:blip r:embed="rId3"/>
          <a:stretch>
            <a:fillRect/>
          </a:stretch>
        </p:blipFill>
        <p:spPr>
          <a:xfrm>
            <a:off x="0" y="6655175"/>
            <a:ext cx="3733800" cy="3631826"/>
          </a:xfrm>
          <a:prstGeom prst="rect">
            <a:avLst/>
          </a:prstGeom>
        </p:spPr>
      </p:pic>
      <p:sp>
        <p:nvSpPr>
          <p:cNvPr id="4" name="TextBox 3"/>
          <p:cNvSpPr txBox="1"/>
          <p:nvPr/>
        </p:nvSpPr>
        <p:spPr>
          <a:xfrm>
            <a:off x="6022372" y="381709"/>
            <a:ext cx="6491573" cy="1246495"/>
          </a:xfrm>
          <a:prstGeom prst="rect">
            <a:avLst/>
          </a:prstGeom>
          <a:noFill/>
        </p:spPr>
        <p:txBody>
          <a:bodyPr wrap="square" rtlCol="0">
            <a:spAutoFit/>
          </a:bodyPr>
          <a:lstStyle/>
          <a:p>
            <a:pPr algn="ctr">
              <a:lnSpc>
                <a:spcPct val="150000"/>
              </a:lnSpc>
            </a:pPr>
            <a:r>
              <a:rPr lang="en-US" sz="5000" b="1" dirty="0" smtClean="0">
                <a:latin typeface="Arial" panose="020B0604020202020204" pitchFamily="34" charset="0"/>
                <a:cs typeface="Arial" panose="020B0604020202020204" pitchFamily="34" charset="0"/>
              </a:rPr>
              <a:t>a. </a:t>
            </a:r>
            <a:r>
              <a:rPr lang="vi-VN" sz="5000" b="1" dirty="0" smtClean="0">
                <a:latin typeface="Arial" panose="020B0604020202020204" pitchFamily="34" charset="0"/>
                <a:cs typeface="Arial" panose="020B0604020202020204" pitchFamily="34" charset="0"/>
              </a:rPr>
              <a:t>Lựa chọn đề tài</a:t>
            </a:r>
            <a:endParaRPr lang="en-US" sz="5000" b="1" dirty="0">
              <a:latin typeface="Arial" panose="020B0604020202020204" pitchFamily="34" charset="0"/>
              <a:cs typeface="Arial" panose="020B0604020202020204" pitchFamily="34" charset="0"/>
            </a:endParaRPr>
          </a:p>
        </p:txBody>
      </p:sp>
      <p:sp>
        <p:nvSpPr>
          <p:cNvPr id="5" name="Rounded Rectangle 4"/>
          <p:cNvSpPr/>
          <p:nvPr/>
        </p:nvSpPr>
        <p:spPr>
          <a:xfrm>
            <a:off x="1866900" y="2171700"/>
            <a:ext cx="15290800" cy="3200400"/>
          </a:xfrm>
          <a:prstGeom prst="roundRect">
            <a:avLst>
              <a:gd name="adj" fmla="val 5000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Em hãy suy ngẫm về chính </a:t>
            </a:r>
            <a:r>
              <a:rPr lang="vi-VN" sz="4000" dirty="0" smtClean="0">
                <a:solidFill>
                  <a:schemeClr val="tx1"/>
                </a:solidFill>
                <a:latin typeface="Arial" panose="020B0604020202020204" pitchFamily="34" charset="0"/>
                <a:cs typeface="Arial" panose="020B0604020202020204" pitchFamily="34" charset="0"/>
              </a:rPr>
              <a:t>mình</a:t>
            </a:r>
            <a:r>
              <a:rPr lang="en-US" sz="4000" dirty="0" smtClean="0">
                <a:solidFill>
                  <a:schemeClr val="tx1"/>
                </a:solidFill>
                <a:latin typeface="Arial" panose="020B0604020202020204" pitchFamily="34" charset="0"/>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Quan </a:t>
            </a:r>
            <a:r>
              <a:rPr lang="vi-VN" sz="4000" dirty="0">
                <a:solidFill>
                  <a:schemeClr val="tx1"/>
                </a:solidFill>
                <a:latin typeface="Arial" panose="020B0604020202020204" pitchFamily="34" charset="0"/>
                <a:cs typeface="Arial" panose="020B0604020202020204" pitchFamily="34" charset="0"/>
              </a:rPr>
              <a:t>sát hành vi, lối sống của những người xung </a:t>
            </a:r>
            <a:r>
              <a:rPr lang="vi-VN" sz="4000" dirty="0" smtClean="0">
                <a:solidFill>
                  <a:schemeClr val="tx1"/>
                </a:solidFill>
                <a:latin typeface="Arial" panose="020B0604020202020204" pitchFamily="34" charset="0"/>
                <a:cs typeface="Arial" panose="020B0604020202020204" pitchFamily="34" charset="0"/>
              </a:rPr>
              <a:t>quanh</a:t>
            </a:r>
            <a:r>
              <a:rPr lang="en-US" sz="4000" dirty="0" smtClean="0">
                <a:solidFill>
                  <a:schemeClr val="tx1"/>
                </a:solidFill>
                <a:latin typeface="Arial" panose="020B0604020202020204" pitchFamily="34" charset="0"/>
                <a:cs typeface="Arial" panose="020B0604020202020204" pitchFamily="34" charset="0"/>
              </a:rPr>
              <a:t>.</a:t>
            </a:r>
            <a:r>
              <a:rPr lang="vi-VN" sz="4000" dirty="0" smtClean="0">
                <a:solidFill>
                  <a:schemeClr val="tx1"/>
                </a:solidFill>
                <a:latin typeface="Arial" panose="020B0604020202020204" pitchFamily="34" charset="0"/>
                <a:cs typeface="Arial" panose="020B0604020202020204" pitchFamily="34" charset="0"/>
              </a:rPr>
              <a:t> </a:t>
            </a:r>
            <a:endParaRPr lang="en-US" sz="4000" dirty="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Tìm </a:t>
            </a:r>
            <a:r>
              <a:rPr lang="vi-VN" sz="4000" dirty="0">
                <a:solidFill>
                  <a:schemeClr val="tx1"/>
                </a:solidFill>
                <a:latin typeface="Arial" panose="020B0604020202020204" pitchFamily="34" charset="0"/>
                <a:cs typeface="Arial" panose="020B0604020202020204" pitchFamily="34" charset="0"/>
              </a:rPr>
              <a:t>hiểu trên sách báo, phương tiện truyền </a:t>
            </a:r>
            <a:r>
              <a:rPr lang="vi-VN" sz="4000" dirty="0" smtClean="0">
                <a:solidFill>
                  <a:schemeClr val="tx1"/>
                </a:solidFill>
                <a:latin typeface="Arial" panose="020B0604020202020204" pitchFamily="34" charset="0"/>
                <a:cs typeface="Arial" panose="020B0604020202020204" pitchFamily="34" charset="0"/>
              </a:rPr>
              <a:t>thông</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2" name="Right Arrow 1"/>
          <p:cNvSpPr/>
          <p:nvPr/>
        </p:nvSpPr>
        <p:spPr>
          <a:xfrm>
            <a:off x="2720975" y="6465006"/>
            <a:ext cx="1371600" cy="964494"/>
          </a:xfrm>
          <a:prstGeom prst="right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Rounded Rectangle 6"/>
          <p:cNvSpPr/>
          <p:nvPr/>
        </p:nvSpPr>
        <p:spPr>
          <a:xfrm>
            <a:off x="4502150" y="6078862"/>
            <a:ext cx="10020300" cy="1600200"/>
          </a:xfrm>
          <a:prstGeom prst="roundRect">
            <a:avLst>
              <a:gd name="adj" fmla="val 5941"/>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accent4">
                    <a:lumMod val="50000"/>
                  </a:schemeClr>
                </a:solidFill>
                <a:latin typeface="Arial" panose="020B0604020202020204" pitchFamily="34" charset="0"/>
                <a:cs typeface="Arial" panose="020B0604020202020204" pitchFamily="34" charset="0"/>
              </a:rPr>
              <a:t>Nhận </a:t>
            </a:r>
            <a:r>
              <a:rPr lang="vi-VN" sz="4000" b="1" dirty="0">
                <a:solidFill>
                  <a:schemeClr val="accent4">
                    <a:lumMod val="50000"/>
                  </a:schemeClr>
                </a:solidFill>
                <a:latin typeface="Arial" panose="020B0604020202020204" pitchFamily="34" charset="0"/>
                <a:cs typeface="Arial" panose="020B0604020202020204" pitchFamily="34" charset="0"/>
              </a:rPr>
              <a:t>ra những thói xấu của con người</a:t>
            </a:r>
            <a:r>
              <a:rPr lang="en-US" sz="4000" b="1" dirty="0" smtClean="0">
                <a:solidFill>
                  <a:schemeClr val="accent4">
                    <a:lumMod val="50000"/>
                  </a:schemeClr>
                </a:solidFill>
                <a:latin typeface="Arial" panose="020B0604020202020204" pitchFamily="34" charset="0"/>
                <a:cs typeface="Arial" panose="020B0604020202020204" pitchFamily="34" charset="0"/>
              </a:rPr>
              <a:t>.</a:t>
            </a:r>
            <a:endParaRPr lang="vi-VN" sz="4000" b="1" dirty="0">
              <a:solidFill>
                <a:schemeClr val="accent4">
                  <a:lumMod val="50000"/>
                </a:schemeClr>
              </a:solidFill>
              <a:latin typeface="Arial" panose="020B0604020202020204" pitchFamily="34" charset="0"/>
              <a:cs typeface="Arial" panose="020B0604020202020204" pitchFamily="34" charset="0"/>
            </a:endParaRPr>
          </a:p>
        </p:txBody>
      </p:sp>
      <p:sp>
        <p:nvSpPr>
          <p:cNvPr id="8" name="Right Arrow 7"/>
          <p:cNvSpPr/>
          <p:nvPr/>
        </p:nvSpPr>
        <p:spPr>
          <a:xfrm>
            <a:off x="2720975" y="7943418"/>
            <a:ext cx="1371600" cy="138256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Rounded Rectangle 8"/>
          <p:cNvSpPr/>
          <p:nvPr/>
        </p:nvSpPr>
        <p:spPr>
          <a:xfrm>
            <a:off x="4577669" y="7725779"/>
            <a:ext cx="8147731" cy="1600200"/>
          </a:xfrm>
          <a:prstGeom prst="roundRect">
            <a:avLst>
              <a:gd name="adj" fmla="val 5941"/>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rgbClr val="C00000"/>
                </a:solidFill>
                <a:latin typeface="Arial" panose="020B0604020202020204" pitchFamily="34" charset="0"/>
                <a:cs typeface="Arial" panose="020B0604020202020204" pitchFamily="34" charset="0"/>
              </a:rPr>
              <a:t>Chọn </a:t>
            </a:r>
            <a:r>
              <a:rPr lang="vi-VN" sz="4000" b="1" dirty="0">
                <a:solidFill>
                  <a:srgbClr val="C00000"/>
                </a:solidFill>
                <a:latin typeface="Arial" panose="020B0604020202020204" pitchFamily="34" charset="0"/>
                <a:cs typeface="Arial" panose="020B0604020202020204" pitchFamily="34" charset="0"/>
              </a:rPr>
              <a:t>được vấn đề để bàn luận</a:t>
            </a:r>
            <a:r>
              <a:rPr lang="en-US" sz="4000" b="1" dirty="0" smtClean="0">
                <a:solidFill>
                  <a:srgbClr val="C00000"/>
                </a:solidFill>
                <a:latin typeface="Arial" panose="020B0604020202020204" pitchFamily="34" charset="0"/>
                <a:cs typeface="Arial" panose="020B0604020202020204" pitchFamily="34" charset="0"/>
              </a:rPr>
              <a:t>.</a:t>
            </a:r>
            <a:endParaRPr lang="vi-VN"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43128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randombar(horizontal)">
                                      <p:cBhvr>
                                        <p:cTn id="12" dur="500"/>
                                        <p:tgtEl>
                                          <p:spTgt spid="5">
                                            <p:bg/>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anim calcmode="lin" valueType="num">
                                      <p:cBhvr>
                                        <p:cTn id="34" dur="500" fill="hold"/>
                                        <p:tgtEl>
                                          <p:spTgt spid="7"/>
                                        </p:tgtEl>
                                        <p:attrNameLst>
                                          <p:attrName>ppt_x</p:attrName>
                                        </p:attrNameLst>
                                      </p:cBhvr>
                                      <p:tavLst>
                                        <p:tav tm="0">
                                          <p:val>
                                            <p:strVal val="#ppt_x"/>
                                          </p:val>
                                        </p:tav>
                                        <p:tav tm="100000">
                                          <p:val>
                                            <p:strVal val="#ppt_x"/>
                                          </p:val>
                                        </p:tav>
                                      </p:tavLst>
                                    </p:anim>
                                    <p:anim calcmode="lin" valueType="num">
                                      <p:cBhvr>
                                        <p:cTn id="3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p" animBg="1"/>
      <p:bldP spid="2" grpId="0" animBg="1"/>
      <p:bldP spid="7" grpId="0"/>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544800" y="-419100"/>
            <a:ext cx="2941687" cy="3242205"/>
          </a:xfrm>
          <a:prstGeom prst="rect">
            <a:avLst/>
          </a:prstGeom>
        </p:spPr>
      </p:pic>
      <p:sp>
        <p:nvSpPr>
          <p:cNvPr id="3" name="Rounded Rectangle 2"/>
          <p:cNvSpPr/>
          <p:nvPr/>
        </p:nvSpPr>
        <p:spPr>
          <a:xfrm>
            <a:off x="609600" y="592402"/>
            <a:ext cx="17145000" cy="1219200"/>
          </a:xfrm>
          <a:prstGeom prst="roundRect">
            <a:avLst>
              <a:gd name="adj" fmla="val 50000"/>
            </a:avLst>
          </a:prstGeom>
          <a:solidFill>
            <a:schemeClr val="accent4">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bg1"/>
                </a:solidFill>
                <a:latin typeface="Arial" panose="020B0604020202020204" pitchFamily="34" charset="0"/>
                <a:cs typeface="Arial" panose="020B0604020202020204" pitchFamily="34" charset="0"/>
              </a:rPr>
              <a:t>Một </a:t>
            </a:r>
            <a:r>
              <a:rPr lang="vi-VN" sz="4000" b="1" dirty="0">
                <a:solidFill>
                  <a:schemeClr val="bg1"/>
                </a:solidFill>
                <a:latin typeface="Arial" panose="020B0604020202020204" pitchFamily="34" charset="0"/>
                <a:cs typeface="Arial" panose="020B0604020202020204" pitchFamily="34" charset="0"/>
              </a:rPr>
              <a:t>số đề tài gợi ý</a:t>
            </a:r>
            <a:endParaRPr lang="vi-VN" sz="4000" b="1"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10039" y="2823104"/>
            <a:ext cx="6586003" cy="4105275"/>
          </a:xfrm>
          <a:prstGeom prst="rect">
            <a:avLst/>
          </a:prstGeom>
          <a:ln>
            <a:noFill/>
          </a:ln>
          <a:effectLst>
            <a:outerShdw blurRad="190500" algn="tl" rotWithShape="0">
              <a:srgbClr val="000000">
                <a:alpha val="70000"/>
              </a:srgbClr>
            </a:outerShdw>
          </a:effectLst>
        </p:spPr>
      </p:pic>
      <p:sp>
        <p:nvSpPr>
          <p:cNvPr id="7" name="Rounded Rectangle 6"/>
          <p:cNvSpPr/>
          <p:nvPr/>
        </p:nvSpPr>
        <p:spPr>
          <a:xfrm>
            <a:off x="331810" y="7216847"/>
            <a:ext cx="6324600" cy="2596243"/>
          </a:xfrm>
          <a:prstGeom prst="roundRect">
            <a:avLst>
              <a:gd name="adj" fmla="val 9217"/>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Sự tùy tiện khi tham gia giao thông của một số người dân</a:t>
            </a:r>
          </a:p>
        </p:txBody>
      </p:sp>
      <p:pic>
        <p:nvPicPr>
          <p:cNvPr id="2" name="Picture 1"/>
          <p:cNvPicPr>
            <a:picLocks noChangeAspect="1"/>
          </p:cNvPicPr>
          <p:nvPr/>
        </p:nvPicPr>
        <p:blipFill rotWithShape="1">
          <a:blip r:embed="rId4"/>
          <a:srcRect r="25420"/>
          <a:stretch/>
        </p:blipFill>
        <p:spPr>
          <a:xfrm>
            <a:off x="7116750" y="2850318"/>
            <a:ext cx="4830536" cy="4105275"/>
          </a:xfrm>
          <a:prstGeom prst="rect">
            <a:avLst/>
          </a:prstGeom>
          <a:ln>
            <a:noFill/>
          </a:ln>
          <a:effectLst>
            <a:outerShdw blurRad="190500" algn="tl" rotWithShape="0">
              <a:srgbClr val="000000">
                <a:alpha val="70000"/>
              </a:srgbClr>
            </a:outerShdw>
          </a:effectLst>
        </p:spPr>
      </p:pic>
      <p:sp>
        <p:nvSpPr>
          <p:cNvPr id="8" name="Rounded Rectangle 7"/>
          <p:cNvSpPr/>
          <p:nvPr/>
        </p:nvSpPr>
        <p:spPr>
          <a:xfrm>
            <a:off x="7013060" y="7222290"/>
            <a:ext cx="4830536" cy="2590799"/>
          </a:xfrm>
          <a:prstGeom prst="roundRect">
            <a:avLst>
              <a:gd name="adj" fmla="val 10215"/>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Thói kiêu ngạo, thích chơi trội</a:t>
            </a:r>
            <a:endParaRPr lang="vi-VN"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stretch>
            <a:fillRect/>
          </a:stretch>
        </p:blipFill>
        <p:spPr>
          <a:xfrm>
            <a:off x="12167994" y="3117017"/>
            <a:ext cx="5715000" cy="3571875"/>
          </a:xfrm>
          <a:prstGeom prst="rect">
            <a:avLst/>
          </a:prstGeom>
          <a:ln>
            <a:noFill/>
          </a:ln>
          <a:effectLst>
            <a:outerShdw blurRad="190500" algn="tl" rotWithShape="0">
              <a:srgbClr val="000000">
                <a:alpha val="70000"/>
              </a:srgbClr>
            </a:outerShdw>
          </a:effectLst>
        </p:spPr>
      </p:pic>
      <p:sp>
        <p:nvSpPr>
          <p:cNvPr id="10" name="Rounded Rectangle 9"/>
          <p:cNvSpPr/>
          <p:nvPr/>
        </p:nvSpPr>
        <p:spPr>
          <a:xfrm>
            <a:off x="12835666" y="7222291"/>
            <a:ext cx="4322072" cy="2590798"/>
          </a:xfrm>
          <a:prstGeom prst="roundRect">
            <a:avLst>
              <a:gd name="adj" fmla="val 9217"/>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Thói lười nhác, hay than vãn</a:t>
            </a:r>
            <a:endParaRPr lang="vi-VN"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52171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000" y="6465006"/>
            <a:ext cx="4304149" cy="3853006"/>
          </a:xfrm>
          <a:prstGeom prst="rect">
            <a:avLst/>
          </a:prstGeom>
        </p:spPr>
      </p:pic>
      <p:pic>
        <p:nvPicPr>
          <p:cNvPr id="3" name="Picture 2"/>
          <p:cNvPicPr>
            <a:picLocks noChangeAspect="1"/>
          </p:cNvPicPr>
          <p:nvPr/>
        </p:nvPicPr>
        <p:blipFill>
          <a:blip r:embed="rId3"/>
          <a:stretch>
            <a:fillRect/>
          </a:stretch>
        </p:blipFill>
        <p:spPr>
          <a:xfrm>
            <a:off x="0" y="6655175"/>
            <a:ext cx="3733800" cy="3631826"/>
          </a:xfrm>
          <a:prstGeom prst="rect">
            <a:avLst/>
          </a:prstGeom>
        </p:spPr>
      </p:pic>
      <p:pic>
        <p:nvPicPr>
          <p:cNvPr id="2" name="Picture 1"/>
          <p:cNvPicPr>
            <a:picLocks noChangeAspect="1"/>
          </p:cNvPicPr>
          <p:nvPr/>
        </p:nvPicPr>
        <p:blipFill rotWithShape="1">
          <a:blip r:embed="rId4"/>
          <a:srcRect l="40000" t="10435" r="8182" b="7141"/>
          <a:stretch/>
        </p:blipFill>
        <p:spPr>
          <a:xfrm>
            <a:off x="195943" y="1877631"/>
            <a:ext cx="4871200" cy="4358443"/>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406832" y="6717172"/>
            <a:ext cx="4449421" cy="2702205"/>
          </a:xfrm>
          <a:prstGeom prst="roundRect">
            <a:avLst>
              <a:gd name="adj" fmla="val 9217"/>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latin typeface="Arial" panose="020B0604020202020204" pitchFamily="34" charset="0"/>
                <a:cs typeface="Arial" panose="020B0604020202020204" pitchFamily="34" charset="0"/>
              </a:rPr>
              <a:t>Sự </a:t>
            </a:r>
            <a:r>
              <a:rPr lang="en-US" sz="4000" dirty="0" smtClean="0">
                <a:solidFill>
                  <a:schemeClr val="tx1"/>
                </a:solidFill>
                <a:latin typeface="Arial" panose="020B0604020202020204" pitchFamily="34" charset="0"/>
                <a:cs typeface="Arial" panose="020B0604020202020204" pitchFamily="34" charset="0"/>
              </a:rPr>
              <a:t>ba phải, thiếu chủ kiến khi làm việc nhóm</a:t>
            </a:r>
            <a:endParaRPr lang="vi-VN" sz="4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5170593" y="1871644"/>
            <a:ext cx="6460756" cy="436443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6387150" y="6754929"/>
            <a:ext cx="4027642" cy="2702205"/>
          </a:xfrm>
          <a:prstGeom prst="roundRect">
            <a:avLst>
              <a:gd name="adj" fmla="val 9217"/>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Thói ích kỉ</a:t>
            </a:r>
            <a:endParaRPr lang="vi-VN"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stretch>
            <a:fillRect/>
          </a:stretch>
        </p:blipFill>
        <p:spPr>
          <a:xfrm>
            <a:off x="11734800" y="1871643"/>
            <a:ext cx="6343650" cy="4364431"/>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12780527" y="6754929"/>
            <a:ext cx="4252196" cy="2702205"/>
          </a:xfrm>
          <a:prstGeom prst="roundRect">
            <a:avLst>
              <a:gd name="adj" fmla="val 9217"/>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Lối sống ảo mà một số người đang theo đuổi</a:t>
            </a:r>
            <a:endParaRPr lang="vi-VN" sz="4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2556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544800" y="-419100"/>
            <a:ext cx="2941687" cy="3242205"/>
          </a:xfrm>
          <a:prstGeom prst="rect">
            <a:avLst/>
          </a:prstGeom>
        </p:spPr>
      </p:pic>
      <p:sp>
        <p:nvSpPr>
          <p:cNvPr id="3" name="TextBox 2"/>
          <p:cNvSpPr txBox="1"/>
          <p:nvPr/>
        </p:nvSpPr>
        <p:spPr>
          <a:xfrm>
            <a:off x="5867400" y="189605"/>
            <a:ext cx="6554007" cy="1246495"/>
          </a:xfrm>
          <a:prstGeom prst="rect">
            <a:avLst/>
          </a:prstGeom>
          <a:noFill/>
        </p:spPr>
        <p:txBody>
          <a:bodyPr wrap="square" rtlCol="0">
            <a:spAutoFit/>
          </a:bodyPr>
          <a:lstStyle/>
          <a:p>
            <a:pPr algn="just">
              <a:lnSpc>
                <a:spcPct val="150000"/>
              </a:lnSpc>
            </a:pPr>
            <a:r>
              <a:rPr lang="en-US" sz="5000" b="1" dirty="0">
                <a:latin typeface="Arial" panose="020B0604020202020204" pitchFamily="34" charset="0"/>
                <a:cs typeface="Arial" panose="020B0604020202020204" pitchFamily="34" charset="0"/>
              </a:rPr>
              <a:t>b</a:t>
            </a:r>
            <a:r>
              <a:rPr lang="en-US" sz="5000" b="1" dirty="0" smtClean="0">
                <a:latin typeface="Arial" panose="020B0604020202020204" pitchFamily="34" charset="0"/>
                <a:cs typeface="Arial" panose="020B0604020202020204" pitchFamily="34" charset="0"/>
              </a:rPr>
              <a:t>. Tìm ý và lập dàn ý</a:t>
            </a:r>
            <a:endParaRPr lang="en-US" sz="5000" b="1" dirty="0">
              <a:latin typeface="Arial" panose="020B0604020202020204" pitchFamily="34" charset="0"/>
              <a:cs typeface="Arial" panose="020B0604020202020204" pitchFamily="34" charset="0"/>
            </a:endParaRPr>
          </a:p>
        </p:txBody>
      </p:sp>
      <p:sp>
        <p:nvSpPr>
          <p:cNvPr id="4" name="Rounded Rectangle 3"/>
          <p:cNvSpPr/>
          <p:nvPr/>
        </p:nvSpPr>
        <p:spPr>
          <a:xfrm>
            <a:off x="994836" y="2029371"/>
            <a:ext cx="2057400" cy="7841797"/>
          </a:xfrm>
          <a:prstGeom prst="roundRect">
            <a:avLst>
              <a:gd name="adj" fmla="val 18070"/>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smtClean="0">
                <a:solidFill>
                  <a:schemeClr val="tx1"/>
                </a:solidFill>
                <a:cs typeface="Arial" panose="020B0604020202020204" pitchFamily="34" charset="0"/>
              </a:rPr>
              <a:t>a. Tìm ý </a:t>
            </a:r>
            <a:endParaRPr lang="vi-VN" sz="45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5659765" y="2029371"/>
            <a:ext cx="11125201" cy="1447800"/>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Vấn đề được nêu ra là gì</a:t>
            </a:r>
            <a:r>
              <a:rPr lang="vi-VN" sz="4000" dirty="0" smtClean="0">
                <a:solidFill>
                  <a:schemeClr val="tx1"/>
                </a:solidFill>
                <a:cs typeface="Arial" panose="020B0604020202020204" pitchFamily="34" charset="0"/>
              </a:rPr>
              <a:t>? </a:t>
            </a:r>
            <a:endParaRPr lang="vi-VN" sz="4000" dirty="0">
              <a:solidFill>
                <a:schemeClr val="tx1"/>
              </a:solidFill>
              <a:latin typeface="Arial" panose="020B0604020202020204" pitchFamily="34" charset="0"/>
              <a:cs typeface="Arial" panose="020B0604020202020204" pitchFamily="34" charset="0"/>
            </a:endParaRPr>
          </a:p>
        </p:txBody>
      </p:sp>
      <p:sp>
        <p:nvSpPr>
          <p:cNvPr id="6" name="Down Arrow 5"/>
          <p:cNvSpPr/>
          <p:nvPr/>
        </p:nvSpPr>
        <p:spPr>
          <a:xfrm rot="16200000">
            <a:off x="3869066" y="2287604"/>
            <a:ext cx="1219200" cy="1055913"/>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7" name="Rounded Rectangle 6"/>
          <p:cNvSpPr/>
          <p:nvPr/>
        </p:nvSpPr>
        <p:spPr>
          <a:xfrm>
            <a:off x="5659765" y="3640759"/>
            <a:ext cx="11125201" cy="1884106"/>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Vấn đề đó được hiểu như thế nào? Vì sao nó đáng phê phán?</a:t>
            </a:r>
            <a:endParaRPr lang="vi-VN" sz="4000" dirty="0">
              <a:solidFill>
                <a:schemeClr val="tx1"/>
              </a:solidFill>
              <a:latin typeface="Arial" panose="020B0604020202020204" pitchFamily="34" charset="0"/>
              <a:cs typeface="Arial" panose="020B0604020202020204" pitchFamily="34" charset="0"/>
            </a:endParaRPr>
          </a:p>
        </p:txBody>
      </p:sp>
      <p:sp>
        <p:nvSpPr>
          <p:cNvPr id="8" name="Down Arrow 7"/>
          <p:cNvSpPr/>
          <p:nvPr/>
        </p:nvSpPr>
        <p:spPr>
          <a:xfrm rot="16200000">
            <a:off x="3869066" y="4064727"/>
            <a:ext cx="1219200" cy="1055913"/>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0" name="Rounded Rectangle 9"/>
          <p:cNvSpPr/>
          <p:nvPr/>
        </p:nvSpPr>
        <p:spPr>
          <a:xfrm>
            <a:off x="5659765" y="5688453"/>
            <a:ext cx="11125201" cy="2032213"/>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Làm thế nào để ý kiến phê phán của mình có sức thuyết phục?</a:t>
            </a:r>
            <a:endParaRPr lang="vi-VN"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5659765" y="7884254"/>
            <a:ext cx="11125201" cy="1986914"/>
          </a:xfrm>
          <a:prstGeom prst="roundRect">
            <a:avLst>
              <a:gd name="adj" fmla="val 771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Liệu có ý kiến nào không đồng tình với ý kiến phê phán của mình không?</a:t>
            </a:r>
            <a:endParaRPr lang="vi-VN" sz="4000" dirty="0">
              <a:solidFill>
                <a:schemeClr val="tx1"/>
              </a:solidFill>
              <a:latin typeface="Arial" panose="020B0604020202020204" pitchFamily="34" charset="0"/>
              <a:cs typeface="Arial" panose="020B0604020202020204" pitchFamily="34" charset="0"/>
            </a:endParaRPr>
          </a:p>
        </p:txBody>
      </p:sp>
      <p:sp>
        <p:nvSpPr>
          <p:cNvPr id="12" name="Down Arrow 11"/>
          <p:cNvSpPr/>
          <p:nvPr/>
        </p:nvSpPr>
        <p:spPr>
          <a:xfrm rot="16200000">
            <a:off x="3863622" y="6188774"/>
            <a:ext cx="1219200" cy="1055913"/>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13" name="Down Arrow 12"/>
          <p:cNvSpPr/>
          <p:nvPr/>
        </p:nvSpPr>
        <p:spPr>
          <a:xfrm rot="16200000">
            <a:off x="3863622" y="7965897"/>
            <a:ext cx="1219200" cy="1055913"/>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3328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left)">
                                      <p:cBhvr>
                                        <p:cTn id="41" dur="500"/>
                                        <p:tgtEl>
                                          <p:spTgt spid="13"/>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10" grpId="0" animBg="1"/>
      <p:bldP spid="11"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rot="5400000" flipH="1">
            <a:off x="15525750" y="628650"/>
            <a:ext cx="3390899" cy="2133601"/>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277387" y="494793"/>
            <a:ext cx="2008613" cy="9163049"/>
          </a:xfrm>
          <a:prstGeom prst="roundRect">
            <a:avLst>
              <a:gd name="adj" fmla="val 17507"/>
            </a:avLst>
          </a:prstGeom>
          <a:solidFill>
            <a:schemeClr val="accent4">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smtClean="0">
                <a:solidFill>
                  <a:schemeClr val="bg1"/>
                </a:solidFill>
                <a:cs typeface="Arial" panose="020B0604020202020204" pitchFamily="34" charset="0"/>
              </a:rPr>
              <a:t>b. Dàn ý </a:t>
            </a:r>
            <a:endParaRPr lang="vi-VN" sz="4500" b="1" dirty="0">
              <a:solidFill>
                <a:schemeClr val="bg1"/>
              </a:solidFill>
              <a:latin typeface="Arial" panose="020B0604020202020204" pitchFamily="34" charset="0"/>
              <a:cs typeface="Arial" panose="020B0604020202020204" pitchFamily="34" charset="0"/>
            </a:endParaRPr>
          </a:p>
        </p:txBody>
      </p:sp>
      <p:sp>
        <p:nvSpPr>
          <p:cNvPr id="5" name="Rounded Rectangle 4"/>
          <p:cNvSpPr/>
          <p:nvPr/>
        </p:nvSpPr>
        <p:spPr>
          <a:xfrm>
            <a:off x="2890521" y="4386405"/>
            <a:ext cx="2832091" cy="1319733"/>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Thân bài</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2890521" y="715533"/>
            <a:ext cx="2832091" cy="1343978"/>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Mở bài</a:t>
            </a:r>
            <a:endParaRPr lang="en-US" sz="4000" dirty="0">
              <a:solidFill>
                <a:schemeClr val="tx1"/>
              </a:solidFill>
              <a:latin typeface="Arial" panose="020B0604020202020204" pitchFamily="34" charset="0"/>
              <a:cs typeface="Arial" panose="020B0604020202020204" pitchFamily="34" charset="0"/>
            </a:endParaRPr>
          </a:p>
        </p:txBody>
      </p:sp>
      <p:sp>
        <p:nvSpPr>
          <p:cNvPr id="9" name="Rounded Rectangle 8"/>
          <p:cNvSpPr/>
          <p:nvPr/>
        </p:nvSpPr>
        <p:spPr>
          <a:xfrm>
            <a:off x="2895600" y="8313864"/>
            <a:ext cx="2827012" cy="1343978"/>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Kết bài</a:t>
            </a:r>
            <a:endParaRPr lang="en-US" sz="4000"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6758020" y="494792"/>
            <a:ext cx="11255446" cy="1785461"/>
          </a:xfrm>
          <a:prstGeom prst="roundRect">
            <a:avLst>
              <a:gd name="adj" fmla="val 7349"/>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Nêu vấn đề nghị luận (một thói xấu của con người trong xã hội hiện đại).</a:t>
            </a:r>
            <a:endParaRPr lang="en-US" sz="40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6780174" y="4204186"/>
            <a:ext cx="11255445" cy="1684173"/>
          </a:xfrm>
          <a:prstGeom prst="roundRect">
            <a:avLst>
              <a:gd name="adj" fmla="val 10086"/>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Trình bày ý kiến phê phán, nêu lí lẽ và bằng chứng để chứng minh sự phê phán là có cơ sở.</a:t>
            </a:r>
            <a:endParaRPr lang="en-US" sz="40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6758020" y="2515227"/>
            <a:ext cx="11255445" cy="1453986"/>
          </a:xfrm>
          <a:prstGeom prst="roundRect">
            <a:avLst>
              <a:gd name="adj" fmla="val 8301"/>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chemeClr val="tx1"/>
                </a:solidFill>
                <a:latin typeface="Arial" panose="020B0604020202020204" pitchFamily="34" charset="0"/>
                <a:cs typeface="Arial" panose="020B0604020202020204" pitchFamily="34" charset="0"/>
              </a:rPr>
              <a:t>Làm rõ vấn đề nghị </a:t>
            </a:r>
            <a:r>
              <a:rPr lang="en-US" sz="4000" dirty="0" smtClean="0">
                <a:solidFill>
                  <a:schemeClr val="tx1"/>
                </a:solidFill>
                <a:latin typeface="Arial" panose="020B0604020202020204" pitchFamily="34" charset="0"/>
                <a:cs typeface="Arial" panose="020B0604020202020204" pitchFamily="34" charset="0"/>
              </a:rPr>
              <a:t>luận.</a:t>
            </a:r>
            <a:endParaRPr lang="en-US" sz="40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6758020" y="8313864"/>
            <a:ext cx="11255446" cy="1343978"/>
          </a:xfrm>
          <a:prstGeom prst="roundRect">
            <a:avLst>
              <a:gd name="adj" fmla="val 13824"/>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a:solidFill>
                  <a:schemeClr val="tx1"/>
                </a:solidFill>
                <a:latin typeface="Arial" panose="020B0604020202020204" pitchFamily="34" charset="0"/>
                <a:cs typeface="Arial" panose="020B0604020202020204" pitchFamily="34" charset="0"/>
              </a:rPr>
              <a:t>Khẳng định ý kiến phê phán, rút ra bài học.</a:t>
            </a:r>
          </a:p>
        </p:txBody>
      </p:sp>
      <p:sp>
        <p:nvSpPr>
          <p:cNvPr id="15" name="Rounded Rectangle 14"/>
          <p:cNvSpPr/>
          <p:nvPr/>
        </p:nvSpPr>
        <p:spPr>
          <a:xfrm>
            <a:off x="6780174" y="6123332"/>
            <a:ext cx="11255445" cy="1684173"/>
          </a:xfrm>
          <a:prstGeom prst="roundRect">
            <a:avLst>
              <a:gd name="adj" fmla="val 11496"/>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cs typeface="Arial" panose="020B0604020202020204" pitchFamily="34" charset="0"/>
              </a:rPr>
              <a:t>Nêu ý kiến không đồng tình (giả định) với ý kiến của người viết và tranh luận với ý kiến đó.</a:t>
            </a:r>
            <a:endParaRPr lang="en-US" sz="4000" dirty="0">
              <a:solidFill>
                <a:schemeClr val="tx1"/>
              </a:solidFill>
              <a:latin typeface="Arial" panose="020B0604020202020204" pitchFamily="34" charset="0"/>
              <a:cs typeface="Arial" panose="020B0604020202020204" pitchFamily="34" charset="0"/>
            </a:endParaRPr>
          </a:p>
        </p:txBody>
      </p:sp>
      <p:cxnSp>
        <p:nvCxnSpPr>
          <p:cNvPr id="16" name="Straight Arrow Connector 15"/>
          <p:cNvCxnSpPr>
            <a:stCxn id="8" idx="3"/>
            <a:endCxn id="10" idx="1"/>
          </p:cNvCxnSpPr>
          <p:nvPr/>
        </p:nvCxnSpPr>
        <p:spPr>
          <a:xfrm>
            <a:off x="5722612" y="1387522"/>
            <a:ext cx="1035408" cy="1"/>
          </a:xfrm>
          <a:prstGeom prst="straightConnector1">
            <a:avLst/>
          </a:prstGeom>
          <a:ln w="3810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13" idx="1"/>
          </p:cNvCxnSpPr>
          <p:nvPr/>
        </p:nvCxnSpPr>
        <p:spPr>
          <a:xfrm flipV="1">
            <a:off x="5722612" y="3242220"/>
            <a:ext cx="1035408" cy="1804052"/>
          </a:xfrm>
          <a:prstGeom prst="straightConnector1">
            <a:avLst/>
          </a:prstGeom>
          <a:ln w="3810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4" idx="1"/>
          </p:cNvCxnSpPr>
          <p:nvPr/>
        </p:nvCxnSpPr>
        <p:spPr>
          <a:xfrm>
            <a:off x="5722612" y="8985853"/>
            <a:ext cx="1035408" cy="0"/>
          </a:xfrm>
          <a:prstGeom prst="straightConnector1">
            <a:avLst/>
          </a:prstGeom>
          <a:ln w="3810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5" idx="3"/>
            <a:endCxn id="11" idx="1"/>
          </p:cNvCxnSpPr>
          <p:nvPr/>
        </p:nvCxnSpPr>
        <p:spPr>
          <a:xfrm>
            <a:off x="5722612" y="5046272"/>
            <a:ext cx="1057562" cy="1"/>
          </a:xfrm>
          <a:prstGeom prst="straightConnector1">
            <a:avLst/>
          </a:prstGeom>
          <a:ln w="3810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5" idx="3"/>
            <a:endCxn id="15" idx="1"/>
          </p:cNvCxnSpPr>
          <p:nvPr/>
        </p:nvCxnSpPr>
        <p:spPr>
          <a:xfrm>
            <a:off x="5722612" y="5046272"/>
            <a:ext cx="1057562" cy="1919147"/>
          </a:xfrm>
          <a:prstGeom prst="straightConnector1">
            <a:avLst/>
          </a:prstGeom>
          <a:ln w="38100">
            <a:solidFill>
              <a:schemeClr val="accent4">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782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horizont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0" grpId="0" animBg="1"/>
      <p:bldP spid="11"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990818">
            <a:off x="15456383" y="-1220574"/>
            <a:ext cx="4673516" cy="5130607"/>
          </a:xfrm>
          <a:custGeom>
            <a:avLst/>
            <a:gdLst/>
            <a:ahLst/>
            <a:cxnLst/>
            <a:rect l="l" t="t" r="r" b="b"/>
            <a:pathLst>
              <a:path w="4673516" h="5130607">
                <a:moveTo>
                  <a:pt x="0" y="0"/>
                </a:moveTo>
                <a:lnTo>
                  <a:pt x="4673516" y="0"/>
                </a:lnTo>
                <a:lnTo>
                  <a:pt x="4673516" y="5130607"/>
                </a:lnTo>
                <a:lnTo>
                  <a:pt x="0" y="51306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pic>
        <p:nvPicPr>
          <p:cNvPr id="8" name="Picture 7"/>
          <p:cNvPicPr>
            <a:picLocks noChangeAspect="1"/>
          </p:cNvPicPr>
          <p:nvPr/>
        </p:nvPicPr>
        <p:blipFill>
          <a:blip r:embed="rId4"/>
          <a:stretch>
            <a:fillRect/>
          </a:stretch>
        </p:blipFill>
        <p:spPr>
          <a:xfrm>
            <a:off x="0" y="7306923"/>
            <a:ext cx="3505200" cy="2980077"/>
          </a:xfrm>
          <a:prstGeom prst="rect">
            <a:avLst/>
          </a:prstGeom>
        </p:spPr>
      </p:pic>
      <p:sp>
        <p:nvSpPr>
          <p:cNvPr id="4" name="TextBox 9"/>
          <p:cNvSpPr txBox="1"/>
          <p:nvPr/>
        </p:nvSpPr>
        <p:spPr>
          <a:xfrm>
            <a:off x="5486400" y="632050"/>
            <a:ext cx="7470582" cy="1015663"/>
          </a:xfrm>
          <a:prstGeom prst="rect">
            <a:avLst/>
          </a:prstGeom>
        </p:spPr>
        <p:txBody>
          <a:bodyPr wrap="square" lIns="0" tIns="0" rIns="0" bIns="0" rtlCol="0" anchor="t">
            <a:spAutoFit/>
          </a:bodyPr>
          <a:lstStyle/>
          <a:p>
            <a:pPr algn="ctr"/>
            <a:r>
              <a:rPr lang="vi-VN" sz="6600" b="1" dirty="0" smtClean="0">
                <a:solidFill>
                  <a:schemeClr val="accent4">
                    <a:lumMod val="50000"/>
                  </a:schemeClr>
                </a:solidFill>
                <a:latin typeface="Arial"/>
              </a:rPr>
              <a:t>KHỞI ĐỘNG</a:t>
            </a:r>
            <a:endParaRPr lang="en-US" sz="6600" b="1" dirty="0">
              <a:solidFill>
                <a:schemeClr val="accent4">
                  <a:lumMod val="50000"/>
                </a:schemeClr>
              </a:solidFill>
              <a:latin typeface="Arial"/>
            </a:endParaRPr>
          </a:p>
        </p:txBody>
      </p:sp>
      <p:sp>
        <p:nvSpPr>
          <p:cNvPr id="5" name="Rounded Rectangle 4"/>
          <p:cNvSpPr/>
          <p:nvPr/>
        </p:nvSpPr>
        <p:spPr>
          <a:xfrm>
            <a:off x="9677400" y="2247900"/>
            <a:ext cx="8305800" cy="7696200"/>
          </a:xfrm>
          <a:prstGeom prst="roundRect">
            <a:avLst>
              <a:gd name="adj" fmla="val 5822"/>
            </a:avLst>
          </a:prstGeom>
          <a:solidFill>
            <a:schemeClr val="bg1"/>
          </a:solidFill>
          <a:ln w="38100">
            <a:solidFill>
              <a:srgbClr val="AB8B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Em hãy </a:t>
            </a:r>
            <a:r>
              <a:rPr lang="vi-VN" sz="4000" b="1" dirty="0" smtClean="0">
                <a:solidFill>
                  <a:srgbClr val="C00000"/>
                </a:solidFill>
                <a:latin typeface="Arial" panose="020B0604020202020204" pitchFamily="34" charset="0"/>
                <a:cs typeface="Arial" panose="020B0604020202020204" pitchFamily="34" charset="0"/>
              </a:rPr>
              <a:t>trả lời các câu hỏi</a:t>
            </a:r>
            <a:r>
              <a:rPr lang="en-US" sz="4000" b="1" dirty="0" smtClean="0">
                <a:solidFill>
                  <a:srgbClr val="C00000"/>
                </a:solidFill>
                <a:latin typeface="Arial" panose="020B0604020202020204" pitchFamily="34" charset="0"/>
                <a:cs typeface="Arial" panose="020B0604020202020204" pitchFamily="34" charset="0"/>
              </a:rPr>
              <a:t> sau:</a:t>
            </a:r>
          </a:p>
          <a:p>
            <a:pPr marL="571500" indent="-571500" algn="just">
              <a:lnSpc>
                <a:spcPct val="150000"/>
              </a:lnSpc>
              <a:buFont typeface="Arial" panose="020B0604020202020204" pitchFamily="34" charset="0"/>
              <a:buChar char="•"/>
            </a:pPr>
            <a:r>
              <a:rPr lang="vi-VN" sz="4000" dirty="0">
                <a:solidFill>
                  <a:schemeClr val="tx1"/>
                </a:solidFill>
                <a:latin typeface="Arial" panose="020B0604020202020204" pitchFamily="34" charset="0"/>
                <a:cs typeface="Arial" panose="020B0604020202020204" pitchFamily="34" charset="0"/>
              </a:rPr>
              <a:t>Hãy liệt kê những thói xấu của con người trong xã hội hiện đại ngày nay mà em biết. </a:t>
            </a:r>
            <a:endParaRPr lang="en-US" sz="4000" dirty="0" smtClean="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vi-VN" sz="4000" dirty="0" smtClean="0">
                <a:solidFill>
                  <a:schemeClr val="tx1"/>
                </a:solidFill>
                <a:latin typeface="Arial" panose="020B0604020202020204" pitchFamily="34" charset="0"/>
                <a:cs typeface="Arial" panose="020B0604020202020204" pitchFamily="34" charset="0"/>
              </a:rPr>
              <a:t>Theo </a:t>
            </a:r>
            <a:r>
              <a:rPr lang="vi-VN" sz="4000" dirty="0">
                <a:solidFill>
                  <a:schemeClr val="tx1"/>
                </a:solidFill>
                <a:latin typeface="Arial" panose="020B0604020202020204" pitchFamily="34" charset="0"/>
                <a:cs typeface="Arial" panose="020B0604020202020204" pitchFamily="34" charset="0"/>
              </a:rPr>
              <a:t>em, những thói xấu đó có ảnh hưởng, tác động như thế nào tới con người nói riêng và xã hội nói chung?</a:t>
            </a:r>
            <a:endParaRPr lang="en-US" sz="4000" dirty="0">
              <a:solidFill>
                <a:schemeClr val="tx1"/>
              </a:solidFill>
              <a:latin typeface="Arial" panose="020B0604020202020204" pitchFamily="34" charset="0"/>
              <a:cs typeface="Arial" panose="020B0604020202020204" pitchFamily="34" charset="0"/>
            </a:endParaRPr>
          </a:p>
        </p:txBody>
      </p:sp>
      <p:grpSp>
        <p:nvGrpSpPr>
          <p:cNvPr id="6" name="Group 5"/>
          <p:cNvGrpSpPr/>
          <p:nvPr/>
        </p:nvGrpSpPr>
        <p:grpSpPr>
          <a:xfrm>
            <a:off x="838200" y="4757746"/>
            <a:ext cx="7757061" cy="5242585"/>
            <a:chOff x="838200" y="4757746"/>
            <a:chExt cx="7757061" cy="5242585"/>
          </a:xfrm>
        </p:grpSpPr>
        <p:pic>
          <p:nvPicPr>
            <p:cNvPr id="3" name="Picture 2"/>
            <p:cNvPicPr>
              <a:picLocks noChangeAspect="1"/>
            </p:cNvPicPr>
            <p:nvPr/>
          </p:nvPicPr>
          <p:blipFill>
            <a:blip r:embed="rId5"/>
            <a:stretch>
              <a:fillRect/>
            </a:stretch>
          </p:blipFill>
          <p:spPr>
            <a:xfrm>
              <a:off x="838200" y="4757746"/>
              <a:ext cx="7757061" cy="4355590"/>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554430" y="8226341"/>
              <a:ext cx="6324600" cy="1773990"/>
            </a:xfrm>
            <a:prstGeom prst="roundRect">
              <a:avLst>
                <a:gd name="adj" fmla="val 9217"/>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Hành vi nói xấu sau lưng người khác</a:t>
              </a:r>
              <a:endParaRPr lang="vi-VN" sz="4000" dirty="0">
                <a:solidFill>
                  <a:schemeClr val="tx1"/>
                </a:solidFill>
                <a:latin typeface="Arial" panose="020B0604020202020204" pitchFamily="34" charset="0"/>
                <a:cs typeface="Arial" panose="020B0604020202020204" pitchFamily="34" charset="0"/>
              </a:endParaRPr>
            </a:p>
          </p:txBody>
        </p:sp>
      </p:grpSp>
      <p:pic>
        <p:nvPicPr>
          <p:cNvPr id="9" name="Picture 8"/>
          <p:cNvPicPr>
            <a:picLocks noChangeAspect="1"/>
          </p:cNvPicPr>
          <p:nvPr/>
        </p:nvPicPr>
        <p:blipFill>
          <a:blip r:embed="rId6"/>
          <a:stretch>
            <a:fillRect/>
          </a:stretch>
        </p:blipFill>
        <p:spPr>
          <a:xfrm>
            <a:off x="2859236" y="1139881"/>
            <a:ext cx="4494064" cy="309824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par>
                                <p:cTn id="13" presetID="3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 calcmode="lin" valueType="num">
                                      <p:cBhvr>
                                        <p:cTn id="17" dur="500" fill="hold"/>
                                        <p:tgtEl>
                                          <p:spTgt spid="9"/>
                                        </p:tgtEl>
                                        <p:attrNameLst>
                                          <p:attrName>style.rotation</p:attrName>
                                        </p:attrNameLst>
                                      </p:cBhvr>
                                      <p:tavLst>
                                        <p:tav tm="0">
                                          <p:val>
                                            <p:fltVal val="90"/>
                                          </p:val>
                                        </p:tav>
                                        <p:tav tm="100000">
                                          <p:val>
                                            <p:fltVal val="0"/>
                                          </p:val>
                                        </p:tav>
                                      </p:tavLst>
                                    </p:anim>
                                    <p:animEffect transition="in" filter="fade">
                                      <p:cBhvr>
                                        <p:cTn id="18" dur="500"/>
                                        <p:tgtEl>
                                          <p:spTgt spid="9"/>
                                        </p:tgtEl>
                                      </p:cBhvr>
                                    </p:animEffect>
                                  </p:childTnLst>
                                </p:cTn>
                              </p:par>
                              <p:par>
                                <p:cTn id="19" presetID="42"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Freeform 6"/>
          <p:cNvSpPr/>
          <p:nvPr/>
        </p:nvSpPr>
        <p:spPr>
          <a:xfrm rot="5400000" flipH="1">
            <a:off x="15525750" y="628650"/>
            <a:ext cx="3390899" cy="2133601"/>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2933700" y="3695700"/>
            <a:ext cx="12420600" cy="3276600"/>
          </a:xfrm>
          <a:prstGeom prst="roundRect">
            <a:avLst>
              <a:gd name="adj" fmla="val 5000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7000" b="1" dirty="0" smtClean="0">
                <a:solidFill>
                  <a:schemeClr val="accent5">
                    <a:lumMod val="50000"/>
                  </a:schemeClr>
                </a:solidFill>
                <a:cs typeface="Arial" panose="020B0604020202020204" pitchFamily="34" charset="0"/>
              </a:rPr>
              <a:t>VIẾT BÀI</a:t>
            </a:r>
            <a:endParaRPr lang="vi-VN" sz="7000" b="1" dirty="0">
              <a:solidFill>
                <a:schemeClr val="accent5">
                  <a:lumMod val="50000"/>
                </a:schemeClr>
              </a:solidFill>
              <a:cs typeface="Arial" panose="020B0604020202020204" pitchFamily="34" charset="0"/>
            </a:endParaRPr>
          </a:p>
        </p:txBody>
      </p:sp>
      <p:sp>
        <p:nvSpPr>
          <p:cNvPr id="5" name="7-Point Star 4"/>
          <p:cNvSpPr/>
          <p:nvPr/>
        </p:nvSpPr>
        <p:spPr>
          <a:xfrm>
            <a:off x="8039100" y="2482850"/>
            <a:ext cx="2209800" cy="1816099"/>
          </a:xfrm>
          <a:prstGeom prst="star7">
            <a:avLst>
              <a:gd name="adj" fmla="val 33538"/>
              <a:gd name="hf" fmla="val 102572"/>
              <a:gd name="vf" fmla="val 105210"/>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4</a:t>
            </a:r>
            <a:endParaRPr lang="en-US" sz="7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45998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90"/>
                                          </p:val>
                                        </p:tav>
                                        <p:tav tm="100000">
                                          <p:val>
                                            <p:fltVal val="0"/>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000" y="6465006"/>
            <a:ext cx="4304149" cy="3853006"/>
          </a:xfrm>
          <a:prstGeom prst="rect">
            <a:avLst/>
          </a:prstGeom>
        </p:spPr>
      </p:pic>
      <p:pic>
        <p:nvPicPr>
          <p:cNvPr id="3" name="Picture 2"/>
          <p:cNvPicPr>
            <a:picLocks noChangeAspect="1"/>
          </p:cNvPicPr>
          <p:nvPr/>
        </p:nvPicPr>
        <p:blipFill>
          <a:blip r:embed="rId3"/>
          <a:stretch>
            <a:fillRect/>
          </a:stretch>
        </p:blipFill>
        <p:spPr>
          <a:xfrm>
            <a:off x="0" y="6655175"/>
            <a:ext cx="3733800" cy="3631826"/>
          </a:xfrm>
          <a:prstGeom prst="rect">
            <a:avLst/>
          </a:prstGeom>
        </p:spPr>
      </p:pic>
      <p:sp>
        <p:nvSpPr>
          <p:cNvPr id="5" name="Freeform 10"/>
          <p:cNvSpPr/>
          <p:nvPr/>
        </p:nvSpPr>
        <p:spPr>
          <a:xfrm>
            <a:off x="14411848" y="7482205"/>
            <a:ext cx="418564" cy="369382"/>
          </a:xfrm>
          <a:custGeom>
            <a:avLst/>
            <a:gdLst/>
            <a:ahLst/>
            <a:cxnLst/>
            <a:rect l="l" t="t" r="r" b="b"/>
            <a:pathLst>
              <a:path w="418564" h="369382">
                <a:moveTo>
                  <a:pt x="0" y="0"/>
                </a:moveTo>
                <a:lnTo>
                  <a:pt x="418563" y="0"/>
                </a:lnTo>
                <a:lnTo>
                  <a:pt x="418563" y="369382"/>
                </a:lnTo>
                <a:lnTo>
                  <a:pt x="0" y="369382"/>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7" name="Rounded Rectangle 6"/>
          <p:cNvSpPr/>
          <p:nvPr/>
        </p:nvSpPr>
        <p:spPr>
          <a:xfrm>
            <a:off x="1447800" y="3652947"/>
            <a:ext cx="14935199" cy="4462354"/>
          </a:xfrm>
          <a:prstGeom prst="roundRect">
            <a:avLst>
              <a:gd name="adj" fmla="val 7349"/>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dirty="0">
                <a:solidFill>
                  <a:schemeClr val="tx1"/>
                </a:solidFill>
                <a:cs typeface="Arial" panose="020B0604020202020204" pitchFamily="34" charset="0"/>
              </a:rPr>
              <a:t>Lí lẽ cần sáng rõ, chặt chẽ.</a:t>
            </a: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Các </a:t>
            </a:r>
            <a:r>
              <a:rPr lang="vi-VN" sz="4000" dirty="0">
                <a:solidFill>
                  <a:schemeClr val="tx1"/>
                </a:solidFill>
                <a:cs typeface="Arial" panose="020B0604020202020204" pitchFamily="34" charset="0"/>
              </a:rPr>
              <a:t>bằng chứng cần đa dạng, xác thực. Nêu cả những trải nghiệm của bản thân (nếu có).</a:t>
            </a:r>
          </a:p>
          <a:p>
            <a:pPr marL="571500" indent="-571500" algn="just">
              <a:lnSpc>
                <a:spcPct val="150000"/>
              </a:lnSpc>
              <a:buFont typeface="Arial" panose="020B0604020202020204" pitchFamily="34" charset="0"/>
              <a:buChar char="•"/>
            </a:pPr>
            <a:r>
              <a:rPr lang="vi-VN" sz="4000" dirty="0" smtClean="0">
                <a:solidFill>
                  <a:schemeClr val="tx1"/>
                </a:solidFill>
                <a:cs typeface="Arial" panose="020B0604020202020204" pitchFamily="34" charset="0"/>
              </a:rPr>
              <a:t>Khi </a:t>
            </a:r>
            <a:r>
              <a:rPr lang="vi-VN" sz="4000" dirty="0">
                <a:solidFill>
                  <a:schemeClr val="tx1"/>
                </a:solidFill>
                <a:cs typeface="Arial" panose="020B0604020202020204" pitchFamily="34" charset="0"/>
              </a:rPr>
              <a:t>phê phán cần sử dụng lời lẽ đúng mực.</a:t>
            </a:r>
          </a:p>
        </p:txBody>
      </p:sp>
      <p:sp>
        <p:nvSpPr>
          <p:cNvPr id="8" name="TextBox 7"/>
          <p:cNvSpPr txBox="1"/>
          <p:nvPr/>
        </p:nvSpPr>
        <p:spPr>
          <a:xfrm>
            <a:off x="6354125" y="1440018"/>
            <a:ext cx="5122548" cy="1103892"/>
          </a:xfrm>
          <a:prstGeom prst="rect">
            <a:avLst/>
          </a:prstGeom>
          <a:noFill/>
        </p:spPr>
        <p:txBody>
          <a:bodyPr wrap="square" rtlCol="0">
            <a:spAutoFit/>
          </a:bodyPr>
          <a:lstStyle/>
          <a:p>
            <a:pPr algn="ctr">
              <a:lnSpc>
                <a:spcPct val="150000"/>
              </a:lnSpc>
            </a:pPr>
            <a:r>
              <a:rPr lang="en-US" sz="4800" b="1" dirty="0" smtClean="0">
                <a:solidFill>
                  <a:srgbClr val="C00000"/>
                </a:solidFill>
                <a:latin typeface="Arial" panose="020B0604020202020204" pitchFamily="34" charset="0"/>
                <a:cs typeface="Arial" panose="020B0604020202020204" pitchFamily="34" charset="0"/>
              </a:rPr>
              <a:t>LƯU Ý KHI VIẾT</a:t>
            </a:r>
            <a:endParaRPr lang="vi-VN" sz="4800" b="1"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2"/>
          <a:stretch>
            <a:fillRect/>
          </a:stretch>
        </p:blipFill>
        <p:spPr>
          <a:xfrm>
            <a:off x="12021260" y="661468"/>
            <a:ext cx="5199739" cy="4694502"/>
          </a:xfrm>
          <a:prstGeom prst="rect">
            <a:avLst/>
          </a:prstGeom>
        </p:spPr>
      </p:pic>
    </p:spTree>
    <p:extLst>
      <p:ext uri="{BB962C8B-B14F-4D97-AF65-F5344CB8AC3E}">
        <p14:creationId xmlns:p14="http://schemas.microsoft.com/office/powerpoint/2010/main" val="1275308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1"/>
                                          </p:val>
                                        </p:tav>
                                        <p:tav tm="100000">
                                          <p:val>
                                            <p:strVal val="#ppt_y"/>
                                          </p:val>
                                        </p:tav>
                                      </p:tavLst>
                                    </p:anim>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90"/>
                                          </p:val>
                                        </p:tav>
                                        <p:tav tm="100000">
                                          <p:val>
                                            <p:fltVal val="0"/>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rot="5400000" flipH="1">
            <a:off x="15525750" y="628650"/>
            <a:ext cx="3390899" cy="2133601"/>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5" name="TextBox 4"/>
          <p:cNvSpPr txBox="1"/>
          <p:nvPr/>
        </p:nvSpPr>
        <p:spPr>
          <a:xfrm>
            <a:off x="5943600" y="221087"/>
            <a:ext cx="6477000" cy="1015663"/>
          </a:xfrm>
          <a:prstGeom prst="rect">
            <a:avLst/>
          </a:prstGeom>
          <a:noFill/>
        </p:spPr>
        <p:txBody>
          <a:bodyPr wrap="square" rtlCol="0">
            <a:spAutoFit/>
          </a:bodyPr>
          <a:lstStyle/>
          <a:p>
            <a:pPr algn="ctr">
              <a:lnSpc>
                <a:spcPct val="150000"/>
              </a:lnSpc>
            </a:pPr>
            <a:r>
              <a:rPr lang="vi-VN" sz="4000" b="1" u="sng" dirty="0" smtClean="0">
                <a:solidFill>
                  <a:srgbClr val="C00000"/>
                </a:solidFill>
                <a:latin typeface="Arial" panose="020B0604020202020204" pitchFamily="34" charset="0"/>
                <a:cs typeface="Arial" panose="020B0604020202020204" pitchFamily="34" charset="0"/>
              </a:rPr>
              <a:t>Bảng </a:t>
            </a:r>
            <a:r>
              <a:rPr lang="en-US" sz="4000" b="1" u="sng" dirty="0" smtClean="0">
                <a:solidFill>
                  <a:srgbClr val="C00000"/>
                </a:solidFill>
                <a:latin typeface="Arial" panose="020B0604020202020204" pitchFamily="34" charset="0"/>
                <a:cs typeface="Arial" panose="020B0604020202020204" pitchFamily="34" charset="0"/>
              </a:rPr>
              <a:t>tiêu chí đánh giá </a:t>
            </a:r>
            <a:endParaRPr lang="en-US" sz="4000" b="1" u="sng" dirty="0">
              <a:solidFill>
                <a:srgbClr val="C0000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80291844"/>
              </p:ext>
            </p:extLst>
          </p:nvPr>
        </p:nvGraphicFramePr>
        <p:xfrm>
          <a:off x="533400" y="1409700"/>
          <a:ext cx="17297399" cy="8407019"/>
        </p:xfrm>
        <a:graphic>
          <a:graphicData uri="http://schemas.openxmlformats.org/drawingml/2006/table">
            <a:tbl>
              <a:tblPr firstRow="1" bandRow="1">
                <a:tableStyleId>{00A15C55-8517-42AA-B614-E9B94910E393}</a:tableStyleId>
              </a:tblPr>
              <a:tblGrid>
                <a:gridCol w="1676400">
                  <a:extLst>
                    <a:ext uri="{9D8B030D-6E8A-4147-A177-3AD203B41FA5}">
                      <a16:colId xmlns:a16="http://schemas.microsoft.com/office/drawing/2014/main" val="1577548201"/>
                    </a:ext>
                  </a:extLst>
                </a:gridCol>
                <a:gridCol w="11658600">
                  <a:extLst>
                    <a:ext uri="{9D8B030D-6E8A-4147-A177-3AD203B41FA5}">
                      <a16:colId xmlns:a16="http://schemas.microsoft.com/office/drawing/2014/main" val="1239838198"/>
                    </a:ext>
                  </a:extLst>
                </a:gridCol>
                <a:gridCol w="1447800">
                  <a:extLst>
                    <a:ext uri="{9D8B030D-6E8A-4147-A177-3AD203B41FA5}">
                      <a16:colId xmlns:a16="http://schemas.microsoft.com/office/drawing/2014/main" val="3858151422"/>
                    </a:ext>
                  </a:extLst>
                </a:gridCol>
                <a:gridCol w="2514599">
                  <a:extLst>
                    <a:ext uri="{9D8B030D-6E8A-4147-A177-3AD203B41FA5}">
                      <a16:colId xmlns:a16="http://schemas.microsoft.com/office/drawing/2014/main" val="2369939453"/>
                    </a:ext>
                  </a:extLst>
                </a:gridCol>
              </a:tblGrid>
              <a:tr h="912242">
                <a:tc gridSpan="2">
                  <a:txBody>
                    <a:bodyPr/>
                    <a:lstStyle/>
                    <a:p>
                      <a:pPr algn="ctr">
                        <a:lnSpc>
                          <a:spcPct val="150000"/>
                        </a:lnSpc>
                      </a:pPr>
                      <a:r>
                        <a:rPr lang="en-US" sz="3700" dirty="0" smtClean="0">
                          <a:latin typeface="Arial" panose="020B0604020202020204" pitchFamily="34" charset="0"/>
                          <a:cs typeface="Arial" panose="020B0604020202020204" pitchFamily="34" charset="0"/>
                        </a:rPr>
                        <a:t>Nội dung kiểm tra</a:t>
                      </a:r>
                      <a:endParaRPr lang="en-US" sz="3700" dirty="0">
                        <a:latin typeface="Arial" panose="020B0604020202020204" pitchFamily="34" charset="0"/>
                        <a:cs typeface="Arial" panose="020B0604020202020204" pitchFamily="34" charset="0"/>
                      </a:endParaRPr>
                    </a:p>
                  </a:txBody>
                  <a:tcPr anchor="ctr"/>
                </a:tc>
                <a:tc hMerge="1">
                  <a:txBody>
                    <a:bodyPr/>
                    <a:lstStyle/>
                    <a:p>
                      <a:pPr>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vi-VN" sz="3700" dirty="0" smtClean="0">
                          <a:latin typeface="Arial" panose="020B0604020202020204" pitchFamily="34" charset="0"/>
                          <a:cs typeface="Arial" panose="020B0604020202020204" pitchFamily="34" charset="0"/>
                        </a:rPr>
                        <a:t>Đạt</a:t>
                      </a:r>
                      <a:endParaRPr lang="en-US" sz="37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vi-VN" sz="3700" dirty="0" smtClean="0">
                          <a:latin typeface="Arial" panose="020B0604020202020204" pitchFamily="34" charset="0"/>
                          <a:cs typeface="Arial" panose="020B0604020202020204" pitchFamily="34" charset="0"/>
                        </a:rPr>
                        <a:t>Chưa</a:t>
                      </a:r>
                      <a:r>
                        <a:rPr lang="vi-VN" sz="3700" baseline="0" dirty="0" smtClean="0">
                          <a:latin typeface="Arial" panose="020B0604020202020204" pitchFamily="34" charset="0"/>
                          <a:cs typeface="Arial" panose="020B0604020202020204" pitchFamily="34" charset="0"/>
                        </a:rPr>
                        <a:t> đạt</a:t>
                      </a: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97274216"/>
                  </a:ext>
                </a:extLst>
              </a:tr>
              <a:tr h="1838815">
                <a:tc rowSpan="2">
                  <a:txBody>
                    <a:bodyPr/>
                    <a:lstStyle/>
                    <a:p>
                      <a:pPr algn="ctr">
                        <a:lnSpc>
                          <a:spcPct val="150000"/>
                        </a:lnSpc>
                      </a:pPr>
                      <a:r>
                        <a:rPr lang="en-US" sz="3700" b="1" dirty="0" smtClean="0">
                          <a:latin typeface="Arial" panose="020B0604020202020204" pitchFamily="34" charset="0"/>
                          <a:cs typeface="Arial" panose="020B0604020202020204" pitchFamily="34" charset="0"/>
                        </a:rPr>
                        <a:t>Mở bài</a:t>
                      </a: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700" dirty="0" smtClean="0">
                          <a:latin typeface="Arial" panose="020B0604020202020204" pitchFamily="34" charset="0"/>
                          <a:cs typeface="Arial" panose="020B0604020202020204" pitchFamily="34" charset="0"/>
                        </a:rPr>
                        <a:t>Nêu được vấn đề nghị luận (một thói xấu của con người trong xã hội hiện đại).</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8776825"/>
                  </a:ext>
                </a:extLst>
              </a:tr>
              <a:tr h="1026742">
                <a:tc vMerge="1">
                  <a:txBody>
                    <a:bodyPr/>
                    <a:lstStyle/>
                    <a:p>
                      <a:pPr>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just">
                        <a:lnSpc>
                          <a:spcPct val="150000"/>
                        </a:lnSpc>
                      </a:pPr>
                      <a:r>
                        <a:rPr lang="vi-VN" sz="3700" dirty="0" smtClean="0">
                          <a:latin typeface="Arial" panose="020B0604020202020204" pitchFamily="34" charset="0"/>
                          <a:cs typeface="Arial" panose="020B0604020202020204" pitchFamily="34" charset="0"/>
                        </a:rPr>
                        <a:t>Đưa ra nhận định khái quát về vấn đề nghị luận đó</a:t>
                      </a:r>
                      <a:r>
                        <a:rPr lang="en-US" sz="3700" dirty="0" smtClean="0">
                          <a:latin typeface="Arial" panose="020B060402020202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957788954"/>
                  </a:ext>
                </a:extLst>
              </a:tr>
              <a:tr h="2765387">
                <a:tc rowSpan="2">
                  <a:txBody>
                    <a:bodyPr/>
                    <a:lstStyle/>
                    <a:p>
                      <a:pPr algn="ctr">
                        <a:lnSpc>
                          <a:spcPct val="150000"/>
                        </a:lnSpc>
                      </a:pPr>
                      <a:r>
                        <a:rPr lang="vi-VN" sz="3700" b="1" dirty="0" smtClean="0">
                          <a:latin typeface="Arial" panose="020B0604020202020204" pitchFamily="34" charset="0"/>
                          <a:cs typeface="Arial" panose="020B0604020202020204" pitchFamily="34" charset="0"/>
                        </a:rPr>
                        <a:t>Thân</a:t>
                      </a:r>
                      <a:r>
                        <a:rPr lang="vi-VN" sz="3700" b="1" baseline="0" dirty="0" smtClean="0">
                          <a:latin typeface="Arial" panose="020B0604020202020204" pitchFamily="34" charset="0"/>
                          <a:cs typeface="Arial" panose="020B0604020202020204" pitchFamily="34" charset="0"/>
                        </a:rPr>
                        <a:t> bài</a:t>
                      </a:r>
                      <a:endParaRPr lang="en-US" sz="3700" b="1" dirty="0">
                        <a:latin typeface="Arial" panose="020B0604020202020204" pitchFamily="34" charset="0"/>
                        <a:cs typeface="Arial" panose="020B0604020202020204" pitchFamily="34" charset="0"/>
                      </a:endParaRPr>
                    </a:p>
                  </a:txBody>
                  <a:tcPr anchor="ctr">
                    <a:solidFill>
                      <a:srgbClr val="EDEAF0"/>
                    </a:solidFill>
                  </a:tcPr>
                </a:tc>
                <a:tc>
                  <a:txBody>
                    <a:bodyPr/>
                    <a:lstStyle/>
                    <a:p>
                      <a:pPr algn="just">
                        <a:lnSpc>
                          <a:spcPct val="150000"/>
                        </a:lnSpc>
                      </a:pPr>
                      <a:r>
                        <a:rPr lang="vi-VN" sz="3700" dirty="0" smtClean="0">
                          <a:latin typeface="Arial" panose="020B0604020202020204" pitchFamily="34" charset="0"/>
                          <a:cs typeface="Arial" panose="020B0604020202020204" pitchFamily="34" charset="0"/>
                        </a:rPr>
                        <a:t>Làm rõ vấn đề nghị luận, nêu các quan điểm về vấn đề (từ</a:t>
                      </a:r>
                      <a:r>
                        <a:rPr lang="en-US" sz="3700" baseline="0" dirty="0" smtClean="0">
                          <a:latin typeface="Arial" panose="020B0604020202020204" pitchFamily="34" charset="0"/>
                          <a:cs typeface="Arial" panose="020B0604020202020204" pitchFamily="34" charset="0"/>
                        </a:rPr>
                        <a:t> từ</a:t>
                      </a:r>
                      <a:r>
                        <a:rPr lang="vi-VN" sz="3700" dirty="0" smtClean="0">
                          <a:latin typeface="Arial" panose="020B0604020202020204" pitchFamily="34" charset="0"/>
                          <a:cs typeface="Arial" panose="020B0604020202020204" pitchFamily="34" charset="0"/>
                        </a:rPr>
                        <a:t> điển, những người xung quanh, người nổi tiếng…) mà em đồng tình</a:t>
                      </a:r>
                      <a:r>
                        <a:rPr lang="en-US" sz="3700" dirty="0" smtClean="0">
                          <a:latin typeface="Arial" panose="020B0604020202020204" pitchFamily="34" charset="0"/>
                          <a:cs typeface="Arial" panose="020B0604020202020204" pitchFamily="34" charset="0"/>
                        </a:rPr>
                        <a:t>.</a:t>
                      </a:r>
                      <a:endParaRPr lang="vi-VN" sz="3700" dirty="0" smtClean="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08064151"/>
                  </a:ext>
                </a:extLst>
              </a:tr>
              <a:tr h="1838815">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700" dirty="0" smtClean="0">
                          <a:latin typeface="Arial" panose="020B0604020202020204" pitchFamily="34" charset="0"/>
                          <a:cs typeface="Arial" panose="020B0604020202020204" pitchFamily="34" charset="0"/>
                        </a:rPr>
                        <a:t>Trình bày được ý kiến phê phán, nêu lí lẽ và bằng chứng để chứng minh sự phê phán là có cơ sở.</a:t>
                      </a: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72602998"/>
                  </a:ext>
                </a:extLst>
              </a:tr>
            </a:tbl>
          </a:graphicData>
        </a:graphic>
      </p:graphicFrame>
    </p:spTree>
    <p:extLst>
      <p:ext uri="{BB962C8B-B14F-4D97-AF65-F5344CB8AC3E}">
        <p14:creationId xmlns:p14="http://schemas.microsoft.com/office/powerpoint/2010/main" val="24102207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544800" y="-419100"/>
            <a:ext cx="2941687" cy="324220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38138171"/>
              </p:ext>
            </p:extLst>
          </p:nvPr>
        </p:nvGraphicFramePr>
        <p:xfrm>
          <a:off x="533400" y="571500"/>
          <a:ext cx="17297399" cy="8991601"/>
        </p:xfrm>
        <a:graphic>
          <a:graphicData uri="http://schemas.openxmlformats.org/drawingml/2006/table">
            <a:tbl>
              <a:tblPr firstRow="1" bandRow="1">
                <a:tableStyleId>{00A15C55-8517-42AA-B614-E9B94910E393}</a:tableStyleId>
              </a:tblPr>
              <a:tblGrid>
                <a:gridCol w="2057400">
                  <a:extLst>
                    <a:ext uri="{9D8B030D-6E8A-4147-A177-3AD203B41FA5}">
                      <a16:colId xmlns:a16="http://schemas.microsoft.com/office/drawing/2014/main" val="1577548201"/>
                    </a:ext>
                  </a:extLst>
                </a:gridCol>
                <a:gridCol w="11277600">
                  <a:extLst>
                    <a:ext uri="{9D8B030D-6E8A-4147-A177-3AD203B41FA5}">
                      <a16:colId xmlns:a16="http://schemas.microsoft.com/office/drawing/2014/main" val="1239838198"/>
                    </a:ext>
                  </a:extLst>
                </a:gridCol>
                <a:gridCol w="1447800">
                  <a:extLst>
                    <a:ext uri="{9D8B030D-6E8A-4147-A177-3AD203B41FA5}">
                      <a16:colId xmlns:a16="http://schemas.microsoft.com/office/drawing/2014/main" val="3858151422"/>
                    </a:ext>
                  </a:extLst>
                </a:gridCol>
                <a:gridCol w="2514599">
                  <a:extLst>
                    <a:ext uri="{9D8B030D-6E8A-4147-A177-3AD203B41FA5}">
                      <a16:colId xmlns:a16="http://schemas.microsoft.com/office/drawing/2014/main" val="2369939453"/>
                    </a:ext>
                  </a:extLst>
                </a:gridCol>
              </a:tblGrid>
              <a:tr h="924287">
                <a:tc gridSpan="2">
                  <a:txBody>
                    <a:bodyPr/>
                    <a:lstStyle/>
                    <a:p>
                      <a:pPr algn="ctr">
                        <a:lnSpc>
                          <a:spcPct val="150000"/>
                        </a:lnSpc>
                      </a:pPr>
                      <a:r>
                        <a:rPr lang="en-US" sz="3700" dirty="0" smtClean="0">
                          <a:latin typeface="Arial" panose="020B0604020202020204" pitchFamily="34" charset="0"/>
                          <a:cs typeface="Arial" panose="020B0604020202020204" pitchFamily="34" charset="0"/>
                        </a:rPr>
                        <a:t>Nội dung kiểm tra</a:t>
                      </a:r>
                      <a:endParaRPr lang="en-US" sz="3700" dirty="0">
                        <a:latin typeface="Arial" panose="020B0604020202020204" pitchFamily="34" charset="0"/>
                        <a:cs typeface="Arial" panose="020B0604020202020204" pitchFamily="34" charset="0"/>
                      </a:endParaRPr>
                    </a:p>
                  </a:txBody>
                  <a:tcPr anchor="ctr"/>
                </a:tc>
                <a:tc hMerge="1">
                  <a:txBody>
                    <a:bodyPr/>
                    <a:lstStyle/>
                    <a:p>
                      <a:pPr>
                        <a:lnSpc>
                          <a:spcPct val="150000"/>
                        </a:lnSpc>
                      </a:pPr>
                      <a:endParaRPr lang="en-US" sz="3700">
                        <a:latin typeface="Arial" panose="020B0604020202020204" pitchFamily="34" charset="0"/>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50000"/>
                        </a:lnSpc>
                      </a:pPr>
                      <a:r>
                        <a:rPr lang="vi-VN" sz="3700" dirty="0" smtClean="0">
                          <a:latin typeface="Arial" panose="020B0604020202020204" pitchFamily="34" charset="0"/>
                          <a:cs typeface="Arial" panose="020B0604020202020204" pitchFamily="34" charset="0"/>
                        </a:rPr>
                        <a:t>Đạt</a:t>
                      </a:r>
                      <a:endParaRPr lang="en-US" sz="3700" dirty="0">
                        <a:latin typeface="Arial" panose="020B0604020202020204" pitchFamily="34" charset="0"/>
                        <a:cs typeface="Arial" panose="020B0604020202020204" pitchFamily="34" charset="0"/>
                      </a:endParaRPr>
                    </a:p>
                  </a:txBody>
                  <a:tcPr anchor="ctr"/>
                </a:tc>
                <a:tc>
                  <a:txBody>
                    <a:bodyPr/>
                    <a:lstStyle/>
                    <a:p>
                      <a:pPr algn="ctr">
                        <a:lnSpc>
                          <a:spcPct val="150000"/>
                        </a:lnSpc>
                      </a:pPr>
                      <a:r>
                        <a:rPr lang="vi-VN" sz="3700" dirty="0" smtClean="0">
                          <a:latin typeface="Arial" panose="020B0604020202020204" pitchFamily="34" charset="0"/>
                          <a:cs typeface="Arial" panose="020B0604020202020204" pitchFamily="34" charset="0"/>
                        </a:rPr>
                        <a:t>Chưa</a:t>
                      </a:r>
                      <a:r>
                        <a:rPr lang="vi-VN" sz="3700" baseline="0" dirty="0" smtClean="0">
                          <a:latin typeface="Arial" panose="020B0604020202020204" pitchFamily="34" charset="0"/>
                          <a:cs typeface="Arial" panose="020B0604020202020204" pitchFamily="34" charset="0"/>
                        </a:rPr>
                        <a:t> đạt</a:t>
                      </a: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97274216"/>
                  </a:ext>
                </a:extLst>
              </a:tr>
              <a:tr h="1863093">
                <a:tc>
                  <a:txBody>
                    <a:bodyPr/>
                    <a:lstStyle/>
                    <a:p>
                      <a:pPr algn="ctr">
                        <a:lnSpc>
                          <a:spcPct val="150000"/>
                        </a:lnSpc>
                      </a:pPr>
                      <a:r>
                        <a:rPr lang="en-US" sz="3700" b="1" dirty="0" smtClean="0">
                          <a:latin typeface="Arial" panose="020B0604020202020204" pitchFamily="34" charset="0"/>
                          <a:cs typeface="Arial" panose="020B0604020202020204" pitchFamily="34" charset="0"/>
                        </a:rPr>
                        <a:t>Thân</a:t>
                      </a:r>
                      <a:r>
                        <a:rPr lang="en-US" sz="3700" b="1" baseline="0" dirty="0" smtClean="0">
                          <a:latin typeface="Arial" panose="020B0604020202020204" pitchFamily="34" charset="0"/>
                          <a:cs typeface="Arial" panose="020B0604020202020204" pitchFamily="34" charset="0"/>
                        </a:rPr>
                        <a:t> </a:t>
                      </a:r>
                      <a:r>
                        <a:rPr lang="en-US" sz="3700" b="1" dirty="0" smtClean="0">
                          <a:latin typeface="Arial" panose="020B0604020202020204" pitchFamily="34" charset="0"/>
                          <a:cs typeface="Arial" panose="020B0604020202020204" pitchFamily="34" charset="0"/>
                        </a:rPr>
                        <a:t>bài</a:t>
                      </a: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700" dirty="0" smtClean="0">
                          <a:latin typeface="Arial" panose="020B0604020202020204" pitchFamily="34" charset="0"/>
                          <a:cs typeface="Arial" panose="020B0604020202020204" pitchFamily="34" charset="0"/>
                        </a:rPr>
                        <a:t>Nêu ý kiến không đồng tình (giả định) với ý kiến của người viết và tranh luận với ý kiến đó.</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08776825"/>
                  </a:ext>
                </a:extLst>
              </a:tr>
              <a:tr h="1085282">
                <a:tc>
                  <a:txBody>
                    <a:bodyPr/>
                    <a:lstStyle/>
                    <a:p>
                      <a:pPr algn="ctr">
                        <a:lnSpc>
                          <a:spcPct val="150000"/>
                        </a:lnSpc>
                      </a:pPr>
                      <a:r>
                        <a:rPr lang="en-US" sz="3700" b="1" dirty="0" smtClean="0">
                          <a:latin typeface="Arial" panose="020B0604020202020204" pitchFamily="34" charset="0"/>
                          <a:cs typeface="Arial" panose="020B0604020202020204" pitchFamily="34" charset="0"/>
                        </a:rPr>
                        <a:t>Kết</a:t>
                      </a:r>
                      <a:r>
                        <a:rPr lang="en-US" sz="3700" b="1" baseline="0" dirty="0" smtClean="0">
                          <a:latin typeface="Arial" panose="020B0604020202020204" pitchFamily="34" charset="0"/>
                          <a:cs typeface="Arial" panose="020B0604020202020204" pitchFamily="34" charset="0"/>
                        </a:rPr>
                        <a:t> bài </a:t>
                      </a: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vi-VN" sz="3700" dirty="0" smtClean="0">
                          <a:latin typeface="Arial" panose="020B0604020202020204" pitchFamily="34" charset="0"/>
                          <a:cs typeface="Arial" panose="020B0604020202020204" pitchFamily="34" charset="0"/>
                        </a:rPr>
                        <a:t>Khẳng định được ý kiến phê phán, rút ra bài học.</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140040584"/>
                  </a:ext>
                </a:extLst>
              </a:tr>
              <a:tr h="1085282">
                <a:tc rowSpan="4">
                  <a:txBody>
                    <a:bodyPr/>
                    <a:lstStyle/>
                    <a:p>
                      <a:pPr algn="ctr">
                        <a:lnSpc>
                          <a:spcPct val="150000"/>
                        </a:lnSpc>
                      </a:pPr>
                      <a:r>
                        <a:rPr lang="en-US" sz="3700" b="1" dirty="0" smtClean="0">
                          <a:latin typeface="Arial" panose="020B0604020202020204" pitchFamily="34" charset="0"/>
                          <a:cs typeface="Arial" panose="020B0604020202020204" pitchFamily="34" charset="0"/>
                        </a:rPr>
                        <a:t>Kĩ năng, trình bày diễn đạt</a:t>
                      </a: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700" dirty="0" smtClean="0">
                          <a:latin typeface="Arial" panose="020B0604020202020204" pitchFamily="34" charset="0"/>
                          <a:cs typeface="Arial" panose="020B0604020202020204" pitchFamily="34" charset="0"/>
                        </a:rPr>
                        <a:t>Sắp xếp luận điểm, lí lẽ và bằng chứng hợp lí.</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81286849"/>
                  </a:ext>
                </a:extLst>
              </a:tr>
              <a:tr h="1085282">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700" dirty="0" smtClean="0">
                          <a:latin typeface="Arial" panose="020B0604020202020204" pitchFamily="34" charset="0"/>
                          <a:cs typeface="Arial" panose="020B0604020202020204" pitchFamily="34" charset="0"/>
                        </a:rPr>
                        <a:t>Lập luận chặt chẽ, trình bày mạch lạc.</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50686288"/>
                  </a:ext>
                </a:extLst>
              </a:tr>
              <a:tr h="1085282">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700" dirty="0" smtClean="0">
                          <a:latin typeface="Arial" panose="020B0604020202020204" pitchFamily="34" charset="0"/>
                          <a:cs typeface="Arial" panose="020B0604020202020204" pitchFamily="34" charset="0"/>
                        </a:rPr>
                        <a:t>Diễn đạt rõ ràng, gãy gọn.</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34437344"/>
                  </a:ext>
                </a:extLst>
              </a:tr>
              <a:tr h="1863093">
                <a:tc vMerge="1">
                  <a:txBody>
                    <a:bodyPr/>
                    <a:lstStyle/>
                    <a:p>
                      <a:pPr algn="ctr">
                        <a:lnSpc>
                          <a:spcPct val="150000"/>
                        </a:lnSpc>
                      </a:pPr>
                      <a:endParaRPr lang="en-US" sz="3700" b="1" dirty="0">
                        <a:latin typeface="Arial" panose="020B0604020202020204" pitchFamily="34" charset="0"/>
                        <a:cs typeface="Arial" panose="020B0604020202020204" pitchFamily="34" charset="0"/>
                      </a:endParaRPr>
                    </a:p>
                  </a:txBody>
                  <a:tcPr anchor="ctr"/>
                </a:tc>
                <a:tc>
                  <a:txBody>
                    <a:bodyPr/>
                    <a:lstStyle/>
                    <a:p>
                      <a:pPr algn="just">
                        <a:lnSpc>
                          <a:spcPct val="150000"/>
                        </a:lnSpc>
                      </a:pPr>
                      <a:r>
                        <a:rPr lang="en-US" sz="3700" dirty="0" smtClean="0">
                          <a:latin typeface="Arial" panose="020B0604020202020204" pitchFamily="34" charset="0"/>
                          <a:cs typeface="Arial" panose="020B0604020202020204" pitchFamily="34" charset="0"/>
                        </a:rPr>
                        <a:t>Sử dụng các từ ngữ, câu văn để liên kết các luận điểm, bằng chứng, lí lẽ.</a:t>
                      </a: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tc>
                  <a:txBody>
                    <a:bodyPr/>
                    <a:lstStyle/>
                    <a:p>
                      <a:pPr algn="just">
                        <a:lnSpc>
                          <a:spcPct val="150000"/>
                        </a:lnSpc>
                      </a:pPr>
                      <a:endParaRPr lang="en-US" sz="37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45982714"/>
                  </a:ext>
                </a:extLst>
              </a:tr>
            </a:tbl>
          </a:graphicData>
        </a:graphic>
      </p:graphicFrame>
    </p:spTree>
    <p:extLst>
      <p:ext uri="{BB962C8B-B14F-4D97-AF65-F5344CB8AC3E}">
        <p14:creationId xmlns:p14="http://schemas.microsoft.com/office/powerpoint/2010/main" val="32011564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544800" y="-419100"/>
            <a:ext cx="2941687" cy="3242205"/>
          </a:xfrm>
          <a:prstGeom prst="rect">
            <a:avLst/>
          </a:prstGeom>
        </p:spPr>
      </p:pic>
      <p:sp>
        <p:nvSpPr>
          <p:cNvPr id="3" name="Rounded Rectangle 2"/>
          <p:cNvSpPr/>
          <p:nvPr/>
        </p:nvSpPr>
        <p:spPr>
          <a:xfrm>
            <a:off x="4953000" y="1068714"/>
            <a:ext cx="7306654" cy="1674614"/>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accent4">
                    <a:lumMod val="50000"/>
                  </a:schemeClr>
                </a:solidFill>
                <a:latin typeface="Arial" panose="020B0604020202020204" pitchFamily="34" charset="0"/>
                <a:cs typeface="Arial" panose="020B0604020202020204" pitchFamily="34" charset="0"/>
              </a:rPr>
              <a:t>LUYỆN TẬP</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4" name="Rounded Rectangle 3"/>
          <p:cNvSpPr/>
          <p:nvPr/>
        </p:nvSpPr>
        <p:spPr>
          <a:xfrm>
            <a:off x="1676400" y="3543300"/>
            <a:ext cx="8686799" cy="2400045"/>
          </a:xfrm>
          <a:prstGeom prst="roundRect">
            <a:avLst>
              <a:gd name="adj" fmla="val 7349"/>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b="1" dirty="0">
                <a:solidFill>
                  <a:srgbClr val="C00000"/>
                </a:solidFill>
                <a:latin typeface="Arial" panose="020B0604020202020204" pitchFamily="34" charset="0"/>
                <a:cs typeface="Arial" panose="020B0604020202020204" pitchFamily="34" charset="0"/>
              </a:rPr>
              <a:t>Các em hãy hoàn thiện bài viết của mình trước khi nộp bài!</a:t>
            </a:r>
          </a:p>
        </p:txBody>
      </p:sp>
      <p:pic>
        <p:nvPicPr>
          <p:cNvPr id="2" name="Picture 1"/>
          <p:cNvPicPr>
            <a:picLocks noChangeAspect="1"/>
          </p:cNvPicPr>
          <p:nvPr/>
        </p:nvPicPr>
        <p:blipFill>
          <a:blip r:embed="rId3"/>
          <a:stretch>
            <a:fillRect/>
          </a:stretch>
        </p:blipFill>
        <p:spPr>
          <a:xfrm>
            <a:off x="11287413" y="723900"/>
            <a:ext cx="5728230" cy="9339505"/>
          </a:xfrm>
          <a:prstGeom prst="rect">
            <a:avLst/>
          </a:prstGeom>
        </p:spPr>
      </p:pic>
    </p:spTree>
    <p:extLst>
      <p:ext uri="{BB962C8B-B14F-4D97-AF65-F5344CB8AC3E}">
        <p14:creationId xmlns:p14="http://schemas.microsoft.com/office/powerpoint/2010/main" val="33846128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5240000" y="6465006"/>
            <a:ext cx="4304149" cy="3853006"/>
          </a:xfrm>
          <a:prstGeom prst="rect">
            <a:avLst/>
          </a:prstGeom>
        </p:spPr>
      </p:pic>
      <p:pic>
        <p:nvPicPr>
          <p:cNvPr id="3" name="Picture 2"/>
          <p:cNvPicPr>
            <a:picLocks noChangeAspect="1"/>
          </p:cNvPicPr>
          <p:nvPr/>
        </p:nvPicPr>
        <p:blipFill>
          <a:blip r:embed="rId3"/>
          <a:stretch>
            <a:fillRect/>
          </a:stretch>
        </p:blipFill>
        <p:spPr>
          <a:xfrm>
            <a:off x="0" y="6655175"/>
            <a:ext cx="3733800" cy="3631826"/>
          </a:xfrm>
          <a:prstGeom prst="rect">
            <a:avLst/>
          </a:prstGeom>
        </p:spPr>
      </p:pic>
      <p:sp>
        <p:nvSpPr>
          <p:cNvPr id="4" name="Rounded Rectangle 3"/>
          <p:cNvSpPr/>
          <p:nvPr/>
        </p:nvSpPr>
        <p:spPr>
          <a:xfrm>
            <a:off x="6477000" y="1028700"/>
            <a:ext cx="6163654" cy="136717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66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600" b="1" dirty="0">
              <a:solidFill>
                <a:schemeClr val="accent4">
                  <a:lumMod val="50000"/>
                </a:schemeClr>
              </a:solidFill>
              <a:latin typeface="Arial" panose="020B0604020202020204" pitchFamily="34" charset="0"/>
              <a:cs typeface="Arial" panose="020B0604020202020204" pitchFamily="34" charset="0"/>
            </a:endParaRPr>
          </a:p>
        </p:txBody>
      </p:sp>
      <p:sp>
        <p:nvSpPr>
          <p:cNvPr id="5" name="Rounded Rectangle 4"/>
          <p:cNvSpPr/>
          <p:nvPr/>
        </p:nvSpPr>
        <p:spPr>
          <a:xfrm>
            <a:off x="1219200" y="3695700"/>
            <a:ext cx="9111469" cy="4288242"/>
          </a:xfrm>
          <a:prstGeom prst="roundRect">
            <a:avLst>
              <a:gd name="adj" fmla="val 1030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rgbClr val="C00000"/>
                </a:solidFill>
                <a:latin typeface="Arial" panose="020B0604020202020204" pitchFamily="34" charset="0"/>
                <a:cs typeface="Arial" panose="020B0604020202020204" pitchFamily="34" charset="0"/>
              </a:rPr>
              <a:t>Em hãy thực hiện yêu cầu sau:</a:t>
            </a:r>
          </a:p>
          <a:p>
            <a:pPr algn="just">
              <a:lnSpc>
                <a:spcPct val="150000"/>
              </a:lnSpc>
            </a:pPr>
            <a:r>
              <a:rPr lang="vi-VN" sz="4000" dirty="0">
                <a:solidFill>
                  <a:schemeClr val="tx1"/>
                </a:solidFill>
                <a:cs typeface="Arial" panose="020B0604020202020204" pitchFamily="34" charset="0"/>
              </a:rPr>
              <a:t>Hãy viết một bài văn nghị luận về một vấn đề đời sống (một thói xấu của con người trong xã hội hiện đại</a:t>
            </a:r>
            <a:r>
              <a:rPr lang="vi-VN" sz="4000" dirty="0" smtClean="0">
                <a:solidFill>
                  <a:schemeClr val="tx1"/>
                </a:solidFill>
                <a:cs typeface="Arial" panose="020B0604020202020204" pitchFamily="34" charset="0"/>
              </a:rPr>
              <a:t>)</a:t>
            </a:r>
            <a:r>
              <a:rPr lang="en-US" sz="4000" dirty="0" smtClean="0">
                <a:solidFill>
                  <a:schemeClr val="tx1"/>
                </a:solidFill>
                <a:cs typeface="Arial" panose="020B0604020202020204" pitchFamily="34" charset="0"/>
              </a:rPr>
              <a:t>.</a:t>
            </a:r>
            <a:endParaRPr lang="en-US" sz="4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11549869" y="2368665"/>
            <a:ext cx="5436061" cy="7656751"/>
          </a:xfrm>
          <a:prstGeom prst="rect">
            <a:avLst/>
          </a:prstGeom>
        </p:spPr>
      </p:pic>
    </p:spTree>
    <p:extLst>
      <p:ext uri="{BB962C8B-B14F-4D97-AF65-F5344CB8AC3E}">
        <p14:creationId xmlns:p14="http://schemas.microsoft.com/office/powerpoint/2010/main" val="19298174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5400000">
            <a:off x="15353587" y="7392115"/>
            <a:ext cx="2744352" cy="2819122"/>
          </a:xfrm>
          <a:custGeom>
            <a:avLst/>
            <a:gdLst/>
            <a:ahLst/>
            <a:cxnLst/>
            <a:rect l="l" t="t" r="r" b="b"/>
            <a:pathLst>
              <a:path w="4674302" h="4233627">
                <a:moveTo>
                  <a:pt x="0" y="0"/>
                </a:moveTo>
                <a:lnTo>
                  <a:pt x="4674301" y="0"/>
                </a:lnTo>
                <a:lnTo>
                  <a:pt x="4674301" y="4233627"/>
                </a:lnTo>
                <a:lnTo>
                  <a:pt x="0" y="4233627"/>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pic>
        <p:nvPicPr>
          <p:cNvPr id="6" name="Picture 5"/>
          <p:cNvPicPr>
            <a:picLocks noChangeAspect="1"/>
          </p:cNvPicPr>
          <p:nvPr/>
        </p:nvPicPr>
        <p:blipFill>
          <a:blip r:embed="rId10"/>
          <a:stretch>
            <a:fillRect/>
          </a:stretch>
        </p:blipFill>
        <p:spPr>
          <a:xfrm>
            <a:off x="228600" y="266700"/>
            <a:ext cx="1889924" cy="1896020"/>
          </a:xfrm>
          <a:prstGeom prst="rect">
            <a:avLst/>
          </a:prstGeom>
        </p:spPr>
      </p:pic>
      <p:sp>
        <p:nvSpPr>
          <p:cNvPr id="4" name="TextBox 9"/>
          <p:cNvSpPr txBox="1"/>
          <p:nvPr/>
        </p:nvSpPr>
        <p:spPr>
          <a:xfrm>
            <a:off x="3810000" y="1866900"/>
            <a:ext cx="10438184" cy="1335237"/>
          </a:xfrm>
          <a:prstGeom prst="rect">
            <a:avLst/>
          </a:prstGeom>
          <a:noFill/>
          <a:ln w="38100">
            <a:noFill/>
          </a:ln>
        </p:spPr>
        <p:txBody>
          <a:bodyPr wrap="square" lIns="0" tIns="0" rIns="0" bIns="0" rtlCol="0" anchor="t">
            <a:spAutoFit/>
          </a:bodyPr>
          <a:lstStyle/>
          <a:p>
            <a:pPr algn="ctr">
              <a:lnSpc>
                <a:spcPct val="150000"/>
              </a:lnSpc>
            </a:pPr>
            <a:r>
              <a:rPr lang="vi-VN" sz="6600" b="1" dirty="0" smtClean="0">
                <a:solidFill>
                  <a:schemeClr val="accent4">
                    <a:lumMod val="50000"/>
                  </a:schemeClr>
                </a:solidFill>
                <a:latin typeface="Arial"/>
              </a:rPr>
              <a:t>HƯỚNG DẪN VỀ NHÀ</a:t>
            </a:r>
            <a:endParaRPr lang="en-US" sz="6600" b="1" dirty="0">
              <a:solidFill>
                <a:schemeClr val="accent4">
                  <a:lumMod val="50000"/>
                </a:schemeClr>
              </a:solidFill>
              <a:latin typeface="Arial"/>
            </a:endParaRPr>
          </a:p>
        </p:txBody>
      </p:sp>
      <p:sp>
        <p:nvSpPr>
          <p:cNvPr id="7" name="Rounded Rectangle 6"/>
          <p:cNvSpPr/>
          <p:nvPr/>
        </p:nvSpPr>
        <p:spPr>
          <a:xfrm>
            <a:off x="793335" y="3974249"/>
            <a:ext cx="7543799" cy="3773884"/>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Ôn tập </a:t>
            </a:r>
            <a:r>
              <a:rPr lang="vi-VN" sz="4000" b="1" dirty="0" smtClean="0">
                <a:solidFill>
                  <a:schemeClr val="tx1"/>
                </a:solidFill>
                <a:latin typeface="Arial" panose="020B0604020202020204" pitchFamily="34" charset="0"/>
                <a:cs typeface="Arial" panose="020B0604020202020204" pitchFamily="34" charset="0"/>
              </a:rPr>
              <a:t>Thực hành tiếng Việt: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Nghĩa tường minh và nghĩa hàm ẩn của câu</a:t>
            </a:r>
            <a:endParaRPr lang="en-US"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8763000" y="3974249"/>
            <a:ext cx="8519738" cy="3773884"/>
          </a:xfrm>
          <a:prstGeom prst="roundRect">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smtClean="0">
                <a:solidFill>
                  <a:schemeClr val="tx1"/>
                </a:solidFill>
                <a:latin typeface="Arial" panose="020B0604020202020204" pitchFamily="34" charset="0"/>
                <a:cs typeface="Arial" panose="020B0604020202020204" pitchFamily="34" charset="0"/>
              </a:rPr>
              <a:t>Soạn </a:t>
            </a:r>
            <a:r>
              <a:rPr lang="en-US" sz="4000" b="1" dirty="0" smtClean="0">
                <a:solidFill>
                  <a:schemeClr val="tx1"/>
                </a:solidFill>
                <a:latin typeface="Arial" panose="020B0604020202020204" pitchFamily="34" charset="0"/>
                <a:cs typeface="Arial" panose="020B0604020202020204" pitchFamily="34" charset="0"/>
              </a:rPr>
              <a:t>Viết</a:t>
            </a:r>
            <a:r>
              <a:rPr lang="vi-VN" sz="4000" b="1" dirty="0" smtClean="0">
                <a:solidFill>
                  <a:schemeClr val="tx1"/>
                </a:solidFill>
                <a:latin typeface="Arial" panose="020B0604020202020204" pitchFamily="34" charset="0"/>
                <a:cs typeface="Arial" panose="020B0604020202020204" pitchFamily="34" charset="0"/>
              </a:rPr>
              <a:t>:</a:t>
            </a:r>
            <a:endParaRPr lang="en-US" sz="4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4000" dirty="0" smtClean="0">
                <a:solidFill>
                  <a:schemeClr val="tx1"/>
                </a:solidFill>
                <a:latin typeface="Arial" panose="020B0604020202020204" pitchFamily="34" charset="0"/>
                <a:cs typeface="Arial" panose="020B0604020202020204" pitchFamily="34" charset="0"/>
              </a:rPr>
              <a:t> Viết bài văn nghị luận về một vấn đề đời sống (một thói xấu của con người trong xã hội hiện đại)</a:t>
            </a:r>
            <a:endParaRPr lang="en-US" sz="40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1"/>
          <p:cNvSpPr/>
          <p:nvPr/>
        </p:nvSpPr>
        <p:spPr>
          <a:xfrm flipV="1">
            <a:off x="14935200" y="-190500"/>
            <a:ext cx="4014675" cy="2688760"/>
          </a:xfrm>
          <a:custGeom>
            <a:avLst/>
            <a:gdLst/>
            <a:ahLst/>
            <a:cxnLst/>
            <a:rect l="l" t="t" r="r" b="b"/>
            <a:pathLst>
              <a:path w="5069507" h="3382744">
                <a:moveTo>
                  <a:pt x="0" y="3382744"/>
                </a:moveTo>
                <a:lnTo>
                  <a:pt x="5069507" y="3382744"/>
                </a:lnTo>
                <a:lnTo>
                  <a:pt x="5069507" y="0"/>
                </a:lnTo>
                <a:lnTo>
                  <a:pt x="0" y="0"/>
                </a:lnTo>
                <a:lnTo>
                  <a:pt x="0" y="3382744"/>
                </a:lnTo>
                <a:close/>
              </a:path>
            </a:pathLst>
          </a:custGeom>
          <a:blipFill>
            <a:blip r:embed="rId2">
              <a:extLst>
                <a:ext uri="{96DAC541-7B7A-43D3-8B79-37D633B846F1}">
                  <asvg:svgBlip xmlns:asvg="http://schemas.microsoft.com/office/drawing/2016/SVG/main" xmlns="" r:embed="rId17"/>
                </a:ext>
              </a:extLst>
            </a:blip>
            <a:stretch>
              <a:fillRect/>
            </a:stretch>
          </a:blipFill>
        </p:spPr>
      </p:sp>
      <p:sp>
        <p:nvSpPr>
          <p:cNvPr id="12" name="Freeform 12"/>
          <p:cNvSpPr/>
          <p:nvPr/>
        </p:nvSpPr>
        <p:spPr>
          <a:xfrm rot="1480712" flipV="1">
            <a:off x="15140015" y="-275027"/>
            <a:ext cx="3605043" cy="2857816"/>
          </a:xfrm>
          <a:custGeom>
            <a:avLst/>
            <a:gdLst/>
            <a:ahLst/>
            <a:cxnLst/>
            <a:rect l="l" t="t" r="r" b="b"/>
            <a:pathLst>
              <a:path w="3605043" h="2857816">
                <a:moveTo>
                  <a:pt x="0" y="2857815"/>
                </a:moveTo>
                <a:lnTo>
                  <a:pt x="3605042" y="2857815"/>
                </a:lnTo>
                <a:lnTo>
                  <a:pt x="3605042" y="0"/>
                </a:lnTo>
                <a:lnTo>
                  <a:pt x="0" y="0"/>
                </a:lnTo>
                <a:lnTo>
                  <a:pt x="0" y="2857815"/>
                </a:lnTo>
                <a:close/>
              </a:path>
            </a:pathLst>
          </a:custGeom>
          <a:blipFill>
            <a:blip r:embed="rId18">
              <a:extLst>
                <a:ext uri="{96DAC541-7B7A-43D3-8B79-37D633B846F1}">
                  <asvg:svgBlip xmlns:asvg="http://schemas.microsoft.com/office/drawing/2016/SVG/main" xmlns="" r:embed="rId19"/>
                </a:ext>
              </a:extLst>
            </a:blip>
            <a:stretch>
              <a:fillRect/>
            </a:stretch>
          </a:blipFill>
        </p:spPr>
      </p:sp>
      <p:pic>
        <p:nvPicPr>
          <p:cNvPr id="2" name="Picture 1"/>
          <p:cNvPicPr>
            <a:picLocks noChangeAspect="1"/>
          </p:cNvPicPr>
          <p:nvPr/>
        </p:nvPicPr>
        <p:blipFill rotWithShape="1">
          <a:blip r:embed="rId20"/>
          <a:srcRect l="37190" b="16580"/>
          <a:stretch/>
        </p:blipFill>
        <p:spPr>
          <a:xfrm>
            <a:off x="0" y="5881560"/>
            <a:ext cx="3048000" cy="4433380"/>
          </a:xfrm>
          <a:prstGeom prst="rect">
            <a:avLst/>
          </a:prstGeom>
        </p:spPr>
      </p:pic>
      <p:sp>
        <p:nvSpPr>
          <p:cNvPr id="6" name="TextBox 5"/>
          <p:cNvSpPr txBox="1"/>
          <p:nvPr/>
        </p:nvSpPr>
        <p:spPr>
          <a:xfrm>
            <a:off x="2438400" y="2465939"/>
            <a:ext cx="13771880" cy="5632311"/>
          </a:xfrm>
          <a:prstGeom prst="rect">
            <a:avLst/>
          </a:prstGeom>
          <a:noFill/>
        </p:spPr>
        <p:txBody>
          <a:bodyPr wrap="square" rtlCol="0">
            <a:spAutoFit/>
          </a:bodyPr>
          <a:lstStyle/>
          <a:p>
            <a:pPr algn="ctr">
              <a:lnSpc>
                <a:spcPct val="150000"/>
              </a:lnSpc>
            </a:pPr>
            <a:r>
              <a:rPr lang="vi-VN" sz="8000" b="1" dirty="0" smtClean="0">
                <a:solidFill>
                  <a:schemeClr val="accent4">
                    <a:lumMod val="50000"/>
                  </a:schemeClr>
                </a:solidFill>
                <a:cs typeface="Arial" panose="020B0604020202020204" pitchFamily="34" charset="0"/>
              </a:rPr>
              <a:t>CẢM ƠN CÁC BẠN </a:t>
            </a:r>
            <a:endParaRPr lang="en-US" sz="8000" b="1" dirty="0" smtClean="0">
              <a:solidFill>
                <a:schemeClr val="accent4">
                  <a:lumMod val="50000"/>
                </a:schemeClr>
              </a:solidFill>
              <a:cs typeface="Arial" panose="020B0604020202020204" pitchFamily="34" charset="0"/>
            </a:endParaRPr>
          </a:p>
          <a:p>
            <a:pPr algn="ctr">
              <a:lnSpc>
                <a:spcPct val="150000"/>
              </a:lnSpc>
            </a:pPr>
            <a:r>
              <a:rPr lang="vi-VN" sz="8000" b="1" dirty="0" smtClean="0">
                <a:solidFill>
                  <a:schemeClr val="accent4">
                    <a:lumMod val="50000"/>
                  </a:schemeClr>
                </a:solidFill>
                <a:cs typeface="Arial" panose="020B0604020202020204" pitchFamily="34" charset="0"/>
              </a:rPr>
              <a:t>ĐÃ CHÚ Ý LẮNG NGHE, HẸN GẶP LẠI</a:t>
            </a:r>
            <a:r>
              <a:rPr lang="en-US" sz="8000" b="1" dirty="0" smtClean="0">
                <a:solidFill>
                  <a:schemeClr val="accent4">
                    <a:lumMod val="50000"/>
                  </a:schemeClr>
                </a:solidFill>
                <a:latin typeface="Arial" panose="020B0604020202020204" pitchFamily="34" charset="0"/>
                <a:cs typeface="Arial" panose="020B0604020202020204" pitchFamily="34" charset="0"/>
              </a:rPr>
              <a:t>!</a:t>
            </a:r>
            <a:endParaRPr lang="en-US" sz="8000" b="1" dirty="0">
              <a:solidFill>
                <a:schemeClr val="accent4">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0505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111139" y="-93432"/>
            <a:ext cx="3733909" cy="3577763"/>
          </a:xfrm>
          <a:custGeom>
            <a:avLst/>
            <a:gdLst/>
            <a:ahLst/>
            <a:cxnLst/>
            <a:rect l="l" t="t" r="r" b="b"/>
            <a:pathLst>
              <a:path w="3733909" h="3577763">
                <a:moveTo>
                  <a:pt x="0" y="0"/>
                </a:moveTo>
                <a:lnTo>
                  <a:pt x="3733909" y="0"/>
                </a:lnTo>
                <a:lnTo>
                  <a:pt x="3733909" y="3577764"/>
                </a:lnTo>
                <a:lnTo>
                  <a:pt x="0" y="3577764"/>
                </a:lnTo>
                <a:lnTo>
                  <a:pt x="0" y="0"/>
                </a:lnTo>
                <a:close/>
              </a:path>
            </a:pathLst>
          </a:custGeom>
          <a:blipFill>
            <a:blip r:embed="rId2">
              <a:extLst>
                <a:ext uri="{96DAC541-7B7A-43D3-8B79-37D633B846F1}">
                  <asvg:svgBlip xmlns:asvg="http://schemas.microsoft.com/office/drawing/2016/SVG/main" xmlns="" r:embed="rId8"/>
                </a:ext>
              </a:extLst>
            </a:blip>
            <a:stretch>
              <a:fillRect/>
            </a:stretch>
          </a:blipFill>
        </p:spPr>
      </p:sp>
      <p:pic>
        <p:nvPicPr>
          <p:cNvPr id="12" name="Picture 11"/>
          <p:cNvPicPr>
            <a:picLocks noChangeAspect="1"/>
          </p:cNvPicPr>
          <p:nvPr/>
        </p:nvPicPr>
        <p:blipFill>
          <a:blip r:embed="rId9"/>
          <a:stretch>
            <a:fillRect/>
          </a:stretch>
        </p:blipFill>
        <p:spPr>
          <a:xfrm>
            <a:off x="15316200" y="7658100"/>
            <a:ext cx="3310415" cy="3578662"/>
          </a:xfrm>
          <a:prstGeom prst="rect">
            <a:avLst/>
          </a:prstGeom>
        </p:spPr>
      </p:pic>
      <p:sp>
        <p:nvSpPr>
          <p:cNvPr id="4" name="TextBox 3"/>
          <p:cNvSpPr txBox="1"/>
          <p:nvPr/>
        </p:nvSpPr>
        <p:spPr>
          <a:xfrm>
            <a:off x="2301303" y="952500"/>
            <a:ext cx="13604732" cy="1169551"/>
          </a:xfrm>
          <a:prstGeom prst="rect">
            <a:avLst/>
          </a:prstGeom>
          <a:noFill/>
        </p:spPr>
        <p:txBody>
          <a:bodyPr wrap="square" rtlCol="0">
            <a:spAutoFit/>
          </a:bodyPr>
          <a:lstStyle/>
          <a:p>
            <a:pPr algn="ctr"/>
            <a:r>
              <a:rPr lang="en-US" sz="7000" b="1" dirty="0" smtClean="0">
                <a:solidFill>
                  <a:srgbClr val="4D6E74"/>
                </a:solidFill>
                <a:latin typeface="Arial" panose="020B0604020202020204" pitchFamily="34" charset="0"/>
                <a:cs typeface="Arial" panose="020B0604020202020204" pitchFamily="34" charset="0"/>
              </a:rPr>
              <a:t>Bài 5: Những câu chuyện hài</a:t>
            </a:r>
            <a:endParaRPr lang="en-US" sz="7000" b="1" dirty="0">
              <a:solidFill>
                <a:srgbClr val="4D6E74"/>
              </a:solidFill>
              <a:latin typeface="Arial" panose="020B0604020202020204" pitchFamily="34" charset="0"/>
              <a:cs typeface="Arial" panose="020B0604020202020204" pitchFamily="34" charset="0"/>
            </a:endParaRPr>
          </a:p>
        </p:txBody>
      </p:sp>
      <p:sp>
        <p:nvSpPr>
          <p:cNvPr id="5" name="TextBox 4"/>
          <p:cNvSpPr txBox="1"/>
          <p:nvPr/>
        </p:nvSpPr>
        <p:spPr>
          <a:xfrm>
            <a:off x="-1" y="2400300"/>
            <a:ext cx="18207341" cy="6901889"/>
          </a:xfrm>
          <a:prstGeom prst="rect">
            <a:avLst/>
          </a:prstGeom>
          <a:noFill/>
        </p:spPr>
        <p:txBody>
          <a:bodyPr wrap="square" rtlCol="0">
            <a:spAutoFit/>
          </a:bodyPr>
          <a:lstStyle/>
          <a:p>
            <a:pPr algn="ctr">
              <a:lnSpc>
                <a:spcPct val="150000"/>
              </a:lnSpc>
            </a:pPr>
            <a:r>
              <a:rPr lang="en-US" sz="8500" b="1" dirty="0" smtClean="0">
                <a:solidFill>
                  <a:schemeClr val="accent4">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a:t>
            </a:r>
          </a:p>
          <a:p>
            <a:pPr algn="ctr">
              <a:lnSpc>
                <a:spcPct val="150000"/>
              </a:lnSpc>
            </a:pPr>
            <a:r>
              <a:rPr lang="vi-VN" sz="105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VIẾT BÀI VĂN </a:t>
            </a:r>
            <a:r>
              <a:rPr lang="en-US" sz="10500" b="1" dirty="0" smtClean="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NGHỊ LUẬN VỀ MỘT VẤN ĐỀ ĐỜI SỐNG</a:t>
            </a:r>
            <a:endParaRPr lang="en-US" sz="10500" b="1" dirty="0">
              <a:solidFill>
                <a:schemeClr val="accent6">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4859000" y="-38100"/>
            <a:ext cx="3429001" cy="2667000"/>
          </a:xfrm>
          <a:custGeom>
            <a:avLst/>
            <a:gdLst/>
            <a:ahLst/>
            <a:cxnLst/>
            <a:rect l="l" t="t" r="r" b="b"/>
            <a:pathLst>
              <a:path w="5797213" h="4490205">
                <a:moveTo>
                  <a:pt x="0" y="0"/>
                </a:moveTo>
                <a:lnTo>
                  <a:pt x="5797213" y="0"/>
                </a:lnTo>
                <a:lnTo>
                  <a:pt x="5797213" y="4490205"/>
                </a:lnTo>
                <a:lnTo>
                  <a:pt x="0" y="4490205"/>
                </a:lnTo>
                <a:lnTo>
                  <a:pt x="0" y="0"/>
                </a:lnTo>
                <a:close/>
              </a:path>
            </a:pathLst>
          </a:custGeom>
          <a:blipFill>
            <a:blip r:embed="rId2">
              <a:extLst>
                <a:ext uri="{96DAC541-7B7A-43D3-8B79-37D633B846F1}">
                  <asvg:svgBlip xmlns:asvg="http://schemas.microsoft.com/office/drawing/2016/SVG/main" xmlns="" r:embed="rId9"/>
                </a:ext>
              </a:extLst>
            </a:blip>
            <a:srcRect/>
            <a:stretch>
              <a:fillRect t="-51378" r="-85558" b="-1"/>
            </a:stretch>
          </a:blipFill>
        </p:spPr>
      </p:sp>
      <p:sp>
        <p:nvSpPr>
          <p:cNvPr id="7" name="Freeform 7"/>
          <p:cNvSpPr/>
          <p:nvPr/>
        </p:nvSpPr>
        <p:spPr>
          <a:xfrm rot="3191773">
            <a:off x="49819" y="6756047"/>
            <a:ext cx="3334128" cy="3936197"/>
          </a:xfrm>
          <a:custGeom>
            <a:avLst/>
            <a:gdLst/>
            <a:ahLst/>
            <a:cxnLst/>
            <a:rect l="l" t="t" r="r" b="b"/>
            <a:pathLst>
              <a:path w="4687411" h="5074953">
                <a:moveTo>
                  <a:pt x="0" y="0"/>
                </a:moveTo>
                <a:lnTo>
                  <a:pt x="4687411" y="0"/>
                </a:lnTo>
                <a:lnTo>
                  <a:pt x="4687411" y="5074953"/>
                </a:lnTo>
                <a:lnTo>
                  <a:pt x="0" y="5074953"/>
                </a:lnTo>
                <a:lnTo>
                  <a:pt x="0" y="0"/>
                </a:lnTo>
                <a:close/>
              </a:path>
            </a:pathLst>
          </a:custGeom>
          <a:blipFill>
            <a:blip r:embed="rId10">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4290702" y="367962"/>
            <a:ext cx="9748233" cy="14608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7000" b="1" dirty="0" smtClean="0">
                <a:solidFill>
                  <a:schemeClr val="accent4">
                    <a:lumMod val="50000"/>
                  </a:schemeClr>
                </a:solidFill>
                <a:latin typeface="Arial" panose="020B0604020202020204" pitchFamily="34" charset="0"/>
                <a:cs typeface="Arial" panose="020B0604020202020204" pitchFamily="34" charset="0"/>
              </a:rPr>
              <a:t>NỘI DUNG BÀI HỌC</a:t>
            </a:r>
            <a:endParaRPr lang="en-US" sz="7000" b="1" dirty="0">
              <a:solidFill>
                <a:schemeClr val="accent4">
                  <a:lumMod val="50000"/>
                </a:schemeClr>
              </a:solidFill>
              <a:latin typeface="Arial" panose="020B0604020202020204" pitchFamily="34" charset="0"/>
              <a:cs typeface="Arial" panose="020B0604020202020204" pitchFamily="34" charset="0"/>
            </a:endParaRPr>
          </a:p>
        </p:txBody>
      </p:sp>
      <p:grpSp>
        <p:nvGrpSpPr>
          <p:cNvPr id="6" name="Group 5"/>
          <p:cNvGrpSpPr/>
          <p:nvPr/>
        </p:nvGrpSpPr>
        <p:grpSpPr>
          <a:xfrm>
            <a:off x="661677" y="2229076"/>
            <a:ext cx="9124950" cy="3981223"/>
            <a:chOff x="781050" y="2515082"/>
            <a:chExt cx="9124950" cy="3981223"/>
          </a:xfrm>
        </p:grpSpPr>
        <p:sp>
          <p:nvSpPr>
            <p:cNvPr id="2" name="Rounded Rectangle 1"/>
            <p:cNvSpPr/>
            <p:nvPr/>
          </p:nvSpPr>
          <p:spPr>
            <a:xfrm>
              <a:off x="781050" y="3505020"/>
              <a:ext cx="9124950" cy="29912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Yêu cầu đối với viết bài văn nghị luận về một vấn đề đời sống (một thói xấu của con người trong xã hội hiện đại)</a:t>
              </a:r>
              <a:endParaRPr lang="en-US" sz="4000" dirty="0">
                <a:solidFill>
                  <a:schemeClr val="tx1"/>
                </a:solidFill>
                <a:latin typeface="Arial" panose="020B0604020202020204" pitchFamily="34" charset="0"/>
                <a:cs typeface="Arial" panose="020B0604020202020204" pitchFamily="34" charset="0"/>
              </a:endParaRPr>
            </a:p>
          </p:txBody>
        </p:sp>
        <p:sp>
          <p:nvSpPr>
            <p:cNvPr id="3" name="Oval 2"/>
            <p:cNvSpPr/>
            <p:nvPr/>
          </p:nvSpPr>
          <p:spPr>
            <a:xfrm>
              <a:off x="4410075" y="2515082"/>
              <a:ext cx="1866900" cy="1218236"/>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1</a:t>
              </a:r>
              <a:endParaRPr lang="en-US" sz="7000" b="1" dirty="0">
                <a:solidFill>
                  <a:schemeClr val="bg1"/>
                </a:solidFill>
                <a:latin typeface="Arial" panose="020B0604020202020204" pitchFamily="34" charset="0"/>
                <a:cs typeface="Arial" panose="020B0604020202020204" pitchFamily="34" charset="0"/>
              </a:endParaRPr>
            </a:p>
          </p:txBody>
        </p:sp>
      </p:grpSp>
      <p:grpSp>
        <p:nvGrpSpPr>
          <p:cNvPr id="11" name="Group 10"/>
          <p:cNvGrpSpPr/>
          <p:nvPr/>
        </p:nvGrpSpPr>
        <p:grpSpPr>
          <a:xfrm>
            <a:off x="10784526" y="2229076"/>
            <a:ext cx="6705600" cy="3981223"/>
            <a:chOff x="1990725" y="2213354"/>
            <a:chExt cx="6705600" cy="3981223"/>
          </a:xfrm>
        </p:grpSpPr>
        <p:sp>
          <p:nvSpPr>
            <p:cNvPr id="12" name="Rounded Rectangle 11"/>
            <p:cNvSpPr/>
            <p:nvPr/>
          </p:nvSpPr>
          <p:spPr>
            <a:xfrm>
              <a:off x="1990725" y="3203292"/>
              <a:ext cx="6705600" cy="299128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Đọc và phân tích bài viết tham khảo</a:t>
              </a:r>
            </a:p>
          </p:txBody>
        </p:sp>
        <p:sp>
          <p:nvSpPr>
            <p:cNvPr id="13" name="Oval 12"/>
            <p:cNvSpPr/>
            <p:nvPr/>
          </p:nvSpPr>
          <p:spPr>
            <a:xfrm>
              <a:off x="4433976" y="2213354"/>
              <a:ext cx="1866900" cy="1218236"/>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2</a:t>
              </a:r>
              <a:endParaRPr lang="en-US" sz="7000" b="1" dirty="0">
                <a:solidFill>
                  <a:schemeClr val="bg1"/>
                </a:solidFill>
                <a:latin typeface="Arial" panose="020B0604020202020204" pitchFamily="34" charset="0"/>
                <a:cs typeface="Arial" panose="020B0604020202020204" pitchFamily="34" charset="0"/>
              </a:endParaRPr>
            </a:p>
          </p:txBody>
        </p:sp>
      </p:grpSp>
      <p:grpSp>
        <p:nvGrpSpPr>
          <p:cNvPr id="14" name="Group 13"/>
          <p:cNvGrpSpPr/>
          <p:nvPr/>
        </p:nvGrpSpPr>
        <p:grpSpPr>
          <a:xfrm>
            <a:off x="661677" y="6391110"/>
            <a:ext cx="9124950" cy="3019590"/>
            <a:chOff x="942664" y="2527300"/>
            <a:chExt cx="9124950" cy="3019590"/>
          </a:xfrm>
        </p:grpSpPr>
        <p:sp>
          <p:nvSpPr>
            <p:cNvPr id="15" name="Rounded Rectangle 14"/>
            <p:cNvSpPr/>
            <p:nvPr/>
          </p:nvSpPr>
          <p:spPr>
            <a:xfrm>
              <a:off x="942664" y="3405657"/>
              <a:ext cx="9124950" cy="21412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Thực hành viết theo các bước</a:t>
              </a:r>
            </a:p>
          </p:txBody>
        </p:sp>
        <p:sp>
          <p:nvSpPr>
            <p:cNvPr id="16" name="Oval 15"/>
            <p:cNvSpPr/>
            <p:nvPr/>
          </p:nvSpPr>
          <p:spPr>
            <a:xfrm>
              <a:off x="4410075" y="2527300"/>
              <a:ext cx="1866900" cy="1206017"/>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3</a:t>
              </a:r>
              <a:endParaRPr lang="en-US" sz="7000" b="1" dirty="0">
                <a:solidFill>
                  <a:schemeClr val="bg1"/>
                </a:solidFill>
                <a:latin typeface="Arial" panose="020B0604020202020204" pitchFamily="34" charset="0"/>
                <a:cs typeface="Arial" panose="020B0604020202020204" pitchFamily="34" charset="0"/>
              </a:endParaRPr>
            </a:p>
          </p:txBody>
        </p:sp>
      </p:grpSp>
      <p:grpSp>
        <p:nvGrpSpPr>
          <p:cNvPr id="17" name="Group 16"/>
          <p:cNvGrpSpPr/>
          <p:nvPr/>
        </p:nvGrpSpPr>
        <p:grpSpPr>
          <a:xfrm>
            <a:off x="10784526" y="6391110"/>
            <a:ext cx="6705600" cy="3019590"/>
            <a:chOff x="1990725" y="2213354"/>
            <a:chExt cx="6705600" cy="3019590"/>
          </a:xfrm>
        </p:grpSpPr>
        <p:sp>
          <p:nvSpPr>
            <p:cNvPr id="18" name="Rounded Rectangle 17"/>
            <p:cNvSpPr/>
            <p:nvPr/>
          </p:nvSpPr>
          <p:spPr>
            <a:xfrm>
              <a:off x="1990725" y="3091711"/>
              <a:ext cx="6705600" cy="21412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dirty="0">
                  <a:solidFill>
                    <a:schemeClr val="tx1"/>
                  </a:solidFill>
                  <a:cs typeface="Arial" panose="020B0604020202020204" pitchFamily="34" charset="0"/>
                </a:rPr>
                <a:t>Viết bài</a:t>
              </a:r>
            </a:p>
          </p:txBody>
        </p:sp>
        <p:sp>
          <p:nvSpPr>
            <p:cNvPr id="19" name="Oval 18"/>
            <p:cNvSpPr/>
            <p:nvPr/>
          </p:nvSpPr>
          <p:spPr>
            <a:xfrm>
              <a:off x="4433976" y="2213354"/>
              <a:ext cx="1866900" cy="1218236"/>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4</a:t>
              </a:r>
              <a:endParaRPr lang="en-US" sz="7000" b="1" dirty="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Freeform 6"/>
          <p:cNvSpPr/>
          <p:nvPr/>
        </p:nvSpPr>
        <p:spPr>
          <a:xfrm rot="5400000" flipH="1">
            <a:off x="16173449" y="438150"/>
            <a:ext cx="2552699" cy="1676400"/>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457200" y="3225799"/>
            <a:ext cx="17678400" cy="3517900"/>
          </a:xfrm>
          <a:prstGeom prst="roundRect">
            <a:avLst>
              <a:gd name="adj" fmla="val 36715"/>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7000" b="1" dirty="0" smtClean="0">
                <a:solidFill>
                  <a:schemeClr val="accent5">
                    <a:lumMod val="50000"/>
                  </a:schemeClr>
                </a:solidFill>
                <a:cs typeface="Arial" panose="020B0604020202020204" pitchFamily="34" charset="0"/>
              </a:rPr>
              <a:t>YÊU CẦU ĐỐI VỚI VIẾT BÀI VĂN NGHỊ LUẬN VỀ MỘT VẤN ĐỀ ĐỜI SỐNG </a:t>
            </a:r>
            <a:endParaRPr lang="vi-VN" sz="7000" b="1" dirty="0">
              <a:solidFill>
                <a:schemeClr val="accent5">
                  <a:lumMod val="50000"/>
                </a:schemeClr>
              </a:solidFill>
              <a:latin typeface="Arial" panose="020B0604020202020204" pitchFamily="34" charset="0"/>
              <a:cs typeface="Arial" panose="020B0604020202020204" pitchFamily="34" charset="0"/>
            </a:endParaRPr>
          </a:p>
        </p:txBody>
      </p:sp>
      <p:sp>
        <p:nvSpPr>
          <p:cNvPr id="2" name="7-Point Star 1"/>
          <p:cNvSpPr/>
          <p:nvPr/>
        </p:nvSpPr>
        <p:spPr>
          <a:xfrm>
            <a:off x="7848600" y="1409699"/>
            <a:ext cx="2209800" cy="1816099"/>
          </a:xfrm>
          <a:prstGeom prst="star7">
            <a:avLst>
              <a:gd name="adj" fmla="val 33538"/>
              <a:gd name="hf" fmla="val 102572"/>
              <a:gd name="vf" fmla="val 105210"/>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1</a:t>
            </a:r>
            <a:endParaRPr lang="en-US" sz="7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9892651">
            <a:off x="14722940" y="7498447"/>
            <a:ext cx="3247464" cy="2879429"/>
          </a:xfrm>
          <a:custGeom>
            <a:avLst/>
            <a:gdLst/>
            <a:ahLst/>
            <a:cxnLst/>
            <a:rect l="l" t="t" r="r" b="b"/>
            <a:pathLst>
              <a:path w="5938440" h="5711700">
                <a:moveTo>
                  <a:pt x="0" y="0"/>
                </a:moveTo>
                <a:lnTo>
                  <a:pt x="5938440" y="0"/>
                </a:lnTo>
                <a:lnTo>
                  <a:pt x="5938440" y="5711700"/>
                </a:lnTo>
                <a:lnTo>
                  <a:pt x="0" y="5711700"/>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11139" y="-93432"/>
            <a:ext cx="4282750" cy="4322532"/>
          </a:xfrm>
          <a:custGeom>
            <a:avLst/>
            <a:gdLst/>
            <a:ahLst/>
            <a:cxnLst/>
            <a:rect l="l" t="t" r="r" b="b"/>
            <a:pathLst>
              <a:path w="7518394" h="7203988">
                <a:moveTo>
                  <a:pt x="0" y="0"/>
                </a:moveTo>
                <a:lnTo>
                  <a:pt x="7518394" y="0"/>
                </a:lnTo>
                <a:lnTo>
                  <a:pt x="7518394" y="7203988"/>
                </a:lnTo>
                <a:lnTo>
                  <a:pt x="0" y="72039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Rounded Rectangle 4"/>
          <p:cNvSpPr/>
          <p:nvPr/>
        </p:nvSpPr>
        <p:spPr>
          <a:xfrm>
            <a:off x="750504" y="4229100"/>
            <a:ext cx="9556816" cy="5105400"/>
          </a:xfrm>
          <a:prstGeom prst="roundRect">
            <a:avLst>
              <a:gd name="adj" fmla="val 20697"/>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rgbClr val="C00000"/>
                </a:solidFill>
                <a:latin typeface="Arial" panose="020B0604020202020204" pitchFamily="34" charset="0"/>
                <a:cs typeface="Arial" panose="020B0604020202020204" pitchFamily="34" charset="0"/>
              </a:rPr>
              <a:t>Các em hãy trả lời câu hỏi sau:</a:t>
            </a:r>
          </a:p>
          <a:p>
            <a:pPr algn="just">
              <a:lnSpc>
                <a:spcPct val="150000"/>
              </a:lnSpc>
            </a:pPr>
            <a:r>
              <a:rPr lang="vi-VN" sz="4000" dirty="0">
                <a:solidFill>
                  <a:schemeClr val="tx1"/>
                </a:solidFill>
                <a:cs typeface="Arial" panose="020B0604020202020204" pitchFamily="34" charset="0"/>
              </a:rPr>
              <a:t>Theo em, một bài văn nghị luận về một vấn đề đời sống (một thói xấu của con người trong xã hội hiện đại) cần đảm bảo các yêu cầu gì?</a:t>
            </a:r>
            <a:endParaRPr lang="vi-VN" sz="40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8"/>
          <a:srcRect b="34308"/>
          <a:stretch/>
        </p:blipFill>
        <p:spPr>
          <a:xfrm>
            <a:off x="10307320" y="2133874"/>
            <a:ext cx="7653589" cy="815312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5544800" y="-419100"/>
            <a:ext cx="2941687" cy="3242205"/>
          </a:xfrm>
          <a:prstGeom prst="rect">
            <a:avLst/>
          </a:prstGeom>
        </p:spPr>
      </p:pic>
      <p:sp>
        <p:nvSpPr>
          <p:cNvPr id="3" name="Rounded Rectangle 2"/>
          <p:cNvSpPr/>
          <p:nvPr/>
        </p:nvSpPr>
        <p:spPr>
          <a:xfrm>
            <a:off x="533400" y="495300"/>
            <a:ext cx="17511696" cy="1095704"/>
          </a:xfrm>
          <a:prstGeom prst="roundRect">
            <a:avLst>
              <a:gd name="adj" fmla="val 26888"/>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smtClean="0">
                <a:solidFill>
                  <a:schemeClr val="tx1"/>
                </a:solidFill>
                <a:latin typeface="Arial" panose="020B0604020202020204" pitchFamily="34" charset="0"/>
                <a:cs typeface="Arial" panose="020B0604020202020204" pitchFamily="34" charset="0"/>
              </a:rPr>
              <a:t>Yêu cầu</a:t>
            </a:r>
            <a:endParaRPr lang="vi-VN" sz="4000" b="1" dirty="0">
              <a:solidFill>
                <a:schemeClr val="tx1"/>
              </a:solidFill>
              <a:latin typeface="Arial" panose="020B0604020202020204" pitchFamily="34" charset="0"/>
              <a:cs typeface="Arial" panose="020B0604020202020204" pitchFamily="34" charset="0"/>
            </a:endParaRPr>
          </a:p>
        </p:txBody>
      </p:sp>
      <p:sp>
        <p:nvSpPr>
          <p:cNvPr id="4" name="Rounded Rectangle 3"/>
          <p:cNvSpPr/>
          <p:nvPr/>
        </p:nvSpPr>
        <p:spPr>
          <a:xfrm>
            <a:off x="533400" y="2823105"/>
            <a:ext cx="1855056" cy="7120994"/>
          </a:xfrm>
          <a:prstGeom prst="roundRect">
            <a:avLst>
              <a:gd name="adj" fmla="val 1246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Nêu được vấn đề nghị </a:t>
            </a:r>
            <a:r>
              <a:rPr lang="vi-VN" sz="4000" dirty="0" smtClean="0">
                <a:solidFill>
                  <a:schemeClr val="tx1"/>
                </a:solidFill>
                <a:latin typeface="Arial" panose="020B0604020202020204" pitchFamily="34" charset="0"/>
                <a:cs typeface="Arial" panose="020B0604020202020204" pitchFamily="34" charset="0"/>
              </a:rPr>
              <a:t>luận</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2510796" y="2823104"/>
            <a:ext cx="3636793" cy="7120995"/>
          </a:xfrm>
          <a:prstGeom prst="roundRect">
            <a:avLst>
              <a:gd name="adj" fmla="val 5199"/>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Làm rõ vấn đề nghị luận (giải thích vấn đề đời sống cần bàn luận)</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6" name="Rounded Rectangle 5"/>
          <p:cNvSpPr/>
          <p:nvPr/>
        </p:nvSpPr>
        <p:spPr>
          <a:xfrm>
            <a:off x="6269929" y="2823105"/>
            <a:ext cx="4697098" cy="7120994"/>
          </a:xfrm>
          <a:prstGeom prst="roundRect">
            <a:avLst>
              <a:gd name="adj" fmla="val 7271"/>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Trình bày được ý kiến phê phán của người viết, nêu rõ lí lẽ và bằng chứng để chứng minh sự phê phán là có cơ sở</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7" name="Rounded Rectangle 6"/>
          <p:cNvSpPr/>
          <p:nvPr/>
        </p:nvSpPr>
        <p:spPr>
          <a:xfrm>
            <a:off x="11089367" y="2823105"/>
            <a:ext cx="3918745" cy="7120994"/>
          </a:xfrm>
          <a:prstGeom prst="roundRect">
            <a:avLst>
              <a:gd name="adj" fmla="val 9351"/>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Đối thoại với những ý kiến khác (giả định) nhằm khẳng định quan điểm của người viết</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8" name="Rounded Rectangle 7"/>
          <p:cNvSpPr/>
          <p:nvPr/>
        </p:nvSpPr>
        <p:spPr>
          <a:xfrm>
            <a:off x="15130452" y="2823105"/>
            <a:ext cx="2914644" cy="7120994"/>
          </a:xfrm>
          <a:prstGeom prst="roundRect">
            <a:avLst>
              <a:gd name="adj" fmla="val 12462"/>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latin typeface="Arial" panose="020B0604020202020204" pitchFamily="34" charset="0"/>
                <a:cs typeface="Arial" panose="020B0604020202020204" pitchFamily="34" charset="0"/>
              </a:rPr>
              <a:t>Khẳng định ý kiến phê phán, rút ra bài học</a:t>
            </a:r>
            <a:r>
              <a:rPr lang="en-US" sz="4000" dirty="0" smtClean="0">
                <a:solidFill>
                  <a:schemeClr val="tx1"/>
                </a:solidFill>
                <a:latin typeface="Arial" panose="020B0604020202020204" pitchFamily="34" charset="0"/>
                <a:cs typeface="Arial" panose="020B0604020202020204" pitchFamily="34" charset="0"/>
              </a:rPr>
              <a:t>.</a:t>
            </a:r>
            <a:endParaRPr lang="vi-VN" sz="4000" dirty="0">
              <a:solidFill>
                <a:schemeClr val="tx1"/>
              </a:solidFill>
              <a:latin typeface="Arial" panose="020B0604020202020204" pitchFamily="34" charset="0"/>
              <a:cs typeface="Arial" panose="020B0604020202020204" pitchFamily="34" charset="0"/>
            </a:endParaRPr>
          </a:p>
        </p:txBody>
      </p:sp>
      <p:sp>
        <p:nvSpPr>
          <p:cNvPr id="10" name="Down Arrow 9"/>
          <p:cNvSpPr/>
          <p:nvPr/>
        </p:nvSpPr>
        <p:spPr>
          <a:xfrm>
            <a:off x="927528" y="1767634"/>
            <a:ext cx="10668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own Arrow 10"/>
          <p:cNvSpPr/>
          <p:nvPr/>
        </p:nvSpPr>
        <p:spPr>
          <a:xfrm>
            <a:off x="3795792" y="1749854"/>
            <a:ext cx="10668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Down Arrow 11"/>
          <p:cNvSpPr/>
          <p:nvPr/>
        </p:nvSpPr>
        <p:spPr>
          <a:xfrm>
            <a:off x="8085078" y="1749854"/>
            <a:ext cx="10668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Down Arrow 12"/>
          <p:cNvSpPr/>
          <p:nvPr/>
        </p:nvSpPr>
        <p:spPr>
          <a:xfrm>
            <a:off x="12515339" y="1767634"/>
            <a:ext cx="10668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Down Arrow 13"/>
          <p:cNvSpPr/>
          <p:nvPr/>
        </p:nvSpPr>
        <p:spPr>
          <a:xfrm>
            <a:off x="16054374" y="1767634"/>
            <a:ext cx="1066800" cy="914400"/>
          </a:xfrm>
          <a:prstGeom prst="downArrow">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up)">
                                      <p:cBhvr>
                                        <p:cTn id="44" dur="500"/>
                                        <p:tgtEl>
                                          <p:spTgt spid="1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Freeform 6"/>
          <p:cNvSpPr/>
          <p:nvPr/>
        </p:nvSpPr>
        <p:spPr>
          <a:xfrm rot="5400000" flipH="1">
            <a:off x="15525750" y="628650"/>
            <a:ext cx="3390899" cy="2133601"/>
          </a:xfrm>
          <a:custGeom>
            <a:avLst/>
            <a:gdLst/>
            <a:ahLst/>
            <a:cxnLst/>
            <a:rect l="l" t="t" r="r" b="b"/>
            <a:pathLst>
              <a:path w="4062384" h="2267549">
                <a:moveTo>
                  <a:pt x="4062384" y="0"/>
                </a:moveTo>
                <a:lnTo>
                  <a:pt x="0" y="0"/>
                </a:lnTo>
                <a:lnTo>
                  <a:pt x="0" y="2267549"/>
                </a:lnTo>
                <a:lnTo>
                  <a:pt x="4062384" y="2267549"/>
                </a:lnTo>
                <a:lnTo>
                  <a:pt x="4062384" y="0"/>
                </a:lnTo>
                <a:close/>
              </a:path>
            </a:pathLst>
          </a:custGeom>
          <a:blipFill>
            <a:blip r:embed="rId2">
              <a:extLst>
                <a:ext uri="{96DAC541-7B7A-43D3-8B79-37D633B846F1}">
                  <asvg:svgBlip xmlns:asvg="http://schemas.microsoft.com/office/drawing/2016/SVG/main" xmlns="" r:embed="rId11"/>
                </a:ext>
              </a:extLst>
            </a:blip>
            <a:stretch>
              <a:fillRect/>
            </a:stretch>
          </a:blipFill>
        </p:spPr>
      </p:sp>
      <p:sp>
        <p:nvSpPr>
          <p:cNvPr id="7" name="Freeform 7"/>
          <p:cNvSpPr/>
          <p:nvPr/>
        </p:nvSpPr>
        <p:spPr>
          <a:xfrm rot="1238948">
            <a:off x="-388414" y="7242506"/>
            <a:ext cx="3515861" cy="3770641"/>
          </a:xfrm>
          <a:custGeom>
            <a:avLst/>
            <a:gdLst/>
            <a:ahLst/>
            <a:cxnLst/>
            <a:rect l="l" t="t" r="r" b="b"/>
            <a:pathLst>
              <a:path w="1680477" h="1429933">
                <a:moveTo>
                  <a:pt x="0" y="0"/>
                </a:moveTo>
                <a:lnTo>
                  <a:pt x="1680477" y="0"/>
                </a:lnTo>
                <a:lnTo>
                  <a:pt x="1680477" y="1429933"/>
                </a:lnTo>
                <a:lnTo>
                  <a:pt x="0" y="142993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4" name="Rounded Rectangle 3"/>
          <p:cNvSpPr/>
          <p:nvPr/>
        </p:nvSpPr>
        <p:spPr>
          <a:xfrm>
            <a:off x="2133600" y="3695700"/>
            <a:ext cx="14020800" cy="35179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7000" b="1" dirty="0">
                <a:solidFill>
                  <a:schemeClr val="accent5">
                    <a:lumMod val="50000"/>
                  </a:schemeClr>
                </a:solidFill>
                <a:cs typeface="Arial" panose="020B0604020202020204" pitchFamily="34" charset="0"/>
              </a:rPr>
              <a:t>ĐỌC VÀ PHÂN TÍCH BÀI VIẾT THAM KHẢO</a:t>
            </a:r>
          </a:p>
        </p:txBody>
      </p:sp>
      <p:sp>
        <p:nvSpPr>
          <p:cNvPr id="5" name="7-Point Star 4"/>
          <p:cNvSpPr/>
          <p:nvPr/>
        </p:nvSpPr>
        <p:spPr>
          <a:xfrm>
            <a:off x="8039100" y="1852134"/>
            <a:ext cx="2209800" cy="1816099"/>
          </a:xfrm>
          <a:prstGeom prst="star7">
            <a:avLst>
              <a:gd name="adj" fmla="val 33538"/>
              <a:gd name="hf" fmla="val 102572"/>
              <a:gd name="vf" fmla="val 105210"/>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0" b="1" dirty="0" smtClean="0">
                <a:solidFill>
                  <a:schemeClr val="bg1"/>
                </a:solidFill>
                <a:latin typeface="Arial" panose="020B0604020202020204" pitchFamily="34" charset="0"/>
                <a:cs typeface="Arial" panose="020B0604020202020204" pitchFamily="34" charset="0"/>
              </a:rPr>
              <a:t>2</a:t>
            </a:r>
            <a:endParaRPr lang="en-US" sz="7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56748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 calcmode="lin" valueType="num">
                                      <p:cBhvr>
                                        <p:cTn id="12" dur="500" fill="hold"/>
                                        <p:tgtEl>
                                          <p:spTgt spid="5"/>
                                        </p:tgtEl>
                                        <p:attrNameLst>
                                          <p:attrName>style.rotation</p:attrName>
                                        </p:attrNameLst>
                                      </p:cBhvr>
                                      <p:tavLst>
                                        <p:tav tm="0">
                                          <p:val>
                                            <p:fltVal val="90"/>
                                          </p:val>
                                        </p:tav>
                                        <p:tav tm="100000">
                                          <p:val>
                                            <p:fltVal val="0"/>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4241125" y="8595628"/>
            <a:ext cx="5069507" cy="3382744"/>
          </a:xfrm>
          <a:custGeom>
            <a:avLst/>
            <a:gdLst/>
            <a:ahLst/>
            <a:cxnLst/>
            <a:rect l="l" t="t" r="r" b="b"/>
            <a:pathLst>
              <a:path w="5069507" h="3382744">
                <a:moveTo>
                  <a:pt x="0" y="0"/>
                </a:moveTo>
                <a:lnTo>
                  <a:pt x="5069507" y="0"/>
                </a:lnTo>
                <a:lnTo>
                  <a:pt x="5069507" y="3382744"/>
                </a:lnTo>
                <a:lnTo>
                  <a:pt x="0" y="3382744"/>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0" y="-38100"/>
            <a:ext cx="5257799" cy="2667000"/>
          </a:xfrm>
          <a:custGeom>
            <a:avLst/>
            <a:gdLst/>
            <a:ahLst/>
            <a:cxnLst/>
            <a:rect l="l" t="t" r="r" b="b"/>
            <a:pathLst>
              <a:path w="7184571" h="4114800">
                <a:moveTo>
                  <a:pt x="0" y="0"/>
                </a:moveTo>
                <a:lnTo>
                  <a:pt x="7184571" y="0"/>
                </a:lnTo>
                <a:lnTo>
                  <a:pt x="718457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rcRect/>
            <a:stretch>
              <a:fillRect l="-40128" t="-58824" r="1"/>
            </a:stretch>
          </a:blipFill>
        </p:spPr>
      </p:sp>
      <p:sp>
        <p:nvSpPr>
          <p:cNvPr id="6" name="Freeform 6"/>
          <p:cNvSpPr/>
          <p:nvPr/>
        </p:nvSpPr>
        <p:spPr>
          <a:xfrm rot="1316718">
            <a:off x="15302184" y="8990203"/>
            <a:ext cx="3605043" cy="2857816"/>
          </a:xfrm>
          <a:custGeom>
            <a:avLst/>
            <a:gdLst/>
            <a:ahLst/>
            <a:cxnLst/>
            <a:rect l="l" t="t" r="r" b="b"/>
            <a:pathLst>
              <a:path w="3605043" h="2857816">
                <a:moveTo>
                  <a:pt x="0" y="0"/>
                </a:moveTo>
                <a:lnTo>
                  <a:pt x="3605043" y="0"/>
                </a:lnTo>
                <a:lnTo>
                  <a:pt x="3605043" y="2857816"/>
                </a:lnTo>
                <a:lnTo>
                  <a:pt x="0" y="2857816"/>
                </a:lnTo>
                <a:lnTo>
                  <a:pt x="0" y="0"/>
                </a:lnTo>
                <a:close/>
              </a:path>
            </a:pathLst>
          </a:custGeom>
          <a:blipFill>
            <a:blip r:embed="rId8">
              <a:extLst>
                <a:ext uri="{96DAC541-7B7A-43D3-8B79-37D633B846F1}">
                  <asvg:svgBlip xmlns:asvg="http://schemas.microsoft.com/office/drawing/2016/SVG/main" xmlns="" r:embed="rId11"/>
                </a:ext>
              </a:extLst>
            </a:blip>
            <a:stretch>
              <a:fillRect/>
            </a:stretch>
          </a:blipFill>
        </p:spPr>
      </p:sp>
      <p:sp>
        <p:nvSpPr>
          <p:cNvPr id="5" name="TextBox 4"/>
          <p:cNvSpPr txBox="1"/>
          <p:nvPr/>
        </p:nvSpPr>
        <p:spPr>
          <a:xfrm>
            <a:off x="5830279" y="680544"/>
            <a:ext cx="7010400" cy="861774"/>
          </a:xfrm>
          <a:prstGeom prst="rect">
            <a:avLst/>
          </a:prstGeom>
          <a:noFill/>
        </p:spPr>
        <p:txBody>
          <a:bodyPr wrap="square" rtlCol="0">
            <a:spAutoFit/>
          </a:bodyPr>
          <a:lstStyle/>
          <a:p>
            <a:pPr algn="ctr"/>
            <a:r>
              <a:rPr lang="vi-VN" sz="5000" b="1" dirty="0" smtClean="0">
                <a:solidFill>
                  <a:srgbClr val="C00000"/>
                </a:solidFill>
                <a:latin typeface="Arial" panose="020B0604020202020204" pitchFamily="34" charset="0"/>
                <a:cs typeface="Arial" panose="020B0604020202020204" pitchFamily="34" charset="0"/>
              </a:rPr>
              <a:t>HOẠT ĐỘNG NHÓM</a:t>
            </a:r>
            <a:endParaRPr lang="en-US" sz="5000" b="1" dirty="0">
              <a:solidFill>
                <a:srgbClr val="C00000"/>
              </a:solidFill>
              <a:latin typeface="Arial" panose="020B0604020202020204" pitchFamily="34" charset="0"/>
              <a:cs typeface="Arial" panose="020B0604020202020204" pitchFamily="34" charset="0"/>
            </a:endParaRPr>
          </a:p>
        </p:txBody>
      </p:sp>
      <p:sp>
        <p:nvSpPr>
          <p:cNvPr id="7" name="TextBox 6"/>
          <p:cNvSpPr txBox="1"/>
          <p:nvPr/>
        </p:nvSpPr>
        <p:spPr>
          <a:xfrm>
            <a:off x="1600200" y="4000500"/>
            <a:ext cx="15505721"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vi-VN" sz="4000" dirty="0">
                <a:cs typeface="Arial" panose="020B0604020202020204" pitchFamily="34" charset="0"/>
              </a:rPr>
              <a:t>Bài viết nêu ra vấn đề gì? Vấn đề được nêu ở phần nào bài viết?</a:t>
            </a:r>
          </a:p>
          <a:p>
            <a:pPr marL="571500" indent="-571500" algn="just">
              <a:lnSpc>
                <a:spcPct val="150000"/>
              </a:lnSpc>
              <a:buFont typeface="Arial" panose="020B0604020202020204" pitchFamily="34" charset="0"/>
              <a:buChar char="•"/>
            </a:pPr>
            <a:r>
              <a:rPr lang="vi-VN" sz="4000" dirty="0" smtClean="0">
                <a:cs typeface="Arial" panose="020B0604020202020204" pitchFamily="34" charset="0"/>
              </a:rPr>
              <a:t>Vấn </a:t>
            </a:r>
            <a:r>
              <a:rPr lang="vi-VN" sz="4000" dirty="0">
                <a:cs typeface="Arial" panose="020B0604020202020204" pitchFamily="34" charset="0"/>
              </a:rPr>
              <a:t>đề nêu ra được hiểu như thế nào? Vì sao vấn đề đó đáng bị phê phán?</a:t>
            </a:r>
          </a:p>
          <a:p>
            <a:pPr marL="571500" indent="-571500" algn="just">
              <a:lnSpc>
                <a:spcPct val="150000"/>
              </a:lnSpc>
              <a:buFont typeface="Arial" panose="020B0604020202020204" pitchFamily="34" charset="0"/>
              <a:buChar char="•"/>
            </a:pPr>
            <a:r>
              <a:rPr lang="vi-VN" sz="4000" dirty="0" smtClean="0">
                <a:cs typeface="Arial" panose="020B0604020202020204" pitchFamily="34" charset="0"/>
              </a:rPr>
              <a:t>Làm </a:t>
            </a:r>
            <a:r>
              <a:rPr lang="vi-VN" sz="4000" dirty="0">
                <a:cs typeface="Arial" panose="020B0604020202020204" pitchFamily="34" charset="0"/>
              </a:rPr>
              <a:t>thế nào để ý kiến phê phán của mình có sức thuyết phục?</a:t>
            </a:r>
          </a:p>
          <a:p>
            <a:pPr marL="571500" indent="-571500" algn="just">
              <a:lnSpc>
                <a:spcPct val="150000"/>
              </a:lnSpc>
              <a:buFont typeface="Arial" panose="020B0604020202020204" pitchFamily="34" charset="0"/>
              <a:buChar char="•"/>
            </a:pPr>
            <a:r>
              <a:rPr lang="vi-VN" sz="4000" dirty="0" smtClean="0">
                <a:cs typeface="Arial" panose="020B0604020202020204" pitchFamily="34" charset="0"/>
              </a:rPr>
              <a:t>Liệu </a:t>
            </a:r>
            <a:r>
              <a:rPr lang="vi-VN" sz="4000" dirty="0">
                <a:cs typeface="Arial" panose="020B0604020202020204" pitchFamily="34" charset="0"/>
              </a:rPr>
              <a:t>có ý kiến nào không đồng tình với ý kiến phê phán của người viết không?</a:t>
            </a:r>
          </a:p>
        </p:txBody>
      </p:sp>
      <p:sp>
        <p:nvSpPr>
          <p:cNvPr id="9" name="Rounded Rectangle 8"/>
          <p:cNvSpPr/>
          <p:nvPr/>
        </p:nvSpPr>
        <p:spPr>
          <a:xfrm>
            <a:off x="579631" y="1813829"/>
            <a:ext cx="17511696" cy="1981200"/>
          </a:xfrm>
          <a:prstGeom prst="roundRect">
            <a:avLst>
              <a:gd name="adj" fmla="val 26888"/>
            </a:avLst>
          </a:prstGeom>
          <a:solidFill>
            <a:schemeClr val="bg1"/>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accent4">
                    <a:lumMod val="50000"/>
                  </a:schemeClr>
                </a:solidFill>
                <a:cs typeface="Arial" panose="020B0604020202020204" pitchFamily="34" charset="0"/>
              </a:rPr>
              <a:t>Em hãy đọc bài viết tham khảo: </a:t>
            </a:r>
            <a:r>
              <a:rPr lang="vi-VN" sz="4000" b="1" i="1" dirty="0">
                <a:solidFill>
                  <a:schemeClr val="accent4">
                    <a:lumMod val="50000"/>
                  </a:schemeClr>
                </a:solidFill>
                <a:cs typeface="Arial" panose="020B0604020202020204" pitchFamily="34" charset="0"/>
              </a:rPr>
              <a:t>Chen lấn, xô đẩy nơi công cộng – một thói quen xấu</a:t>
            </a:r>
            <a:r>
              <a:rPr lang="vi-VN" sz="4000" b="1" dirty="0">
                <a:solidFill>
                  <a:schemeClr val="accent4">
                    <a:lumMod val="50000"/>
                  </a:schemeClr>
                </a:solidFill>
                <a:cs typeface="Arial" panose="020B0604020202020204" pitchFamily="34" charset="0"/>
              </a:rPr>
              <a:t> và trả lời các câu hỏi dưới đây: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1344</Words>
  <Application>Microsoft Office PowerPoint</Application>
  <PresentationFormat>Custom</PresentationFormat>
  <Paragraphs>125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sao của Pastel Portfolio Yellow and Purple Illustrative Business Presentation </dc:title>
  <cp:lastModifiedBy>Giang Lưu</cp:lastModifiedBy>
  <cp:revision>32</cp:revision>
  <dcterms:created xsi:type="dcterms:W3CDTF">2006-08-16T00:00:00Z</dcterms:created>
  <dcterms:modified xsi:type="dcterms:W3CDTF">2023-10-08T12:07:31Z</dcterms:modified>
  <dc:identifier>DAFvsUvwu88</dc:identifier>
</cp:coreProperties>
</file>