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75" r:id="rId6"/>
    <p:sldId id="262" r:id="rId7"/>
    <p:sldId id="276" r:id="rId8"/>
    <p:sldId id="279" r:id="rId9"/>
    <p:sldId id="266" r:id="rId10"/>
    <p:sldId id="282" r:id="rId11"/>
    <p:sldId id="274" r:id="rId12"/>
    <p:sldId id="280" r:id="rId13"/>
    <p:sldId id="268" r:id="rId14"/>
    <p:sldId id="269" r:id="rId15"/>
    <p:sldId id="278" r:id="rId16"/>
    <p:sldId id="281" r:id="rId17"/>
    <p:sldId id="270" r:id="rId18"/>
    <p:sldId id="285" r:id="rId19"/>
    <p:sldId id="283" r:id="rId20"/>
    <p:sldId id="286" r:id="rId21"/>
    <p:sldId id="284" r:id="rId22"/>
    <p:sldId id="287" r:id="rId23"/>
    <p:sldId id="277" r:id="rId24"/>
    <p:sldId id="272" r:id="rId25"/>
    <p:sldId id="273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" panose="020B06040202020202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858"/>
    <a:srgbClr val="2F1352"/>
    <a:srgbClr val="F8EDEC"/>
    <a:srgbClr val="E8DDF7"/>
    <a:srgbClr val="E4D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2" autoAdjust="0"/>
  </p:normalViewPr>
  <p:slideViewPr>
    <p:cSldViewPr>
      <p:cViewPr varScale="1">
        <p:scale>
          <a:sx n="45" d="100"/>
          <a:sy n="45" d="100"/>
        </p:scale>
        <p:origin x="3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7504">
            <a:off x="-1194997" y="-3682650"/>
            <a:ext cx="5235081" cy="8326172"/>
          </a:xfrm>
          <a:custGeom>
            <a:avLst/>
            <a:gdLst/>
            <a:ahLst/>
            <a:cxnLst/>
            <a:rect l="l" t="t" r="r" b="b"/>
            <a:pathLst>
              <a:path w="5235081" h="8326172">
                <a:moveTo>
                  <a:pt x="0" y="0"/>
                </a:moveTo>
                <a:lnTo>
                  <a:pt x="5235081" y="0"/>
                </a:lnTo>
                <a:lnTo>
                  <a:pt x="5235081" y="8326172"/>
                </a:lnTo>
                <a:lnTo>
                  <a:pt x="0" y="832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7917" flipH="1">
            <a:off x="14057708" y="-3682650"/>
            <a:ext cx="5235081" cy="8326172"/>
          </a:xfrm>
          <a:custGeom>
            <a:avLst/>
            <a:gdLst/>
            <a:ahLst/>
            <a:cxnLst/>
            <a:rect l="l" t="t" r="r" b="b"/>
            <a:pathLst>
              <a:path w="5235081" h="8326172">
                <a:moveTo>
                  <a:pt x="5235081" y="0"/>
                </a:moveTo>
                <a:lnTo>
                  <a:pt x="0" y="0"/>
                </a:lnTo>
                <a:lnTo>
                  <a:pt x="0" y="8326172"/>
                </a:lnTo>
                <a:lnTo>
                  <a:pt x="5235081" y="8326172"/>
                </a:lnTo>
                <a:lnTo>
                  <a:pt x="5235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420771" y="2670245"/>
            <a:ext cx="15621001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EM HỌC SINH! CHÀO MỪNG CÁC EM ĐẾN VỚI BÀI HỌC MỚI HÔM NAY!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66800" y="7628856"/>
            <a:ext cx="4152900" cy="2620043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609599" y="622590"/>
            <a:ext cx="3232106" cy="1030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55160" y="381941"/>
            <a:ext cx="9753600" cy="3051120"/>
          </a:xfrm>
          <a:prstGeom prst="roundRect">
            <a:avLst>
              <a:gd name="adj" fmla="val 14323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“Chuột chù chê khỉ rằng hôi</a:t>
            </a:r>
          </a:p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 mới trả lời: Cả họ mày 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4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 dao)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886" y="4043680"/>
            <a:ext cx="8382001" cy="358517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chù và khỉ đều là các loài có mùi hôi. </a:t>
            </a: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 lại chê khỉ hôi trong khi chính mình là loài hôi có tiếng.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2648" flipV="1">
            <a:off x="3916977" y="3170424"/>
            <a:ext cx="1117821" cy="8923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3600" y="4076700"/>
            <a:ext cx="8152801" cy="2826368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 tường 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 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sự mỉa mai của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 dành cho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chù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2648">
            <a:off x="11278028" y="3271220"/>
            <a:ext cx="1117821" cy="96224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966605" y="8290099"/>
            <a:ext cx="1089015" cy="129755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86100" y="7957093"/>
            <a:ext cx="13334999" cy="193878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Câu ca dao có hàm ý phê phán những người đã không tự biết cái xấu của mình lại còn đi chê bai người </a:t>
            </a: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21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22834" flipH="1">
            <a:off x="14763313" y="-1619521"/>
            <a:ext cx="3234790" cy="5296443"/>
          </a:xfrm>
          <a:custGeom>
            <a:avLst/>
            <a:gdLst/>
            <a:ahLst/>
            <a:cxnLst/>
            <a:rect l="l" t="t" r="r" b="b"/>
            <a:pathLst>
              <a:path w="5804142" h="10028756">
                <a:moveTo>
                  <a:pt x="5804142" y="0"/>
                </a:moveTo>
                <a:lnTo>
                  <a:pt x="0" y="0"/>
                </a:lnTo>
                <a:lnTo>
                  <a:pt x="0" y="10028756"/>
                </a:lnTo>
                <a:lnTo>
                  <a:pt x="5804142" y="10028756"/>
                </a:lnTo>
                <a:lnTo>
                  <a:pt x="58041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05978" flipV="1">
            <a:off x="928181" y="6104690"/>
            <a:ext cx="2868454" cy="6298716"/>
          </a:xfrm>
          <a:custGeom>
            <a:avLst/>
            <a:gdLst/>
            <a:ahLst/>
            <a:cxnLst/>
            <a:rect l="l" t="t" r="r" b="b"/>
            <a:pathLst>
              <a:path w="5804142" h="10028756">
                <a:moveTo>
                  <a:pt x="0" y="10028756"/>
                </a:moveTo>
                <a:lnTo>
                  <a:pt x="5804142" y="10028756"/>
                </a:lnTo>
                <a:lnTo>
                  <a:pt x="5804142" y="0"/>
                </a:lnTo>
                <a:lnTo>
                  <a:pt x="0" y="0"/>
                </a:lnTo>
                <a:lnTo>
                  <a:pt x="0" y="100287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9"/>
          <p:cNvSpPr txBox="1"/>
          <p:nvPr/>
        </p:nvSpPr>
        <p:spPr>
          <a:xfrm>
            <a:off x="5638800" y="1485900"/>
            <a:ext cx="747058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</a:rPr>
              <a:t>LUYỆN TẬP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000902"/>
            <a:ext cx="6553200" cy="927339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557909" y="3798814"/>
            <a:ext cx="9102946" cy="3173485"/>
          </a:xfrm>
          <a:prstGeom prst="wedgeEllipseCallout">
            <a:avLst>
              <a:gd name="adj1" fmla="val -59837"/>
              <a:gd name="adj2" fmla="val -38628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các bài tập trong SGK </a:t>
            </a:r>
            <a:r>
              <a:rPr lang="en-US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tr.113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36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50184">
            <a:off x="14721110" y="5132895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5029200" y="649787"/>
            <a:ext cx="8001000" cy="1558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 SGK </a:t>
            </a:r>
            <a:r>
              <a:rPr lang="vi-VN" sz="4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r>
              <a:rPr lang="en-US" sz="4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vi-VN" sz="4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0414" y="2354634"/>
            <a:ext cx="16316589" cy="2070183"/>
          </a:xfrm>
          <a:prstGeom prst="roundRect">
            <a:avLst>
              <a:gd name="adj" fmla="val 12043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trong ngữ cảnh cuộc đối thoại được thể hiện ở bài ca dao số 2, nghĩa hàm ẩn của câu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dao sau </a:t>
            </a:r>
            <a:r>
              <a:rPr lang="vi-V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 </a:t>
            </a:r>
            <a:endParaRPr lang="vi-VN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845422"/>
            <a:ext cx="9829800" cy="2391294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50000"/>
              </a:lnSpc>
            </a:pP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chuột đi chợ đường 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endParaRPr lang="en-US" sz="4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mắm mua muối giỗ cha </a:t>
            </a:r>
            <a:r>
              <a:rPr lang="en-US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200" y="3588319"/>
            <a:ext cx="4171950" cy="646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20" y="7543117"/>
            <a:ext cx="2819400" cy="26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5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5163800" y="0"/>
            <a:ext cx="3581400" cy="1623059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50" y="2199582"/>
            <a:ext cx="4465220" cy="6944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entagon 4"/>
          <p:cNvSpPr/>
          <p:nvPr/>
        </p:nvSpPr>
        <p:spPr>
          <a:xfrm>
            <a:off x="0" y="278129"/>
            <a:ext cx="5405120" cy="106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89880" y="967682"/>
            <a:ext cx="12654280" cy="1894898"/>
          </a:xfrm>
          <a:prstGeom prst="roundRect">
            <a:avLst>
              <a:gd name="adj" fmla="val 15926"/>
            </a:avLst>
          </a:prstGeom>
          <a:solidFill>
            <a:srgbClr val="183858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</a:t>
            </a:r>
            <a:r>
              <a:rPr lang="vi-VN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dao mô tả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thoại giữa mèo với nhân vật chứng kiến cuộc thăm viếng của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4960" y="3287395"/>
            <a:ext cx="12649200" cy="27431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hỏi: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chuột đi đâu vắng nhà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chứng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kiến: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chuột đi chợ đường xa/ Mua mắm mua muối giỗ cha con mèo”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62040" y="6667499"/>
            <a:ext cx="934720" cy="1034406"/>
          </a:xfrm>
          <a:prstGeom prst="rightArrow">
            <a:avLst/>
          </a:prstGeom>
          <a:solidFill>
            <a:srgbClr val="183858"/>
          </a:solidFill>
          <a:ln w="38100">
            <a:solidFill>
              <a:srgbClr val="183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32092" y="6215312"/>
            <a:ext cx="9491928" cy="193878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(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 </a:t>
            </a:r>
            <a:r>
              <a:rPr lang="vi-VN" sz="4000" dirty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ức 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đến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giỗ </a:t>
            </a:r>
            <a:r>
              <a:rPr lang="en-US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con mèo (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vi-VN" sz="4000" dirty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 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một cách nói phi </a:t>
            </a:r>
            <a:r>
              <a:rPr lang="vi-VN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000" dirty="0" smtClean="0">
                <a:solidFill>
                  <a:srgbClr val="18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18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05120" y="8676697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0711" y="8338810"/>
            <a:ext cx="11254690" cy="171018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nguyền rủa, tiếng chửi, sự vạch mặt của dân gian đối với những kẻ đạo đức giả.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animBg="1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10987">
            <a:off x="1018904" y="-1824344"/>
            <a:ext cx="3155568" cy="4944088"/>
          </a:xfrm>
          <a:custGeom>
            <a:avLst/>
            <a:gdLst/>
            <a:ahLst/>
            <a:cxnLst/>
            <a:rect l="l" t="t" r="r" b="b"/>
            <a:pathLst>
              <a:path w="10745794" h="18567247">
                <a:moveTo>
                  <a:pt x="0" y="0"/>
                </a:moveTo>
                <a:lnTo>
                  <a:pt x="10745794" y="0"/>
                </a:lnTo>
                <a:lnTo>
                  <a:pt x="10745794" y="18567247"/>
                </a:lnTo>
                <a:lnTo>
                  <a:pt x="0" y="1856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5181599" y="419100"/>
            <a:ext cx="8001000" cy="1431312"/>
          </a:xfrm>
          <a:prstGeom prst="roundRect">
            <a:avLst>
              <a:gd name="adj" fmla="val 28238"/>
            </a:avLst>
          </a:prstGeom>
          <a:solidFill>
            <a:schemeClr val="bg1"/>
          </a:solidFill>
          <a:ln w="38100">
            <a:solidFill>
              <a:srgbClr val="2F1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vi-VN" sz="4500" b="1" dirty="0" smtClean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4500" b="1" dirty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vi-VN" sz="4500" b="1" dirty="0" smtClean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r>
              <a:rPr lang="en-US" sz="4500" b="1" dirty="0" smtClean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vi-VN" sz="4500" b="1" dirty="0">
              <a:solidFill>
                <a:srgbClr val="2F1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38928" y="2064113"/>
            <a:ext cx="10086341" cy="2930447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vi-VN" sz="4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4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Cưới em ba chum mật 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4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 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thúng mỡ muỗi ba nong quýt đầy…”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2"/>
          <p:cNvSpPr/>
          <p:nvPr/>
        </p:nvSpPr>
        <p:spPr>
          <a:xfrm rot="9587311">
            <a:off x="14516933" y="5508882"/>
            <a:ext cx="3155568" cy="4944088"/>
          </a:xfrm>
          <a:custGeom>
            <a:avLst/>
            <a:gdLst/>
            <a:ahLst/>
            <a:cxnLst/>
            <a:rect l="l" t="t" r="r" b="b"/>
            <a:pathLst>
              <a:path w="10745794" h="18567247">
                <a:moveTo>
                  <a:pt x="0" y="0"/>
                </a:moveTo>
                <a:lnTo>
                  <a:pt x="10745794" y="0"/>
                </a:lnTo>
                <a:lnTo>
                  <a:pt x="10745794" y="18567247"/>
                </a:lnTo>
                <a:lnTo>
                  <a:pt x="0" y="1856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Rounded Rectangle 6"/>
          <p:cNvSpPr/>
          <p:nvPr/>
        </p:nvSpPr>
        <p:spPr>
          <a:xfrm>
            <a:off x="1023805" y="5208261"/>
            <a:ext cx="16316589" cy="1560887"/>
          </a:xfrm>
          <a:prstGeom prst="roundRect">
            <a:avLst>
              <a:gd name="adj" fmla="val 26567"/>
            </a:avLst>
          </a:prstGeom>
          <a:solidFill>
            <a:srgbClr val="183858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qua câu ca dao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trên,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trò thực sự muốn nói điều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7068460"/>
            <a:ext cx="4246093" cy="3078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977" y="684207"/>
            <a:ext cx="2977480" cy="49561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Pentagon 4"/>
          <p:cNvSpPr/>
          <p:nvPr/>
        </p:nvSpPr>
        <p:spPr>
          <a:xfrm flipH="1">
            <a:off x="12573000" y="705881"/>
            <a:ext cx="5715000" cy="1053975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51175" y="2832308"/>
            <a:ext cx="10086341" cy="2078341"/>
          </a:xfrm>
          <a:prstGeom prst="roundRect">
            <a:avLst>
              <a:gd name="adj" fmla="val 11095"/>
            </a:avLst>
          </a:prstGeom>
          <a:solidFill>
            <a:schemeClr val="bg1"/>
          </a:solidFill>
          <a:ln w="38100">
            <a:solidFill>
              <a:srgbClr val="2F13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Cưới em ba chum mật </a:t>
            </a: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4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 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thúng mỡ muỗi ba nong quýt đầy…”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614640"/>
            <a:ext cx="9525000" cy="201320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đáp của anh học trò nghèo trước việc thách cưới của bên nhà gái. 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28571">
            <a:off x="2407114" y="2756669"/>
            <a:ext cx="1117821" cy="10103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84247" y="5319582"/>
            <a:ext cx="13639800" cy="1884273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lượng lễ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những thứ quý giá, thậm chí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có được.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36824">
            <a:off x="10107339" y="5210942"/>
            <a:ext cx="922921" cy="7599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822796" y="3750341"/>
            <a:ext cx="1905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55646" y="4664741"/>
            <a:ext cx="2514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94346" y="4664741"/>
            <a:ext cx="1905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6638" y="3750341"/>
            <a:ext cx="1905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8846" y="4664741"/>
            <a:ext cx="1905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39138" y="4664741"/>
            <a:ext cx="1905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1966242" y="8073947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66024" y="7736060"/>
            <a:ext cx="13563600" cy="171018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sự vô vọng, là sự đầu hàng của anh học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trước hôn lễ này.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70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50184">
            <a:off x="14721110" y="5132895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5095748" y="451894"/>
            <a:ext cx="8001000" cy="127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4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vi-VN" sz="4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r>
              <a:rPr lang="en-US" sz="4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vi-VN" sz="4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727145"/>
            <a:ext cx="17602200" cy="1233685"/>
          </a:xfrm>
          <a:prstGeom prst="roundRect">
            <a:avLst>
              <a:gd name="adj" fmla="val 12043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nghĩa hàm ẩn của những câu in đậm trong các trường hợp sau: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067487"/>
            <a:ext cx="10199914" cy="2033626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Chập chập rồi lại cheng cheng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gà sống thiến để riêng cho 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521171"/>
            <a:ext cx="16611600" cy="4494187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Ông Giuốc-đanh: - Thế này là thế nào? Bác may hoa ngược mất rồi.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 may: - Ngài có bảo là muốn may hoa xuôi đâu.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Giuốc-đanh: - Lại còn phải bảo cái đó à?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 may: - Vâng, phải bảo chứ. 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tất cả những người quý phái đều mặc như thế này cả.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0820" y="2929651"/>
            <a:ext cx="3412180" cy="27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7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628650" y="-628651"/>
            <a:ext cx="2628900" cy="3886199"/>
          </a:xfrm>
          <a:custGeom>
            <a:avLst/>
            <a:gdLst/>
            <a:ahLst/>
            <a:cxnLst/>
            <a:rect l="l" t="t" r="r" b="b"/>
            <a:pathLst>
              <a:path w="8920266" h="14187302">
                <a:moveTo>
                  <a:pt x="0" y="0"/>
                </a:moveTo>
                <a:lnTo>
                  <a:pt x="8920266" y="0"/>
                </a:lnTo>
                <a:lnTo>
                  <a:pt x="8920266" y="14187302"/>
                </a:lnTo>
                <a:lnTo>
                  <a:pt x="0" y="14187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Pentagon 2"/>
          <p:cNvSpPr/>
          <p:nvPr/>
        </p:nvSpPr>
        <p:spPr>
          <a:xfrm>
            <a:off x="0" y="278129"/>
            <a:ext cx="5405120" cy="106680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2"/>
          <p:cNvSpPr/>
          <p:nvPr/>
        </p:nvSpPr>
        <p:spPr>
          <a:xfrm rot="5400000">
            <a:off x="15324677" y="7291021"/>
            <a:ext cx="2401381" cy="3590578"/>
          </a:xfrm>
          <a:custGeom>
            <a:avLst/>
            <a:gdLst/>
            <a:ahLst/>
            <a:cxnLst/>
            <a:rect l="l" t="t" r="r" b="b"/>
            <a:pathLst>
              <a:path w="8920266" h="14187302">
                <a:moveTo>
                  <a:pt x="0" y="0"/>
                </a:moveTo>
                <a:lnTo>
                  <a:pt x="8920266" y="0"/>
                </a:lnTo>
                <a:lnTo>
                  <a:pt x="8920266" y="14187302"/>
                </a:lnTo>
                <a:lnTo>
                  <a:pt x="0" y="14187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5018025" y="1734885"/>
            <a:ext cx="10199914" cy="2033626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Chập chập rồi lại cheng cheng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gà sống thiến để riêng cho 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66225" y="4157484"/>
            <a:ext cx="7683608" cy="293975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Nghĩa tường </a:t>
            </a:r>
            <a:r>
              <a:rPr lang="vi-VN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minh</a:t>
            </a:r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phần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lễ vật thầy cúng muốn dành riêng cho mình là con gà sống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06410" flipH="1">
            <a:off x="3798896" y="3453990"/>
            <a:ext cx="1063838" cy="6290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82795" y="3763068"/>
            <a:ext cx="5943600" cy="2125765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Bối cảnh</a:t>
            </a:r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linh thiêng đang diễn ra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14592">
            <a:off x="15149625" y="3839810"/>
            <a:ext cx="922921" cy="7599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43100" y="8044335"/>
            <a:ext cx="14680601" cy="1057674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Sự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trần tục đến mức thô thiển,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sự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tham lam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của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thầy cúng. 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8485400" y="-1341009"/>
            <a:ext cx="1306026" cy="17210026"/>
          </a:xfrm>
          <a:prstGeom prst="rightBrace">
            <a:avLst>
              <a:gd name="adj1" fmla="val 40006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16200000">
            <a:off x="15406649" y="6306495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1066800" y="1051209"/>
            <a:ext cx="16611600" cy="1882491"/>
          </a:xfrm>
          <a:prstGeom prst="roundRect">
            <a:avLst>
              <a:gd name="adj" fmla="val 9082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may: - Vâng, phải bảo chứ. 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tất cả những người quý phái đều mặc như thế này cả.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06410" flipH="1">
            <a:off x="2882163" y="3343908"/>
            <a:ext cx="1063838" cy="6290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372600" y="3471801"/>
            <a:ext cx="8481741" cy="307309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Bối cảnh</a:t>
            </a:r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may may áo ngược hoa cho ông Giuốc-đanh và bị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phát hiện.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Đây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là câu nói dối để chống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chế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728539"/>
            <a:ext cx="8160049" cy="199417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Nghĩa tường </a:t>
            </a:r>
            <a:r>
              <a:rPr lang="vi-VN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minh</a:t>
            </a:r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những người quý phái đều mặc áo ngược hoa.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06410" flipH="1" flipV="1">
            <a:off x="11603564" y="2647094"/>
            <a:ext cx="1063838" cy="9009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64785" y="6544893"/>
            <a:ext cx="14680601" cy="286580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Ám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chỉ việc ông Giuốc-đanh muốn làm quý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tộc.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Có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ý giễu cợt một cách kín đáo: ông không thể thành quý tộc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khi lễ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phục quý tộc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như thế nào cũng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không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biết.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66800" y="7082995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74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5181599" y="419100"/>
            <a:ext cx="8001000" cy="1297736"/>
          </a:xfrm>
          <a:prstGeom prst="roundRect">
            <a:avLst>
              <a:gd name="adj" fmla="val 28238"/>
            </a:avLst>
          </a:prstGeom>
          <a:solidFill>
            <a:schemeClr val="bg1"/>
          </a:solidFill>
          <a:ln w="38100">
            <a:solidFill>
              <a:srgbClr val="2F1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vi-VN" sz="4500" b="1" dirty="0" smtClean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500" b="1" dirty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vi-VN" sz="4500" b="1" dirty="0" smtClean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r>
              <a:rPr lang="en-US" sz="4500" b="1" dirty="0" smtClean="0">
                <a:solidFill>
                  <a:srgbClr val="2F1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vi-VN" sz="4500" b="1" dirty="0">
              <a:solidFill>
                <a:srgbClr val="2F1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199" y="1826768"/>
            <a:ext cx="13639800" cy="1233685"/>
          </a:xfrm>
          <a:prstGeom prst="roundRect">
            <a:avLst>
              <a:gd name="adj" fmla="val 12043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Xác định nghĩa hàm ẩn của các câu tục ngữ dưới </a:t>
            </a: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đây:</a:t>
            </a:r>
            <a:endParaRPr lang="vi-VN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799" y="3171023"/>
            <a:ext cx="8991600" cy="2797642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a. Có tật giật mình.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b. Đời người có một gang tay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Ai hay ngủ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ngày,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còn có nửa gang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6189167"/>
            <a:ext cx="11658600" cy="3699866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. Cười người chớ vội cười lâu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Cười người hôm trước, hôm sau người cười.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d. Lời nói gói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vàng.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e. Lưỡi sắc hơn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gươm.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0" y="3262484"/>
            <a:ext cx="4312920" cy="31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6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15646129" y="-2178805"/>
            <a:ext cx="3182376" cy="5061433"/>
          </a:xfrm>
          <a:custGeom>
            <a:avLst/>
            <a:gdLst/>
            <a:ahLst/>
            <a:cxnLst/>
            <a:rect l="l" t="t" r="r" b="b"/>
            <a:pathLst>
              <a:path w="3182376" h="5061433">
                <a:moveTo>
                  <a:pt x="0" y="0"/>
                </a:moveTo>
                <a:lnTo>
                  <a:pt x="3182377" y="0"/>
                </a:lnTo>
                <a:lnTo>
                  <a:pt x="3182377" y="5061434"/>
                </a:lnTo>
                <a:lnTo>
                  <a:pt x="0" y="5061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939529" y="7016053"/>
            <a:ext cx="3182376" cy="5061433"/>
          </a:xfrm>
          <a:custGeom>
            <a:avLst/>
            <a:gdLst/>
            <a:ahLst/>
            <a:cxnLst/>
            <a:rect l="l" t="t" r="r" b="b"/>
            <a:pathLst>
              <a:path w="3182376" h="5061433">
                <a:moveTo>
                  <a:pt x="0" y="5061434"/>
                </a:moveTo>
                <a:lnTo>
                  <a:pt x="3182376" y="5061434"/>
                </a:lnTo>
                <a:lnTo>
                  <a:pt x="3182376" y="0"/>
                </a:lnTo>
                <a:lnTo>
                  <a:pt x="0" y="0"/>
                </a:lnTo>
                <a:lnTo>
                  <a:pt x="0" y="5061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9"/>
          <p:cNvSpPr txBox="1"/>
          <p:nvPr/>
        </p:nvSpPr>
        <p:spPr>
          <a:xfrm>
            <a:off x="5322414" y="1075012"/>
            <a:ext cx="747058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KHỞI ĐỘNG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08474" y="3086100"/>
            <a:ext cx="10028843" cy="5029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thực hiện yêu cầu sau: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Em hãy trình bày những ý hiểu của em về câu nói sau: </a:t>
            </a: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“Anh ăn cơm chưa?”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. Theo em, có thể hiểu câu hỏi đó theo những cách như thế nào?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14700"/>
            <a:ext cx="4694933" cy="65637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16200000">
            <a:off x="14050628" y="6049627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Pentagon 3"/>
          <p:cNvSpPr/>
          <p:nvPr/>
        </p:nvSpPr>
        <p:spPr>
          <a:xfrm flipH="1">
            <a:off x="12573001" y="524221"/>
            <a:ext cx="5715000" cy="1053975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70572" y="1964105"/>
            <a:ext cx="6019801" cy="1515277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a. Có tật giật mình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1686" y="3924300"/>
            <a:ext cx="10637772" cy="5308183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Người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có khiếm khuyết, hoặc mắc lỗi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lầm.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Khi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nghe người khác nhắc đến những khiếm khuyết hoặc lỗi lầm đó (dù không phải nhằm đến mình)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cũng chột dạ, sợ hãi nghĩ là họ nói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mình.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8010" y="4838700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373" y="5676900"/>
            <a:ext cx="5451312" cy="408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550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4343400" y="402953"/>
            <a:ext cx="8991600" cy="2106023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. Đời người có một gang tay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Ai hay ngủ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ngày,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còn có nửa gang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12" y="6286138"/>
            <a:ext cx="5182029" cy="34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06410" flipH="1">
            <a:off x="3811482" y="2411292"/>
            <a:ext cx="1063838" cy="62904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1478" y="3137407"/>
            <a:ext cx="5985025" cy="252030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So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sánh chiều dài của đời người với chiều dài của gang bàn tay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317353"/>
            <a:ext cx="232367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601200" y="1317353"/>
            <a:ext cx="1905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06410" flipH="1" flipV="1">
            <a:off x="12883833" y="2205561"/>
            <a:ext cx="814874" cy="786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839200" y="3017492"/>
            <a:ext cx="8458200" cy="4606378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Những người ngủ dậy muộn hoặc ngủ nhiều vào ban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ngày.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Không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dành thời gian cho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hoạt động sống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khác. 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 Chỉ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coi như sống nửa cuộc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đời.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148389" y="8337945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43900" y="8000058"/>
            <a:ext cx="9448800" cy="171018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Câu tục ngữ chê trách những người lười biếng, lãng phí thời gian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26503" y="2308499"/>
            <a:ext cx="218409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14151" y="2287091"/>
            <a:ext cx="218409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80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16200000">
            <a:off x="14050628" y="6049627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3657600" y="495300"/>
            <a:ext cx="11658600" cy="2002333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. Cười người chớ vội cười lâu</a:t>
            </a:r>
          </a:p>
          <a:p>
            <a:pPr indent="457200"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Cười người hôm trước, hôm sau người cười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77" y="6309731"/>
            <a:ext cx="4498021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06410" flipH="1">
            <a:off x="3125680" y="2262916"/>
            <a:ext cx="1063838" cy="62904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0" y="3047326"/>
            <a:ext cx="5985025" cy="2792517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Trong cuộc sống, đâu phải lúc nào mọi thứ cũng thuận lợi, tốt đẹp.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06410" flipH="1" flipV="1">
            <a:off x="11323791" y="2528445"/>
            <a:ext cx="1063838" cy="7525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988059" y="3311825"/>
            <a:ext cx="10058400" cy="187962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Có khi, con người phải mang những khiếm khuyết hoặc gặp những bất trắc,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xui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xẻo.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66025" y="6905240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8617" y="5642225"/>
            <a:ext cx="10112915" cy="403935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Đừng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cười nhạo người khác trong những hoàn cảnh như </a:t>
            </a: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vậy.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Vì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rất có thể chính mình trong tương lai cũng lâm vào hoàn cảnh tương tự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40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 animBg="1"/>
      <p:bldP spid="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11136086" y="5312229"/>
            <a:ext cx="6629400" cy="1058372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. Lưỡi sắc hơn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gươm.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463390"/>
            <a:ext cx="5943600" cy="1524000"/>
          </a:xfrm>
          <a:prstGeom prst="roundRect">
            <a:avLst>
              <a:gd name="adj" fmla="val 12043"/>
            </a:avLst>
          </a:prstGeom>
          <a:solidFill>
            <a:schemeClr val="bg1"/>
          </a:solidFill>
          <a:ln w="38100">
            <a:solidFill>
              <a:srgbClr val="1838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. Lời nói gói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vàng.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991100"/>
            <a:ext cx="18288000" cy="0"/>
          </a:xfrm>
          <a:prstGeom prst="line">
            <a:avLst/>
          </a:prstGeom>
          <a:ln w="76200">
            <a:solidFill>
              <a:srgbClr val="183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71566" y="2492830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28057" y="2152651"/>
            <a:ext cx="9829800" cy="251460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Lời nói của con người rất quý </a:t>
            </a: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giá.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Cần </a:t>
            </a: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chau chuốt để lời nói của mình có tác dụng tốt với nghĩa </a:t>
            </a: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806" y="701494"/>
            <a:ext cx="5715000" cy="34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10800000">
            <a:off x="7855132" y="7310755"/>
            <a:ext cx="934720" cy="103440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91600" y="6561133"/>
            <a:ext cx="9144000" cy="339090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Lưỡi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tượng trưng cho hoạt động ngôn ngữ của con người. </a:t>
            </a:r>
            <a:endParaRPr lang="vi-VN" sz="4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Gươm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tượng trưng cho vũ khí có khả năng sát thương người khác.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926" y="5703884"/>
            <a:ext cx="6553200" cy="4248149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Khẳng định </a:t>
            </a:r>
            <a:r>
              <a:rPr lang="vi-VN" sz="4000" b="1" dirty="0">
                <a:solidFill>
                  <a:srgbClr val="C00000"/>
                </a:solidFill>
                <a:cs typeface="Arial" panose="020B0604020202020204" pitchFamily="34" charset="0"/>
              </a:rPr>
              <a:t>sức mạnh của lời nói: </a:t>
            </a: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lời nói có </a:t>
            </a: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sức tổn </a:t>
            </a: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thương còn hơn gươm giáo, những lời độc địa có thể làm hại người </a:t>
            </a:r>
            <a:r>
              <a:rPr lang="vi-VN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khác.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21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/>
      <p:bldP spid="15" grpId="0" animBg="1"/>
      <p:bldP spid="16" grpId="0" build="p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22834" flipH="1">
            <a:off x="14763313" y="-1619521"/>
            <a:ext cx="3234790" cy="5296443"/>
          </a:xfrm>
          <a:custGeom>
            <a:avLst/>
            <a:gdLst/>
            <a:ahLst/>
            <a:cxnLst/>
            <a:rect l="l" t="t" r="r" b="b"/>
            <a:pathLst>
              <a:path w="5804142" h="10028756">
                <a:moveTo>
                  <a:pt x="5804142" y="0"/>
                </a:moveTo>
                <a:lnTo>
                  <a:pt x="0" y="0"/>
                </a:lnTo>
                <a:lnTo>
                  <a:pt x="0" y="10028756"/>
                </a:lnTo>
                <a:lnTo>
                  <a:pt x="5804142" y="10028756"/>
                </a:lnTo>
                <a:lnTo>
                  <a:pt x="58041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05978" flipV="1">
            <a:off x="928181" y="6104690"/>
            <a:ext cx="2868454" cy="6298716"/>
          </a:xfrm>
          <a:custGeom>
            <a:avLst/>
            <a:gdLst/>
            <a:ahLst/>
            <a:cxnLst/>
            <a:rect l="l" t="t" r="r" b="b"/>
            <a:pathLst>
              <a:path w="5804142" h="10028756">
                <a:moveTo>
                  <a:pt x="0" y="10028756"/>
                </a:moveTo>
                <a:lnTo>
                  <a:pt x="5804142" y="10028756"/>
                </a:lnTo>
                <a:lnTo>
                  <a:pt x="5804142" y="0"/>
                </a:lnTo>
                <a:lnTo>
                  <a:pt x="0" y="0"/>
                </a:lnTo>
                <a:lnTo>
                  <a:pt x="0" y="100287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9"/>
          <p:cNvSpPr txBox="1"/>
          <p:nvPr/>
        </p:nvSpPr>
        <p:spPr>
          <a:xfrm>
            <a:off x="4235847" y="1847430"/>
            <a:ext cx="10438184" cy="133523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</a:rPr>
              <a:t>HƯỚNG DẪN VỀ NHÀ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1" y="4000500"/>
            <a:ext cx="7543799" cy="3773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3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tiếng Việt:</a:t>
            </a: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 tường minh và nghĩa hàm ẩn của câu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13231" y="4000500"/>
            <a:ext cx="8443538" cy="37738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3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Viết bài văn nghị luận về một vấn đề đời sống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(một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thói xấu của con người trong xã hội hiện đại)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7504">
            <a:off x="-1194997" y="-3682650"/>
            <a:ext cx="5235081" cy="8326172"/>
          </a:xfrm>
          <a:custGeom>
            <a:avLst/>
            <a:gdLst/>
            <a:ahLst/>
            <a:cxnLst/>
            <a:rect l="l" t="t" r="r" b="b"/>
            <a:pathLst>
              <a:path w="5235081" h="8326172">
                <a:moveTo>
                  <a:pt x="0" y="0"/>
                </a:moveTo>
                <a:lnTo>
                  <a:pt x="5235081" y="0"/>
                </a:lnTo>
                <a:lnTo>
                  <a:pt x="5235081" y="8326172"/>
                </a:lnTo>
                <a:lnTo>
                  <a:pt x="0" y="832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7917" flipH="1">
            <a:off x="14057708" y="-3682650"/>
            <a:ext cx="5235081" cy="8326172"/>
          </a:xfrm>
          <a:custGeom>
            <a:avLst/>
            <a:gdLst/>
            <a:ahLst/>
            <a:cxnLst/>
            <a:rect l="l" t="t" r="r" b="b"/>
            <a:pathLst>
              <a:path w="5235081" h="8326172">
                <a:moveTo>
                  <a:pt x="5235081" y="0"/>
                </a:moveTo>
                <a:lnTo>
                  <a:pt x="0" y="0"/>
                </a:lnTo>
                <a:lnTo>
                  <a:pt x="0" y="8326172"/>
                </a:lnTo>
                <a:lnTo>
                  <a:pt x="5235081" y="8326172"/>
                </a:lnTo>
                <a:lnTo>
                  <a:pt x="5235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3275001" y="2327343"/>
            <a:ext cx="11876964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CẢM ƠN CÁC BẠN ĐÃ CHÚ Ý LẮNG NGHE, HẸN GẶP LẠI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5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3" name="Freeform 2"/>
          <p:cNvSpPr/>
          <p:nvPr/>
        </p:nvSpPr>
        <p:spPr>
          <a:xfrm rot="10800000">
            <a:off x="15240000" y="-6465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2514600" y="723900"/>
            <a:ext cx="13604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4D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Những câu chuyện hài</a:t>
            </a:r>
            <a:endParaRPr lang="en-US" sz="7000" b="1" dirty="0">
              <a:solidFill>
                <a:srgbClr val="4D6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545" y="2145151"/>
            <a:ext cx="18298545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hành tiếng Việt</a:t>
            </a:r>
            <a:endParaRPr lang="en-US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NGHĨA TƯỜNG MINH VÀ NGHĨA HÀM ẨN CỦA CÂU</a:t>
            </a:r>
            <a:endParaRPr lang="en-US" sz="111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50184">
            <a:off x="14721110" y="5132895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2209800" y="3588319"/>
            <a:ext cx="6634480" cy="4907981"/>
            <a:chOff x="2315970" y="3818773"/>
            <a:chExt cx="6634480" cy="4907981"/>
          </a:xfrm>
        </p:grpSpPr>
        <p:sp>
          <p:nvSpPr>
            <p:cNvPr id="5" name="Rounded Rectangle 4"/>
            <p:cNvSpPr/>
            <p:nvPr/>
          </p:nvSpPr>
          <p:spPr>
            <a:xfrm>
              <a:off x="2321050" y="3818773"/>
              <a:ext cx="6629400" cy="1255914"/>
            </a:xfrm>
            <a:prstGeom prst="roundRect">
              <a:avLst>
                <a:gd name="adj" fmla="val 7647"/>
              </a:avLst>
            </a:prstGeom>
            <a:solidFill>
              <a:srgbClr val="183858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315970" y="5305284"/>
              <a:ext cx="6629400" cy="3421470"/>
            </a:xfrm>
            <a:prstGeom prst="roundRect">
              <a:avLst>
                <a:gd name="adj" fmla="val 764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500" dirty="0">
                  <a:solidFill>
                    <a:schemeClr val="tx1"/>
                  </a:solidFill>
                  <a:cs typeface="Arial" panose="020B0604020202020204" pitchFamily="34" charset="0"/>
                </a:rPr>
                <a:t>Nhận biết nghĩa tường minh và nghĩa hàm ẩn của câu </a:t>
              </a:r>
              <a:endParaRPr lang="vi-V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96400" y="3588319"/>
            <a:ext cx="6634480" cy="4907981"/>
            <a:chOff x="9402570" y="3818773"/>
            <a:chExt cx="6634480" cy="4907981"/>
          </a:xfrm>
        </p:grpSpPr>
        <p:sp>
          <p:nvSpPr>
            <p:cNvPr id="8" name="Rounded Rectangle 7"/>
            <p:cNvSpPr/>
            <p:nvPr/>
          </p:nvSpPr>
          <p:spPr>
            <a:xfrm>
              <a:off x="9407650" y="3818773"/>
              <a:ext cx="6629400" cy="1255914"/>
            </a:xfrm>
            <a:prstGeom prst="roundRect">
              <a:avLst>
                <a:gd name="adj" fmla="val 7647"/>
              </a:avLst>
            </a:prstGeom>
            <a:solidFill>
              <a:srgbClr val="183858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402570" y="5305284"/>
              <a:ext cx="6629400" cy="3421470"/>
            </a:xfrm>
            <a:prstGeom prst="roundRect">
              <a:avLst>
                <a:gd name="adj" fmla="val 7647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500" dirty="0">
                  <a:solidFill>
                    <a:schemeClr val="tx1"/>
                  </a:solidFill>
                  <a:cs typeface="Arial" panose="020B0604020202020204" pitchFamily="34" charset="0"/>
                </a:rPr>
                <a:t>Tác dụng của nghĩa hàm ẩn</a:t>
              </a:r>
              <a:endParaRPr lang="vi-V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30889" y="1385662"/>
            <a:ext cx="933102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</a:rPr>
              <a:t>NỘI DUNG BÀI HỌC 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2209800" y="2375700"/>
            <a:ext cx="7848600" cy="6324600"/>
          </a:xfrm>
          <a:prstGeom prst="roundRect">
            <a:avLst>
              <a:gd name="adj" fmla="val 12707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trả lời câu hỏi sau: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Em hãy nêu những cách nhận biết nghĩa tường minh và nghĩa hàm ẩn của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Em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hãy trình bày tác dụng của nghĩa hàm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ẩn</a:t>
            </a:r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3960"/>
          <a:stretch/>
        </p:blipFill>
        <p:spPr>
          <a:xfrm>
            <a:off x="10972800" y="822020"/>
            <a:ext cx="6568112" cy="94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4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64567">
            <a:off x="16180880" y="7004128"/>
            <a:ext cx="2496258" cy="4165598"/>
          </a:xfrm>
          <a:custGeom>
            <a:avLst/>
            <a:gdLst/>
            <a:ahLst/>
            <a:cxnLst/>
            <a:rect l="l" t="t" r="r" b="b"/>
            <a:pathLst>
              <a:path w="3746982" h="5959415">
                <a:moveTo>
                  <a:pt x="0" y="0"/>
                </a:moveTo>
                <a:lnTo>
                  <a:pt x="3746982" y="0"/>
                </a:lnTo>
                <a:lnTo>
                  <a:pt x="3746982" y="5959415"/>
                </a:lnTo>
                <a:lnTo>
                  <a:pt x="0" y="5959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86960" flipH="1">
            <a:off x="-659529" y="-1348533"/>
            <a:ext cx="2581783" cy="3964705"/>
          </a:xfrm>
          <a:custGeom>
            <a:avLst/>
            <a:gdLst/>
            <a:ahLst/>
            <a:cxnLst/>
            <a:rect l="l" t="t" r="r" b="b"/>
            <a:pathLst>
              <a:path w="4555892" h="7245951">
                <a:moveTo>
                  <a:pt x="4555892" y="0"/>
                </a:moveTo>
                <a:lnTo>
                  <a:pt x="0" y="0"/>
                </a:lnTo>
                <a:lnTo>
                  <a:pt x="0" y="7245951"/>
                </a:lnTo>
                <a:lnTo>
                  <a:pt x="4555892" y="7245951"/>
                </a:lnTo>
                <a:lnTo>
                  <a:pt x="4555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457200" y="1312027"/>
            <a:ext cx="17602200" cy="16245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50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. Nhận biết nghĩa tường minh và nghĩa hàm ẩn của câu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215" y="3957782"/>
            <a:ext cx="4724400" cy="4399009"/>
          </a:xfrm>
          <a:prstGeom prst="roundRect">
            <a:avLst>
              <a:gd name="adj" fmla="val 764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giao tiếp bằng ngôn từ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43800" y="3957783"/>
            <a:ext cx="9753600" cy="1990636"/>
          </a:xfrm>
          <a:prstGeom prst="roundRect">
            <a:avLst>
              <a:gd name="adj" fmla="val 764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những ý nghĩa được hiển thị ngay trên từ ngữ (nghĩa tường minh).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172200" y="4304323"/>
            <a:ext cx="1089015" cy="1297556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64120" y="6366156"/>
            <a:ext cx="9753600" cy="1990636"/>
          </a:xfrm>
          <a:prstGeom prst="roundRect">
            <a:avLst>
              <a:gd name="adj" fmla="val 764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những ý nghĩa ngầm chứa, cần phải suy luận mới biết được (nghĩa hàm ẩn).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92520" y="6712696"/>
            <a:ext cx="1089015" cy="1297556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803910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4" name="Freeform 2"/>
          <p:cNvSpPr/>
          <p:nvPr/>
        </p:nvSpPr>
        <p:spPr>
          <a:xfrm rot="10800000">
            <a:off x="14706600" y="33020"/>
            <a:ext cx="3962400" cy="2209800"/>
          </a:xfrm>
          <a:custGeom>
            <a:avLst/>
            <a:gdLst/>
            <a:ahLst/>
            <a:cxnLst/>
            <a:rect l="l" t="t" r="r" b="b"/>
            <a:pathLst>
              <a:path w="23343863" h="22731087">
                <a:moveTo>
                  <a:pt x="0" y="0"/>
                </a:moveTo>
                <a:lnTo>
                  <a:pt x="23343863" y="0"/>
                </a:lnTo>
                <a:lnTo>
                  <a:pt x="23343863" y="22731087"/>
                </a:lnTo>
                <a:lnTo>
                  <a:pt x="0" y="227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9230" b="-118966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2133600" y="479483"/>
            <a:ext cx="14249400" cy="13168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những nghĩa hàm ẩn tùy thuộc ngữ cảnh</a:t>
            </a:r>
            <a:endParaRPr lang="vi-VN" sz="4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2054" y="1680818"/>
            <a:ext cx="3232106" cy="1030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1: 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6020" y="2487323"/>
            <a:ext cx="8483600" cy="1399978"/>
          </a:xfrm>
          <a:prstGeom prst="roundRect">
            <a:avLst>
              <a:gd name="adj" fmla="val 14323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“Ngày mai tôi đi Hà Nội” 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3535" y="4256821"/>
            <a:ext cx="5384099" cy="262650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mai tôi không gặp mặt với nhóm được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58400" y="4106035"/>
            <a:ext cx="7331666" cy="2928040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“Anh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cần gửi gì cho người thân ở Hà Nội thì tôi sẽ mang giúp cho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96115">
            <a:off x="12482206" y="3685894"/>
            <a:ext cx="1117821" cy="731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2648" flipV="1">
            <a:off x="4303058" y="3413937"/>
            <a:ext cx="1117821" cy="89235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89092" y="8046232"/>
            <a:ext cx="1089015" cy="129755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78107" y="7555759"/>
            <a:ext cx="13334999" cy="1938781"/>
          </a:xfrm>
          <a:prstGeom prst="roundRect">
            <a:avLst>
              <a:gd name="adj" fmla="val 14323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nghĩa này tuỳ thuộc vào nội dung trao đổi trước đó của người nói/ người viết với người nghe/người </a:t>
            </a:r>
            <a:r>
              <a:rPr lang="vi-V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88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50184">
            <a:off x="14721110" y="5132895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 rot="6843342">
            <a:off x="466900" y="-1584161"/>
            <a:ext cx="3204004" cy="5270741"/>
          </a:xfrm>
          <a:custGeom>
            <a:avLst/>
            <a:gdLst/>
            <a:ahLst/>
            <a:cxnLst/>
            <a:rect l="l" t="t" r="r" b="b"/>
            <a:pathLst>
              <a:path w="9131519" h="15778003">
                <a:moveTo>
                  <a:pt x="0" y="0"/>
                </a:moveTo>
                <a:lnTo>
                  <a:pt x="9131519" y="0"/>
                </a:lnTo>
                <a:lnTo>
                  <a:pt x="9131519" y="15778003"/>
                </a:lnTo>
                <a:lnTo>
                  <a:pt x="0" y="15778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/>
          <p:cNvSpPr/>
          <p:nvPr/>
        </p:nvSpPr>
        <p:spPr>
          <a:xfrm>
            <a:off x="870841" y="1369640"/>
            <a:ext cx="3232106" cy="1030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 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28405" y="2400300"/>
            <a:ext cx="8483600" cy="1399978"/>
          </a:xfrm>
          <a:prstGeom prst="roundRect">
            <a:avLst>
              <a:gd name="adj" fmla="val 14323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“Nó lại đi Đà Lạt” 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5921" y="4169798"/>
            <a:ext cx="4647002" cy="245061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dung: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một người nào đó đi Đà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70205" y="4432633"/>
            <a:ext cx="8159851" cy="1955952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hiểu rằng trước đó người này cũng từng đi Đà </a:t>
            </a:r>
            <a:r>
              <a:rPr lang="vi-VN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96115">
            <a:off x="12624591" y="3598871"/>
            <a:ext cx="1117821" cy="731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2648" flipV="1">
            <a:off x="4445443" y="3326914"/>
            <a:ext cx="1117821" cy="89235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11157" y="7789348"/>
            <a:ext cx="1089015" cy="129755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20492" y="7468736"/>
            <a:ext cx="13334999" cy="1938781"/>
          </a:xfrm>
          <a:prstGeom prst="roundRect">
            <a:avLst>
              <a:gd name="adj" fmla="val 14323"/>
            </a:avLst>
          </a:prstGeom>
          <a:noFill/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 hàm ẩn của câu này được suy ra từ nghĩa của từ trong câu chứ không phụ thuộc vào ngữ </a:t>
            </a:r>
            <a:r>
              <a:rPr lang="vi-V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7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26282">
            <a:off x="-1003559" y="-1615264"/>
            <a:ext cx="3099163" cy="4929086"/>
          </a:xfrm>
          <a:custGeom>
            <a:avLst/>
            <a:gdLst/>
            <a:ahLst/>
            <a:cxnLst/>
            <a:rect l="l" t="t" r="r" b="b"/>
            <a:pathLst>
              <a:path w="3099163" h="4929086">
                <a:moveTo>
                  <a:pt x="0" y="0"/>
                </a:moveTo>
                <a:lnTo>
                  <a:pt x="3099163" y="0"/>
                </a:lnTo>
                <a:lnTo>
                  <a:pt x="3099163" y="4929087"/>
                </a:lnTo>
                <a:lnTo>
                  <a:pt x="0" y="4929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0" y="7124700"/>
            <a:ext cx="5822185" cy="51332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0" y="342900"/>
            <a:ext cx="10591800" cy="16245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0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. Tác dụng của nghĩa hàm ẩn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2435278"/>
            <a:ext cx="5029200" cy="1566718"/>
          </a:xfrm>
          <a:prstGeom prst="roundRect">
            <a:avLst>
              <a:gd name="adj" fmla="val 764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 hàm ẩn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77400" y="4590933"/>
            <a:ext cx="7772400" cy="4372034"/>
          </a:xfrm>
          <a:prstGeom prst="roundRect">
            <a:avLst>
              <a:gd name="adj" fmla="val 764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Trong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văn học, các nội dung, thông điệp mà tác giả muốn truyền tải thường được thể hiện dưới hình thức nghĩa hàm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ẩn</a:t>
            </a:r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590934"/>
            <a:ext cx="6705600" cy="4372033"/>
          </a:xfrm>
          <a:prstGeom prst="roundRect">
            <a:avLst>
              <a:gd name="adj" fmla="val 764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Giúp 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truyền tải nhiều điều kín đáo, ý nhị, sâu xa… làm cho giao tiếp ngôn từ được uyển chuyển, phong </a:t>
            </a:r>
            <a:r>
              <a:rPr lang="vi-VN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phú</a:t>
            </a:r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30611" y="3145366"/>
            <a:ext cx="2538642" cy="1453060"/>
            <a:chOff x="-19050" y="-1"/>
            <a:chExt cx="2538642" cy="148407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-19050" y="0"/>
              <a:ext cx="2538642" cy="0"/>
            </a:xfrm>
            <a:prstGeom prst="line">
              <a:avLst/>
            </a:prstGeom>
            <a:ln w="698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9050" y="-1"/>
              <a:ext cx="0" cy="1484072"/>
            </a:xfrm>
            <a:prstGeom prst="line">
              <a:avLst/>
            </a:prstGeom>
            <a:ln w="69850">
              <a:solidFill>
                <a:schemeClr val="accent5">
                  <a:lumMod val="50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flipH="1">
            <a:off x="11125199" y="3137873"/>
            <a:ext cx="2641753" cy="1453060"/>
            <a:chOff x="-19050" y="-1"/>
            <a:chExt cx="2538642" cy="148407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-19050" y="0"/>
              <a:ext cx="2538642" cy="0"/>
            </a:xfrm>
            <a:prstGeom prst="line">
              <a:avLst/>
            </a:prstGeom>
            <a:ln w="698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9050" y="-1"/>
              <a:ext cx="0" cy="1484072"/>
            </a:xfrm>
            <a:prstGeom prst="line">
              <a:avLst/>
            </a:prstGeom>
            <a:ln w="69850">
              <a:solidFill>
                <a:schemeClr val="accent5">
                  <a:lumMod val="50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1526</Words>
  <Application>Microsoft Office PowerPoint</Application>
  <PresentationFormat>Custom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Cute Illustrative Magical Wizard World Minitheme Presentation</dc:title>
  <cp:lastModifiedBy>Giang Lưu</cp:lastModifiedBy>
  <cp:revision>27</cp:revision>
  <dcterms:created xsi:type="dcterms:W3CDTF">2006-08-16T00:00:00Z</dcterms:created>
  <dcterms:modified xsi:type="dcterms:W3CDTF">2023-10-08T11:54:03Z</dcterms:modified>
  <dc:identifier>DAFvsZY02NA</dc:identifier>
</cp:coreProperties>
</file>