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8" r:id="rId4"/>
    <p:sldId id="278" r:id="rId5"/>
    <p:sldId id="256" r:id="rId6"/>
    <p:sldId id="260" r:id="rId7"/>
    <p:sldId id="261" r:id="rId8"/>
    <p:sldId id="292" r:id="rId9"/>
    <p:sldId id="289" r:id="rId10"/>
    <p:sldId id="262" r:id="rId11"/>
    <p:sldId id="291" r:id="rId12"/>
    <p:sldId id="263" r:id="rId13"/>
    <p:sldId id="270" r:id="rId14"/>
    <p:sldId id="295" r:id="rId15"/>
    <p:sldId id="297" r:id="rId16"/>
    <p:sldId id="274" r:id="rId17"/>
    <p:sldId id="271" r:id="rId18"/>
    <p:sldId id="296" r:id="rId19"/>
    <p:sldId id="275" r:id="rId20"/>
    <p:sldId id="272" r:id="rId21"/>
    <p:sldId id="294" r:id="rId22"/>
    <p:sldId id="290" r:id="rId23"/>
    <p:sldId id="273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64" r:id="rId36"/>
    <p:sldId id="268" r:id="rId37"/>
    <p:sldId id="265" r:id="rId38"/>
    <p:sldId id="266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" panose="020B0604020202020204" pitchFamily="3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6545"/>
    <a:srgbClr val="FFB859"/>
    <a:srgbClr val="FBD8CD"/>
    <a:srgbClr val="F4987D"/>
    <a:srgbClr val="FFF9F5"/>
    <a:srgbClr val="FFF4C6"/>
    <a:srgbClr val="FFF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15" Type="http://schemas.openxmlformats.org/officeDocument/2006/relationships/image" Target="../media/image35.svg"/><Relationship Id="rId19" Type="http://schemas.openxmlformats.org/officeDocument/2006/relationships/image" Target="../media/image5.sv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63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svg"/><Relationship Id="rId4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3" Type="http://schemas.openxmlformats.org/officeDocument/2006/relationships/image" Target="../media/image31.svg"/><Relationship Id="rId2" Type="http://schemas.openxmlformats.org/officeDocument/2006/relationships/image" Target="../media/image8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.svg"/><Relationship Id="rId4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svg"/><Relationship Id="rId21" Type="http://schemas.openxmlformats.org/officeDocument/2006/relationships/image" Target="../media/image25.png"/><Relationship Id="rId17" Type="http://schemas.openxmlformats.org/officeDocument/2006/relationships/image" Target="../media/image4.png"/><Relationship Id="rId2" Type="http://schemas.openxmlformats.org/officeDocument/2006/relationships/image" Target="../media/image23.png"/><Relationship Id="rId16" Type="http://schemas.openxmlformats.org/officeDocument/2006/relationships/image" Target="../media/image21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svg"/><Relationship Id="rId18" Type="http://schemas.openxmlformats.org/officeDocument/2006/relationships/image" Target="../media/image30.png"/><Relationship Id="rId7" Type="http://schemas.openxmlformats.org/officeDocument/2006/relationships/image" Target="../media/image35.svg"/><Relationship Id="rId17" Type="http://schemas.openxmlformats.org/officeDocument/2006/relationships/image" Target="../media/image45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1.svg"/><Relationship Id="rId10" Type="http://schemas.openxmlformats.org/officeDocument/2006/relationships/image" Target="../media/image27.png"/><Relationship Id="rId9" Type="http://schemas.openxmlformats.org/officeDocument/2006/relationships/image" Target="../media/image61.sv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svg"/><Relationship Id="rId21" Type="http://schemas.openxmlformats.org/officeDocument/2006/relationships/image" Target="../media/image31.png"/><Relationship Id="rId2" Type="http://schemas.openxmlformats.org/officeDocument/2006/relationships/image" Target="../media/image4.pn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.png"/><Relationship Id="rId2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svg"/><Relationship Id="rId7" Type="http://schemas.openxmlformats.org/officeDocument/2006/relationships/image" Target="../media/image7.svg"/><Relationship Id="rId12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svg"/><Relationship Id="rId21" Type="http://schemas.openxmlformats.org/officeDocument/2006/relationships/image" Target="../media/image33.png"/><Relationship Id="rId17" Type="http://schemas.openxmlformats.org/officeDocument/2006/relationships/image" Target="../media/image4.png"/><Relationship Id="rId2" Type="http://schemas.openxmlformats.org/officeDocument/2006/relationships/image" Target="../media/image23.png"/><Relationship Id="rId16" Type="http://schemas.openxmlformats.org/officeDocument/2006/relationships/image" Target="../media/image21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svg"/><Relationship Id="rId18" Type="http://schemas.openxmlformats.org/officeDocument/2006/relationships/image" Target="../media/image34.png"/><Relationship Id="rId7" Type="http://schemas.openxmlformats.org/officeDocument/2006/relationships/image" Target="../media/image35.svg"/><Relationship Id="rId17" Type="http://schemas.openxmlformats.org/officeDocument/2006/relationships/image" Target="../media/image45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1.sv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63.svg"/><Relationship Id="rId7" Type="http://schemas.openxmlformats.org/officeDocument/2006/relationships/image" Target="../media/image7.svg"/><Relationship Id="rId12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2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image" Target="../media/image25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svg"/><Relationship Id="rId21" Type="http://schemas.openxmlformats.org/officeDocument/2006/relationships/image" Target="../media/image21.png"/><Relationship Id="rId2" Type="http://schemas.openxmlformats.org/officeDocument/2006/relationships/image" Target="../media/image4.pn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.png"/><Relationship Id="rId2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svg"/><Relationship Id="rId18" Type="http://schemas.openxmlformats.org/officeDocument/2006/relationships/image" Target="../media/image37.png"/><Relationship Id="rId7" Type="http://schemas.openxmlformats.org/officeDocument/2006/relationships/image" Target="../media/image35.svg"/><Relationship Id="rId12" Type="http://schemas.openxmlformats.org/officeDocument/2006/relationships/image" Target="../media/image27.png"/><Relationship Id="rId17" Type="http://schemas.openxmlformats.org/officeDocument/2006/relationships/image" Target="../media/image45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15" Type="http://schemas.openxmlformats.org/officeDocument/2006/relationships/image" Target="../media/image41.svg"/><Relationship Id="rId10" Type="http://schemas.openxmlformats.org/officeDocument/2006/relationships/image" Target="../media/image9.png"/><Relationship Id="rId9" Type="http://schemas.openxmlformats.org/officeDocument/2006/relationships/image" Target="../media/image61.sv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image" Target="../media/image1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10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svg"/><Relationship Id="rId21" Type="http://schemas.openxmlformats.org/officeDocument/2006/relationships/image" Target="../media/image38.png"/><Relationship Id="rId17" Type="http://schemas.openxmlformats.org/officeDocument/2006/relationships/image" Target="../media/image4.png"/><Relationship Id="rId2" Type="http://schemas.openxmlformats.org/officeDocument/2006/relationships/image" Target="../media/image23.png"/><Relationship Id="rId16" Type="http://schemas.openxmlformats.org/officeDocument/2006/relationships/image" Target="../media/image21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.png"/><Relationship Id="rId2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sv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63.svg"/><Relationship Id="rId7" Type="http://schemas.openxmlformats.org/officeDocument/2006/relationships/image" Target="../media/image7.sv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svg"/><Relationship Id="rId5" Type="http://schemas.openxmlformats.org/officeDocument/2006/relationships/image" Target="../media/image132.sv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8.png"/><Relationship Id="rId17" Type="http://schemas.openxmlformats.org/officeDocument/2006/relationships/image" Target="../media/image5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19" Type="http://schemas.openxmlformats.org/officeDocument/2006/relationships/image" Target="../media/image49.png"/><Relationship Id="rId4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svg"/><Relationship Id="rId17" Type="http://schemas.openxmlformats.org/officeDocument/2006/relationships/image" Target="../media/image4.png"/><Relationship Id="rId2" Type="http://schemas.openxmlformats.org/officeDocument/2006/relationships/image" Target="../media/image23.png"/><Relationship Id="rId16" Type="http://schemas.openxmlformats.org/officeDocument/2006/relationships/image" Target="../media/image21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sv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image" Target="../media/image1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10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2" Type="http://schemas.openxmlformats.org/officeDocument/2006/relationships/image" Target="../media/image5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10" Type="http://schemas.openxmlformats.org/officeDocument/2006/relationships/image" Target="../media/image9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image" Target="../media/image1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10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45" y="2944852"/>
            <a:ext cx="18289585" cy="4144808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55870" y="190500"/>
            <a:ext cx="2484515" cy="2308304"/>
          </a:xfrm>
          <a:custGeom>
            <a:avLst/>
            <a:gdLst/>
            <a:ahLst/>
            <a:cxnLst/>
            <a:rect l="l" t="t" r="r" b="b"/>
            <a:pathLst>
              <a:path w="3766498" h="3809354">
                <a:moveTo>
                  <a:pt x="0" y="0"/>
                </a:moveTo>
                <a:lnTo>
                  <a:pt x="3766498" y="0"/>
                </a:lnTo>
                <a:lnTo>
                  <a:pt x="3766498" y="3809354"/>
                </a:lnTo>
                <a:lnTo>
                  <a:pt x="0" y="380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685800" y="3238500"/>
            <a:ext cx="17145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BÀI HỌC MỚI!</a:t>
            </a:r>
            <a:endParaRPr lang="en-US" sz="80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9"/>
          <p:cNvSpPr/>
          <p:nvPr/>
        </p:nvSpPr>
        <p:spPr>
          <a:xfrm rot="-323799">
            <a:off x="15435829" y="6052193"/>
            <a:ext cx="1232863" cy="981667"/>
          </a:xfrm>
          <a:custGeom>
            <a:avLst/>
            <a:gdLst/>
            <a:ahLst/>
            <a:cxnLst/>
            <a:rect l="l" t="t" r="r" b="b"/>
            <a:pathLst>
              <a:path w="1232863" h="981667">
                <a:moveTo>
                  <a:pt x="0" y="0"/>
                </a:moveTo>
                <a:lnTo>
                  <a:pt x="1232863" y="0"/>
                </a:lnTo>
                <a:lnTo>
                  <a:pt x="1232863" y="981667"/>
                </a:lnTo>
                <a:lnTo>
                  <a:pt x="0" y="981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2313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7547116" y="4610097"/>
            <a:ext cx="627142" cy="1040599"/>
          </a:xfrm>
          <a:custGeom>
            <a:avLst/>
            <a:gdLst/>
            <a:ahLst/>
            <a:cxnLst/>
            <a:rect l="l" t="t" r="r" b="b"/>
            <a:pathLst>
              <a:path w="722225" h="1301306">
                <a:moveTo>
                  <a:pt x="0" y="0"/>
                </a:moveTo>
                <a:lnTo>
                  <a:pt x="722225" y="0"/>
                </a:lnTo>
                <a:lnTo>
                  <a:pt x="722225" y="1301306"/>
                </a:lnTo>
                <a:lnTo>
                  <a:pt x="0" y="130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608534">
            <a:off x="-542612" y="3581583"/>
            <a:ext cx="1147151" cy="1433938"/>
          </a:xfrm>
          <a:custGeom>
            <a:avLst/>
            <a:gdLst/>
            <a:ahLst/>
            <a:cxnLst/>
            <a:rect l="l" t="t" r="r" b="b"/>
            <a:pathLst>
              <a:path w="1147151" h="1433938">
                <a:moveTo>
                  <a:pt x="0" y="0"/>
                </a:moveTo>
                <a:lnTo>
                  <a:pt x="1147151" y="0"/>
                </a:lnTo>
                <a:lnTo>
                  <a:pt x="1147151" y="1433938"/>
                </a:lnTo>
                <a:lnTo>
                  <a:pt x="0" y="14339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84683">
            <a:off x="16873836" y="-137350"/>
            <a:ext cx="1620231" cy="1290109"/>
          </a:xfrm>
          <a:custGeom>
            <a:avLst/>
            <a:gdLst/>
            <a:ahLst/>
            <a:cxnLst/>
            <a:rect l="l" t="t" r="r" b="b"/>
            <a:pathLst>
              <a:path w="1620231" h="1290109">
                <a:moveTo>
                  <a:pt x="0" y="0"/>
                </a:moveTo>
                <a:lnTo>
                  <a:pt x="1620231" y="0"/>
                </a:lnTo>
                <a:lnTo>
                  <a:pt x="1620231" y="1290109"/>
                </a:lnTo>
                <a:lnTo>
                  <a:pt x="0" y="1290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431416">
            <a:off x="1551460" y="4311127"/>
            <a:ext cx="881528" cy="1383274"/>
          </a:xfrm>
          <a:custGeom>
            <a:avLst/>
            <a:gdLst/>
            <a:ahLst/>
            <a:cxnLst/>
            <a:rect l="l" t="t" r="r" b="b"/>
            <a:pathLst>
              <a:path w="720221" h="1093315">
                <a:moveTo>
                  <a:pt x="0" y="0"/>
                </a:moveTo>
                <a:lnTo>
                  <a:pt x="720222" y="0"/>
                </a:lnTo>
                <a:lnTo>
                  <a:pt x="720222" y="1093315"/>
                </a:lnTo>
                <a:lnTo>
                  <a:pt x="0" y="1093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5837591" y="1999060"/>
            <a:ext cx="6697980" cy="1073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9600" y="5207062"/>
            <a:ext cx="9421188" cy="4686395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Anh đi tìm lợn khoe của trong trường hợp, tình huống như thế nào?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Từ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“cưới” có phải là từ thích hợp để chỉ con lợn và có là thông tin cần thiết cho người được hỏi không?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68469" y="3399954"/>
            <a:ext cx="5654859" cy="12101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4634394" y="4610098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551578" y="5207063"/>
            <a:ext cx="7132373" cy="4686395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Anh có áo mới thích khoe của tới mức nào?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Điệu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bộ, ngôn ngữ của anh ta sử dụng khi trả lời có phù hợp không?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290334" y="3399956"/>
            <a:ext cx="5654859" cy="12101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13431963" y="4618577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77981" y="317712"/>
            <a:ext cx="10617200" cy="1318010"/>
          </a:xfrm>
          <a:prstGeom prst="roundRect">
            <a:avLst/>
          </a:prstGeom>
          <a:solidFill>
            <a:srgbClr val="D165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chemeClr val="bg1"/>
                </a:solidFill>
                <a:cs typeface="Arial" panose="020B0604020202020204" pitchFamily="34" charset="0"/>
              </a:rPr>
              <a:t>1. Văn bản “Lợn cưới, áo mới”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000" y="317712"/>
            <a:ext cx="3183919" cy="27831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1226">
            <a:off x="16718883" y="1141769"/>
            <a:ext cx="2430803" cy="142307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0" y="0"/>
                </a:moveTo>
                <a:lnTo>
                  <a:pt x="3002867" y="0"/>
                </a:lnTo>
                <a:lnTo>
                  <a:pt x="3002867" y="1861777"/>
                </a:lnTo>
                <a:lnTo>
                  <a:pt x="0" y="186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1402" flipH="1">
            <a:off x="-769196" y="-219579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7211285" y="8942704"/>
            <a:ext cx="785693" cy="1067155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503169" y="252882"/>
            <a:ext cx="17601621" cy="13101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truyện: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tìm lợn khoe của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một anh khoe áo mới.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921542" flipH="1" flipV="1">
            <a:off x="4530786" y="4399668"/>
            <a:ext cx="1221595" cy="844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62" y="1580696"/>
            <a:ext cx="49302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Anh đi tìm lợn hỏi: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Tôi có con lợn cưới, bác có thấy nó chạy qua đây không?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997" y="3778037"/>
            <a:ext cx="5191943" cy="291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4147694" y="2702063"/>
            <a:ext cx="1476760" cy="7930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200000">
            <a:off x="6339295" y="2390866"/>
            <a:ext cx="943582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302133"/>
            <a:ext cx="754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“cưới” là thông tin thừa.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408" y="7033095"/>
            <a:ext cx="7664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Anh có áo mới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mặc áo mới rồi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“ra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cửa đứng để mong có ai đi ngang qua thì người ta khen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474366" flipH="1">
            <a:off x="4324553" y="6193323"/>
            <a:ext cx="1221595" cy="1003850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 rot="16200000">
            <a:off x="9023437" y="7978428"/>
            <a:ext cx="943582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88725" y="6571430"/>
            <a:ext cx="77303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Hành động và thông tin thừa: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ành động “phanh hai vạt áo”.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Thêm thông tin “từ lúc mặc cái áo mới này”.</a:t>
            </a:r>
          </a:p>
        </p:txBody>
      </p:sp>
    </p:spTree>
    <p:extLst>
      <p:ext uri="{BB962C8B-B14F-4D97-AF65-F5344CB8AC3E}">
        <p14:creationId xmlns:p14="http://schemas.microsoft.com/office/powerpoint/2010/main" val="3531778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 animBg="1"/>
      <p:bldP spid="14" grpId="0" animBg="1"/>
      <p:bldP spid="15" grpId="0"/>
      <p:bldP spid="16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65026">
            <a:off x="17116752" y="2458802"/>
            <a:ext cx="978218" cy="1328649"/>
          </a:xfrm>
          <a:custGeom>
            <a:avLst/>
            <a:gdLst/>
            <a:ahLst/>
            <a:cxnLst/>
            <a:rect l="l" t="t" r="r" b="b"/>
            <a:pathLst>
              <a:path w="978218" h="1328649">
                <a:moveTo>
                  <a:pt x="0" y="0"/>
                </a:moveTo>
                <a:lnTo>
                  <a:pt x="978218" y="0"/>
                </a:lnTo>
                <a:lnTo>
                  <a:pt x="978218" y="1328649"/>
                </a:lnTo>
                <a:lnTo>
                  <a:pt x="0" y="1328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57461">
            <a:off x="195944" y="8232566"/>
            <a:ext cx="1330191" cy="1904894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3" y="0"/>
                </a:lnTo>
                <a:lnTo>
                  <a:pt x="802613" y="1090138"/>
                </a:lnTo>
                <a:lnTo>
                  <a:pt x="0" y="109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30033">
            <a:off x="16625052" y="79474"/>
            <a:ext cx="1939542" cy="1209353"/>
          </a:xfrm>
          <a:custGeom>
            <a:avLst/>
            <a:gdLst/>
            <a:ahLst/>
            <a:cxnLst/>
            <a:rect l="l" t="t" r="r" b="b"/>
            <a:pathLst>
              <a:path w="2293813" h="1336146">
                <a:moveTo>
                  <a:pt x="0" y="0"/>
                </a:moveTo>
                <a:lnTo>
                  <a:pt x="2293813" y="0"/>
                </a:lnTo>
                <a:lnTo>
                  <a:pt x="2293813" y="1336146"/>
                </a:lnTo>
                <a:lnTo>
                  <a:pt x="0" y="13361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" name="Down Arrow 4"/>
          <p:cNvSpPr/>
          <p:nvPr/>
        </p:nvSpPr>
        <p:spPr>
          <a:xfrm rot="16200000">
            <a:off x="7073900" y="1637223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58200" y="647700"/>
            <a:ext cx="7848600" cy="2817248"/>
          </a:xfrm>
          <a:prstGeom prst="roundRect">
            <a:avLst>
              <a:gd name="adj" fmla="val 8012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“dư”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cuộc đối thoại sẽ trở nên đặc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7189" y="647700"/>
            <a:ext cx="6438611" cy="2817247"/>
          </a:xfrm>
          <a:prstGeom prst="roundRect">
            <a:avLst>
              <a:gd name="adj" fmla="val 12339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 phát ngôn không chỉ hỏi và trả lời mà còn là khoe khoang bản thân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1696700" y="3656524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58200" y="4686300"/>
            <a:ext cx="7848600" cy="1981200"/>
          </a:xfrm>
          <a:prstGeom prst="roundRect">
            <a:avLst>
              <a:gd name="adj" fmla="val 8012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đối thoại trở nên bất bình thường, trái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1696700" y="6892096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320212" y="7816268"/>
            <a:ext cx="6124575" cy="1158959"/>
          </a:xfrm>
          <a:prstGeom prst="roundRect">
            <a:avLst>
              <a:gd name="adj" fmla="val 8012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hiệu ứng gây cười.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6060" y="4803665"/>
            <a:ext cx="4826000" cy="3727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814826" y="50800"/>
            <a:ext cx="802614" cy="1090137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4" y="0"/>
                </a:lnTo>
                <a:lnTo>
                  <a:pt x="802614" y="1090137"/>
                </a:lnTo>
                <a:lnTo>
                  <a:pt x="0" y="1090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1599">
            <a:off x="145549" y="110248"/>
            <a:ext cx="1070665" cy="1625298"/>
          </a:xfrm>
          <a:custGeom>
            <a:avLst/>
            <a:gdLst/>
            <a:ahLst/>
            <a:cxnLst/>
            <a:rect l="l" t="t" r="r" b="b"/>
            <a:pathLst>
              <a:path w="1070665" h="1625298">
                <a:moveTo>
                  <a:pt x="0" y="0"/>
                </a:moveTo>
                <a:lnTo>
                  <a:pt x="1070665" y="0"/>
                </a:lnTo>
                <a:lnTo>
                  <a:pt x="1070665" y="1625298"/>
                </a:lnTo>
                <a:lnTo>
                  <a:pt x="0" y="16252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07">
            <a:off x="17070460" y="8392376"/>
            <a:ext cx="816917" cy="1471922"/>
          </a:xfrm>
          <a:custGeom>
            <a:avLst/>
            <a:gdLst/>
            <a:ahLst/>
            <a:cxnLst/>
            <a:rect l="l" t="t" r="r" b="b"/>
            <a:pathLst>
              <a:path w="816917" h="1471922">
                <a:moveTo>
                  <a:pt x="0" y="0"/>
                </a:moveTo>
                <a:lnTo>
                  <a:pt x="816917" y="0"/>
                </a:lnTo>
                <a:lnTo>
                  <a:pt x="816917" y="1471922"/>
                </a:lnTo>
                <a:lnTo>
                  <a:pt x="0" y="14719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4800" y="5829300"/>
            <a:ext cx="6115326" cy="3436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Down Arrow 6"/>
          <p:cNvSpPr/>
          <p:nvPr/>
        </p:nvSpPr>
        <p:spPr>
          <a:xfrm rot="16200000">
            <a:off x="6362701" y="1601080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4534" y="747770"/>
            <a:ext cx="8814375" cy="2321515"/>
          </a:xfrm>
          <a:prstGeom prst="roundRect">
            <a:avLst>
              <a:gd name="adj" fmla="val 8012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Tác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giả dân gian đã ngầm phê phán thói khoe khoang, khoác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lác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1163" y="312279"/>
            <a:ext cx="5562599" cy="3806227"/>
          </a:xfrm>
          <a:prstGeom prst="roundRect">
            <a:avLst>
              <a:gd name="adj" fmla="val 12339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Xây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dựng một cuộc gặp gỡ đầy hài hước của hai anh chàng có tính hay khoe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1436610" y="3018071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47700" y="4118506"/>
            <a:ext cx="10949420" cy="1923400"/>
          </a:xfrm>
          <a:prstGeom prst="roundRect">
            <a:avLst>
              <a:gd name="adj" fmla="val 8012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tự nhiên, ngắn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hợp với n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 gây cười tự nhiên.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75014" y="7127219"/>
            <a:ext cx="8939812" cy="2817248"/>
          </a:xfrm>
          <a:prstGeom prst="roundRect">
            <a:avLst>
              <a:gd name="adj" fmla="val 8012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những tiếng cười hài hước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tải, gửi gắm được những bài học ý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1436610" y="6304142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45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 rot="484683">
            <a:off x="16819637" y="8747325"/>
            <a:ext cx="1786669" cy="1422635"/>
          </a:xfrm>
          <a:custGeom>
            <a:avLst/>
            <a:gdLst/>
            <a:ahLst/>
            <a:cxnLst/>
            <a:rect l="l" t="t" r="r" b="b"/>
            <a:pathLst>
              <a:path w="1786669" h="1422635">
                <a:moveTo>
                  <a:pt x="0" y="0"/>
                </a:moveTo>
                <a:lnTo>
                  <a:pt x="1786669" y="0"/>
                </a:lnTo>
                <a:lnTo>
                  <a:pt x="1786669" y="1422635"/>
                </a:lnTo>
                <a:lnTo>
                  <a:pt x="0" y="142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5"/>
          <p:cNvSpPr/>
          <p:nvPr/>
        </p:nvSpPr>
        <p:spPr>
          <a:xfrm rot="-2219875">
            <a:off x="17580364" y="7172745"/>
            <a:ext cx="510754" cy="920278"/>
          </a:xfrm>
          <a:custGeom>
            <a:avLst/>
            <a:gdLst/>
            <a:ahLst/>
            <a:cxnLst/>
            <a:rect l="l" t="t" r="r" b="b"/>
            <a:pathLst>
              <a:path w="510754" h="920278">
                <a:moveTo>
                  <a:pt x="0" y="0"/>
                </a:moveTo>
                <a:lnTo>
                  <a:pt x="510755" y="0"/>
                </a:lnTo>
                <a:lnTo>
                  <a:pt x="510755" y="920278"/>
                </a:lnTo>
                <a:lnTo>
                  <a:pt x="0" y="92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-304800" y="-205698"/>
            <a:ext cx="2097210" cy="1920198"/>
            <a:chOff x="-304800" y="-205698"/>
            <a:chExt cx="2097210" cy="1920198"/>
          </a:xfrm>
        </p:grpSpPr>
        <p:sp>
          <p:nvSpPr>
            <p:cNvPr id="5" name="Freeform 9"/>
            <p:cNvSpPr/>
            <p:nvPr/>
          </p:nvSpPr>
          <p:spPr>
            <a:xfrm>
              <a:off x="-304800" y="571500"/>
              <a:ext cx="1066800" cy="1143000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7"/>
            <p:cNvSpPr/>
            <p:nvPr/>
          </p:nvSpPr>
          <p:spPr>
            <a:xfrm>
              <a:off x="558012" y="-205698"/>
              <a:ext cx="914400" cy="942319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1"/>
            <p:cNvSpPr/>
            <p:nvPr/>
          </p:nvSpPr>
          <p:spPr>
            <a:xfrm>
              <a:off x="1015212" y="736621"/>
              <a:ext cx="777198" cy="777198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8"/>
          <p:cNvSpPr txBox="1"/>
          <p:nvPr/>
        </p:nvSpPr>
        <p:spPr>
          <a:xfrm>
            <a:off x="5482872" y="265461"/>
            <a:ext cx="784860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5000" b="1" dirty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en-US" sz="5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5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 biển</a:t>
            </a:r>
            <a:r>
              <a:rPr lang="en-US" sz="5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50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92410" y="1694515"/>
            <a:ext cx="6697980" cy="1170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FFB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vi-VN" sz="4500" b="1" dirty="0" smtClean="0">
                <a:solidFill>
                  <a:srgbClr val="FFB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  <a:endParaRPr lang="en-US" sz="4500" b="1" dirty="0">
              <a:solidFill>
                <a:srgbClr val="FFB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99972" y="3009900"/>
            <a:ext cx="8122920" cy="5428661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 w="38100">
            <a:solidFill>
              <a:srgbClr val="D1654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Nhà hàng treo biển với mục đích gì?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Tấm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biển này có những nội dung nào? Hãy nhận xét về nội dung của tấm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biển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07172" y="3619500"/>
            <a:ext cx="8305800" cy="6406677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 w="38100">
            <a:solidFill>
              <a:srgbClr val="D1654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Em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có nhận xét gì về thái độ giọng điệu của các ý kiến góp ý đến từ các vị khách?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Hành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động “cất nốt biển” gây cười nhiều nhất, vì sao? Em đánh giá như thế nào về sự tiếp thu này của chủ nhà hàng?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75823" y="594360"/>
            <a:ext cx="3435629" cy="28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42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661599">
            <a:off x="145549" y="110248"/>
            <a:ext cx="1070665" cy="1625298"/>
          </a:xfrm>
          <a:custGeom>
            <a:avLst/>
            <a:gdLst/>
            <a:ahLst/>
            <a:cxnLst/>
            <a:rect l="l" t="t" r="r" b="b"/>
            <a:pathLst>
              <a:path w="1070665" h="1625298">
                <a:moveTo>
                  <a:pt x="0" y="0"/>
                </a:moveTo>
                <a:lnTo>
                  <a:pt x="1070665" y="0"/>
                </a:lnTo>
                <a:lnTo>
                  <a:pt x="1070665" y="1625298"/>
                </a:lnTo>
                <a:lnTo>
                  <a:pt x="0" y="1625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07">
            <a:off x="17070460" y="8392376"/>
            <a:ext cx="816917" cy="1471922"/>
          </a:xfrm>
          <a:custGeom>
            <a:avLst/>
            <a:gdLst/>
            <a:ahLst/>
            <a:cxnLst/>
            <a:rect l="l" t="t" r="r" b="b"/>
            <a:pathLst>
              <a:path w="816917" h="1471922">
                <a:moveTo>
                  <a:pt x="0" y="0"/>
                </a:moveTo>
                <a:lnTo>
                  <a:pt x="816917" y="0"/>
                </a:lnTo>
                <a:lnTo>
                  <a:pt x="816917" y="1471922"/>
                </a:lnTo>
                <a:lnTo>
                  <a:pt x="0" y="14719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8998" y="2750362"/>
            <a:ext cx="5953833" cy="3124200"/>
          </a:xfrm>
          <a:prstGeom prst="roundRect">
            <a:avLst>
              <a:gd name="adj" fmla="val 14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785564" flipH="1">
            <a:off x="5987604" y="1739174"/>
            <a:ext cx="912691" cy="746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066" y="669735"/>
            <a:ext cx="5791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hàng treo biển với mục đích quảng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90144">
            <a:off x="10887856" y="2192420"/>
            <a:ext cx="1000137" cy="746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95656" y="474146"/>
            <a:ext cx="6378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cs typeface="Arial" panose="020B0604020202020204" pitchFamily="34" charset="0"/>
              </a:rPr>
              <a:t>Cái biển ban đầu đầy </a:t>
            </a:r>
            <a:r>
              <a:rPr lang="vi-VN" sz="4000" b="1" dirty="0" smtClean="0">
                <a:cs typeface="Arial" panose="020B0604020202020204" pitchFamily="34" charset="0"/>
              </a:rPr>
              <a:t>đủ</a:t>
            </a:r>
            <a:r>
              <a:rPr lang="en-US" sz="4000" b="1" dirty="0" smtClean="0"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cs typeface="Arial" panose="020B0604020202020204" pitchFamily="34" charset="0"/>
              </a:rPr>
              <a:t>Thông </a:t>
            </a:r>
            <a:r>
              <a:rPr lang="vi-VN" sz="4000" dirty="0">
                <a:cs typeface="Arial" panose="020B0604020202020204" pitchFamily="34" charset="0"/>
              </a:rPr>
              <a:t>tin về mặt </a:t>
            </a:r>
            <a:r>
              <a:rPr lang="vi-VN" sz="4000" dirty="0" smtClean="0">
                <a:cs typeface="Arial" panose="020B0604020202020204" pitchFamily="34" charset="0"/>
              </a:rPr>
              <a:t>hàng</a:t>
            </a:r>
            <a:endParaRPr lang="en-US" sz="4000" dirty="0" smtClean="0"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cs typeface="Arial" panose="020B0604020202020204" pitchFamily="34" charset="0"/>
              </a:rPr>
              <a:t>Địa </a:t>
            </a:r>
            <a:r>
              <a:rPr lang="vi-VN" sz="4000" dirty="0">
                <a:cs typeface="Arial" panose="020B0604020202020204" pitchFamily="34" charset="0"/>
              </a:rPr>
              <a:t>điểm </a:t>
            </a:r>
            <a:r>
              <a:rPr lang="vi-VN" sz="4000" dirty="0" smtClean="0">
                <a:cs typeface="Arial" panose="020B0604020202020204" pitchFamily="34" charset="0"/>
              </a:rPr>
              <a:t>bán</a:t>
            </a:r>
            <a:endParaRPr lang="en-US" sz="4000" dirty="0" smtClean="0"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cs typeface="Arial" panose="020B0604020202020204" pitchFamily="34" charset="0"/>
              </a:rPr>
              <a:t>Chất </a:t>
            </a:r>
            <a:r>
              <a:rPr lang="vi-VN" sz="4000" dirty="0">
                <a:cs typeface="Arial" panose="020B0604020202020204" pitchFamily="34" charset="0"/>
              </a:rPr>
              <a:t>lượng hàng bán. </a:t>
            </a:r>
            <a:endParaRPr lang="en-US" sz="4000" dirty="0" smtClean="0"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"/>
            </a:pPr>
            <a:r>
              <a:rPr lang="vi-VN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Những </a:t>
            </a:r>
            <a:r>
              <a:rPr lang="vi-VN" sz="4000" dirty="0">
                <a:solidFill>
                  <a:srgbClr val="C00000"/>
                </a:solidFill>
                <a:cs typeface="Arial" panose="020B0604020202020204" pitchFamily="34" charset="0"/>
              </a:rPr>
              <a:t>thông tin này cần thiết cho khách hàng</a:t>
            </a:r>
            <a:r>
              <a:rPr lang="vi-VN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231" y="5448300"/>
            <a:ext cx="603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Nội dung góp ý: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Ý 1: đòi bỏ chữ “tươi”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2: bỏ chữ “ở đây”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3: bỏ “có bán”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4: bỏ “cá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6604496" flipH="1">
            <a:off x="3779748" y="5001698"/>
            <a:ext cx="912691" cy="746621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 rot="16200000">
            <a:off x="6431635" y="7822842"/>
            <a:ext cx="1371600" cy="1102439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86523" y="7042726"/>
            <a:ext cx="7973027" cy="2662673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cs typeface="Arial" panose="020B0604020202020204" pitchFamily="34" charset="0"/>
              </a:rPr>
              <a:t>Các ý đều được lập luận chặt chẽ, được nói với giọng chê bai nên </a:t>
            </a:r>
            <a:r>
              <a:rPr lang="vi-VN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nhà </a:t>
            </a:r>
            <a:r>
              <a:rPr lang="vi-VN" sz="4000" dirty="0">
                <a:solidFill>
                  <a:srgbClr val="C00000"/>
                </a:solidFill>
                <a:cs typeface="Arial" panose="020B0604020202020204" pitchFamily="34" charset="0"/>
              </a:rPr>
              <a:t>hàng đều răm rắp nghe </a:t>
            </a:r>
            <a:r>
              <a:rPr lang="vi-VN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theo</a:t>
            </a:r>
            <a:r>
              <a:rPr lang="en-US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97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11402" flipH="1">
            <a:off x="69004" y="123968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2455">
            <a:off x="453257" y="5394630"/>
            <a:ext cx="565286" cy="1018534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6" y="0"/>
                </a:lnTo>
                <a:lnTo>
                  <a:pt x="565286" y="1018534"/>
                </a:lnTo>
                <a:lnTo>
                  <a:pt x="0" y="1018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373">
            <a:off x="17571327" y="-8411"/>
            <a:ext cx="716759" cy="1353722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7" y="0"/>
                </a:lnTo>
                <a:lnTo>
                  <a:pt x="565287" y="1018535"/>
                </a:lnTo>
                <a:lnTo>
                  <a:pt x="0" y="1018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7036199" y="9051201"/>
            <a:ext cx="785693" cy="1067155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6134100"/>
            <a:ext cx="6638515" cy="373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Down Arrow 7"/>
          <p:cNvSpPr/>
          <p:nvPr/>
        </p:nvSpPr>
        <p:spPr>
          <a:xfrm rot="16200000">
            <a:off x="6829015" y="2372596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28739" y="941614"/>
            <a:ext cx="5257800" cy="3700164"/>
          </a:xfrm>
          <a:prstGeom prst="roundRect">
            <a:avLst>
              <a:gd name="adj" fmla="val 8012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 treo biển để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 cáo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hàng cho khách hàng đã không đạt được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941614"/>
            <a:ext cx="6418291" cy="3700164"/>
          </a:xfrm>
          <a:prstGeom prst="roundRect">
            <a:avLst>
              <a:gd name="adj" fmla="val 7975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nghe nhận xét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khác, nhà hàng đã lần lượt bỏ các thông tin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cùng là “cất nốt biển”.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13425378" y="2372595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687892" y="941614"/>
            <a:ext cx="3289918" cy="3700164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Việc treo biển trở nên vô tác dụng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8625563" y="-3671688"/>
            <a:ext cx="990600" cy="17744374"/>
          </a:xfrm>
          <a:prstGeom prst="rightBrace">
            <a:avLst>
              <a:gd name="adj1" fmla="val 53461"/>
              <a:gd name="adj2" fmla="val 32316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128739" y="6311494"/>
            <a:ext cx="8449085" cy="2804768"/>
          </a:xfrm>
          <a:prstGeom prst="roundRect">
            <a:avLst>
              <a:gd name="adj" fmla="val 13083"/>
            </a:avLst>
          </a:prstGeom>
          <a:solidFill>
            <a:srgbClr val="D16545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Nhà </a:t>
            </a:r>
            <a:r>
              <a:rPr lang="vi-VN" sz="4000" dirty="0">
                <a:solidFill>
                  <a:schemeClr val="bg1"/>
                </a:solidFill>
                <a:cs typeface="Arial" panose="020B0604020202020204" pitchFamily="34" charset="0"/>
              </a:rPr>
              <a:t>hàng không có khả năng tự đánh giá giá trị, không phân biệt được cái nên và không </a:t>
            </a:r>
            <a:r>
              <a:rPr lang="vi-VN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65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087364" y="3316320"/>
            <a:ext cx="802614" cy="1090137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4" y="0"/>
                </a:lnTo>
                <a:lnTo>
                  <a:pt x="802614" y="1090137"/>
                </a:lnTo>
                <a:lnTo>
                  <a:pt x="0" y="1090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1599">
            <a:off x="145549" y="110248"/>
            <a:ext cx="1070665" cy="1625298"/>
          </a:xfrm>
          <a:custGeom>
            <a:avLst/>
            <a:gdLst/>
            <a:ahLst/>
            <a:cxnLst/>
            <a:rect l="l" t="t" r="r" b="b"/>
            <a:pathLst>
              <a:path w="1070665" h="1625298">
                <a:moveTo>
                  <a:pt x="0" y="0"/>
                </a:moveTo>
                <a:lnTo>
                  <a:pt x="1070665" y="0"/>
                </a:lnTo>
                <a:lnTo>
                  <a:pt x="1070665" y="1625298"/>
                </a:lnTo>
                <a:lnTo>
                  <a:pt x="0" y="16252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07">
            <a:off x="17070460" y="8392376"/>
            <a:ext cx="816917" cy="1471922"/>
          </a:xfrm>
          <a:custGeom>
            <a:avLst/>
            <a:gdLst/>
            <a:ahLst/>
            <a:cxnLst/>
            <a:rect l="l" t="t" r="r" b="b"/>
            <a:pathLst>
              <a:path w="816917" h="1471922">
                <a:moveTo>
                  <a:pt x="0" y="0"/>
                </a:moveTo>
                <a:lnTo>
                  <a:pt x="816917" y="0"/>
                </a:lnTo>
                <a:lnTo>
                  <a:pt x="816917" y="1471922"/>
                </a:lnTo>
                <a:lnTo>
                  <a:pt x="0" y="14719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5091" y="5676900"/>
            <a:ext cx="5767109" cy="3674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Down Arrow 5"/>
          <p:cNvSpPr/>
          <p:nvPr/>
        </p:nvSpPr>
        <p:spPr>
          <a:xfrm rot="16200000">
            <a:off x="772717" y="1862820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93471" y="378807"/>
            <a:ext cx="10744200" cy="3806227"/>
          </a:xfrm>
          <a:prstGeom prst="roundRect">
            <a:avLst>
              <a:gd name="adj" fmla="val 12339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cười của câu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không có lập trường vững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ý kiến của người khác nhưng không có sự chọn lọc, đánh giá.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11436610" y="3987357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85616" y="5257902"/>
            <a:ext cx="10793302" cy="3903455"/>
          </a:xfrm>
          <a:prstGeom prst="roundRect">
            <a:avLst>
              <a:gd name="adj" fmla="val 8012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học: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bất cứ việc gì cũng phải suy nghĩ trước sau, cần tiếp thu một cách tỉnh táo và có chủ ý trước những lời nhận xét, góp ý, bình phẩm của những người xung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32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 rot="484683">
            <a:off x="16016891" y="8745890"/>
            <a:ext cx="1786669" cy="1422635"/>
          </a:xfrm>
          <a:custGeom>
            <a:avLst/>
            <a:gdLst/>
            <a:ahLst/>
            <a:cxnLst/>
            <a:rect l="l" t="t" r="r" b="b"/>
            <a:pathLst>
              <a:path w="1786669" h="1422635">
                <a:moveTo>
                  <a:pt x="0" y="0"/>
                </a:moveTo>
                <a:lnTo>
                  <a:pt x="1786669" y="0"/>
                </a:lnTo>
                <a:lnTo>
                  <a:pt x="1786669" y="1422635"/>
                </a:lnTo>
                <a:lnTo>
                  <a:pt x="0" y="142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-304800" y="-205698"/>
            <a:ext cx="2097210" cy="1920198"/>
            <a:chOff x="-304800" y="-205698"/>
            <a:chExt cx="2097210" cy="1920198"/>
          </a:xfrm>
        </p:grpSpPr>
        <p:sp>
          <p:nvSpPr>
            <p:cNvPr id="5" name="Freeform 9"/>
            <p:cNvSpPr/>
            <p:nvPr/>
          </p:nvSpPr>
          <p:spPr>
            <a:xfrm>
              <a:off x="-304800" y="571500"/>
              <a:ext cx="1066800" cy="1143000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7"/>
            <p:cNvSpPr/>
            <p:nvPr/>
          </p:nvSpPr>
          <p:spPr>
            <a:xfrm>
              <a:off x="558012" y="-205698"/>
              <a:ext cx="914400" cy="942319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1"/>
            <p:cNvSpPr/>
            <p:nvPr/>
          </p:nvSpPr>
          <p:spPr>
            <a:xfrm>
              <a:off x="1015212" y="736621"/>
              <a:ext cx="777198" cy="777198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ounded Rectangle 8"/>
          <p:cNvSpPr/>
          <p:nvPr/>
        </p:nvSpPr>
        <p:spPr>
          <a:xfrm>
            <a:off x="3445116" y="2181249"/>
            <a:ext cx="6697980" cy="1073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77981" y="317712"/>
            <a:ext cx="10617200" cy="1318010"/>
          </a:xfrm>
          <a:prstGeom prst="roundRect">
            <a:avLst/>
          </a:prstGeom>
          <a:solidFill>
            <a:srgbClr val="D165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“Nói dóc gặp nhau”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72412" y="3431524"/>
            <a:ext cx="10643388" cy="6571210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tình huống và hoàn cảnh gặp nhau cũng như hoàn cảnh nảy sinh ra câu chuyện của hai nhân vật trong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 có điều gì khác thường ở lời nói của hai nhân vật trong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 câu chuyện, chi tiết nào là gây bất ngờ nhất? Vì sao?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44400" y="2166009"/>
            <a:ext cx="5147468" cy="72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96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1226">
            <a:off x="16388729" y="230078"/>
            <a:ext cx="2430803" cy="142307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0" y="0"/>
                </a:moveTo>
                <a:lnTo>
                  <a:pt x="3002867" y="0"/>
                </a:lnTo>
                <a:lnTo>
                  <a:pt x="3002867" y="1861777"/>
                </a:lnTo>
                <a:lnTo>
                  <a:pt x="0" y="186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1402" flipH="1">
            <a:off x="69004" y="123968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2455">
            <a:off x="1117917" y="1522772"/>
            <a:ext cx="565286" cy="1018534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6" y="0"/>
                </a:lnTo>
                <a:lnTo>
                  <a:pt x="565286" y="1018534"/>
                </a:lnTo>
                <a:lnTo>
                  <a:pt x="0" y="1018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373">
            <a:off x="16766266" y="1586295"/>
            <a:ext cx="716759" cy="1353722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7" y="0"/>
                </a:lnTo>
                <a:lnTo>
                  <a:pt x="565287" y="1018535"/>
                </a:lnTo>
                <a:lnTo>
                  <a:pt x="0" y="1018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7036199" y="9051201"/>
            <a:ext cx="785693" cy="1067155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4076411"/>
            <a:ext cx="4962574" cy="371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581955" y="431925"/>
            <a:ext cx="15346431" cy="18653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truyện: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 của hai nhân vật: anh chàng đi làm ăn xa mới trở về làng và anh chàng nói dóc khác trong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98787" flipH="1">
            <a:off x="4832803" y="3456912"/>
            <a:ext cx="912691" cy="746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2729170"/>
            <a:ext cx="4634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Anh đi làm ăn xa tả độ dài của một chiếc ghe (thuyền).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52932" flipH="1" flipV="1">
            <a:off x="4879878" y="7884976"/>
            <a:ext cx="912691" cy="7480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6586086"/>
            <a:ext cx="487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chàng nói dóc trong làng kể về độ cao của một cái cây.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10829974" y="2612931"/>
            <a:ext cx="990600" cy="6971847"/>
          </a:xfrm>
          <a:prstGeom prst="rightBrace">
            <a:avLst>
              <a:gd name="adj1" fmla="val 53461"/>
              <a:gd name="adj2" fmla="val 4912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271934" y="4043026"/>
            <a:ext cx="5332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Lời nói của hai nhân vật trong truyện đều thể hiện sự bịa đặt, hư cấu cao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độ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224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728928">
            <a:off x="16497655" y="201290"/>
            <a:ext cx="1379997" cy="2120482"/>
          </a:xfrm>
          <a:custGeom>
            <a:avLst/>
            <a:gdLst/>
            <a:ahLst/>
            <a:cxnLst/>
            <a:rect l="l" t="t" r="r" b="b"/>
            <a:pathLst>
              <a:path w="648351" h="984214">
                <a:moveTo>
                  <a:pt x="0" y="0"/>
                </a:moveTo>
                <a:lnTo>
                  <a:pt x="648351" y="0"/>
                </a:lnTo>
                <a:lnTo>
                  <a:pt x="648351" y="984214"/>
                </a:lnTo>
                <a:lnTo>
                  <a:pt x="0" y="98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804949"/>
            <a:ext cx="1253753" cy="2482051"/>
          </a:xfrm>
          <a:custGeom>
            <a:avLst/>
            <a:gdLst/>
            <a:ahLst/>
            <a:cxnLst/>
            <a:rect l="l" t="t" r="r" b="b"/>
            <a:pathLst>
              <a:path w="463335" h="834839">
                <a:moveTo>
                  <a:pt x="0" y="0"/>
                </a:moveTo>
                <a:lnTo>
                  <a:pt x="463335" y="0"/>
                </a:lnTo>
                <a:lnTo>
                  <a:pt x="463335" y="834838"/>
                </a:lnTo>
                <a:lnTo>
                  <a:pt x="0" y="834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5517431" y="377323"/>
            <a:ext cx="6649381" cy="1547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00955" y="3467098"/>
            <a:ext cx="8471112" cy="4942841"/>
          </a:xfrm>
          <a:prstGeom prst="roundRect">
            <a:avLst>
              <a:gd name="adj" fmla="val 6013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nhiệm vụ sau: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Em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hãy nêu tên những truyện cười dân gian mà em biết. </a:t>
            </a:r>
            <a:endParaRPr lang="en-US" sz="4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Chọn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kể một truyện cười mà em cho là thú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vị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078" y="2395614"/>
            <a:ext cx="5046275" cy="708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92200" y="1485900"/>
            <a:ext cx="3853537" cy="282889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661599">
            <a:off x="145549" y="110248"/>
            <a:ext cx="1070665" cy="1625298"/>
          </a:xfrm>
          <a:custGeom>
            <a:avLst/>
            <a:gdLst/>
            <a:ahLst/>
            <a:cxnLst/>
            <a:rect l="l" t="t" r="r" b="b"/>
            <a:pathLst>
              <a:path w="1070665" h="1625298">
                <a:moveTo>
                  <a:pt x="0" y="0"/>
                </a:moveTo>
                <a:lnTo>
                  <a:pt x="1070665" y="0"/>
                </a:lnTo>
                <a:lnTo>
                  <a:pt x="1070665" y="1625298"/>
                </a:lnTo>
                <a:lnTo>
                  <a:pt x="0" y="1625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07">
            <a:off x="17070460" y="8392376"/>
            <a:ext cx="816917" cy="1471922"/>
          </a:xfrm>
          <a:custGeom>
            <a:avLst/>
            <a:gdLst/>
            <a:ahLst/>
            <a:cxnLst/>
            <a:rect l="l" t="t" r="r" b="b"/>
            <a:pathLst>
              <a:path w="816917" h="1471922">
                <a:moveTo>
                  <a:pt x="0" y="0"/>
                </a:moveTo>
                <a:lnTo>
                  <a:pt x="816917" y="0"/>
                </a:lnTo>
                <a:lnTo>
                  <a:pt x="816917" y="1471922"/>
                </a:lnTo>
                <a:lnTo>
                  <a:pt x="0" y="14719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914400" y="294478"/>
            <a:ext cx="12115800" cy="2066823"/>
          </a:xfrm>
          <a:prstGeom prst="roundRect">
            <a:avLst>
              <a:gd name="adj" fmla="val 7377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chàng đi làm ăn xa về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khoác l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ngờ lại bị anh chàng nói dóc trong làng bóc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mẽ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6268259" flipH="1" flipV="1">
            <a:off x="3002772" y="2329496"/>
            <a:ext cx="912691" cy="907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29988" y="2705561"/>
            <a:ext cx="4962574" cy="3523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680881" y="6472769"/>
            <a:ext cx="8991600" cy="3678875"/>
          </a:xfrm>
          <a:prstGeom prst="roundRect">
            <a:avLst>
              <a:gd name="adj" fmla="val 7377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chàng đi xa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“cãi lại” 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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 chính anh đã thừa nhận chuyện cái ghe của mình cũng là “không thể tin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6268259" flipV="1">
            <a:off x="2553509" y="5853288"/>
            <a:ext cx="1077427" cy="90721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685836" y="3116340"/>
            <a:ext cx="6808322" cy="3825529"/>
          </a:xfrm>
          <a:prstGeom prst="roundRect">
            <a:avLst>
              <a:gd name="adj" fmla="val 7377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chàng nói dóc trong làng dùng chiêu “gậy ông đập lưng ông” để anh chàng đi xa về tự phủ định mình.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3881117">
            <a:off x="9782451" y="3445631"/>
            <a:ext cx="1077427" cy="10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4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 rot="484683">
            <a:off x="15773959" y="8560324"/>
            <a:ext cx="1786669" cy="1422635"/>
          </a:xfrm>
          <a:custGeom>
            <a:avLst/>
            <a:gdLst/>
            <a:ahLst/>
            <a:cxnLst/>
            <a:rect l="l" t="t" r="r" b="b"/>
            <a:pathLst>
              <a:path w="1786669" h="1422635">
                <a:moveTo>
                  <a:pt x="0" y="0"/>
                </a:moveTo>
                <a:lnTo>
                  <a:pt x="1786669" y="0"/>
                </a:lnTo>
                <a:lnTo>
                  <a:pt x="1786669" y="1422635"/>
                </a:lnTo>
                <a:lnTo>
                  <a:pt x="0" y="142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5"/>
          <p:cNvSpPr/>
          <p:nvPr/>
        </p:nvSpPr>
        <p:spPr>
          <a:xfrm rot="-2219875">
            <a:off x="16203823" y="7442753"/>
            <a:ext cx="510754" cy="920278"/>
          </a:xfrm>
          <a:custGeom>
            <a:avLst/>
            <a:gdLst/>
            <a:ahLst/>
            <a:cxnLst/>
            <a:rect l="l" t="t" r="r" b="b"/>
            <a:pathLst>
              <a:path w="510754" h="920278">
                <a:moveTo>
                  <a:pt x="0" y="0"/>
                </a:moveTo>
                <a:lnTo>
                  <a:pt x="510755" y="0"/>
                </a:lnTo>
                <a:lnTo>
                  <a:pt x="510755" y="920278"/>
                </a:lnTo>
                <a:lnTo>
                  <a:pt x="0" y="92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/>
          <p:cNvSpPr/>
          <p:nvPr/>
        </p:nvSpPr>
        <p:spPr>
          <a:xfrm rot="-785930">
            <a:off x="14951141" y="9040543"/>
            <a:ext cx="510754" cy="920278"/>
          </a:xfrm>
          <a:custGeom>
            <a:avLst/>
            <a:gdLst/>
            <a:ahLst/>
            <a:cxnLst/>
            <a:rect l="l" t="t" r="r" b="b"/>
            <a:pathLst>
              <a:path w="510754" h="920278">
                <a:moveTo>
                  <a:pt x="0" y="0"/>
                </a:moveTo>
                <a:lnTo>
                  <a:pt x="510755" y="0"/>
                </a:lnTo>
                <a:lnTo>
                  <a:pt x="510755" y="920279"/>
                </a:lnTo>
                <a:lnTo>
                  <a:pt x="0" y="920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-304800" y="-205698"/>
            <a:ext cx="2097210" cy="1920198"/>
            <a:chOff x="-304800" y="-205698"/>
            <a:chExt cx="2097210" cy="1920198"/>
          </a:xfrm>
        </p:grpSpPr>
        <p:sp>
          <p:nvSpPr>
            <p:cNvPr id="5" name="Freeform 9"/>
            <p:cNvSpPr/>
            <p:nvPr/>
          </p:nvSpPr>
          <p:spPr>
            <a:xfrm>
              <a:off x="-304800" y="571500"/>
              <a:ext cx="1066800" cy="1143000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7"/>
            <p:cNvSpPr/>
            <p:nvPr/>
          </p:nvSpPr>
          <p:spPr>
            <a:xfrm>
              <a:off x="558012" y="-205698"/>
              <a:ext cx="914400" cy="942319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1"/>
            <p:cNvSpPr/>
            <p:nvPr/>
          </p:nvSpPr>
          <p:spPr>
            <a:xfrm>
              <a:off x="1015212" y="736621"/>
              <a:ext cx="777198" cy="777198"/>
            </a:xfrm>
            <a:custGeom>
              <a:avLst/>
              <a:gdLst/>
              <a:ahLst/>
              <a:cxnLst/>
              <a:rect l="l" t="t" r="r" b="b"/>
              <a:pathLst>
                <a:path w="777198" h="777198">
                  <a:moveTo>
                    <a:pt x="0" y="0"/>
                  </a:moveTo>
                  <a:lnTo>
                    <a:pt x="777198" y="0"/>
                  </a:lnTo>
                  <a:lnTo>
                    <a:pt x="777198" y="777198"/>
                  </a:lnTo>
                  <a:lnTo>
                    <a:pt x="0" y="777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0872" y="5086079"/>
            <a:ext cx="7658392" cy="4591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own Arrow 9"/>
          <p:cNvSpPr/>
          <p:nvPr/>
        </p:nvSpPr>
        <p:spPr>
          <a:xfrm>
            <a:off x="12316499" y="1094719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86800" y="2045270"/>
            <a:ext cx="8630999" cy="4927029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 thói khoác lác. 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học: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nói những điều mà đến chính mình cũng không tin và không có bằng chứng xác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54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20" y="2971800"/>
            <a:ext cx="18193274" cy="3794847"/>
          </a:xfrm>
          <a:custGeom>
            <a:avLst/>
            <a:gdLst/>
            <a:ahLst/>
            <a:cxnLst/>
            <a:rect l="l" t="t" r="r" b="b"/>
            <a:pathLst>
              <a:path w="16230600" h="2514160">
                <a:moveTo>
                  <a:pt x="0" y="0"/>
                </a:moveTo>
                <a:lnTo>
                  <a:pt x="16230600" y="0"/>
                </a:lnTo>
                <a:lnTo>
                  <a:pt x="16230600" y="2514160"/>
                </a:lnTo>
                <a:lnTo>
                  <a:pt x="0" y="251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1" t="-291963" r="-2971" b="-291963"/>
            </a:stretch>
          </a:blipFill>
        </p:spPr>
      </p:sp>
      <p:sp>
        <p:nvSpPr>
          <p:cNvPr id="5" name="Freeform 5"/>
          <p:cNvSpPr/>
          <p:nvPr/>
        </p:nvSpPr>
        <p:spPr>
          <a:xfrm rot="-525781">
            <a:off x="949753" y="469163"/>
            <a:ext cx="1199957" cy="1881121"/>
          </a:xfrm>
          <a:custGeom>
            <a:avLst/>
            <a:gdLst/>
            <a:ahLst/>
            <a:cxnLst/>
            <a:rect l="l" t="t" r="r" b="b"/>
            <a:pathLst>
              <a:path w="1000656" h="1519022">
                <a:moveTo>
                  <a:pt x="0" y="0"/>
                </a:moveTo>
                <a:lnTo>
                  <a:pt x="1000656" y="0"/>
                </a:lnTo>
                <a:lnTo>
                  <a:pt x="1000656" y="1519022"/>
                </a:lnTo>
                <a:lnTo>
                  <a:pt x="0" y="1519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92107">
            <a:off x="16755453" y="5881080"/>
            <a:ext cx="695158" cy="1252537"/>
          </a:xfrm>
          <a:custGeom>
            <a:avLst/>
            <a:gdLst/>
            <a:ahLst/>
            <a:cxnLst/>
            <a:rect l="l" t="t" r="r" b="b"/>
            <a:pathLst>
              <a:path w="695158" h="1252537">
                <a:moveTo>
                  <a:pt x="0" y="0"/>
                </a:moveTo>
                <a:lnTo>
                  <a:pt x="695158" y="0"/>
                </a:lnTo>
                <a:lnTo>
                  <a:pt x="695158" y="1252537"/>
                </a:lnTo>
                <a:lnTo>
                  <a:pt x="0" y="125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26047">
            <a:off x="298373" y="9055226"/>
            <a:ext cx="2612925" cy="1401750"/>
          </a:xfrm>
          <a:custGeom>
            <a:avLst/>
            <a:gdLst/>
            <a:ahLst/>
            <a:cxnLst/>
            <a:rect l="l" t="t" r="r" b="b"/>
            <a:pathLst>
              <a:path w="2505343" h="1459362">
                <a:moveTo>
                  <a:pt x="0" y="0"/>
                </a:moveTo>
                <a:lnTo>
                  <a:pt x="2505344" y="0"/>
                </a:lnTo>
                <a:lnTo>
                  <a:pt x="2505344" y="1459362"/>
                </a:lnTo>
                <a:lnTo>
                  <a:pt x="0" y="1459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11600" y="118959"/>
            <a:ext cx="1581674" cy="1595542"/>
          </a:xfrm>
          <a:custGeom>
            <a:avLst/>
            <a:gdLst/>
            <a:ahLst/>
            <a:cxnLst/>
            <a:rect l="l" t="t" r="r" b="b"/>
            <a:pathLst>
              <a:path w="3262887" h="3262887">
                <a:moveTo>
                  <a:pt x="0" y="0"/>
                </a:moveTo>
                <a:lnTo>
                  <a:pt x="3262887" y="0"/>
                </a:lnTo>
                <a:lnTo>
                  <a:pt x="3262887" y="3262887"/>
                </a:lnTo>
                <a:lnTo>
                  <a:pt x="0" y="3262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73563" y="3571496"/>
            <a:ext cx="1493086" cy="770806"/>
          </a:xfrm>
          <a:custGeom>
            <a:avLst/>
            <a:gdLst/>
            <a:ahLst/>
            <a:cxnLst/>
            <a:rect l="l" t="t" r="r" b="b"/>
            <a:pathLst>
              <a:path w="1493086" h="770806">
                <a:moveTo>
                  <a:pt x="0" y="0"/>
                </a:moveTo>
                <a:lnTo>
                  <a:pt x="1493086" y="0"/>
                </a:lnTo>
                <a:lnTo>
                  <a:pt x="1493086" y="770806"/>
                </a:lnTo>
                <a:lnTo>
                  <a:pt x="0" y="770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241443" y="3017476"/>
            <a:ext cx="13751028" cy="3703494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KẾT LUẬN THEO THỂ LOẠI</a:t>
            </a:r>
            <a:endParaRPr lang="en-US" sz="70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68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092674" y="982340"/>
            <a:ext cx="802614" cy="1090137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4" y="0"/>
                </a:lnTo>
                <a:lnTo>
                  <a:pt x="802614" y="1090137"/>
                </a:lnTo>
                <a:lnTo>
                  <a:pt x="0" y="1090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1599">
            <a:off x="145549" y="110248"/>
            <a:ext cx="1070665" cy="1625298"/>
          </a:xfrm>
          <a:custGeom>
            <a:avLst/>
            <a:gdLst/>
            <a:ahLst/>
            <a:cxnLst/>
            <a:rect l="l" t="t" r="r" b="b"/>
            <a:pathLst>
              <a:path w="1070665" h="1625298">
                <a:moveTo>
                  <a:pt x="0" y="0"/>
                </a:moveTo>
                <a:lnTo>
                  <a:pt x="1070665" y="0"/>
                </a:lnTo>
                <a:lnTo>
                  <a:pt x="1070665" y="1625298"/>
                </a:lnTo>
                <a:lnTo>
                  <a:pt x="0" y="16252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07">
            <a:off x="17070460" y="8392376"/>
            <a:ext cx="816917" cy="1471922"/>
          </a:xfrm>
          <a:custGeom>
            <a:avLst/>
            <a:gdLst/>
            <a:ahLst/>
            <a:cxnLst/>
            <a:rect l="l" t="t" r="r" b="b"/>
            <a:pathLst>
              <a:path w="816917" h="1471922">
                <a:moveTo>
                  <a:pt x="0" y="0"/>
                </a:moveTo>
                <a:lnTo>
                  <a:pt x="816917" y="0"/>
                </a:lnTo>
                <a:lnTo>
                  <a:pt x="816917" y="1471922"/>
                </a:lnTo>
                <a:lnTo>
                  <a:pt x="0" y="14719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7634539" y="3695700"/>
            <a:ext cx="9283609" cy="4265580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 </a:t>
            </a: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 những đặc sắc về ngôn ngữ, bố cục, thể loại của 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cười dân gian Việt 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vi-VN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/>
          <a:srcRect l="18753" t="1664" r="19913" b="2336"/>
          <a:stretch/>
        </p:blipFill>
        <p:spPr>
          <a:xfrm>
            <a:off x="1524000" y="1333500"/>
            <a:ext cx="5105400" cy="799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4539" y="380398"/>
            <a:ext cx="3947861" cy="30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71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1226">
            <a:off x="16369614" y="-365722"/>
            <a:ext cx="2430803" cy="142307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0" y="0"/>
                </a:moveTo>
                <a:lnTo>
                  <a:pt x="3002867" y="0"/>
                </a:lnTo>
                <a:lnTo>
                  <a:pt x="3002867" y="1861777"/>
                </a:lnTo>
                <a:lnTo>
                  <a:pt x="0" y="186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1402" flipH="1">
            <a:off x="200661" y="819607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373">
            <a:off x="1705052" y="7760821"/>
            <a:ext cx="1173337" cy="2057376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7" y="0"/>
                </a:lnTo>
                <a:lnTo>
                  <a:pt x="565287" y="1018535"/>
                </a:lnTo>
                <a:lnTo>
                  <a:pt x="0" y="1018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6477490" y="8486890"/>
            <a:ext cx="1281525" cy="1693719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1843834" y="4251207"/>
            <a:ext cx="5654859" cy="2926499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Ngôn ngữ đại chúng, chứa nhiều ẩn ý.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43835" y="2024601"/>
            <a:ext cx="5654859" cy="16672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5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  <a:endParaRPr lang="en-US" sz="5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807737" y="3691816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58200" y="4274401"/>
            <a:ext cx="8305800" cy="2926499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Cốt truyện ngắn gọn, tập trung vào một tình huống.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58200" y="2047795"/>
            <a:ext cx="8305800" cy="16672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5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Đặc sắc bố cục thể loại</a:t>
            </a:r>
            <a:endParaRPr lang="en-US" sz="5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1925300" y="3715010"/>
            <a:ext cx="1371600" cy="838200"/>
          </a:xfrm>
          <a:prstGeom prst="downArrow">
            <a:avLst/>
          </a:prstGeom>
          <a:solidFill>
            <a:srgbClr val="D16545"/>
          </a:solidFill>
          <a:ln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19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 rot="21416541">
            <a:off x="438697" y="1807464"/>
            <a:ext cx="659006" cy="1141097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6" y="0"/>
                </a:lnTo>
                <a:lnTo>
                  <a:pt x="565286" y="1018534"/>
                </a:lnTo>
                <a:lnTo>
                  <a:pt x="0" y="10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1430688">
            <a:off x="16540130" y="7937691"/>
            <a:ext cx="1692057" cy="2309058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5753100" y="952500"/>
            <a:ext cx="6438900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188" y="3543300"/>
            <a:ext cx="775335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</a:p>
          <a:p>
            <a:pPr algn="ctr">
              <a:lnSpc>
                <a:spcPct val="150000"/>
              </a:lnSpc>
            </a:pP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 trắc nghiệm 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200" y="3162300"/>
            <a:ext cx="8735494" cy="653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0175" y="6821666"/>
            <a:ext cx="2020811" cy="1827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4448" y="6392984"/>
            <a:ext cx="2597121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2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672936" y="638928"/>
            <a:ext cx="15399328" cy="2387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phải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đặc điểm của truyện cười?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00544" y="7048500"/>
            <a:ext cx="8381999" cy="2800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Bối cảnh được xây dựng thường khá sát trong thực tế, có yếu tố bất ngờ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00548" y="3323770"/>
            <a:ext cx="8381996" cy="3524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tiếng cười để chế giễu những thói hư tật xấu, những điều trái tự nhiên, trái thuần phong mĩ tục của con người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4" y="3323771"/>
            <a:ext cx="8014856" cy="3524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Nhân vật chính thường là đối tượng bị chế giễu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48500"/>
            <a:ext cx="8014856" cy="2800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Ngôn ngữ dân dã, nhiều ẩn ý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67992" y="8421601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87977" y="5541357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87976" y="8410435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72378" y="557126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24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truyện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“Lợn cưới, áo mới”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mục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 của nhân vật 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 có thấy lợn không là gì?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cho mọi người biết rằng mình có cái áo mới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cho người kia không hỏi nữa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cho người kia xấu hổ vì đã khoe con lợn cưới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cho người kia không tìm ra con lợn cưới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90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73380" y="952500"/>
            <a:ext cx="1523307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3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3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43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3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“Lợn cưới, áo mới”</a:t>
            </a:r>
            <a:r>
              <a:rPr lang="vi-VN" sz="43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được hỏi có thấy con lợn cưới chạy qua đây hay không, người kia đã trả lời thế nào?</a:t>
            </a:r>
            <a:r>
              <a:rPr lang="en-US" sz="43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73383" y="6757551"/>
            <a:ext cx="6802583" cy="2800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Từ lúc mặc chiếc áo mới, anh ta chẳng thấy con lợn chạy nào chạy qua 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73380" y="430530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thấy con lợn cưới chạy qua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067801" y="4305300"/>
            <a:ext cx="793865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Từ lúc mặc chiếc áo mới, anh ta thấy có một con lợn chạy qua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067800" y="6757551"/>
            <a:ext cx="7938656" cy="2800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Anh ta trả lời không rõ ràng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38800" y="8441622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82456" y="5112238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31273" y="7348103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43186" y="5148464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14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447800" y="1197631"/>
            <a:ext cx="15153311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 </a:t>
            </a:r>
            <a:r>
              <a:rPr lang="vi-VN" sz="45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cưới, áo 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phán điều gì?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63089" y="464741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cách khoa trương, khoe của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63089" y="709966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thích chưng diện đồ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04762" y="464741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hỏi nhưng không trả lời cụ thể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04760" y="709966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độ thiếu khiếm nhã đối với người khác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65863" y="5088065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32159" y="5054386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32159" y="7529150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70249" y="752915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96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357461">
            <a:off x="331570" y="8262377"/>
            <a:ext cx="1127822" cy="1815486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4" y="0"/>
                </a:lnTo>
                <a:lnTo>
                  <a:pt x="802614" y="1090138"/>
                </a:lnTo>
                <a:lnTo>
                  <a:pt x="0" y="109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30371">
            <a:off x="16899401" y="-52231"/>
            <a:ext cx="1379240" cy="1963368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3" y="0"/>
                </a:lnTo>
                <a:lnTo>
                  <a:pt x="802613" y="1090138"/>
                </a:lnTo>
                <a:lnTo>
                  <a:pt x="0" y="109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79943">
            <a:off x="11425396" y="2588041"/>
            <a:ext cx="496635" cy="894837"/>
          </a:xfrm>
          <a:custGeom>
            <a:avLst/>
            <a:gdLst/>
            <a:ahLst/>
            <a:cxnLst/>
            <a:rect l="l" t="t" r="r" b="b"/>
            <a:pathLst>
              <a:path w="496635" h="894837">
                <a:moveTo>
                  <a:pt x="0" y="0"/>
                </a:moveTo>
                <a:lnTo>
                  <a:pt x="496635" y="0"/>
                </a:lnTo>
                <a:lnTo>
                  <a:pt x="496635" y="894837"/>
                </a:lnTo>
                <a:lnTo>
                  <a:pt x="0" y="89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304800" y="2125607"/>
            <a:ext cx="17632680" cy="7825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500" b="1" dirty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</a:p>
          <a:p>
            <a:pPr algn="ctr">
              <a:lnSpc>
                <a:spcPct val="150000"/>
              </a:lnSpc>
            </a:pPr>
            <a:r>
              <a:rPr lang="en-US" sz="12000" b="1" dirty="0" smtClean="0">
                <a:solidFill>
                  <a:srgbClr val="D16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CHÙM TRUYỆN CƯỜI DÂN GIAN VIỆT NAM</a:t>
            </a:r>
            <a:endParaRPr lang="en-US" sz="12000" b="1" dirty="0">
              <a:solidFill>
                <a:srgbClr val="D16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832861"/>
            <a:ext cx="13604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B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Những câu chuyện hài</a:t>
            </a:r>
            <a:endParaRPr lang="en-US" sz="7000" b="1" dirty="0">
              <a:solidFill>
                <a:srgbClr val="FFB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43000" y="820934"/>
            <a:ext cx="15721545" cy="26710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 biển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cười vì điều gì?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29837" y="3771900"/>
            <a:ext cx="8305799" cy="2745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vì nhà hàng nghe góp ý thế nào thì làm theo thế ấy, không suy xét, ngẫm nghĩ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29837" y="6695212"/>
            <a:ext cx="8305799" cy="22748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vì ý kiến góp ý của những ông khách và người láng giềng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220198" y="3771900"/>
            <a:ext cx="8378438" cy="2745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vì nhà hàng treo biển nhưng rốt cục lại không có biển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220196" y="6695211"/>
            <a:ext cx="8378440" cy="22748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các đáp án trên đều đúng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56065" y="5368224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58815" y="5144836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58815" y="7625904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60451" y="7832618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53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63089" y="1197629"/>
            <a:ext cx="14644256" cy="27266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chủ cửa hàng trong </a:t>
            </a:r>
            <a:r>
              <a:rPr lang="vi-VN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“Treo biển”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người như thế nào?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9201" y="4152900"/>
            <a:ext cx="7346472" cy="2667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tính quyết đoán, làm việc mà không có lập trường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9201" y="7099661"/>
            <a:ext cx="7346471" cy="21586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tính quyết đoán và rất kiên định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04762" y="4152900"/>
            <a:ext cx="7540238" cy="2667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lắng nghe ý kiến của người khác, chấp nhận sửa chữa bản thân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04760" y="7099661"/>
            <a:ext cx="7540240" cy="21586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Biết tiếp thu những cái hay, cái đẹp và cái đúng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7910" y="5600534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69750" y="5618843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69749" y="7962900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13656" y="796290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3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6256" y="1185835"/>
            <a:ext cx="14644256" cy="23015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“Treo biển”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phê phán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448800" y="6378168"/>
            <a:ext cx="7862456" cy="36282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phán những người thiếu chủ kiến khi làm việc, không chịu suy xét kĩ khi lắng nghe ý kiến của người khác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85929" y="3695702"/>
            <a:ext cx="7862455" cy="2462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phán những người thích xen vào chuyện của người khác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85929" y="6348844"/>
            <a:ext cx="7862455" cy="3657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phán những người chủ quan, bảo thủ, không biết tiếp thu ý kiến của người khác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413240" y="3725025"/>
            <a:ext cx="7862456" cy="2433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phán những người làm việc không có kế hoạch cụ thể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60567" y="8638188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27565" y="8655968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27896" y="4886794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2325" y="492702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02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6825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là chi tiết thể hiện sự bất ngờ trong truyện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“Nói </a:t>
            </a:r>
            <a:r>
              <a:rPr lang="en-US" sz="45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dóc gặp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nhau”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4000500"/>
            <a:ext cx="6802583" cy="2819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không có cây cao như thế thì lấy đấu ra gỗ để đóng chiếc ghe của anh?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000499"/>
            <a:ext cx="6802583" cy="2819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Thế đã lấy chi làm lạ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!...bảy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 tất cả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22583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nhiều cái lạ 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lắm…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 vẫn chưa tới lái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2266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các phương án trên đều đúng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0944" y="5601473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64596" y="7869611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8039100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51545" y="554342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7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 </a:t>
            </a:r>
            <a:r>
              <a:rPr lang="vi-VN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</a:t>
            </a:r>
            <a:r>
              <a:rPr lang="vi-VN" sz="45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dóc gặp 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 phán về tính xấu nào của con người?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5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Thói khoác lác</a:t>
            </a:r>
            <a:endParaRPr lang="vi-VN" sz="4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Sự thiếu chủ kiến</a:t>
            </a:r>
            <a:endParaRPr lang="vi-VN" sz="4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5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Tính khoe khoang</a:t>
            </a:r>
            <a:endParaRPr lang="vi-VN" sz="4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các đáp án trên đều đúng</a:t>
            </a:r>
            <a:endParaRPr lang="vi-VN" sz="4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4650" y="7508202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3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1226">
            <a:off x="16513113" y="236075"/>
            <a:ext cx="2315318" cy="1232497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0" y="0"/>
                </a:moveTo>
                <a:lnTo>
                  <a:pt x="3002867" y="0"/>
                </a:lnTo>
                <a:lnTo>
                  <a:pt x="3002867" y="1861777"/>
                </a:lnTo>
                <a:lnTo>
                  <a:pt x="0" y="186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1402" flipH="1">
            <a:off x="69004" y="123968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373">
            <a:off x="17219971" y="1736991"/>
            <a:ext cx="716759" cy="1353722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7" y="0"/>
                </a:lnTo>
                <a:lnTo>
                  <a:pt x="565287" y="1018535"/>
                </a:lnTo>
                <a:lnTo>
                  <a:pt x="0" y="1018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7036199" y="9051201"/>
            <a:ext cx="785693" cy="1067155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 rot="692670">
            <a:off x="3094442" y="1786769"/>
            <a:ext cx="748825" cy="1058157"/>
          </a:xfrm>
          <a:custGeom>
            <a:avLst/>
            <a:gdLst/>
            <a:ahLst/>
            <a:cxnLst/>
            <a:rect l="l" t="t" r="r" b="b"/>
            <a:pathLst>
              <a:path w="3169980" h="4114800">
                <a:moveTo>
                  <a:pt x="0" y="0"/>
                </a:moveTo>
                <a:lnTo>
                  <a:pt x="3169980" y="0"/>
                </a:lnTo>
                <a:lnTo>
                  <a:pt x="3169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5867400" y="821544"/>
            <a:ext cx="6438900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5753" y="2173546"/>
            <a:ext cx="73461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  <a:endParaRPr lang="vi-VN" sz="5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200" b="1" dirty="0" smtClean="0">
                <a:solidFill>
                  <a:srgbClr val="FFB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theo văn bản</a:t>
            </a:r>
            <a:endParaRPr lang="en-US" sz="4200" b="1" dirty="0">
              <a:solidFill>
                <a:srgbClr val="FFB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05718" y="4571139"/>
            <a:ext cx="9372600" cy="5051367"/>
          </a:xfrm>
          <a:prstGeom prst="roundRect">
            <a:avLst>
              <a:gd name="adj" fmla="val 7636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thực hiện nhiệm vụ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Viết 1 đoạn văn khoảng 7-9 câu trình bày suy nghĩ của em về một tính cách đáng phê phán được nói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đ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ế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n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trong những câu chuyện cười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63400" y="1998608"/>
            <a:ext cx="5154185" cy="762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rot="326047">
            <a:off x="213167" y="8796232"/>
            <a:ext cx="2032808" cy="1379835"/>
          </a:xfrm>
          <a:custGeom>
            <a:avLst/>
            <a:gdLst/>
            <a:ahLst/>
            <a:cxnLst/>
            <a:rect l="l" t="t" r="r" b="b"/>
            <a:pathLst>
              <a:path w="2505343" h="1459362">
                <a:moveTo>
                  <a:pt x="0" y="0"/>
                </a:moveTo>
                <a:lnTo>
                  <a:pt x="2505344" y="0"/>
                </a:lnTo>
                <a:lnTo>
                  <a:pt x="2505344" y="1459362"/>
                </a:lnTo>
                <a:lnTo>
                  <a:pt x="0" y="1459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/>
          <p:cNvSpPr/>
          <p:nvPr/>
        </p:nvSpPr>
        <p:spPr>
          <a:xfrm rot="-1165382">
            <a:off x="16839462" y="-197554"/>
            <a:ext cx="1695058" cy="2118823"/>
          </a:xfrm>
          <a:custGeom>
            <a:avLst/>
            <a:gdLst/>
            <a:ahLst/>
            <a:cxnLst/>
            <a:rect l="l" t="t" r="r" b="b"/>
            <a:pathLst>
              <a:path w="1695058" h="2118823">
                <a:moveTo>
                  <a:pt x="0" y="0"/>
                </a:moveTo>
                <a:lnTo>
                  <a:pt x="1695058" y="0"/>
                </a:lnTo>
                <a:lnTo>
                  <a:pt x="1695058" y="2118823"/>
                </a:lnTo>
                <a:lnTo>
                  <a:pt x="0" y="2118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5334000" y="668034"/>
            <a:ext cx="8097181" cy="1612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9571" y="2564874"/>
            <a:ext cx="8958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hãy phân tích một trong các truyện cười đã được học ở văn bản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Chùm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truyện cười dân gian Việt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01400" y="4457700"/>
            <a:ext cx="6096000" cy="4580562"/>
          </a:xfrm>
          <a:prstGeom prst="roundRect">
            <a:avLst>
              <a:gd name="adj" fmla="val 109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3819" y="6566952"/>
            <a:ext cx="3810000" cy="34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4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072057" y="1277865"/>
            <a:ext cx="802614" cy="1090137"/>
          </a:xfrm>
          <a:custGeom>
            <a:avLst/>
            <a:gdLst/>
            <a:ahLst/>
            <a:cxnLst/>
            <a:rect l="l" t="t" r="r" b="b"/>
            <a:pathLst>
              <a:path w="802614" h="1090137">
                <a:moveTo>
                  <a:pt x="0" y="0"/>
                </a:moveTo>
                <a:lnTo>
                  <a:pt x="802614" y="0"/>
                </a:lnTo>
                <a:lnTo>
                  <a:pt x="802614" y="1090137"/>
                </a:lnTo>
                <a:lnTo>
                  <a:pt x="0" y="1090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1599">
            <a:off x="145549" y="110248"/>
            <a:ext cx="1070665" cy="1625298"/>
          </a:xfrm>
          <a:custGeom>
            <a:avLst/>
            <a:gdLst/>
            <a:ahLst/>
            <a:cxnLst/>
            <a:rect l="l" t="t" r="r" b="b"/>
            <a:pathLst>
              <a:path w="1070665" h="1625298">
                <a:moveTo>
                  <a:pt x="0" y="0"/>
                </a:moveTo>
                <a:lnTo>
                  <a:pt x="1070665" y="0"/>
                </a:lnTo>
                <a:lnTo>
                  <a:pt x="1070665" y="1625298"/>
                </a:lnTo>
                <a:lnTo>
                  <a:pt x="0" y="16252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07">
            <a:off x="17070460" y="8392376"/>
            <a:ext cx="816917" cy="1471922"/>
          </a:xfrm>
          <a:custGeom>
            <a:avLst/>
            <a:gdLst/>
            <a:ahLst/>
            <a:cxnLst/>
            <a:rect l="l" t="t" r="r" b="b"/>
            <a:pathLst>
              <a:path w="816917" h="1471922">
                <a:moveTo>
                  <a:pt x="0" y="0"/>
                </a:moveTo>
                <a:lnTo>
                  <a:pt x="816917" y="0"/>
                </a:lnTo>
                <a:lnTo>
                  <a:pt x="816917" y="1471922"/>
                </a:lnTo>
                <a:lnTo>
                  <a:pt x="0" y="14719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le 11"/>
          <p:cNvSpPr/>
          <p:nvPr/>
        </p:nvSpPr>
        <p:spPr>
          <a:xfrm>
            <a:off x="4028503" y="1884440"/>
            <a:ext cx="10154581" cy="185142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61763" y="4533900"/>
            <a:ext cx="7578435" cy="39776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Văn bản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 truyện cười dân gian Việt Nam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86795" y="4533900"/>
            <a:ext cx="7201005" cy="39776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 ca dao trào phúng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8289585" cy="3962400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55870" y="190500"/>
            <a:ext cx="2484515" cy="2308304"/>
          </a:xfrm>
          <a:custGeom>
            <a:avLst/>
            <a:gdLst/>
            <a:ahLst/>
            <a:cxnLst/>
            <a:rect l="l" t="t" r="r" b="b"/>
            <a:pathLst>
              <a:path w="3766498" h="3809354">
                <a:moveTo>
                  <a:pt x="0" y="0"/>
                </a:moveTo>
                <a:lnTo>
                  <a:pt x="3766498" y="0"/>
                </a:lnTo>
                <a:lnTo>
                  <a:pt x="3766498" y="3809354"/>
                </a:lnTo>
                <a:lnTo>
                  <a:pt x="0" y="380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57992" y="3250674"/>
            <a:ext cx="1737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rgbClr val="D16545"/>
                </a:solidFill>
                <a:cs typeface="Arial" panose="020B0604020202020204" pitchFamily="34" charset="0"/>
              </a:rPr>
              <a:t>BÀI HỌC KẾT THÚC, </a:t>
            </a:r>
            <a:endParaRPr lang="en-US" sz="8000" b="1" dirty="0" smtClean="0">
              <a:solidFill>
                <a:srgbClr val="D16545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rgbClr val="D16545"/>
                </a:solidFill>
                <a:cs typeface="Arial" panose="020B0604020202020204" pitchFamily="34" charset="0"/>
              </a:rPr>
              <a:t>CẢM ƠN CÁC EM ĐÃ LẮNG NGHE</a:t>
            </a:r>
            <a:r>
              <a:rPr lang="en-US" sz="8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80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9"/>
          <p:cNvSpPr/>
          <p:nvPr/>
        </p:nvSpPr>
        <p:spPr>
          <a:xfrm rot="-323799">
            <a:off x="15054831" y="6750729"/>
            <a:ext cx="1232863" cy="981667"/>
          </a:xfrm>
          <a:custGeom>
            <a:avLst/>
            <a:gdLst/>
            <a:ahLst/>
            <a:cxnLst/>
            <a:rect l="l" t="t" r="r" b="b"/>
            <a:pathLst>
              <a:path w="1232863" h="981667">
                <a:moveTo>
                  <a:pt x="0" y="0"/>
                </a:moveTo>
                <a:lnTo>
                  <a:pt x="1232863" y="0"/>
                </a:lnTo>
                <a:lnTo>
                  <a:pt x="1232863" y="981667"/>
                </a:lnTo>
                <a:lnTo>
                  <a:pt x="0" y="981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9054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1226">
            <a:off x="16388729" y="230078"/>
            <a:ext cx="2430803" cy="142307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0" y="0"/>
                </a:moveTo>
                <a:lnTo>
                  <a:pt x="3002867" y="0"/>
                </a:lnTo>
                <a:lnTo>
                  <a:pt x="3002867" y="1861777"/>
                </a:lnTo>
                <a:lnTo>
                  <a:pt x="0" y="186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1402" flipH="1">
            <a:off x="69004" y="123968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2455">
            <a:off x="960033" y="7715602"/>
            <a:ext cx="565286" cy="1018534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6" y="0"/>
                </a:lnTo>
                <a:lnTo>
                  <a:pt x="565286" y="1018534"/>
                </a:lnTo>
                <a:lnTo>
                  <a:pt x="0" y="1018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373">
            <a:off x="16487301" y="2613257"/>
            <a:ext cx="716759" cy="1353722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7" y="0"/>
                </a:lnTo>
                <a:lnTo>
                  <a:pt x="565287" y="1018535"/>
                </a:lnTo>
                <a:lnTo>
                  <a:pt x="0" y="1018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7036199" y="9051201"/>
            <a:ext cx="785693" cy="1067155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3675142" y="442616"/>
            <a:ext cx="10678026" cy="17758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3228" y="2333356"/>
            <a:ext cx="5511324" cy="2262158"/>
            <a:chOff x="1063554" y="2496300"/>
            <a:chExt cx="6396510" cy="2262158"/>
          </a:xfrm>
        </p:grpSpPr>
        <p:sp>
          <p:nvSpPr>
            <p:cNvPr id="11" name="TextBox 10"/>
            <p:cNvSpPr txBox="1"/>
            <p:nvPr/>
          </p:nvSpPr>
          <p:spPr>
            <a:xfrm>
              <a:off x="1125526" y="2496300"/>
              <a:ext cx="633453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Tìm hiểu chung</a:t>
              </a:r>
              <a:endParaRPr lang="en-US" sz="5000" b="1" dirty="0">
                <a:solidFill>
                  <a:srgbClr val="4B44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3554" y="3742795"/>
              <a:ext cx="63965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hiểu Truyện cười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824305" y="4119599"/>
            <a:ext cx="5105400" cy="5184229"/>
            <a:chOff x="672071" y="5476176"/>
            <a:chExt cx="6379641" cy="5184229"/>
          </a:xfrm>
        </p:grpSpPr>
        <p:sp>
          <p:nvSpPr>
            <p:cNvPr id="14" name="TextBox 13"/>
            <p:cNvSpPr txBox="1"/>
            <p:nvPr/>
          </p:nvSpPr>
          <p:spPr>
            <a:xfrm>
              <a:off x="672071" y="5476176"/>
              <a:ext cx="637964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</a:t>
              </a:r>
              <a:r>
                <a:rPr lang="en-US" sz="5000" b="1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 theo thể loại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2508" y="7798083"/>
              <a:ext cx="576676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Ngôn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vi-VN" sz="4000" dirty="0" smtClean="0">
                <a:solidFill>
                  <a:srgbClr val="4B44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sắc bố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cục thể </a:t>
              </a: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71749" y="3169162"/>
            <a:ext cx="5884879" cy="5934105"/>
            <a:chOff x="10303874" y="3308496"/>
            <a:chExt cx="4479484" cy="5934105"/>
          </a:xfrm>
        </p:grpSpPr>
        <p:sp>
          <p:nvSpPr>
            <p:cNvPr id="17" name="TextBox 16"/>
            <p:cNvSpPr txBox="1"/>
            <p:nvPr/>
          </p:nvSpPr>
          <p:spPr>
            <a:xfrm>
              <a:off x="10303874" y="3308496"/>
              <a:ext cx="4479484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Tìm hiểu chi tiết</a:t>
              </a:r>
              <a:endParaRPr lang="en-US" sz="5000" b="1" dirty="0">
                <a:solidFill>
                  <a:srgbClr val="4B44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332013" y="4533620"/>
              <a:ext cx="4167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vi-VN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 bản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vi-VN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Lợn </a:t>
              </a:r>
              <a:r>
                <a:rPr lang="vi-VN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cưới, áo </a:t>
              </a:r>
              <a:r>
                <a:rPr lang="vi-VN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 bản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“Treo biển”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 bản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“Nói </a:t>
              </a: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dóc gặp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53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20" y="2971800"/>
            <a:ext cx="18193274" cy="3886200"/>
          </a:xfrm>
          <a:custGeom>
            <a:avLst/>
            <a:gdLst/>
            <a:ahLst/>
            <a:cxnLst/>
            <a:rect l="l" t="t" r="r" b="b"/>
            <a:pathLst>
              <a:path w="16230600" h="2514160">
                <a:moveTo>
                  <a:pt x="0" y="0"/>
                </a:moveTo>
                <a:lnTo>
                  <a:pt x="16230600" y="0"/>
                </a:lnTo>
                <a:lnTo>
                  <a:pt x="16230600" y="2514160"/>
                </a:lnTo>
                <a:lnTo>
                  <a:pt x="0" y="251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1" t="-291963" r="-2971" b="-291963"/>
            </a:stretch>
          </a:blipFill>
        </p:spPr>
      </p:sp>
      <p:sp>
        <p:nvSpPr>
          <p:cNvPr id="5" name="Freeform 5"/>
          <p:cNvSpPr/>
          <p:nvPr/>
        </p:nvSpPr>
        <p:spPr>
          <a:xfrm rot="-525781">
            <a:off x="949753" y="469163"/>
            <a:ext cx="1199957" cy="1881121"/>
          </a:xfrm>
          <a:custGeom>
            <a:avLst/>
            <a:gdLst/>
            <a:ahLst/>
            <a:cxnLst/>
            <a:rect l="l" t="t" r="r" b="b"/>
            <a:pathLst>
              <a:path w="1000656" h="1519022">
                <a:moveTo>
                  <a:pt x="0" y="0"/>
                </a:moveTo>
                <a:lnTo>
                  <a:pt x="1000656" y="0"/>
                </a:lnTo>
                <a:lnTo>
                  <a:pt x="1000656" y="1519022"/>
                </a:lnTo>
                <a:lnTo>
                  <a:pt x="0" y="1519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92107">
            <a:off x="15767379" y="5781024"/>
            <a:ext cx="695158" cy="1252537"/>
          </a:xfrm>
          <a:custGeom>
            <a:avLst/>
            <a:gdLst/>
            <a:ahLst/>
            <a:cxnLst/>
            <a:rect l="l" t="t" r="r" b="b"/>
            <a:pathLst>
              <a:path w="695158" h="1252537">
                <a:moveTo>
                  <a:pt x="0" y="0"/>
                </a:moveTo>
                <a:lnTo>
                  <a:pt x="695158" y="0"/>
                </a:lnTo>
                <a:lnTo>
                  <a:pt x="695158" y="1252537"/>
                </a:lnTo>
                <a:lnTo>
                  <a:pt x="0" y="125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26047">
            <a:off x="298373" y="9055226"/>
            <a:ext cx="2612925" cy="1401750"/>
          </a:xfrm>
          <a:custGeom>
            <a:avLst/>
            <a:gdLst/>
            <a:ahLst/>
            <a:cxnLst/>
            <a:rect l="l" t="t" r="r" b="b"/>
            <a:pathLst>
              <a:path w="2505343" h="1459362">
                <a:moveTo>
                  <a:pt x="0" y="0"/>
                </a:moveTo>
                <a:lnTo>
                  <a:pt x="2505344" y="0"/>
                </a:lnTo>
                <a:lnTo>
                  <a:pt x="2505344" y="1459362"/>
                </a:lnTo>
                <a:lnTo>
                  <a:pt x="0" y="1459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11600" y="118959"/>
            <a:ext cx="1581674" cy="1595542"/>
          </a:xfrm>
          <a:custGeom>
            <a:avLst/>
            <a:gdLst/>
            <a:ahLst/>
            <a:cxnLst/>
            <a:rect l="l" t="t" r="r" b="b"/>
            <a:pathLst>
              <a:path w="3262887" h="3262887">
                <a:moveTo>
                  <a:pt x="0" y="0"/>
                </a:moveTo>
                <a:lnTo>
                  <a:pt x="3262887" y="0"/>
                </a:lnTo>
                <a:lnTo>
                  <a:pt x="3262887" y="3262887"/>
                </a:lnTo>
                <a:lnTo>
                  <a:pt x="0" y="3262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96182" y="3691497"/>
            <a:ext cx="1493086" cy="770806"/>
          </a:xfrm>
          <a:custGeom>
            <a:avLst/>
            <a:gdLst/>
            <a:ahLst/>
            <a:cxnLst/>
            <a:rect l="l" t="t" r="r" b="b"/>
            <a:pathLst>
              <a:path w="1493086" h="770806">
                <a:moveTo>
                  <a:pt x="0" y="0"/>
                </a:moveTo>
                <a:lnTo>
                  <a:pt x="1493086" y="0"/>
                </a:lnTo>
                <a:lnTo>
                  <a:pt x="1493086" y="770806"/>
                </a:lnTo>
                <a:lnTo>
                  <a:pt x="0" y="770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3689243" y="3063153"/>
            <a:ext cx="10855428" cy="370349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  <a:endParaRPr lang="en-US" sz="70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383000" y="38100"/>
            <a:ext cx="2253037" cy="1181100"/>
          </a:xfrm>
          <a:custGeom>
            <a:avLst/>
            <a:gdLst/>
            <a:ahLst/>
            <a:cxnLst/>
            <a:rect l="l" t="t" r="r" b="b"/>
            <a:pathLst>
              <a:path w="2817389" h="1641129">
                <a:moveTo>
                  <a:pt x="0" y="0"/>
                </a:moveTo>
                <a:lnTo>
                  <a:pt x="2817390" y="0"/>
                </a:lnTo>
                <a:lnTo>
                  <a:pt x="2817390" y="1641129"/>
                </a:lnTo>
                <a:lnTo>
                  <a:pt x="0" y="164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08534">
            <a:off x="117742" y="7944269"/>
            <a:ext cx="1818839" cy="2307193"/>
          </a:xfrm>
          <a:custGeom>
            <a:avLst/>
            <a:gdLst/>
            <a:ahLst/>
            <a:cxnLst/>
            <a:rect l="l" t="t" r="r" b="b"/>
            <a:pathLst>
              <a:path w="2168879" h="2711099">
                <a:moveTo>
                  <a:pt x="0" y="0"/>
                </a:moveTo>
                <a:lnTo>
                  <a:pt x="2168880" y="0"/>
                </a:lnTo>
                <a:lnTo>
                  <a:pt x="2168880" y="2711099"/>
                </a:lnTo>
                <a:lnTo>
                  <a:pt x="0" y="2711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4" name="Rounded Rectangle 243"/>
          <p:cNvSpPr/>
          <p:nvPr/>
        </p:nvSpPr>
        <p:spPr>
          <a:xfrm>
            <a:off x="8511388" y="3111471"/>
            <a:ext cx="8214433" cy="3962401"/>
          </a:xfrm>
          <a:prstGeom prst="roundRect">
            <a:avLst>
              <a:gd name="adj" fmla="val 12940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Em hãy trình bày những hiểu biết của em về truyện cười (khái niệm, đặc điểm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,…)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5715000" y="423631"/>
            <a:ext cx="6705600" cy="1316240"/>
          </a:xfrm>
          <a:prstGeom prst="roundRect">
            <a:avLst>
              <a:gd name="adj" fmla="val 45997"/>
            </a:avLst>
          </a:prstGeom>
          <a:solidFill>
            <a:srgbClr val="D16545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cười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9269615" y="1739871"/>
            <a:ext cx="6697980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FFB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500" b="1" dirty="0">
              <a:solidFill>
                <a:srgbClr val="FFB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5397" r="4898"/>
          <a:stretch/>
        </p:blipFill>
        <p:spPr>
          <a:xfrm>
            <a:off x="1219200" y="2933700"/>
            <a:ext cx="5878606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67167" y="7363041"/>
            <a:ext cx="2702876" cy="27028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5" grpId="0" animBg="1"/>
      <p:bldP spid="2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0179" y="-701607"/>
            <a:ext cx="2642542" cy="2915784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02653" y="8191500"/>
            <a:ext cx="1690427" cy="2095500"/>
          </a:xfrm>
          <a:custGeom>
            <a:avLst/>
            <a:gdLst/>
            <a:ahLst/>
            <a:cxnLst/>
            <a:rect l="l" t="t" r="r" b="b"/>
            <a:pathLst>
              <a:path w="987987" h="1341918">
                <a:moveTo>
                  <a:pt x="0" y="0"/>
                </a:moveTo>
                <a:lnTo>
                  <a:pt x="987987" y="0"/>
                </a:lnTo>
                <a:lnTo>
                  <a:pt x="987987" y="1341918"/>
                </a:lnTo>
                <a:lnTo>
                  <a:pt x="0" y="1341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5715000" y="342901"/>
            <a:ext cx="6705600" cy="15241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cười</a:t>
            </a:r>
            <a:endParaRPr lang="en-US" sz="45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0385" y="2900838"/>
            <a:ext cx="7091106" cy="6934201"/>
          </a:xfrm>
          <a:prstGeom prst="roundRect">
            <a:avLst>
              <a:gd name="adj" fmla="val 4779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một thể loại tự sự có dung lượng nhỏ, dùng tiếng cười: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giễu những thói hư tật xấu, những điều trái tự nhiên, trái thuần phong mĩ tục của con người.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 mục đích giải trí.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>
            <a:stCxn id="10" idx="2"/>
            <a:endCxn id="11" idx="0"/>
          </p:cNvCxnSpPr>
          <p:nvPr/>
        </p:nvCxnSpPr>
        <p:spPr>
          <a:xfrm flipH="1">
            <a:off x="3835938" y="1867055"/>
            <a:ext cx="5231862" cy="1033783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591623" y="2949823"/>
            <a:ext cx="5590977" cy="6885216"/>
          </a:xfrm>
          <a:prstGeom prst="roundRect">
            <a:avLst>
              <a:gd name="adj" fmla="val 5630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ốt truyện tập trung 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 gây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trớ trêu.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 đột ngột, bất ngờ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stCxn id="10" idx="2"/>
            <a:endCxn id="19" idx="0"/>
          </p:cNvCxnSpPr>
          <p:nvPr/>
        </p:nvCxnSpPr>
        <p:spPr>
          <a:xfrm>
            <a:off x="9067800" y="1867055"/>
            <a:ext cx="1319312" cy="1082768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3392732" y="2949823"/>
            <a:ext cx="4361868" cy="6885216"/>
          </a:xfrm>
          <a:prstGeom prst="roundRect">
            <a:avLst>
              <a:gd name="adj" fmla="val 4779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Bối cảnh được xây dựng thường bị cường điệu so với thực tế, có yếu tố bất ngờ.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stCxn id="10" idx="2"/>
            <a:endCxn id="36" idx="0"/>
          </p:cNvCxnSpPr>
          <p:nvPr/>
        </p:nvCxnSpPr>
        <p:spPr>
          <a:xfrm>
            <a:off x="9067800" y="1867055"/>
            <a:ext cx="6505866" cy="1082768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1226">
            <a:off x="16213643" y="1142323"/>
            <a:ext cx="2430803" cy="142307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0" y="0"/>
                </a:moveTo>
                <a:lnTo>
                  <a:pt x="3002867" y="0"/>
                </a:lnTo>
                <a:lnTo>
                  <a:pt x="3002867" y="1861777"/>
                </a:lnTo>
                <a:lnTo>
                  <a:pt x="0" y="186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1402" flipH="1">
            <a:off x="69004" y="123968"/>
            <a:ext cx="2153712" cy="1284993"/>
          </a:xfrm>
          <a:custGeom>
            <a:avLst/>
            <a:gdLst/>
            <a:ahLst/>
            <a:cxnLst/>
            <a:rect l="l" t="t" r="r" b="b"/>
            <a:pathLst>
              <a:path w="3002867" h="1861778">
                <a:moveTo>
                  <a:pt x="3002867" y="0"/>
                </a:moveTo>
                <a:lnTo>
                  <a:pt x="0" y="0"/>
                </a:lnTo>
                <a:lnTo>
                  <a:pt x="0" y="1861778"/>
                </a:lnTo>
                <a:lnTo>
                  <a:pt x="3002867" y="1861778"/>
                </a:lnTo>
                <a:lnTo>
                  <a:pt x="30028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2455">
            <a:off x="1610492" y="1479507"/>
            <a:ext cx="565286" cy="1018534"/>
          </a:xfrm>
          <a:custGeom>
            <a:avLst/>
            <a:gdLst/>
            <a:ahLst/>
            <a:cxnLst/>
            <a:rect l="l" t="t" r="r" b="b"/>
            <a:pathLst>
              <a:path w="565286" h="1018534">
                <a:moveTo>
                  <a:pt x="0" y="0"/>
                </a:moveTo>
                <a:lnTo>
                  <a:pt x="565286" y="0"/>
                </a:lnTo>
                <a:lnTo>
                  <a:pt x="565286" y="1018534"/>
                </a:lnTo>
                <a:lnTo>
                  <a:pt x="0" y="1018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62941">
            <a:off x="17036199" y="9051201"/>
            <a:ext cx="785693" cy="1067155"/>
          </a:xfrm>
          <a:custGeom>
            <a:avLst/>
            <a:gdLst/>
            <a:ahLst/>
            <a:cxnLst/>
            <a:rect l="l" t="t" r="r" b="b"/>
            <a:pathLst>
              <a:path w="785693" h="1067155">
                <a:moveTo>
                  <a:pt x="0" y="0"/>
                </a:moveTo>
                <a:lnTo>
                  <a:pt x="785693" y="0"/>
                </a:lnTo>
                <a:lnTo>
                  <a:pt x="785693" y="1067155"/>
                </a:lnTo>
                <a:lnTo>
                  <a:pt x="0" y="106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11055395" y="3542852"/>
            <a:ext cx="5966536" cy="1250371"/>
          </a:xfrm>
          <a:prstGeom prst="roundRect">
            <a:avLst>
              <a:gd name="adj" fmla="val 10513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stCxn id="14" idx="2"/>
            <a:endCxn id="8" idx="0"/>
          </p:cNvCxnSpPr>
          <p:nvPr/>
        </p:nvCxnSpPr>
        <p:spPr>
          <a:xfrm>
            <a:off x="8764484" y="2520238"/>
            <a:ext cx="5274179" cy="1022614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055395" y="5346914"/>
            <a:ext cx="3180877" cy="3204192"/>
          </a:xfrm>
          <a:prstGeom prst="roundRect">
            <a:avLst>
              <a:gd name="adj" fmla="val 10513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dân gian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23488" y="5363867"/>
            <a:ext cx="2598443" cy="3187239"/>
          </a:xfrm>
          <a:prstGeom prst="roundRect">
            <a:avLst>
              <a:gd name="adj" fmla="val 10513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(văn học viết)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8" idx="2"/>
            <a:endCxn id="11" idx="0"/>
          </p:cNvCxnSpPr>
          <p:nvPr/>
        </p:nvCxnSpPr>
        <p:spPr>
          <a:xfrm>
            <a:off x="14038663" y="4793223"/>
            <a:ext cx="1684047" cy="570644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10" idx="0"/>
          </p:cNvCxnSpPr>
          <p:nvPr/>
        </p:nvCxnSpPr>
        <p:spPr>
          <a:xfrm flipH="1">
            <a:off x="12645834" y="4793223"/>
            <a:ext cx="1392829" cy="553691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411684" y="1028700"/>
            <a:ext cx="6705600" cy="14915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cười</a:t>
            </a:r>
            <a:endParaRPr lang="en-US" sz="45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70370" y="3542852"/>
            <a:ext cx="4932025" cy="5008254"/>
          </a:xfrm>
          <a:prstGeom prst="roundRect">
            <a:avLst>
              <a:gd name="adj" fmla="val 5630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vật chính thường là đối tượng bị chế giễu.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14" idx="2"/>
            <a:endCxn id="15" idx="0"/>
          </p:cNvCxnSpPr>
          <p:nvPr/>
        </p:nvCxnSpPr>
        <p:spPr>
          <a:xfrm flipH="1">
            <a:off x="3636383" y="2520238"/>
            <a:ext cx="5128101" cy="1022614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538749" y="3542852"/>
            <a:ext cx="3886509" cy="5008254"/>
          </a:xfrm>
          <a:prstGeom prst="roundRect">
            <a:avLst>
              <a:gd name="adj" fmla="val 5630"/>
            </a:avLst>
          </a:prstGeom>
          <a:solidFill>
            <a:schemeClr val="bg1"/>
          </a:solidFill>
          <a:ln w="38100">
            <a:solidFill>
              <a:srgbClr val="D1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 ngữ dân dã, nhiều ẩn ý.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14" idx="2"/>
            <a:endCxn id="17" idx="0"/>
          </p:cNvCxnSpPr>
          <p:nvPr/>
        </p:nvCxnSpPr>
        <p:spPr>
          <a:xfrm flipH="1">
            <a:off x="8482004" y="2520238"/>
            <a:ext cx="282480" cy="1022614"/>
          </a:xfrm>
          <a:prstGeom prst="straightConnector1">
            <a:avLst/>
          </a:prstGeom>
          <a:ln w="38100">
            <a:solidFill>
              <a:srgbClr val="D165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579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20" y="2971800"/>
            <a:ext cx="18193274" cy="3886200"/>
          </a:xfrm>
          <a:custGeom>
            <a:avLst/>
            <a:gdLst/>
            <a:ahLst/>
            <a:cxnLst/>
            <a:rect l="l" t="t" r="r" b="b"/>
            <a:pathLst>
              <a:path w="16230600" h="2514160">
                <a:moveTo>
                  <a:pt x="0" y="0"/>
                </a:moveTo>
                <a:lnTo>
                  <a:pt x="16230600" y="0"/>
                </a:lnTo>
                <a:lnTo>
                  <a:pt x="16230600" y="2514160"/>
                </a:lnTo>
                <a:lnTo>
                  <a:pt x="0" y="251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1" t="-291963" r="-2971" b="-291963"/>
            </a:stretch>
          </a:blipFill>
        </p:spPr>
      </p:sp>
      <p:sp>
        <p:nvSpPr>
          <p:cNvPr id="5" name="Freeform 5"/>
          <p:cNvSpPr/>
          <p:nvPr/>
        </p:nvSpPr>
        <p:spPr>
          <a:xfrm rot="-525781">
            <a:off x="949753" y="469163"/>
            <a:ext cx="1199957" cy="1881121"/>
          </a:xfrm>
          <a:custGeom>
            <a:avLst/>
            <a:gdLst/>
            <a:ahLst/>
            <a:cxnLst/>
            <a:rect l="l" t="t" r="r" b="b"/>
            <a:pathLst>
              <a:path w="1000656" h="1519022">
                <a:moveTo>
                  <a:pt x="0" y="0"/>
                </a:moveTo>
                <a:lnTo>
                  <a:pt x="1000656" y="0"/>
                </a:lnTo>
                <a:lnTo>
                  <a:pt x="1000656" y="1519022"/>
                </a:lnTo>
                <a:lnTo>
                  <a:pt x="0" y="1519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92107">
            <a:off x="15767379" y="5781024"/>
            <a:ext cx="695158" cy="1252537"/>
          </a:xfrm>
          <a:custGeom>
            <a:avLst/>
            <a:gdLst/>
            <a:ahLst/>
            <a:cxnLst/>
            <a:rect l="l" t="t" r="r" b="b"/>
            <a:pathLst>
              <a:path w="695158" h="1252537">
                <a:moveTo>
                  <a:pt x="0" y="0"/>
                </a:moveTo>
                <a:lnTo>
                  <a:pt x="695158" y="0"/>
                </a:lnTo>
                <a:lnTo>
                  <a:pt x="695158" y="1252537"/>
                </a:lnTo>
                <a:lnTo>
                  <a:pt x="0" y="125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26047">
            <a:off x="298373" y="9055226"/>
            <a:ext cx="2612925" cy="1401750"/>
          </a:xfrm>
          <a:custGeom>
            <a:avLst/>
            <a:gdLst/>
            <a:ahLst/>
            <a:cxnLst/>
            <a:rect l="l" t="t" r="r" b="b"/>
            <a:pathLst>
              <a:path w="2505343" h="1459362">
                <a:moveTo>
                  <a:pt x="0" y="0"/>
                </a:moveTo>
                <a:lnTo>
                  <a:pt x="2505344" y="0"/>
                </a:lnTo>
                <a:lnTo>
                  <a:pt x="2505344" y="1459362"/>
                </a:lnTo>
                <a:lnTo>
                  <a:pt x="0" y="1459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11600" y="118959"/>
            <a:ext cx="1581674" cy="1595542"/>
          </a:xfrm>
          <a:custGeom>
            <a:avLst/>
            <a:gdLst/>
            <a:ahLst/>
            <a:cxnLst/>
            <a:rect l="l" t="t" r="r" b="b"/>
            <a:pathLst>
              <a:path w="3262887" h="3262887">
                <a:moveTo>
                  <a:pt x="0" y="0"/>
                </a:moveTo>
                <a:lnTo>
                  <a:pt x="3262887" y="0"/>
                </a:lnTo>
                <a:lnTo>
                  <a:pt x="3262887" y="3262887"/>
                </a:lnTo>
                <a:lnTo>
                  <a:pt x="0" y="3262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96182" y="3691497"/>
            <a:ext cx="1493086" cy="770806"/>
          </a:xfrm>
          <a:custGeom>
            <a:avLst/>
            <a:gdLst/>
            <a:ahLst/>
            <a:cxnLst/>
            <a:rect l="l" t="t" r="r" b="b"/>
            <a:pathLst>
              <a:path w="1493086" h="770806">
                <a:moveTo>
                  <a:pt x="0" y="0"/>
                </a:moveTo>
                <a:lnTo>
                  <a:pt x="1493086" y="0"/>
                </a:lnTo>
                <a:lnTo>
                  <a:pt x="1493086" y="770806"/>
                </a:lnTo>
                <a:lnTo>
                  <a:pt x="0" y="770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3689243" y="3063153"/>
            <a:ext cx="10855428" cy="370349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D16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  <a:endParaRPr lang="en-US" sz="7000" b="1" dirty="0">
              <a:solidFill>
                <a:srgbClr val="D16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47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2119</Words>
  <Application>Microsoft Office PowerPoint</Application>
  <PresentationFormat>Custom</PresentationFormat>
  <Paragraphs>175</Paragraphs>
  <Slides>38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Pink Playful Cute</dc:title>
  <cp:lastModifiedBy>Giang Lưu</cp:lastModifiedBy>
  <cp:revision>37</cp:revision>
  <dcterms:created xsi:type="dcterms:W3CDTF">2006-08-16T00:00:00Z</dcterms:created>
  <dcterms:modified xsi:type="dcterms:W3CDTF">2023-10-08T11:21:59Z</dcterms:modified>
  <dc:identifier>DAFuyftDeUQ</dc:identifier>
</cp:coreProperties>
</file>