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6" r:id="rId3"/>
    <p:sldId id="257" r:id="rId4"/>
    <p:sldId id="269" r:id="rId5"/>
    <p:sldId id="272" r:id="rId6"/>
    <p:sldId id="267" r:id="rId7"/>
    <p:sldId id="258" r:id="rId8"/>
    <p:sldId id="259" r:id="rId9"/>
    <p:sldId id="270" r:id="rId10"/>
    <p:sldId id="281" r:id="rId11"/>
    <p:sldId id="273" r:id="rId12"/>
    <p:sldId id="280" r:id="rId13"/>
    <p:sldId id="274" r:id="rId14"/>
    <p:sldId id="263" r:id="rId15"/>
    <p:sldId id="283" r:id="rId16"/>
    <p:sldId id="265" r:id="rId17"/>
    <p:sldId id="271" r:id="rId18"/>
    <p:sldId id="268" r:id="rId19"/>
  </p:sldIdLst>
  <p:sldSz cx="18288000" cy="10287000"/>
  <p:notesSz cx="6858000" cy="9144000"/>
  <p:embeddedFontLst>
    <p:embeddedFont>
      <p:font typeface="Arial" panose="020B0604020202020204" pitchFamily="34"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6A9"/>
    <a:srgbClr val="545454"/>
    <a:srgbClr val="A0B29E"/>
    <a:srgbClr val="FBF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22" autoAdjust="0"/>
  </p:normalViewPr>
  <p:slideViewPr>
    <p:cSldViewPr>
      <p:cViewPr varScale="1">
        <p:scale>
          <a:sx n="47" d="100"/>
          <a:sy n="47" d="100"/>
        </p:scale>
        <p:origin x="22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6DCA9-D65A-492E-B81A-A15B8FE40C5C}"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76CFF-AD53-4ACD-98F4-70DA8AE7765D}" type="slidenum">
              <a:rPr lang="en-US" smtClean="0"/>
              <a:t>‹#›</a:t>
            </a:fld>
            <a:endParaRPr lang="en-US"/>
          </a:p>
        </p:txBody>
      </p:sp>
    </p:spTree>
    <p:extLst>
      <p:ext uri="{BB962C8B-B14F-4D97-AF65-F5344CB8AC3E}">
        <p14:creationId xmlns:p14="http://schemas.microsoft.com/office/powerpoint/2010/main" val="68682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76CFF-AD53-4ACD-98F4-70DA8AE7765D}" type="slidenum">
              <a:rPr lang="en-US" smtClean="0"/>
              <a:t>3</a:t>
            </a:fld>
            <a:endParaRPr lang="en-US"/>
          </a:p>
        </p:txBody>
      </p:sp>
    </p:spTree>
    <p:extLst>
      <p:ext uri="{BB962C8B-B14F-4D97-AF65-F5344CB8AC3E}">
        <p14:creationId xmlns:p14="http://schemas.microsoft.com/office/powerpoint/2010/main" val="185822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2.png"/><Relationship Id="rId1" Type="http://schemas.openxmlformats.org/officeDocument/2006/relationships/slideLayout" Target="../slideLayouts/slideLayout7.xml"/><Relationship Id="rId15" Type="http://schemas.openxmlformats.org/officeDocument/2006/relationships/image" Target="../media/image52.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10" Type="http://schemas.openxmlformats.org/officeDocument/2006/relationships/image" Target="../media/image18.png"/><Relationship Id="rId9" Type="http://schemas.openxmlformats.org/officeDocument/2006/relationships/image" Target="../media/image74.svg"/></Relationships>
</file>

<file path=ppt/slides/_rels/slide12.xml.rels><?xml version="1.0" encoding="UTF-8" standalone="yes"?>
<Relationships xmlns="http://schemas.openxmlformats.org/package/2006/relationships"><Relationship Id="rId12" Type="http://schemas.openxmlformats.org/officeDocument/2006/relationships/image" Target="../media/image20.png"/><Relationship Id="rId2" Type="http://schemas.openxmlformats.org/officeDocument/2006/relationships/image" Target="../media/image19.png"/><Relationship Id="rId20"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48.svg"/><Relationship Id="rId19" Type="http://schemas.openxmlformats.org/officeDocument/2006/relationships/image" Target="../media/image56.sv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10" Type="http://schemas.openxmlformats.org/officeDocument/2006/relationships/image" Target="../media/image18.png"/><Relationship Id="rId9" Type="http://schemas.openxmlformats.org/officeDocument/2006/relationships/image" Target="../media/image74.svg"/></Relationships>
</file>

<file path=ppt/slides/_rels/slide14.xml.rels><?xml version="1.0" encoding="UTF-8" standalone="yes"?>
<Relationships xmlns="http://schemas.openxmlformats.org/package/2006/relationships"><Relationship Id="rId26" Type="http://schemas.openxmlformats.org/officeDocument/2006/relationships/image" Target="../media/image30.png"/><Relationship Id="rId25"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5.png"/><Relationship Id="rId9" Type="http://schemas.openxmlformats.org/officeDocument/2006/relationships/image" Target="../media/image76.sv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31.png"/><Relationship Id="rId9" Type="http://schemas.openxmlformats.org/officeDocument/2006/relationships/image" Target="../media/image74.svg"/></Relationships>
</file>

<file path=ppt/slides/_rels/slide17.xml.rels><?xml version="1.0" encoding="UTF-8" standalone="yes"?>
<Relationships xmlns="http://schemas.openxmlformats.org/package/2006/relationships"><Relationship Id="rId13"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5.png"/><Relationship Id="rId9" Type="http://schemas.openxmlformats.org/officeDocument/2006/relationships/image" Target="../media/image76.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26.svg"/><Relationship Id="rId10" Type="http://schemas.openxmlformats.org/officeDocument/2006/relationships/image" Target="../media/image6.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21" Type="http://schemas.openxmlformats.org/officeDocument/2006/relationships/image" Target="../media/image20.svg"/><Relationship Id="rId7" Type="http://schemas.openxmlformats.org/officeDocument/2006/relationships/image" Target="../media/image28.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32.svg"/><Relationship Id="rId23" Type="http://schemas.openxmlformats.org/officeDocument/2006/relationships/image" Target="../media/image22.svg"/><Relationship Id="rId22" Type="http://schemas.openxmlformats.org/officeDocument/2006/relationships/image" Target="../media/image13.png"/></Relationships>
</file>

<file path=ppt/slides/_rels/slide4.xml.rels><?xml version="1.0" encoding="UTF-8" standalone="yes"?>
<Relationships xmlns="http://schemas.openxmlformats.org/package/2006/relationships"><Relationship Id="rId13"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5.png"/><Relationship Id="rId9" Type="http://schemas.openxmlformats.org/officeDocument/2006/relationships/image" Target="../media/image76.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10" Type="http://schemas.openxmlformats.org/officeDocument/2006/relationships/image" Target="../media/image18.png"/><Relationship Id="rId9" Type="http://schemas.openxmlformats.org/officeDocument/2006/relationships/image" Target="../media/image74.svg"/></Relationships>
</file>

<file path=ppt/slides/_rels/slide6.xml.rels><?xml version="1.0" encoding="UTF-8" standalone="yes"?>
<Relationships xmlns="http://schemas.openxmlformats.org/package/2006/relationships"><Relationship Id="rId12" Type="http://schemas.openxmlformats.org/officeDocument/2006/relationships/image" Target="../media/image20.png"/><Relationship Id="rId2"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48.svg"/><Relationship Id="rId19" Type="http://schemas.openxmlformats.org/officeDocument/2006/relationships/image" Target="../media/image56.sv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2.png"/><Relationship Id="rId16" Type="http://schemas.openxmlformats.org/officeDocument/2006/relationships/image" Target="../media/image24.png"/><Relationship Id="rId1" Type="http://schemas.openxmlformats.org/officeDocument/2006/relationships/slideLayout" Target="../slideLayouts/slideLayout7.xml"/><Relationship Id="rId15" Type="http://schemas.openxmlformats.org/officeDocument/2006/relationships/image" Target="../media/image52.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21" Type="http://schemas.openxmlformats.org/officeDocument/2006/relationships/image" Target="../media/image26.png"/><Relationship Id="rId7" Type="http://schemas.openxmlformats.org/officeDocument/2006/relationships/image" Target="../media/image52.svg"/><Relationship Id="rId17" Type="http://schemas.openxmlformats.org/officeDocument/2006/relationships/image" Target="../media/image64.svg"/><Relationship Id="rId2"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7.xml"/><Relationship Id="rId23" Type="http://schemas.openxmlformats.org/officeDocument/2006/relationships/image" Target="../media/image28.png"/><Relationship Id="rId19" Type="http://schemas.openxmlformats.org/officeDocument/2006/relationships/image" Target="../media/image74.svg"/><Relationship Id="rId22" Type="http://schemas.openxmlformats.org/officeDocument/2006/relationships/image" Target="../media/image27.png"/></Relationships>
</file>

<file path=ppt/slides/_rels/slide9.xml.rels><?xml version="1.0" encoding="UTF-8" standalone="yes"?>
<Relationships xmlns="http://schemas.openxmlformats.org/package/2006/relationships"><Relationship Id="rId13"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5.png"/><Relationship Id="rId9" Type="http://schemas.openxmlformats.org/officeDocument/2006/relationships/image" Target="../media/image7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057016">
            <a:off x="-342696" y="7574760"/>
            <a:ext cx="3214491" cy="3437878"/>
          </a:xfrm>
          <a:custGeom>
            <a:avLst/>
            <a:gdLst/>
            <a:ahLst/>
            <a:cxnLst/>
            <a:rect l="l" t="t" r="r" b="b"/>
            <a:pathLst>
              <a:path w="4500755" h="3971916">
                <a:moveTo>
                  <a:pt x="0" y="0"/>
                </a:moveTo>
                <a:lnTo>
                  <a:pt x="4500755" y="0"/>
                </a:lnTo>
                <a:lnTo>
                  <a:pt x="4500755" y="3971916"/>
                </a:lnTo>
                <a:lnTo>
                  <a:pt x="0" y="39719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5310909">
            <a:off x="15691066" y="-32523"/>
            <a:ext cx="3456754" cy="2017924"/>
          </a:xfrm>
          <a:custGeom>
            <a:avLst/>
            <a:gdLst/>
            <a:ahLst/>
            <a:cxnLst/>
            <a:rect l="l" t="t" r="r" b="b"/>
            <a:pathLst>
              <a:path w="4930533" h="2743169">
                <a:moveTo>
                  <a:pt x="0" y="0"/>
                </a:moveTo>
                <a:lnTo>
                  <a:pt x="4930534" y="0"/>
                </a:lnTo>
                <a:lnTo>
                  <a:pt x="4930534" y="2743170"/>
                </a:lnTo>
                <a:lnTo>
                  <a:pt x="0" y="2743170"/>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6" name="Freeform 6"/>
          <p:cNvSpPr/>
          <p:nvPr/>
        </p:nvSpPr>
        <p:spPr>
          <a:xfrm rot="-5057016">
            <a:off x="-237008" y="8169179"/>
            <a:ext cx="2529277" cy="2705044"/>
          </a:xfrm>
          <a:custGeom>
            <a:avLst/>
            <a:gdLst/>
            <a:ahLst/>
            <a:cxnLst/>
            <a:rect l="l" t="t" r="r" b="b"/>
            <a:pathLst>
              <a:path w="3541353" h="3125244">
                <a:moveTo>
                  <a:pt x="0" y="0"/>
                </a:moveTo>
                <a:lnTo>
                  <a:pt x="3541353" y="0"/>
                </a:lnTo>
                <a:lnTo>
                  <a:pt x="3541353" y="3125244"/>
                </a:lnTo>
                <a:lnTo>
                  <a:pt x="0" y="312524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TextBox 15"/>
          <p:cNvSpPr txBox="1"/>
          <p:nvPr/>
        </p:nvSpPr>
        <p:spPr>
          <a:xfrm>
            <a:off x="838200" y="2060498"/>
            <a:ext cx="16348932" cy="6068136"/>
          </a:xfrm>
          <a:prstGeom prst="rect">
            <a:avLst/>
          </a:prstGeom>
          <a:noFill/>
        </p:spPr>
        <p:txBody>
          <a:bodyPr wrap="square" rtlCol="0">
            <a:spAutoFit/>
          </a:bodyPr>
          <a:lstStyle/>
          <a:p>
            <a:pPr algn="ctr">
              <a:lnSpc>
                <a:spcPct val="150000"/>
              </a:lnSpc>
            </a:pPr>
            <a:r>
              <a:rPr lang="en-US" sz="9000" b="1" dirty="0" smtClean="0">
                <a:solidFill>
                  <a:srgbClr val="5B96A9"/>
                </a:solidFill>
                <a:latin typeface="Arial" panose="020B0604020202020204" pitchFamily="34" charset="0"/>
                <a:cs typeface="Arial" panose="020B0604020202020204" pitchFamily="34" charset="0"/>
              </a:rPr>
              <a:t>NHIỆT LIỆT CHÀO MỪNG CÁC EM HỌC SINH THAM DỰ BUỔI HỌC HÔM NAY!</a:t>
            </a:r>
            <a:endParaRPr lang="en-US" sz="9000" b="1" dirty="0">
              <a:solidFill>
                <a:srgbClr val="5B96A9"/>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3696950" y="5695950"/>
            <a:ext cx="2933700" cy="6248400"/>
          </a:xfrm>
          <a:custGeom>
            <a:avLst/>
            <a:gdLst/>
            <a:ahLst/>
            <a:cxnLst/>
            <a:rect l="l" t="t" r="r" b="b"/>
            <a:pathLst>
              <a:path w="6599876" h="7530978">
                <a:moveTo>
                  <a:pt x="0" y="0"/>
                </a:moveTo>
                <a:lnTo>
                  <a:pt x="6599875" y="0"/>
                </a:lnTo>
                <a:lnTo>
                  <a:pt x="6599875" y="7530979"/>
                </a:lnTo>
                <a:lnTo>
                  <a:pt x="0" y="7530979"/>
                </a:lnTo>
                <a:lnTo>
                  <a:pt x="0" y="0"/>
                </a:lnTo>
                <a:close/>
              </a:path>
            </a:pathLst>
          </a:custGeom>
          <a:blipFill>
            <a:blip r:embed="rId2">
              <a:extLst>
                <a:ext uri="{96DAC541-7B7A-43D3-8B79-37D633B846F1}">
                  <asvg:svgBlip xmlns="" xmlns:asvg="http://schemas.microsoft.com/office/drawing/2016/SVG/main" r:embed="rId3"/>
                </a:ext>
              </a:extLst>
            </a:blip>
            <a:srcRect/>
            <a:stretch>
              <a:fillRect l="-122083" r="1" b="-20526"/>
            </a:stretch>
          </a:blipFill>
        </p:spPr>
      </p:sp>
      <p:sp>
        <p:nvSpPr>
          <p:cNvPr id="10" name="Freeform 10"/>
          <p:cNvSpPr/>
          <p:nvPr/>
        </p:nvSpPr>
        <p:spPr>
          <a:xfrm rot="5400000">
            <a:off x="-463097" y="424995"/>
            <a:ext cx="3745593" cy="2819403"/>
          </a:xfrm>
          <a:custGeom>
            <a:avLst/>
            <a:gdLst/>
            <a:ahLst/>
            <a:cxnLst/>
            <a:rect l="l" t="t" r="r" b="b"/>
            <a:pathLst>
              <a:path w="8327950" h="6381291">
                <a:moveTo>
                  <a:pt x="0" y="0"/>
                </a:moveTo>
                <a:lnTo>
                  <a:pt x="8327949" y="0"/>
                </a:lnTo>
                <a:lnTo>
                  <a:pt x="8327949" y="6381292"/>
                </a:lnTo>
                <a:lnTo>
                  <a:pt x="0" y="6381292"/>
                </a:lnTo>
                <a:lnTo>
                  <a:pt x="0" y="0"/>
                </a:lnTo>
                <a:close/>
              </a:path>
            </a:pathLst>
          </a:custGeom>
          <a:blipFill>
            <a:blip r:embed="rId4">
              <a:extLst>
                <a:ext uri="{96DAC541-7B7A-43D3-8B79-37D633B846F1}">
                  <asvg:svgBlip xmlns="" xmlns:asvg="http://schemas.microsoft.com/office/drawing/2016/SVG/main" r:embed="rId15"/>
                </a:ext>
              </a:extLst>
            </a:blip>
            <a:srcRect/>
            <a:stretch>
              <a:fillRect l="-93834" t="1" b="-41163"/>
            </a:stretch>
          </a:blipFill>
        </p:spPr>
      </p:sp>
      <p:sp>
        <p:nvSpPr>
          <p:cNvPr id="4" name="Rounded Rectangle 3"/>
          <p:cNvSpPr/>
          <p:nvPr/>
        </p:nvSpPr>
        <p:spPr>
          <a:xfrm>
            <a:off x="432538" y="798502"/>
            <a:ext cx="1954322" cy="9111735"/>
          </a:xfrm>
          <a:prstGeom prst="roundRect">
            <a:avLst>
              <a:gd name="adj" fmla="val 17507"/>
            </a:avLst>
          </a:prstGeom>
          <a:solidFill>
            <a:srgbClr val="5B96A9"/>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b="1" dirty="0" smtClean="0">
                <a:solidFill>
                  <a:schemeClr val="bg1"/>
                </a:solidFill>
                <a:latin typeface="Arial" panose="020B0604020202020204" pitchFamily="34" charset="0"/>
                <a:cs typeface="Arial" panose="020B0604020202020204" pitchFamily="34" charset="0"/>
              </a:rPr>
              <a:t>Dàn ý </a:t>
            </a:r>
            <a:endParaRPr lang="vi-VN" sz="4500" b="1"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2971801" y="3432814"/>
            <a:ext cx="2832091" cy="4053930"/>
          </a:xfrm>
          <a:prstGeom prst="roundRect">
            <a:avLst>
              <a:gd name="adj" fmla="val 10210"/>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Thân bài</a:t>
            </a:r>
            <a:endParaRPr lang="en-US" sz="4000" b="1"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2971801" y="798501"/>
            <a:ext cx="2832091" cy="2072385"/>
          </a:xfrm>
          <a:prstGeom prst="roundRect">
            <a:avLst>
              <a:gd name="adj" fmla="val 11840"/>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Mở bài</a:t>
            </a:r>
            <a:endParaRPr lang="en-US" sz="40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2971800" y="8048671"/>
            <a:ext cx="2832091" cy="1861566"/>
          </a:xfrm>
          <a:prstGeom prst="roundRect">
            <a:avLst>
              <a:gd name="adj" fmla="val 15155"/>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Kết bài</a:t>
            </a:r>
            <a:endParaRPr lang="en-US" sz="4000" b="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6958188" y="798502"/>
            <a:ext cx="10539381" cy="2072385"/>
          </a:xfrm>
          <a:prstGeom prst="roundRect">
            <a:avLst>
              <a:gd name="adj" fmla="val 7349"/>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Nêu tên cuốn sách và lí do em giới thiệu cuốn sách với người nghe.</a:t>
            </a:r>
            <a:endParaRPr lang="en-US"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6958190" y="3432814"/>
            <a:ext cx="10539380" cy="4053930"/>
          </a:xfrm>
          <a:prstGeom prst="roundRect">
            <a:avLst>
              <a:gd name="adj" fmla="val 8301"/>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Trình bày những thông tin quan trọng về cuốn sách (tác giả, năm xuất bản, nội dung của tác phẩm, một vài nét nổi bật về nghệ thuật, sự đón nhận của độc giả…</a:t>
            </a:r>
            <a:endParaRPr lang="en-US" sz="40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6958187" y="8048671"/>
            <a:ext cx="10539381" cy="1861566"/>
          </a:xfrm>
          <a:prstGeom prst="roundRect">
            <a:avLst>
              <a:gd name="adj" fmla="val 13824"/>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Nêu cảm nghĩ, đánh giá của em về cuốn sách, khích lệ người nghe tìm đọc.</a:t>
            </a:r>
            <a:endParaRPr lang="en-US" sz="4000" dirty="0">
              <a:solidFill>
                <a:schemeClr val="tx1"/>
              </a:solidFill>
              <a:latin typeface="Arial" panose="020B0604020202020204" pitchFamily="34" charset="0"/>
              <a:cs typeface="Arial" panose="020B0604020202020204" pitchFamily="34" charset="0"/>
            </a:endParaRPr>
          </a:p>
        </p:txBody>
      </p:sp>
      <p:sp>
        <p:nvSpPr>
          <p:cNvPr id="21" name="Down Arrow 20"/>
          <p:cNvSpPr/>
          <p:nvPr/>
        </p:nvSpPr>
        <p:spPr>
          <a:xfrm rot="16200000">
            <a:off x="5714290" y="1372197"/>
            <a:ext cx="1333499" cy="924991"/>
          </a:xfrm>
          <a:prstGeom prst="downArrow">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Down Arrow 21"/>
          <p:cNvSpPr/>
          <p:nvPr/>
        </p:nvSpPr>
        <p:spPr>
          <a:xfrm rot="16200000">
            <a:off x="5714290" y="4997283"/>
            <a:ext cx="1333499" cy="924991"/>
          </a:xfrm>
          <a:prstGeom prst="downArrow">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Down Arrow 22"/>
          <p:cNvSpPr/>
          <p:nvPr/>
        </p:nvSpPr>
        <p:spPr>
          <a:xfrm rot="16200000">
            <a:off x="5719370" y="8516958"/>
            <a:ext cx="1333499" cy="924991"/>
          </a:xfrm>
          <a:prstGeom prst="downArrow">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417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468600" y="-38102"/>
            <a:ext cx="2819400" cy="4023279"/>
          </a:xfrm>
          <a:custGeom>
            <a:avLst/>
            <a:gdLst/>
            <a:ahLst/>
            <a:cxnLst/>
            <a:rect l="l" t="t" r="r" b="b"/>
            <a:pathLst>
              <a:path w="7209588" h="5623479">
                <a:moveTo>
                  <a:pt x="0" y="0"/>
                </a:moveTo>
                <a:lnTo>
                  <a:pt x="7209588" y="0"/>
                </a:lnTo>
                <a:lnTo>
                  <a:pt x="7209588" y="5623478"/>
                </a:lnTo>
                <a:lnTo>
                  <a:pt x="0" y="5623478"/>
                </a:lnTo>
                <a:lnTo>
                  <a:pt x="0" y="0"/>
                </a:lnTo>
                <a:close/>
              </a:path>
            </a:pathLst>
          </a:custGeom>
          <a:blipFill>
            <a:blip r:embed="rId2">
              <a:extLst>
                <a:ext uri="{96DAC541-7B7A-43D3-8B79-37D633B846F1}">
                  <asvg:svgBlip xmlns="" xmlns:asvg="http://schemas.microsoft.com/office/drawing/2016/SVG/main" r:embed="rId9"/>
                </a:ext>
              </a:extLst>
            </a:blip>
            <a:srcRect/>
            <a:stretch>
              <a:fillRect l="-155714" b="-39774"/>
            </a:stretch>
          </a:blipFill>
        </p:spPr>
      </p:sp>
      <p:sp>
        <p:nvSpPr>
          <p:cNvPr id="7" name="Freeform 7"/>
          <p:cNvSpPr/>
          <p:nvPr/>
        </p:nvSpPr>
        <p:spPr>
          <a:xfrm rot="10800000">
            <a:off x="-2" y="7505698"/>
            <a:ext cx="3676903" cy="2743201"/>
          </a:xfrm>
          <a:custGeom>
            <a:avLst/>
            <a:gdLst/>
            <a:ahLst/>
            <a:cxnLst/>
            <a:rect l="l" t="t" r="r" b="b"/>
            <a:pathLst>
              <a:path w="6420103" h="5007681">
                <a:moveTo>
                  <a:pt x="0" y="0"/>
                </a:moveTo>
                <a:lnTo>
                  <a:pt x="6420103" y="0"/>
                </a:lnTo>
                <a:lnTo>
                  <a:pt x="6420103" y="5007680"/>
                </a:lnTo>
                <a:lnTo>
                  <a:pt x="0" y="5007680"/>
                </a:lnTo>
                <a:lnTo>
                  <a:pt x="0" y="0"/>
                </a:lnTo>
                <a:close/>
              </a:path>
            </a:pathLst>
          </a:custGeom>
          <a:blipFill>
            <a:blip r:embed="rId2">
              <a:extLst>
                <a:ext uri="{96DAC541-7B7A-43D3-8B79-37D633B846F1}">
                  <asvg:svgBlip xmlns="" xmlns:asvg="http://schemas.microsoft.com/office/drawing/2016/SVG/main" r:embed="rId9"/>
                </a:ext>
              </a:extLst>
            </a:blip>
            <a:srcRect/>
            <a:stretch>
              <a:fillRect t="-82549" r="-74606"/>
            </a:stretch>
          </a:blipFill>
        </p:spPr>
      </p:sp>
      <p:grpSp>
        <p:nvGrpSpPr>
          <p:cNvPr id="2" name="Group 1"/>
          <p:cNvGrpSpPr/>
          <p:nvPr/>
        </p:nvGrpSpPr>
        <p:grpSpPr>
          <a:xfrm>
            <a:off x="2952750" y="2291078"/>
            <a:ext cx="12268200" cy="5181600"/>
            <a:chOff x="2952750" y="2291078"/>
            <a:chExt cx="12268200" cy="5181600"/>
          </a:xfrm>
        </p:grpSpPr>
        <p:sp>
          <p:nvSpPr>
            <p:cNvPr id="6" name="Freeform 3"/>
            <p:cNvSpPr/>
            <p:nvPr/>
          </p:nvSpPr>
          <p:spPr>
            <a:xfrm>
              <a:off x="2952750" y="2291078"/>
              <a:ext cx="12268200" cy="5181600"/>
            </a:xfrm>
            <a:custGeom>
              <a:avLst/>
              <a:gdLst/>
              <a:ahLst/>
              <a:cxnLst/>
              <a:rect l="l" t="t" r="r" b="b"/>
              <a:pathLst>
                <a:path w="14512153" h="8229600">
                  <a:moveTo>
                    <a:pt x="0" y="0"/>
                  </a:moveTo>
                  <a:lnTo>
                    <a:pt x="14512152" y="0"/>
                  </a:lnTo>
                  <a:lnTo>
                    <a:pt x="14512152" y="8229600"/>
                  </a:lnTo>
                  <a:lnTo>
                    <a:pt x="0" y="8229600"/>
                  </a:lnTo>
                  <a:lnTo>
                    <a:pt x="0" y="0"/>
                  </a:lnTo>
                  <a:close/>
                </a:path>
              </a:pathLst>
            </a:custGeom>
            <a:blipFill>
              <a:blip r:embed="rId10">
                <a:extLst>
                  <a:ext uri="{96DAC541-7B7A-43D3-8B79-37D633B846F1}">
                    <asvg:svgBlip xmlns="" xmlns:asvg="http://schemas.microsoft.com/office/drawing/2016/SVG/main" r:embed="rId5"/>
                  </a:ext>
                </a:extLst>
              </a:blip>
              <a:stretch>
                <a:fillRect/>
              </a:stretch>
            </a:blipFill>
          </p:spPr>
        </p:sp>
        <p:sp>
          <p:nvSpPr>
            <p:cNvPr id="8" name="TextBox 7"/>
            <p:cNvSpPr txBox="1"/>
            <p:nvPr/>
          </p:nvSpPr>
          <p:spPr>
            <a:xfrm>
              <a:off x="4933950" y="3219884"/>
              <a:ext cx="8305800" cy="3323987"/>
            </a:xfrm>
            <a:prstGeom prst="rect">
              <a:avLst/>
            </a:prstGeom>
            <a:noFill/>
          </p:spPr>
          <p:txBody>
            <a:bodyPr wrap="square" rtlCol="0">
              <a:spAutoFit/>
            </a:bodyPr>
            <a:lstStyle/>
            <a:p>
              <a:pPr algn="ctr">
                <a:lnSpc>
                  <a:spcPct val="150000"/>
                </a:lnSpc>
              </a:pPr>
              <a:r>
                <a:rPr lang="en-US" sz="7000" b="1" dirty="0" smtClean="0">
                  <a:solidFill>
                    <a:schemeClr val="bg1"/>
                  </a:solidFill>
                  <a:latin typeface="Arial" panose="020B0604020202020204" pitchFamily="34" charset="0"/>
                  <a:cs typeface="Arial" panose="020B0604020202020204" pitchFamily="34" charset="0"/>
                </a:rPr>
                <a:t>2. THỰC HÀNH NÓI VÀ NGHE</a:t>
              </a:r>
              <a:endParaRPr lang="en-US" sz="7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67564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10800000">
            <a:off x="16171447" y="0"/>
            <a:ext cx="2086073" cy="5171444"/>
          </a:xfrm>
          <a:custGeom>
            <a:avLst/>
            <a:gdLst/>
            <a:ahLst/>
            <a:cxnLst/>
            <a:rect l="l" t="t" r="r" b="b"/>
            <a:pathLst>
              <a:path w="7209588" h="5623479">
                <a:moveTo>
                  <a:pt x="0" y="0"/>
                </a:moveTo>
                <a:lnTo>
                  <a:pt x="7209588" y="0"/>
                </a:lnTo>
                <a:lnTo>
                  <a:pt x="7209588" y="5623478"/>
                </a:lnTo>
                <a:lnTo>
                  <a:pt x="0" y="5623478"/>
                </a:lnTo>
                <a:lnTo>
                  <a:pt x="0" y="0"/>
                </a:lnTo>
                <a:close/>
              </a:path>
            </a:pathLst>
          </a:custGeom>
          <a:blipFill>
            <a:blip r:embed="rId2">
              <a:extLst>
                <a:ext uri="{96DAC541-7B7A-43D3-8B79-37D633B846F1}">
                  <asvg:svgBlip xmlns="" xmlns:asvg="http://schemas.microsoft.com/office/drawing/2016/SVG/main" r:embed="rId11"/>
                </a:ext>
              </a:extLst>
            </a:blip>
            <a:srcRect/>
            <a:stretch>
              <a:fillRect l="-130766" t="-1" b="-8741"/>
            </a:stretch>
          </a:blipFill>
        </p:spPr>
      </p:sp>
      <p:sp>
        <p:nvSpPr>
          <p:cNvPr id="12" name="Freeform 12"/>
          <p:cNvSpPr/>
          <p:nvPr/>
        </p:nvSpPr>
        <p:spPr>
          <a:xfrm>
            <a:off x="0" y="6362700"/>
            <a:ext cx="3087387" cy="3924300"/>
          </a:xfrm>
          <a:custGeom>
            <a:avLst/>
            <a:gdLst/>
            <a:ahLst/>
            <a:cxnLst/>
            <a:rect l="l" t="t" r="r" b="b"/>
            <a:pathLst>
              <a:path w="6954505" h="5685308">
                <a:moveTo>
                  <a:pt x="0" y="0"/>
                </a:moveTo>
                <a:lnTo>
                  <a:pt x="6954504" y="0"/>
                </a:lnTo>
                <a:lnTo>
                  <a:pt x="6954504" y="5685308"/>
                </a:lnTo>
                <a:lnTo>
                  <a:pt x="0" y="5685308"/>
                </a:lnTo>
                <a:lnTo>
                  <a:pt x="0" y="0"/>
                </a:lnTo>
                <a:close/>
              </a:path>
            </a:pathLst>
          </a:custGeom>
          <a:blipFill>
            <a:blip r:embed="rId12">
              <a:extLst>
                <a:ext uri="{96DAC541-7B7A-43D3-8B79-37D633B846F1}">
                  <asvg:svgBlip xmlns="" xmlns:asvg="http://schemas.microsoft.com/office/drawing/2016/SVG/main" r:embed="rId19"/>
                </a:ext>
              </a:extLst>
            </a:blip>
            <a:srcRect/>
            <a:stretch>
              <a:fillRect l="-110940" t="491" b="-33069"/>
            </a:stretch>
          </a:blipFill>
        </p:spPr>
      </p:sp>
      <p:sp>
        <p:nvSpPr>
          <p:cNvPr id="21" name="Rounded Rectangle 20"/>
          <p:cNvSpPr/>
          <p:nvPr/>
        </p:nvSpPr>
        <p:spPr>
          <a:xfrm>
            <a:off x="914400" y="1729357"/>
            <a:ext cx="9149080" cy="1935149"/>
          </a:xfrm>
          <a:prstGeom prst="roundRect">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Bài giới thiệu về một cuốn sách có đảm bảo yêu cầu về nội dung không</a:t>
            </a:r>
            <a:r>
              <a:rPr lang="en-US" sz="4000" dirty="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7689483" y="4487544"/>
            <a:ext cx="9525000" cy="1914360"/>
          </a:xfrm>
          <a:prstGeom prst="roundRect">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Ngôn ngữ sử dụng có phù hợp với mục đích nói và đối tượng tiếp nhận không?</a:t>
            </a:r>
            <a:endParaRPr lang="vi-VN" sz="40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228601" y="7386484"/>
            <a:ext cx="11811000" cy="1903236"/>
          </a:xfrm>
          <a:prstGeom prst="roundRect">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Khả năng truyền cảm hứng thể hiện như thế nào qua ngôn ngữ cơ thể và các phương tiện hỗ trợ</a:t>
            </a:r>
            <a:r>
              <a:rPr lang="vi-VN" sz="4000" dirty="0" smtClean="0">
                <a:solidFill>
                  <a:schemeClr val="tx1"/>
                </a:solidFill>
                <a:latin typeface="Arial" panose="020B0604020202020204" pitchFamily="34" charset="0"/>
                <a:cs typeface="Arial" panose="020B0604020202020204" pitchFamily="34" charset="0"/>
              </a:rPr>
              <a:t>? </a:t>
            </a:r>
            <a:endParaRPr lang="vi-VN" sz="4000"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a:stCxn id="21" idx="2"/>
            <a:endCxn id="22" idx="0"/>
          </p:cNvCxnSpPr>
          <p:nvPr/>
        </p:nvCxnSpPr>
        <p:spPr>
          <a:xfrm>
            <a:off x="5488940" y="3664506"/>
            <a:ext cx="6963043" cy="823038"/>
          </a:xfrm>
          <a:prstGeom prst="straightConnector1">
            <a:avLst/>
          </a:prstGeom>
          <a:ln w="38100">
            <a:solidFill>
              <a:srgbClr val="5B96A9"/>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1"/>
            <a:endCxn id="23" idx="0"/>
          </p:cNvCxnSpPr>
          <p:nvPr/>
        </p:nvCxnSpPr>
        <p:spPr>
          <a:xfrm flipH="1">
            <a:off x="6134101" y="5444724"/>
            <a:ext cx="1555382" cy="1941760"/>
          </a:xfrm>
          <a:prstGeom prst="straightConnector1">
            <a:avLst/>
          </a:prstGeom>
          <a:ln w="38100">
            <a:solidFill>
              <a:srgbClr val="5B96A9"/>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150200" y="270834"/>
            <a:ext cx="4800600" cy="10739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rgbClr val="C00000"/>
                </a:solidFill>
                <a:latin typeface="Arial" panose="020B0604020202020204" pitchFamily="34" charset="0"/>
                <a:cs typeface="Arial" panose="020B0604020202020204" pitchFamily="34" charset="0"/>
              </a:rPr>
              <a:t>Lưu ý </a:t>
            </a:r>
            <a:endParaRPr lang="en-US" sz="4500" b="1" dirty="0">
              <a:solidFill>
                <a:srgbClr val="C00000"/>
              </a:solidFill>
              <a:latin typeface="Arial" panose="020B0604020202020204" pitchFamily="34" charset="0"/>
              <a:cs typeface="Arial" panose="020B0604020202020204" pitchFamily="34" charset="0"/>
            </a:endParaRPr>
          </a:p>
        </p:txBody>
      </p:sp>
      <p:pic>
        <p:nvPicPr>
          <p:cNvPr id="48" name="Picture 47"/>
          <p:cNvPicPr>
            <a:picLocks noChangeAspect="1"/>
          </p:cNvPicPr>
          <p:nvPr/>
        </p:nvPicPr>
        <p:blipFill>
          <a:blip r:embed="rId20"/>
          <a:stretch>
            <a:fillRect/>
          </a:stretch>
        </p:blipFill>
        <p:spPr>
          <a:xfrm>
            <a:off x="13563600" y="6743700"/>
            <a:ext cx="3276600" cy="3286905"/>
          </a:xfrm>
          <a:prstGeom prst="rect">
            <a:avLst/>
          </a:prstGeom>
        </p:spPr>
      </p:pic>
    </p:spTree>
    <p:extLst>
      <p:ext uri="{BB962C8B-B14F-4D97-AF65-F5344CB8AC3E}">
        <p14:creationId xmlns:p14="http://schemas.microsoft.com/office/powerpoint/2010/main" val="3890101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90"/>
                                          </p:val>
                                        </p:tav>
                                        <p:tav tm="100000">
                                          <p:val>
                                            <p:fltVal val="0"/>
                                          </p:val>
                                        </p:tav>
                                      </p:tavLst>
                                    </p:anim>
                                    <p:animEffect transition="in" filter="fade">
                                      <p:cBhvr>
                                        <p:cTn id="10" dur="500"/>
                                        <p:tgtEl>
                                          <p:spTgt spid="40"/>
                                        </p:tgtEl>
                                      </p:cBhvr>
                                    </p:animEffect>
                                  </p:childTnLst>
                                </p:cTn>
                              </p:par>
                              <p:par>
                                <p:cTn id="11" presetID="3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 calcmode="lin" valueType="num">
                                      <p:cBhvr>
                                        <p:cTn id="15" dur="500" fill="hold"/>
                                        <p:tgtEl>
                                          <p:spTgt spid="48"/>
                                        </p:tgtEl>
                                        <p:attrNameLst>
                                          <p:attrName>style.rotation</p:attrName>
                                        </p:attrNameLst>
                                      </p:cBhvr>
                                      <p:tavLst>
                                        <p:tav tm="0">
                                          <p:val>
                                            <p:fltVal val="90"/>
                                          </p:val>
                                        </p:tav>
                                        <p:tav tm="100000">
                                          <p:val>
                                            <p:fltVal val="0"/>
                                          </p:val>
                                        </p:tav>
                                      </p:tavLst>
                                    </p:anim>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468600" y="-38102"/>
            <a:ext cx="2819400" cy="4023279"/>
          </a:xfrm>
          <a:custGeom>
            <a:avLst/>
            <a:gdLst/>
            <a:ahLst/>
            <a:cxnLst/>
            <a:rect l="l" t="t" r="r" b="b"/>
            <a:pathLst>
              <a:path w="7209588" h="5623479">
                <a:moveTo>
                  <a:pt x="0" y="0"/>
                </a:moveTo>
                <a:lnTo>
                  <a:pt x="7209588" y="0"/>
                </a:lnTo>
                <a:lnTo>
                  <a:pt x="7209588" y="5623478"/>
                </a:lnTo>
                <a:lnTo>
                  <a:pt x="0" y="5623478"/>
                </a:lnTo>
                <a:lnTo>
                  <a:pt x="0" y="0"/>
                </a:lnTo>
                <a:close/>
              </a:path>
            </a:pathLst>
          </a:custGeom>
          <a:blipFill>
            <a:blip r:embed="rId2">
              <a:extLst>
                <a:ext uri="{96DAC541-7B7A-43D3-8B79-37D633B846F1}">
                  <asvg:svgBlip xmlns="" xmlns:asvg="http://schemas.microsoft.com/office/drawing/2016/SVG/main" r:embed="rId9"/>
                </a:ext>
              </a:extLst>
            </a:blip>
            <a:srcRect/>
            <a:stretch>
              <a:fillRect l="-155714" b="-39774"/>
            </a:stretch>
          </a:blipFill>
        </p:spPr>
      </p:sp>
      <p:sp>
        <p:nvSpPr>
          <p:cNvPr id="7" name="Freeform 7"/>
          <p:cNvSpPr/>
          <p:nvPr/>
        </p:nvSpPr>
        <p:spPr>
          <a:xfrm rot="10800000">
            <a:off x="-2" y="7505698"/>
            <a:ext cx="3676903" cy="2743201"/>
          </a:xfrm>
          <a:custGeom>
            <a:avLst/>
            <a:gdLst/>
            <a:ahLst/>
            <a:cxnLst/>
            <a:rect l="l" t="t" r="r" b="b"/>
            <a:pathLst>
              <a:path w="6420103" h="5007681">
                <a:moveTo>
                  <a:pt x="0" y="0"/>
                </a:moveTo>
                <a:lnTo>
                  <a:pt x="6420103" y="0"/>
                </a:lnTo>
                <a:lnTo>
                  <a:pt x="6420103" y="5007680"/>
                </a:lnTo>
                <a:lnTo>
                  <a:pt x="0" y="5007680"/>
                </a:lnTo>
                <a:lnTo>
                  <a:pt x="0" y="0"/>
                </a:lnTo>
                <a:close/>
              </a:path>
            </a:pathLst>
          </a:custGeom>
          <a:blipFill>
            <a:blip r:embed="rId2">
              <a:extLst>
                <a:ext uri="{96DAC541-7B7A-43D3-8B79-37D633B846F1}">
                  <asvg:svgBlip xmlns="" xmlns:asvg="http://schemas.microsoft.com/office/drawing/2016/SVG/main" r:embed="rId9"/>
                </a:ext>
              </a:extLst>
            </a:blip>
            <a:srcRect/>
            <a:stretch>
              <a:fillRect t="-82549" r="-74606"/>
            </a:stretch>
          </a:blipFill>
        </p:spPr>
      </p:sp>
      <p:grpSp>
        <p:nvGrpSpPr>
          <p:cNvPr id="2" name="Group 1"/>
          <p:cNvGrpSpPr/>
          <p:nvPr/>
        </p:nvGrpSpPr>
        <p:grpSpPr>
          <a:xfrm>
            <a:off x="2971800" y="2311398"/>
            <a:ext cx="12268200" cy="5181600"/>
            <a:chOff x="2952750" y="2291078"/>
            <a:chExt cx="12268200" cy="5181600"/>
          </a:xfrm>
        </p:grpSpPr>
        <p:sp>
          <p:nvSpPr>
            <p:cNvPr id="6" name="Freeform 3"/>
            <p:cNvSpPr/>
            <p:nvPr/>
          </p:nvSpPr>
          <p:spPr>
            <a:xfrm>
              <a:off x="2952750" y="2291078"/>
              <a:ext cx="12268200" cy="5181600"/>
            </a:xfrm>
            <a:custGeom>
              <a:avLst/>
              <a:gdLst/>
              <a:ahLst/>
              <a:cxnLst/>
              <a:rect l="l" t="t" r="r" b="b"/>
              <a:pathLst>
                <a:path w="14512153" h="8229600">
                  <a:moveTo>
                    <a:pt x="0" y="0"/>
                  </a:moveTo>
                  <a:lnTo>
                    <a:pt x="14512152" y="0"/>
                  </a:lnTo>
                  <a:lnTo>
                    <a:pt x="14512152" y="8229600"/>
                  </a:lnTo>
                  <a:lnTo>
                    <a:pt x="0" y="8229600"/>
                  </a:lnTo>
                  <a:lnTo>
                    <a:pt x="0" y="0"/>
                  </a:lnTo>
                  <a:close/>
                </a:path>
              </a:pathLst>
            </a:custGeom>
            <a:blipFill>
              <a:blip r:embed="rId10">
                <a:extLst>
                  <a:ext uri="{96DAC541-7B7A-43D3-8B79-37D633B846F1}">
                    <asvg:svgBlip xmlns="" xmlns:asvg="http://schemas.microsoft.com/office/drawing/2016/SVG/main" r:embed="rId5"/>
                  </a:ext>
                </a:extLst>
              </a:blip>
              <a:stretch>
                <a:fillRect/>
              </a:stretch>
            </a:blipFill>
          </p:spPr>
        </p:sp>
        <p:sp>
          <p:nvSpPr>
            <p:cNvPr id="8" name="TextBox 7"/>
            <p:cNvSpPr txBox="1"/>
            <p:nvPr/>
          </p:nvSpPr>
          <p:spPr>
            <a:xfrm>
              <a:off x="3743325" y="4027798"/>
              <a:ext cx="10687050" cy="1708160"/>
            </a:xfrm>
            <a:prstGeom prst="rect">
              <a:avLst/>
            </a:prstGeom>
            <a:noFill/>
          </p:spPr>
          <p:txBody>
            <a:bodyPr wrap="square" rtlCol="0">
              <a:spAutoFit/>
            </a:bodyPr>
            <a:lstStyle/>
            <a:p>
              <a:pPr algn="ctr">
                <a:lnSpc>
                  <a:spcPct val="150000"/>
                </a:lnSpc>
              </a:pPr>
              <a:r>
                <a:rPr lang="en-US" sz="7000" b="1" dirty="0" smtClean="0">
                  <a:solidFill>
                    <a:schemeClr val="bg1"/>
                  </a:solidFill>
                  <a:latin typeface="Arial" panose="020B0604020202020204" pitchFamily="34" charset="0"/>
                  <a:cs typeface="Arial" panose="020B0604020202020204" pitchFamily="34" charset="0"/>
                </a:rPr>
                <a:t>3. TRAO ĐỔI VỀ BÀI NÓI</a:t>
              </a:r>
              <a:endParaRPr lang="en-US" sz="7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8084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9441760" flipH="1" flipV="1">
            <a:off x="15113731" y="8337756"/>
            <a:ext cx="4221873" cy="1772729"/>
          </a:xfrm>
          <a:custGeom>
            <a:avLst/>
            <a:gdLst/>
            <a:ahLst/>
            <a:cxnLst/>
            <a:rect l="l" t="t" r="r" b="b"/>
            <a:pathLst>
              <a:path w="5330691" h="2965803">
                <a:moveTo>
                  <a:pt x="5330692" y="2965803"/>
                </a:moveTo>
                <a:lnTo>
                  <a:pt x="0" y="2965803"/>
                </a:lnTo>
                <a:lnTo>
                  <a:pt x="0" y="0"/>
                </a:lnTo>
                <a:lnTo>
                  <a:pt x="5330692" y="0"/>
                </a:lnTo>
                <a:lnTo>
                  <a:pt x="5330692" y="2965803"/>
                </a:lnTo>
                <a:close/>
              </a:path>
            </a:pathLst>
          </a:custGeom>
          <a:blipFill>
            <a:blip r:embed="rId2">
              <a:extLst>
                <a:ext uri="{96DAC541-7B7A-43D3-8B79-37D633B846F1}">
                  <asvg:svgBlip xmlns="" xmlns:asvg="http://schemas.microsoft.com/office/drawing/2016/SVG/main" r:embed="rId25"/>
                </a:ext>
              </a:extLst>
            </a:blip>
            <a:stretch>
              <a:fillRect/>
            </a:stretch>
          </a:blipFill>
        </p:spPr>
      </p:sp>
      <p:pic>
        <p:nvPicPr>
          <p:cNvPr id="15" name="Picture 14"/>
          <p:cNvPicPr>
            <a:picLocks noChangeAspect="1"/>
          </p:cNvPicPr>
          <p:nvPr/>
        </p:nvPicPr>
        <p:blipFill>
          <a:blip r:embed="rId26"/>
          <a:stretch>
            <a:fillRect/>
          </a:stretch>
        </p:blipFill>
        <p:spPr>
          <a:xfrm>
            <a:off x="328676" y="427345"/>
            <a:ext cx="2643125" cy="1638300"/>
          </a:xfrm>
          <a:prstGeom prst="rect">
            <a:avLst/>
          </a:prstGeom>
        </p:spPr>
      </p:pic>
      <p:sp>
        <p:nvSpPr>
          <p:cNvPr id="16" name="TextBox 15"/>
          <p:cNvSpPr txBox="1"/>
          <p:nvPr/>
        </p:nvSpPr>
        <p:spPr>
          <a:xfrm>
            <a:off x="6781800" y="0"/>
            <a:ext cx="4724400" cy="1103892"/>
          </a:xfrm>
          <a:prstGeom prst="rect">
            <a:avLst/>
          </a:prstGeom>
          <a:noFill/>
        </p:spPr>
        <p:txBody>
          <a:bodyPr wrap="square" rtlCol="0">
            <a:spAutoFit/>
          </a:bodyPr>
          <a:lstStyle/>
          <a:p>
            <a:pPr algn="ctr">
              <a:lnSpc>
                <a:spcPct val="150000"/>
              </a:lnSpc>
            </a:pPr>
            <a:r>
              <a:rPr lang="en-US" sz="5000" b="1" dirty="0" smtClean="0">
                <a:solidFill>
                  <a:srgbClr val="C00000"/>
                </a:solidFill>
                <a:latin typeface="Arial" panose="020B0604020202020204" pitchFamily="34" charset="0"/>
                <a:cs typeface="Arial" panose="020B0604020202020204" pitchFamily="34" charset="0"/>
              </a:rPr>
              <a:t>Phiếu đánh giá </a:t>
            </a:r>
            <a:endParaRPr lang="en-US" sz="5000" b="1" dirty="0">
              <a:solidFill>
                <a:srgbClr val="C00000"/>
              </a:solidFill>
              <a:latin typeface="Arial" panose="020B0604020202020204" pitchFamily="34" charset="0"/>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876681006"/>
              </p:ext>
            </p:extLst>
          </p:nvPr>
        </p:nvGraphicFramePr>
        <p:xfrm>
          <a:off x="225425" y="1246495"/>
          <a:ext cx="17887950" cy="8789047"/>
        </p:xfrm>
        <a:graphic>
          <a:graphicData uri="http://schemas.openxmlformats.org/drawingml/2006/table">
            <a:tbl>
              <a:tblPr firstRow="1" bandRow="1">
                <a:tableStyleId>{7DF18680-E054-41AD-8BC1-D1AEF772440D}</a:tableStyleId>
              </a:tblPr>
              <a:tblGrid>
                <a:gridCol w="1948578">
                  <a:extLst>
                    <a:ext uri="{9D8B030D-6E8A-4147-A177-3AD203B41FA5}">
                      <a16:colId xmlns:a16="http://schemas.microsoft.com/office/drawing/2014/main" val="1784646842"/>
                    </a:ext>
                  </a:extLst>
                </a:gridCol>
                <a:gridCol w="12451416">
                  <a:extLst>
                    <a:ext uri="{9D8B030D-6E8A-4147-A177-3AD203B41FA5}">
                      <a16:colId xmlns:a16="http://schemas.microsoft.com/office/drawing/2014/main" val="4109179067"/>
                    </a:ext>
                  </a:extLst>
                </a:gridCol>
                <a:gridCol w="1013261">
                  <a:extLst>
                    <a:ext uri="{9D8B030D-6E8A-4147-A177-3AD203B41FA5}">
                      <a16:colId xmlns:a16="http://schemas.microsoft.com/office/drawing/2014/main" val="2034655413"/>
                    </a:ext>
                  </a:extLst>
                </a:gridCol>
                <a:gridCol w="2474695">
                  <a:extLst>
                    <a:ext uri="{9D8B030D-6E8A-4147-A177-3AD203B41FA5}">
                      <a16:colId xmlns:a16="http://schemas.microsoft.com/office/drawing/2014/main" val="3467101624"/>
                    </a:ext>
                  </a:extLst>
                </a:gridCol>
              </a:tblGrid>
              <a:tr h="911416">
                <a:tc rowSpan="2">
                  <a:txBody>
                    <a:bodyPr/>
                    <a:lstStyle/>
                    <a:p>
                      <a:pPr algn="ctr">
                        <a:lnSpc>
                          <a:spcPct val="150000"/>
                        </a:lnSpc>
                      </a:pPr>
                      <a:r>
                        <a:rPr lang="en-US" sz="3700" dirty="0" smtClean="0">
                          <a:latin typeface="Arial" panose="020B0604020202020204" pitchFamily="34" charset="0"/>
                          <a:cs typeface="Arial" panose="020B0604020202020204" pitchFamily="34" charset="0"/>
                        </a:rPr>
                        <a:t>STT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a:lnSpc>
                          <a:spcPct val="150000"/>
                        </a:lnSpc>
                      </a:pPr>
                      <a:r>
                        <a:rPr lang="en-US" sz="3700" dirty="0" smtClean="0">
                          <a:latin typeface="Arial" panose="020B0604020202020204" pitchFamily="34" charset="0"/>
                          <a:cs typeface="Arial" panose="020B0604020202020204" pitchFamily="34" charset="0"/>
                        </a:rPr>
                        <a:t>Nội dung đánh giá</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lnSpc>
                          <a:spcPct val="150000"/>
                        </a:lnSpc>
                      </a:pPr>
                      <a:r>
                        <a:rPr lang="en-US" sz="3700" dirty="0" smtClean="0">
                          <a:latin typeface="Arial" panose="020B0604020202020204" pitchFamily="34" charset="0"/>
                          <a:cs typeface="Arial" panose="020B0604020202020204" pitchFamily="34" charset="0"/>
                        </a:rPr>
                        <a:t>Kết quả</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2189113"/>
                  </a:ext>
                </a:extLst>
              </a:tr>
              <a:tr h="911416">
                <a:tc vMerge="1">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vi-VN" sz="3700" b="1" dirty="0" smtClean="0">
                          <a:latin typeface="Arial" panose="020B0604020202020204" pitchFamily="34" charset="0"/>
                          <a:cs typeface="Arial" panose="020B0604020202020204" pitchFamily="34" charset="0"/>
                        </a:rPr>
                        <a:t>Đạt</a:t>
                      </a: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BACC6"/>
                    </a:solidFill>
                  </a:tcPr>
                </a:tc>
                <a:tc>
                  <a:txBody>
                    <a:bodyPr/>
                    <a:lstStyle/>
                    <a:p>
                      <a:pPr algn="ctr">
                        <a:lnSpc>
                          <a:spcPct val="150000"/>
                        </a:lnSpc>
                      </a:pPr>
                      <a:r>
                        <a:rPr lang="vi-VN" sz="3700" b="1" dirty="0" smtClean="0">
                          <a:latin typeface="Arial" panose="020B0604020202020204" pitchFamily="34" charset="0"/>
                          <a:cs typeface="Arial" panose="020B0604020202020204" pitchFamily="34" charset="0"/>
                        </a:rPr>
                        <a:t>Chưa</a:t>
                      </a:r>
                      <a:r>
                        <a:rPr lang="vi-VN" sz="3700" b="1" baseline="0" dirty="0" smtClean="0">
                          <a:latin typeface="Arial" panose="020B0604020202020204" pitchFamily="34" charset="0"/>
                          <a:cs typeface="Arial" panose="020B0604020202020204" pitchFamily="34" charset="0"/>
                        </a:rPr>
                        <a:t> đạt</a:t>
                      </a: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BACC6"/>
                    </a:solidFill>
                  </a:tcPr>
                </a:tc>
                <a:extLst>
                  <a:ext uri="{0D108BD9-81ED-4DB2-BD59-A6C34878D82A}">
                    <a16:rowId xmlns:a16="http://schemas.microsoft.com/office/drawing/2014/main" val="2841662338"/>
                  </a:ext>
                </a:extLst>
              </a:tr>
              <a:tr h="1025813">
                <a:tc rowSpan="3">
                  <a:txBody>
                    <a:bodyPr/>
                    <a:lstStyle/>
                    <a:p>
                      <a:pPr algn="ctr">
                        <a:lnSpc>
                          <a:spcPct val="150000"/>
                        </a:lnSpc>
                      </a:pPr>
                      <a:r>
                        <a:rPr lang="en-US" sz="3700" b="1" dirty="0" smtClean="0">
                          <a:latin typeface="Arial" panose="020B0604020202020204" pitchFamily="34" charset="0"/>
                          <a:cs typeface="Arial" panose="020B0604020202020204" pitchFamily="34" charset="0"/>
                        </a:rPr>
                        <a:t>Mở đầu</a:t>
                      </a: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en-US" sz="3700" dirty="0" smtClean="0">
                          <a:latin typeface="Arial" panose="020B0604020202020204" pitchFamily="34" charset="0"/>
                          <a:cs typeface="Arial" panose="020B0604020202020204" pitchFamily="34" charset="0"/>
                        </a:rPr>
                        <a:t>Lời chào ban đầu và tự giới thiệu nếu cần.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3812383"/>
                  </a:ext>
                </a:extLst>
              </a:tr>
              <a:tr h="1025813">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700" dirty="0" smtClean="0">
                          <a:latin typeface="+mn-lt"/>
                          <a:cs typeface="Arial" panose="020B0604020202020204" pitchFamily="34" charset="0"/>
                        </a:rPr>
                        <a:t>Giới thiệu vấn đề: Nêu tên cuốn sách</a:t>
                      </a:r>
                      <a:r>
                        <a:rPr lang="en-US" sz="3700" dirty="0" smtClean="0">
                          <a:latin typeface="+mn-lt"/>
                          <a:cs typeface="Arial" panose="020B0604020202020204" pitchFamily="34" charset="0"/>
                        </a:rPr>
                        <a: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52816411"/>
                  </a:ext>
                </a:extLst>
              </a:tr>
              <a:tr h="1025813">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700" dirty="0" smtClean="0">
                          <a:latin typeface="+mn-lt"/>
                          <a:cs typeface="Arial" panose="020B0604020202020204" pitchFamily="34" charset="0"/>
                        </a:rPr>
                        <a:t>Lí do em giới thiệu cuốn sách với người nghe</a:t>
                      </a:r>
                      <a:r>
                        <a:rPr lang="en-US" sz="3700" dirty="0" smtClean="0">
                          <a:latin typeface="+mn-lt"/>
                          <a:cs typeface="Arial" panose="020B0604020202020204" pitchFamily="34" charset="0"/>
                        </a:rPr>
                        <a: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537126"/>
                  </a:ext>
                </a:extLst>
              </a:tr>
              <a:tr h="1837150">
                <a:tc rowSpan="3">
                  <a:txBody>
                    <a:bodyPr/>
                    <a:lstStyle/>
                    <a:p>
                      <a:pPr algn="ctr">
                        <a:lnSpc>
                          <a:spcPct val="150000"/>
                        </a:lnSpc>
                      </a:pPr>
                      <a:r>
                        <a:rPr lang="en-US" sz="3700" b="1" dirty="0" smtClean="0">
                          <a:latin typeface="Arial" panose="020B0604020202020204" pitchFamily="34" charset="0"/>
                          <a:cs typeface="Arial" panose="020B0604020202020204" pitchFamily="34" charset="0"/>
                        </a:rPr>
                        <a:t>Nội dung chính</a:t>
                      </a: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700" dirty="0" smtClean="0">
                          <a:latin typeface="+mn-lt"/>
                          <a:cs typeface="Arial" panose="020B0604020202020204" pitchFamily="34" charset="0"/>
                        </a:rPr>
                        <a:t>Những thông tin về cuốn sách (tác giả, nhà xuất bản, năm xuất bản…)</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3476579"/>
                  </a:ext>
                </a:extLst>
              </a:tr>
              <a:tr h="1025813">
                <a:tc vMerge="1">
                  <a:txBody>
                    <a:bodyPr/>
                    <a:lstStyle/>
                    <a:p>
                      <a:pPr algn="ctr">
                        <a:lnSpc>
                          <a:spcPct val="150000"/>
                        </a:lnSpc>
                      </a:pPr>
                      <a:endParaRPr lang="en-US" sz="35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700" dirty="0" smtClean="0">
                          <a:latin typeface="+mn-lt"/>
                          <a:cs typeface="Arial" panose="020B0604020202020204" pitchFamily="34" charset="0"/>
                        </a:rPr>
                        <a:t>Đề tài hay chủ đề của cuốn sách</a:t>
                      </a:r>
                      <a:r>
                        <a:rPr lang="en-US" sz="3700" dirty="0" smtClean="0">
                          <a:latin typeface="+mn-lt"/>
                          <a:cs typeface="Arial" panose="020B0604020202020204" pitchFamily="34" charset="0"/>
                        </a:rPr>
                        <a: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991620"/>
                  </a:ext>
                </a:extLst>
              </a:tr>
              <a:tr h="1025813">
                <a:tc vMerge="1">
                  <a:txBody>
                    <a:bodyPr/>
                    <a:lstStyle/>
                    <a:p>
                      <a:pPr algn="ctr">
                        <a:lnSpc>
                          <a:spcPct val="150000"/>
                        </a:lnSpc>
                      </a:pP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en-US" sz="3700" dirty="0" smtClean="0">
                          <a:latin typeface="Arial" panose="020B0604020202020204" pitchFamily="34" charset="0"/>
                          <a:cs typeface="Arial" panose="020B0604020202020204" pitchFamily="34" charset="0"/>
                        </a:rPr>
                        <a:t>Nét đặc sắc về hình thức nghệ thuật của cuốn sách.</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87320976"/>
                  </a:ext>
                </a:extLst>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4193759">
            <a:off x="-139940" y="7639568"/>
            <a:ext cx="3322319" cy="2023780"/>
          </a:xfrm>
          <a:custGeom>
            <a:avLst/>
            <a:gdLst/>
            <a:ahLst/>
            <a:cxnLst/>
            <a:rect l="l" t="t" r="r" b="b"/>
            <a:pathLst>
              <a:path w="5330691" h="2965803">
                <a:moveTo>
                  <a:pt x="0" y="0"/>
                </a:moveTo>
                <a:lnTo>
                  <a:pt x="5330691" y="0"/>
                </a:lnTo>
                <a:lnTo>
                  <a:pt x="5330691" y="2965803"/>
                </a:lnTo>
                <a:lnTo>
                  <a:pt x="0" y="2965803"/>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flipV="1">
            <a:off x="13944600" y="7687243"/>
            <a:ext cx="4343400" cy="2637855"/>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6">
              <a:extLst>
                <a:ext uri="{96DAC541-7B7A-43D3-8B79-37D633B846F1}">
                  <asvg:svgBlip xmlns="" xmlns:asvg="http://schemas.microsoft.com/office/drawing/2016/SVG/main" r:embed="rId9"/>
                </a:ext>
              </a:extLst>
            </a:blip>
            <a:srcRect/>
            <a:stretch>
              <a:fillRect l="-36800" t="-74568" r="1"/>
            </a:stretch>
          </a:blipFill>
        </p:spPr>
      </p:sp>
      <p:sp>
        <p:nvSpPr>
          <p:cNvPr id="7" name="Freeform 7"/>
          <p:cNvSpPr/>
          <p:nvPr/>
        </p:nvSpPr>
        <p:spPr>
          <a:xfrm>
            <a:off x="9782559" y="9655768"/>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1990400912"/>
              </p:ext>
            </p:extLst>
          </p:nvPr>
        </p:nvGraphicFramePr>
        <p:xfrm>
          <a:off x="228600" y="225889"/>
          <a:ext cx="17887950" cy="9931423"/>
        </p:xfrm>
        <a:graphic>
          <a:graphicData uri="http://schemas.openxmlformats.org/drawingml/2006/table">
            <a:tbl>
              <a:tblPr firstRow="1" bandRow="1">
                <a:tableStyleId>{7DF18680-E054-41AD-8BC1-D1AEF772440D}</a:tableStyleId>
              </a:tblPr>
              <a:tblGrid>
                <a:gridCol w="2345080">
                  <a:extLst>
                    <a:ext uri="{9D8B030D-6E8A-4147-A177-3AD203B41FA5}">
                      <a16:colId xmlns:a16="http://schemas.microsoft.com/office/drawing/2014/main" val="1784646842"/>
                    </a:ext>
                  </a:extLst>
                </a:gridCol>
                <a:gridCol w="12268200">
                  <a:extLst>
                    <a:ext uri="{9D8B030D-6E8A-4147-A177-3AD203B41FA5}">
                      <a16:colId xmlns:a16="http://schemas.microsoft.com/office/drawing/2014/main" val="4109179067"/>
                    </a:ext>
                  </a:extLst>
                </a:gridCol>
                <a:gridCol w="990600">
                  <a:extLst>
                    <a:ext uri="{9D8B030D-6E8A-4147-A177-3AD203B41FA5}">
                      <a16:colId xmlns:a16="http://schemas.microsoft.com/office/drawing/2014/main" val="2034655413"/>
                    </a:ext>
                  </a:extLst>
                </a:gridCol>
                <a:gridCol w="2284070">
                  <a:extLst>
                    <a:ext uri="{9D8B030D-6E8A-4147-A177-3AD203B41FA5}">
                      <a16:colId xmlns:a16="http://schemas.microsoft.com/office/drawing/2014/main" val="3467101624"/>
                    </a:ext>
                  </a:extLst>
                </a:gridCol>
              </a:tblGrid>
              <a:tr h="848374">
                <a:tc rowSpan="2">
                  <a:txBody>
                    <a:bodyPr/>
                    <a:lstStyle/>
                    <a:p>
                      <a:pPr algn="ctr">
                        <a:lnSpc>
                          <a:spcPct val="150000"/>
                        </a:lnSpc>
                      </a:pPr>
                      <a:r>
                        <a:rPr lang="en-US" sz="3700" dirty="0" smtClean="0">
                          <a:latin typeface="Arial" panose="020B0604020202020204" pitchFamily="34" charset="0"/>
                          <a:cs typeface="Arial" panose="020B0604020202020204" pitchFamily="34" charset="0"/>
                        </a:rPr>
                        <a:t>STT</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a:lnSpc>
                          <a:spcPct val="150000"/>
                        </a:lnSpc>
                      </a:pPr>
                      <a:r>
                        <a:rPr lang="en-US" sz="3700" dirty="0" smtClean="0">
                          <a:latin typeface="Arial" panose="020B0604020202020204" pitchFamily="34" charset="0"/>
                          <a:cs typeface="Arial" panose="020B0604020202020204" pitchFamily="34" charset="0"/>
                        </a:rPr>
                        <a:t>Nội dung đánh giá</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pPr algn="ctr">
                        <a:lnSpc>
                          <a:spcPct val="150000"/>
                        </a:lnSpc>
                      </a:pPr>
                      <a:r>
                        <a:rPr lang="en-US" sz="3700" dirty="0" smtClean="0">
                          <a:latin typeface="Arial" panose="020B0604020202020204" pitchFamily="34" charset="0"/>
                          <a:cs typeface="Arial" panose="020B0604020202020204" pitchFamily="34" charset="0"/>
                        </a:rPr>
                        <a:t>Kết quả</a:t>
                      </a:r>
                      <a:endParaRPr lang="en-US" sz="37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2189113"/>
                  </a:ext>
                </a:extLst>
              </a:tr>
              <a:tr h="848374">
                <a:tc vMerge="1">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vi-VN" sz="3700" b="1" dirty="0" smtClean="0">
                          <a:latin typeface="Arial" panose="020B0604020202020204" pitchFamily="34" charset="0"/>
                          <a:cs typeface="Arial" panose="020B0604020202020204" pitchFamily="34" charset="0"/>
                        </a:rPr>
                        <a:t>Đạt</a:t>
                      </a: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BACC6"/>
                    </a:solidFill>
                  </a:tcPr>
                </a:tc>
                <a:tc>
                  <a:txBody>
                    <a:bodyPr/>
                    <a:lstStyle/>
                    <a:p>
                      <a:pPr algn="ctr">
                        <a:lnSpc>
                          <a:spcPct val="150000"/>
                        </a:lnSpc>
                      </a:pPr>
                      <a:r>
                        <a:rPr lang="vi-VN" sz="3700" b="1" dirty="0" smtClean="0">
                          <a:latin typeface="Arial" panose="020B0604020202020204" pitchFamily="34" charset="0"/>
                          <a:cs typeface="Arial" panose="020B0604020202020204" pitchFamily="34" charset="0"/>
                        </a:rPr>
                        <a:t>Chưa</a:t>
                      </a:r>
                      <a:r>
                        <a:rPr lang="vi-VN" sz="3700" b="1" baseline="0" dirty="0" smtClean="0">
                          <a:latin typeface="Arial" panose="020B0604020202020204" pitchFamily="34" charset="0"/>
                          <a:cs typeface="Arial" panose="020B0604020202020204" pitchFamily="34" charset="0"/>
                        </a:rPr>
                        <a:t> đạt</a:t>
                      </a: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BACC6"/>
                    </a:solidFill>
                  </a:tcPr>
                </a:tc>
                <a:extLst>
                  <a:ext uri="{0D108BD9-81ED-4DB2-BD59-A6C34878D82A}">
                    <a16:rowId xmlns:a16="http://schemas.microsoft.com/office/drawing/2014/main" val="2841662338"/>
                  </a:ext>
                </a:extLst>
              </a:tr>
              <a:tr h="1635678">
                <a:tc rowSpan="3">
                  <a:txBody>
                    <a:bodyPr/>
                    <a:lstStyle/>
                    <a:p>
                      <a:pPr algn="ctr">
                        <a:lnSpc>
                          <a:spcPct val="150000"/>
                        </a:lnSpc>
                      </a:pPr>
                      <a:r>
                        <a:rPr lang="en-US" sz="3500" b="1" dirty="0" smtClean="0">
                          <a:latin typeface="Arial" panose="020B0604020202020204" pitchFamily="34" charset="0"/>
                          <a:cs typeface="Arial" panose="020B0604020202020204" pitchFamily="34" charset="0"/>
                        </a:rPr>
                        <a:t>Kết thúc</a:t>
                      </a:r>
                      <a:endParaRPr lang="en-US" sz="35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500" dirty="0" smtClean="0">
                          <a:latin typeface="+mn-lt"/>
                          <a:cs typeface="Arial" panose="020B0604020202020204" pitchFamily="34" charset="0"/>
                        </a:rPr>
                        <a:t>Tóm lược và nhấn mạnh nội dung trình bày: Nêu cảm nghĩ, đánh giá của em về cuốn sách, khích lệ người nghe tìm đọc</a:t>
                      </a:r>
                      <a:r>
                        <a:rPr lang="en-US" sz="3500" dirty="0" smtClean="0">
                          <a:latin typeface="+mn-lt"/>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53812383"/>
                  </a:ext>
                </a:extLst>
              </a:tr>
              <a:tr h="1622676">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500" dirty="0" smtClean="0">
                          <a:latin typeface="+mn-lt"/>
                          <a:cs typeface="Arial" panose="020B0604020202020204" pitchFamily="34" charset="0"/>
                        </a:rPr>
                        <a:t>Nêu vấn đề thảo luận hoặc mời gọi sự phản hồi từ phía người nghe.</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52816411"/>
                  </a:ext>
                </a:extLst>
              </a:tr>
              <a:tr h="908279">
                <a:tc vMerge="1">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500" dirty="0" smtClean="0">
                          <a:latin typeface="Arial" panose="020B0604020202020204" pitchFamily="34" charset="0"/>
                          <a:cs typeface="Arial" panose="020B0604020202020204" pitchFamily="34" charset="0"/>
                        </a:rPr>
                        <a:t>Cảm ơn và chào kết thúc.</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537126"/>
                  </a:ext>
                </a:extLst>
              </a:tr>
              <a:tr h="908279">
                <a:tc rowSpan="4">
                  <a:txBody>
                    <a:bodyPr/>
                    <a:lstStyle/>
                    <a:p>
                      <a:pPr algn="ctr">
                        <a:lnSpc>
                          <a:spcPct val="150000"/>
                        </a:lnSpc>
                      </a:pPr>
                      <a:r>
                        <a:rPr lang="vi-VN" sz="3500" b="1" dirty="0" smtClean="0">
                          <a:latin typeface="Arial" panose="020B0604020202020204" pitchFamily="34" charset="0"/>
                          <a:cs typeface="Arial" panose="020B0604020202020204" pitchFamily="34" charset="0"/>
                        </a:rPr>
                        <a:t>Kĩ năng trình bày, tương tác với người nghe</a:t>
                      </a:r>
                      <a:endParaRPr lang="en-US" sz="35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500" dirty="0" smtClean="0">
                          <a:latin typeface="Arial" panose="020B0604020202020204" pitchFamily="34" charset="0"/>
                          <a:cs typeface="Arial" panose="020B0604020202020204" pitchFamily="34" charset="0"/>
                        </a:rPr>
                        <a:t>Sử dụng lời lẽ chân thành, tôn trọng người khác.</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3476579"/>
                  </a:ext>
                </a:extLst>
              </a:tr>
              <a:tr h="908279">
                <a:tc vMerge="1">
                  <a:txBody>
                    <a:bodyPr/>
                    <a:lstStyle/>
                    <a:p>
                      <a:pPr algn="ctr">
                        <a:lnSpc>
                          <a:spcPct val="150000"/>
                        </a:lnSpc>
                      </a:pPr>
                      <a:endParaRPr lang="en-US" sz="35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500" dirty="0" smtClean="0">
                          <a:latin typeface="Arial" panose="020B0604020202020204" pitchFamily="34" charset="0"/>
                          <a:cs typeface="Arial" panose="020B0604020202020204" pitchFamily="34" charset="0"/>
                        </a:rPr>
                        <a:t>Diễn đạt rõ ràng, gãy gọn, đáp ứng yêu cầu của bài nói.</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991620"/>
                  </a:ext>
                </a:extLst>
              </a:tr>
              <a:tr h="908279">
                <a:tc vMerge="1">
                  <a:txBody>
                    <a:bodyPr/>
                    <a:lstStyle/>
                    <a:p>
                      <a:pPr algn="ctr">
                        <a:lnSpc>
                          <a:spcPct val="150000"/>
                        </a:lnSpc>
                      </a:pP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500" dirty="0" smtClean="0">
                          <a:latin typeface="Arial" panose="020B0604020202020204" pitchFamily="34" charset="0"/>
                          <a:cs typeface="Arial" panose="020B0604020202020204" pitchFamily="34" charset="0"/>
                        </a:rPr>
                        <a:t>Tương tác tích cực với người nghe trong suốt quá trình nói</a:t>
                      </a:r>
                      <a:r>
                        <a:rPr lang="en-US" sz="3500" dirty="0" smtClean="0">
                          <a:latin typeface="Arial" panose="020B060402020202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79734588"/>
                  </a:ext>
                </a:extLst>
              </a:tr>
              <a:tr h="1343205">
                <a:tc vMerge="1">
                  <a:txBody>
                    <a:bodyPr/>
                    <a:lstStyle/>
                    <a:p>
                      <a:pPr algn="ctr">
                        <a:lnSpc>
                          <a:spcPct val="150000"/>
                        </a:lnSpc>
                      </a:pPr>
                      <a:endParaRPr lang="en-US" sz="37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r>
                        <a:rPr lang="vi-VN" sz="3500" dirty="0" smtClean="0">
                          <a:latin typeface="Arial" panose="020B0604020202020204" pitchFamily="34" charset="0"/>
                          <a:cs typeface="Arial" panose="020B0604020202020204" pitchFamily="34" charset="0"/>
                        </a:rPr>
                        <a:t>Phản hồi thỏa đáng những câu hỏi, ý kiến của người nghe.</a:t>
                      </a: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nSpc>
                          <a:spcPct val="150000"/>
                        </a:lnSpc>
                      </a:pPr>
                      <a:endParaRPr lang="en-US" sz="35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63817617"/>
                  </a:ext>
                </a:extLst>
              </a:tr>
            </a:tbl>
          </a:graphicData>
        </a:graphic>
      </p:graphicFrame>
    </p:spTree>
    <p:extLst>
      <p:ext uri="{BB962C8B-B14F-4D97-AF65-F5344CB8AC3E}">
        <p14:creationId xmlns:p14="http://schemas.microsoft.com/office/powerpoint/2010/main" val="939925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468600" y="-38102"/>
            <a:ext cx="2819400" cy="4023279"/>
          </a:xfrm>
          <a:custGeom>
            <a:avLst/>
            <a:gdLst/>
            <a:ahLst/>
            <a:cxnLst/>
            <a:rect l="l" t="t" r="r" b="b"/>
            <a:pathLst>
              <a:path w="7209588" h="5623479">
                <a:moveTo>
                  <a:pt x="0" y="0"/>
                </a:moveTo>
                <a:lnTo>
                  <a:pt x="7209588" y="0"/>
                </a:lnTo>
                <a:lnTo>
                  <a:pt x="7209588" y="5623478"/>
                </a:lnTo>
                <a:lnTo>
                  <a:pt x="0" y="5623478"/>
                </a:lnTo>
                <a:lnTo>
                  <a:pt x="0" y="0"/>
                </a:lnTo>
                <a:close/>
              </a:path>
            </a:pathLst>
          </a:custGeom>
          <a:blipFill>
            <a:blip r:embed="rId2">
              <a:extLst>
                <a:ext uri="{96DAC541-7B7A-43D3-8B79-37D633B846F1}">
                  <asvg:svgBlip xmlns="" xmlns:asvg="http://schemas.microsoft.com/office/drawing/2016/SVG/main" r:embed="rId9"/>
                </a:ext>
              </a:extLst>
            </a:blip>
            <a:srcRect/>
            <a:stretch>
              <a:fillRect l="-155714" b="-39774"/>
            </a:stretch>
          </a:blipFill>
        </p:spPr>
      </p:sp>
      <p:sp>
        <p:nvSpPr>
          <p:cNvPr id="7" name="Freeform 7"/>
          <p:cNvSpPr/>
          <p:nvPr/>
        </p:nvSpPr>
        <p:spPr>
          <a:xfrm rot="10800000">
            <a:off x="-2" y="7505698"/>
            <a:ext cx="3676903" cy="2743201"/>
          </a:xfrm>
          <a:custGeom>
            <a:avLst/>
            <a:gdLst/>
            <a:ahLst/>
            <a:cxnLst/>
            <a:rect l="l" t="t" r="r" b="b"/>
            <a:pathLst>
              <a:path w="6420103" h="5007681">
                <a:moveTo>
                  <a:pt x="0" y="0"/>
                </a:moveTo>
                <a:lnTo>
                  <a:pt x="6420103" y="0"/>
                </a:lnTo>
                <a:lnTo>
                  <a:pt x="6420103" y="5007680"/>
                </a:lnTo>
                <a:lnTo>
                  <a:pt x="0" y="5007680"/>
                </a:lnTo>
                <a:lnTo>
                  <a:pt x="0" y="0"/>
                </a:lnTo>
                <a:close/>
              </a:path>
            </a:pathLst>
          </a:custGeom>
          <a:blipFill>
            <a:blip r:embed="rId2">
              <a:extLst>
                <a:ext uri="{96DAC541-7B7A-43D3-8B79-37D633B846F1}">
                  <asvg:svgBlip xmlns="" xmlns:asvg="http://schemas.microsoft.com/office/drawing/2016/SVG/main" r:embed="rId9"/>
                </a:ext>
              </a:extLst>
            </a:blip>
            <a:srcRect/>
            <a:stretch>
              <a:fillRect t="-82549" r="-74606"/>
            </a:stretch>
          </a:blipFill>
        </p:spPr>
      </p:sp>
      <p:sp>
        <p:nvSpPr>
          <p:cNvPr id="14" name="Rounded Rectangle 13"/>
          <p:cNvSpPr/>
          <p:nvPr/>
        </p:nvSpPr>
        <p:spPr>
          <a:xfrm>
            <a:off x="5181600" y="800100"/>
            <a:ext cx="8610600" cy="1555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5B96A9"/>
                </a:solidFill>
                <a:latin typeface="Arial" panose="020B0604020202020204" pitchFamily="34" charset="0"/>
                <a:cs typeface="Arial" panose="020B0604020202020204" pitchFamily="34" charset="0"/>
              </a:rPr>
              <a:t>VẬN DỤNG</a:t>
            </a:r>
            <a:endParaRPr lang="en-US" sz="6600" b="1" dirty="0">
              <a:solidFill>
                <a:srgbClr val="5B96A9"/>
              </a:solidFill>
              <a:latin typeface="Arial" panose="020B0604020202020204" pitchFamily="34" charset="0"/>
              <a:cs typeface="Arial" panose="020B0604020202020204" pitchFamily="34" charset="0"/>
            </a:endParaRPr>
          </a:p>
        </p:txBody>
      </p:sp>
      <p:sp>
        <p:nvSpPr>
          <p:cNvPr id="15" name="Rounded Rectangle 14"/>
          <p:cNvSpPr/>
          <p:nvPr/>
        </p:nvSpPr>
        <p:spPr>
          <a:xfrm>
            <a:off x="1524000" y="3390900"/>
            <a:ext cx="8458200" cy="3619500"/>
          </a:xfrm>
          <a:prstGeom prst="roundRect">
            <a:avLst>
              <a:gd name="adj" fmla="val 16929"/>
            </a:avLst>
          </a:prstGeom>
          <a:solidFill>
            <a:schemeClr val="bg1"/>
          </a:solidFill>
          <a:ln w="38100">
            <a:solidFill>
              <a:srgbClr val="5B96A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rgbClr val="C00000"/>
                </a:solidFill>
                <a:latin typeface="Arial" panose="020B0604020202020204" pitchFamily="34" charset="0"/>
                <a:cs typeface="Arial" panose="020B0604020202020204" pitchFamily="34" charset="0"/>
              </a:rPr>
              <a:t>Em hãy </a:t>
            </a:r>
            <a:r>
              <a:rPr lang="en-US" sz="4000" b="1" dirty="0" smtClean="0">
                <a:solidFill>
                  <a:srgbClr val="C00000"/>
                </a:solidFill>
                <a:latin typeface="Arial" panose="020B0604020202020204" pitchFamily="34" charset="0"/>
                <a:cs typeface="Arial" panose="020B0604020202020204" pitchFamily="34" charset="0"/>
              </a:rPr>
              <a:t>trả lời câu hỏi </a:t>
            </a:r>
            <a:r>
              <a:rPr lang="vi-VN" sz="4000" b="1" dirty="0" smtClean="0">
                <a:solidFill>
                  <a:srgbClr val="C00000"/>
                </a:solidFill>
                <a:latin typeface="Arial" panose="020B0604020202020204" pitchFamily="34" charset="0"/>
                <a:cs typeface="Arial" panose="020B0604020202020204" pitchFamily="34" charset="0"/>
              </a:rPr>
              <a:t>sau</a:t>
            </a:r>
            <a:r>
              <a:rPr lang="vi-VN" sz="4000" b="1" dirty="0">
                <a:solidFill>
                  <a:srgbClr val="C00000"/>
                </a:solidFill>
                <a:latin typeface="Arial" panose="020B0604020202020204" pitchFamily="34" charset="0"/>
                <a:cs typeface="Arial" panose="020B0604020202020204" pitchFamily="34" charset="0"/>
              </a:rPr>
              <a:t>:</a:t>
            </a:r>
          </a:p>
          <a:p>
            <a:pPr algn="ctr">
              <a:lnSpc>
                <a:spcPct val="150000"/>
              </a:lnSpc>
            </a:pPr>
            <a:r>
              <a:rPr lang="vi-VN" sz="4000" dirty="0">
                <a:solidFill>
                  <a:schemeClr val="tx1"/>
                </a:solidFill>
                <a:latin typeface="Arial" panose="020B0604020202020204" pitchFamily="34" charset="0"/>
                <a:cs typeface="Arial" panose="020B0604020202020204" pitchFamily="34" charset="0"/>
              </a:rPr>
              <a:t>Hãy viết bài văn giới thiệu một cuốn sách (truyện)</a:t>
            </a:r>
          </a:p>
        </p:txBody>
      </p:sp>
      <p:pic>
        <p:nvPicPr>
          <p:cNvPr id="17" name="Picture 16"/>
          <p:cNvPicPr>
            <a:picLocks noChangeAspect="1"/>
          </p:cNvPicPr>
          <p:nvPr/>
        </p:nvPicPr>
        <p:blipFill>
          <a:blip r:embed="rId10"/>
          <a:stretch>
            <a:fillRect/>
          </a:stretch>
        </p:blipFill>
        <p:spPr>
          <a:xfrm>
            <a:off x="10600812" y="2705100"/>
            <a:ext cx="6382775" cy="742302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42"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4193759">
            <a:off x="-139940" y="7639568"/>
            <a:ext cx="3322319" cy="2023780"/>
          </a:xfrm>
          <a:custGeom>
            <a:avLst/>
            <a:gdLst/>
            <a:ahLst/>
            <a:cxnLst/>
            <a:rect l="l" t="t" r="r" b="b"/>
            <a:pathLst>
              <a:path w="5330691" h="2965803">
                <a:moveTo>
                  <a:pt x="0" y="0"/>
                </a:moveTo>
                <a:lnTo>
                  <a:pt x="5330691" y="0"/>
                </a:lnTo>
                <a:lnTo>
                  <a:pt x="5330691" y="2965803"/>
                </a:lnTo>
                <a:lnTo>
                  <a:pt x="0" y="2965803"/>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flipV="1">
            <a:off x="13944600" y="7687243"/>
            <a:ext cx="4343400" cy="2637855"/>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6">
              <a:extLst>
                <a:ext uri="{96DAC541-7B7A-43D3-8B79-37D633B846F1}">
                  <asvg:svgBlip xmlns="" xmlns:asvg="http://schemas.microsoft.com/office/drawing/2016/SVG/main" r:embed="rId9"/>
                </a:ext>
              </a:extLst>
            </a:blip>
            <a:srcRect/>
            <a:stretch>
              <a:fillRect l="-36800" t="-74568" r="1"/>
            </a:stretch>
          </a:blipFill>
        </p:spPr>
      </p:sp>
      <p:sp>
        <p:nvSpPr>
          <p:cNvPr id="7" name="Freeform 7"/>
          <p:cNvSpPr/>
          <p:nvPr/>
        </p:nvSpPr>
        <p:spPr>
          <a:xfrm>
            <a:off x="9782559" y="9655768"/>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6" name="Rounded Rectangle 5"/>
          <p:cNvSpPr/>
          <p:nvPr/>
        </p:nvSpPr>
        <p:spPr>
          <a:xfrm>
            <a:off x="3581400" y="1257300"/>
            <a:ext cx="11128483" cy="155591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5B96A9"/>
                </a:solidFill>
                <a:latin typeface="Arial" panose="020B0604020202020204" pitchFamily="34" charset="0"/>
                <a:cs typeface="Arial" panose="020B0604020202020204" pitchFamily="34" charset="0"/>
              </a:rPr>
              <a:t>HƯỚNG DẪN VỀ NHÀ</a:t>
            </a:r>
            <a:endParaRPr lang="en-US" sz="6600" b="1" dirty="0">
              <a:solidFill>
                <a:srgbClr val="5B96A9"/>
              </a:solidFill>
              <a:latin typeface="Arial" panose="020B0604020202020204" pitchFamily="34" charset="0"/>
              <a:cs typeface="Arial" panose="020B0604020202020204" pitchFamily="34" charset="0"/>
            </a:endParaRPr>
          </a:p>
        </p:txBody>
      </p:sp>
      <p:sp>
        <p:nvSpPr>
          <p:cNvPr id="8" name="Rounded Rectangle 7"/>
          <p:cNvSpPr/>
          <p:nvPr/>
        </p:nvSpPr>
        <p:spPr>
          <a:xfrm>
            <a:off x="1928879" y="3619500"/>
            <a:ext cx="7167880" cy="3810000"/>
          </a:xfrm>
          <a:prstGeom prst="roundRect">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 </a:t>
            </a:r>
            <a:r>
              <a:rPr lang="en-US" sz="4000" b="1" dirty="0">
                <a:solidFill>
                  <a:schemeClr val="tx1"/>
                </a:solidFill>
                <a:latin typeface="Arial" panose="020B0604020202020204" pitchFamily="34" charset="0"/>
                <a:cs typeface="Arial" panose="020B0604020202020204" pitchFamily="34" charset="0"/>
              </a:rPr>
              <a:t>N</a:t>
            </a:r>
            <a:r>
              <a:rPr lang="vi-VN" sz="4000" b="1" dirty="0" smtClean="0">
                <a:solidFill>
                  <a:schemeClr val="tx1"/>
                </a:solidFill>
                <a:latin typeface="Arial" panose="020B0604020202020204" pitchFamily="34" charset="0"/>
                <a:cs typeface="Arial" panose="020B0604020202020204" pitchFamily="34" charset="0"/>
              </a:rPr>
              <a:t>ói </a:t>
            </a:r>
            <a:r>
              <a:rPr lang="vi-VN" sz="4000" b="1" dirty="0">
                <a:solidFill>
                  <a:schemeClr val="tx1"/>
                </a:solidFill>
                <a:latin typeface="Arial" panose="020B0604020202020204" pitchFamily="34" charset="0"/>
                <a:cs typeface="Arial" panose="020B0604020202020204" pitchFamily="34" charset="0"/>
              </a:rPr>
              <a:t>và </a:t>
            </a:r>
            <a:r>
              <a:rPr lang="vi-VN" sz="4000" b="1" dirty="0" smtClean="0">
                <a:solidFill>
                  <a:schemeClr val="tx1"/>
                </a:solidFill>
                <a:latin typeface="Arial" panose="020B0604020202020204" pitchFamily="34" charset="0"/>
                <a:cs typeface="Arial" panose="020B0604020202020204" pitchFamily="34" charset="0"/>
              </a:rPr>
              <a:t>nghe</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Giới thiệu về một cuốn sách (truyện)</a:t>
            </a:r>
            <a:endParaRPr lang="vi-VN"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782559" y="3619500"/>
            <a:ext cx="7010400" cy="3810000"/>
          </a:xfrm>
          <a:prstGeom prst="roundRect">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Soạn Văn bản</a:t>
            </a: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Đồng chí – Chính Hữu</a:t>
            </a:r>
            <a:endParaRPr lang="vi-VN"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0238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057016">
            <a:off x="-342696" y="7574760"/>
            <a:ext cx="3214491" cy="3437878"/>
          </a:xfrm>
          <a:custGeom>
            <a:avLst/>
            <a:gdLst/>
            <a:ahLst/>
            <a:cxnLst/>
            <a:rect l="l" t="t" r="r" b="b"/>
            <a:pathLst>
              <a:path w="4500755" h="3971916">
                <a:moveTo>
                  <a:pt x="0" y="0"/>
                </a:moveTo>
                <a:lnTo>
                  <a:pt x="4500755" y="0"/>
                </a:lnTo>
                <a:lnTo>
                  <a:pt x="4500755" y="3971916"/>
                </a:lnTo>
                <a:lnTo>
                  <a:pt x="0" y="39719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5310909">
            <a:off x="15691066" y="-32523"/>
            <a:ext cx="3456754" cy="2017924"/>
          </a:xfrm>
          <a:custGeom>
            <a:avLst/>
            <a:gdLst/>
            <a:ahLst/>
            <a:cxnLst/>
            <a:rect l="l" t="t" r="r" b="b"/>
            <a:pathLst>
              <a:path w="4930533" h="2743169">
                <a:moveTo>
                  <a:pt x="0" y="0"/>
                </a:moveTo>
                <a:lnTo>
                  <a:pt x="4930534" y="0"/>
                </a:lnTo>
                <a:lnTo>
                  <a:pt x="4930534" y="2743170"/>
                </a:lnTo>
                <a:lnTo>
                  <a:pt x="0" y="2743170"/>
                </a:lnTo>
                <a:lnTo>
                  <a:pt x="0" y="0"/>
                </a:lnTo>
                <a:close/>
              </a:path>
            </a:pathLst>
          </a:custGeom>
          <a:blipFill>
            <a:blip r:embed="rId4">
              <a:extLst>
                <a:ext uri="{96DAC541-7B7A-43D3-8B79-37D633B846F1}">
                  <asvg:svgBlip xmlns="" xmlns:asvg="http://schemas.microsoft.com/office/drawing/2016/SVG/main" r:embed="rId9"/>
                </a:ext>
              </a:extLst>
            </a:blip>
            <a:stretch>
              <a:fillRect/>
            </a:stretch>
          </a:blipFill>
        </p:spPr>
      </p:sp>
      <p:sp>
        <p:nvSpPr>
          <p:cNvPr id="6" name="Freeform 6"/>
          <p:cNvSpPr/>
          <p:nvPr/>
        </p:nvSpPr>
        <p:spPr>
          <a:xfrm rot="-5057016">
            <a:off x="-237008" y="8169179"/>
            <a:ext cx="2529277" cy="2705044"/>
          </a:xfrm>
          <a:custGeom>
            <a:avLst/>
            <a:gdLst/>
            <a:ahLst/>
            <a:cxnLst/>
            <a:rect l="l" t="t" r="r" b="b"/>
            <a:pathLst>
              <a:path w="3541353" h="3125244">
                <a:moveTo>
                  <a:pt x="0" y="0"/>
                </a:moveTo>
                <a:lnTo>
                  <a:pt x="3541353" y="0"/>
                </a:lnTo>
                <a:lnTo>
                  <a:pt x="3541353" y="3125244"/>
                </a:lnTo>
                <a:lnTo>
                  <a:pt x="0" y="312524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6"/>
          <p:cNvSpPr txBox="1"/>
          <p:nvPr/>
        </p:nvSpPr>
        <p:spPr>
          <a:xfrm>
            <a:off x="1862434" y="2340060"/>
            <a:ext cx="14706600" cy="6068136"/>
          </a:xfrm>
          <a:prstGeom prst="rect">
            <a:avLst/>
          </a:prstGeom>
          <a:noFill/>
        </p:spPr>
        <p:txBody>
          <a:bodyPr wrap="square" rtlCol="0">
            <a:spAutoFit/>
          </a:bodyPr>
          <a:lstStyle/>
          <a:p>
            <a:pPr algn="ctr">
              <a:lnSpc>
                <a:spcPct val="150000"/>
              </a:lnSpc>
            </a:pPr>
            <a:r>
              <a:rPr lang="vi-VN" sz="9000" b="1" dirty="0" smtClean="0">
                <a:solidFill>
                  <a:srgbClr val="5B96A9"/>
                </a:solidFill>
                <a:cs typeface="Arial" panose="020B0604020202020204" pitchFamily="34" charset="0"/>
              </a:rPr>
              <a:t>TRÂN TRỌNG CẢM ƠN SỰ QUAN TÂM THEO DÕI CỦA CÁC EM</a:t>
            </a:r>
            <a:r>
              <a:rPr lang="en-US" sz="9000" b="1" dirty="0" smtClean="0">
                <a:solidFill>
                  <a:srgbClr val="5B96A9"/>
                </a:solidFill>
                <a:latin typeface="Arial" panose="020B0604020202020204" pitchFamily="34" charset="0"/>
                <a:cs typeface="Arial" panose="020B0604020202020204" pitchFamily="34" charset="0"/>
              </a:rPr>
              <a:t>!</a:t>
            </a:r>
            <a:endParaRPr lang="en-US" sz="9000" b="1" dirty="0">
              <a:solidFill>
                <a:srgbClr val="5B96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6837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5499692"/>
            <a:ext cx="3192487" cy="4800600"/>
          </a:xfrm>
          <a:custGeom>
            <a:avLst/>
            <a:gdLst/>
            <a:ahLst/>
            <a:cxnLst/>
            <a:rect l="l" t="t" r="r" b="b"/>
            <a:pathLst>
              <a:path w="6954505" h="5685308">
                <a:moveTo>
                  <a:pt x="0" y="0"/>
                </a:moveTo>
                <a:lnTo>
                  <a:pt x="6954505" y="0"/>
                </a:lnTo>
                <a:lnTo>
                  <a:pt x="6954505" y="5685308"/>
                </a:lnTo>
                <a:lnTo>
                  <a:pt x="0" y="5685308"/>
                </a:lnTo>
                <a:lnTo>
                  <a:pt x="0" y="0"/>
                </a:lnTo>
                <a:close/>
              </a:path>
            </a:pathLst>
          </a:custGeom>
          <a:blipFill>
            <a:blip r:embed="rId2">
              <a:extLst>
                <a:ext uri="{96DAC541-7B7A-43D3-8B79-37D633B846F1}">
                  <asvg:svgBlip xmlns="" xmlns:asvg="http://schemas.microsoft.com/office/drawing/2016/SVG/main" r:embed="rId5"/>
                </a:ext>
              </a:extLst>
            </a:blip>
            <a:srcRect/>
            <a:stretch>
              <a:fillRect l="-117840" t="-1" b="-18428"/>
            </a:stretch>
          </a:blipFill>
        </p:spPr>
      </p:sp>
      <p:sp>
        <p:nvSpPr>
          <p:cNvPr id="5" name="Freeform 5"/>
          <p:cNvSpPr/>
          <p:nvPr/>
        </p:nvSpPr>
        <p:spPr>
          <a:xfrm rot="5400000">
            <a:off x="15500571" y="-679671"/>
            <a:ext cx="2145858" cy="3429000"/>
          </a:xfrm>
          <a:custGeom>
            <a:avLst/>
            <a:gdLst/>
            <a:ahLst/>
            <a:cxnLst/>
            <a:rect l="l" t="t" r="r" b="b"/>
            <a:pathLst>
              <a:path w="6599876" h="7530978">
                <a:moveTo>
                  <a:pt x="0" y="0"/>
                </a:moveTo>
                <a:lnTo>
                  <a:pt x="6599876" y="0"/>
                </a:lnTo>
                <a:lnTo>
                  <a:pt x="6599876" y="7530978"/>
                </a:lnTo>
                <a:lnTo>
                  <a:pt x="0" y="7530978"/>
                </a:lnTo>
                <a:lnTo>
                  <a:pt x="0" y="0"/>
                </a:lnTo>
                <a:close/>
              </a:path>
            </a:pathLst>
          </a:custGeom>
          <a:blipFill>
            <a:blip r:embed="rId6">
              <a:extLst>
                <a:ext uri="{96DAC541-7B7A-43D3-8B79-37D633B846F1}">
                  <asvg:svgBlip xmlns="" xmlns:asvg="http://schemas.microsoft.com/office/drawing/2016/SVG/main" r:embed="rId9"/>
                </a:ext>
              </a:extLst>
            </a:blip>
            <a:srcRect/>
            <a:stretch>
              <a:fillRect l="-56816" t="-42533" b="-1"/>
            </a:stretch>
          </a:blipFill>
        </p:spPr>
      </p:sp>
      <p:sp>
        <p:nvSpPr>
          <p:cNvPr id="9" name="Rounded Rectangle 8"/>
          <p:cNvSpPr/>
          <p:nvPr/>
        </p:nvSpPr>
        <p:spPr>
          <a:xfrm>
            <a:off x="4838700" y="331796"/>
            <a:ext cx="8610600" cy="1555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rgbClr val="5B96A9"/>
                </a:solidFill>
                <a:latin typeface="Arial" panose="020B0604020202020204" pitchFamily="34" charset="0"/>
                <a:cs typeface="Arial" panose="020B0604020202020204" pitchFamily="34" charset="0"/>
              </a:rPr>
              <a:t>KHỞI ĐỘNG</a:t>
            </a:r>
            <a:endParaRPr lang="en-US" sz="7000" b="1" dirty="0">
              <a:solidFill>
                <a:srgbClr val="5B96A9"/>
              </a:solidFill>
              <a:latin typeface="Arial" panose="020B0604020202020204" pitchFamily="34" charset="0"/>
              <a:cs typeface="Arial" panose="020B0604020202020204" pitchFamily="34" charset="0"/>
            </a:endParaRPr>
          </a:p>
        </p:txBody>
      </p:sp>
      <p:sp>
        <p:nvSpPr>
          <p:cNvPr id="10" name="TextBox 9"/>
          <p:cNvSpPr txBox="1"/>
          <p:nvPr/>
        </p:nvSpPr>
        <p:spPr>
          <a:xfrm>
            <a:off x="1633220" y="2198942"/>
            <a:ext cx="14935200" cy="1015663"/>
          </a:xfrm>
          <a:prstGeom prst="rect">
            <a:avLst/>
          </a:prstGeom>
          <a:noFill/>
        </p:spPr>
        <p:txBody>
          <a:bodyPr wrap="square" rtlCol="0">
            <a:spAutoFit/>
          </a:bodyP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giới thiệu một cuốn sách (truyện) mà em yêu thích</a:t>
            </a:r>
            <a:r>
              <a:rPr lang="vi-VN" sz="4000" b="1" dirty="0" smtClean="0">
                <a:solidFill>
                  <a:srgbClr val="C00000"/>
                </a:solidFill>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0"/>
          <a:stretch>
            <a:fillRect/>
          </a:stretch>
        </p:blipFill>
        <p:spPr>
          <a:xfrm>
            <a:off x="1368664" y="3343550"/>
            <a:ext cx="4363692" cy="649479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1"/>
          <a:stretch>
            <a:fillRect/>
          </a:stretch>
        </p:blipFill>
        <p:spPr>
          <a:xfrm>
            <a:off x="11841083" y="3305789"/>
            <a:ext cx="4757817" cy="653255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2"/>
          <a:stretch>
            <a:fillRect/>
          </a:stretch>
        </p:blipFill>
        <p:spPr>
          <a:xfrm>
            <a:off x="6538395" y="3343890"/>
            <a:ext cx="4495462" cy="6532559"/>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3"/>
          <a:stretch>
            <a:fillRect/>
          </a:stretch>
        </p:blipFill>
        <p:spPr>
          <a:xfrm>
            <a:off x="2362200" y="22860"/>
            <a:ext cx="2795260" cy="2324029"/>
          </a:xfrm>
          <a:prstGeom prst="rect">
            <a:avLst/>
          </a:prstGeom>
        </p:spPr>
      </p:pic>
    </p:spTree>
    <p:extLst>
      <p:ext uri="{BB962C8B-B14F-4D97-AF65-F5344CB8AC3E}">
        <p14:creationId xmlns:p14="http://schemas.microsoft.com/office/powerpoint/2010/main" val="4077195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16200000">
            <a:off x="-578195" y="540093"/>
            <a:ext cx="3960072" cy="2803681"/>
          </a:xfrm>
          <a:custGeom>
            <a:avLst/>
            <a:gdLst/>
            <a:ahLst/>
            <a:cxnLst/>
            <a:rect l="l" t="t" r="r" b="b"/>
            <a:pathLst>
              <a:path w="7209588" h="5623479">
                <a:moveTo>
                  <a:pt x="0" y="0"/>
                </a:moveTo>
                <a:lnTo>
                  <a:pt x="7209587" y="0"/>
                </a:lnTo>
                <a:lnTo>
                  <a:pt x="7209587" y="5623479"/>
                </a:lnTo>
                <a:lnTo>
                  <a:pt x="0" y="5623479"/>
                </a:lnTo>
                <a:lnTo>
                  <a:pt x="0" y="0"/>
                </a:lnTo>
                <a:close/>
              </a:path>
            </a:pathLst>
          </a:custGeom>
          <a:blipFill>
            <a:blip r:embed="rId3">
              <a:extLst>
                <a:ext uri="{96DAC541-7B7A-43D3-8B79-37D633B846F1}">
                  <asvg:svgBlip xmlns="" xmlns:asvg="http://schemas.microsoft.com/office/drawing/2016/SVG/main" r:embed="rId7"/>
                </a:ext>
              </a:extLst>
            </a:blip>
            <a:srcRect/>
            <a:stretch>
              <a:fillRect t="-34674" r="-42450"/>
            </a:stretch>
          </a:blipFill>
        </p:spPr>
      </p:sp>
      <p:sp>
        <p:nvSpPr>
          <p:cNvPr id="6" name="Freeform 6"/>
          <p:cNvSpPr/>
          <p:nvPr/>
        </p:nvSpPr>
        <p:spPr>
          <a:xfrm rot="10800000">
            <a:off x="14097000" y="7755349"/>
            <a:ext cx="4191000" cy="2531651"/>
          </a:xfrm>
          <a:custGeom>
            <a:avLst/>
            <a:gdLst/>
            <a:ahLst/>
            <a:cxnLst/>
            <a:rect l="l" t="t" r="r" b="b"/>
            <a:pathLst>
              <a:path w="7181017" h="5565288">
                <a:moveTo>
                  <a:pt x="0" y="0"/>
                </a:moveTo>
                <a:lnTo>
                  <a:pt x="7181017" y="0"/>
                </a:lnTo>
                <a:lnTo>
                  <a:pt x="7181017" y="5565288"/>
                </a:lnTo>
                <a:lnTo>
                  <a:pt x="0" y="5565288"/>
                </a:lnTo>
                <a:lnTo>
                  <a:pt x="0" y="0"/>
                </a:lnTo>
                <a:close/>
              </a:path>
            </a:pathLst>
          </a:custGeom>
          <a:blipFill>
            <a:blip r:embed="rId8">
              <a:extLst>
                <a:ext uri="{96DAC541-7B7A-43D3-8B79-37D633B846F1}">
                  <asvg:svgBlip xmlns="" xmlns:asvg="http://schemas.microsoft.com/office/drawing/2016/SVG/main" r:embed="rId11"/>
                </a:ext>
              </a:extLst>
            </a:blip>
            <a:srcRect/>
            <a:stretch>
              <a:fillRect l="-30604" t="-59632"/>
            </a:stretch>
          </a:blipFill>
        </p:spPr>
      </p:sp>
      <p:sp>
        <p:nvSpPr>
          <p:cNvPr id="11" name="Freeform 13"/>
          <p:cNvSpPr/>
          <p:nvPr/>
        </p:nvSpPr>
        <p:spPr>
          <a:xfrm>
            <a:off x="16296104" y="9045289"/>
            <a:ext cx="794530" cy="883221"/>
          </a:xfrm>
          <a:custGeom>
            <a:avLst/>
            <a:gdLst/>
            <a:ahLst/>
            <a:cxnLst/>
            <a:rect l="l" t="t" r="r" b="b"/>
            <a:pathLst>
              <a:path w="794530" h="883221">
                <a:moveTo>
                  <a:pt x="0" y="0"/>
                </a:moveTo>
                <a:lnTo>
                  <a:pt x="794530" y="0"/>
                </a:lnTo>
                <a:lnTo>
                  <a:pt x="794530" y="883220"/>
                </a:lnTo>
                <a:lnTo>
                  <a:pt x="0" y="883220"/>
                </a:lnTo>
                <a:lnTo>
                  <a:pt x="0" y="0"/>
                </a:lnTo>
                <a:close/>
              </a:path>
            </a:pathLst>
          </a:custGeom>
          <a:blipFill>
            <a:blip r:embed="rId12">
              <a:extLst>
                <a:ext uri="{96DAC541-7B7A-43D3-8B79-37D633B846F1}">
                  <asvg:svgBlip xmlns="" xmlns:asvg="http://schemas.microsoft.com/office/drawing/2016/SVG/main" r:embed="rId21"/>
                </a:ext>
              </a:extLst>
            </a:blip>
            <a:stretch>
              <a:fillRect/>
            </a:stretch>
          </a:blipFill>
        </p:spPr>
      </p:sp>
      <p:sp>
        <p:nvSpPr>
          <p:cNvPr id="12" name="Freeform 14"/>
          <p:cNvSpPr/>
          <p:nvPr/>
        </p:nvSpPr>
        <p:spPr>
          <a:xfrm>
            <a:off x="17414484" y="9021175"/>
            <a:ext cx="549665" cy="611022"/>
          </a:xfrm>
          <a:custGeom>
            <a:avLst/>
            <a:gdLst/>
            <a:ahLst/>
            <a:cxnLst/>
            <a:rect l="l" t="t" r="r" b="b"/>
            <a:pathLst>
              <a:path w="549665" h="611022">
                <a:moveTo>
                  <a:pt x="0" y="0"/>
                </a:moveTo>
                <a:lnTo>
                  <a:pt x="549665" y="0"/>
                </a:lnTo>
                <a:lnTo>
                  <a:pt x="549665" y="611022"/>
                </a:lnTo>
                <a:lnTo>
                  <a:pt x="0" y="611022"/>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3" name="TextBox 12"/>
          <p:cNvSpPr txBox="1"/>
          <p:nvPr/>
        </p:nvSpPr>
        <p:spPr>
          <a:xfrm>
            <a:off x="2980544" y="482015"/>
            <a:ext cx="12326911" cy="1169551"/>
          </a:xfrm>
          <a:prstGeom prst="rect">
            <a:avLst/>
          </a:prstGeom>
          <a:noFill/>
        </p:spPr>
        <p:txBody>
          <a:bodyPr wrap="square" rtlCol="0">
            <a:spAutoFit/>
          </a:bodyPr>
          <a:lstStyle/>
          <a:p>
            <a:pPr algn="ctr"/>
            <a:r>
              <a:rPr lang="en-US" sz="7000" b="1" dirty="0">
                <a:solidFill>
                  <a:srgbClr val="545454"/>
                </a:solidFill>
                <a:latin typeface="Arial" panose="020B0604020202020204" pitchFamily="34" charset="0"/>
                <a:cs typeface="Arial" panose="020B0604020202020204" pitchFamily="34" charset="0"/>
              </a:rPr>
              <a:t>Bài </a:t>
            </a:r>
            <a:r>
              <a:rPr lang="en-US" sz="7000" b="1" dirty="0" smtClean="0">
                <a:solidFill>
                  <a:srgbClr val="545454"/>
                </a:solidFill>
                <a:latin typeface="Arial" panose="020B0604020202020204" pitchFamily="34" charset="0"/>
                <a:cs typeface="Arial" panose="020B0604020202020204" pitchFamily="34" charset="0"/>
              </a:rPr>
              <a:t>6: Chân dung cuộc sống</a:t>
            </a:r>
            <a:endParaRPr lang="en-US" sz="7000" b="1" dirty="0">
              <a:solidFill>
                <a:srgbClr val="545454"/>
              </a:solidFill>
              <a:latin typeface="Arial" panose="020B0604020202020204" pitchFamily="34" charset="0"/>
              <a:cs typeface="Arial" panose="020B0604020202020204" pitchFamily="34" charset="0"/>
            </a:endParaRPr>
          </a:p>
        </p:txBody>
      </p:sp>
      <p:sp>
        <p:nvSpPr>
          <p:cNvPr id="14" name="TextBox 13"/>
          <p:cNvSpPr txBox="1"/>
          <p:nvPr/>
        </p:nvSpPr>
        <p:spPr>
          <a:xfrm>
            <a:off x="0" y="1969873"/>
            <a:ext cx="18288000" cy="7617470"/>
          </a:xfrm>
          <a:prstGeom prst="rect">
            <a:avLst/>
          </a:prstGeom>
        </p:spPr>
        <p:txBody>
          <a:bodyPr wrap="square" lIns="0" tIns="0" rIns="0" bIns="0" rtlCol="0" anchor="t">
            <a:spAutoFit/>
          </a:bodyPr>
          <a:lstStyle/>
          <a:p>
            <a:pPr lvl="0" algn="ctr">
              <a:lnSpc>
                <a:spcPct val="150000"/>
              </a:lnSpc>
            </a:pPr>
            <a:r>
              <a:rPr lang="en-US" sz="9000" b="1" dirty="0" smtClean="0">
                <a:solidFill>
                  <a:srgbClr val="C00000"/>
                </a:solidFill>
                <a:latin typeface="Arial" panose="020B0604020202020204" pitchFamily="34" charset="0"/>
                <a:cs typeface="Arial" panose="020B0604020202020204" pitchFamily="34" charset="0"/>
              </a:rPr>
              <a:t>Nói và nghe</a:t>
            </a:r>
          </a:p>
          <a:p>
            <a:pPr lvl="0" algn="ctr">
              <a:lnSpc>
                <a:spcPct val="150000"/>
              </a:lnSpc>
            </a:pPr>
            <a:r>
              <a:rPr lang="en-US" sz="12000" b="1" dirty="0" smtClean="0">
                <a:solidFill>
                  <a:srgbClr val="5B96A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 THIỆU VỀ MỘT CUỐN SÁCH (TRUYỆN)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4193759">
            <a:off x="-139940" y="7639568"/>
            <a:ext cx="3322319" cy="2023780"/>
          </a:xfrm>
          <a:custGeom>
            <a:avLst/>
            <a:gdLst/>
            <a:ahLst/>
            <a:cxnLst/>
            <a:rect l="l" t="t" r="r" b="b"/>
            <a:pathLst>
              <a:path w="5330691" h="2965803">
                <a:moveTo>
                  <a:pt x="0" y="0"/>
                </a:moveTo>
                <a:lnTo>
                  <a:pt x="5330691" y="0"/>
                </a:lnTo>
                <a:lnTo>
                  <a:pt x="5330691" y="2965803"/>
                </a:lnTo>
                <a:lnTo>
                  <a:pt x="0" y="2965803"/>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flipV="1">
            <a:off x="13944600" y="7687243"/>
            <a:ext cx="4343400" cy="2637855"/>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6">
              <a:extLst>
                <a:ext uri="{96DAC541-7B7A-43D3-8B79-37D633B846F1}">
                  <asvg:svgBlip xmlns="" xmlns:asvg="http://schemas.microsoft.com/office/drawing/2016/SVG/main" r:embed="rId9"/>
                </a:ext>
              </a:extLst>
            </a:blip>
            <a:srcRect/>
            <a:stretch>
              <a:fillRect l="-36800" t="-74568" r="1"/>
            </a:stretch>
          </a:blipFill>
        </p:spPr>
      </p:sp>
      <p:sp>
        <p:nvSpPr>
          <p:cNvPr id="7" name="Freeform 7"/>
          <p:cNvSpPr/>
          <p:nvPr/>
        </p:nvSpPr>
        <p:spPr>
          <a:xfrm>
            <a:off x="9782559" y="9655768"/>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9" name="Rounded Rectangle 8"/>
          <p:cNvSpPr/>
          <p:nvPr/>
        </p:nvSpPr>
        <p:spPr>
          <a:xfrm>
            <a:off x="4800600" y="688015"/>
            <a:ext cx="9553683" cy="1483589"/>
          </a:xfrm>
          <a:prstGeom prst="roundRect">
            <a:avLst>
              <a:gd name="adj" fmla="val 24111"/>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bg1"/>
                </a:solidFill>
                <a:latin typeface="Arial" panose="020B0604020202020204" pitchFamily="34" charset="0"/>
                <a:cs typeface="Arial" panose="020B0604020202020204" pitchFamily="34" charset="0"/>
              </a:rPr>
              <a:t>NỘI DUNG BÀI HỌC</a:t>
            </a:r>
            <a:endParaRPr lang="en-US" sz="6600" b="1"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1337059" y="2561922"/>
            <a:ext cx="7730741" cy="2752726"/>
            <a:chOff x="1971040" y="3162300"/>
            <a:chExt cx="7730741" cy="2752726"/>
          </a:xfrm>
        </p:grpSpPr>
        <p:pic>
          <p:nvPicPr>
            <p:cNvPr id="11" name="Picture 10"/>
            <p:cNvPicPr>
              <a:picLocks noChangeAspect="1"/>
            </p:cNvPicPr>
            <p:nvPr/>
          </p:nvPicPr>
          <p:blipFill>
            <a:blip r:embed="rId14"/>
            <a:stretch>
              <a:fillRect/>
            </a:stretch>
          </p:blipFill>
          <p:spPr>
            <a:xfrm>
              <a:off x="1971040" y="3162300"/>
              <a:ext cx="2590800" cy="2752726"/>
            </a:xfrm>
            <a:prstGeom prst="rect">
              <a:avLst/>
            </a:prstGeom>
          </p:spPr>
        </p:pic>
        <p:sp>
          <p:nvSpPr>
            <p:cNvPr id="12" name="TextBox 11"/>
            <p:cNvSpPr txBox="1"/>
            <p:nvPr/>
          </p:nvSpPr>
          <p:spPr>
            <a:xfrm>
              <a:off x="2814320" y="3928898"/>
              <a:ext cx="1371600" cy="1169551"/>
            </a:xfrm>
            <a:prstGeom prst="rect">
              <a:avLst/>
            </a:prstGeom>
            <a:noFill/>
          </p:spPr>
          <p:txBody>
            <a:bodyPr wrap="square" rtlCol="0">
              <a:spAutoFit/>
            </a:bodyPr>
            <a:lstStyle/>
            <a:p>
              <a:r>
                <a:rPr lang="en-US" sz="7000" b="1" dirty="0" smtClean="0">
                  <a:solidFill>
                    <a:srgbClr val="5B96A9"/>
                  </a:solidFill>
                  <a:latin typeface="Arial" panose="020B0604020202020204" pitchFamily="34" charset="0"/>
                  <a:cs typeface="Arial" panose="020B0604020202020204" pitchFamily="34" charset="0"/>
                </a:rPr>
                <a:t>01</a:t>
              </a:r>
              <a:endParaRPr lang="en-US" sz="7000" b="1" dirty="0">
                <a:solidFill>
                  <a:srgbClr val="5B96A9"/>
                </a:solidFill>
                <a:latin typeface="Arial" panose="020B0604020202020204" pitchFamily="34" charset="0"/>
                <a:cs typeface="Arial" panose="020B0604020202020204" pitchFamily="34" charset="0"/>
              </a:endParaRPr>
            </a:p>
          </p:txBody>
        </p:sp>
        <p:sp>
          <p:nvSpPr>
            <p:cNvPr id="13" name="TextBox 12"/>
            <p:cNvSpPr txBox="1"/>
            <p:nvPr/>
          </p:nvSpPr>
          <p:spPr>
            <a:xfrm>
              <a:off x="4372860" y="3791558"/>
              <a:ext cx="5328921" cy="1103892"/>
            </a:xfrm>
            <a:prstGeom prst="rect">
              <a:avLst/>
            </a:prstGeom>
            <a:noFill/>
          </p:spPr>
          <p:txBody>
            <a:bodyPr wrap="square" rtlCol="0">
              <a:spAutoFit/>
            </a:bodyPr>
            <a:lstStyle/>
            <a:p>
              <a:pPr>
                <a:lnSpc>
                  <a:spcPct val="150000"/>
                </a:lnSpc>
              </a:pPr>
              <a:r>
                <a:rPr lang="en-US" sz="5000" dirty="0" smtClean="0">
                  <a:latin typeface="Arial" panose="020B0604020202020204" pitchFamily="34" charset="0"/>
                  <a:cs typeface="Arial" panose="020B0604020202020204" pitchFamily="34" charset="0"/>
                </a:rPr>
                <a:t>Chuẩn bị bài nói</a:t>
              </a:r>
              <a:endParaRPr lang="en-US" sz="5000" dirty="0">
                <a:latin typeface="Arial" panose="020B0604020202020204" pitchFamily="34" charset="0"/>
                <a:cs typeface="Arial" panose="020B0604020202020204" pitchFamily="34" charset="0"/>
              </a:endParaRPr>
            </a:p>
          </p:txBody>
        </p:sp>
      </p:grpSp>
      <p:grpSp>
        <p:nvGrpSpPr>
          <p:cNvPr id="14" name="Group 13"/>
          <p:cNvGrpSpPr/>
          <p:nvPr/>
        </p:nvGrpSpPr>
        <p:grpSpPr>
          <a:xfrm>
            <a:off x="1337059" y="5769981"/>
            <a:ext cx="8445499" cy="2752726"/>
            <a:chOff x="1971040" y="6819900"/>
            <a:chExt cx="8445499" cy="2752726"/>
          </a:xfrm>
        </p:grpSpPr>
        <p:pic>
          <p:nvPicPr>
            <p:cNvPr id="15" name="Picture 14"/>
            <p:cNvPicPr>
              <a:picLocks noChangeAspect="1"/>
            </p:cNvPicPr>
            <p:nvPr/>
          </p:nvPicPr>
          <p:blipFill>
            <a:blip r:embed="rId14"/>
            <a:stretch>
              <a:fillRect/>
            </a:stretch>
          </p:blipFill>
          <p:spPr>
            <a:xfrm>
              <a:off x="1971040" y="6819900"/>
              <a:ext cx="2590800" cy="2752726"/>
            </a:xfrm>
            <a:prstGeom prst="rect">
              <a:avLst/>
            </a:prstGeom>
          </p:spPr>
        </p:pic>
        <p:sp>
          <p:nvSpPr>
            <p:cNvPr id="16" name="TextBox 15"/>
            <p:cNvSpPr txBox="1"/>
            <p:nvPr/>
          </p:nvSpPr>
          <p:spPr>
            <a:xfrm>
              <a:off x="2788439" y="7730566"/>
              <a:ext cx="1371600" cy="1169551"/>
            </a:xfrm>
            <a:prstGeom prst="rect">
              <a:avLst/>
            </a:prstGeom>
            <a:noFill/>
          </p:spPr>
          <p:txBody>
            <a:bodyPr wrap="square" rtlCol="0">
              <a:spAutoFit/>
            </a:bodyPr>
            <a:lstStyle/>
            <a:p>
              <a:r>
                <a:rPr lang="en-US" sz="7000" b="1" dirty="0" smtClean="0">
                  <a:solidFill>
                    <a:srgbClr val="5B96A9"/>
                  </a:solidFill>
                  <a:latin typeface="Arial" panose="020B0604020202020204" pitchFamily="34" charset="0"/>
                  <a:cs typeface="Arial" panose="020B0604020202020204" pitchFamily="34" charset="0"/>
                </a:rPr>
                <a:t>03</a:t>
              </a:r>
              <a:endParaRPr lang="en-US" sz="7000" b="1" dirty="0">
                <a:solidFill>
                  <a:srgbClr val="5B96A9"/>
                </a:solidFill>
                <a:latin typeface="Arial" panose="020B0604020202020204" pitchFamily="34" charset="0"/>
                <a:cs typeface="Arial" panose="020B0604020202020204" pitchFamily="34" charset="0"/>
              </a:endParaRPr>
            </a:p>
          </p:txBody>
        </p:sp>
        <p:sp>
          <p:nvSpPr>
            <p:cNvPr id="17" name="TextBox 16"/>
            <p:cNvSpPr txBox="1"/>
            <p:nvPr/>
          </p:nvSpPr>
          <p:spPr>
            <a:xfrm>
              <a:off x="4272280" y="7634387"/>
              <a:ext cx="6144259" cy="1103892"/>
            </a:xfrm>
            <a:prstGeom prst="rect">
              <a:avLst/>
            </a:prstGeom>
            <a:noFill/>
          </p:spPr>
          <p:txBody>
            <a:bodyPr wrap="square" rtlCol="0">
              <a:spAutoFit/>
            </a:bodyPr>
            <a:lstStyle/>
            <a:p>
              <a:pPr>
                <a:lnSpc>
                  <a:spcPct val="150000"/>
                </a:lnSpc>
              </a:pPr>
              <a:r>
                <a:rPr lang="en-US" sz="5000" dirty="0" smtClean="0">
                  <a:latin typeface="Arial" panose="020B0604020202020204" pitchFamily="34" charset="0"/>
                  <a:cs typeface="Arial" panose="020B0604020202020204" pitchFamily="34" charset="0"/>
                </a:rPr>
                <a:t>Trao đổi về bài nói</a:t>
              </a:r>
              <a:endParaRPr lang="en-US" sz="5000" dirty="0">
                <a:latin typeface="Arial" panose="020B0604020202020204" pitchFamily="34" charset="0"/>
                <a:cs typeface="Arial" panose="020B0604020202020204" pitchFamily="34" charset="0"/>
              </a:endParaRPr>
            </a:p>
          </p:txBody>
        </p:sp>
      </p:grpSp>
      <p:grpSp>
        <p:nvGrpSpPr>
          <p:cNvPr id="18" name="Group 17"/>
          <p:cNvGrpSpPr/>
          <p:nvPr/>
        </p:nvGrpSpPr>
        <p:grpSpPr>
          <a:xfrm>
            <a:off x="9782558" y="4098697"/>
            <a:ext cx="7104882" cy="2888717"/>
            <a:chOff x="10287000" y="3162300"/>
            <a:chExt cx="7104882" cy="2888717"/>
          </a:xfrm>
        </p:grpSpPr>
        <p:pic>
          <p:nvPicPr>
            <p:cNvPr id="19" name="Picture 18"/>
            <p:cNvPicPr>
              <a:picLocks noChangeAspect="1"/>
            </p:cNvPicPr>
            <p:nvPr/>
          </p:nvPicPr>
          <p:blipFill>
            <a:blip r:embed="rId14"/>
            <a:stretch>
              <a:fillRect/>
            </a:stretch>
          </p:blipFill>
          <p:spPr>
            <a:xfrm>
              <a:off x="10287000" y="3162300"/>
              <a:ext cx="2590800" cy="2752726"/>
            </a:xfrm>
            <a:prstGeom prst="rect">
              <a:avLst/>
            </a:prstGeom>
          </p:spPr>
        </p:pic>
        <p:sp>
          <p:nvSpPr>
            <p:cNvPr id="20" name="TextBox 19"/>
            <p:cNvSpPr txBox="1"/>
            <p:nvPr/>
          </p:nvSpPr>
          <p:spPr>
            <a:xfrm>
              <a:off x="11071817" y="3953887"/>
              <a:ext cx="1371600" cy="1169551"/>
            </a:xfrm>
            <a:prstGeom prst="rect">
              <a:avLst/>
            </a:prstGeom>
            <a:noFill/>
          </p:spPr>
          <p:txBody>
            <a:bodyPr wrap="square" rtlCol="0">
              <a:spAutoFit/>
            </a:bodyPr>
            <a:lstStyle/>
            <a:p>
              <a:r>
                <a:rPr lang="en-US" sz="7000" b="1" dirty="0" smtClean="0">
                  <a:solidFill>
                    <a:srgbClr val="5B96A9"/>
                  </a:solidFill>
                  <a:latin typeface="Arial" panose="020B0604020202020204" pitchFamily="34" charset="0"/>
                  <a:cs typeface="Arial" panose="020B0604020202020204" pitchFamily="34" charset="0"/>
                </a:rPr>
                <a:t>02</a:t>
              </a:r>
              <a:endParaRPr lang="en-US" sz="7000" b="1" dirty="0">
                <a:solidFill>
                  <a:srgbClr val="5B96A9"/>
                </a:solidFill>
                <a:latin typeface="Arial" panose="020B0604020202020204" pitchFamily="34" charset="0"/>
                <a:cs typeface="Arial" panose="020B0604020202020204" pitchFamily="34" charset="0"/>
              </a:endParaRPr>
            </a:p>
          </p:txBody>
        </p:sp>
        <p:sp>
          <p:nvSpPr>
            <p:cNvPr id="21" name="TextBox 20"/>
            <p:cNvSpPr txBox="1"/>
            <p:nvPr/>
          </p:nvSpPr>
          <p:spPr>
            <a:xfrm>
              <a:off x="12696441" y="3792963"/>
              <a:ext cx="4695441" cy="2258054"/>
            </a:xfrm>
            <a:prstGeom prst="rect">
              <a:avLst/>
            </a:prstGeom>
            <a:noFill/>
          </p:spPr>
          <p:txBody>
            <a:bodyPr wrap="square" rtlCol="0">
              <a:spAutoFit/>
            </a:bodyPr>
            <a:lstStyle/>
            <a:p>
              <a:pPr>
                <a:lnSpc>
                  <a:spcPct val="150000"/>
                </a:lnSpc>
              </a:pPr>
              <a:r>
                <a:rPr lang="en-US" sz="5000" dirty="0" smtClean="0">
                  <a:latin typeface="Arial" panose="020B0604020202020204" pitchFamily="34" charset="0"/>
                  <a:cs typeface="Arial" panose="020B0604020202020204" pitchFamily="34" charset="0"/>
                </a:rPr>
                <a:t>Thực hành nói và nghe</a:t>
              </a:r>
              <a:endParaRPr lang="en-US" sz="5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42121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10800000">
            <a:off x="15468600" y="-38102"/>
            <a:ext cx="2819400" cy="4023279"/>
          </a:xfrm>
          <a:custGeom>
            <a:avLst/>
            <a:gdLst/>
            <a:ahLst/>
            <a:cxnLst/>
            <a:rect l="l" t="t" r="r" b="b"/>
            <a:pathLst>
              <a:path w="7209588" h="5623479">
                <a:moveTo>
                  <a:pt x="0" y="0"/>
                </a:moveTo>
                <a:lnTo>
                  <a:pt x="7209588" y="0"/>
                </a:lnTo>
                <a:lnTo>
                  <a:pt x="7209588" y="5623478"/>
                </a:lnTo>
                <a:lnTo>
                  <a:pt x="0" y="5623478"/>
                </a:lnTo>
                <a:lnTo>
                  <a:pt x="0" y="0"/>
                </a:lnTo>
                <a:close/>
              </a:path>
            </a:pathLst>
          </a:custGeom>
          <a:blipFill>
            <a:blip r:embed="rId2">
              <a:extLst>
                <a:ext uri="{96DAC541-7B7A-43D3-8B79-37D633B846F1}">
                  <asvg:svgBlip xmlns="" xmlns:asvg="http://schemas.microsoft.com/office/drawing/2016/SVG/main" r:embed="rId9"/>
                </a:ext>
              </a:extLst>
            </a:blip>
            <a:srcRect/>
            <a:stretch>
              <a:fillRect l="-155714" b="-39774"/>
            </a:stretch>
          </a:blipFill>
        </p:spPr>
      </p:sp>
      <p:sp>
        <p:nvSpPr>
          <p:cNvPr id="7" name="Freeform 7"/>
          <p:cNvSpPr/>
          <p:nvPr/>
        </p:nvSpPr>
        <p:spPr>
          <a:xfrm rot="10800000">
            <a:off x="-2" y="7505698"/>
            <a:ext cx="3676903" cy="2743201"/>
          </a:xfrm>
          <a:custGeom>
            <a:avLst/>
            <a:gdLst/>
            <a:ahLst/>
            <a:cxnLst/>
            <a:rect l="l" t="t" r="r" b="b"/>
            <a:pathLst>
              <a:path w="6420103" h="5007681">
                <a:moveTo>
                  <a:pt x="0" y="0"/>
                </a:moveTo>
                <a:lnTo>
                  <a:pt x="6420103" y="0"/>
                </a:lnTo>
                <a:lnTo>
                  <a:pt x="6420103" y="5007680"/>
                </a:lnTo>
                <a:lnTo>
                  <a:pt x="0" y="5007680"/>
                </a:lnTo>
                <a:lnTo>
                  <a:pt x="0" y="0"/>
                </a:lnTo>
                <a:close/>
              </a:path>
            </a:pathLst>
          </a:custGeom>
          <a:blipFill>
            <a:blip r:embed="rId2">
              <a:extLst>
                <a:ext uri="{96DAC541-7B7A-43D3-8B79-37D633B846F1}">
                  <asvg:svgBlip xmlns="" xmlns:asvg="http://schemas.microsoft.com/office/drawing/2016/SVG/main" r:embed="rId9"/>
                </a:ext>
              </a:extLst>
            </a:blip>
            <a:srcRect/>
            <a:stretch>
              <a:fillRect t="-82549" r="-74606"/>
            </a:stretch>
          </a:blipFill>
        </p:spPr>
      </p:sp>
      <p:grpSp>
        <p:nvGrpSpPr>
          <p:cNvPr id="2" name="Group 1"/>
          <p:cNvGrpSpPr/>
          <p:nvPr/>
        </p:nvGrpSpPr>
        <p:grpSpPr>
          <a:xfrm>
            <a:off x="2952750" y="2291078"/>
            <a:ext cx="12268200" cy="5181600"/>
            <a:chOff x="2952750" y="2291078"/>
            <a:chExt cx="12268200" cy="5181600"/>
          </a:xfrm>
        </p:grpSpPr>
        <p:sp>
          <p:nvSpPr>
            <p:cNvPr id="6" name="Freeform 3"/>
            <p:cNvSpPr/>
            <p:nvPr/>
          </p:nvSpPr>
          <p:spPr>
            <a:xfrm>
              <a:off x="2952750" y="2291078"/>
              <a:ext cx="12268200" cy="5181600"/>
            </a:xfrm>
            <a:custGeom>
              <a:avLst/>
              <a:gdLst/>
              <a:ahLst/>
              <a:cxnLst/>
              <a:rect l="l" t="t" r="r" b="b"/>
              <a:pathLst>
                <a:path w="14512153" h="8229600">
                  <a:moveTo>
                    <a:pt x="0" y="0"/>
                  </a:moveTo>
                  <a:lnTo>
                    <a:pt x="14512152" y="0"/>
                  </a:lnTo>
                  <a:lnTo>
                    <a:pt x="14512152" y="8229600"/>
                  </a:lnTo>
                  <a:lnTo>
                    <a:pt x="0" y="8229600"/>
                  </a:lnTo>
                  <a:lnTo>
                    <a:pt x="0" y="0"/>
                  </a:lnTo>
                  <a:close/>
                </a:path>
              </a:pathLst>
            </a:custGeom>
            <a:blipFill>
              <a:blip r:embed="rId10">
                <a:extLst>
                  <a:ext uri="{96DAC541-7B7A-43D3-8B79-37D633B846F1}">
                    <asvg:svgBlip xmlns="" xmlns:asvg="http://schemas.microsoft.com/office/drawing/2016/SVG/main" r:embed="rId5"/>
                  </a:ext>
                </a:extLst>
              </a:blip>
              <a:stretch>
                <a:fillRect/>
              </a:stretch>
            </a:blipFill>
          </p:spPr>
        </p:sp>
        <p:sp>
          <p:nvSpPr>
            <p:cNvPr id="8" name="TextBox 7"/>
            <p:cNvSpPr txBox="1"/>
            <p:nvPr/>
          </p:nvSpPr>
          <p:spPr>
            <a:xfrm>
              <a:off x="4267200" y="4291940"/>
              <a:ext cx="9639300" cy="1169551"/>
            </a:xfrm>
            <a:prstGeom prst="rect">
              <a:avLst/>
            </a:prstGeom>
            <a:noFill/>
          </p:spPr>
          <p:txBody>
            <a:bodyPr wrap="square" rtlCol="0">
              <a:spAutoFit/>
            </a:bodyPr>
            <a:lstStyle/>
            <a:p>
              <a:pPr algn="ctr"/>
              <a:r>
                <a:rPr lang="en-US" sz="7000" b="1" dirty="0" smtClean="0">
                  <a:solidFill>
                    <a:schemeClr val="bg1"/>
                  </a:solidFill>
                  <a:latin typeface="Arial" panose="020B0604020202020204" pitchFamily="34" charset="0"/>
                  <a:cs typeface="Arial" panose="020B0604020202020204" pitchFamily="34" charset="0"/>
                </a:rPr>
                <a:t>1. CHUẨN BỊ BÀI NÓI</a:t>
              </a:r>
              <a:endParaRPr lang="en-US" sz="7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92401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10800000">
            <a:off x="16383000" y="-38101"/>
            <a:ext cx="1905000" cy="5171444"/>
          </a:xfrm>
          <a:custGeom>
            <a:avLst/>
            <a:gdLst/>
            <a:ahLst/>
            <a:cxnLst/>
            <a:rect l="l" t="t" r="r" b="b"/>
            <a:pathLst>
              <a:path w="7209588" h="5623479">
                <a:moveTo>
                  <a:pt x="0" y="0"/>
                </a:moveTo>
                <a:lnTo>
                  <a:pt x="7209588" y="0"/>
                </a:lnTo>
                <a:lnTo>
                  <a:pt x="7209588" y="5623478"/>
                </a:lnTo>
                <a:lnTo>
                  <a:pt x="0" y="5623478"/>
                </a:lnTo>
                <a:lnTo>
                  <a:pt x="0" y="0"/>
                </a:lnTo>
                <a:close/>
              </a:path>
            </a:pathLst>
          </a:custGeom>
          <a:blipFill>
            <a:blip r:embed="rId2">
              <a:extLst>
                <a:ext uri="{96DAC541-7B7A-43D3-8B79-37D633B846F1}">
                  <asvg:svgBlip xmlns="" xmlns:asvg="http://schemas.microsoft.com/office/drawing/2016/SVG/main" r:embed="rId11"/>
                </a:ext>
              </a:extLst>
            </a:blip>
            <a:srcRect/>
            <a:stretch>
              <a:fillRect l="-130766" t="-1" b="-8741"/>
            </a:stretch>
          </a:blipFill>
        </p:spPr>
      </p:sp>
      <p:sp>
        <p:nvSpPr>
          <p:cNvPr id="12" name="Freeform 12"/>
          <p:cNvSpPr/>
          <p:nvPr/>
        </p:nvSpPr>
        <p:spPr>
          <a:xfrm>
            <a:off x="1" y="6362700"/>
            <a:ext cx="2819400" cy="3924300"/>
          </a:xfrm>
          <a:custGeom>
            <a:avLst/>
            <a:gdLst/>
            <a:ahLst/>
            <a:cxnLst/>
            <a:rect l="l" t="t" r="r" b="b"/>
            <a:pathLst>
              <a:path w="6954505" h="5685308">
                <a:moveTo>
                  <a:pt x="0" y="0"/>
                </a:moveTo>
                <a:lnTo>
                  <a:pt x="6954504" y="0"/>
                </a:lnTo>
                <a:lnTo>
                  <a:pt x="6954504" y="5685308"/>
                </a:lnTo>
                <a:lnTo>
                  <a:pt x="0" y="5685308"/>
                </a:lnTo>
                <a:lnTo>
                  <a:pt x="0" y="0"/>
                </a:lnTo>
                <a:close/>
              </a:path>
            </a:pathLst>
          </a:custGeom>
          <a:blipFill>
            <a:blip r:embed="rId12">
              <a:extLst>
                <a:ext uri="{96DAC541-7B7A-43D3-8B79-37D633B846F1}">
                  <asvg:svgBlip xmlns="" xmlns:asvg="http://schemas.microsoft.com/office/drawing/2016/SVG/main" r:embed="rId19"/>
                </a:ext>
              </a:extLst>
            </a:blip>
            <a:srcRect/>
            <a:stretch>
              <a:fillRect l="-110940" t="491" b="-33069"/>
            </a:stretch>
          </a:blipFill>
        </p:spPr>
      </p:sp>
      <p:sp>
        <p:nvSpPr>
          <p:cNvPr id="11" name="Rounded Rectangle 10"/>
          <p:cNvSpPr/>
          <p:nvPr/>
        </p:nvSpPr>
        <p:spPr>
          <a:xfrm>
            <a:off x="6172200" y="853440"/>
            <a:ext cx="60960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latin typeface="Arial" panose="020B0604020202020204" pitchFamily="34" charset="0"/>
                <a:cs typeface="Arial" panose="020B0604020202020204" pitchFamily="34" charset="0"/>
              </a:rPr>
              <a:t>a. Yêu cầu</a:t>
            </a:r>
            <a:endParaRPr lang="en-US" sz="5000" b="1"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2171700" y="3086100"/>
            <a:ext cx="8001000" cy="3826926"/>
          </a:xfrm>
          <a:prstGeom prst="roundRect">
            <a:avLst/>
          </a:prstGeom>
          <a:solidFill>
            <a:schemeClr val="bg1"/>
          </a:solidFill>
          <a:ln w="38100">
            <a:solidFill>
              <a:srgbClr val="5B96A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rgbClr val="C00000"/>
                </a:solidFill>
                <a:latin typeface="Arial" panose="020B0604020202020204" pitchFamily="34" charset="0"/>
                <a:cs typeface="Arial" panose="020B0604020202020204" pitchFamily="34" charset="0"/>
              </a:rPr>
              <a:t>Em hãy trả lời câu hỏi sau:</a:t>
            </a:r>
          </a:p>
          <a:p>
            <a:pPr algn="just">
              <a:lnSpc>
                <a:spcPct val="150000"/>
              </a:lnSpc>
            </a:pPr>
            <a:r>
              <a:rPr lang="vi-VN" sz="4000" dirty="0" smtClean="0">
                <a:solidFill>
                  <a:schemeClr val="tx1"/>
                </a:solidFill>
                <a:latin typeface="Arial" panose="020B0604020202020204" pitchFamily="34" charset="0"/>
                <a:cs typeface="Arial" panose="020B0604020202020204" pitchFamily="34" charset="0"/>
              </a:rPr>
              <a:t>Em </a:t>
            </a:r>
            <a:r>
              <a:rPr lang="vi-VN" sz="4000" dirty="0">
                <a:solidFill>
                  <a:schemeClr val="tx1"/>
                </a:solidFill>
                <a:latin typeface="Arial" panose="020B0604020202020204" pitchFamily="34" charset="0"/>
                <a:cs typeface="Arial" panose="020B0604020202020204" pitchFamily="34" charset="0"/>
              </a:rPr>
              <a:t>hãy nêu yêu cầu về </a:t>
            </a:r>
            <a:r>
              <a:rPr lang="en-US" sz="4000" dirty="0" smtClean="0">
                <a:solidFill>
                  <a:schemeClr val="tx1"/>
                </a:solidFill>
                <a:latin typeface="Arial" panose="020B0604020202020204" pitchFamily="34" charset="0"/>
                <a:cs typeface="Arial" panose="020B0604020202020204" pitchFamily="34" charset="0"/>
              </a:rPr>
              <a:t>giới thiệu một cuốn sách (truyện).</a:t>
            </a:r>
            <a:endParaRPr lang="vi-VN" sz="40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0"/>
          <a:stretch>
            <a:fillRect/>
          </a:stretch>
        </p:blipFill>
        <p:spPr>
          <a:xfrm>
            <a:off x="11201400" y="2247900"/>
            <a:ext cx="5181600" cy="7559234"/>
          </a:xfrm>
          <a:prstGeom prst="rect">
            <a:avLst/>
          </a:prstGeom>
        </p:spPr>
      </p:pic>
    </p:spTree>
    <p:extLst>
      <p:ext uri="{BB962C8B-B14F-4D97-AF65-F5344CB8AC3E}">
        <p14:creationId xmlns:p14="http://schemas.microsoft.com/office/powerpoint/2010/main" val="17988068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3696950" y="5695950"/>
            <a:ext cx="2933700" cy="6248400"/>
          </a:xfrm>
          <a:custGeom>
            <a:avLst/>
            <a:gdLst/>
            <a:ahLst/>
            <a:cxnLst/>
            <a:rect l="l" t="t" r="r" b="b"/>
            <a:pathLst>
              <a:path w="6599876" h="7530978">
                <a:moveTo>
                  <a:pt x="0" y="0"/>
                </a:moveTo>
                <a:lnTo>
                  <a:pt x="6599875" y="0"/>
                </a:lnTo>
                <a:lnTo>
                  <a:pt x="6599875" y="7530979"/>
                </a:lnTo>
                <a:lnTo>
                  <a:pt x="0" y="7530979"/>
                </a:lnTo>
                <a:lnTo>
                  <a:pt x="0" y="0"/>
                </a:lnTo>
                <a:close/>
              </a:path>
            </a:pathLst>
          </a:custGeom>
          <a:blipFill>
            <a:blip r:embed="rId2">
              <a:extLst>
                <a:ext uri="{96DAC541-7B7A-43D3-8B79-37D633B846F1}">
                  <asvg:svgBlip xmlns="" xmlns:asvg="http://schemas.microsoft.com/office/drawing/2016/SVG/main" r:embed="rId3"/>
                </a:ext>
              </a:extLst>
            </a:blip>
            <a:srcRect/>
            <a:stretch>
              <a:fillRect l="-122083" r="1" b="-20526"/>
            </a:stretch>
          </a:blipFill>
        </p:spPr>
      </p:sp>
      <p:sp>
        <p:nvSpPr>
          <p:cNvPr id="10" name="Freeform 10"/>
          <p:cNvSpPr/>
          <p:nvPr/>
        </p:nvSpPr>
        <p:spPr>
          <a:xfrm rot="5400000">
            <a:off x="-463097" y="424995"/>
            <a:ext cx="3745593" cy="2819403"/>
          </a:xfrm>
          <a:custGeom>
            <a:avLst/>
            <a:gdLst/>
            <a:ahLst/>
            <a:cxnLst/>
            <a:rect l="l" t="t" r="r" b="b"/>
            <a:pathLst>
              <a:path w="8327950" h="6381291">
                <a:moveTo>
                  <a:pt x="0" y="0"/>
                </a:moveTo>
                <a:lnTo>
                  <a:pt x="8327949" y="0"/>
                </a:lnTo>
                <a:lnTo>
                  <a:pt x="8327949" y="6381292"/>
                </a:lnTo>
                <a:lnTo>
                  <a:pt x="0" y="6381292"/>
                </a:lnTo>
                <a:lnTo>
                  <a:pt x="0" y="0"/>
                </a:lnTo>
                <a:close/>
              </a:path>
            </a:pathLst>
          </a:custGeom>
          <a:blipFill>
            <a:blip r:embed="rId4">
              <a:extLst>
                <a:ext uri="{96DAC541-7B7A-43D3-8B79-37D633B846F1}">
                  <asvg:svgBlip xmlns="" xmlns:asvg="http://schemas.microsoft.com/office/drawing/2016/SVG/main" r:embed="rId15"/>
                </a:ext>
              </a:extLst>
            </a:blip>
            <a:srcRect/>
            <a:stretch>
              <a:fillRect l="-93834" t="1" b="-41163"/>
            </a:stretch>
          </a:blipFill>
        </p:spPr>
      </p:sp>
      <p:sp>
        <p:nvSpPr>
          <p:cNvPr id="20" name="Rounded Rectangle 19"/>
          <p:cNvSpPr/>
          <p:nvPr/>
        </p:nvSpPr>
        <p:spPr>
          <a:xfrm>
            <a:off x="2819401" y="421456"/>
            <a:ext cx="13868400" cy="13716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5B96A9"/>
                </a:solidFill>
                <a:cs typeface="Arial" panose="020B0604020202020204" pitchFamily="34" charset="0"/>
              </a:rPr>
              <a:t>Yêu cầu về mục đích nói và người nghe</a:t>
            </a:r>
            <a:endParaRPr lang="en-US" sz="4500" b="1" dirty="0">
              <a:solidFill>
                <a:srgbClr val="5B96A9"/>
              </a:solidFill>
              <a:latin typeface="Arial" panose="020B0604020202020204" pitchFamily="34" charset="0"/>
              <a:cs typeface="Arial"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780233396"/>
              </p:ext>
            </p:extLst>
          </p:nvPr>
        </p:nvGraphicFramePr>
        <p:xfrm>
          <a:off x="533400" y="2428148"/>
          <a:ext cx="12496800" cy="6994344"/>
        </p:xfrm>
        <a:graphic>
          <a:graphicData uri="http://schemas.openxmlformats.org/drawingml/2006/table">
            <a:tbl>
              <a:tblPr firstRow="1" bandRow="1">
                <a:tableStyleId>{93296810-A885-4BE3-A3E7-6D5BEEA58F35}</a:tableStyleId>
              </a:tblPr>
              <a:tblGrid>
                <a:gridCol w="6248400">
                  <a:extLst>
                    <a:ext uri="{9D8B030D-6E8A-4147-A177-3AD203B41FA5}">
                      <a16:colId xmlns:a16="http://schemas.microsoft.com/office/drawing/2014/main" val="150607703"/>
                    </a:ext>
                  </a:extLst>
                </a:gridCol>
                <a:gridCol w="6248400">
                  <a:extLst>
                    <a:ext uri="{9D8B030D-6E8A-4147-A177-3AD203B41FA5}">
                      <a16:colId xmlns:a16="http://schemas.microsoft.com/office/drawing/2014/main" val="217643704"/>
                    </a:ext>
                  </a:extLst>
                </a:gridCol>
              </a:tblGrid>
              <a:tr h="1374509">
                <a:tc>
                  <a:txBody>
                    <a:bodyPr/>
                    <a:lstStyle/>
                    <a:p>
                      <a:pPr algn="ctr">
                        <a:lnSpc>
                          <a:spcPct val="150000"/>
                        </a:lnSpc>
                      </a:pPr>
                      <a:r>
                        <a:rPr lang="en-US" sz="4000" dirty="0" smtClean="0">
                          <a:latin typeface="Arial" panose="020B0604020202020204" pitchFamily="34" charset="0"/>
                          <a:cs typeface="Arial" panose="020B0604020202020204" pitchFamily="34" charset="0"/>
                        </a:rPr>
                        <a:t>Người</a:t>
                      </a:r>
                      <a:r>
                        <a:rPr lang="en-US" sz="4000" baseline="0" dirty="0" smtClean="0">
                          <a:latin typeface="Arial" panose="020B0604020202020204" pitchFamily="34" charset="0"/>
                          <a:cs typeface="Arial" panose="020B0604020202020204" pitchFamily="34" charset="0"/>
                        </a:rPr>
                        <a:t> nói</a:t>
                      </a:r>
                      <a:endParaRPr lang="en-US" sz="40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Người</a:t>
                      </a:r>
                      <a:r>
                        <a:rPr lang="en-US" sz="4000" baseline="0" dirty="0" smtClean="0">
                          <a:latin typeface="Arial" panose="020B0604020202020204" pitchFamily="34" charset="0"/>
                          <a:cs typeface="Arial" panose="020B0604020202020204" pitchFamily="34" charset="0"/>
                        </a:rPr>
                        <a:t> nghe</a:t>
                      </a:r>
                      <a:endParaRPr lang="en-US" sz="40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4170529"/>
                  </a:ext>
                </a:extLst>
              </a:tr>
              <a:tr h="5619835">
                <a:tc>
                  <a:txBody>
                    <a:bodyPr/>
                    <a:lstStyle/>
                    <a:p>
                      <a:pPr algn="just">
                        <a:lnSpc>
                          <a:spcPct val="150000"/>
                        </a:lnSpc>
                      </a:pPr>
                      <a:r>
                        <a:rPr lang="vi-VN" sz="4000" dirty="0" smtClean="0">
                          <a:latin typeface="+mn-lt"/>
                          <a:cs typeface="Arial" panose="020B0604020202020204" pitchFamily="34" charset="0"/>
                        </a:rPr>
                        <a:t>Cung cấp những thông tin cơ bản về cuốn sách, khơi gợi hứng thú ở người nghe và khuyến khích họ tìm đọc tác phẩm</a:t>
                      </a:r>
                      <a:r>
                        <a:rPr lang="en-US" sz="4000" dirty="0" smtClean="0">
                          <a:latin typeface="+mn-lt"/>
                          <a:cs typeface="Arial" panose="020B0604020202020204" pitchFamily="34" charset="0"/>
                        </a:rPr>
                        <a:t>.</a:t>
                      </a:r>
                      <a:endParaRPr lang="en-US" sz="40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vi-VN" sz="4000" dirty="0" smtClean="0">
                          <a:latin typeface="+mn-lt"/>
                          <a:cs typeface="Arial" panose="020B0604020202020204" pitchFamily="34" charset="0"/>
                        </a:rPr>
                        <a:t>Những người yêu thích cuốn sách có nhu cầu tìm hiểu về cuốn sách được giới thiệu</a:t>
                      </a:r>
                      <a:r>
                        <a:rPr lang="en-US" sz="4000" dirty="0" smtClean="0">
                          <a:latin typeface="+mn-lt"/>
                          <a:cs typeface="Arial" panose="020B0604020202020204" pitchFamily="34" charset="0"/>
                        </a:rPr>
                        <a:t>.</a:t>
                      </a:r>
                      <a:endParaRPr lang="en-US" sz="40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17937563"/>
                  </a:ext>
                </a:extLst>
              </a:tr>
            </a:tbl>
          </a:graphicData>
        </a:graphic>
      </p:graphicFrame>
      <p:pic>
        <p:nvPicPr>
          <p:cNvPr id="22" name="Picture 21"/>
          <p:cNvPicPr>
            <a:picLocks noChangeAspect="1"/>
          </p:cNvPicPr>
          <p:nvPr/>
        </p:nvPicPr>
        <p:blipFill>
          <a:blip r:embed="rId16"/>
          <a:stretch>
            <a:fillRect/>
          </a:stretch>
        </p:blipFill>
        <p:spPr>
          <a:xfrm>
            <a:off x="13989701" y="3000481"/>
            <a:ext cx="3338798" cy="314539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42"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ppt_x</p:attrName>
                                        </p:attrNameLst>
                                      </p:cBhvr>
                                      <p:tavLst>
                                        <p:tav tm="0">
                                          <p:val>
                                            <p:strVal val="#ppt_x"/>
                                          </p:val>
                                        </p:tav>
                                        <p:tav tm="100000">
                                          <p:val>
                                            <p:strVal val="#ppt_x"/>
                                          </p:val>
                                        </p:tav>
                                      </p:tavLst>
                                    </p:anim>
                                    <p:anim calcmode="lin" valueType="num">
                                      <p:cBhvr>
                                        <p:cTn id="17"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1265" y="7734299"/>
            <a:ext cx="5507665" cy="2573079"/>
          </a:xfrm>
          <a:custGeom>
            <a:avLst/>
            <a:gdLst/>
            <a:ahLst/>
            <a:cxnLst/>
            <a:rect l="l" t="t" r="r" b="b"/>
            <a:pathLst>
              <a:path w="8327950" h="6381291">
                <a:moveTo>
                  <a:pt x="0" y="0"/>
                </a:moveTo>
                <a:lnTo>
                  <a:pt x="8327950" y="0"/>
                </a:lnTo>
                <a:lnTo>
                  <a:pt x="8327950" y="6381291"/>
                </a:lnTo>
                <a:lnTo>
                  <a:pt x="0" y="6381291"/>
                </a:lnTo>
                <a:lnTo>
                  <a:pt x="0" y="0"/>
                </a:lnTo>
                <a:close/>
              </a:path>
            </a:pathLst>
          </a:custGeom>
          <a:blipFill>
            <a:blip r:embed="rId2">
              <a:extLst>
                <a:ext uri="{96DAC541-7B7A-43D3-8B79-37D633B846F1}">
                  <asvg:svgBlip xmlns="" xmlns:asvg="http://schemas.microsoft.com/office/drawing/2016/SVG/main" r:embed="rId7"/>
                </a:ext>
              </a:extLst>
            </a:blip>
            <a:srcRect/>
            <a:stretch>
              <a:fillRect l="-27330" b="-19676"/>
            </a:stretch>
          </a:blipFill>
        </p:spPr>
      </p:sp>
      <p:sp>
        <p:nvSpPr>
          <p:cNvPr id="11" name="Freeform 11"/>
          <p:cNvSpPr/>
          <p:nvPr/>
        </p:nvSpPr>
        <p:spPr>
          <a:xfrm>
            <a:off x="15011400" y="-38100"/>
            <a:ext cx="3276600" cy="3413679"/>
          </a:xfrm>
          <a:custGeom>
            <a:avLst/>
            <a:gdLst/>
            <a:ahLst/>
            <a:cxnLst/>
            <a:rect l="l" t="t" r="r" b="b"/>
            <a:pathLst>
              <a:path w="7209588" h="5623479">
                <a:moveTo>
                  <a:pt x="0" y="0"/>
                </a:moveTo>
                <a:lnTo>
                  <a:pt x="7209588" y="0"/>
                </a:lnTo>
                <a:lnTo>
                  <a:pt x="7209588" y="5623479"/>
                </a:lnTo>
                <a:lnTo>
                  <a:pt x="0" y="5623479"/>
                </a:lnTo>
                <a:lnTo>
                  <a:pt x="0" y="0"/>
                </a:lnTo>
                <a:close/>
              </a:path>
            </a:pathLst>
          </a:custGeom>
          <a:blipFill>
            <a:blip r:embed="rId8">
              <a:extLst>
                <a:ext uri="{96DAC541-7B7A-43D3-8B79-37D633B846F1}">
                  <asvg:svgBlip xmlns="" xmlns:asvg="http://schemas.microsoft.com/office/drawing/2016/SVG/main" r:embed="rId19"/>
                </a:ext>
              </a:extLst>
            </a:blip>
            <a:srcRect/>
            <a:stretch>
              <a:fillRect l="-1" t="-64734" r="-120032"/>
            </a:stretch>
          </a:blipFill>
        </p:spPr>
      </p:sp>
      <p:sp>
        <p:nvSpPr>
          <p:cNvPr id="15" name="Rounded Rectangle 14"/>
          <p:cNvSpPr/>
          <p:nvPr/>
        </p:nvSpPr>
        <p:spPr>
          <a:xfrm>
            <a:off x="6348407" y="193112"/>
            <a:ext cx="60960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schemeClr val="tx1"/>
                </a:solidFill>
                <a:latin typeface="Arial" panose="020B0604020202020204" pitchFamily="34" charset="0"/>
                <a:cs typeface="Arial" panose="020B0604020202020204" pitchFamily="34" charset="0"/>
              </a:rPr>
              <a:t>b. Chuẩn bị bài nói</a:t>
            </a:r>
            <a:endParaRPr lang="en-US" sz="5000" b="1"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952499" y="1866900"/>
            <a:ext cx="9067801" cy="3913439"/>
          </a:xfrm>
          <a:prstGeom prst="roundRect">
            <a:avLst/>
          </a:prstGeom>
          <a:solidFill>
            <a:schemeClr val="bg1"/>
          </a:solidFill>
          <a:ln w="38100">
            <a:solidFill>
              <a:srgbClr val="5B96A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u="sng" dirty="0" smtClean="0">
                <a:solidFill>
                  <a:srgbClr val="C00000"/>
                </a:solidFill>
                <a:latin typeface="Arial" panose="020B0604020202020204" pitchFamily="34" charset="0"/>
                <a:cs typeface="Arial" panose="020B0604020202020204" pitchFamily="34" charset="0"/>
              </a:rPr>
              <a:t>Đề tài:</a:t>
            </a:r>
          </a:p>
          <a:p>
            <a:pPr algn="ctr">
              <a:lnSpc>
                <a:spcPct val="150000"/>
              </a:lnSpc>
            </a:pPr>
            <a:r>
              <a:rPr lang="vi-VN" sz="4000" dirty="0">
                <a:solidFill>
                  <a:schemeClr val="tx1"/>
                </a:solidFill>
                <a:cs typeface="Arial" panose="020B0604020202020204" pitchFamily="34" charset="0"/>
              </a:rPr>
              <a:t>Em hãy chọn một cuốn sách mà em yêu thích và cho rằng có thể nhiều người chưa biết </a:t>
            </a:r>
            <a:r>
              <a:rPr lang="vi-VN" sz="4000" dirty="0" smtClean="0">
                <a:solidFill>
                  <a:schemeClr val="tx1"/>
                </a:solidFill>
                <a:cs typeface="Arial" panose="020B0604020202020204" pitchFamily="34" charset="0"/>
              </a:rPr>
              <a:t>đến</a:t>
            </a:r>
            <a:r>
              <a:rPr lang="en-US" sz="4000" dirty="0" smtClean="0">
                <a:solidFill>
                  <a:schemeClr val="tx1"/>
                </a:solidFill>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sp>
        <p:nvSpPr>
          <p:cNvPr id="17" name="Freeform 10"/>
          <p:cNvSpPr/>
          <p:nvPr/>
        </p:nvSpPr>
        <p:spPr>
          <a:xfrm>
            <a:off x="3733800" y="1866900"/>
            <a:ext cx="685800" cy="807867"/>
          </a:xfrm>
          <a:custGeom>
            <a:avLst/>
            <a:gdLst/>
            <a:ahLst/>
            <a:cxnLst/>
            <a:rect l="l" t="t" r="r" b="b"/>
            <a:pathLst>
              <a:path w="885098" h="1061757">
                <a:moveTo>
                  <a:pt x="0" y="0"/>
                </a:moveTo>
                <a:lnTo>
                  <a:pt x="885098" y="0"/>
                </a:lnTo>
                <a:lnTo>
                  <a:pt x="885098" y="1061756"/>
                </a:lnTo>
                <a:lnTo>
                  <a:pt x="0" y="1061756"/>
                </a:lnTo>
                <a:lnTo>
                  <a:pt x="0" y="0"/>
                </a:lnTo>
                <a:close/>
              </a:path>
            </a:pathLst>
          </a:custGeom>
          <a:blipFill>
            <a:blip r:embed="rId20">
              <a:extLst>
                <a:ext uri="{96DAC541-7B7A-43D3-8B79-37D633B846F1}">
                  <asvg:svgBlip xmlns="" xmlns:asvg="http://schemas.microsoft.com/office/drawing/2016/SVG/main" r:embed="rId17"/>
                </a:ext>
              </a:extLst>
            </a:blip>
            <a:stretch>
              <a:fillRect/>
            </a:stretch>
          </a:blipFill>
        </p:spPr>
      </p:sp>
      <p:pic>
        <p:nvPicPr>
          <p:cNvPr id="18" name="Picture 17"/>
          <p:cNvPicPr>
            <a:picLocks noChangeAspect="1"/>
          </p:cNvPicPr>
          <p:nvPr/>
        </p:nvPicPr>
        <p:blipFill>
          <a:blip r:embed="rId21"/>
          <a:stretch>
            <a:fillRect/>
          </a:stretch>
        </p:blipFill>
        <p:spPr>
          <a:xfrm>
            <a:off x="10472818" y="4232423"/>
            <a:ext cx="3552663" cy="540004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22"/>
          <a:stretch>
            <a:fillRect/>
          </a:stretch>
        </p:blipFill>
        <p:spPr>
          <a:xfrm>
            <a:off x="14376399" y="1654636"/>
            <a:ext cx="3533698" cy="5991225"/>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23"/>
          <a:stretch>
            <a:fillRect/>
          </a:stretch>
        </p:blipFill>
        <p:spPr>
          <a:xfrm>
            <a:off x="3124200" y="6082527"/>
            <a:ext cx="4025187" cy="377854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par>
                                <p:cTn id="16" presetID="42"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4193759">
            <a:off x="-139940" y="7639568"/>
            <a:ext cx="3322319" cy="2023780"/>
          </a:xfrm>
          <a:custGeom>
            <a:avLst/>
            <a:gdLst/>
            <a:ahLst/>
            <a:cxnLst/>
            <a:rect l="l" t="t" r="r" b="b"/>
            <a:pathLst>
              <a:path w="5330691" h="2965803">
                <a:moveTo>
                  <a:pt x="0" y="0"/>
                </a:moveTo>
                <a:lnTo>
                  <a:pt x="5330691" y="0"/>
                </a:lnTo>
                <a:lnTo>
                  <a:pt x="5330691" y="2965803"/>
                </a:lnTo>
                <a:lnTo>
                  <a:pt x="0" y="2965803"/>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flipV="1">
            <a:off x="13944600" y="7687243"/>
            <a:ext cx="4343400" cy="2637855"/>
          </a:xfrm>
          <a:custGeom>
            <a:avLst/>
            <a:gdLst/>
            <a:ahLst/>
            <a:cxnLst/>
            <a:rect l="l" t="t" r="r" b="b"/>
            <a:pathLst>
              <a:path w="5941746" h="4604853">
                <a:moveTo>
                  <a:pt x="5941746" y="4604853"/>
                </a:moveTo>
                <a:lnTo>
                  <a:pt x="0" y="4604853"/>
                </a:lnTo>
                <a:lnTo>
                  <a:pt x="0" y="0"/>
                </a:lnTo>
                <a:lnTo>
                  <a:pt x="5941746" y="0"/>
                </a:lnTo>
                <a:lnTo>
                  <a:pt x="5941746" y="4604853"/>
                </a:lnTo>
                <a:close/>
              </a:path>
            </a:pathLst>
          </a:custGeom>
          <a:blipFill>
            <a:blip r:embed="rId6">
              <a:extLst>
                <a:ext uri="{96DAC541-7B7A-43D3-8B79-37D633B846F1}">
                  <asvg:svgBlip xmlns="" xmlns:asvg="http://schemas.microsoft.com/office/drawing/2016/SVG/main" r:embed="rId9"/>
                </a:ext>
              </a:extLst>
            </a:blip>
            <a:srcRect/>
            <a:stretch>
              <a:fillRect l="-36800" t="-74568" r="1"/>
            </a:stretch>
          </a:blipFill>
        </p:spPr>
      </p:sp>
      <p:sp>
        <p:nvSpPr>
          <p:cNvPr id="7" name="Freeform 7"/>
          <p:cNvSpPr/>
          <p:nvPr/>
        </p:nvSpPr>
        <p:spPr>
          <a:xfrm>
            <a:off x="8686800" y="9769242"/>
            <a:ext cx="1569634" cy="333904"/>
          </a:xfrm>
          <a:custGeom>
            <a:avLst/>
            <a:gdLst/>
            <a:ahLst/>
            <a:cxnLst/>
            <a:rect l="l" t="t" r="r" b="b"/>
            <a:pathLst>
              <a:path w="1569634" h="333904">
                <a:moveTo>
                  <a:pt x="0" y="0"/>
                </a:moveTo>
                <a:lnTo>
                  <a:pt x="1569634" y="0"/>
                </a:lnTo>
                <a:lnTo>
                  <a:pt x="1569634" y="333904"/>
                </a:lnTo>
                <a:lnTo>
                  <a:pt x="0" y="333904"/>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sp>
      <p:sp>
        <p:nvSpPr>
          <p:cNvPr id="6" name="Rounded Rectangle 5"/>
          <p:cNvSpPr/>
          <p:nvPr/>
        </p:nvSpPr>
        <p:spPr>
          <a:xfrm>
            <a:off x="1011021" y="647725"/>
            <a:ext cx="16272349" cy="1279343"/>
          </a:xfrm>
          <a:prstGeom prst="roundRect">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Tìm ý </a:t>
            </a:r>
            <a:endParaRPr lang="vi-VN" sz="4000" b="1"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011021" y="3412913"/>
            <a:ext cx="3265059" cy="6266178"/>
          </a:xfrm>
          <a:prstGeom prst="roundRect">
            <a:avLst>
              <a:gd name="adj" fmla="val 6087"/>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Lí do em muốn giới thiệu cuốn sách với người </a:t>
            </a:r>
            <a:r>
              <a:rPr lang="vi-VN" sz="4000" dirty="0" smtClean="0">
                <a:solidFill>
                  <a:schemeClr val="tx1"/>
                </a:solidFill>
                <a:latin typeface="Arial" panose="020B0604020202020204" pitchFamily="34" charset="0"/>
                <a:cs typeface="Arial" panose="020B0604020202020204" pitchFamily="34" charset="0"/>
              </a:rPr>
              <a:t>nghe</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4738440" y="3412913"/>
            <a:ext cx="4582639" cy="6242855"/>
          </a:xfrm>
          <a:prstGeom prst="roundRect">
            <a:avLst>
              <a:gd name="adj" fmla="val 6707"/>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chemeClr val="tx1"/>
                </a:solidFill>
                <a:latin typeface="Arial" panose="020B0604020202020204" pitchFamily="34" charset="0"/>
                <a:cs typeface="Arial" panose="020B0604020202020204" pitchFamily="34" charset="0"/>
              </a:rPr>
              <a:t>Nhan đề cuốn sách, thể loại, tác giả, nhà xuất bản, năm xuất bản, số trang, sự đón nhận của đọc </a:t>
            </a:r>
            <a:r>
              <a:rPr lang="en-US" sz="4000" dirty="0" smtClean="0">
                <a:solidFill>
                  <a:schemeClr val="tx1"/>
                </a:solidFill>
                <a:latin typeface="Arial" panose="020B0604020202020204" pitchFamily="34" charset="0"/>
                <a:cs typeface="Arial" panose="020B0604020202020204" pitchFamily="34" charset="0"/>
              </a:rPr>
              <a:t>giả.</a:t>
            </a:r>
            <a:endParaRPr lang="vi-VN"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9782559" y="3412913"/>
            <a:ext cx="4126341" cy="6242855"/>
          </a:xfrm>
          <a:prstGeom prst="roundRect">
            <a:avLst>
              <a:gd name="adj" fmla="val 7787"/>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Đề tài, nội dung chính của cuốn sách, bối cảnh, cốt </a:t>
            </a:r>
            <a:r>
              <a:rPr lang="vi-VN" sz="4000" dirty="0" smtClean="0">
                <a:solidFill>
                  <a:schemeClr val="tx1"/>
                </a:solidFill>
                <a:latin typeface="Arial" panose="020B0604020202020204" pitchFamily="34" charset="0"/>
                <a:cs typeface="Arial" panose="020B0604020202020204" pitchFamily="34" charset="0"/>
              </a:rPr>
              <a:t>truyện</a:t>
            </a:r>
            <a:r>
              <a:rPr lang="en-US" sz="4000" dirty="0" smtClean="0">
                <a:solidFill>
                  <a:schemeClr val="tx1"/>
                </a:solidFill>
                <a:latin typeface="Arial" panose="020B0604020202020204" pitchFamily="34" charset="0"/>
                <a:cs typeface="Arial" panose="020B0604020202020204" pitchFamily="34" charset="0"/>
              </a:rPr>
              <a:t>, nhân vật, chủ đề…</a:t>
            </a:r>
            <a:endParaRPr lang="vi-VN"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4371260" y="3383302"/>
            <a:ext cx="2912110" cy="6272466"/>
          </a:xfrm>
          <a:prstGeom prst="roundRect">
            <a:avLst>
              <a:gd name="adj" fmla="val 5614"/>
            </a:avLst>
          </a:prstGeom>
          <a:solidFill>
            <a:schemeClr val="bg1"/>
          </a:solidFill>
          <a:ln w="38100">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Nhận xét, đánh giá của em về cuốn </a:t>
            </a:r>
            <a:r>
              <a:rPr lang="vi-VN" sz="4000" dirty="0" smtClean="0">
                <a:solidFill>
                  <a:schemeClr val="tx1"/>
                </a:solidFill>
                <a:latin typeface="Arial" panose="020B0604020202020204" pitchFamily="34" charset="0"/>
                <a:cs typeface="Arial" panose="020B0604020202020204" pitchFamily="34" charset="0"/>
              </a:rPr>
              <a:t>sách</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a:off x="1976800" y="2207495"/>
            <a:ext cx="1333499" cy="924991"/>
          </a:xfrm>
          <a:prstGeom prst="downArrow">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Down Arrow 12"/>
          <p:cNvSpPr/>
          <p:nvPr/>
        </p:nvSpPr>
        <p:spPr>
          <a:xfrm>
            <a:off x="6367328" y="2207495"/>
            <a:ext cx="1333499" cy="924991"/>
          </a:xfrm>
          <a:prstGeom prst="downArrow">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Down Arrow 13"/>
          <p:cNvSpPr/>
          <p:nvPr/>
        </p:nvSpPr>
        <p:spPr>
          <a:xfrm>
            <a:off x="11178979" y="2207496"/>
            <a:ext cx="1333499" cy="924991"/>
          </a:xfrm>
          <a:prstGeom prst="downArrow">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Down Arrow 14"/>
          <p:cNvSpPr/>
          <p:nvPr/>
        </p:nvSpPr>
        <p:spPr>
          <a:xfrm>
            <a:off x="15160565" y="2207496"/>
            <a:ext cx="1333499" cy="924991"/>
          </a:xfrm>
          <a:prstGeom prst="downArrow">
            <a:avLst/>
          </a:prstGeom>
          <a:solidFill>
            <a:srgbClr val="5B96A9"/>
          </a:solidFill>
          <a:ln>
            <a:solidFill>
              <a:srgbClr val="5B9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4495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705</Words>
  <Application>Microsoft Office PowerPoint</Application>
  <PresentationFormat>Custom</PresentationFormat>
  <Paragraphs>81</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colorful</dc:title>
  <cp:lastModifiedBy>Giang Lưu</cp:lastModifiedBy>
  <cp:revision>14</cp:revision>
  <dcterms:created xsi:type="dcterms:W3CDTF">2006-08-16T00:00:00Z</dcterms:created>
  <dcterms:modified xsi:type="dcterms:W3CDTF">2023-11-01T14:32:42Z</dcterms:modified>
  <dc:identifier>DAFxyqtM8g8</dc:identifier>
</cp:coreProperties>
</file>