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96" r:id="rId4"/>
    <p:sldId id="258" r:id="rId5"/>
    <p:sldId id="261" r:id="rId6"/>
    <p:sldId id="263" r:id="rId7"/>
    <p:sldId id="279" r:id="rId8"/>
    <p:sldId id="280" r:id="rId9"/>
    <p:sldId id="283" r:id="rId10"/>
    <p:sldId id="281" r:id="rId11"/>
    <p:sldId id="284" r:id="rId12"/>
    <p:sldId id="260" r:id="rId13"/>
  </p:sldIdLst>
  <p:sldSz cx="18288000" cy="10287000"/>
  <p:notesSz cx="6858000" cy="9144000"/>
  <p:embeddedFontLst>
    <p:embeddedFont>
      <p:font typeface="#9Slide02 Tieu de dai" panose="020B0604020202020204" charset="0"/>
      <p:bold r:id="rId15"/>
    </p:embeddedFont>
    <p:embeddedFont>
      <p:font typeface="#9Slide03 SFU Futura_12" panose="00000400000000000000" pitchFamily="2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9D0"/>
    <a:srgbClr val="F7B924"/>
    <a:srgbClr val="F7B923"/>
    <a:srgbClr val="72D5FE"/>
    <a:srgbClr val="FAB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88026" autoAdjust="0"/>
  </p:normalViewPr>
  <p:slideViewPr>
    <p:cSldViewPr>
      <p:cViewPr varScale="1">
        <p:scale>
          <a:sx n="40" d="100"/>
          <a:sy n="40" d="100"/>
        </p:scale>
        <p:origin x="942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93BAD-5032-4ADC-988A-B0797320013C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66888-9C60-49CA-873C-FAA536387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endParaRPr lang="en-US" baseline="0" dirty="0"/>
          </a:p>
          <a:p>
            <a:r>
              <a:rPr lang="en-US" baseline="0" dirty="0"/>
              <a:t>(</a:t>
            </a: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hs</a:t>
            </a:r>
            <a:r>
              <a:rPr lang="en-US" baseline="0" dirty="0"/>
              <a:t> k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)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6888-9C60-49CA-873C-FAA5363872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9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hãy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nêu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lại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tính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trị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biểu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thức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trên</a:t>
            </a:r>
            <a:endParaRPr lang="en-US" sz="1200" b="1" dirty="0">
              <a:solidFill>
                <a:schemeClr val="tx1"/>
              </a:solidFill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6888-9C60-49CA-873C-FAA5363872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71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trống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66888-9C60-49CA-873C-FAA5363872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705108"/>
            <a:ext cx="14173200" cy="2737644"/>
          </a:xfrm>
        </p:spPr>
        <p:txBody>
          <a:bodyPr anchor="b">
            <a:normAutofit/>
          </a:bodyPr>
          <a:lstStyle>
            <a:lvl1pPr algn="l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448302"/>
            <a:ext cx="14173200" cy="1028700"/>
          </a:xfrm>
        </p:spPr>
        <p:txBody>
          <a:bodyPr>
            <a:normAutofit/>
          </a:bodyPr>
          <a:lstStyle>
            <a:lvl1pPr marL="0" indent="0" algn="l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864342" y="6471492"/>
            <a:ext cx="4366260" cy="561963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7400" y="6485768"/>
            <a:ext cx="960120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15800" y="2146300"/>
            <a:ext cx="41148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0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66" y="7046041"/>
            <a:ext cx="16233051" cy="122903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2591" y="1412159"/>
            <a:ext cx="16232760" cy="5217242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8275073"/>
            <a:ext cx="16230600" cy="1052954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4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130299"/>
            <a:ext cx="16230600" cy="4203701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473700"/>
            <a:ext cx="15195774" cy="1498601"/>
          </a:xfrm>
        </p:spPr>
        <p:txBody>
          <a:bodyPr anchor="ctr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77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01" y="1130300"/>
            <a:ext cx="15227300" cy="3906743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55798" y="5048335"/>
            <a:ext cx="14389104" cy="666665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939794"/>
            <a:ext cx="15227300" cy="101980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4375" y="140017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76345" y="405193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7627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43" y="1687052"/>
            <a:ext cx="15219279" cy="376775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472473"/>
            <a:ext cx="15216981" cy="1499828"/>
          </a:xfrm>
        </p:spPr>
        <p:txBody>
          <a:bodyPr anchor="t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68325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8325"/>
            <a:ext cx="10487238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58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343401" y="1142999"/>
            <a:ext cx="12915899" cy="19558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303120"/>
            <a:ext cx="5184648" cy="925980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699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3200" y="33019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0287" y="4356101"/>
            <a:ext cx="5184648" cy="497192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7700" y="32892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077702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6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343401" y="1143000"/>
            <a:ext cx="12915899" cy="1943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2927" y="6286501"/>
            <a:ext cx="517737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32927" y="3543300"/>
            <a:ext cx="5177373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2927" y="7310647"/>
            <a:ext cx="517737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395" y="6286501"/>
            <a:ext cx="517340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561395" y="3543300"/>
            <a:ext cx="5173404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561397" y="7310645"/>
            <a:ext cx="517340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4597" y="6286501"/>
            <a:ext cx="5184704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074783" y="3543300"/>
            <a:ext cx="5171817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2074597" y="7310642"/>
            <a:ext cx="5178668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168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3291839"/>
            <a:ext cx="16230600" cy="60361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9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73200" y="1117600"/>
            <a:ext cx="3086100" cy="58547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6700" y="1117601"/>
            <a:ext cx="12306302" cy="5854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69912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1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3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1130300"/>
            <a:ext cx="16230599" cy="4202903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701" y="5462588"/>
            <a:ext cx="15735300" cy="1433513"/>
          </a:xfrm>
        </p:spPr>
        <p:txBody>
          <a:bodyPr>
            <a:normAutofit/>
          </a:bodyPr>
          <a:lstStyle>
            <a:lvl1pPr marL="0" indent="0" algn="r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2"/>
            <a:ext cx="10487238" cy="54609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3291839"/>
            <a:ext cx="8001000" cy="603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3291839"/>
            <a:ext cx="8001000" cy="6036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143000"/>
            <a:ext cx="12915900" cy="1943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14" y="3275703"/>
            <a:ext cx="7619987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1" y="4699000"/>
            <a:ext cx="7967663" cy="4629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75703"/>
            <a:ext cx="7658100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4699000"/>
            <a:ext cx="8001000" cy="4629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5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3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617220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373" y="1120139"/>
            <a:ext cx="9765927" cy="8207888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617220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5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1030986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791857" y="1126862"/>
            <a:ext cx="5467443" cy="820116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1030986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76ECCAC4-F920-4B11-8672-529D93196A0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 descr="C0-HD-TOP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2162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3400" y="1146560"/>
            <a:ext cx="12915900" cy="1939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291841"/>
            <a:ext cx="16230600" cy="603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93040" y="9534526"/>
            <a:ext cx="436626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0" y="9533768"/>
            <a:ext cx="11658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44500" y="571501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94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1371600" rtl="0" eaLnBrk="1" latinLnBrk="0" hangingPunct="1">
        <a:lnSpc>
          <a:spcPct val="90000"/>
        </a:lnSpc>
        <a:spcBef>
          <a:spcPct val="0"/>
        </a:spcBef>
        <a:buNone/>
        <a:defRPr sz="6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4.svg"/><Relationship Id="rId18" Type="http://schemas.openxmlformats.org/officeDocument/2006/relationships/image" Target="../media/image18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3.png"/><Relationship Id="rId17" Type="http://schemas.openxmlformats.org/officeDocument/2006/relationships/image" Target="../media/image17.wmf"/><Relationship Id="rId2" Type="http://schemas.openxmlformats.org/officeDocument/2006/relationships/control" Target="../activeX/activeX1.xml"/><Relationship Id="rId16" Type="http://schemas.openxmlformats.org/officeDocument/2006/relationships/image" Target="../media/image16.wmf"/><Relationship Id="rId20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2.svg"/><Relationship Id="rId5" Type="http://schemas.openxmlformats.org/officeDocument/2006/relationships/control" Target="../activeX/activeX4.xml"/><Relationship Id="rId15" Type="http://schemas.openxmlformats.org/officeDocument/2006/relationships/image" Target="../media/image15.wmf"/><Relationship Id="rId10" Type="http://schemas.openxmlformats.org/officeDocument/2006/relationships/image" Target="../media/image21.png"/><Relationship Id="rId19" Type="http://schemas.openxmlformats.org/officeDocument/2006/relationships/image" Target="../media/image19.wmf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" y="-85910"/>
            <a:ext cx="2755937" cy="2755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571" y="-100920"/>
            <a:ext cx="5114987" cy="1993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9200" y="1266499"/>
            <a:ext cx="19735801" cy="902050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30082" y="1734334"/>
            <a:ext cx="1737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Ba chia 525 kg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15 kg.</a:t>
            </a:r>
          </a:p>
          <a:p>
            <a:pPr marL="1143000" indent="-1143000" algn="just">
              <a:buAutoNum type="alphaLcParenR"/>
            </a:pP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143000" indent="-1143000" algn="just">
              <a:buAutoNum type="alphaLcParenR"/>
            </a:pP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250 000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56"/>
            <a:ext cx="3761558" cy="1719221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8664722A-AEB8-4547-9F4F-C554E107ABB5}"/>
              </a:ext>
            </a:extLst>
          </p:cNvPr>
          <p:cNvSpPr/>
          <p:nvPr/>
        </p:nvSpPr>
        <p:spPr>
          <a:xfrm>
            <a:off x="15880082" y="7620"/>
            <a:ext cx="2301239" cy="2187122"/>
          </a:xfrm>
          <a:custGeom>
            <a:avLst/>
            <a:gdLst/>
            <a:ahLst/>
            <a:cxnLst/>
            <a:rect l="l" t="t" r="r" b="b"/>
            <a:pathLst>
              <a:path w="4161873" h="4340937">
                <a:moveTo>
                  <a:pt x="0" y="0"/>
                </a:moveTo>
                <a:lnTo>
                  <a:pt x="4161873" y="0"/>
                </a:lnTo>
                <a:lnTo>
                  <a:pt x="4161873" y="4340937"/>
                </a:lnTo>
                <a:lnTo>
                  <a:pt x="0" y="4340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2990862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336764"/>
            <a:ext cx="2536156" cy="926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1374779"/>
            <a:ext cx="15697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7 túi như vậy có số ki-lô-gam gạo là: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15 × 7 = 105 (kg)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Bác Ba chia được số túi gạo là: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525 : 15 = 35 (túi)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Bác Ba thu được số tiền khi bán hết gạo là: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250 000 × 35 = 8 750 000 (đồng)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Đáp số: a) 105 kg</a:t>
            </a:r>
          </a:p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				  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b) 8 750 000 đồng</a:t>
            </a:r>
            <a:endParaRPr lang="vi-VN" sz="54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5849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AB1F0D-6689-CE7E-AFE6-7068FBC0EADE}"/>
              </a:ext>
            </a:extLst>
          </p:cNvPr>
          <p:cNvSpPr/>
          <p:nvPr/>
        </p:nvSpPr>
        <p:spPr>
          <a:xfrm>
            <a:off x="7402681" y="2084456"/>
            <a:ext cx="55283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49C3C9-1099-4319-9FD4-52640B835D2E}"/>
              </a:ext>
            </a:extLst>
          </p:cNvPr>
          <p:cNvSpPr/>
          <p:nvPr/>
        </p:nvSpPr>
        <p:spPr>
          <a:xfrm>
            <a:off x="6757126" y="4171260"/>
            <a:ext cx="7852897" cy="3671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#9Slide02 Tieu de dai" panose="02000000000000000000" pitchFamily="2" charset="0"/>
                <a:ea typeface="#9Slide02 Tieu de dai" panose="02000000000000000000" pitchFamily="2" charset="0"/>
              </a:rPr>
              <a:t>- </a:t>
            </a:r>
            <a:r>
              <a:rPr lang="vi-VN" sz="4000" b="1">
                <a:latin typeface="#9Slide02 Tieu de dai" panose="02000000000000000000" pitchFamily="2" charset="0"/>
                <a:ea typeface="#9Slide02 Tieu de dai" panose="02000000000000000000" pitchFamily="2" charset="0"/>
              </a:rPr>
              <a:t>Tiết học ôn lại những KT nào? </a:t>
            </a:r>
          </a:p>
          <a:p>
            <a:pPr>
              <a:lnSpc>
                <a:spcPct val="150000"/>
              </a:lnSpc>
            </a:pPr>
            <a:r>
              <a:rPr lang="vi-VN" sz="4000" b="1">
                <a:latin typeface="#9Slide02 Tieu de dai" panose="02000000000000000000" pitchFamily="2" charset="0"/>
                <a:ea typeface="#9Slide02 Tieu de dai" panose="02000000000000000000" pitchFamily="2" charset="0"/>
              </a:rPr>
              <a:t>- Hãy lấy ví dụ trong thực tế bài toán liên quan đến rút về đơn vị?</a:t>
            </a:r>
          </a:p>
          <a:p>
            <a:pPr>
              <a:lnSpc>
                <a:spcPct val="150000"/>
              </a:lnSpc>
            </a:pPr>
            <a:endParaRPr lang="vi-VN" sz="4000" b="0" i="0" dirty="0">
              <a:effectLst/>
              <a:latin typeface="#9Slide02 Tieu de dai" panose="02000000000000000000" pitchFamily="2" charset="0"/>
              <a:ea typeface="#9Slide02 Tieu de dai" panose="02000000000000000000" pitchFamily="2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895748" y="935281"/>
            <a:ext cx="15799427" cy="81193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1675311" y="2216357"/>
            <a:ext cx="16389527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4000" dirty="0"/>
              <a:t>Tính được giá trị của các biểu thức chứa phép cộng, trừ, nhân, chia.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4000" dirty="0"/>
              <a:t>Thực hiện được tính nhẩm dựa vào tính chất giao hoán, kết hợp, phân phối của phép cộng, phép nhân.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4000" dirty="0"/>
              <a:t>Tính được giá trị trung bình của một nhóm số cho trước.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4000" dirty="0"/>
              <a:t> Vận dụng giải quyết các vấn đề thực tiễn có liên quan </a:t>
            </a:r>
          </a:p>
          <a:p>
            <a:pPr>
              <a:lnSpc>
                <a:spcPct val="150000"/>
              </a:lnSpc>
            </a:pPr>
            <a:br>
              <a:rPr lang="vi-VN" sz="4000" dirty="0"/>
            </a:br>
            <a:endParaRPr lang="vi-VN" sz="4000" dirty="0"/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2450" y="180435"/>
            <a:ext cx="3494598" cy="1427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095" y="178400"/>
            <a:ext cx="7187807" cy="1609484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8D0423C-70EB-AC55-7AC6-4ED4806E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6" y="2216357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2E460977-C168-38A5-B90A-C51C65E9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9" y="3189104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3025569-558D-2D0A-4627-0A29AB09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91" y="5976381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33690741-D7E0-F043-6F4C-9126B319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0" y="5003634"/>
            <a:ext cx="1331240" cy="13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75F74F-A71D-1CD8-24CC-A6B576D31F0C}"/>
              </a:ext>
            </a:extLst>
          </p:cNvPr>
          <p:cNvSpPr/>
          <p:nvPr/>
        </p:nvSpPr>
        <p:spPr>
          <a:xfrm>
            <a:off x="7620000" y="1405028"/>
            <a:ext cx="44582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91D7-0CEA-C379-9A70-F7E2511A5413}"/>
              </a:ext>
            </a:extLst>
          </p:cNvPr>
          <p:cNvSpPr txBox="1"/>
          <p:nvPr/>
        </p:nvSpPr>
        <p:spPr>
          <a:xfrm>
            <a:off x="2209800" y="2255786"/>
            <a:ext cx="14935200" cy="1334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VN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hãy nối các phép tính có kết quả bằng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F7ADE-9DAB-03E1-866B-6FB7DD29E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41" y="4217716"/>
            <a:ext cx="11958918" cy="495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402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910715" y="-356798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 flipH="1">
            <a:off x="7774774" y="-440738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440" y="-952500"/>
            <a:ext cx="13589162" cy="137598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373384" y="-440738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flipH="1">
            <a:off x="15778434" y="1066927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7" name="Group 16"/>
          <p:cNvGrpSpPr/>
          <p:nvPr/>
        </p:nvGrpSpPr>
        <p:grpSpPr>
          <a:xfrm>
            <a:off x="609598" y="2101034"/>
            <a:ext cx="7030060" cy="1388543"/>
            <a:chOff x="1256095" y="2101038"/>
            <a:chExt cx="678738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5" y="2101038"/>
              <a:ext cx="678738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1772" y="2287476"/>
              <a:ext cx="529178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rgbClr val="C00000"/>
                  </a:solidFill>
                </a:rPr>
                <a:t>a) 3 713 – 200 x 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10852" y="2101031"/>
            <a:ext cx="9615739" cy="1388543"/>
            <a:chOff x="9240511" y="2101037"/>
            <a:chExt cx="9615739" cy="1388543"/>
          </a:xfrm>
        </p:grpSpPr>
        <p:sp>
          <p:nvSpPr>
            <p:cNvPr id="14" name="Rounded Rectangle 13"/>
            <p:cNvSpPr/>
            <p:nvPr/>
          </p:nvSpPr>
          <p:spPr>
            <a:xfrm>
              <a:off x="9240511" y="2101037"/>
              <a:ext cx="9615739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72600" y="2287475"/>
              <a:ext cx="767389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rgbClr val="C00000"/>
                  </a:solidFill>
                </a:rPr>
                <a:t>b) 1 500 + (750 + 250) : 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09" y="-183258"/>
            <a:ext cx="12266215" cy="22496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9598" y="3974841"/>
            <a:ext cx="421942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 3 713 – 1 000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046" y="5473985"/>
            <a:ext cx="30508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		   2 713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535" y="3903903"/>
            <a:ext cx="508664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 1 500 + 1 000 :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25582" y="5129470"/>
            <a:ext cx="379142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 1 500 + 500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25582" y="6310621"/>
            <a:ext cx="24272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/>
              <a:t>=	  2 000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2295F5-BC03-433F-9CF0-6D60C7752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511" y="6544893"/>
            <a:ext cx="4143889" cy="367230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7284765" y="5626436"/>
            <a:ext cx="1638868" cy="3997239"/>
          </a:xfrm>
          <a:custGeom>
            <a:avLst/>
            <a:gdLst/>
            <a:ahLst/>
            <a:cxnLst/>
            <a:rect l="l" t="t" r="r" b="b"/>
            <a:pathLst>
              <a:path w="1638868" h="3997239">
                <a:moveTo>
                  <a:pt x="0" y="0"/>
                </a:moveTo>
                <a:lnTo>
                  <a:pt x="1638868" y="0"/>
                </a:lnTo>
                <a:lnTo>
                  <a:pt x="1638868" y="3997239"/>
                </a:lnTo>
                <a:lnTo>
                  <a:pt x="0" y="3997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7002139" y="7689011"/>
            <a:ext cx="1844343" cy="2821175"/>
          </a:xfrm>
          <a:custGeom>
            <a:avLst/>
            <a:gdLst/>
            <a:ahLst/>
            <a:cxnLst/>
            <a:rect l="l" t="t" r="r" b="b"/>
            <a:pathLst>
              <a:path w="1844343" h="2821175">
                <a:moveTo>
                  <a:pt x="0" y="0"/>
                </a:moveTo>
                <a:lnTo>
                  <a:pt x="1844343" y="0"/>
                </a:lnTo>
                <a:lnTo>
                  <a:pt x="1844343" y="2821175"/>
                </a:lnTo>
                <a:lnTo>
                  <a:pt x="0" y="28211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3" name="Group 32"/>
          <p:cNvGrpSpPr/>
          <p:nvPr/>
        </p:nvGrpSpPr>
        <p:grpSpPr>
          <a:xfrm>
            <a:off x="308575" y="2101038"/>
            <a:ext cx="7599415" cy="3904235"/>
            <a:chOff x="290111" y="2101038"/>
            <a:chExt cx="7599415" cy="3904235"/>
          </a:xfrm>
        </p:grpSpPr>
        <p:grpSp>
          <p:nvGrpSpPr>
            <p:cNvPr id="29" name="Group 28"/>
            <p:cNvGrpSpPr/>
            <p:nvPr/>
          </p:nvGrpSpPr>
          <p:grpSpPr>
            <a:xfrm>
              <a:off x="1302675" y="2123898"/>
              <a:ext cx="6586851" cy="3881375"/>
              <a:chOff x="1302675" y="2123898"/>
              <a:chExt cx="6586851" cy="388137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2088801" y="2123898"/>
                <a:ext cx="5638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6 0 6  1 8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088801" y="3525915"/>
                <a:ext cx="5638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4 3     1 4 9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088801" y="5143499"/>
                <a:ext cx="56388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1 7 1    3 3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1302675" y="4900502"/>
                <a:ext cx="6586851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1455584" y="2741084"/>
                <a:ext cx="397866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0" dirty="0">
                    <a:latin typeface="#9Slide03 SFU Futura_12" panose="00000400000000000000" pitchFamily="2" charset="0"/>
                  </a:rPr>
                  <a:t>-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90111" y="2101038"/>
              <a:ext cx="120955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pc="600" dirty="0"/>
                <a:t>a)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43452" y="2119613"/>
            <a:ext cx="7720548" cy="7000949"/>
            <a:chOff x="8425212" y="2119613"/>
            <a:chExt cx="7720548" cy="7000949"/>
          </a:xfrm>
        </p:grpSpPr>
        <p:grpSp>
          <p:nvGrpSpPr>
            <p:cNvPr id="34" name="Group 33"/>
            <p:cNvGrpSpPr/>
            <p:nvPr/>
          </p:nvGrpSpPr>
          <p:grpSpPr>
            <a:xfrm>
              <a:off x="8425212" y="2119613"/>
              <a:ext cx="7720548" cy="3885660"/>
              <a:chOff x="290111" y="2101038"/>
              <a:chExt cx="7720548" cy="388566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302675" y="2123898"/>
                <a:ext cx="6707984" cy="3862800"/>
                <a:chOff x="1302675" y="2123898"/>
                <a:chExt cx="6707984" cy="3862800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2088801" y="2123898"/>
                  <a:ext cx="56388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spc="600" dirty="0"/>
                    <a:t>1     0 2 1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491074" y="3374328"/>
                  <a:ext cx="834254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spc="600" dirty="0"/>
                    <a:t>5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371859" y="5124924"/>
                  <a:ext cx="56388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spc="600" dirty="0"/>
                    <a:t>1 5 0 2 1</a:t>
                  </a: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302675" y="4900502"/>
                  <a:ext cx="6586851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1455584" y="2741084"/>
                  <a:ext cx="498855" cy="861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000" dirty="0">
                      <a:latin typeface="#9Slide03 SFU Futura_12" panose="00000400000000000000" pitchFamily="2" charset="0"/>
                    </a:rPr>
                    <a:t>x</a:t>
                  </a: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290111" y="2101038"/>
                <a:ext cx="120955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spc="600" dirty="0"/>
                  <a:t>b)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9601200" y="6474558"/>
              <a:ext cx="5638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pc="600" dirty="0"/>
                <a:t>7 5 1 0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9437776" y="8039100"/>
              <a:ext cx="6586851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573126" y="8258788"/>
              <a:ext cx="5638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spc="600" dirty="0"/>
                <a:t>7 6 6 0 7 1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249" y="-34382"/>
            <a:ext cx="10912786" cy="229229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56" name="TextBox5" r:id="rId2" imgW="1120680" imgH="809640"/>
        </mc:Choice>
        <mc:Fallback>
          <p:control name="TextBox5" r:id="rId2" imgW="1120680" imgH="809640">
            <p:pic>
              <p:nvPicPr>
                <p:cNvPr id="58" name="TextBox5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352756" y="2127112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1" r:id="rId3" imgW="1120680" imgH="809640"/>
        </mc:Choice>
        <mc:Fallback>
          <p:control name="TextBox1" r:id="rId3" imgW="1120680" imgH="80964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719933" y="3395025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8" name="TextBox2" r:id="rId4" imgW="1120680" imgH="809640"/>
        </mc:Choice>
        <mc:Fallback>
          <p:control name="TextBox2" r:id="rId4" imgW="1120680" imgH="80964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789567" y="6344205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3" r:id="rId5" imgW="1120680" imgH="809640"/>
        </mc:Choice>
        <mc:Fallback>
          <p:control name="TextBox3" r:id="rId5" imgW="1120680" imgH="80964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835631" y="5099140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4" r:id="rId6" imgW="1120680" imgH="809640"/>
        </mc:Choice>
        <mc:Fallback>
          <p:control name="TextBox4" r:id="rId6" imgW="1120680" imgH="809640">
            <p:pic>
              <p:nvPicPr>
                <p:cNvPr id="62" name="TextBox4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75758" y="3550039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1" name="TextBox6" r:id="rId7" imgW="1120680" imgH="809640"/>
        </mc:Choice>
        <mc:Fallback>
          <p:control name="TextBox6" r:id="rId7" imgW="1120680" imgH="80964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585853" y="2179499"/>
                  <a:ext cx="1119747" cy="80962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8600" y="2101033"/>
            <a:ext cx="6705600" cy="1388543"/>
            <a:chOff x="1256094" y="2101037"/>
            <a:chExt cx="647412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4" y="2101037"/>
              <a:ext cx="6474121" cy="138854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03727" y="2372796"/>
              <a:ext cx="411555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accent3">
                      <a:lumMod val="50000"/>
                    </a:schemeClr>
                  </a:solidFill>
                </a:rPr>
                <a:t>a) 25 x 99 x 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19704" y="2101033"/>
            <a:ext cx="10749409" cy="1388543"/>
            <a:chOff x="9240511" y="2101037"/>
            <a:chExt cx="9901110" cy="1388543"/>
          </a:xfrm>
        </p:grpSpPr>
        <p:sp>
          <p:nvSpPr>
            <p:cNvPr id="14" name="Rounded Rectangle 13"/>
            <p:cNvSpPr/>
            <p:nvPr/>
          </p:nvSpPr>
          <p:spPr>
            <a:xfrm>
              <a:off x="9240511" y="2101037"/>
              <a:ext cx="9901110" cy="138854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48612" y="2269810"/>
              <a:ext cx="725729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chemeClr val="accent3">
                      <a:lumMod val="50000"/>
                    </a:schemeClr>
                  </a:solidFill>
                </a:rPr>
                <a:t>b) 2 025 x 17 + 83 x 2 025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9598" y="3974841"/>
            <a:ext cx="44678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(25 x 4) x 99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597" y="5282805"/>
            <a:ext cx="43396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    100   x 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1483" y="6590769"/>
            <a:ext cx="32624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		   9 900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03095" y="3974841"/>
            <a:ext cx="57502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2 025 x (17 + 83)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03094" y="5282805"/>
            <a:ext cx="41601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 2 025 x 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04980" y="6590769"/>
            <a:ext cx="33393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=	  202 500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6" y="-85018"/>
            <a:ext cx="14253683" cy="2249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511" y="5754543"/>
            <a:ext cx="503573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57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62435" y="323723"/>
            <a:ext cx="14288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69767" y="7227484"/>
            <a:ext cx="3497580" cy="1008785"/>
            <a:chOff x="1256095" y="2101038"/>
            <a:chExt cx="647412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59177" y="2265758"/>
              <a:ext cx="5863791" cy="974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85 500 </a:t>
              </a:r>
              <a:r>
                <a:rPr lang="en-US" sz="4000" b="1" dirty="0" err="1"/>
                <a:t>đồng</a:t>
              </a:r>
              <a:endParaRPr lang="en-US" sz="4000" b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02" y1="6226" x2="21046" y2="92996"/>
                        <a14:foregroundMark x1="20571" y1="6615" x2="2021" y2="4669"/>
                        <a14:foregroundMark x1="9275" y1="65759" x2="8442" y2="82101"/>
                        <a14:foregroundMark x1="13317" y1="35798" x2="11653" y2="44747"/>
                        <a14:foregroundMark x1="26873" y1="6226" x2="46373" y2="92996"/>
                        <a14:foregroundMark x1="52675" y1="5058" x2="71938" y2="92607"/>
                        <a14:foregroundMark x1="52556" y1="25681" x2="52794" y2="89883"/>
                        <a14:foregroundMark x1="78359" y1="6226" x2="98216" y2="92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044" y="2568951"/>
            <a:ext cx="14680395" cy="448616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634299" y="7227484"/>
            <a:ext cx="3571309" cy="1008785"/>
            <a:chOff x="1256095" y="2101038"/>
            <a:chExt cx="6610595" cy="1388543"/>
          </a:xfrm>
        </p:grpSpPr>
        <p:sp>
          <p:nvSpPr>
            <p:cNvPr id="24" name="Rounded Rectangle 23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71771" y="2287476"/>
              <a:ext cx="6394919" cy="974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150 000 </a:t>
              </a:r>
              <a:r>
                <a:rPr lang="en-US" sz="4000" b="1" dirty="0" err="1"/>
                <a:t>đồng</a:t>
              </a:r>
              <a:endParaRPr lang="en-US" sz="4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398831" y="7227483"/>
            <a:ext cx="3571309" cy="1008785"/>
            <a:chOff x="1256095" y="2101038"/>
            <a:chExt cx="6610595" cy="1388543"/>
          </a:xfrm>
        </p:grpSpPr>
        <p:sp>
          <p:nvSpPr>
            <p:cNvPr id="27" name="Rounded Rectangle 26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1771" y="2287476"/>
              <a:ext cx="6394919" cy="974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425 000 </a:t>
              </a:r>
              <a:r>
                <a:rPr lang="en-US" sz="4000" b="1" dirty="0" err="1"/>
                <a:t>đồng</a:t>
              </a:r>
              <a:endParaRPr lang="en-US" sz="40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257020" y="7227483"/>
            <a:ext cx="3497580" cy="1008785"/>
            <a:chOff x="1256095" y="2101038"/>
            <a:chExt cx="6474121" cy="1388543"/>
          </a:xfrm>
        </p:grpSpPr>
        <p:sp>
          <p:nvSpPr>
            <p:cNvPr id="30" name="Rounded Rectangle 29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45013" y="2287476"/>
              <a:ext cx="5863791" cy="974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/>
                <a:t>55 500 </a:t>
              </a:r>
              <a:r>
                <a:rPr lang="en-US" sz="4000" b="1" dirty="0" err="1"/>
                <a:t>đồng</a:t>
              </a:r>
              <a:endParaRPr lang="en-US" sz="4000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033156" y="8488232"/>
            <a:ext cx="13153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64" y="55063"/>
            <a:ext cx="376155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9634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5919"/>
            <a:ext cx="8711491" cy="49957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9224" y="5667542"/>
            <a:ext cx="164525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(85 500 + 150 000 + 425 000 + 55 500) : 4 = 179 000 (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8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179 000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8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48827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1139</TotalTime>
  <Words>535</Words>
  <Application>Microsoft Office PowerPoint</Application>
  <PresentationFormat>Custom</PresentationFormat>
  <Paragraphs>65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#9Slide03 SFU Futura_12</vt:lpstr>
      <vt:lpstr>#9Slide02 Tieu de dai</vt:lpstr>
      <vt:lpstr>Cambria</vt:lpstr>
      <vt:lpstr>Calibri</vt:lpstr>
      <vt:lpstr>Century Gothic</vt:lpstr>
      <vt:lpstr>Arial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T1_B2_LuyenTap_Tr</dc:title>
  <dc:subject>9Slide.vn</dc:subject>
  <dc:creator>MinhThangPC.VN</dc:creator>
  <dc:description>9Slide.vn</dc:description>
  <cp:lastModifiedBy>Vũ Kim Ngân</cp:lastModifiedBy>
  <cp:revision>55</cp:revision>
  <dcterms:created xsi:type="dcterms:W3CDTF">2006-08-16T00:00:00Z</dcterms:created>
  <dcterms:modified xsi:type="dcterms:W3CDTF">2025-09-08T13:49:36Z</dcterms:modified>
  <cp:category>9Slide.vn</cp:category>
  <dc:identifier>DAGG_t_rGww</dc:identifier>
</cp:coreProperties>
</file>