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305" r:id="rId3"/>
    <p:sldId id="257" r:id="rId4"/>
    <p:sldId id="258" r:id="rId5"/>
    <p:sldId id="311" r:id="rId6"/>
    <p:sldId id="282" r:id="rId7"/>
    <p:sldId id="287" r:id="rId8"/>
    <p:sldId id="294" r:id="rId9"/>
    <p:sldId id="286" r:id="rId10"/>
    <p:sldId id="306" r:id="rId11"/>
    <p:sldId id="307" r:id="rId12"/>
    <p:sldId id="309" r:id="rId13"/>
    <p:sldId id="304" r:id="rId14"/>
    <p:sldId id="312" r:id="rId15"/>
  </p:sldIdLst>
  <p:sldSz cx="12192000" cy="6858000"/>
  <p:notesSz cx="6858000" cy="9144000"/>
  <p:embeddedFontLst>
    <p:embeddedFont>
      <p:font typeface="#9Slide02 Noi dung rat dai" panose="020B0604020202020204" charset="0"/>
      <p:regular r:id="rId18"/>
    </p:embeddedFont>
    <p:embeddedFont>
      <p:font typeface="#9Slide07 HoneyCream" pitchFamily="2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" panose="02040503050406030204" pitchFamily="18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E6FF"/>
    <a:srgbClr val="F1F56C"/>
    <a:srgbClr val="F5A2A2"/>
    <a:srgbClr val="F25353"/>
    <a:srgbClr val="863AE8"/>
    <a:srgbClr val="F5A3A2"/>
    <a:srgbClr val="C12727"/>
    <a:srgbClr val="F93D3D"/>
    <a:srgbClr val="F38F80"/>
    <a:srgbClr val="F798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19" autoAdjust="0"/>
    <p:restoredTop sz="83684" autoAdjust="0"/>
  </p:normalViewPr>
  <p:slideViewPr>
    <p:cSldViewPr snapToGrid="0">
      <p:cViewPr varScale="1">
        <p:scale>
          <a:sx n="56" d="100"/>
          <a:sy n="56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134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0E6668-A7CA-103D-EDCC-0684D4CF62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84C0CB-A6FF-254B-F81D-6121C31527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B16BA-FDC3-4773-96F4-834C2314AC95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8F4257-70DE-086A-ACE4-858AAF22DF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285D56-4E38-73A0-9A98-E2BD722181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4272A-E046-4BC5-B617-321053AA6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9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24EB0-B86D-4505-A6C6-97727EB706A4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897C0-60B0-484E-A615-B4541D242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5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897C0-60B0-484E-A615-B4541D2425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43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897C0-60B0-484E-A615-B4541D2425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64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sử dụng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897C0-60B0-484E-A615-B4541D24259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30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chọn Math sang slide Luyện tập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897C0-60B0-484E-A615-B4541D2425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68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GV: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V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HS: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V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GV: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64 832</a:t>
            </a:r>
            <a:endParaRPr lang="en-V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HS: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</a:t>
            </a:r>
            <a:endParaRPr lang="en-V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GV: 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56 704</a:t>
            </a:r>
            <a:endParaRPr lang="en-V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HS: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………….</a:t>
            </a:r>
            <a:endParaRPr lang="en-V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V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897C0-60B0-484E-A615-B4541D2425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37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nên sử dụng claskick để cho Hs điền trực tiếp trên máy tính. </a:t>
            </a:r>
          </a:p>
          <a:p>
            <a:r>
              <a:rPr lang="en-US"/>
              <a:t>Sử dụng Classroomscearn để dùng đồng hồ đếm ng</a:t>
            </a:r>
            <a:r>
              <a:rPr lang="vi-VN"/>
              <a:t>ư</a:t>
            </a:r>
            <a:r>
              <a:rPr lang="en-US"/>
              <a:t>ợc cho HS làm bài.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897C0-60B0-484E-A615-B4541D2425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75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cho HS điền trực tiếp trên máy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897C0-60B0-484E-A615-B4541D2425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72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r>
              <a:rPr lang="en-US"/>
              <a:t>Robot đọc đề: Xin chào các bạn! Mình là Rô- bốt đồng fhanhf với bạn trong bài 3 nhé. Tôi </a:t>
            </a:r>
            <a:r>
              <a:rPr lang="vi-VN" sz="1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thói quen viết các số biểu diễn ngày, tháng, năm liên tiếp nhau để được một số tự nhiên có nhiều chữ số. Ví dụ, ngày 30 tháng 4 năm 1975, Rô-bốt sẽ viết được số 3 041 975.</a:t>
            </a:r>
            <a:r>
              <a:rPr lang="en-US" sz="1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Mình có 2 câu đó dành cho bạn: </a:t>
            </a:r>
            <a:endParaRPr lang="vi-VN" sz="120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en-US" sz="1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1: Đố bạn </a:t>
            </a:r>
            <a:r>
              <a:rPr lang="vi-VN" sz="1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 ngày Nhà giáo Việt Nam năm nay, Rô-bốt sẽ viết được số nào?</a:t>
            </a:r>
          </a:p>
          <a:p>
            <a:pPr algn="just">
              <a:spcBef>
                <a:spcPts val="600"/>
              </a:spcBef>
            </a:pPr>
            <a:r>
              <a:rPr lang="en-US" sz="1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1: Đố bạn</a:t>
            </a:r>
            <a:r>
              <a:rPr lang="vi-VN" sz="1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cho biết giá trị của từng chữ số 2 trong số mà Rô-bốt đã viết ở câu a.</a:t>
            </a:r>
            <a:endParaRPr lang="en-US" sz="120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1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PP: GV nên cho HS sử dụng bảng con ghi kết quả và trao đổi nhóm đôi.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897C0-60B0-484E-A615-B4541D2425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19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Nếu sử dụng bảng con thì bỏ Slide này và chữa trên bảng con.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897C0-60B0-484E-A615-B4541D2425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85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Nếu chữa bảng con thì bỏ slide này.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897C0-60B0-484E-A615-B4541D2425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6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BT mở rộng., vận dụng</a:t>
            </a:r>
          </a:p>
          <a:p>
            <a:r>
              <a:rPr lang="en-US"/>
              <a:t>Có thể cho Hs tự ra đề (nếu có thể).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897C0-60B0-484E-A615-B4541D2425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86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BCA792-6CEE-EDDF-C107-A30BDCF314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96927B3-C836-8220-603C-D7668F1239DB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614747-DB62-C76C-9CA7-975136C8D7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30B5FC-8506-3ECE-73C1-A54A324819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7FB5B5-14BF-F5FF-8BCE-CCB9493939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AF86AD-93C4-A163-4FC3-D1CD20F9B8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B27ED08-5C90-EE54-7B00-A63B738B7209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011932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475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BAD632BF-8DFC-4461-83A1-6526E4EA468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235407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control" Target="../activeX/activeX2.xml"/><Relationship Id="rId7" Type="http://schemas.openxmlformats.org/officeDocument/2006/relationships/image" Target="../media/image16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19.wmf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8.wmf"/><Relationship Id="rId4" Type="http://schemas.openxmlformats.org/officeDocument/2006/relationships/control" Target="../activeX/activeX3.xml"/><Relationship Id="rId9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9" descr="9">
            <a:extLst>
              <a:ext uri="{FF2B5EF4-FFF2-40B4-BE49-F238E27FC236}">
                <a16:creationId xmlns:a16="http://schemas.microsoft.com/office/drawing/2014/main" id="{672DB152-DCEA-4D2D-8CF0-967F88E863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457" t="25698" r="12809"/>
          <a:stretch>
            <a:fillRect/>
          </a:stretch>
        </p:blipFill>
        <p:spPr>
          <a:xfrm>
            <a:off x="759026" y="-9305"/>
            <a:ext cx="11094709" cy="57950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53D0E5D-6E69-7B0A-9C44-37A74CF06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3499" y="236991"/>
            <a:ext cx="2517866" cy="16704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38C2D1-630B-3889-6FEC-BD7BEAEC3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1884" y="1349550"/>
            <a:ext cx="7388992" cy="33408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C170F3-3A87-9103-34DD-024F13B6A0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11" t="5631" r="22964" b="73079"/>
          <a:stretch/>
        </p:blipFill>
        <p:spPr>
          <a:xfrm rot="20496249">
            <a:off x="899616" y="536976"/>
            <a:ext cx="1103790" cy="11037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36998D-15C3-E765-38A9-87B475E565C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94" y="2226604"/>
            <a:ext cx="1854150" cy="41149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2F6875B-F494-08A1-4EEC-2139C2D4604D}"/>
              </a:ext>
            </a:extLst>
          </p:cNvPr>
          <p:cNvSpPr txBox="1"/>
          <p:nvPr/>
        </p:nvSpPr>
        <p:spPr>
          <a:xfrm>
            <a:off x="2439120" y="529234"/>
            <a:ext cx="9255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Hãy cho biết giá trị của từng chữ số 2 trong số mà Rô-bốt đã viết ở câu a.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DD6865EB-6770-6BEF-A410-9392C9109B01}"/>
              </a:ext>
            </a:extLst>
          </p:cNvPr>
          <p:cNvSpPr/>
          <p:nvPr/>
        </p:nvSpPr>
        <p:spPr>
          <a:xfrm>
            <a:off x="4631339" y="1924955"/>
            <a:ext cx="3576996" cy="763721"/>
          </a:xfrm>
          <a:prstGeom prst="roundRect">
            <a:avLst/>
          </a:prstGeom>
          <a:gradFill flip="none" rotWithShape="1">
            <a:gsLst>
              <a:gs pos="0">
                <a:srgbClr val="41E1F4"/>
              </a:gs>
              <a:gs pos="70000">
                <a:srgbClr val="24C4F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latin typeface="Cambria" panose="02040503050406030204" pitchFamily="18" charset="0"/>
                <a:ea typeface="Cambria" panose="02040503050406030204" pitchFamily="18" charset="0"/>
              </a:rPr>
              <a:t>20 </a:t>
            </a:r>
            <a:r>
              <a:rPr lang="vi-VN" sz="4800" b="1">
                <a:latin typeface="Cambria" panose="02040503050406030204" pitchFamily="18" charset="0"/>
                <a:ea typeface="Cambria" panose="02040503050406030204" pitchFamily="18" charset="0"/>
              </a:rPr>
              <a:t>112 02</a:t>
            </a:r>
            <a:r>
              <a:rPr lang="en-US" sz="4800" b="1"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lang="zh-CN" altLang="en-US" sz="16600" b="1" dirty="0"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E9C41B-920B-A987-0D67-637F3B60B3D0}"/>
              </a:ext>
            </a:extLst>
          </p:cNvPr>
          <p:cNvSpPr txBox="1"/>
          <p:nvPr/>
        </p:nvSpPr>
        <p:spPr>
          <a:xfrm>
            <a:off x="4752753" y="1903689"/>
            <a:ext cx="818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93D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800" b="1" dirty="0">
              <a:solidFill>
                <a:srgbClr val="F93D3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CF363F29-C908-6D2F-FBA3-7203C4C456D3}"/>
              </a:ext>
            </a:extLst>
          </p:cNvPr>
          <p:cNvSpPr/>
          <p:nvPr/>
        </p:nvSpPr>
        <p:spPr>
          <a:xfrm>
            <a:off x="2149371" y="3013501"/>
            <a:ext cx="3274828" cy="830997"/>
          </a:xfrm>
          <a:prstGeom prst="wedgeRoundRectCallout">
            <a:avLst>
              <a:gd name="adj1" fmla="val 34723"/>
              <a:gd name="adj2" fmla="val -9999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F93D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20 000 000</a:t>
            </a:r>
            <a:endParaRPr lang="en-US" sz="4400" b="1" dirty="0">
              <a:solidFill>
                <a:srgbClr val="F93D3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560784-6531-A861-35B8-66FF57322BB4}"/>
              </a:ext>
            </a:extLst>
          </p:cNvPr>
          <p:cNvSpPr txBox="1"/>
          <p:nvPr/>
        </p:nvSpPr>
        <p:spPr>
          <a:xfrm>
            <a:off x="6322586" y="1901949"/>
            <a:ext cx="818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93D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800" b="1" dirty="0">
              <a:solidFill>
                <a:srgbClr val="F93D3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83BE77B-1B9D-1978-C37A-65AA3769B32F}"/>
              </a:ext>
            </a:extLst>
          </p:cNvPr>
          <p:cNvSpPr/>
          <p:nvPr/>
        </p:nvSpPr>
        <p:spPr>
          <a:xfrm>
            <a:off x="5687289" y="4284074"/>
            <a:ext cx="2089299" cy="830997"/>
          </a:xfrm>
          <a:prstGeom prst="wedgeRoundRectCallout">
            <a:avLst>
              <a:gd name="adj1" fmla="val -9433"/>
              <a:gd name="adj2" fmla="val -23946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F93D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2 000</a:t>
            </a:r>
            <a:endParaRPr lang="en-US" sz="4400" b="1" dirty="0">
              <a:solidFill>
                <a:srgbClr val="F93D3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0AE0B7-6F4C-B1EE-A89A-BF43F9E06989}"/>
              </a:ext>
            </a:extLst>
          </p:cNvPr>
          <p:cNvSpPr txBox="1"/>
          <p:nvPr/>
        </p:nvSpPr>
        <p:spPr>
          <a:xfrm>
            <a:off x="7183062" y="1891316"/>
            <a:ext cx="818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93D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800" b="1" dirty="0">
              <a:solidFill>
                <a:srgbClr val="F93D3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C931EEE9-37E0-8756-AAF8-0C524685E2D7}"/>
              </a:ext>
            </a:extLst>
          </p:cNvPr>
          <p:cNvSpPr/>
          <p:nvPr/>
        </p:nvSpPr>
        <p:spPr>
          <a:xfrm>
            <a:off x="7894456" y="3219039"/>
            <a:ext cx="984640" cy="655109"/>
          </a:xfrm>
          <a:prstGeom prst="wedgeRoundRectCallout">
            <a:avLst>
              <a:gd name="adj1" fmla="val -94196"/>
              <a:gd name="adj2" fmla="val -15367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F93D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  <a:endParaRPr lang="en-US" sz="4400" b="1" dirty="0">
              <a:solidFill>
                <a:srgbClr val="F93D3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6643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  <p:bldP spid="5" grpId="0" animBg="1"/>
      <p:bldP spid="6" grpId="0"/>
      <p:bldP spid="7" grpId="0" animBg="1"/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9D69703-2107-09B8-71BE-434100E55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95" y="1310010"/>
            <a:ext cx="815296" cy="121791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6F90CC9-2BB6-508F-1173-55AAA80EF44D}"/>
              </a:ext>
            </a:extLst>
          </p:cNvPr>
          <p:cNvGrpSpPr/>
          <p:nvPr/>
        </p:nvGrpSpPr>
        <p:grpSpPr>
          <a:xfrm>
            <a:off x="1286535" y="484558"/>
            <a:ext cx="10281685" cy="2662679"/>
            <a:chOff x="2089176" y="463293"/>
            <a:chExt cx="8315178" cy="1491927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C470AB9-D049-4FD7-14D6-5E1B316AF8C2}"/>
                </a:ext>
              </a:extLst>
            </p:cNvPr>
            <p:cNvSpPr/>
            <p:nvPr/>
          </p:nvSpPr>
          <p:spPr>
            <a:xfrm>
              <a:off x="2089176" y="463293"/>
              <a:ext cx="8315178" cy="1491927"/>
            </a:xfrm>
            <a:prstGeom prst="roundRect">
              <a:avLst/>
            </a:prstGeom>
            <a:solidFill>
              <a:srgbClr val="D1F4C8"/>
            </a:solidFill>
            <a:ln w="38100">
              <a:solidFill>
                <a:srgbClr val="2FB725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AC8C741-4C5B-33F9-D22D-46202F0A4B70}"/>
                </a:ext>
              </a:extLst>
            </p:cNvPr>
            <p:cNvSpPr txBox="1"/>
            <p:nvPr/>
          </p:nvSpPr>
          <p:spPr>
            <a:xfrm>
              <a:off x="2183769" y="498544"/>
              <a:ext cx="8100204" cy="143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dirty="0">
                  <a:latin typeface="Cambria" panose="02040503050406030204" pitchFamily="18" charset="0"/>
                </a:rPr>
                <a:t>Ba số chẵn liên tiếp được viết vào 3 chiếc mũ, mỗi chiếc mũ được viết một số. Việt, Nam và Rô-bốt, mỗi bạn đội một chiếc mũ trên. Rô-bốt nhìn thấy số được viết trên mũ của Việt và Nam là 2 032 và 2 028. Hỏi chiếc mũ mà Rô-bốt đang đội được viết số nào?</a:t>
              </a:r>
              <a:endParaRPr lang="en-US" sz="3200" b="1" dirty="0">
                <a:latin typeface="Cambria" panose="020405030504060302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88A8CDA-2812-C9BE-2780-CC1BEDC32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407" y="3429000"/>
            <a:ext cx="5342528" cy="2819120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4A6FE154-A777-3AD2-DB51-D13E806D1F79}"/>
              </a:ext>
            </a:extLst>
          </p:cNvPr>
          <p:cNvSpPr/>
          <p:nvPr/>
        </p:nvSpPr>
        <p:spPr>
          <a:xfrm>
            <a:off x="6289154" y="3327109"/>
            <a:ext cx="4991992" cy="3163292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số chẵn liên tiếp hơn kém nhau mấy đơn vị ?</a:t>
            </a:r>
            <a:endParaRPr lang="en-US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331040A0-07DA-B04A-6368-9748FE1B7D88}"/>
              </a:ext>
            </a:extLst>
          </p:cNvPr>
          <p:cNvSpPr/>
          <p:nvPr/>
        </p:nvSpPr>
        <p:spPr>
          <a:xfrm>
            <a:off x="6289154" y="3327109"/>
            <a:ext cx="4991992" cy="3163292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số chẵn liên tiếp hơn kém nhau </a:t>
            </a:r>
            <a:r>
              <a:rPr lang="vi-VN" sz="3600" b="1" dirty="0">
                <a:solidFill>
                  <a:srgbClr val="C12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đơn vị.</a:t>
            </a:r>
            <a:endParaRPr lang="en-US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62B8D4-5BFE-7431-5829-240F34A307C1}"/>
              </a:ext>
            </a:extLst>
          </p:cNvPr>
          <p:cNvGrpSpPr/>
          <p:nvPr/>
        </p:nvGrpSpPr>
        <p:grpSpPr>
          <a:xfrm>
            <a:off x="6201067" y="4228854"/>
            <a:ext cx="5387181" cy="681015"/>
            <a:chOff x="6201067" y="4228854"/>
            <a:chExt cx="5387181" cy="681015"/>
          </a:xfrm>
        </p:grpSpPr>
        <p:sp>
          <p:nvSpPr>
            <p:cNvPr id="5" name="矩形: 圆角 14">
              <a:extLst>
                <a:ext uri="{FF2B5EF4-FFF2-40B4-BE49-F238E27FC236}">
                  <a16:creationId xmlns:a16="http://schemas.microsoft.com/office/drawing/2014/main" id="{8E4B5DCB-A804-6A44-1DE6-7A8CA5011BB0}"/>
                </a:ext>
              </a:extLst>
            </p:cNvPr>
            <p:cNvSpPr/>
            <p:nvPr/>
          </p:nvSpPr>
          <p:spPr>
            <a:xfrm>
              <a:off x="6201067" y="4262170"/>
              <a:ext cx="1727150" cy="647699"/>
            </a:xfrm>
            <a:prstGeom prst="roundRect">
              <a:avLst/>
            </a:prstGeom>
            <a:gradFill flip="none" rotWithShape="1">
              <a:gsLst>
                <a:gs pos="0">
                  <a:srgbClr val="41E1F4"/>
                </a:gs>
                <a:gs pos="70000">
                  <a:srgbClr val="24C4F2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2 028</a:t>
              </a:r>
              <a:endParaRPr lang="zh-CN" altLang="en-US" sz="7200" b="1" dirty="0">
                <a:latin typeface="Cambria" panose="02040503050406030204" pitchFamily="18" charset="0"/>
                <a:ea typeface="字魂160号-檀宋" panose="00000500000000000000" pitchFamily="2" charset="-122"/>
                <a:sym typeface="字魂160号-檀宋" panose="00000500000000000000" pitchFamily="2" charset="-122"/>
              </a:endParaRPr>
            </a:p>
          </p:txBody>
        </p:sp>
        <p:sp>
          <p:nvSpPr>
            <p:cNvPr id="6" name="矩形: 圆角 14">
              <a:extLst>
                <a:ext uri="{FF2B5EF4-FFF2-40B4-BE49-F238E27FC236}">
                  <a16:creationId xmlns:a16="http://schemas.microsoft.com/office/drawing/2014/main" id="{E1F2E9A4-DCC9-3C86-8103-0219EA28AFDA}"/>
                </a:ext>
              </a:extLst>
            </p:cNvPr>
            <p:cNvSpPr/>
            <p:nvPr/>
          </p:nvSpPr>
          <p:spPr>
            <a:xfrm>
              <a:off x="9861098" y="4228854"/>
              <a:ext cx="1727150" cy="647699"/>
            </a:xfrm>
            <a:prstGeom prst="roundRect">
              <a:avLst/>
            </a:prstGeom>
            <a:gradFill flip="none" rotWithShape="1">
              <a:gsLst>
                <a:gs pos="0">
                  <a:srgbClr val="41E1F4"/>
                </a:gs>
                <a:gs pos="70000">
                  <a:srgbClr val="24C4F2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2 032</a:t>
              </a:r>
              <a:endParaRPr lang="zh-CN" altLang="en-US" sz="7200" b="1" dirty="0">
                <a:latin typeface="Cambria" panose="02040503050406030204" pitchFamily="18" charset="0"/>
                <a:ea typeface="字魂160号-檀宋" panose="00000500000000000000" pitchFamily="2" charset="-122"/>
                <a:sym typeface="字魂160号-檀宋" panose="00000500000000000000" pitchFamily="2" charset="-122"/>
              </a:endParaRPr>
            </a:p>
          </p:txBody>
        </p:sp>
        <p:sp>
          <p:nvSpPr>
            <p:cNvPr id="7" name="矩形: 圆角 14">
              <a:extLst>
                <a:ext uri="{FF2B5EF4-FFF2-40B4-BE49-F238E27FC236}">
                  <a16:creationId xmlns:a16="http://schemas.microsoft.com/office/drawing/2014/main" id="{98CC00F8-F6D6-C43C-1F8B-B72781ADE6D0}"/>
                </a:ext>
              </a:extLst>
            </p:cNvPr>
            <p:cNvSpPr/>
            <p:nvPr/>
          </p:nvSpPr>
          <p:spPr>
            <a:xfrm>
              <a:off x="8031082" y="4261056"/>
              <a:ext cx="1727150" cy="647699"/>
            </a:xfrm>
            <a:prstGeom prst="roundRect">
              <a:avLst/>
            </a:prstGeom>
            <a:gradFill flip="none" rotWithShape="1">
              <a:gsLst>
                <a:gs pos="0">
                  <a:srgbClr val="41E1F4"/>
                </a:gs>
                <a:gs pos="70000">
                  <a:srgbClr val="24C4F2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zh-CN" altLang="en-US" sz="7200" b="1" dirty="0">
                <a:latin typeface="Cambria" panose="02040503050406030204" pitchFamily="18" charset="0"/>
                <a:ea typeface="字魂160号-檀宋" panose="00000500000000000000" pitchFamily="2" charset="-122"/>
                <a:sym typeface="字魂160号-檀宋" panose="00000500000000000000" pitchFamily="2" charset="-122"/>
              </a:endParaRPr>
            </a:p>
          </p:txBody>
        </p:sp>
      </p:grpSp>
      <p:sp>
        <p:nvSpPr>
          <p:cNvPr id="13" name="矩形: 圆角 14">
            <a:extLst>
              <a:ext uri="{FF2B5EF4-FFF2-40B4-BE49-F238E27FC236}">
                <a16:creationId xmlns:a16="http://schemas.microsoft.com/office/drawing/2014/main" id="{9DFEA7A1-EA29-F553-0290-21DF69292961}"/>
              </a:ext>
            </a:extLst>
          </p:cNvPr>
          <p:cNvSpPr/>
          <p:nvPr/>
        </p:nvSpPr>
        <p:spPr>
          <a:xfrm>
            <a:off x="8031082" y="4261056"/>
            <a:ext cx="1727150" cy="647699"/>
          </a:xfrm>
          <a:prstGeom prst="roundRect">
            <a:avLst/>
          </a:prstGeom>
          <a:solidFill>
            <a:srgbClr val="863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2 030</a:t>
            </a:r>
            <a:endParaRPr lang="zh-CN" altLang="en-US" sz="7200" b="1" dirty="0">
              <a:solidFill>
                <a:srgbClr val="FFFF00"/>
              </a:solidFill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7ADA4F-650F-006D-66AC-EA7BDF2276E3}"/>
              </a:ext>
            </a:extLst>
          </p:cNvPr>
          <p:cNvSpPr txBox="1"/>
          <p:nvPr/>
        </p:nvSpPr>
        <p:spPr>
          <a:xfrm rot="380219">
            <a:off x="4334426" y="4029843"/>
            <a:ext cx="819467" cy="400110"/>
          </a:xfrm>
          <a:prstGeom prst="rect">
            <a:avLst/>
          </a:prstGeom>
          <a:solidFill>
            <a:srgbClr val="F5A3A2"/>
          </a:solidFill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2 030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8624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4FBFB95-CB68-47BE-92C4-F8C66516B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6112" y="3528741"/>
            <a:ext cx="5761647" cy="304027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2F6875B-F494-08A1-4EEC-2139C2D4604D}"/>
              </a:ext>
            </a:extLst>
          </p:cNvPr>
          <p:cNvSpPr txBox="1"/>
          <p:nvPr/>
        </p:nvSpPr>
        <p:spPr>
          <a:xfrm>
            <a:off x="713699" y="670309"/>
            <a:ext cx="109943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Việt, Nam và Rô-bốt, mỗi bạn đội một chiếc mũ 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vi-VN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r>
              <a:rPr lang="vi-VN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nhìn thấy số được viết trên mũ của Việt </a:t>
            </a:r>
            <a:r>
              <a:rPr lang="vi-VN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 </a:t>
            </a: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 – bốt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lượt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là 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03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và 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29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Hỏi chiếc mũ </a:t>
            </a:r>
            <a:r>
              <a:rPr lang="vi-VN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 </a:t>
            </a: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r>
              <a:rPr lang="vi-VN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đang đội được viết số nào?</a:t>
            </a:r>
          </a:p>
        </p:txBody>
      </p:sp>
      <p:sp>
        <p:nvSpPr>
          <p:cNvPr id="13" name="矩形: 圆角 14">
            <a:extLst>
              <a:ext uri="{FF2B5EF4-FFF2-40B4-BE49-F238E27FC236}">
                <a16:creationId xmlns:a16="http://schemas.microsoft.com/office/drawing/2014/main" id="{8E4B5DCB-A804-6A44-1DE6-7A8CA5011BB0}"/>
              </a:ext>
            </a:extLst>
          </p:cNvPr>
          <p:cNvSpPr/>
          <p:nvPr/>
        </p:nvSpPr>
        <p:spPr>
          <a:xfrm rot="21022940">
            <a:off x="3488889" y="3912089"/>
            <a:ext cx="872460" cy="490051"/>
          </a:xfrm>
          <a:prstGeom prst="roundRect">
            <a:avLst/>
          </a:prstGeom>
          <a:solidFill>
            <a:srgbClr val="C4E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1 033</a:t>
            </a:r>
            <a:endParaRPr lang="zh-CN" altLang="en-US" sz="4000" b="1" dirty="0">
              <a:solidFill>
                <a:sysClr val="windowText" lastClr="000000"/>
              </a:solidFill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11" name="矩形: 圆角 14">
            <a:extLst>
              <a:ext uri="{FF2B5EF4-FFF2-40B4-BE49-F238E27FC236}">
                <a16:creationId xmlns:a16="http://schemas.microsoft.com/office/drawing/2014/main" id="{5802C0AA-BF11-477E-A326-88281793837A}"/>
              </a:ext>
            </a:extLst>
          </p:cNvPr>
          <p:cNvSpPr/>
          <p:nvPr/>
        </p:nvSpPr>
        <p:spPr>
          <a:xfrm rot="649345">
            <a:off x="7123042" y="4226553"/>
            <a:ext cx="872460" cy="490051"/>
          </a:xfrm>
          <a:prstGeom prst="roundRect">
            <a:avLst/>
          </a:prstGeom>
          <a:solidFill>
            <a:srgbClr val="F5A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1 029</a:t>
            </a:r>
            <a:endParaRPr lang="zh-CN" altLang="en-US" sz="4000" b="1" dirty="0">
              <a:solidFill>
                <a:sysClr val="windowText" lastClr="000000"/>
              </a:solidFill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F05FB3A4-84CA-45BF-93D9-72ECBECF0FAD}"/>
              </a:ext>
            </a:extLst>
          </p:cNvPr>
          <p:cNvSpPr/>
          <p:nvPr/>
        </p:nvSpPr>
        <p:spPr>
          <a:xfrm>
            <a:off x="5304244" y="3769353"/>
            <a:ext cx="872460" cy="490051"/>
          </a:xfrm>
          <a:prstGeom prst="roundRect">
            <a:avLst/>
          </a:prstGeom>
          <a:solidFill>
            <a:srgbClr val="F1F5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zh-CN" altLang="en-US" sz="4000" b="1" dirty="0">
              <a:solidFill>
                <a:sysClr val="windowText" lastClr="000000"/>
              </a:solidFill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1224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B05EF01-E546-03A2-7A95-ACB9C7AA1390}"/>
              </a:ext>
            </a:extLst>
          </p:cNvPr>
          <p:cNvGrpSpPr/>
          <p:nvPr/>
        </p:nvGrpSpPr>
        <p:grpSpPr>
          <a:xfrm>
            <a:off x="-241935" y="265300"/>
            <a:ext cx="11090910" cy="5793105"/>
            <a:chOff x="-241935" y="265300"/>
            <a:chExt cx="11090910" cy="5793105"/>
          </a:xfrm>
        </p:grpSpPr>
        <p:pic>
          <p:nvPicPr>
            <p:cNvPr id="2" name="图片 19" descr="9">
              <a:extLst>
                <a:ext uri="{FF2B5EF4-FFF2-40B4-BE49-F238E27FC236}">
                  <a16:creationId xmlns:a16="http://schemas.microsoft.com/office/drawing/2014/main" id="{5BCE70C9-711F-6FF7-93CD-2C05C17EE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9457" t="25698" r="12809"/>
            <a:stretch>
              <a:fillRect/>
            </a:stretch>
          </p:blipFill>
          <p:spPr>
            <a:xfrm>
              <a:off x="-241935" y="265300"/>
              <a:ext cx="11090910" cy="579310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0C1AF1F-48EC-9496-DE3F-ACEBDE0B934A}"/>
                </a:ext>
              </a:extLst>
            </p:cNvPr>
            <p:cNvSpPr txBox="1"/>
            <p:nvPr/>
          </p:nvSpPr>
          <p:spPr>
            <a:xfrm>
              <a:off x="1628127" y="2832093"/>
              <a:ext cx="735078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85800" indent="-685800" algn="just">
                <a:buFontTx/>
                <a:buChar char="-"/>
              </a:pPr>
              <a:r>
                <a:rPr lang="vi-VN" sz="4400" b="1" dirty="0">
                  <a:latin typeface="Cambria" panose="02040503050406030204" pitchFamily="18" charset="0"/>
                </a:rPr>
                <a:t>Ôn tập kiến thức đã học.</a:t>
              </a:r>
            </a:p>
            <a:p>
              <a:pPr marL="685800" indent="-685800" algn="just">
                <a:buFontTx/>
                <a:buChar char="-"/>
              </a:pPr>
              <a:r>
                <a:rPr lang="vi-VN" sz="4400" b="1" dirty="0">
                  <a:latin typeface="Cambria" panose="02040503050406030204" pitchFamily="18" charset="0"/>
                </a:rPr>
                <a:t>Chuẩn bị bài tiếp theo.</a:t>
              </a:r>
              <a:endParaRPr lang="en-US" sz="4400" b="1" dirty="0">
                <a:latin typeface="Cambria" panose="020405030504060302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0988AEF-BFD8-C03B-5E80-E4D87830E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1654" y="2222091"/>
            <a:ext cx="2834640" cy="43706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63532C-000E-4A55-DCBD-DF39522D34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9946" y="1244708"/>
            <a:ext cx="3462828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36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34554D-1C4A-1C01-9E68-5D42AECCA1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79" t="-452" r="40396" b="79162"/>
          <a:stretch/>
        </p:blipFill>
        <p:spPr>
          <a:xfrm rot="308201">
            <a:off x="519602" y="545258"/>
            <a:ext cx="990159" cy="9901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66FDDD-A077-A3AA-EBCF-2203D4A03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3758" y="4449443"/>
            <a:ext cx="3098242" cy="2453775"/>
          </a:xfrm>
          <a:prstGeom prst="rect">
            <a:avLst/>
          </a:prstGeom>
        </p:spPr>
      </p:pic>
      <p:sp>
        <p:nvSpPr>
          <p:cNvPr id="5" name="矩形: 圆角 14">
            <a:extLst>
              <a:ext uri="{FF2B5EF4-FFF2-40B4-BE49-F238E27FC236}">
                <a16:creationId xmlns:a16="http://schemas.microsoft.com/office/drawing/2014/main" id="{28A4377B-30DA-D948-C000-4079DE3E5D0F}"/>
              </a:ext>
            </a:extLst>
          </p:cNvPr>
          <p:cNvSpPr/>
          <p:nvPr/>
        </p:nvSpPr>
        <p:spPr>
          <a:xfrm>
            <a:off x="1666757" y="751199"/>
            <a:ext cx="1727150" cy="647699"/>
          </a:xfrm>
          <a:prstGeom prst="roundRect">
            <a:avLst/>
          </a:prstGeom>
          <a:gradFill flip="none" rotWithShape="1">
            <a:gsLst>
              <a:gs pos="0">
                <a:srgbClr val="41E1F4"/>
              </a:gs>
              <a:gs pos="70000">
                <a:srgbClr val="24C4F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Số ?</a:t>
            </a:r>
            <a:endParaRPr lang="zh-CN" altLang="en-US" sz="8000" b="1" dirty="0"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4E46DA-868F-1194-7D23-000A0662AFA7}"/>
              </a:ext>
            </a:extLst>
          </p:cNvPr>
          <p:cNvSpPr txBox="1"/>
          <p:nvPr/>
        </p:nvSpPr>
        <p:spPr>
          <a:xfrm>
            <a:off x="219355" y="1758626"/>
            <a:ext cx="11982693" cy="2362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400" i="0" dirty="0">
                <a:solidFill>
                  <a:srgbClr val="000000"/>
                </a:solidFill>
                <a:effectLst/>
                <a:ea typeface="Cambria" panose="02040503050406030204" pitchFamily="18" charset="0"/>
              </a:rPr>
              <a:t>a) 504 842 = 500 000 + 4 000 + </a:t>
            </a:r>
            <a:r>
              <a:rPr lang="vi-VN" sz="3400" i="0" dirty="0">
                <a:solidFill>
                  <a:srgbClr val="FF0000"/>
                </a:solidFill>
                <a:effectLst/>
                <a:ea typeface="Cambria" panose="02040503050406030204" pitchFamily="18" charset="0"/>
              </a:rPr>
              <a:t>800</a:t>
            </a:r>
            <a:r>
              <a:rPr lang="vi-VN" sz="3400" i="0" dirty="0">
                <a:solidFill>
                  <a:srgbClr val="000000"/>
                </a:solidFill>
                <a:effectLst/>
                <a:ea typeface="Cambria" panose="02040503050406030204" pitchFamily="18" charset="0"/>
              </a:rPr>
              <a:t> + 40 + 2</a:t>
            </a:r>
            <a:endParaRPr lang="en-US" sz="3400" i="0" dirty="0">
              <a:solidFill>
                <a:srgbClr val="000000"/>
              </a:solidFill>
              <a:effectLst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3400" i="0" dirty="0">
                <a:solidFill>
                  <a:srgbClr val="000000"/>
                </a:solidFill>
                <a:effectLst/>
                <a:ea typeface="Cambria" panose="02040503050406030204" pitchFamily="18" charset="0"/>
              </a:rPr>
              <a:t>b) 1 730 539 = 1 000 000 + </a:t>
            </a:r>
            <a:r>
              <a:rPr lang="vi-VN" sz="3400" i="0" dirty="0">
                <a:solidFill>
                  <a:srgbClr val="FF0000"/>
                </a:solidFill>
                <a:effectLst/>
                <a:ea typeface="Cambria" panose="02040503050406030204" pitchFamily="18" charset="0"/>
              </a:rPr>
              <a:t>700 000 </a:t>
            </a:r>
            <a:r>
              <a:rPr lang="vi-VN" sz="3400" i="0" dirty="0">
                <a:solidFill>
                  <a:srgbClr val="000000"/>
                </a:solidFill>
                <a:effectLst/>
                <a:ea typeface="Cambria" panose="02040503050406030204" pitchFamily="18" charset="0"/>
              </a:rPr>
              <a:t>+ 30 000 + 500 + 30 + 9</a:t>
            </a:r>
            <a:endParaRPr lang="en-US" sz="3400" i="0" dirty="0">
              <a:solidFill>
                <a:srgbClr val="000000"/>
              </a:solidFill>
              <a:effectLst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3400" i="0" dirty="0">
                <a:solidFill>
                  <a:srgbClr val="000000"/>
                </a:solidFill>
                <a:effectLst/>
                <a:ea typeface="Cambria" panose="02040503050406030204" pitchFamily="18" charset="0"/>
              </a:rPr>
              <a:t>c) 26 400 500 = 20 000 000 + 6 000 000 + 400 000 + </a:t>
            </a:r>
            <a:r>
              <a:rPr lang="vi-VN" sz="3400" i="0" dirty="0">
                <a:solidFill>
                  <a:srgbClr val="FF0000"/>
                </a:solidFill>
                <a:effectLst/>
                <a:ea typeface="Cambria" panose="02040503050406030204" pitchFamily="18" charset="0"/>
              </a:rPr>
              <a:t>500</a:t>
            </a:r>
            <a:endParaRPr lang="en-US" sz="3400" i="0" dirty="0">
              <a:solidFill>
                <a:srgbClr val="FF0000"/>
              </a:solidFill>
              <a:effectLst/>
              <a:ea typeface="Cambria" panose="020405030504060302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929651A-1696-FFB3-C386-F928303A5C1A}"/>
              </a:ext>
            </a:extLst>
          </p:cNvPr>
          <p:cNvGrpSpPr/>
          <p:nvPr/>
        </p:nvGrpSpPr>
        <p:grpSpPr>
          <a:xfrm>
            <a:off x="6453635" y="1910888"/>
            <a:ext cx="739990" cy="531150"/>
            <a:chOff x="4917232" y="2762556"/>
            <a:chExt cx="800280" cy="53115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A4348CD-90BE-CE24-06A4-7A7D17C74F80}"/>
                </a:ext>
              </a:extLst>
            </p:cNvPr>
            <p:cNvSpPr/>
            <p:nvPr/>
          </p:nvSpPr>
          <p:spPr>
            <a:xfrm>
              <a:off x="4917232" y="2762556"/>
              <a:ext cx="800280" cy="5311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D2D5E4D-83B6-808C-B341-4CB2CDE87FE2}"/>
                </a:ext>
              </a:extLst>
            </p:cNvPr>
            <p:cNvSpPr/>
            <p:nvPr/>
          </p:nvSpPr>
          <p:spPr>
            <a:xfrm>
              <a:off x="5121305" y="2822306"/>
              <a:ext cx="481886" cy="45274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ysClr val="windowText" lastClr="000000"/>
                  </a:solidFill>
                </a:rPr>
                <a:t>?</a:t>
              </a:r>
              <a:endParaRPr lang="en-US" sz="32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B6F7497-ADDA-07ED-C0BA-A726DA1416B8}"/>
              </a:ext>
            </a:extLst>
          </p:cNvPr>
          <p:cNvGrpSpPr/>
          <p:nvPr/>
        </p:nvGrpSpPr>
        <p:grpSpPr>
          <a:xfrm>
            <a:off x="5650493" y="2621902"/>
            <a:ext cx="1547445" cy="531150"/>
            <a:chOff x="4444129" y="2762556"/>
            <a:chExt cx="1673522" cy="53115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D1B3D7D-1AEA-C5E7-9E68-08B7559EACD2}"/>
                </a:ext>
              </a:extLst>
            </p:cNvPr>
            <p:cNvSpPr/>
            <p:nvPr/>
          </p:nvSpPr>
          <p:spPr>
            <a:xfrm>
              <a:off x="4444129" y="2762556"/>
              <a:ext cx="1673522" cy="5311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BC2B5072-A64E-0017-4CAE-35B8E83C600D}"/>
                </a:ext>
              </a:extLst>
            </p:cNvPr>
            <p:cNvSpPr/>
            <p:nvPr/>
          </p:nvSpPr>
          <p:spPr>
            <a:xfrm>
              <a:off x="5121305" y="2822306"/>
              <a:ext cx="481886" cy="45274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ysClr val="windowText" lastClr="000000"/>
                  </a:solidFill>
                </a:rPr>
                <a:t>?</a:t>
              </a:r>
              <a:endParaRPr lang="en-US" sz="32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9E2E501-8169-26E9-5E63-97D85EE11316}"/>
              </a:ext>
            </a:extLst>
          </p:cNvPr>
          <p:cNvGrpSpPr/>
          <p:nvPr/>
        </p:nvGrpSpPr>
        <p:grpSpPr>
          <a:xfrm>
            <a:off x="10451199" y="3501911"/>
            <a:ext cx="808655" cy="531150"/>
            <a:chOff x="4917231" y="2762556"/>
            <a:chExt cx="874539" cy="53115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C08823C-79CF-A493-E2BA-C62980866EAD}"/>
                </a:ext>
              </a:extLst>
            </p:cNvPr>
            <p:cNvSpPr/>
            <p:nvPr/>
          </p:nvSpPr>
          <p:spPr>
            <a:xfrm>
              <a:off x="4917231" y="2762556"/>
              <a:ext cx="874539" cy="5311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04FB781C-B3A5-5C74-821D-216640E78499}"/>
                </a:ext>
              </a:extLst>
            </p:cNvPr>
            <p:cNvSpPr/>
            <p:nvPr/>
          </p:nvSpPr>
          <p:spPr>
            <a:xfrm>
              <a:off x="5121305" y="2822306"/>
              <a:ext cx="481886" cy="45274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ysClr val="windowText" lastClr="000000"/>
                  </a:solidFill>
                </a:rPr>
                <a:t>?</a:t>
              </a:r>
              <a:endParaRPr lang="en-US" sz="3200" b="1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2660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 descr="8"/>
          <p:cNvPicPr>
            <a:picLocks noChangeAspect="1"/>
          </p:cNvPicPr>
          <p:nvPr/>
        </p:nvPicPr>
        <p:blipFill>
          <a:blip r:embed="rId3"/>
          <a:srcRect l="4539" t="32405" r="79261" b="40878"/>
          <a:stretch>
            <a:fillRect/>
          </a:stretch>
        </p:blipFill>
        <p:spPr>
          <a:xfrm>
            <a:off x="105631" y="1419599"/>
            <a:ext cx="1629410" cy="12795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785CF7-3E65-A472-3BC0-215686E8A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530" y="2710805"/>
            <a:ext cx="8771251" cy="21001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229160-9098-2DA2-027E-664B92A1C6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7252" y="682574"/>
            <a:ext cx="5285690" cy="22313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ADDAFF-AAAE-4C6A-9496-0901055105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7541" y="362123"/>
            <a:ext cx="2664246" cy="17675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016C86-8437-F8E5-40D1-79BE2C4713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603" y="724445"/>
            <a:ext cx="2877561" cy="25666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2D8FA3-ABB0-9AA1-A869-66F77C0178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3204" y="4307390"/>
            <a:ext cx="4548010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40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8FBA47-6D3C-75A2-DE4A-CD8107EB0D4D}"/>
              </a:ext>
            </a:extLst>
          </p:cNvPr>
          <p:cNvSpPr txBox="1"/>
          <p:nvPr/>
        </p:nvSpPr>
        <p:spPr>
          <a:xfrm>
            <a:off x="1933273" y="1380090"/>
            <a:ext cx="10532950" cy="3405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FontTx/>
              <a:buChar char="-"/>
            </a:pPr>
            <a:r>
              <a:rPr lang="vi-VN" sz="2800" dirty="0"/>
              <a:t>Đọc, viết được các số tự nhiên.</a:t>
            </a:r>
          </a:p>
          <a:p>
            <a:pPr marL="457200" indent="-457200" algn="just">
              <a:lnSpc>
                <a:spcPct val="200000"/>
              </a:lnSpc>
              <a:buFontTx/>
              <a:buChar char="-"/>
            </a:pPr>
            <a:r>
              <a:rPr lang="vi-VN" sz="2800" dirty="0"/>
              <a:t>Tìm được số liền trước, số liền sau của một số.</a:t>
            </a:r>
          </a:p>
          <a:p>
            <a:pPr marL="457200" indent="-457200" algn="just">
              <a:lnSpc>
                <a:spcPct val="200000"/>
              </a:lnSpc>
              <a:buFontTx/>
              <a:buChar char="-"/>
            </a:pPr>
            <a:r>
              <a:rPr lang="vi-VN" sz="2800" dirty="0"/>
              <a:t>Viết được số thành tổng theo các hàng, các lớp.</a:t>
            </a:r>
          </a:p>
          <a:p>
            <a:pPr marL="457200" indent="-457200" algn="just">
              <a:lnSpc>
                <a:spcPct val="200000"/>
              </a:lnSpc>
              <a:buFontTx/>
              <a:buChar char="-"/>
            </a:pPr>
            <a:endParaRPr lang="vi-VN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9330A5-2AA6-9462-9740-4E9DF58BB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063" y="118933"/>
            <a:ext cx="4791871" cy="1072989"/>
          </a:xfrm>
          <a:prstGeom prst="rect">
            <a:avLst/>
          </a:prstGeom>
        </p:spPr>
      </p:pic>
      <p:pic>
        <p:nvPicPr>
          <p:cNvPr id="1028" name="Picture 4" descr="Ngón Tay Chỉ Hình ảnh PNG | Vector Và Các Tập Tin PSD | Tải Về Miễn Phí  Trên Pngtree">
            <a:extLst>
              <a:ext uri="{FF2B5EF4-FFF2-40B4-BE49-F238E27FC236}">
                <a16:creationId xmlns:a16="http://schemas.microsoft.com/office/drawing/2014/main" id="{E8D0423C-70EB-AC55-7AC6-4ED4806EB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29" y="1570267"/>
            <a:ext cx="887493" cy="88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Ngón Tay Chỉ Hình ảnh PNG | Vector Và Các Tập Tin PSD | Tải Về Miễn Phí  Trên Pngtree">
            <a:extLst>
              <a:ext uri="{FF2B5EF4-FFF2-40B4-BE49-F238E27FC236}">
                <a16:creationId xmlns:a16="http://schemas.microsoft.com/office/drawing/2014/main" id="{2E460977-C168-38A5-B90A-C51C65E98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65" y="2389615"/>
            <a:ext cx="887493" cy="88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Ngón Tay Chỉ Hình ảnh PNG | Vector Và Các Tập Tin PSD | Tải Về Miễn Phí  Trên Pngtree">
            <a:extLst>
              <a:ext uri="{FF2B5EF4-FFF2-40B4-BE49-F238E27FC236}">
                <a16:creationId xmlns:a16="http://schemas.microsoft.com/office/drawing/2014/main" id="{B3025569-558D-2D0A-4627-0A29AB090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78" y="3252108"/>
            <a:ext cx="887493" cy="88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DBAE89-291E-5779-29E6-6E05FADDB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360" y="1187996"/>
            <a:ext cx="7784944" cy="30112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artoon characters holding up a sign&#10;&#10;Description automatically generated with medium confidence">
            <a:extLst>
              <a:ext uri="{FF2B5EF4-FFF2-40B4-BE49-F238E27FC236}">
                <a16:creationId xmlns:a16="http://schemas.microsoft.com/office/drawing/2014/main" id="{F620C4B7-962D-9EAB-159E-4C2DF13F7C3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94" b="92919" l="5047" r="96476">
                        <a14:foregroundMark x1="14708" y1="9669" x2="21414" y2="10803"/>
                        <a14:foregroundMark x1="14867" y1="21743" x2="22528" y2="22560"/>
                        <a14:foregroundMark x1="17936" y1="38811" x2="21891" y2="41080"/>
                        <a14:foregroundMark x1="10366" y1="54607" x2="16731" y2="65411"/>
                        <a14:foregroundMark x1="25688" y1="56378" x2="27938" y2="80390"/>
                        <a14:foregroundMark x1="7297" y1="51884" x2="4251" y2="86019"/>
                        <a14:foregroundMark x1="4251" y1="86019" x2="7365" y2="92238"/>
                        <a14:foregroundMark x1="7365" y1="92238" x2="8979" y2="92465"/>
                        <a14:foregroundMark x1="7456" y1="28824" x2="5047" y2="43123"/>
                        <a14:foregroundMark x1="5047" y1="43123" x2="5365" y2="48979"/>
                        <a14:foregroundMark x1="21005" y1="50885" x2="23733" y2="66682"/>
                        <a14:foregroundMark x1="15344" y1="50567" x2="15026" y2="57966"/>
                        <a14:foregroundMark x1="28575" y1="23196" x2="31166" y2="36586"/>
                        <a14:foregroundMark x1="25188" y1="20654" x2="29552" y2="26101"/>
                        <a14:foregroundMark x1="16640" y1="4539" x2="17845" y2="5356"/>
                        <a14:foregroundMark x1="6979" y1="28370" x2="7047" y2="26419"/>
                        <a14:foregroundMark x1="28734" y1="22742" x2="28188" y2="20790"/>
                        <a14:foregroundMark x1="6092" y1="29187" x2="6638" y2="26419"/>
                        <a14:foregroundMark x1="7365" y1="25965" x2="7615" y2="25465"/>
                        <a14:foregroundMark x1="34622" y1="24648" x2="38827" y2="24557"/>
                        <a14:foregroundMark x1="38827" y1="24557" x2="50671" y2="26419"/>
                        <a14:foregroundMark x1="39554" y1="35452" x2="37554" y2="43259"/>
                        <a14:foregroundMark x1="37554" y1="43259" x2="36554" y2="53972"/>
                        <a14:foregroundMark x1="47693" y1="32864" x2="50216" y2="38992"/>
                        <a14:foregroundMark x1="50216" y1="38992" x2="51557" y2="48979"/>
                        <a14:foregroundMark x1="51557" y1="48979" x2="50807" y2="57195"/>
                        <a14:foregroundMark x1="50807" y1="57195" x2="50443" y2="58647"/>
                        <a14:foregroundMark x1="46488" y1="32547" x2="47943" y2="35951"/>
                        <a14:foregroundMark x1="36645" y1="52020" x2="37781" y2="61053"/>
                        <a14:foregroundMark x1="37781" y1="61053" x2="38736" y2="63777"/>
                        <a14:foregroundMark x1="41078" y1="44939" x2="36349" y2="89015"/>
                        <a14:foregroundMark x1="36349" y1="89015" x2="41964" y2="89877"/>
                        <a14:foregroundMark x1="41964" y1="89877" x2="44237" y2="80481"/>
                        <a14:foregroundMark x1="44237" y1="80481" x2="53830" y2="92465"/>
                        <a14:foregroundMark x1="53830" y1="92465" x2="53376" y2="81979"/>
                        <a14:foregroundMark x1="53376" y1="81979" x2="51148" y2="74399"/>
                        <a14:foregroundMark x1="51148" y1="74399" x2="48034" y2="49887"/>
                        <a14:foregroundMark x1="48034" y1="49887" x2="45669" y2="47662"/>
                        <a14:foregroundMark x1="46488" y1="49296" x2="45351" y2="56559"/>
                        <a14:foregroundMark x1="42942" y1="51384" x2="42055" y2="57512"/>
                        <a14:foregroundMark x1="63833" y1="6945" x2="62719" y2="15025"/>
                        <a14:foregroundMark x1="62719" y1="15025" x2="57559" y2="12619"/>
                        <a14:foregroundMark x1="57559" y1="12619" x2="55945" y2="21698"/>
                        <a14:foregroundMark x1="55945" y1="21698" x2="61173" y2="23967"/>
                        <a14:foregroundMark x1="61173" y1="23967" x2="60627" y2="33681"/>
                        <a14:foregroundMark x1="60627" y1="33681" x2="64856" y2="27417"/>
                        <a14:foregroundMark x1="64856" y1="27417" x2="71516" y2="29369"/>
                        <a14:foregroundMark x1="71516" y1="29369" x2="67856" y2="21198"/>
                        <a14:foregroundMark x1="67856" y1="21198" x2="67356" y2="11030"/>
                        <a14:foregroundMark x1="67356" y1="11030" x2="64947" y2="6627"/>
                        <a14:foregroundMark x1="55604" y1="20154" x2="56104" y2="49342"/>
                        <a14:foregroundMark x1="56104" y1="49342" x2="58263" y2="59782"/>
                        <a14:foregroundMark x1="58263" y1="59782" x2="61469" y2="66182"/>
                        <a14:foregroundMark x1="61469" y1="66182" x2="62901" y2="74626"/>
                        <a14:foregroundMark x1="62901" y1="74626" x2="62742" y2="95234"/>
                        <a14:foregroundMark x1="62742" y1="95234" x2="67925" y2="92783"/>
                        <a14:foregroundMark x1="67925" y1="92783" x2="67538" y2="63958"/>
                        <a14:foregroundMark x1="67538" y1="63958" x2="71471" y2="60281"/>
                        <a14:foregroundMark x1="71471" y1="60281" x2="74199" y2="53109"/>
                        <a14:foregroundMark x1="74199" y1="53109" x2="75267" y2="36768"/>
                        <a14:foregroundMark x1="75267" y1="36768" x2="72039" y2="26600"/>
                        <a14:foregroundMark x1="72539" y1="23831" x2="73812" y2="26282"/>
                        <a14:foregroundMark x1="61491" y1="43985" x2="61423" y2="52882"/>
                        <a14:foregroundMark x1="61423" y1="52882" x2="62764" y2="47345"/>
                        <a14:foregroundMark x1="68175" y1="44621" x2="66947" y2="53790"/>
                        <a14:foregroundMark x1="66947" y1="53790" x2="68584" y2="48797"/>
                        <a14:foregroundMark x1="80268" y1="11121" x2="85019" y2="22515"/>
                        <a14:foregroundMark x1="85019" y1="22515" x2="80177" y2="31366"/>
                        <a14:foregroundMark x1="80177" y1="31366" x2="88475" y2="26963"/>
                        <a14:foregroundMark x1="88475" y1="26963" x2="91816" y2="34044"/>
                        <a14:foregroundMark x1="91816" y1="34044" x2="91544" y2="25919"/>
                        <a14:foregroundMark x1="91544" y1="25919" x2="92930" y2="14117"/>
                        <a14:foregroundMark x1="92930" y1="14117" x2="87133" y2="15116"/>
                        <a14:foregroundMark x1="87133" y1="15116" x2="82360" y2="6219"/>
                        <a14:foregroundMark x1="82360" y1="6219" x2="80927" y2="11303"/>
                        <a14:foregroundMark x1="80109" y1="26600" x2="78313" y2="45574"/>
                        <a14:foregroundMark x1="78313" y1="45574" x2="79313" y2="55561"/>
                        <a14:foregroundMark x1="79313" y1="55561" x2="80109" y2="58148"/>
                        <a14:foregroundMark x1="78904" y1="28507" x2="78654" y2="32047"/>
                        <a14:foregroundMark x1="94794" y1="28507" x2="96613" y2="49251"/>
                        <a14:foregroundMark x1="96613" y1="49251" x2="93953" y2="75851"/>
                        <a14:foregroundMark x1="93953" y1="75851" x2="93794" y2="92919"/>
                        <a14:foregroundMark x1="93794" y1="92919" x2="89338" y2="84567"/>
                        <a14:foregroundMark x1="89338" y1="84567" x2="88929" y2="76804"/>
                        <a14:foregroundMark x1="88929" y1="76804" x2="85042" y2="82342"/>
                        <a14:foregroundMark x1="85042" y1="82342" x2="85588" y2="92556"/>
                        <a14:foregroundMark x1="85588" y1="92556" x2="81519" y2="92011"/>
                        <a14:foregroundMark x1="81519" y1="92011" x2="81155" y2="68089"/>
                        <a14:foregroundMark x1="81155" y1="68089" x2="81882" y2="50704"/>
                        <a14:foregroundMark x1="81882" y1="50704" x2="84837" y2="41807"/>
                        <a14:foregroundMark x1="84837" y1="41807" x2="86565" y2="51248"/>
                        <a14:foregroundMark x1="90111" y1="52519" x2="90589" y2="43713"/>
                        <a14:foregroundMark x1="90589" y1="43713" x2="94090" y2="48570"/>
                        <a14:foregroundMark x1="94090" y1="48570" x2="95658" y2="57331"/>
                        <a14:foregroundMark x1="95658" y1="57331" x2="96476" y2="38357"/>
                        <a14:foregroundMark x1="85769" y1="43350" x2="86724" y2="46074"/>
                        <a14:foregroundMark x1="16390" y1="50431" x2="17277" y2="51566"/>
                        <a14:foregroundMark x1="20027" y1="50567" x2="19209" y2="54108"/>
                        <a14:foregroundMark x1="43805" y1="45256" x2="40987" y2="44303"/>
                        <a14:foregroundMark x1="42032" y1="41398" x2="43237" y2="43032"/>
                        <a14:foregroundMark x1="45510" y1="43168" x2="46397" y2="42533"/>
                        <a14:foregroundMark x1="62446" y1="39492" x2="63083" y2="41262"/>
                        <a14:foregroundMark x1="66947" y1="41262" x2="68243" y2="41080"/>
                        <a14:foregroundMark x1="84951" y1="38357" x2="86315" y2="401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633" y="120290"/>
            <a:ext cx="2329732" cy="9519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FA1B2B0-B2BE-30CA-EA21-F894783C7FDA}"/>
              </a:ext>
            </a:extLst>
          </p:cNvPr>
          <p:cNvSpPr/>
          <p:nvPr/>
        </p:nvSpPr>
        <p:spPr>
          <a:xfrm>
            <a:off x="241321" y="120290"/>
            <a:ext cx="924766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4" algn="ctr"/>
            <a:r>
              <a:rPr lang="en-US" sz="80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Trò</a:t>
            </a:r>
            <a:r>
              <a:rPr lang="en-US" sz="8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80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chơi</a:t>
            </a:r>
            <a:r>
              <a:rPr lang="en-US" sz="8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: ĐỐ BẠN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31566D-484F-4469-B589-7A96A94FE91E}"/>
              </a:ext>
            </a:extLst>
          </p:cNvPr>
          <p:cNvSpPr txBox="1"/>
          <p:nvPr/>
        </p:nvSpPr>
        <p:spPr>
          <a:xfrm>
            <a:off x="2909504" y="1775012"/>
            <a:ext cx="6952129" cy="4559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GV: </a:t>
            </a:r>
            <a:r>
              <a:rPr lang="en-US" sz="32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 bạn, đố bạn!</a:t>
            </a:r>
            <a:endParaRPr lang="en-VN" sz="3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HS: </a:t>
            </a:r>
            <a:r>
              <a:rPr lang="en-US" sz="32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Đố gì, đố gì?</a:t>
            </a:r>
            <a:endParaRPr lang="en-VN" sz="3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GV:</a:t>
            </a:r>
            <a:r>
              <a:rPr lang="en-US" sz="32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Đọc số 64 832</a:t>
            </a:r>
            <a:endParaRPr lang="en-VN" sz="3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HS: </a:t>
            </a:r>
            <a:r>
              <a:rPr lang="en-US" sz="32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</a:t>
            </a:r>
            <a:endParaRPr lang="en-VN" sz="3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GV:  </a:t>
            </a:r>
            <a:r>
              <a:rPr lang="en-US" sz="32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cấu tạo số 56 704</a:t>
            </a:r>
            <a:endParaRPr lang="en-VN" sz="3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HS: </a:t>
            </a:r>
            <a:r>
              <a:rPr lang="en-US" sz="32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………….</a:t>
            </a:r>
            <a:endParaRPr lang="en-VN" sz="3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8224831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30004A-9125-22E2-9DC6-C1E8ACBC0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530" y="1132705"/>
            <a:ext cx="8340051" cy="310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493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35ED34-CF6F-6E54-87C1-CA74DEDBA3C5}"/>
              </a:ext>
            </a:extLst>
          </p:cNvPr>
          <p:cNvSpPr txBox="1"/>
          <p:nvPr/>
        </p:nvSpPr>
        <p:spPr>
          <a:xfrm>
            <a:off x="1978430" y="433754"/>
            <a:ext cx="8578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863AE8"/>
                </a:solidFill>
                <a:latin typeface="Cambria" panose="02040503050406030204" pitchFamily="18" charset="0"/>
              </a:rPr>
              <a:t>Viết</a:t>
            </a:r>
            <a:r>
              <a:rPr lang="en-US" sz="3600" b="1" dirty="0">
                <a:solidFill>
                  <a:srgbClr val="863AE8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863AE8"/>
                </a:solidFill>
                <a:latin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863AE8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863AE8"/>
                </a:solidFill>
                <a:latin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863AE8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863AE8"/>
                </a:solidFill>
                <a:latin typeface="Cambria" panose="02040503050406030204" pitchFamily="18" charset="0"/>
              </a:rPr>
              <a:t>đọc</a:t>
            </a:r>
            <a:r>
              <a:rPr lang="en-US" sz="3600" b="1" dirty="0">
                <a:solidFill>
                  <a:srgbClr val="863AE8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863AE8"/>
                </a:solidFill>
                <a:latin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863AE8"/>
                </a:solidFill>
                <a:latin typeface="Cambria" panose="02040503050406030204" pitchFamily="18" charset="0"/>
              </a:rPr>
              <a:t> (</a:t>
            </a:r>
            <a:r>
              <a:rPr lang="en-US" sz="3600" b="1" dirty="0" err="1">
                <a:solidFill>
                  <a:srgbClr val="863AE8"/>
                </a:solidFill>
                <a:latin typeface="Cambria" panose="02040503050406030204" pitchFamily="18" charset="0"/>
              </a:rPr>
              <a:t>theo</a:t>
            </a:r>
            <a:r>
              <a:rPr lang="en-US" sz="3600" b="1" dirty="0">
                <a:solidFill>
                  <a:srgbClr val="863AE8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863AE8"/>
                </a:solidFill>
                <a:latin typeface="Cambria" panose="02040503050406030204" pitchFamily="18" charset="0"/>
              </a:rPr>
              <a:t>mẫu</a:t>
            </a:r>
            <a:r>
              <a:rPr lang="en-US" sz="3600" b="1" dirty="0">
                <a:solidFill>
                  <a:srgbClr val="863AE8"/>
                </a:solidFill>
                <a:latin typeface="Cambria" panose="02040503050406030204" pitchFamily="18" charset="0"/>
              </a:rPr>
              <a:t>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C5B38E-20F8-BFE1-3BE1-63460EA1B4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6" t="9678" r="58389" b="69032"/>
          <a:stretch/>
        </p:blipFill>
        <p:spPr>
          <a:xfrm rot="1805606">
            <a:off x="1038889" y="181507"/>
            <a:ext cx="990159" cy="99016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873CE9A-F075-1D0E-F0A2-E29F79D5C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193565"/>
              </p:ext>
            </p:extLst>
          </p:nvPr>
        </p:nvGraphicFramePr>
        <p:xfrm>
          <a:off x="541181" y="1203644"/>
          <a:ext cx="11168742" cy="494298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236092">
                  <a:extLst>
                    <a:ext uri="{9D8B030D-6E8A-4147-A177-3AD203B41FA5}">
                      <a16:colId xmlns:a16="http://schemas.microsoft.com/office/drawing/2014/main" val="1895598271"/>
                    </a:ext>
                  </a:extLst>
                </a:gridCol>
                <a:gridCol w="2146046">
                  <a:extLst>
                    <a:ext uri="{9D8B030D-6E8A-4147-A177-3AD203B41FA5}">
                      <a16:colId xmlns:a16="http://schemas.microsoft.com/office/drawing/2014/main" val="3009286953"/>
                    </a:ext>
                  </a:extLst>
                </a:gridCol>
                <a:gridCol w="4786604">
                  <a:extLst>
                    <a:ext uri="{9D8B030D-6E8A-4147-A177-3AD203B41FA5}">
                      <a16:colId xmlns:a16="http://schemas.microsoft.com/office/drawing/2014/main" val="356504805"/>
                    </a:ext>
                  </a:extLst>
                </a:gridCol>
              </a:tblGrid>
              <a:tr h="601644">
                <a:tc>
                  <a:txBody>
                    <a:bodyPr/>
                    <a:lstStyle/>
                    <a:p>
                      <a:pPr algn="ctr"/>
                      <a:r>
                        <a:rPr lang="vi-VN" sz="32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gồm</a:t>
                      </a:r>
                      <a:endParaRPr lang="en-US" sz="32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ACE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 số </a:t>
                      </a:r>
                      <a:endParaRPr lang="en-US" sz="32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ACE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 số</a:t>
                      </a:r>
                      <a:endParaRPr lang="en-US" sz="32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ACE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976913"/>
                  </a:ext>
                </a:extLst>
              </a:tr>
              <a:tr h="774669">
                <a:tc>
                  <a:txBody>
                    <a:bodyPr/>
                    <a:lstStyle/>
                    <a:p>
                      <a:pPr algn="just"/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chục nghìn, 2 nghìn, 8 trăm, 1 chục và 4 đơn vị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32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814</a:t>
                      </a:r>
                      <a:endParaRPr lang="en-US" sz="32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Năm mươi hai nghìn tám trăm mười bốn.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175975"/>
                  </a:ext>
                </a:extLst>
              </a:tr>
              <a:tr h="1243334">
                <a:tc>
                  <a:txBody>
                    <a:bodyPr/>
                    <a:lstStyle/>
                    <a:p>
                      <a:pPr algn="just"/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chục triệu, 8 nghìn, 2 chục và 1 đơn vị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612894"/>
                  </a:ext>
                </a:extLst>
              </a:tr>
              <a:tr h="1034577">
                <a:tc>
                  <a:txBody>
                    <a:bodyPr/>
                    <a:lstStyle/>
                    <a:p>
                      <a:pPr algn="just"/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8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trăm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nghìn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 chục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nghìn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chục</a:t>
                      </a:r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và 5 đơn vị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850243"/>
                  </a:ext>
                </a:extLst>
              </a:tr>
              <a:tr h="1118552">
                <a:tc>
                  <a:txBody>
                    <a:bodyPr/>
                    <a:lstStyle/>
                    <a:p>
                      <a:pPr algn="just"/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triệu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trăm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nghìn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3 trăm,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chục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4 đơn vị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21658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47D5454-391C-D33E-C7C0-7CCAC0018825}"/>
              </a:ext>
            </a:extLst>
          </p:cNvPr>
          <p:cNvSpPr txBox="1"/>
          <p:nvPr/>
        </p:nvSpPr>
        <p:spPr>
          <a:xfrm>
            <a:off x="4702627" y="3005976"/>
            <a:ext cx="231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25353"/>
                </a:solidFill>
              </a:rPr>
              <a:t>30 008 021</a:t>
            </a:r>
            <a:endParaRPr lang="en-US" sz="3200" dirty="0">
              <a:solidFill>
                <a:srgbClr val="F25353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8AB87B-5325-654A-597B-7896059147E9}"/>
              </a:ext>
            </a:extLst>
          </p:cNvPr>
          <p:cNvSpPr txBox="1"/>
          <p:nvPr/>
        </p:nvSpPr>
        <p:spPr>
          <a:xfrm>
            <a:off x="6941972" y="2845468"/>
            <a:ext cx="4665312" cy="1132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vi-VN" sz="2800" dirty="0">
                <a:solidFill>
                  <a:srgbClr val="7030A0"/>
                </a:solidFill>
              </a:rPr>
              <a:t>Ba mươi triệu không trăm linh tám nghìn không trăm hai mươi mốt.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AC0C41-C6C8-0321-F756-5F940378048D}"/>
              </a:ext>
            </a:extLst>
          </p:cNvPr>
          <p:cNvSpPr txBox="1"/>
          <p:nvPr/>
        </p:nvSpPr>
        <p:spPr>
          <a:xfrm>
            <a:off x="4729898" y="4241125"/>
            <a:ext cx="2224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25353"/>
                </a:solidFill>
              </a:rPr>
              <a:t>820 015</a:t>
            </a:r>
            <a:endParaRPr lang="en-US" sz="3200" dirty="0">
              <a:solidFill>
                <a:srgbClr val="F25353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886AE0-928B-4BEB-E80A-99EAE3E24B39}"/>
              </a:ext>
            </a:extLst>
          </p:cNvPr>
          <p:cNvSpPr txBox="1"/>
          <p:nvPr/>
        </p:nvSpPr>
        <p:spPr>
          <a:xfrm>
            <a:off x="6941972" y="4147114"/>
            <a:ext cx="4665312" cy="787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vi-VN" sz="2800" dirty="0">
                <a:solidFill>
                  <a:srgbClr val="7030A0"/>
                </a:solidFill>
              </a:rPr>
              <a:t>Tám trăm hai mươi nghìn không trăm mười lăm.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6C01A1-334E-E692-7F4A-E3B5EA41C169}"/>
              </a:ext>
            </a:extLst>
          </p:cNvPr>
          <p:cNvSpPr txBox="1"/>
          <p:nvPr/>
        </p:nvSpPr>
        <p:spPr>
          <a:xfrm>
            <a:off x="4811718" y="5320863"/>
            <a:ext cx="2001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25353"/>
                </a:solidFill>
              </a:rPr>
              <a:t>1 200 324</a:t>
            </a:r>
            <a:endParaRPr lang="en-US" sz="3200" dirty="0">
              <a:solidFill>
                <a:srgbClr val="F2535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7CF63F-BCD4-4031-AC65-3E36754984CA}"/>
              </a:ext>
            </a:extLst>
          </p:cNvPr>
          <p:cNvSpPr txBox="1"/>
          <p:nvPr/>
        </p:nvSpPr>
        <p:spPr>
          <a:xfrm>
            <a:off x="6996521" y="5159167"/>
            <a:ext cx="4567341" cy="787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vi-VN" sz="2800" dirty="0">
                <a:solidFill>
                  <a:srgbClr val="7030A0"/>
                </a:solidFill>
              </a:rPr>
              <a:t>Một triệu hai trăm nghìn ba trăm hai mươi tư.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171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34554D-1C4A-1C01-9E68-5D42AECCA12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79" t="-452" r="40396" b="79162"/>
          <a:stretch/>
        </p:blipFill>
        <p:spPr>
          <a:xfrm rot="308201">
            <a:off x="519602" y="545258"/>
            <a:ext cx="990159" cy="9901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66FDDD-A077-A3AA-EBCF-2203D4A034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93758" y="4852833"/>
            <a:ext cx="2588905" cy="2050385"/>
          </a:xfrm>
          <a:prstGeom prst="rect">
            <a:avLst/>
          </a:prstGeom>
        </p:spPr>
      </p:pic>
      <p:sp>
        <p:nvSpPr>
          <p:cNvPr id="5" name="矩形: 圆角 14">
            <a:extLst>
              <a:ext uri="{FF2B5EF4-FFF2-40B4-BE49-F238E27FC236}">
                <a16:creationId xmlns:a16="http://schemas.microsoft.com/office/drawing/2014/main" id="{28A4377B-30DA-D948-C000-4079DE3E5D0F}"/>
              </a:ext>
            </a:extLst>
          </p:cNvPr>
          <p:cNvSpPr/>
          <p:nvPr/>
        </p:nvSpPr>
        <p:spPr>
          <a:xfrm>
            <a:off x="1666757" y="751199"/>
            <a:ext cx="1727150" cy="647699"/>
          </a:xfrm>
          <a:prstGeom prst="roundRect">
            <a:avLst/>
          </a:prstGeom>
          <a:gradFill flip="none" rotWithShape="1">
            <a:gsLst>
              <a:gs pos="0">
                <a:srgbClr val="41E1F4"/>
              </a:gs>
              <a:gs pos="70000">
                <a:srgbClr val="24C4F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Số ?</a:t>
            </a:r>
            <a:endParaRPr lang="zh-CN" altLang="en-US" sz="8000" b="1" dirty="0"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4E46DA-868F-1194-7D23-000A0662AFA7}"/>
              </a:ext>
            </a:extLst>
          </p:cNvPr>
          <p:cNvSpPr txBox="1"/>
          <p:nvPr/>
        </p:nvSpPr>
        <p:spPr>
          <a:xfrm>
            <a:off x="209307" y="1577756"/>
            <a:ext cx="11982693" cy="290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3200" i="0" dirty="0">
                <a:solidFill>
                  <a:srgbClr val="000000"/>
                </a:solidFill>
                <a:effectLst/>
                <a:ea typeface="Cambria" panose="02040503050406030204" pitchFamily="18" charset="0"/>
              </a:rPr>
              <a:t>a) 504 842 = 500 000 + 4 000 </a:t>
            </a:r>
            <a:r>
              <a:rPr lang="vi-VN" sz="3200" i="0">
                <a:solidFill>
                  <a:srgbClr val="000000"/>
                </a:solidFill>
                <a:effectLst/>
                <a:ea typeface="Cambria" panose="02040503050406030204" pitchFamily="18" charset="0"/>
              </a:rPr>
              <a:t>+ </a:t>
            </a:r>
            <a:r>
              <a:rPr lang="en-US" sz="3200" i="0">
                <a:solidFill>
                  <a:srgbClr val="000000"/>
                </a:solidFill>
                <a:effectLst/>
                <a:ea typeface="Cambria" panose="02040503050406030204" pitchFamily="18" charset="0"/>
              </a:rPr>
              <a:t>                </a:t>
            </a:r>
            <a:r>
              <a:rPr lang="vi-VN" sz="3200" i="0">
                <a:solidFill>
                  <a:srgbClr val="000000"/>
                </a:solidFill>
                <a:effectLst/>
                <a:ea typeface="Cambria" panose="02040503050406030204" pitchFamily="18" charset="0"/>
              </a:rPr>
              <a:t>+ </a:t>
            </a:r>
            <a:r>
              <a:rPr lang="vi-VN" sz="3200" i="0" dirty="0">
                <a:solidFill>
                  <a:srgbClr val="000000"/>
                </a:solidFill>
                <a:effectLst/>
                <a:ea typeface="Cambria" panose="02040503050406030204" pitchFamily="18" charset="0"/>
              </a:rPr>
              <a:t>40 + 2</a:t>
            </a:r>
            <a:endParaRPr lang="en-US" sz="3200" i="0" dirty="0">
              <a:solidFill>
                <a:srgbClr val="000000"/>
              </a:solidFill>
              <a:effectLst/>
              <a:ea typeface="Cambria" panose="0204050305040603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vi-VN" sz="3200" i="0" dirty="0">
                <a:solidFill>
                  <a:srgbClr val="000000"/>
                </a:solidFill>
                <a:effectLst/>
                <a:ea typeface="Cambria" panose="02040503050406030204" pitchFamily="18" charset="0"/>
              </a:rPr>
              <a:t>b) 1 730 539 = 1 000 000 </a:t>
            </a:r>
            <a:r>
              <a:rPr lang="vi-VN" sz="3200" i="0">
                <a:solidFill>
                  <a:srgbClr val="000000"/>
                </a:solidFill>
                <a:effectLst/>
                <a:ea typeface="Cambria" panose="02040503050406030204" pitchFamily="18" charset="0"/>
              </a:rPr>
              <a:t>+ </a:t>
            </a:r>
            <a:r>
              <a:rPr lang="en-US" sz="3200">
                <a:solidFill>
                  <a:srgbClr val="FF0000"/>
                </a:solidFill>
                <a:ea typeface="Cambria" panose="02040503050406030204" pitchFamily="18" charset="0"/>
              </a:rPr>
              <a:t>                      </a:t>
            </a:r>
            <a:r>
              <a:rPr lang="vi-VN" sz="3200" i="0">
                <a:solidFill>
                  <a:srgbClr val="000000"/>
                </a:solidFill>
                <a:effectLst/>
                <a:ea typeface="Cambria" panose="02040503050406030204" pitchFamily="18" charset="0"/>
              </a:rPr>
              <a:t>+ </a:t>
            </a:r>
            <a:r>
              <a:rPr lang="vi-VN" sz="3200" i="0" dirty="0">
                <a:solidFill>
                  <a:srgbClr val="000000"/>
                </a:solidFill>
                <a:effectLst/>
                <a:ea typeface="Cambria" panose="02040503050406030204" pitchFamily="18" charset="0"/>
              </a:rPr>
              <a:t>30 000 + 500 + 30 + 9</a:t>
            </a:r>
            <a:endParaRPr lang="en-US" sz="3200" i="0" dirty="0">
              <a:solidFill>
                <a:srgbClr val="000000"/>
              </a:solidFill>
              <a:effectLst/>
              <a:ea typeface="Cambria" panose="0204050305040603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vi-VN" sz="3200" i="0" dirty="0">
                <a:solidFill>
                  <a:srgbClr val="000000"/>
                </a:solidFill>
                <a:effectLst/>
                <a:ea typeface="Cambria" panose="02040503050406030204" pitchFamily="18" charset="0"/>
              </a:rPr>
              <a:t>c) 26 400 500 = 20 000 000 + 6 000 000 + 400 </a:t>
            </a:r>
            <a:r>
              <a:rPr lang="vi-VN" sz="3200" i="0">
                <a:solidFill>
                  <a:srgbClr val="000000"/>
                </a:solidFill>
                <a:effectLst/>
                <a:ea typeface="Cambria" panose="02040503050406030204" pitchFamily="18" charset="0"/>
              </a:rPr>
              <a:t>000 +</a:t>
            </a:r>
            <a:endParaRPr lang="en-US" sz="3200" i="0" dirty="0">
              <a:solidFill>
                <a:srgbClr val="FF0000"/>
              </a:solidFill>
              <a:effectLst/>
              <a:ea typeface="Cambria" panose="020405030504060302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78" name="TextBox2" r:id="rId2" imgW="1425600" imgH="809640"/>
        </mc:Choice>
        <mc:Fallback>
          <p:control name="TextBox2" r:id="rId2" imgW="1425600" imgH="809640">
            <p:pic>
              <p:nvPicPr>
                <p:cNvPr id="3" name="TextBox2">
                  <a:extLst>
                    <a:ext uri="{FF2B5EF4-FFF2-40B4-BE49-F238E27FC236}">
                      <a16:creationId xmlns:a16="http://schemas.microsoft.com/office/drawing/2014/main" id="{DF2120B4-C5B9-4FE6-9DE0-CE2A2F2488C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095999" y="1849945"/>
                  <a:ext cx="1423737" cy="80962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79" name="TextBox3" r:id="rId3" imgW="2076480" imgH="809640"/>
        </mc:Choice>
        <mc:Fallback>
          <p:control name="TextBox3" r:id="rId3" imgW="2076480" imgH="809640">
            <p:pic>
              <p:nvPicPr>
                <p:cNvPr id="19" name="TextBox3">
                  <a:extLst>
                    <a:ext uri="{FF2B5EF4-FFF2-40B4-BE49-F238E27FC236}">
                      <a16:creationId xmlns:a16="http://schemas.microsoft.com/office/drawing/2014/main" id="{FC74133D-3149-462A-BDAE-BD92418E2DE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225548" y="2840350"/>
                  <a:ext cx="2077620" cy="80962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80" name="TextBox4" r:id="rId4" imgW="1155600" imgH="809640"/>
        </mc:Choice>
        <mc:Fallback>
          <p:control name="TextBox4" r:id="rId4" imgW="1155600" imgH="809640">
            <p:pic>
              <p:nvPicPr>
                <p:cNvPr id="20" name="TextBox4">
                  <a:extLst>
                    <a:ext uri="{FF2B5EF4-FFF2-40B4-BE49-F238E27FC236}">
                      <a16:creationId xmlns:a16="http://schemas.microsoft.com/office/drawing/2014/main" id="{12FC6873-3239-4072-A1F1-AA5C1771808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034171" y="3765651"/>
                  <a:ext cx="1155198" cy="80962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11004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C170F3-3A87-9103-34DD-024F13B6A0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11" t="5631" r="22964" b="73079"/>
          <a:stretch/>
        </p:blipFill>
        <p:spPr>
          <a:xfrm rot="20496249">
            <a:off x="145966" y="145964"/>
            <a:ext cx="1103790" cy="11037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CF8C049-941E-4E9C-84C8-B625881C922E}"/>
              </a:ext>
            </a:extLst>
          </p:cNvPr>
          <p:cNvSpPr/>
          <p:nvPr/>
        </p:nvSpPr>
        <p:spPr>
          <a:xfrm>
            <a:off x="238696" y="1815856"/>
            <a:ext cx="11717777" cy="1147172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F6875B-F494-08A1-4EEC-2139C2D4604D}"/>
              </a:ext>
            </a:extLst>
          </p:cNvPr>
          <p:cNvSpPr txBox="1"/>
          <p:nvPr/>
        </p:nvSpPr>
        <p:spPr>
          <a:xfrm>
            <a:off x="1136073" y="300813"/>
            <a:ext cx="105729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sz="3200" dirty="0">
                <a:solidFill>
                  <a:srgbClr val="002060"/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Rô-bốt có thói quen viết các số biểu diễn ngày, tháng, năm liên tiếp nhau để được một số tự nhiên có nhiều chữ số. Ví dụ, ngày 30 tháng 4 năm 1975, Rô-bốt sẽ viết được số 3 041 </a:t>
            </a:r>
            <a:r>
              <a:rPr lang="vi-VN" sz="3200">
                <a:solidFill>
                  <a:srgbClr val="002060"/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975.</a:t>
            </a:r>
            <a:endParaRPr lang="vi-VN" sz="3200" dirty="0">
              <a:solidFill>
                <a:srgbClr val="002060"/>
              </a:solidFill>
              <a:latin typeface="#9Slide02 Noi dung rat dai" panose="02000000000000000000" pitchFamily="2" charset="0"/>
              <a:ea typeface="#9Slide02 Noi dung rat dai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D4C8A1-9D52-44D1-BA46-4AD3AF8787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2703" y="3138028"/>
            <a:ext cx="4853511" cy="34191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03135E-EC98-471D-A771-41BBE01D7147}"/>
              </a:ext>
            </a:extLst>
          </p:cNvPr>
          <p:cNvSpPr txBox="1"/>
          <p:nvPr/>
        </p:nvSpPr>
        <p:spPr>
          <a:xfrm>
            <a:off x="429492" y="1870446"/>
            <a:ext cx="1152698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3000">
                <a:solidFill>
                  <a:schemeClr val="bg1"/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a)</a:t>
            </a:r>
            <a:r>
              <a:rPr lang="vi-VN" sz="3000">
                <a:solidFill>
                  <a:schemeClr val="bg1"/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Hỏi </a:t>
            </a:r>
            <a:r>
              <a:rPr lang="vi-VN" sz="3000" dirty="0">
                <a:solidFill>
                  <a:schemeClr val="bg1"/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với ngày Nhà giáo Việt Nam năm nay, Rô-bốt sẽ viết được số nào?</a:t>
            </a:r>
          </a:p>
          <a:p>
            <a:pPr algn="just">
              <a:spcBef>
                <a:spcPts val="600"/>
              </a:spcBef>
            </a:pPr>
            <a:r>
              <a:rPr lang="vi-VN" sz="3000" dirty="0">
                <a:solidFill>
                  <a:schemeClr val="bg1"/>
                </a:solidFill>
                <a:latin typeface="#9Slide02 Noi dung rat dai" panose="02000000000000000000" pitchFamily="2" charset="0"/>
                <a:ea typeface="#9Slide02 Noi dung rat dai" panose="02000000000000000000" pitchFamily="2" charset="0"/>
              </a:rPr>
              <a:t>b) Hãy cho biết giá trị của từng chữ số 2 trong số mà Rô-bốt đã viết ở câu a.</a:t>
            </a:r>
            <a:endParaRPr lang="en-US" sz="3000" dirty="0">
              <a:solidFill>
                <a:schemeClr val="bg1"/>
              </a:solidFill>
              <a:latin typeface="#9Slide02 Noi dung rat dai" panose="02000000000000000000" pitchFamily="2" charset="0"/>
              <a:ea typeface="#9Slide02 Noi dung rat dai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593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1143</TotalTime>
  <Words>920</Words>
  <Application>Microsoft Office PowerPoint</Application>
  <PresentationFormat>Widescreen</PresentationFormat>
  <Paragraphs>93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Cambria</vt:lpstr>
      <vt:lpstr>Calibri</vt:lpstr>
      <vt:lpstr>#9Slide07 HoneyCream</vt:lpstr>
      <vt:lpstr>Arial</vt:lpstr>
      <vt:lpstr>Times New Roman</vt:lpstr>
      <vt:lpstr>#9Slide02 Noi dung rat dai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Ms-Oanh</dc:creator>
  <cp:keywords>MNT;MANGNONTEAM</cp:keywords>
  <dc:description>9Slide.vn</dc:description>
  <cp:lastModifiedBy>Vũ Kim Ngân</cp:lastModifiedBy>
  <cp:revision>77</cp:revision>
  <dcterms:created xsi:type="dcterms:W3CDTF">2023-06-16T08:43:46Z</dcterms:created>
  <dcterms:modified xsi:type="dcterms:W3CDTF">2025-09-08T13:45:44Z</dcterms:modified>
  <cp:category>9Slide.vn</cp:category>
</cp:coreProperties>
</file>