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26" r:id="rId7"/>
    <p:sldMasterId id="2147483732" r:id="rId8"/>
    <p:sldMasterId id="2147483744" r:id="rId9"/>
    <p:sldMasterId id="2147483762" r:id="rId10"/>
  </p:sldMasterIdLst>
  <p:notesMasterIdLst>
    <p:notesMasterId r:id="rId43"/>
  </p:notesMasterIdLst>
  <p:sldIdLst>
    <p:sldId id="353" r:id="rId11"/>
    <p:sldId id="257" r:id="rId12"/>
    <p:sldId id="258" r:id="rId13"/>
    <p:sldId id="354" r:id="rId14"/>
    <p:sldId id="356" r:id="rId15"/>
    <p:sldId id="259" r:id="rId16"/>
    <p:sldId id="358" r:id="rId17"/>
    <p:sldId id="357" r:id="rId18"/>
    <p:sldId id="4411" r:id="rId19"/>
    <p:sldId id="538" r:id="rId20"/>
    <p:sldId id="302" r:id="rId21"/>
    <p:sldId id="301" r:id="rId22"/>
    <p:sldId id="539" r:id="rId23"/>
    <p:sldId id="540" r:id="rId24"/>
    <p:sldId id="308" r:id="rId25"/>
    <p:sldId id="541" r:id="rId26"/>
    <p:sldId id="543" r:id="rId27"/>
    <p:sldId id="544" r:id="rId28"/>
    <p:sldId id="545" r:id="rId29"/>
    <p:sldId id="275" r:id="rId30"/>
    <p:sldId id="547" r:id="rId31"/>
    <p:sldId id="314" r:id="rId32"/>
    <p:sldId id="548" r:id="rId33"/>
    <p:sldId id="549" r:id="rId34"/>
    <p:sldId id="550" r:id="rId35"/>
    <p:sldId id="551" r:id="rId36"/>
    <p:sldId id="4413" r:id="rId37"/>
    <p:sldId id="4416" r:id="rId38"/>
    <p:sldId id="4415" r:id="rId39"/>
    <p:sldId id="4417" r:id="rId40"/>
    <p:sldId id="552" r:id="rId41"/>
    <p:sldId id="44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7704" autoAdjust="0"/>
  </p:normalViewPr>
  <p:slideViewPr>
    <p:cSldViewPr snapToGrid="0">
      <p:cViewPr varScale="1">
        <p:scale>
          <a:sx n="52" d="100"/>
          <a:sy n="52" d="100"/>
        </p:scale>
        <p:origin x="12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i="1" kern="1200">
                <a:solidFill>
                  <a:schemeClr val="tx1"/>
                </a:solidFill>
                <a:effectLst/>
                <a:latin typeface="+mn-lt"/>
                <a:ea typeface="+mn-ea"/>
                <a:cs typeface="+mn-cs"/>
              </a:rPr>
              <a:t>GDQPAN: Giới thiệu bản đồ Việt Nam và khẳng định chủ quyền đối với hai hòn đảo Hoàng Sa và Trường Sa là của Việt Nam</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F81D0B3-BCAC-4CED-8CA7-A64DC7DAE5CA}" type="slidenum">
              <a:rPr lang="en-US" smtClean="0"/>
              <a:t>28</a:t>
            </a:fld>
            <a:endParaRPr lang="en-US"/>
          </a:p>
        </p:txBody>
      </p:sp>
    </p:spTree>
    <p:extLst>
      <p:ext uri="{BB962C8B-B14F-4D97-AF65-F5344CB8AC3E}">
        <p14:creationId xmlns:p14="http://schemas.microsoft.com/office/powerpoint/2010/main" val="125603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https://nhandan.vn/khang-dinh-chu-quyen-cua-viet-nam-tren-hai-quan-dao-hoang-sa-truong-sa-post744843.html</a:t>
            </a: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30</a:t>
            </a:fld>
            <a:endParaRPr lang="en-US"/>
          </a:p>
        </p:txBody>
      </p:sp>
    </p:spTree>
    <p:extLst>
      <p:ext uri="{BB962C8B-B14F-4D97-AF65-F5344CB8AC3E}">
        <p14:creationId xmlns:p14="http://schemas.microsoft.com/office/powerpoint/2010/main" val="292602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Hình 1 là chụp Cột cờ Lũng Cú ở tỉnh Tuyên Quang, đây là địa điểm ở cực Bắc của Tổ quốc.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2</a:t>
            </a:fld>
            <a:endParaRPr lang="en-US"/>
          </a:p>
        </p:txBody>
      </p:sp>
    </p:spTree>
    <p:extLst>
      <p:ext uri="{BB962C8B-B14F-4D97-AF65-F5344CB8AC3E}">
        <p14:creationId xmlns:p14="http://schemas.microsoft.com/office/powerpoint/2010/main" val="273264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Hình 2 là chụp mũi Cà Mau, phần lãnh thổ cuối cùng về phía Nam của đất nước.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3</a:t>
            </a:fld>
            <a:endParaRPr lang="en-US"/>
          </a:p>
        </p:txBody>
      </p:sp>
    </p:spTree>
    <p:extLst>
      <p:ext uri="{BB962C8B-B14F-4D97-AF65-F5344CB8AC3E}">
        <p14:creationId xmlns:p14="http://schemas.microsoft.com/office/powerpoint/2010/main" val="117231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6</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 Việt Nam nằm ở khu vực Đông Nam Á, thuộc châu Á.</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Trên đất liền, nước ta có chung đường biên giới với Trung Quốc, Lào, Cam-pu-chia và tiếp giáp với biển</a:t>
            </a:r>
            <a:endParaRPr lang="en-US"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Vùng biển nước ta thuộc Biển Đông, giáp với vùng biển của nhiều quốc gia.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12</a:t>
            </a:fld>
            <a:endParaRPr lang="en-US"/>
          </a:p>
        </p:txBody>
      </p:sp>
    </p:spTree>
    <p:extLst>
      <p:ext uri="{BB962C8B-B14F-4D97-AF65-F5344CB8AC3E}">
        <p14:creationId xmlns:p14="http://schemas.microsoft.com/office/powerpoint/2010/main" val="34849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16</a:t>
            </a:fld>
            <a:endParaRPr lang="en-US"/>
          </a:p>
        </p:txBody>
      </p:sp>
    </p:spTree>
    <p:extLst>
      <p:ext uri="{BB962C8B-B14F-4D97-AF65-F5344CB8AC3E}">
        <p14:creationId xmlns:p14="http://schemas.microsoft.com/office/powerpoint/2010/main" val="155132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21</a:t>
            </a:fld>
            <a:endParaRPr lang="en-US"/>
          </a:p>
        </p:txBody>
      </p:sp>
    </p:spTree>
    <p:extLst>
      <p:ext uri="{BB962C8B-B14F-4D97-AF65-F5344CB8AC3E}">
        <p14:creationId xmlns:p14="http://schemas.microsoft.com/office/powerpoint/2010/main" val="273468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0F81D0B3-BCAC-4CED-8CA7-A64DC7DAE5CA}" type="slidenum">
              <a:rPr lang="en-US" smtClean="0"/>
              <a:t>27</a:t>
            </a:fld>
            <a:endParaRPr lang="en-US"/>
          </a:p>
        </p:txBody>
      </p:sp>
    </p:spTree>
    <p:extLst>
      <p:ext uri="{BB962C8B-B14F-4D97-AF65-F5344CB8AC3E}">
        <p14:creationId xmlns:p14="http://schemas.microsoft.com/office/powerpoint/2010/main" val="322624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9/8/2025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9/8/2025</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9/8/2025</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9/8/2025</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9/8/2025</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9/8/2025</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9/8/2025</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08/09/2025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08/09/2025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9/8/2025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8.xml"/><Relationship Id="rId7" Type="http://schemas.openxmlformats.org/officeDocument/2006/relationships/tags" Target="../tags/tag1.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63.xml"/><Relationship Id="rId7" Type="http://schemas.openxmlformats.org/officeDocument/2006/relationships/tags" Target="../tags/tag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9.xml"/><Relationship Id="rId7" Type="http://schemas.openxmlformats.org/officeDocument/2006/relationships/tags" Target="../tags/tag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9.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A4D66E-6DF8-4570-B63E-554F357C63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9/8/2025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9052ABE-D0EB-4199-81C7-99B6290EFB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9/8/2025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2A417F2-3D6D-49E8-91B1-F2BA2E5D14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C256A5-7976-4FA8-83B4-23B36CA483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9/8/2025</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D2E04BF-049C-40A9-8DB1-66CE3D9A20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A98C2CE-08CA-42DB-A5AB-623CBB917B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2BB2A86-79A4-4EB6-80CD-4547225E94C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187AAE-4EA5-4E84-B307-00190EAF057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007D6FF-45A9-4B4D-8368-475A490683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6AF1365-14DF-49DC-A0BD-0289E5255D4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1.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7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39.jpeg"/><Relationship Id="rId5" Type="http://schemas.microsoft.com/office/2007/relationships/hdphoto" Target="../media/hdphoto1.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sv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3"/>
          <a:stretch>
            <a:fillRect/>
          </a:stretch>
        </p:blipFill>
        <p:spPr>
          <a:xfrm>
            <a:off x="1795240" y="353106"/>
            <a:ext cx="9534970" cy="1865538"/>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63D3E0D-92FB-2C39-B2C9-F3D3F0CBDAE4}"/>
              </a:ext>
            </a:extLst>
          </p:cNvPr>
          <p:cNvGrpSpPr/>
          <p:nvPr/>
        </p:nvGrpSpPr>
        <p:grpSpPr>
          <a:xfrm>
            <a:off x="3186320" y="661166"/>
            <a:ext cx="8945775" cy="1567994"/>
            <a:chOff x="7291153" y="13672783"/>
            <a:chExt cx="13071838" cy="1567994"/>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2884808" cy="156799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LÍ</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291153" y="13672783"/>
              <a:ext cx="13071838" cy="156799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88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LÍ</a:t>
              </a:r>
            </a:p>
          </p:txBody>
        </p:sp>
      </p:grpSp>
    </p:spTree>
    <p:extLst>
      <p:ext uri="{BB962C8B-B14F-4D97-AF65-F5344CB8AC3E}">
        <p14:creationId xmlns:p14="http://schemas.microsoft.com/office/powerpoint/2010/main" val="15529427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057687" y="491536"/>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2736186" y="846367"/>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5190278" y="6404349"/>
            <a:ext cx="6686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Việt Nam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2025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nhập</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026" name="Picture 2">
            <a:extLst>
              <a:ext uri="{FF2B5EF4-FFF2-40B4-BE49-F238E27FC236}">
                <a16:creationId xmlns:a16="http://schemas.microsoft.com/office/drawing/2014/main" id="{43B096B0-C258-93AE-C0BC-B8DAE4EE3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3"/>
          <a:stretch>
            <a:fillRect/>
          </a:stretch>
        </p:blipFill>
        <p:spPr bwMode="auto">
          <a:xfrm>
            <a:off x="5304344" y="84319"/>
            <a:ext cx="6231505" cy="640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3074" name="Picture 2">
            <a:extLst>
              <a:ext uri="{FF2B5EF4-FFF2-40B4-BE49-F238E27FC236}">
                <a16:creationId xmlns:a16="http://schemas.microsoft.com/office/drawing/2014/main" id="{18651317-ADAF-1C85-A32C-92A490AD96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8" t="9827" r="2977" b="5000"/>
          <a:stretch>
            <a:fillRect/>
          </a:stretch>
        </p:blipFill>
        <p:spPr bwMode="auto">
          <a:xfrm>
            <a:off x="4231596" y="154117"/>
            <a:ext cx="6036354" cy="6517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3" name="Picture 2">
            <a:extLst>
              <a:ext uri="{FF2B5EF4-FFF2-40B4-BE49-F238E27FC236}">
                <a16:creationId xmlns:a16="http://schemas.microsoft.com/office/drawing/2014/main" id="{DE9E603E-89A2-F857-CAE4-ADDA4E9B48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71"/>
          <a:stretch>
            <a:fillRect/>
          </a:stretch>
        </p:blipFill>
        <p:spPr bwMode="auto">
          <a:xfrm>
            <a:off x="3896053" y="329623"/>
            <a:ext cx="7057697" cy="6691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9AA1AD-DCD5-8C8B-ADE9-CA378C804ADC}"/>
              </a:ext>
            </a:extLst>
          </p:cNvPr>
          <p:cNvSpPr/>
          <p:nvPr/>
        </p:nvSpPr>
        <p:spPr>
          <a:xfrm rot="2247407">
            <a:off x="5734625" y="2416198"/>
            <a:ext cx="907279" cy="368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997AC9-10B9-B5A4-C36E-27E313752672}"/>
              </a:ext>
            </a:extLst>
          </p:cNvPr>
          <p:cNvSpPr/>
          <p:nvPr/>
        </p:nvSpPr>
        <p:spPr>
          <a:xfrm>
            <a:off x="6837072" y="329624"/>
            <a:ext cx="1659228" cy="288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F5D71C-9DF4-219A-94AC-0005B26CE60D}"/>
              </a:ext>
            </a:extLst>
          </p:cNvPr>
          <p:cNvSpPr/>
          <p:nvPr/>
        </p:nvSpPr>
        <p:spPr>
          <a:xfrm>
            <a:off x="5011387" y="5097155"/>
            <a:ext cx="1484663" cy="2368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3" name="Picture 2">
            <a:extLst>
              <a:ext uri="{FF2B5EF4-FFF2-40B4-BE49-F238E27FC236}">
                <a16:creationId xmlns:a16="http://schemas.microsoft.com/office/drawing/2014/main" id="{EBEB5270-71A6-78FF-125E-A16350767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9827" r="2977" b="5000"/>
          <a:stretch>
            <a:fillRect/>
          </a:stretch>
        </p:blipFill>
        <p:spPr bwMode="auto">
          <a:xfrm>
            <a:off x="4231596" y="154117"/>
            <a:ext cx="6036354" cy="6517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9AA1AD-DCD5-8C8B-ADE9-CA378C804ADC}"/>
              </a:ext>
            </a:extLst>
          </p:cNvPr>
          <p:cNvSpPr/>
          <p:nvPr/>
        </p:nvSpPr>
        <p:spPr>
          <a:xfrm rot="18237502">
            <a:off x="6160168" y="3867072"/>
            <a:ext cx="3043685" cy="8525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sp>
        <p:nvSpPr>
          <p:cNvPr id="26" name="Rectangle: Rounded Corners 25">
            <a:extLst>
              <a:ext uri="{FF2B5EF4-FFF2-40B4-BE49-F238E27FC236}">
                <a16:creationId xmlns:a16="http://schemas.microsoft.com/office/drawing/2014/main" id="{6740180E-1122-4C6C-CC96-B48BA84B2A89}"/>
              </a:ext>
            </a:extLst>
          </p:cNvPr>
          <p:cNvSpPr/>
          <p:nvPr/>
        </p:nvSpPr>
        <p:spPr>
          <a:xfrm>
            <a:off x="6778542" y="51984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5246627" y="130361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4545982" y="198051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6362906" y="196863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8120454" y="196863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069987" y="194488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32731" y="2241478"/>
            <a:ext cx="10484876" cy="3416320"/>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 Việt Nam nằm ở khu vực Đông Nam Á, thuộc châu Á.</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a:t>
            </a:r>
            <a:r>
              <a:rPr lang="en-US"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a:t>
            </a: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ốt: Thích hợp phát triển câu trồng, vật nuôi. Thuận lợi giao thông vận tải biển.</a:t>
            </a:r>
          </a:p>
          <a:p>
            <a:pPr algn="just">
              <a:spcBef>
                <a:spcPct val="50000"/>
              </a:spcBef>
              <a:defRPr/>
            </a:pPr>
            <a:r>
              <a:rPr lang="vi-VN" sz="3600" b="1">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+Ảnh hưởng xấu: Nhiều thiên tai </a:t>
            </a:r>
            <a:endPar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734578" y="380806"/>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4" name="Group 3"/>
          <p:cNvGrpSpPr/>
          <p:nvPr/>
        </p:nvGrpSpPr>
        <p:grpSpPr>
          <a:xfrm>
            <a:off x="7176168" y="834189"/>
            <a:ext cx="4860758" cy="5245769"/>
            <a:chOff x="7176168" y="834189"/>
            <a:chExt cx="4860758" cy="5245769"/>
          </a:xfrm>
        </p:grpSpPr>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Cú (</a:t>
              </a:r>
              <a:r>
                <a:rPr lang="en-US" sz="3600" dirty="0" err="1">
                  <a:solidFill>
                    <a:srgbClr val="FF0000"/>
                  </a:solidFill>
                  <a:latin typeface="UTM Futura Extra" panose="02040603050506020204" pitchFamily="18" charset="0"/>
                </a:rPr>
                <a:t>Tuyên</a:t>
              </a:r>
              <a:r>
                <a:rPr lang="en-US" sz="3600" dirty="0">
                  <a:solidFill>
                    <a:srgbClr val="FF0000"/>
                  </a:solidFill>
                  <a:latin typeface="UTM Futura Extra" panose="02040603050506020204" pitchFamily="18" charset="0"/>
                </a:rPr>
                <a:t> Quang</a:t>
              </a:r>
              <a:r>
                <a:rPr lang="en-US" sz="3600" dirty="0">
                  <a:solidFill>
                    <a:schemeClr val="bg1"/>
                  </a:solidFill>
                  <a:latin typeface="UTM Futura Extra" panose="02040603050506020204" pitchFamily="18" charset="0"/>
                </a:rPr>
                <a:t>)</a:t>
              </a:r>
            </a:p>
          </p:txBody>
        </p:sp>
      </p:gr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Cú (</a:t>
            </a:r>
            <a:r>
              <a:rPr lang="en-US" sz="4000" dirty="0" err="1">
                <a:solidFill>
                  <a:srgbClr val="FF0000"/>
                </a:solidFill>
                <a:latin typeface="UTM Futura Extra" panose="02040603050506020204" pitchFamily="18" charset="0"/>
              </a:rPr>
              <a:t>Tuyên</a:t>
            </a:r>
            <a:r>
              <a:rPr lang="en-US" sz="4000" dirty="0">
                <a:solidFill>
                  <a:srgbClr val="FF0000"/>
                </a:solidFill>
                <a:latin typeface="UTM Futura Extra" panose="02040603050506020204" pitchFamily="18" charset="0"/>
              </a:rPr>
              <a:t> Quang</a:t>
            </a:r>
            <a:r>
              <a:rPr lang="en-US" sz="4000" dirty="0">
                <a:solidFill>
                  <a:schemeClr val="bg1"/>
                </a:solidFill>
                <a:latin typeface="UTM Futura Extra" panose="02040603050506020204" pitchFamily="18" charset="0"/>
              </a:rPr>
              <a:t>)</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41F013-7CD8-A17B-014A-258621845D4E}"/>
              </a:ext>
            </a:extLst>
          </p:cNvPr>
          <p:cNvGrpSpPr/>
          <p:nvPr/>
        </p:nvGrpSpPr>
        <p:grpSpPr>
          <a:xfrm>
            <a:off x="1527977" y="986730"/>
            <a:ext cx="10130090" cy="2629310"/>
            <a:chOff x="7478183" y="13672784"/>
            <a:chExt cx="11450968" cy="2629310"/>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262931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a:t>
              </a:r>
              <a:endParaRPr kumimoji="0" lang="en-US" sz="72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686694" y="13672784"/>
              <a:ext cx="11033946" cy="262931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72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72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72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72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72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72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72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72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spTree>
    <p:extLst>
      <p:ext uri="{BB962C8B-B14F-4D97-AF65-F5344CB8AC3E}">
        <p14:creationId xmlns:p14="http://schemas.microsoft.com/office/powerpoint/2010/main" val="29939555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3" name="TextBox 2">
            <a:extLst>
              <a:ext uri="{FF2B5EF4-FFF2-40B4-BE49-F238E27FC236}">
                <a16:creationId xmlns:a16="http://schemas.microsoft.com/office/drawing/2014/main" id="{43BC07BC-6048-A810-10F4-9EB1D23E5851}"/>
              </a:ext>
            </a:extLst>
          </p:cNvPr>
          <p:cNvSpPr txBox="1"/>
          <p:nvPr/>
        </p:nvSpPr>
        <p:spPr>
          <a:xfrm>
            <a:off x="5209095" y="6416018"/>
            <a:ext cx="6686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Việt Nam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2025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nhập</a:t>
            </a:r>
            <a:r>
              <a:rPr kumimoji="0" lang="en-US" sz="1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285F23BC-E02D-EB56-7EAF-A469889FE2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45"/>
          <a:stretch>
            <a:fillRect/>
          </a:stretch>
        </p:blipFill>
        <p:spPr bwMode="auto">
          <a:xfrm>
            <a:off x="5304345" y="247651"/>
            <a:ext cx="6231505" cy="624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81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BC2B973-66AC-134C-4CE6-26B2C9C130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57"/>
          <a:stretch>
            <a:fillRect/>
          </a:stretch>
        </p:blipFill>
        <p:spPr bwMode="auto">
          <a:xfrm>
            <a:off x="294743" y="391716"/>
            <a:ext cx="4623408" cy="607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4063CD2-E008-1F31-5E7A-B80707F05E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55" y="226825"/>
            <a:ext cx="6160440" cy="640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CF1190C-E283-0059-1E86-DF69FEA8A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55" y="226825"/>
            <a:ext cx="6160440" cy="640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749846"/>
            <a:ext cx="3138936"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a:t>
            </a:r>
            <a:r>
              <a:rPr lang="vi-VN"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34</a:t>
            </a: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tỉnh thành: </a:t>
            </a:r>
            <a:r>
              <a:rPr lang="vi-VN"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28 </a:t>
            </a: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tỉnh và </a:t>
            </a:r>
            <a:r>
              <a:rPr lang="vi-VN"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6</a:t>
            </a: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thành phố trực thuộc trung 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0464AAA-6B5E-FC7B-66C7-5AEBF1E63A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86" b="2574"/>
          <a:stretch>
            <a:fillRect/>
          </a:stretch>
        </p:blipFill>
        <p:spPr bwMode="auto">
          <a:xfrm>
            <a:off x="384391" y="391717"/>
            <a:ext cx="4094590" cy="607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6</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Thành phố trực thuộc trung ương: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Hà Nội, Hải Phòng, Huế, Đà Nẵng, Cần Thơ và Thành phố Hồ Chí Minh</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ADAC1ED-DD40-0B32-D1FA-E2B7B3987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55" y="226825"/>
            <a:ext cx="5597514" cy="640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DC76ED3-67EE-75D0-984C-EB83B8051877}"/>
              </a:ext>
            </a:extLst>
          </p:cNvPr>
          <p:cNvSpPr txBox="1"/>
          <p:nvPr/>
        </p:nvSpPr>
        <p:spPr>
          <a:xfrm>
            <a:off x="2726266" y="2082669"/>
            <a:ext cx="8856134" cy="3046988"/>
          </a:xfrm>
          <a:prstGeom prst="rect">
            <a:avLst/>
          </a:prstGeom>
          <a:noFill/>
        </p:spPr>
        <p:txBody>
          <a:bodyPr wrap="square">
            <a:spAutoFit/>
          </a:bodyPr>
          <a:lstStyle/>
          <a:p>
            <a:pPr algn="just"/>
            <a:r>
              <a:rPr lang="en-US" sz="4800" b="1" i="1" dirty="0"/>
              <a:t>- </a:t>
            </a:r>
            <a:r>
              <a:rPr lang="en-US" sz="4800" b="1" i="1" dirty="0" err="1"/>
              <a:t>Hình</a:t>
            </a:r>
            <a:r>
              <a:rPr lang="en-US" sz="4800" b="1" i="1" dirty="0"/>
              <a:t> </a:t>
            </a:r>
            <a:r>
              <a:rPr lang="en-US" sz="4800" b="1" i="1" dirty="0" err="1"/>
              <a:t>dạng</a:t>
            </a:r>
            <a:r>
              <a:rPr lang="en-US" sz="4800" b="1" i="1" dirty="0"/>
              <a:t>: </a:t>
            </a:r>
            <a:r>
              <a:rPr lang="en-US" sz="4800" b="1" i="1" dirty="0" err="1"/>
              <a:t>có</a:t>
            </a:r>
            <a:r>
              <a:rPr lang="en-US" sz="4800" b="1" i="1" dirty="0"/>
              <a:t> </a:t>
            </a:r>
            <a:r>
              <a:rPr lang="en-US" sz="4800" b="1" i="1" dirty="0" err="1"/>
              <a:t>hình</a:t>
            </a:r>
            <a:r>
              <a:rPr lang="en-US" sz="4800" b="1" i="1" dirty="0"/>
              <a:t> </a:t>
            </a:r>
            <a:r>
              <a:rPr lang="en-US" sz="4800" b="1" i="1" dirty="0" err="1"/>
              <a:t>chữ</a:t>
            </a:r>
            <a:r>
              <a:rPr lang="en-US" sz="4800" b="1" i="1" dirty="0"/>
              <a:t> S, </a:t>
            </a:r>
            <a:r>
              <a:rPr lang="en-US" sz="4800" b="1" i="1" dirty="0" err="1"/>
              <a:t>hẹp</a:t>
            </a:r>
            <a:r>
              <a:rPr lang="en-US" sz="4800" b="1" i="1" dirty="0"/>
              <a:t> </a:t>
            </a:r>
            <a:r>
              <a:rPr lang="en-US" sz="4800" b="1" i="1" dirty="0" err="1"/>
              <a:t>ngang</a:t>
            </a:r>
            <a:r>
              <a:rPr lang="en-US" sz="4800" b="1" i="1" dirty="0"/>
              <a:t>, </a:t>
            </a:r>
            <a:r>
              <a:rPr lang="en-US" sz="4800" b="1" i="1" dirty="0" err="1"/>
              <a:t>trải</a:t>
            </a:r>
            <a:r>
              <a:rPr lang="en-US" sz="4800" b="1" i="1" dirty="0"/>
              <a:t> </a:t>
            </a:r>
            <a:r>
              <a:rPr lang="en-US" sz="4800" b="1" i="1" dirty="0" err="1"/>
              <a:t>dài</a:t>
            </a:r>
            <a:r>
              <a:rPr lang="en-US" sz="4800" b="1" i="1" dirty="0"/>
              <a:t> </a:t>
            </a:r>
            <a:r>
              <a:rPr lang="en-US" sz="4800" b="1" i="1" dirty="0" err="1"/>
              <a:t>từ</a:t>
            </a:r>
            <a:r>
              <a:rPr lang="en-US" sz="4800" b="1" i="1" dirty="0"/>
              <a:t> </a:t>
            </a:r>
            <a:r>
              <a:rPr lang="en-US" sz="4800" b="1" i="1" dirty="0" err="1"/>
              <a:t>bắc</a:t>
            </a:r>
            <a:r>
              <a:rPr lang="en-US" sz="4800" b="1" i="1" dirty="0"/>
              <a:t> - </a:t>
            </a:r>
            <a:r>
              <a:rPr lang="en-US" sz="4800" b="1" i="1" dirty="0" err="1"/>
              <a:t>nam</a:t>
            </a:r>
            <a:r>
              <a:rPr lang="en-US" sz="4800" b="1" i="1" dirty="0"/>
              <a:t>.</a:t>
            </a:r>
            <a:endParaRPr lang="en-US" sz="4800" dirty="0"/>
          </a:p>
          <a:p>
            <a:pPr algn="just"/>
            <a:r>
              <a:rPr lang="en-US" sz="4800" b="1" i="1" dirty="0"/>
              <a:t>- </a:t>
            </a:r>
            <a:r>
              <a:rPr lang="en-US" sz="4800" b="1" i="1" dirty="0" err="1"/>
              <a:t>Có</a:t>
            </a:r>
            <a:r>
              <a:rPr lang="en-US" sz="4800" b="1" i="1" dirty="0"/>
              <a:t> 34 </a:t>
            </a:r>
            <a:r>
              <a:rPr lang="en-US" sz="4800" b="1" i="1" dirty="0" err="1"/>
              <a:t>tỉnh</a:t>
            </a:r>
            <a:r>
              <a:rPr lang="en-US" sz="4800" b="1" i="1" dirty="0"/>
              <a:t> </a:t>
            </a:r>
            <a:r>
              <a:rPr lang="en-US" sz="4800" b="1" i="1" dirty="0" err="1"/>
              <a:t>thành</a:t>
            </a:r>
            <a:r>
              <a:rPr lang="en-US" sz="4800" b="1" i="1" dirty="0"/>
              <a:t>, 6 </a:t>
            </a:r>
            <a:r>
              <a:rPr lang="en-US" sz="4800" b="1" i="1" dirty="0" err="1"/>
              <a:t>thành</a:t>
            </a:r>
            <a:r>
              <a:rPr lang="en-US" sz="4800" b="1" i="1" dirty="0"/>
              <a:t> </a:t>
            </a:r>
            <a:r>
              <a:rPr lang="en-US" sz="4800" b="1" i="1" dirty="0" err="1"/>
              <a:t>phố</a:t>
            </a:r>
            <a:r>
              <a:rPr lang="en-US" sz="4800" b="1" i="1" dirty="0"/>
              <a:t> </a:t>
            </a:r>
            <a:r>
              <a:rPr lang="en-US" sz="4800" b="1" i="1" dirty="0" err="1"/>
              <a:t>trực</a:t>
            </a:r>
            <a:r>
              <a:rPr lang="en-US" sz="4800" b="1" i="1" dirty="0"/>
              <a:t> </a:t>
            </a:r>
            <a:r>
              <a:rPr lang="en-US" sz="4800" b="1" i="1" dirty="0" err="1"/>
              <a:t>thuộc</a:t>
            </a:r>
            <a:r>
              <a:rPr lang="en-US" sz="4800" b="1" i="1" dirty="0"/>
              <a:t> Trung </a:t>
            </a:r>
            <a:r>
              <a:rPr lang="en-US" sz="4800" b="1" i="1" dirty="0" err="1"/>
              <a:t>ương</a:t>
            </a:r>
            <a:r>
              <a:rPr lang="en-US" sz="4800" b="1" i="1" dirty="0"/>
              <a:t>.</a:t>
            </a:r>
            <a:endParaRPr lang="vi-VN" altLang="en-US" sz="6000"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907952"/>
            <a:ext cx="3049810" cy="41548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C76ED3-67EE-75D0-984C-EB83B8051877}"/>
              </a:ext>
            </a:extLst>
          </p:cNvPr>
          <p:cNvSpPr txBox="1"/>
          <p:nvPr/>
        </p:nvSpPr>
        <p:spPr>
          <a:xfrm>
            <a:off x="3568923" y="1382985"/>
            <a:ext cx="7170820" cy="769441"/>
          </a:xfrm>
          <a:prstGeom prst="rect">
            <a:avLst/>
          </a:prstGeom>
          <a:noFill/>
        </p:spPr>
        <p:txBody>
          <a:bodyPr wrap="square">
            <a:spAutoFit/>
          </a:bodyPr>
          <a:lstStyle/>
          <a:p>
            <a:pPr algn="ctr"/>
            <a:r>
              <a:rPr lang="en-US" sz="4400" b="1">
                <a:solidFill>
                  <a:srgbClr val="FF0000"/>
                </a:solidFill>
              </a:rPr>
              <a:t>KẾT LUẬN</a:t>
            </a:r>
            <a:endPar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611280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19">
            <a:extLst>
              <a:ext uri="{FF2B5EF4-FFF2-40B4-BE49-F238E27FC236}">
                <a16:creationId xmlns:a16="http://schemas.microsoft.com/office/drawing/2014/main" id="{31F31096-D176-B97B-EE40-8703A3C7C457}"/>
              </a:ext>
            </a:extLst>
          </p:cNvPr>
          <p:cNvSpPr/>
          <p:nvPr/>
        </p:nvSpPr>
        <p:spPr>
          <a:xfrm rot="21322083">
            <a:off x="5626044" y="225758"/>
            <a:ext cx="6191869"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6306994" y="911330"/>
            <a:ext cx="4829968" cy="1938992"/>
          </a:xfrm>
          <a:prstGeom prst="rect">
            <a:avLst/>
          </a:prstGeom>
          <a:noFill/>
        </p:spPr>
        <p:txBody>
          <a:bodyPr wrap="square">
            <a:spAutoFit/>
          </a:bodyPr>
          <a:lstStyle/>
          <a:p>
            <a:pPr lvl="0" algn="ctr"/>
            <a:r>
              <a:rPr lang="en-US" altLang="en-US"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Xác định vị trí của quần đảo Hoàng Sa và Trường Sa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C3D0016-4FE8-2F22-CE32-B26610687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9827" r="2977" b="5000"/>
          <a:stretch>
            <a:fillRect/>
          </a:stretch>
        </p:blipFill>
        <p:spPr bwMode="auto">
          <a:xfrm>
            <a:off x="249593" y="391717"/>
            <a:ext cx="5268139" cy="613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3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1013112"/>
            <a:ext cx="4805099" cy="954107"/>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Quần </a:t>
            </a:r>
            <a:r>
              <a:rPr lang="vi-VN"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đảo Hoàng Sa và Trường Sa là của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C8D7403-B64A-111D-F939-330D1B409C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8" t="9827" r="2977" b="5000"/>
          <a:stretch>
            <a:fillRect/>
          </a:stretch>
        </p:blipFill>
        <p:spPr bwMode="auto">
          <a:xfrm>
            <a:off x="249593" y="391717"/>
            <a:ext cx="5268139" cy="6137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AC13AA-AB6B-D957-F99F-A0A027B4FA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108876" y="2227035"/>
            <a:ext cx="1190625" cy="752475"/>
          </a:xfrm>
          <a:prstGeom prst="rect">
            <a:avLst/>
          </a:prstGeom>
        </p:spPr>
      </p:pic>
      <p:pic>
        <p:nvPicPr>
          <p:cNvPr id="12" name="Picture 11">
            <a:extLst>
              <a:ext uri="{FF2B5EF4-FFF2-40B4-BE49-F238E27FC236}">
                <a16:creationId xmlns:a16="http://schemas.microsoft.com/office/drawing/2014/main" id="{DBC5028D-42BF-6F5B-FA51-4832D7A19B2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2927001" y="4161316"/>
            <a:ext cx="2343150" cy="1962150"/>
          </a:xfrm>
          <a:prstGeom prst="rect">
            <a:avLst/>
          </a:prstGeom>
        </p:spPr>
      </p:pic>
    </p:spTree>
    <p:extLst>
      <p:ext uri="{BB962C8B-B14F-4D97-AF65-F5344CB8AC3E}">
        <p14:creationId xmlns:p14="http://schemas.microsoft.com/office/powerpoint/2010/main" val="198580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349623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4AA5C-1D00-4C15-A944-A1A9B58A8823}"/>
              </a:ext>
            </a:extLst>
          </p:cNvPr>
          <p:cNvSpPr txBox="1"/>
          <p:nvPr/>
        </p:nvSpPr>
        <p:spPr>
          <a:xfrm>
            <a:off x="374802" y="870806"/>
            <a:ext cx="11604994" cy="400110"/>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Từ nửa đầu thế kỷ 17, Chúa Nguyễn đã đo vẽ sơ đồ, hải trình, trồng cây và dựng mốc trên quần đảo.</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B9B763-C59C-4116-85FC-1087082099E1}"/>
              </a:ext>
            </a:extLst>
          </p:cNvPr>
          <p:cNvSpPr txBox="1"/>
          <p:nvPr/>
        </p:nvSpPr>
        <p:spPr>
          <a:xfrm>
            <a:off x="374803" y="1486172"/>
            <a:ext cx="11466098" cy="70788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Ðặc biệt, bộ Atlas thế giới của Philipe Vandemaelen xuất bản năm 1827, tại Bỉ, trong đó, vẽ và miêu tả rõ quần đảo Hoàng Sa thuộc lãnh thổ của Vương quốc An Nam.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8FB3BB-86FC-43F7-98C8-96B68997B8DB}"/>
              </a:ext>
            </a:extLst>
          </p:cNvPr>
          <p:cNvSpPr txBox="1"/>
          <p:nvPr/>
        </p:nvSpPr>
        <p:spPr>
          <a:xfrm>
            <a:off x="374803" y="2340258"/>
            <a:ext cx="11385075" cy="1015663"/>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Trong thời kỳ Pháp thuộc, với tư cách đại diện cho Việt Nam về đối ngoại theo Hiệp ước Patenôtre (năm 1884), Chính quyền thuộc địa Pháp đã có nhiều hoạt động củng cố chủ quyền Việt Nam trên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A07EC0-3CFD-46A9-8F14-67ECAED7C73D}"/>
              </a:ext>
            </a:extLst>
          </p:cNvPr>
          <p:cNvSpPr txBox="1"/>
          <p:nvPr/>
        </p:nvSpPr>
        <p:spPr>
          <a:xfrm>
            <a:off x="374803" y="3520229"/>
            <a:ext cx="11385075" cy="1631216"/>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Năm 1975, cùng với tiến trình giải phóng hoàn toàn miền nam, thống nhất đất nước, Hải quân nhân dân Việt Nam đã giải phóng các đảo do quân đội Sài Gòn đóng giữ, như: đảo Trường Sa, Sơn Ca, Nam Yết, Song Tử Tây, Sinh Tồn và An Bang,… thuộc quần đảo Trường Sa. Ðồng thời, Chính phủ Cách mạng lâm thời Cộng hòa miền nam Việt Nam đã ra tuyên bố khẳng định chủ quyền của Việt Nam đối với hai quần đảo Hoàng Sa và Trường Sa.</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E51B64-382B-4D29-9CBA-F1C739E2F1A4}"/>
              </a:ext>
            </a:extLst>
          </p:cNvPr>
          <p:cNvSpPr txBox="1"/>
          <p:nvPr/>
        </p:nvSpPr>
        <p:spPr>
          <a:xfrm>
            <a:off x="374802" y="5265843"/>
            <a:ext cx="11385075" cy="1323439"/>
          </a:xfrm>
          <a:prstGeom prst="rect">
            <a:avLst/>
          </a:prstGeom>
          <a:noFill/>
        </p:spPr>
        <p:txBody>
          <a:bodyPr wrap="square" rtlCol="0">
            <a:spAutoFit/>
          </a:bodyPr>
          <a:lstStyle/>
          <a:p>
            <a:pPr lvl="0" algn="just">
              <a:defRPr/>
            </a:pPr>
            <a:r>
              <a:rPr lang="vi-VN" sz="2000" b="1">
                <a:solidFill>
                  <a:prstClr val="black"/>
                </a:solidFill>
                <a:latin typeface="Cambria" panose="02040503050406030204" pitchFamily="18" charset="0"/>
                <a:ea typeface="Cambria" panose="02040503050406030204" pitchFamily="18" charset="0"/>
                <a:cs typeface="Times New Roman" panose="02020603050405020304" pitchFamily="18" charset="0"/>
              </a:rPr>
              <a:t>Liên tục từ đó đến nay, Chính phủ Việt Nam đã ban hành nhiều văn bản quy phạm pháp luật khẳng định hai quần đảo Hoàng Sa và Trường Sa là bộ phận không thể tách rời của lãnh thổ Việt Nam và Việt Nam có đầy đủ chủ quyền đối với hai quần đảo này, phù hợp các quy định của luật pháp và thực tiễn quốc tế. </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BD5A7D1-02BA-4E17-86B4-C4B5BE4DE47C}"/>
              </a:ext>
            </a:extLst>
          </p:cNvPr>
          <p:cNvSpPr txBox="1"/>
          <p:nvPr/>
        </p:nvSpPr>
        <p:spPr>
          <a:xfrm>
            <a:off x="2335980" y="182586"/>
            <a:ext cx="8000213" cy="573822"/>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ctr"/>
            <a:r>
              <a:rPr lang="en-US" sz="2800" b="1">
                <a:solidFill>
                  <a:srgbClr val="0000FF"/>
                </a:solidFill>
                <a:latin typeface="Cambria" panose="02040503050406030204" pitchFamily="18" charset="0"/>
                <a:ea typeface="Cambria" panose="02040503050406030204" pitchFamily="18" charset="0"/>
              </a:rPr>
              <a:t>Thông tin về quần đảo Hoàng  Sa và Trường  Sa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17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6750" y="566261"/>
            <a:ext cx="10858500" cy="5840445"/>
          </a:xfrm>
          <a:prstGeom prst="rect">
            <a:avLst/>
          </a:prstGeom>
        </p:spPr>
        <p:txBody>
          <a:bodyPr wrap="square">
            <a:spAutoFit/>
          </a:bodyPr>
          <a:lstStyle/>
          <a:p>
            <a:pPr algn="ctr">
              <a:lnSpc>
                <a:spcPct val="115000"/>
              </a:lnSpc>
              <a:spcAft>
                <a:spcPts val="800"/>
              </a:spcAft>
            </a:pPr>
            <a:r>
              <a:rPr lang="vi-VN" sz="2800" b="1" dirty="0">
                <a:latin typeface="Times New Roman" panose="02020603050405020304" pitchFamily="18" charset="0"/>
                <a:ea typeface="Times New Roman" panose="02020603050405020304" pitchFamily="18" charset="0"/>
                <a:cs typeface="Aptos"/>
              </a:rPr>
              <a:t>Bài 1: Vị trí địa</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lí</a:t>
            </a:r>
            <a:r>
              <a:rPr lang="vi-VN" sz="2800" b="1" dirty="0">
                <a:latin typeface="Times New Roman" panose="02020603050405020304" pitchFamily="18" charset="0"/>
                <a:ea typeface="Times New Roman" panose="02020603050405020304" pitchFamily="18" charset="0"/>
                <a:cs typeface="Aptos"/>
              </a:rPr>
              <a:t>, lãnh thổ, đơn vị hành chính, </a:t>
            </a:r>
            <a:endParaRPr lang="en-US" sz="2800" b="1" dirty="0">
              <a:latin typeface="Times New Roman" panose="02020603050405020304" pitchFamily="18" charset="0"/>
              <a:ea typeface="Times New Roman" panose="02020603050405020304" pitchFamily="18" charset="0"/>
              <a:cs typeface="Aptos"/>
            </a:endParaRPr>
          </a:p>
          <a:p>
            <a:pPr algn="ctr">
              <a:lnSpc>
                <a:spcPct val="115000"/>
              </a:lnSpc>
              <a:spcAft>
                <a:spcPts val="800"/>
              </a:spcAft>
            </a:pPr>
            <a:r>
              <a:rPr lang="vi-VN" sz="2800" b="1" dirty="0">
                <a:latin typeface="Times New Roman" panose="02020603050405020304" pitchFamily="18" charset="0"/>
                <a:ea typeface="Times New Roman" panose="02020603050405020304" pitchFamily="18" charset="0"/>
                <a:cs typeface="Aptos"/>
              </a:rPr>
              <a:t>Quốc kì, Quốc huy, Quốc ca</a:t>
            </a:r>
            <a:r>
              <a:rPr lang="en-US" sz="2800" b="1" dirty="0">
                <a:latin typeface="Times New Roman" panose="02020603050405020304" pitchFamily="18" charset="0"/>
                <a:ea typeface="Times New Roman" panose="02020603050405020304" pitchFamily="18" charset="0"/>
                <a:cs typeface="Aptos"/>
              </a:rPr>
              <a:t> </a:t>
            </a:r>
            <a:r>
              <a:rPr lang="vi-VN" sz="2800" b="1" dirty="0">
                <a:latin typeface="Times New Roman" panose="02020603050405020304" pitchFamily="18" charset="0"/>
                <a:ea typeface="Times New Roman" panose="02020603050405020304" pitchFamily="18" charset="0"/>
                <a:cs typeface="Aptos"/>
              </a:rPr>
              <a:t>(Tiết 1)</a:t>
            </a:r>
          </a:p>
          <a:p>
            <a:pPr algn="just">
              <a:lnSpc>
                <a:spcPct val="115000"/>
              </a:lnSpc>
              <a:spcAft>
                <a:spcPts val="800"/>
              </a:spcAft>
            </a:pPr>
            <a:r>
              <a:rPr lang="en-US" sz="2800" b="1" dirty="0">
                <a:latin typeface="Times New Roman" panose="02020603050405020304" pitchFamily="18" charset="0"/>
                <a:ea typeface="Times New Roman" panose="02020603050405020304" pitchFamily="18" charset="0"/>
                <a:cs typeface="Aptos"/>
              </a:rPr>
              <a:t>1. </a:t>
            </a:r>
            <a:r>
              <a:rPr lang="en-US" sz="2800" b="1" dirty="0" err="1">
                <a:latin typeface="Times New Roman" panose="02020603050405020304" pitchFamily="18" charset="0"/>
                <a:ea typeface="Times New Roman" panose="02020603050405020304" pitchFamily="18" charset="0"/>
                <a:cs typeface="Aptos"/>
              </a:rPr>
              <a:t>Vị</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trí</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địa</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lí</a:t>
            </a:r>
            <a:endParaRPr lang="en-US" sz="2800" dirty="0">
              <a:latin typeface="Aptos"/>
              <a:ea typeface="Aptos"/>
              <a:cs typeface="Aptos"/>
            </a:endParaRPr>
          </a:p>
          <a:p>
            <a:pPr algn="just">
              <a:lnSpc>
                <a:spcPct val="115000"/>
              </a:lnSpc>
              <a:spcAft>
                <a:spcPts val="800"/>
              </a:spcAft>
            </a:pP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Vị</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trí</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Nằm</a:t>
            </a:r>
            <a:r>
              <a:rPr lang="en-US" sz="2800" dirty="0">
                <a:latin typeface="Times New Roman" panose="02020603050405020304" pitchFamily="18" charset="0"/>
                <a:ea typeface="Times New Roman" panose="02020603050405020304" pitchFamily="18" charset="0"/>
                <a:cs typeface="Aptos"/>
              </a:rPr>
              <a:t> ở </a:t>
            </a:r>
            <a:r>
              <a:rPr lang="en-US" sz="2800" dirty="0" err="1">
                <a:latin typeface="Times New Roman" panose="02020603050405020304" pitchFamily="18" charset="0"/>
                <a:ea typeface="Times New Roman" panose="02020603050405020304" pitchFamily="18" charset="0"/>
                <a:cs typeface="Aptos"/>
              </a:rPr>
              <a:t>khu</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vực</a:t>
            </a:r>
            <a:r>
              <a:rPr lang="en-US" sz="2800" dirty="0">
                <a:latin typeface="Times New Roman" panose="02020603050405020304" pitchFamily="18" charset="0"/>
                <a:ea typeface="Times New Roman" panose="02020603050405020304" pitchFamily="18" charset="0"/>
                <a:cs typeface="Aptos"/>
              </a:rPr>
              <a:t> Đông Nam Á (Châu </a:t>
            </a:r>
            <a:r>
              <a:rPr lang="en-US" sz="2800">
                <a:latin typeface="Times New Roman" panose="02020603050405020304" pitchFamily="18" charset="0"/>
                <a:ea typeface="Times New Roman" panose="02020603050405020304" pitchFamily="18" charset="0"/>
                <a:cs typeface="Aptos"/>
              </a:rPr>
              <a:t>Á).</a:t>
            </a:r>
            <a:endParaRPr lang="en-US" sz="2800" dirty="0">
              <a:latin typeface="Aptos"/>
              <a:ea typeface="Aptos"/>
              <a:cs typeface="Aptos"/>
            </a:endParaRPr>
          </a:p>
          <a:p>
            <a:pPr algn="just">
              <a:lnSpc>
                <a:spcPct val="115000"/>
              </a:lnSpc>
              <a:spcAft>
                <a:spcPts val="800"/>
              </a:spcAft>
            </a:pP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Ảnh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hưởng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tổt</a:t>
            </a:r>
            <a:r>
              <a:rPr lang="en-US" sz="2800" dirty="0">
                <a:latin typeface="Times New Roman" panose="02020603050405020304" pitchFamily="18" charset="0"/>
                <a:ea typeface="Times New Roman" panose="02020603050405020304" pitchFamily="18" charset="0"/>
                <a:cs typeface="Aptos"/>
              </a:rPr>
              <a:t>: Thích </a:t>
            </a:r>
            <a:r>
              <a:rPr lang="en-US" sz="2800" dirty="0" err="1">
                <a:latin typeface="Times New Roman" panose="02020603050405020304" pitchFamily="18" charset="0"/>
                <a:ea typeface="Times New Roman" panose="02020603050405020304" pitchFamily="18" charset="0"/>
                <a:cs typeface="Aptos"/>
              </a:rPr>
              <a:t>hợp</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phát</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triển</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cây</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trồng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vật</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nuôi</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Thuận</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lợi</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giao</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thông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vận</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tải</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biển</a:t>
            </a:r>
            <a:r>
              <a:rPr lang="en-US" sz="2800" dirty="0">
                <a:latin typeface="Times New Roman" panose="02020603050405020304" pitchFamily="18" charset="0"/>
                <a:ea typeface="Times New Roman" panose="02020603050405020304" pitchFamily="18" charset="0"/>
                <a:cs typeface="Aptos"/>
              </a:rPr>
              <a:t>.</a:t>
            </a:r>
            <a:endParaRPr lang="en-US" sz="2800" dirty="0">
              <a:latin typeface="Aptos"/>
              <a:ea typeface="Aptos"/>
              <a:cs typeface="Aptos"/>
            </a:endParaRPr>
          </a:p>
          <a:p>
            <a:pPr algn="just">
              <a:lnSpc>
                <a:spcPct val="115000"/>
              </a:lnSpc>
              <a:spcAft>
                <a:spcPts val="800"/>
              </a:spcAft>
            </a:pPr>
            <a:r>
              <a:rPr lang="en-US" sz="2800" dirty="0" err="1">
                <a:latin typeface="Times New Roman" panose="02020603050405020304" pitchFamily="18" charset="0"/>
                <a:ea typeface="Times New Roman" panose="02020603050405020304" pitchFamily="18" charset="0"/>
                <a:cs typeface="Aptos"/>
              </a:rPr>
              <a:t>Ảnh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hưởng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xấu</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Nhiều</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thiên</a:t>
            </a:r>
            <a:r>
              <a:rPr lang="en-US" sz="2800" dirty="0">
                <a:latin typeface="Times New Roman" panose="02020603050405020304" pitchFamily="18" charset="0"/>
                <a:ea typeface="Times New Roman" panose="02020603050405020304" pitchFamily="18" charset="0"/>
                <a:cs typeface="Aptos"/>
              </a:rPr>
              <a:t> tai. </a:t>
            </a:r>
            <a:endParaRPr lang="en-US" sz="2800" dirty="0">
              <a:latin typeface="Aptos"/>
              <a:ea typeface="Aptos"/>
              <a:cs typeface="Aptos"/>
            </a:endParaRPr>
          </a:p>
          <a:p>
            <a:pPr algn="just">
              <a:lnSpc>
                <a:spcPct val="115000"/>
              </a:lnSpc>
              <a:spcAft>
                <a:spcPts val="800"/>
              </a:spcAft>
            </a:pPr>
            <a:r>
              <a:rPr lang="en-US" sz="2800" b="1" dirty="0">
                <a:latin typeface="Times New Roman" panose="02020603050405020304" pitchFamily="18" charset="0"/>
                <a:ea typeface="Times New Roman" panose="02020603050405020304" pitchFamily="18" charset="0"/>
                <a:cs typeface="Aptos"/>
              </a:rPr>
              <a:t>2. </a:t>
            </a:r>
            <a:r>
              <a:rPr lang="en-US" sz="2800" b="1" dirty="0" err="1">
                <a:latin typeface="Times New Roman" panose="02020603050405020304" pitchFamily="18" charset="0"/>
                <a:ea typeface="Times New Roman" panose="02020603050405020304" pitchFamily="18" charset="0"/>
                <a:cs typeface="Aptos"/>
              </a:rPr>
              <a:t>Lãnh</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thổ</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và</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đơn</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vị</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hành</a:t>
            </a:r>
            <a:r>
              <a:rPr lang="en-US" sz="2800" b="1" dirty="0">
                <a:latin typeface="Times New Roman" panose="02020603050405020304" pitchFamily="18" charset="0"/>
                <a:ea typeface="Times New Roman" panose="02020603050405020304" pitchFamily="18" charset="0"/>
                <a:cs typeface="Aptos"/>
              </a:rPr>
              <a:t> </a:t>
            </a:r>
            <a:r>
              <a:rPr lang="en-US" sz="2800" b="1" dirty="0" err="1">
                <a:latin typeface="Times New Roman" panose="02020603050405020304" pitchFamily="18" charset="0"/>
                <a:ea typeface="Times New Roman" panose="02020603050405020304" pitchFamily="18" charset="0"/>
                <a:cs typeface="Aptos"/>
              </a:rPr>
              <a:t>chính</a:t>
            </a:r>
            <a:endParaRPr lang="en-US" sz="2800" dirty="0">
              <a:latin typeface="Aptos"/>
              <a:ea typeface="Aptos"/>
              <a:cs typeface="Aptos"/>
            </a:endParaRPr>
          </a:p>
          <a:p>
            <a:pPr algn="just">
              <a:lnSpc>
                <a:spcPct val="115000"/>
              </a:lnSpc>
              <a:spcAft>
                <a:spcPts val="800"/>
              </a:spcAft>
            </a:pP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Hình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dạng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có</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hình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chữ</a:t>
            </a:r>
            <a:r>
              <a:rPr lang="en-US" sz="2800" dirty="0">
                <a:latin typeface="Times New Roman" panose="02020603050405020304" pitchFamily="18" charset="0"/>
                <a:ea typeface="Times New Roman" panose="02020603050405020304" pitchFamily="18" charset="0"/>
                <a:cs typeface="Aptos"/>
              </a:rPr>
              <a:t> S, </a:t>
            </a:r>
            <a:r>
              <a:rPr lang="en-US" sz="2800" dirty="0" err="1">
                <a:latin typeface="Times New Roman" panose="02020603050405020304" pitchFamily="18" charset="0"/>
                <a:ea typeface="Times New Roman" panose="02020603050405020304" pitchFamily="18" charset="0"/>
                <a:cs typeface="Aptos"/>
              </a:rPr>
              <a:t>hẹp</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ngang</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trải</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dài</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từ</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bắc</a:t>
            </a:r>
            <a:r>
              <a:rPr lang="en-US" sz="2800" dirty="0">
                <a:latin typeface="Times New Roman" panose="02020603050405020304" pitchFamily="18" charset="0"/>
                <a:ea typeface="Times New Roman" panose="02020603050405020304" pitchFamily="18" charset="0"/>
                <a:cs typeface="Aptos"/>
              </a:rPr>
              <a:t> - </a:t>
            </a:r>
            <a:r>
              <a:rPr lang="en-US" sz="2800" dirty="0" err="1">
                <a:latin typeface="Times New Roman" panose="02020603050405020304" pitchFamily="18" charset="0"/>
                <a:ea typeface="Times New Roman" panose="02020603050405020304" pitchFamily="18" charset="0"/>
                <a:cs typeface="Aptos"/>
              </a:rPr>
              <a:t>nam</a:t>
            </a:r>
            <a:r>
              <a:rPr lang="en-US" sz="2800" dirty="0">
                <a:latin typeface="Times New Roman" panose="02020603050405020304" pitchFamily="18" charset="0"/>
                <a:ea typeface="Times New Roman" panose="02020603050405020304" pitchFamily="18" charset="0"/>
                <a:cs typeface="Aptos"/>
              </a:rPr>
              <a:t>.</a:t>
            </a:r>
            <a:endParaRPr lang="en-US" sz="2800" dirty="0">
              <a:latin typeface="Aptos"/>
              <a:ea typeface="Aptos"/>
              <a:cs typeface="Aptos"/>
            </a:endParaRPr>
          </a:p>
          <a:p>
            <a:pPr algn="just">
              <a:lnSpc>
                <a:spcPct val="115000"/>
              </a:lnSpc>
              <a:spcAft>
                <a:spcPts val="800"/>
              </a:spcAft>
            </a:pP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Có</a:t>
            </a:r>
            <a:r>
              <a:rPr lang="en-US" sz="2800" dirty="0">
                <a:latin typeface="Times New Roman" panose="02020603050405020304" pitchFamily="18" charset="0"/>
                <a:ea typeface="Times New Roman" panose="02020603050405020304" pitchFamily="18" charset="0"/>
                <a:cs typeface="Aptos"/>
              </a:rPr>
              <a:t> </a:t>
            </a:r>
            <a:r>
              <a:rPr lang="en-US" sz="2800" dirty="0">
                <a:solidFill>
                  <a:srgbClr val="FF0000"/>
                </a:solidFill>
                <a:latin typeface="Times New Roman" panose="02020603050405020304" pitchFamily="18" charset="0"/>
                <a:ea typeface="Times New Roman" panose="02020603050405020304" pitchFamily="18" charset="0"/>
                <a:cs typeface="Aptos"/>
              </a:rPr>
              <a:t>34</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tỉnh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thành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thành</a:t>
            </a:r>
            <a:r>
              <a:rPr lang="en-US" sz="2800" dirty="0">
                <a:latin typeface="Times New Roman" panose="02020603050405020304" pitchFamily="18" charset="0"/>
                <a:ea typeface="Times New Roman" panose="02020603050405020304" pitchFamily="18" charset="0"/>
                <a:cs typeface="Aptos"/>
              </a:rPr>
              <a:t>, </a:t>
            </a:r>
            <a:r>
              <a:rPr lang="en-US" sz="2800" dirty="0">
                <a:solidFill>
                  <a:srgbClr val="FF0000"/>
                </a:solidFill>
                <a:latin typeface="Times New Roman" panose="02020603050405020304" pitchFamily="18" charset="0"/>
                <a:ea typeface="Times New Roman" panose="02020603050405020304" pitchFamily="18" charset="0"/>
                <a:cs typeface="Aptos"/>
              </a:rPr>
              <a:t>6</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thành</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phố</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trực</a:t>
            </a:r>
            <a:r>
              <a:rPr lang="en-US" sz="2800" dirty="0">
                <a:latin typeface="Times New Roman" panose="02020603050405020304" pitchFamily="18" charset="0"/>
                <a:ea typeface="Times New Roman" panose="02020603050405020304" pitchFamily="18" charset="0"/>
                <a:cs typeface="Aptos"/>
              </a:rPr>
              <a:t> </a:t>
            </a:r>
            <a:r>
              <a:rPr lang="en-US" sz="2800" dirty="0" err="1">
                <a:latin typeface="Times New Roman" panose="02020603050405020304" pitchFamily="18" charset="0"/>
                <a:ea typeface="Times New Roman" panose="02020603050405020304" pitchFamily="18" charset="0"/>
                <a:cs typeface="Aptos"/>
              </a:rPr>
              <a:t>thuộc</a:t>
            </a:r>
            <a:r>
              <a:rPr lang="en-US" sz="2800" dirty="0">
                <a:latin typeface="Times New Roman" panose="02020603050405020304" pitchFamily="18" charset="0"/>
                <a:ea typeface="Times New Roman" panose="02020603050405020304" pitchFamily="18" charset="0"/>
                <a:cs typeface="Aptos"/>
              </a:rPr>
              <a:t> Trung </a:t>
            </a:r>
            <a:r>
              <a:rPr lang="en-US" sz="2800" dirty="0" err="1">
                <a:latin typeface="Times New Roman" panose="02020603050405020304" pitchFamily="18" charset="0"/>
                <a:ea typeface="Times New Roman" panose="02020603050405020304" pitchFamily="18" charset="0"/>
                <a:cs typeface="Aptos"/>
              </a:rPr>
              <a:t>ương</a:t>
            </a:r>
            <a:r>
              <a:rPr lang="en-US" sz="2800" dirty="0">
                <a:latin typeface="Times New Roman" panose="02020603050405020304" pitchFamily="18" charset="0"/>
                <a:ea typeface="Times New Roman" panose="02020603050405020304" pitchFamily="18" charset="0"/>
                <a:cs typeface="Aptos"/>
              </a:rPr>
              <a:t>.</a:t>
            </a:r>
            <a:endParaRPr lang="en-US" sz="2800" dirty="0">
              <a:effectLst/>
              <a:latin typeface="Aptos"/>
              <a:ea typeface="Aptos"/>
              <a:cs typeface="Aptos"/>
            </a:endParaRPr>
          </a:p>
        </p:txBody>
      </p:sp>
    </p:spTree>
    <p:extLst>
      <p:ext uri="{BB962C8B-B14F-4D97-AF65-F5344CB8AC3E}">
        <p14:creationId xmlns:p14="http://schemas.microsoft.com/office/powerpoint/2010/main" val="45830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329E2401-E5E0-21F3-0D5D-FF461F9B8936}"/>
              </a:ext>
            </a:extLst>
          </p:cNvPr>
          <p:cNvSpPr txBox="1"/>
          <p:nvPr/>
        </p:nvSpPr>
        <p:spPr>
          <a:xfrm rot="21226301">
            <a:off x="7371740" y="6130720"/>
            <a:ext cx="37052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cstate="hq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3"/>
            <a:stretch>
              <a:fillRect b="-22222"/>
            </a:stretch>
          </a:blipFill>
        </p:spPr>
        <p:txBody>
          <a:bodyPr/>
          <a:lstStyle/>
          <a:p>
            <a:endParaRPr lang="en-US"/>
          </a:p>
        </p:txBody>
      </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6"/>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13"/>
          <a:stretch>
            <a:fillRect/>
          </a:stretch>
        </p:blipFill>
        <p:spPr>
          <a:xfrm>
            <a:off x="1935410" y="1806417"/>
            <a:ext cx="8151058" cy="2883658"/>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14"/>
          <a:stretch>
            <a:fillRect/>
          </a:stretch>
        </p:blipFill>
        <p:spPr>
          <a:xfrm>
            <a:off x="1224577" y="659668"/>
            <a:ext cx="1896020" cy="1072989"/>
          </a:xfrm>
          <a:prstGeom prst="rect">
            <a:avLst/>
          </a:prstGeom>
        </p:spPr>
      </p:pic>
      <p:sp>
        <p:nvSpPr>
          <p:cNvPr id="18" name="TextBox 17">
            <a:extLst>
              <a:ext uri="{FF2B5EF4-FFF2-40B4-BE49-F238E27FC236}">
                <a16:creationId xmlns:a16="http://schemas.microsoft.com/office/drawing/2014/main" id="{E13E88AC-2A00-A106-2BC0-4A7BDDD56283}"/>
              </a:ext>
            </a:extLst>
          </p:cNvPr>
          <p:cNvSpPr txBox="1"/>
          <p:nvPr/>
        </p:nvSpPr>
        <p:spPr>
          <a:xfrm>
            <a:off x="3534508" y="685800"/>
            <a:ext cx="4954416" cy="707886"/>
          </a:xfrm>
          <a:prstGeom prst="rect">
            <a:avLst/>
          </a:prstGeom>
          <a:noFill/>
        </p:spPr>
        <p:txBody>
          <a:bodyPr wrap="square" rtlCol="0">
            <a:spAutoFit/>
          </a:bodyPr>
          <a:lstStyle/>
          <a:p>
            <a:r>
              <a:rPr lang="en-US" sz="4000" b="1" dirty="0"/>
              <a:t>LỊCH SỬ VÀ ĐỊA LÍ</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a:t>
            </a:r>
            <a:r>
              <a:rPr kumimoji="0" lang="en-US" sz="7200" b="1" i="0" u="none" strike="noStrike" kern="1200" cap="none" spc="0" normalizeH="0" noProof="0">
                <a:ln>
                  <a:solidFill>
                    <a:srgbClr val="ED7D31">
                      <a:lumMod val="75000"/>
                    </a:srgbClr>
                  </a:solidFill>
                </a:ln>
                <a:solidFill>
                  <a:srgbClr val="FFFF00"/>
                </a:solidFill>
                <a:effectLst/>
                <a:uLnTx/>
                <a:uFillTx/>
                <a:latin typeface="UTM Cookies" panose="02040603050506020204" pitchFamily="18" charset="0"/>
                <a:ea typeface="+mn-ea"/>
                <a:cs typeface="+mn-cs"/>
              </a:rPr>
              <a:t>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a:extLst>
              <a:ext uri="{FF2B5EF4-FFF2-40B4-BE49-F238E27FC236}">
                <a16:creationId xmlns:a16="http://schemas.microsoft.com/office/drawing/2014/main" id="{69F4A3D5-BEB5-AEEB-4ED3-6B31E16C66F6}"/>
              </a:ext>
            </a:extLst>
          </p:cNvPr>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2">
              <a:alphaModFix amt="94000"/>
            </a:blip>
            <a:srcRect/>
            <a:stretch>
              <a:fillRect t="-30553" b="-29011"/>
            </a:stretch>
          </a:blipFill>
        </p:spPr>
        <p:txBody>
          <a:bodyPr/>
          <a:lstStyle/>
          <a:p>
            <a:pPr marL="342900" marR="0" lvl="0" indent="-342900" algn="just">
              <a:lnSpc>
                <a:spcPct val="150000"/>
              </a:lnSpc>
              <a:spcBef>
                <a:spcPts val="0"/>
              </a:spcBef>
              <a:spcAft>
                <a:spcPts val="240"/>
              </a:spcAft>
              <a:buFont typeface="Times New Roman" panose="02020603050405020304" pitchFamily="18" charset="0"/>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3D666C-90C1-43DC-532B-38D1C157C397}"/>
              </a:ext>
            </a:extLst>
          </p:cNvPr>
          <p:cNvSpPr txBox="1"/>
          <p:nvPr/>
        </p:nvSpPr>
        <p:spPr>
          <a:xfrm>
            <a:off x="300168" y="1603066"/>
            <a:ext cx="11123205" cy="4580741"/>
          </a:xfrm>
          <a:prstGeom prst="rect">
            <a:avLst/>
          </a:prstGeom>
          <a:noFill/>
        </p:spPr>
        <p:txBody>
          <a:bodyPr wrap="square">
            <a:spAutoFit/>
          </a:bodyPr>
          <a:lstStyle/>
          <a:p>
            <a:pPr marL="640080" marR="0" lvl="0" indent="-274320" algn="just">
              <a:spcBef>
                <a:spcPts val="600"/>
              </a:spcBef>
              <a:spcAft>
                <a:spcPts val="24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Xác định được vị trí địa lí của Việt Nam trên bản đồ hoặc lược đồ.</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Trình bày được ảnh hưởng của vị trí địa lí đối với tự nhiên và hoạt động sản xuất.</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Mô tả được hình dạng lãnh thổ phần đất liền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số lượng đơn vị hành chính của Việt Nam, kể được tên một số tỉnh, thành phố của Việt Nam.</a:t>
            </a:r>
            <a:endParaRPr lang="en-US" sz="3000">
              <a:effectLst/>
              <a:ea typeface="Calibri" panose="020F0502020204030204" pitchFamily="34" charset="0"/>
              <a:cs typeface="Times New Roman" panose="02020603050405020304" pitchFamily="18" charset="0"/>
            </a:endParaRPr>
          </a:p>
          <a:p>
            <a:pPr marL="640080" marR="0" lvl="0" indent="-274320" algn="just">
              <a:spcBef>
                <a:spcPts val="600"/>
              </a:spcBef>
              <a:spcAft>
                <a:spcPts val="0"/>
              </a:spcAft>
              <a:buFont typeface="Times New Roman" panose="02020603050405020304" pitchFamily="18" charset="0"/>
              <a:buChar char="-"/>
            </a:pPr>
            <a:r>
              <a:rPr lang="vi-VN" sz="3000">
                <a:effectLst/>
                <a:ea typeface="Calibri" panose="020F0502020204030204" pitchFamily="34" charset="0"/>
                <a:cs typeface="Times New Roman" panose="02020603050405020304" pitchFamily="18" charset="0"/>
              </a:rPr>
              <a:t>Nêu được ý nghĩa của Quốc kì, Quốc huy, Quốc ca của Việt Nam.</a:t>
            </a:r>
            <a:endParaRPr lang="en-US" sz="3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74332146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919</TotalTime>
  <Words>1623</Words>
  <Application>Microsoft Office PowerPoint</Application>
  <PresentationFormat>Widescreen</PresentationFormat>
  <Paragraphs>109</Paragraphs>
  <Slides>32</Slides>
  <Notes>11</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32</vt:i4>
      </vt:variant>
    </vt:vector>
  </HeadingPairs>
  <TitlesOfParts>
    <vt:vector size="55" baseType="lpstr">
      <vt:lpstr>#9Slide02 Noi dung dai</vt:lpstr>
      <vt:lpstr>#9Slide02 Tieu de dai</vt:lpstr>
      <vt:lpstr>Aptos</vt:lpstr>
      <vt:lpstr>Arial</vt:lpstr>
      <vt:lpstr>Calibri</vt:lpstr>
      <vt:lpstr>Calibri Light</vt:lpstr>
      <vt:lpstr>Cambria</vt:lpstr>
      <vt:lpstr>iCiel Pony</vt:lpstr>
      <vt:lpstr>Pattaya</vt:lpstr>
      <vt:lpstr>Times New Roman</vt:lpstr>
      <vt:lpstr>UTM Cookies</vt:lpstr>
      <vt:lpstr>UTM Futura Extra</vt:lpstr>
      <vt:lpstr>UTM HelvetIns</vt:lpstr>
      <vt:lpstr>Office Theme</vt:lpstr>
      <vt:lpstr>1_Office Theme</vt:lpstr>
      <vt:lpstr>2_Office Theme</vt:lpstr>
      <vt:lpstr>3_Office Theme</vt:lpstr>
      <vt:lpstr>6_Office Theme</vt:lpstr>
      <vt:lpstr>5_Office Theme</vt:lpstr>
      <vt:lpstr>7_Office Theme</vt:lpstr>
      <vt:lpstr>8_Office Theme</vt:lpstr>
      <vt:lpstr>9_Office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Vũ Kim Ngân</cp:lastModifiedBy>
  <cp:revision>82</cp:revision>
  <dcterms:created xsi:type="dcterms:W3CDTF">2024-05-23T09:28:26Z</dcterms:created>
  <dcterms:modified xsi:type="dcterms:W3CDTF">2025-09-08T12:53:17Z</dcterms:modified>
  <cp:category>9Slide.vn</cp:category>
</cp:coreProperties>
</file>