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81" r:id="rId3"/>
    <p:sldId id="258" r:id="rId4"/>
    <p:sldId id="260" r:id="rId5"/>
    <p:sldId id="269" r:id="rId6"/>
    <p:sldId id="301" r:id="rId7"/>
    <p:sldId id="261" r:id="rId8"/>
    <p:sldId id="283" r:id="rId9"/>
    <p:sldId id="284" r:id="rId10"/>
    <p:sldId id="285" r:id="rId11"/>
    <p:sldId id="286" r:id="rId12"/>
    <p:sldId id="287" r:id="rId13"/>
    <p:sldId id="288" r:id="rId14"/>
    <p:sldId id="289" r:id="rId15"/>
    <p:sldId id="290" r:id="rId16"/>
    <p:sldId id="291" r:id="rId17"/>
    <p:sldId id="262" r:id="rId18"/>
    <p:sldId id="292" r:id="rId19"/>
    <p:sldId id="303" r:id="rId2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autoAdjust="0"/>
    <p:restoredTop sz="94601" autoAdjust="0"/>
  </p:normalViewPr>
  <p:slideViewPr>
    <p:cSldViewPr>
      <p:cViewPr varScale="1">
        <p:scale>
          <a:sx n="45" d="100"/>
          <a:sy n="45" d="100"/>
        </p:scale>
        <p:origin x="60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352346-A498-D447-8872-0341F4C3CE64}" type="datetimeFigureOut">
              <a:rPr lang="en-VN" smtClean="0"/>
              <a:t>09/08/2025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A044F-5053-4A45-A210-8F9429BF6B7A}" type="slidenum">
              <a:rPr lang="en-VN" smtClean="0"/>
              <a:t>‹#›</a:t>
            </a:fld>
            <a:endParaRPr lang="en-VN"/>
          </a:p>
        </p:txBody>
      </p:sp>
    </p:spTree>
    <p:extLst>
      <p:ext uri="{BB962C8B-B14F-4D97-AF65-F5344CB8AC3E}">
        <p14:creationId xmlns:p14="http://schemas.microsoft.com/office/powerpoint/2010/main" val="3409076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E32A044F-5053-4A45-A210-8F9429BF6B7A}" type="slidenum">
              <a:rPr lang="en-VN" smtClean="0"/>
              <a:t>4</a:t>
            </a:fld>
            <a:endParaRPr lang="en-VN"/>
          </a:p>
        </p:txBody>
      </p:sp>
    </p:spTree>
    <p:extLst>
      <p:ext uri="{BB962C8B-B14F-4D97-AF65-F5344CB8AC3E}">
        <p14:creationId xmlns:p14="http://schemas.microsoft.com/office/powerpoint/2010/main" val="1104644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E32A044F-5053-4A45-A210-8F9429BF6B7A}" type="slidenum">
              <a:rPr lang="en-VN" smtClean="0"/>
              <a:t>6</a:t>
            </a:fld>
            <a:endParaRPr lang="en-VN"/>
          </a:p>
        </p:txBody>
      </p:sp>
    </p:spTree>
    <p:extLst>
      <p:ext uri="{BB962C8B-B14F-4D97-AF65-F5344CB8AC3E}">
        <p14:creationId xmlns:p14="http://schemas.microsoft.com/office/powerpoint/2010/main" val="3802498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4C9E105-601F-4CA3-8F66-DA16B4D02B3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sv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3.svg"/><Relationship Id="rId7" Type="http://schemas.openxmlformats.org/officeDocument/2006/relationships/image" Target="../media/image36.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41.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2">
                <a:extLst>
                  <a:ext uri="{96DAC541-7B7A-43D3-8B79-37D633B846F1}">
                    <asvg:svgBlip xmlns:asvg="http://schemas.microsoft.com/office/drawing/2016/SVG/main" r:embed="rId3"/>
                  </a:ext>
                </a:extLst>
              </a:blip>
              <a:stretch>
                <a:fillRect r="-30390"/>
              </a:stretch>
            </a:blipFill>
          </p:spPr>
          <p:txBody>
            <a:bodyPr/>
            <a:lstStyle/>
            <a:p>
              <a:endParaRPr lang="en-US"/>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2">
                <a:extLst>
                  <a:ext uri="{96DAC541-7B7A-43D3-8B79-37D633B846F1}">
                    <asvg:svgBlip xmlns:asvg="http://schemas.microsoft.com/office/drawing/2016/SVG/main" r:embed="rId3"/>
                  </a:ext>
                </a:extLst>
              </a:blip>
              <a:stretch>
                <a:fillRect l="-30390"/>
              </a:stretch>
            </a:blipFill>
          </p:spPr>
          <p:txBody>
            <a:bodyPr/>
            <a:lstStyle/>
            <a:p>
              <a:endParaRPr lang="en-US"/>
            </a:p>
          </p:txBody>
        </p:sp>
      </p:grpSp>
      <p:pic>
        <p:nvPicPr>
          <p:cNvPr id="16" name="Picture 15">
            <a:extLst>
              <a:ext uri="{FF2B5EF4-FFF2-40B4-BE49-F238E27FC236}">
                <a16:creationId xmlns:a16="http://schemas.microsoft.com/office/drawing/2014/main" id="{7EEC799D-1778-2F1F-181D-1A8A57DDB86D}"/>
              </a:ext>
            </a:extLst>
          </p:cNvPr>
          <p:cNvPicPr>
            <a:picLocks noChangeAspect="1"/>
          </p:cNvPicPr>
          <p:nvPr/>
        </p:nvPicPr>
        <p:blipFill>
          <a:blip r:embed="rId4"/>
          <a:stretch>
            <a:fillRect/>
          </a:stretch>
        </p:blipFill>
        <p:spPr>
          <a:xfrm>
            <a:off x="6172200" y="0"/>
            <a:ext cx="5669771" cy="1786283"/>
          </a:xfrm>
          <a:prstGeom prst="rect">
            <a:avLst/>
          </a:prstGeom>
        </p:spPr>
      </p:pic>
      <p:pic>
        <p:nvPicPr>
          <p:cNvPr id="6" name="Picture 5">
            <a:extLst>
              <a:ext uri="{FF2B5EF4-FFF2-40B4-BE49-F238E27FC236}">
                <a16:creationId xmlns:a16="http://schemas.microsoft.com/office/drawing/2014/main" id="{DAF199B6-08CE-38BB-169F-9B293B2BE802}"/>
              </a:ext>
            </a:extLst>
          </p:cNvPr>
          <p:cNvPicPr>
            <a:picLocks noChangeAspect="1"/>
          </p:cNvPicPr>
          <p:nvPr/>
        </p:nvPicPr>
        <p:blipFill>
          <a:blip r:embed="rId5"/>
          <a:stretch>
            <a:fillRect/>
          </a:stretch>
        </p:blipFill>
        <p:spPr>
          <a:xfrm>
            <a:off x="7315200" y="2019300"/>
            <a:ext cx="3060457" cy="1780186"/>
          </a:xfrm>
          <a:prstGeom prst="rect">
            <a:avLst/>
          </a:prstGeom>
        </p:spPr>
      </p:pic>
      <p:pic>
        <p:nvPicPr>
          <p:cNvPr id="15" name="Picture 14">
            <a:extLst>
              <a:ext uri="{FF2B5EF4-FFF2-40B4-BE49-F238E27FC236}">
                <a16:creationId xmlns:a16="http://schemas.microsoft.com/office/drawing/2014/main" id="{F78DE07B-2B74-F18C-EB93-2251B53A6BC4}"/>
              </a:ext>
            </a:extLst>
          </p:cNvPr>
          <p:cNvPicPr>
            <a:picLocks noChangeAspect="1"/>
          </p:cNvPicPr>
          <p:nvPr/>
        </p:nvPicPr>
        <p:blipFill>
          <a:blip r:embed="rId6"/>
          <a:stretch>
            <a:fillRect/>
          </a:stretch>
        </p:blipFill>
        <p:spPr>
          <a:xfrm>
            <a:off x="4876800" y="3238500"/>
            <a:ext cx="8718036" cy="40298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par>
                                <p:cTn id="10" presetID="5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lưu trữ thông tin, phục vụ các công việc học tập, làm việc của con người,...</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2"/>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C388CD45-48D0-DAC9-D08D-68E0C7D6B1B7}"/>
              </a:ext>
            </a:extLst>
          </p:cNvPr>
          <p:cNvPicPr>
            <a:picLocks noChangeAspect="1"/>
          </p:cNvPicPr>
          <p:nvPr/>
        </p:nvPicPr>
        <p:blipFill>
          <a:blip r:embed="rId3"/>
          <a:stretch>
            <a:fillRect/>
          </a:stretch>
        </p:blipFill>
        <p:spPr>
          <a:xfrm>
            <a:off x="1371600" y="3086100"/>
            <a:ext cx="5727108" cy="4914900"/>
          </a:xfrm>
          <a:prstGeom prst="rect">
            <a:avLst/>
          </a:prstGeom>
        </p:spPr>
      </p:pic>
    </p:spTree>
    <p:extLst>
      <p:ext uri="{BB962C8B-B14F-4D97-AF65-F5344CB8AC3E}">
        <p14:creationId xmlns:p14="http://schemas.microsoft.com/office/powerpoint/2010/main" val="1245814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391400" y="3924300"/>
            <a:ext cx="9826083" cy="3124200"/>
          </a:xfrm>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4710" y="359313"/>
                  <a:pt x="278330" y="46355"/>
                  <a:pt x="558696" y="0"/>
                </a:cubicBezTo>
                <a:cubicBezTo>
                  <a:pt x="1874520" y="165646"/>
                  <a:pt x="5512070" y="738293"/>
                  <a:pt x="9267386" y="0"/>
                </a:cubicBezTo>
                <a:cubicBezTo>
                  <a:pt x="9565122" y="-70391"/>
                  <a:pt x="9759200" y="213079"/>
                  <a:pt x="9826083" y="520710"/>
                </a:cubicBezTo>
                <a:cubicBezTo>
                  <a:pt x="9840951" y="1394492"/>
                  <a:pt x="9991798" y="1609805"/>
                  <a:pt x="9826083" y="2603489"/>
                </a:cubicBezTo>
                <a:cubicBezTo>
                  <a:pt x="9832525" y="2859415"/>
                  <a:pt x="9489978" y="3029838"/>
                  <a:pt x="9267386" y="3124200"/>
                </a:cubicBezTo>
                <a:cubicBezTo>
                  <a:pt x="6555917" y="3278513"/>
                  <a:pt x="3039730" y="3561829"/>
                  <a:pt x="558696" y="3124200"/>
                </a:cubicBezTo>
                <a:cubicBezTo>
                  <a:pt x="374108" y="3110481"/>
                  <a:pt x="-109004" y="2912127"/>
                  <a:pt x="0" y="2603489"/>
                </a:cubicBezTo>
                <a:cubicBezTo>
                  <a:pt x="90541" y="1704573"/>
                  <a:pt x="-165784" y="1144935"/>
                  <a:pt x="0" y="520710"/>
                </a:cubicBezTo>
                <a:close/>
              </a:path>
              <a:path w="9826083" h="3124200" stroke="0" extrusionOk="0">
                <a:moveTo>
                  <a:pt x="0" y="520710"/>
                </a:moveTo>
                <a:cubicBezTo>
                  <a:pt x="-15049" y="289386"/>
                  <a:pt x="265359" y="-1177"/>
                  <a:pt x="558696" y="0"/>
                </a:cubicBezTo>
                <a:cubicBezTo>
                  <a:pt x="3875496" y="-399935"/>
                  <a:pt x="7857263" y="-17569"/>
                  <a:pt x="9267386" y="0"/>
                </a:cubicBezTo>
                <a:cubicBezTo>
                  <a:pt x="9489861" y="-24589"/>
                  <a:pt x="9956454" y="230787"/>
                  <a:pt x="9826083" y="520710"/>
                </a:cubicBezTo>
                <a:cubicBezTo>
                  <a:pt x="10008122" y="873895"/>
                  <a:pt x="10033688" y="1779440"/>
                  <a:pt x="9826083" y="2603489"/>
                </a:cubicBezTo>
                <a:cubicBezTo>
                  <a:pt x="9785785" y="2848200"/>
                  <a:pt x="9504583" y="3089217"/>
                  <a:pt x="9267386" y="3124200"/>
                </a:cubicBezTo>
                <a:cubicBezTo>
                  <a:pt x="8073040" y="2024157"/>
                  <a:pt x="3693482" y="4129894"/>
                  <a:pt x="558696" y="3124200"/>
                </a:cubicBezTo>
                <a:cubicBezTo>
                  <a:pt x="272037" y="3211464"/>
                  <a:pt x="-14846" y="2834316"/>
                  <a:pt x="0" y="2603489"/>
                </a:cubicBezTo>
                <a:cubicBezTo>
                  <a:pt x="141239" y="1862383"/>
                  <a:pt x="156581" y="1253706"/>
                  <a:pt x="0" y="520710"/>
                </a:cubicBezTo>
                <a:close/>
              </a:path>
              <a:path w="9826083" h="3124200" fill="none" stroke="0" extrusionOk="0">
                <a:moveTo>
                  <a:pt x="0" y="520710"/>
                </a:moveTo>
                <a:cubicBezTo>
                  <a:pt x="99193" y="244733"/>
                  <a:pt x="309182" y="10273"/>
                  <a:pt x="558696" y="0"/>
                </a:cubicBezTo>
                <a:cubicBezTo>
                  <a:pt x="3092053" y="489921"/>
                  <a:pt x="4871375" y="457829"/>
                  <a:pt x="9267386" y="0"/>
                </a:cubicBezTo>
                <a:cubicBezTo>
                  <a:pt x="9548380" y="-130419"/>
                  <a:pt x="9832889" y="190474"/>
                  <a:pt x="9826083" y="520710"/>
                </a:cubicBezTo>
                <a:cubicBezTo>
                  <a:pt x="9743161" y="1331034"/>
                  <a:pt x="10048749" y="1548665"/>
                  <a:pt x="9826083" y="2603489"/>
                </a:cubicBezTo>
                <a:cubicBezTo>
                  <a:pt x="9840653" y="2895478"/>
                  <a:pt x="9506644" y="3083731"/>
                  <a:pt x="9267386" y="3124200"/>
                </a:cubicBezTo>
                <a:cubicBezTo>
                  <a:pt x="6387541" y="2969045"/>
                  <a:pt x="2565092" y="2856490"/>
                  <a:pt x="558696" y="3124200"/>
                </a:cubicBezTo>
                <a:cubicBezTo>
                  <a:pt x="241479" y="3094502"/>
                  <a:pt x="-83831" y="2864943"/>
                  <a:pt x="0" y="2603489"/>
                </a:cubicBezTo>
                <a:cubicBezTo>
                  <a:pt x="-125879" y="2025355"/>
                  <a:pt x="-234777" y="1185566"/>
                  <a:pt x="0" y="520710"/>
                </a:cubicBezTo>
                <a:close/>
              </a:path>
              <a:path w="9826083" h="3124200" fill="none" stroke="0" extrusionOk="0">
                <a:moveTo>
                  <a:pt x="0" y="520710"/>
                </a:moveTo>
                <a:cubicBezTo>
                  <a:pt x="14254" y="312895"/>
                  <a:pt x="279059" y="53625"/>
                  <a:pt x="558696" y="0"/>
                </a:cubicBezTo>
                <a:cubicBezTo>
                  <a:pt x="2653625" y="289870"/>
                  <a:pt x="5260491" y="640483"/>
                  <a:pt x="9267386" y="0"/>
                </a:cubicBezTo>
                <a:cubicBezTo>
                  <a:pt x="9534967" y="-89280"/>
                  <a:pt x="9802581" y="196995"/>
                  <a:pt x="9826083" y="520710"/>
                </a:cubicBezTo>
                <a:cubicBezTo>
                  <a:pt x="9824423" y="1346585"/>
                  <a:pt x="10022879" y="1571336"/>
                  <a:pt x="9826083" y="2603489"/>
                </a:cubicBezTo>
                <a:cubicBezTo>
                  <a:pt x="9825698" y="2868843"/>
                  <a:pt x="9487021" y="3053373"/>
                  <a:pt x="9267386" y="3124200"/>
                </a:cubicBezTo>
                <a:cubicBezTo>
                  <a:pt x="6249709" y="3010953"/>
                  <a:pt x="2615354" y="3457267"/>
                  <a:pt x="558696" y="3124200"/>
                </a:cubicBezTo>
                <a:cubicBezTo>
                  <a:pt x="307165" y="3112318"/>
                  <a:pt x="-105944" y="2887724"/>
                  <a:pt x="0" y="2603489"/>
                </a:cubicBezTo>
                <a:cubicBezTo>
                  <a:pt x="42769" y="1827937"/>
                  <a:pt x="-273950" y="1202471"/>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2881" y="309795"/>
                          <a:pt x="264133" y="22528"/>
                          <a:pt x="558696" y="0"/>
                        </a:cubicBezTo>
                        <a:cubicBezTo>
                          <a:pt x="2420451" y="133245"/>
                          <a:pt x="5396426" y="480588"/>
                          <a:pt x="9267386" y="0"/>
                        </a:cubicBezTo>
                        <a:cubicBezTo>
                          <a:pt x="9565791" y="-65788"/>
                          <a:pt x="9789984" y="222391"/>
                          <a:pt x="9826083" y="520710"/>
                        </a:cubicBezTo>
                        <a:cubicBezTo>
                          <a:pt x="9800169" y="1367206"/>
                          <a:pt x="10004633" y="1584481"/>
                          <a:pt x="9826083" y="2603489"/>
                        </a:cubicBezTo>
                        <a:cubicBezTo>
                          <a:pt x="9831049" y="2866904"/>
                          <a:pt x="9515067" y="3057963"/>
                          <a:pt x="9267386" y="3124200"/>
                        </a:cubicBezTo>
                        <a:cubicBezTo>
                          <a:pt x="6292447" y="3184498"/>
                          <a:pt x="3014983" y="3250021"/>
                          <a:pt x="558696" y="3124200"/>
                        </a:cubicBezTo>
                        <a:cubicBezTo>
                          <a:pt x="325358" y="3115992"/>
                          <a:pt x="-69374" y="2904291"/>
                          <a:pt x="0" y="2603489"/>
                        </a:cubicBezTo>
                        <a:cubicBezTo>
                          <a:pt x="62446" y="1756877"/>
                          <a:pt x="-159883" y="1160157"/>
                          <a:pt x="0" y="520710"/>
                        </a:cubicBezTo>
                        <a:close/>
                      </a:path>
                      <a:path w="9826083" h="3124200" stroke="0" extrusionOk="0">
                        <a:moveTo>
                          <a:pt x="0" y="520710"/>
                        </a:moveTo>
                        <a:cubicBezTo>
                          <a:pt x="5108" y="241110"/>
                          <a:pt x="266434" y="9672"/>
                          <a:pt x="558696" y="0"/>
                        </a:cubicBezTo>
                        <a:cubicBezTo>
                          <a:pt x="3848915" y="-104086"/>
                          <a:pt x="7785646" y="-115197"/>
                          <a:pt x="9267386" y="0"/>
                        </a:cubicBezTo>
                        <a:cubicBezTo>
                          <a:pt x="9504502" y="-26066"/>
                          <a:pt x="9901084" y="218834"/>
                          <a:pt x="9826083" y="520710"/>
                        </a:cubicBezTo>
                        <a:cubicBezTo>
                          <a:pt x="9866794" y="890911"/>
                          <a:pt x="9984624" y="1769045"/>
                          <a:pt x="9826083" y="2603489"/>
                        </a:cubicBezTo>
                        <a:cubicBezTo>
                          <a:pt x="9775748" y="2883824"/>
                          <a:pt x="9543372" y="3110699"/>
                          <a:pt x="9267386" y="3124200"/>
                        </a:cubicBezTo>
                        <a:cubicBezTo>
                          <a:pt x="8015911" y="2615837"/>
                          <a:pt x="3747366" y="3759275"/>
                          <a:pt x="558696" y="3124200"/>
                        </a:cubicBezTo>
                        <a:cubicBezTo>
                          <a:pt x="259480" y="3175297"/>
                          <a:pt x="-13088" y="2842797"/>
                          <a:pt x="0" y="2603489"/>
                        </a:cubicBezTo>
                        <a:cubicBezTo>
                          <a:pt x="135023" y="1948990"/>
                          <a:pt x="150966" y="1342523"/>
                          <a:pt x="0" y="520710"/>
                        </a:cubicBezTo>
                        <a:close/>
                      </a:path>
                      <a:path w="9826083" h="3124200" fill="none" stroke="0" extrusionOk="0">
                        <a:moveTo>
                          <a:pt x="0" y="520710"/>
                        </a:moveTo>
                        <a:cubicBezTo>
                          <a:pt x="57451" y="266679"/>
                          <a:pt x="272302" y="41799"/>
                          <a:pt x="558696" y="0"/>
                        </a:cubicBezTo>
                        <a:cubicBezTo>
                          <a:pt x="2886592" y="238786"/>
                          <a:pt x="4987911" y="377647"/>
                          <a:pt x="9267386" y="0"/>
                        </a:cubicBezTo>
                        <a:cubicBezTo>
                          <a:pt x="9535082" y="-80875"/>
                          <a:pt x="9829796" y="205626"/>
                          <a:pt x="9826083" y="520710"/>
                        </a:cubicBezTo>
                        <a:cubicBezTo>
                          <a:pt x="9749348" y="1323306"/>
                          <a:pt x="10043219" y="1544904"/>
                          <a:pt x="9826083" y="2603489"/>
                        </a:cubicBezTo>
                        <a:cubicBezTo>
                          <a:pt x="9797224" y="2888377"/>
                          <a:pt x="9511824" y="3090476"/>
                          <a:pt x="9267386" y="3124200"/>
                        </a:cubicBezTo>
                        <a:cubicBezTo>
                          <a:pt x="6238555" y="3094009"/>
                          <a:pt x="2912652" y="3039395"/>
                          <a:pt x="558696" y="3124200"/>
                        </a:cubicBezTo>
                        <a:cubicBezTo>
                          <a:pt x="269877" y="3116365"/>
                          <a:pt x="-80914" y="2877881"/>
                          <a:pt x="0" y="2603489"/>
                        </a:cubicBezTo>
                        <a:cubicBezTo>
                          <a:pt x="-31495" y="1989300"/>
                          <a:pt x="-209514" y="1267456"/>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7696200" y="4381500"/>
            <a:ext cx="9274745"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Trong dây chuyền sản xuất đồ đóng chai, giúp đạt năng suất cao, đóng chai nhiều, nhanh,...</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2"/>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id="{BD53C152-A839-CB08-F6E4-BAB17CD8F189}"/>
              </a:ext>
            </a:extLst>
          </p:cNvPr>
          <p:cNvPicPr>
            <a:picLocks noChangeAspect="1"/>
          </p:cNvPicPr>
          <p:nvPr/>
        </p:nvPicPr>
        <p:blipFill>
          <a:blip r:embed="rId3"/>
          <a:stretch>
            <a:fillRect/>
          </a:stretch>
        </p:blipFill>
        <p:spPr>
          <a:xfrm>
            <a:off x="1066800" y="3543300"/>
            <a:ext cx="5410200" cy="4544568"/>
          </a:xfrm>
          <a:prstGeom prst="rect">
            <a:avLst/>
          </a:prstGeom>
        </p:spPr>
      </p:pic>
    </p:spTree>
    <p:extLst>
      <p:ext uri="{BB962C8B-B14F-4D97-AF65-F5344CB8AC3E}">
        <p14:creationId xmlns:p14="http://schemas.microsoft.com/office/powerpoint/2010/main" val="3293526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391400" y="3924300"/>
            <a:ext cx="9826083" cy="2286000"/>
          </a:xfrm>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725" y="211085"/>
                  <a:pt x="305145" y="87816"/>
                  <a:pt x="558696" y="0"/>
                </a:cubicBezTo>
                <a:cubicBezTo>
                  <a:pt x="2233126" y="113134"/>
                  <a:pt x="5610534" y="931235"/>
                  <a:pt x="9267386" y="0"/>
                </a:cubicBezTo>
                <a:cubicBezTo>
                  <a:pt x="9560033" y="-90281"/>
                  <a:pt x="9749056" y="148122"/>
                  <a:pt x="9826083" y="381008"/>
                </a:cubicBezTo>
                <a:cubicBezTo>
                  <a:pt x="9794931" y="1007182"/>
                  <a:pt x="9978698" y="1215522"/>
                  <a:pt x="9826083" y="1904991"/>
                </a:cubicBezTo>
                <a:cubicBezTo>
                  <a:pt x="9838779" y="2055836"/>
                  <a:pt x="9494706" y="2204328"/>
                  <a:pt x="9267386" y="2286000"/>
                </a:cubicBezTo>
                <a:cubicBezTo>
                  <a:pt x="6577157" y="2435032"/>
                  <a:pt x="3043556" y="2806020"/>
                  <a:pt x="558696" y="2286000"/>
                </a:cubicBezTo>
                <a:cubicBezTo>
                  <a:pt x="355510" y="2275470"/>
                  <a:pt x="-55367" y="2124048"/>
                  <a:pt x="0" y="1904991"/>
                </a:cubicBezTo>
                <a:cubicBezTo>
                  <a:pt x="51359" y="1275664"/>
                  <a:pt x="-194562" y="738588"/>
                  <a:pt x="0" y="381008"/>
                </a:cubicBezTo>
                <a:close/>
              </a:path>
              <a:path w="9826083" h="2286000" stroke="0" extrusionOk="0">
                <a:moveTo>
                  <a:pt x="0" y="381008"/>
                </a:moveTo>
                <a:cubicBezTo>
                  <a:pt x="-33964" y="271620"/>
                  <a:pt x="263950" y="-25291"/>
                  <a:pt x="558696" y="0"/>
                </a:cubicBezTo>
                <a:cubicBezTo>
                  <a:pt x="3856637" y="-243068"/>
                  <a:pt x="7964642" y="170570"/>
                  <a:pt x="9267386" y="0"/>
                </a:cubicBezTo>
                <a:cubicBezTo>
                  <a:pt x="9509869" y="-18790"/>
                  <a:pt x="9885993" y="160365"/>
                  <a:pt x="9826083" y="381008"/>
                </a:cubicBezTo>
                <a:cubicBezTo>
                  <a:pt x="9931008" y="643527"/>
                  <a:pt x="10008255" y="1301238"/>
                  <a:pt x="9826083" y="1904991"/>
                </a:cubicBezTo>
                <a:cubicBezTo>
                  <a:pt x="9775351" y="2104336"/>
                  <a:pt x="9542795" y="2272643"/>
                  <a:pt x="9267386" y="2286000"/>
                </a:cubicBezTo>
                <a:cubicBezTo>
                  <a:pt x="8100754" y="968218"/>
                  <a:pt x="3665918" y="3464181"/>
                  <a:pt x="558696" y="2286000"/>
                </a:cubicBezTo>
                <a:cubicBezTo>
                  <a:pt x="256263" y="2328284"/>
                  <a:pt x="-12615" y="2069809"/>
                  <a:pt x="0" y="1904991"/>
                </a:cubicBezTo>
                <a:cubicBezTo>
                  <a:pt x="139867" y="1350170"/>
                  <a:pt x="152856" y="937387"/>
                  <a:pt x="0" y="381008"/>
                </a:cubicBezTo>
                <a:close/>
              </a:path>
              <a:path w="9826083" h="2286000" fill="none" stroke="0" extrusionOk="0">
                <a:moveTo>
                  <a:pt x="0" y="381008"/>
                </a:moveTo>
                <a:cubicBezTo>
                  <a:pt x="59899" y="171148"/>
                  <a:pt x="317823" y="29321"/>
                  <a:pt x="558696" y="0"/>
                </a:cubicBezTo>
                <a:cubicBezTo>
                  <a:pt x="3018021" y="368016"/>
                  <a:pt x="4917965" y="411615"/>
                  <a:pt x="9267386" y="0"/>
                </a:cubicBezTo>
                <a:cubicBezTo>
                  <a:pt x="9543412" y="-72243"/>
                  <a:pt x="9836779" y="105301"/>
                  <a:pt x="9826083" y="381008"/>
                </a:cubicBezTo>
                <a:cubicBezTo>
                  <a:pt x="9721712" y="1005693"/>
                  <a:pt x="10075642" y="1170829"/>
                  <a:pt x="9826083" y="1904991"/>
                </a:cubicBezTo>
                <a:cubicBezTo>
                  <a:pt x="9864632" y="2114109"/>
                  <a:pt x="9534352" y="2257728"/>
                  <a:pt x="9267386" y="2286000"/>
                </a:cubicBezTo>
                <a:cubicBezTo>
                  <a:pt x="6487680" y="1900881"/>
                  <a:pt x="2817002" y="2225777"/>
                  <a:pt x="558696" y="2286000"/>
                </a:cubicBezTo>
                <a:cubicBezTo>
                  <a:pt x="259722" y="2269634"/>
                  <a:pt x="-72240" y="2070818"/>
                  <a:pt x="0" y="1904991"/>
                </a:cubicBezTo>
                <a:cubicBezTo>
                  <a:pt x="-38023" y="1459672"/>
                  <a:pt x="-210922" y="917220"/>
                  <a:pt x="0" y="381008"/>
                </a:cubicBezTo>
                <a:close/>
              </a:path>
              <a:path w="9826083" h="2286000" fill="none" stroke="0" extrusionOk="0">
                <a:moveTo>
                  <a:pt x="0" y="381008"/>
                </a:moveTo>
                <a:cubicBezTo>
                  <a:pt x="45306" y="211259"/>
                  <a:pt x="300118" y="85294"/>
                  <a:pt x="558696" y="0"/>
                </a:cubicBezTo>
                <a:cubicBezTo>
                  <a:pt x="2505135" y="162430"/>
                  <a:pt x="5037374" y="901611"/>
                  <a:pt x="9267386" y="0"/>
                </a:cubicBezTo>
                <a:cubicBezTo>
                  <a:pt x="9553212" y="-81316"/>
                  <a:pt x="9802131" y="135760"/>
                  <a:pt x="9826083" y="381008"/>
                </a:cubicBezTo>
                <a:cubicBezTo>
                  <a:pt x="9782544" y="947843"/>
                  <a:pt x="10041419" y="1157689"/>
                  <a:pt x="9826083" y="1904991"/>
                </a:cubicBezTo>
                <a:cubicBezTo>
                  <a:pt x="9826976" y="2074333"/>
                  <a:pt x="9486910" y="2229024"/>
                  <a:pt x="9267386" y="2286000"/>
                </a:cubicBezTo>
                <a:cubicBezTo>
                  <a:pt x="6339673" y="1970578"/>
                  <a:pt x="2961789" y="2550366"/>
                  <a:pt x="558696" y="2286000"/>
                </a:cubicBezTo>
                <a:cubicBezTo>
                  <a:pt x="285104" y="2271460"/>
                  <a:pt x="-45515" y="2118390"/>
                  <a:pt x="0" y="1904991"/>
                </a:cubicBezTo>
                <a:cubicBezTo>
                  <a:pt x="15005" y="1367055"/>
                  <a:pt x="-189202" y="836741"/>
                  <a:pt x="0" y="3810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288" y="199261"/>
                          <a:pt x="285519" y="54878"/>
                          <a:pt x="558696" y="0"/>
                        </a:cubicBezTo>
                        <a:cubicBezTo>
                          <a:pt x="2415622" y="102303"/>
                          <a:pt x="5403817" y="470578"/>
                          <a:pt x="9267386" y="0"/>
                        </a:cubicBezTo>
                        <a:cubicBezTo>
                          <a:pt x="9562347" y="-74354"/>
                          <a:pt x="9789875" y="160469"/>
                          <a:pt x="9826083" y="381008"/>
                        </a:cubicBezTo>
                        <a:cubicBezTo>
                          <a:pt x="9748942" y="976412"/>
                          <a:pt x="9988796" y="1195599"/>
                          <a:pt x="9826083" y="1904991"/>
                        </a:cubicBezTo>
                        <a:cubicBezTo>
                          <a:pt x="9835762" y="2071150"/>
                          <a:pt x="9521835" y="2234740"/>
                          <a:pt x="9267386" y="2286000"/>
                        </a:cubicBezTo>
                        <a:cubicBezTo>
                          <a:pt x="6442192" y="2386872"/>
                          <a:pt x="3020835" y="2519745"/>
                          <a:pt x="558696" y="2286000"/>
                        </a:cubicBezTo>
                        <a:cubicBezTo>
                          <a:pt x="323099" y="2279134"/>
                          <a:pt x="-39814" y="2120973"/>
                          <a:pt x="0" y="1904991"/>
                        </a:cubicBezTo>
                        <a:cubicBezTo>
                          <a:pt x="28557" y="1318114"/>
                          <a:pt x="-160622" y="826139"/>
                          <a:pt x="0" y="381008"/>
                        </a:cubicBezTo>
                        <a:close/>
                      </a:path>
                      <a:path w="9826083" h="2286000" stroke="0" extrusionOk="0">
                        <a:moveTo>
                          <a:pt x="0" y="381008"/>
                        </a:moveTo>
                        <a:cubicBezTo>
                          <a:pt x="-11866" y="218696"/>
                          <a:pt x="266640" y="1853"/>
                          <a:pt x="558696" y="0"/>
                        </a:cubicBezTo>
                        <a:cubicBezTo>
                          <a:pt x="3846797" y="-133548"/>
                          <a:pt x="7925193" y="116794"/>
                          <a:pt x="9267386" y="0"/>
                        </a:cubicBezTo>
                        <a:cubicBezTo>
                          <a:pt x="9529996" y="-20820"/>
                          <a:pt x="9859092" y="154558"/>
                          <a:pt x="9826083" y="381008"/>
                        </a:cubicBezTo>
                        <a:cubicBezTo>
                          <a:pt x="9873482" y="650453"/>
                          <a:pt x="9985809" y="1296483"/>
                          <a:pt x="9826083" y="1904991"/>
                        </a:cubicBezTo>
                        <a:cubicBezTo>
                          <a:pt x="9773676" y="2110280"/>
                          <a:pt x="9550827" y="2277091"/>
                          <a:pt x="9267386" y="2286000"/>
                        </a:cubicBezTo>
                        <a:cubicBezTo>
                          <a:pt x="8039700" y="1600545"/>
                          <a:pt x="3744152" y="2926081"/>
                          <a:pt x="558696" y="2286000"/>
                        </a:cubicBezTo>
                        <a:cubicBezTo>
                          <a:pt x="247908" y="2304220"/>
                          <a:pt x="-9877" y="2083021"/>
                          <a:pt x="0" y="1904991"/>
                        </a:cubicBezTo>
                        <a:cubicBezTo>
                          <a:pt x="138868" y="1364095"/>
                          <a:pt x="150731" y="970991"/>
                          <a:pt x="0" y="381008"/>
                        </a:cubicBezTo>
                        <a:close/>
                      </a:path>
                      <a:path w="9826083" h="2286000" fill="none" stroke="0" extrusionOk="0">
                        <a:moveTo>
                          <a:pt x="0" y="381008"/>
                        </a:moveTo>
                        <a:cubicBezTo>
                          <a:pt x="23825" y="190114"/>
                          <a:pt x="282504" y="59512"/>
                          <a:pt x="558696" y="0"/>
                        </a:cubicBezTo>
                        <a:cubicBezTo>
                          <a:pt x="2886930" y="207784"/>
                          <a:pt x="4962670" y="380856"/>
                          <a:pt x="9267386" y="0"/>
                        </a:cubicBezTo>
                        <a:cubicBezTo>
                          <a:pt x="9540547" y="-61569"/>
                          <a:pt x="9828332" y="146688"/>
                          <a:pt x="9826083" y="381008"/>
                        </a:cubicBezTo>
                        <a:cubicBezTo>
                          <a:pt x="9760348" y="957434"/>
                          <a:pt x="10026079" y="1137125"/>
                          <a:pt x="9826083" y="1904991"/>
                        </a:cubicBezTo>
                        <a:cubicBezTo>
                          <a:pt x="9822816" y="2107272"/>
                          <a:pt x="9539294" y="2264162"/>
                          <a:pt x="9267386" y="2286000"/>
                        </a:cubicBezTo>
                        <a:cubicBezTo>
                          <a:pt x="6211386" y="2132626"/>
                          <a:pt x="2873677" y="2255602"/>
                          <a:pt x="558696" y="2286000"/>
                        </a:cubicBezTo>
                        <a:cubicBezTo>
                          <a:pt x="273048" y="2279893"/>
                          <a:pt x="-63822" y="2108151"/>
                          <a:pt x="0" y="1904991"/>
                        </a:cubicBezTo>
                        <a:cubicBezTo>
                          <a:pt x="-22123" y="1453598"/>
                          <a:pt x="-205760" y="933952"/>
                          <a:pt x="0" y="3810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7696200" y="4686300"/>
            <a:ext cx="9274745" cy="1015663"/>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trang trí không gian</a:t>
            </a:r>
            <a:endParaRPr kumimoji="0" lang="vi-VN" sz="60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2"/>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C80D9181-815B-F9CF-FCB6-04BDE6542162}"/>
              </a:ext>
            </a:extLst>
          </p:cNvPr>
          <p:cNvPicPr>
            <a:picLocks noChangeAspect="1"/>
          </p:cNvPicPr>
          <p:nvPr/>
        </p:nvPicPr>
        <p:blipFill>
          <a:blip r:embed="rId3"/>
          <a:stretch>
            <a:fillRect/>
          </a:stretch>
        </p:blipFill>
        <p:spPr>
          <a:xfrm>
            <a:off x="1066800" y="3314700"/>
            <a:ext cx="5486400" cy="4581832"/>
          </a:xfrm>
          <a:prstGeom prst="rect">
            <a:avLst/>
          </a:prstGeom>
        </p:spPr>
      </p:pic>
    </p:spTree>
    <p:extLst>
      <p:ext uri="{BB962C8B-B14F-4D97-AF65-F5344CB8AC3E}">
        <p14:creationId xmlns:p14="http://schemas.microsoft.com/office/powerpoint/2010/main" val="3967248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2"/>
          <a:stretch>
            <a:fillRect/>
          </a:stretch>
        </p:blipFill>
        <p:spPr>
          <a:xfrm>
            <a:off x="762000" y="57150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1752600" y="495300"/>
            <a:ext cx="15163800" cy="1323439"/>
          </a:xfrm>
          <a:prstGeom prst="rect">
            <a:avLst/>
          </a:prstGeom>
          <a:noFill/>
        </p:spPr>
        <p:txBody>
          <a:bodyPr wrap="square" rtlCol="0">
            <a:spAutoFit/>
          </a:bodyPr>
          <a:lstStyle/>
          <a:p>
            <a:pPr lvl="0" algn="just"/>
            <a:r>
              <a:rPr lang="vi-VN" sz="4000" b="1" dirty="0">
                <a:solidFill>
                  <a:srgbClr val="002060"/>
                </a:solidFill>
                <a:latin typeface="Calibri" panose="020F0502020204030204" pitchFamily="34" charset="0"/>
                <a:cs typeface="Calibri" panose="020F0502020204030204" pitchFamily="34" charset="0"/>
              </a:rPr>
              <a:t>Kể tên một số sản phẩm công nghệ trong đời sống phù hợp với mô tả về vai trò của sản phẩm công nghệ trong các thẻ thông tin dưới đây.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EEDF8AB8-B9E5-4610-8B52-6653C2FA0D40}"/>
              </a:ext>
            </a:extLst>
          </p:cNvPr>
          <p:cNvPicPr/>
          <p:nvPr/>
        </p:nvPicPr>
        <p:blipFill>
          <a:blip r:embed="rId3"/>
          <a:stretch>
            <a:fillRect/>
          </a:stretch>
        </p:blipFill>
        <p:spPr>
          <a:xfrm rot="21346061">
            <a:off x="1295400" y="2968210"/>
            <a:ext cx="4724400" cy="3232249"/>
          </a:xfrm>
          <a:prstGeom prst="rect">
            <a:avLst/>
          </a:prstGeom>
        </p:spPr>
      </p:pic>
      <p:pic>
        <p:nvPicPr>
          <p:cNvPr id="10" name="Picture 9">
            <a:extLst>
              <a:ext uri="{FF2B5EF4-FFF2-40B4-BE49-F238E27FC236}">
                <a16:creationId xmlns:a16="http://schemas.microsoft.com/office/drawing/2014/main" id="{F6E8E984-AFDB-4A31-9BA4-296FABE34B8F}"/>
              </a:ext>
            </a:extLst>
          </p:cNvPr>
          <p:cNvPicPr/>
          <p:nvPr/>
        </p:nvPicPr>
        <p:blipFill>
          <a:blip r:embed="rId4"/>
          <a:stretch>
            <a:fillRect/>
          </a:stretch>
        </p:blipFill>
        <p:spPr>
          <a:xfrm>
            <a:off x="6301739" y="5633888"/>
            <a:ext cx="4617722" cy="3736975"/>
          </a:xfrm>
          <a:prstGeom prst="rect">
            <a:avLst/>
          </a:prstGeom>
        </p:spPr>
      </p:pic>
      <p:sp>
        <p:nvSpPr>
          <p:cNvPr id="3" name="Rectangle: Rounded Corners 2">
            <a:extLst>
              <a:ext uri="{FF2B5EF4-FFF2-40B4-BE49-F238E27FC236}">
                <a16:creationId xmlns:a16="http://schemas.microsoft.com/office/drawing/2014/main" id="{529F396B-02AF-7C1E-2018-E5E47E2CF85F}"/>
              </a:ext>
            </a:extLst>
          </p:cNvPr>
          <p:cNvSpPr/>
          <p:nvPr/>
        </p:nvSpPr>
        <p:spPr>
          <a:xfrm rot="562391">
            <a:off x="1594363" y="4286724"/>
            <a:ext cx="3185224" cy="1457645"/>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Đáp ứng nhu cầu ăn ở, đi lại, giải trí của con người</a:t>
            </a:r>
            <a:endParaRPr lang="en-US" sz="2800" b="1"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0E7899ED-ABDF-FCFA-AC44-C08B5E3A30B0}"/>
              </a:ext>
            </a:extLst>
          </p:cNvPr>
          <p:cNvSpPr/>
          <p:nvPr/>
        </p:nvSpPr>
        <p:spPr>
          <a:xfrm rot="688300">
            <a:off x="6399583" y="7231136"/>
            <a:ext cx="3380096" cy="132344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Giúp cải thiện môi trường</a:t>
            </a:r>
            <a:endParaRPr lang="en-US" sz="36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401E13E0-8FC0-465D-A3B9-2D1617112376}"/>
              </a:ext>
            </a:extLst>
          </p:cNvPr>
          <p:cNvPicPr/>
          <p:nvPr/>
        </p:nvPicPr>
        <p:blipFill>
          <a:blip r:embed="rId4"/>
          <a:stretch>
            <a:fillRect/>
          </a:stretch>
        </p:blipFill>
        <p:spPr>
          <a:xfrm>
            <a:off x="10708437" y="2657625"/>
            <a:ext cx="5334000" cy="3355975"/>
          </a:xfrm>
          <a:prstGeom prst="rect">
            <a:avLst/>
          </a:prstGeom>
        </p:spPr>
      </p:pic>
      <p:sp>
        <p:nvSpPr>
          <p:cNvPr id="4" name="Rectangle: Rounded Corners 3">
            <a:extLst>
              <a:ext uri="{FF2B5EF4-FFF2-40B4-BE49-F238E27FC236}">
                <a16:creationId xmlns:a16="http://schemas.microsoft.com/office/drawing/2014/main" id="{D07603A0-55A0-6852-CC5D-C3E30161CDB8}"/>
              </a:ext>
            </a:extLst>
          </p:cNvPr>
          <p:cNvSpPr/>
          <p:nvPr/>
        </p:nvSpPr>
        <p:spPr>
          <a:xfrm rot="649516">
            <a:off x="10967532" y="4133284"/>
            <a:ext cx="3505200" cy="132344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Giúp tăng năng suất lao động</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073332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529F396B-02AF-7C1E-2018-E5E47E2CF85F}"/>
              </a:ext>
            </a:extLst>
          </p:cNvPr>
          <p:cNvSpPr/>
          <p:nvPr/>
        </p:nvSpPr>
        <p:spPr>
          <a:xfrm>
            <a:off x="1066800" y="3619500"/>
            <a:ext cx="6019800" cy="21336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Đáp ứng nhu cầu ăn ở, đi lại, giải trí của con người</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7" name="Straight Connector 6">
            <a:extLst>
              <a:ext uri="{FF2B5EF4-FFF2-40B4-BE49-F238E27FC236}">
                <a16:creationId xmlns:a16="http://schemas.microsoft.com/office/drawing/2014/main" id="{13AD9783-834D-C963-0616-2C076D8C52EB}"/>
              </a:ext>
            </a:extLst>
          </p:cNvPr>
          <p:cNvCxnSpPr>
            <a:cxnSpLocks/>
            <a:stCxn id="3" idx="3"/>
          </p:cNvCxnSpPr>
          <p:nvPr/>
        </p:nvCxnSpPr>
        <p:spPr>
          <a:xfrm flipV="1">
            <a:off x="7086600" y="2171700"/>
            <a:ext cx="1600200" cy="25146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647700"/>
            <a:ext cx="30240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algn="ctr"/>
              <a:r>
                <a:rPr lang="en-US" sz="6000" b="1" dirty="0">
                  <a:solidFill>
                    <a:srgbClr val="FF0000"/>
                  </a:solidFill>
                </a:rPr>
                <a:t>Ô </a:t>
              </a:r>
              <a:r>
                <a:rPr lang="en-US" sz="6000" b="1" dirty="0" err="1">
                  <a:solidFill>
                    <a:srgbClr val="FF0000"/>
                  </a:solidFill>
                </a:rPr>
                <a:t>tô</a:t>
              </a:r>
              <a:endParaRPr lang="en-US" sz="6000" b="1" dirty="0">
                <a:solidFill>
                  <a:srgbClr val="FF0000"/>
                </a:solidFill>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162800" y="3848100"/>
            <a:ext cx="2209800" cy="838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2552700"/>
            <a:ext cx="30240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Xe </a:t>
              </a:r>
              <a:r>
                <a:rPr lang="en-US" sz="5400" b="1" dirty="0" err="1">
                  <a:solidFill>
                    <a:srgbClr val="FF0000"/>
                  </a:solidFill>
                </a:rPr>
                <a:t>máy</a:t>
              </a:r>
              <a:endParaRPr lang="en-US" sz="5400" b="1" dirty="0">
                <a:solidFill>
                  <a:srgbClr val="FF0000"/>
                </a:solidFill>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162800" y="4914900"/>
            <a:ext cx="24384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4533900"/>
            <a:ext cx="38862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algn="ctr"/>
              <a:r>
                <a:rPr lang="en-US" sz="5400" b="1" dirty="0" err="1">
                  <a:solidFill>
                    <a:srgbClr val="FF0000"/>
                  </a:solidFill>
                </a:rPr>
                <a:t>Máy</a:t>
              </a:r>
              <a:r>
                <a:rPr lang="en-US" sz="5400" b="1" dirty="0">
                  <a:solidFill>
                    <a:srgbClr val="FF0000"/>
                  </a:solidFill>
                </a:rPr>
                <a:t> </a:t>
              </a:r>
              <a:r>
                <a:rPr lang="en-US" sz="5400" b="1" dirty="0" err="1">
                  <a:solidFill>
                    <a:srgbClr val="FF0000"/>
                  </a:solidFill>
                </a:rPr>
                <a:t>tính</a:t>
              </a:r>
              <a:endParaRPr lang="en-US" sz="5400" b="1" dirty="0">
                <a:solidFill>
                  <a:srgbClr val="FF0000"/>
                </a:solidFill>
              </a:endParaRPr>
            </a:p>
          </p:txBody>
        </p:sp>
      </p:grpSp>
      <p:cxnSp>
        <p:nvCxnSpPr>
          <p:cNvPr id="27" name="Straight Connector 26">
            <a:extLst>
              <a:ext uri="{FF2B5EF4-FFF2-40B4-BE49-F238E27FC236}">
                <a16:creationId xmlns:a16="http://schemas.microsoft.com/office/drawing/2014/main" id="{D2C85C4C-A208-6B10-9887-20E19A2282C6}"/>
              </a:ext>
            </a:extLst>
          </p:cNvPr>
          <p:cNvCxnSpPr>
            <a:cxnSpLocks/>
          </p:cNvCxnSpPr>
          <p:nvPr/>
        </p:nvCxnSpPr>
        <p:spPr>
          <a:xfrm>
            <a:off x="7086600" y="5143500"/>
            <a:ext cx="26670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B258B218-76D1-6C6A-D884-F92E999D0C28}"/>
              </a:ext>
            </a:extLst>
          </p:cNvPr>
          <p:cNvGrpSpPr/>
          <p:nvPr/>
        </p:nvGrpSpPr>
        <p:grpSpPr>
          <a:xfrm>
            <a:off x="9372600" y="6362700"/>
            <a:ext cx="3886200" cy="1709935"/>
            <a:chOff x="7086600" y="1562100"/>
            <a:chExt cx="3024000" cy="1709935"/>
          </a:xfrm>
        </p:grpSpPr>
        <p:sp>
          <p:nvSpPr>
            <p:cNvPr id="29" name="Freeform 3">
              <a:extLst>
                <a:ext uri="{FF2B5EF4-FFF2-40B4-BE49-F238E27FC236}">
                  <a16:creationId xmlns:a16="http://schemas.microsoft.com/office/drawing/2014/main" id="{12B65897-302F-D1C9-29CD-107C43A15512}"/>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TextBox 29">
              <a:extLst>
                <a:ext uri="{FF2B5EF4-FFF2-40B4-BE49-F238E27FC236}">
                  <a16:creationId xmlns:a16="http://schemas.microsoft.com/office/drawing/2014/main" id="{95EAA24C-3F55-241C-A166-0F6CBB42BFA1}"/>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err="1">
                  <a:solidFill>
                    <a:srgbClr val="FF0000"/>
                  </a:solidFill>
                </a:rPr>
                <a:t>Tủ</a:t>
              </a:r>
              <a:r>
                <a:rPr lang="en-US" sz="5400" b="1" dirty="0">
                  <a:solidFill>
                    <a:srgbClr val="FF0000"/>
                  </a:solidFill>
                </a:rPr>
                <a:t> </a:t>
              </a:r>
              <a:r>
                <a:rPr lang="en-US" sz="5400" b="1" dirty="0" err="1">
                  <a:solidFill>
                    <a:srgbClr val="FF0000"/>
                  </a:solidFill>
                </a:rPr>
                <a:t>lạnh</a:t>
              </a:r>
              <a:endParaRPr lang="en-US" sz="5400" b="1" dirty="0">
                <a:solidFill>
                  <a:srgbClr val="FF0000"/>
                </a:solidFill>
              </a:endParaRPr>
            </a:p>
          </p:txBody>
        </p:sp>
      </p:grpSp>
      <p:cxnSp>
        <p:nvCxnSpPr>
          <p:cNvPr id="32" name="Straight Connector 31">
            <a:extLst>
              <a:ext uri="{FF2B5EF4-FFF2-40B4-BE49-F238E27FC236}">
                <a16:creationId xmlns:a16="http://schemas.microsoft.com/office/drawing/2014/main" id="{3BFABD3B-D381-A9B6-5AA8-493447668D41}"/>
              </a:ext>
            </a:extLst>
          </p:cNvPr>
          <p:cNvCxnSpPr>
            <a:cxnSpLocks/>
            <a:endCxn id="35" idx="1"/>
          </p:cNvCxnSpPr>
          <p:nvPr/>
        </p:nvCxnSpPr>
        <p:spPr>
          <a:xfrm>
            <a:off x="7086600" y="5448300"/>
            <a:ext cx="2906304" cy="3509665"/>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33C1D375-DA17-792C-22A9-376DAC4861FD}"/>
              </a:ext>
            </a:extLst>
          </p:cNvPr>
          <p:cNvGrpSpPr/>
          <p:nvPr/>
        </p:nvGrpSpPr>
        <p:grpSpPr>
          <a:xfrm>
            <a:off x="9601200" y="8039100"/>
            <a:ext cx="3886200" cy="1709935"/>
            <a:chOff x="7086600" y="1562100"/>
            <a:chExt cx="3024000" cy="1709935"/>
          </a:xfrm>
        </p:grpSpPr>
        <p:sp>
          <p:nvSpPr>
            <p:cNvPr id="34" name="Freeform 3">
              <a:extLst>
                <a:ext uri="{FF2B5EF4-FFF2-40B4-BE49-F238E27FC236}">
                  <a16:creationId xmlns:a16="http://schemas.microsoft.com/office/drawing/2014/main" id="{43EC48A0-3933-AE52-D3E8-A4C12038DA1D}"/>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5" name="TextBox 34">
              <a:extLst>
                <a:ext uri="{FF2B5EF4-FFF2-40B4-BE49-F238E27FC236}">
                  <a16:creationId xmlns:a16="http://schemas.microsoft.com/office/drawing/2014/main" id="{2013DD4B-A6C2-2442-42A2-AA8E7847BC8F}"/>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Ti vi</a:t>
              </a:r>
            </a:p>
          </p:txBody>
        </p:sp>
      </p:grpSp>
      <p:sp>
        <p:nvSpPr>
          <p:cNvPr id="4" name="Freeform 3">
            <a:extLst>
              <a:ext uri="{FF2B5EF4-FFF2-40B4-BE49-F238E27FC236}">
                <a16:creationId xmlns:a16="http://schemas.microsoft.com/office/drawing/2014/main" id="{D8B7A44C-67DD-336E-EE8E-78842B255B6B}"/>
              </a:ext>
            </a:extLst>
          </p:cNvPr>
          <p:cNvSpPr/>
          <p:nvPr/>
        </p:nvSpPr>
        <p:spPr>
          <a:xfrm>
            <a:off x="10668000" y="800100"/>
            <a:ext cx="2472873" cy="1320735"/>
          </a:xfrm>
          <a:custGeom>
            <a:avLst/>
            <a:gdLst/>
            <a:ahLst/>
            <a:cxnLst/>
            <a:rect l="l" t="t" r="r" b="b"/>
            <a:pathLst>
              <a:path w="7315200" h="3218688">
                <a:moveTo>
                  <a:pt x="0" y="0"/>
                </a:moveTo>
                <a:lnTo>
                  <a:pt x="7315200" y="0"/>
                </a:lnTo>
                <a:lnTo>
                  <a:pt x="7315200" y="3218688"/>
                </a:lnTo>
                <a:lnTo>
                  <a:pt x="0" y="32186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968E4BBA-16E3-DAE1-6AAB-990D46EE0321}"/>
              </a:ext>
            </a:extLst>
          </p:cNvPr>
          <p:cNvSpPr/>
          <p:nvPr/>
        </p:nvSpPr>
        <p:spPr>
          <a:xfrm>
            <a:off x="11963400" y="2324100"/>
            <a:ext cx="2002277" cy="1759647"/>
          </a:xfrm>
          <a:custGeom>
            <a:avLst/>
            <a:gdLst/>
            <a:ahLst/>
            <a:cxnLst/>
            <a:rect l="l" t="t" r="r" b="b"/>
            <a:pathLst>
              <a:path w="4850210" h="4274247">
                <a:moveTo>
                  <a:pt x="0" y="0"/>
                </a:moveTo>
                <a:lnTo>
                  <a:pt x="4850210" y="0"/>
                </a:lnTo>
                <a:lnTo>
                  <a:pt x="4850210" y="4274247"/>
                </a:lnTo>
                <a:lnTo>
                  <a:pt x="0" y="4274247"/>
                </a:lnTo>
                <a:lnTo>
                  <a:pt x="0" y="0"/>
                </a:lnTo>
                <a:close/>
              </a:path>
            </a:pathLst>
          </a:custGeom>
          <a:blipFill>
            <a:blip r:embed="rId6"/>
            <a:stretch>
              <a:fillRect/>
            </a:stretch>
          </a:blipFill>
        </p:spPr>
        <p:txBody>
          <a:bodyPr/>
          <a:lstStyle/>
          <a:p>
            <a:endParaRPr lang="en-US"/>
          </a:p>
        </p:txBody>
      </p:sp>
      <p:sp>
        <p:nvSpPr>
          <p:cNvPr id="6" name="Freeform 7">
            <a:extLst>
              <a:ext uri="{FF2B5EF4-FFF2-40B4-BE49-F238E27FC236}">
                <a16:creationId xmlns:a16="http://schemas.microsoft.com/office/drawing/2014/main" id="{0BE241E9-6B5B-D95B-1BB2-3EF0A9FE64AF}"/>
              </a:ext>
            </a:extLst>
          </p:cNvPr>
          <p:cNvSpPr/>
          <p:nvPr/>
        </p:nvSpPr>
        <p:spPr>
          <a:xfrm>
            <a:off x="13258800" y="4457700"/>
            <a:ext cx="1876698" cy="1669353"/>
          </a:xfrm>
          <a:custGeom>
            <a:avLst/>
            <a:gdLst/>
            <a:ahLst/>
            <a:cxnLst/>
            <a:rect l="l" t="t" r="r" b="b"/>
            <a:pathLst>
              <a:path w="3975926" h="4114800">
                <a:moveTo>
                  <a:pt x="0" y="0"/>
                </a:moveTo>
                <a:lnTo>
                  <a:pt x="3975925" y="0"/>
                </a:lnTo>
                <a:lnTo>
                  <a:pt x="397592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BF84D7D5-46EA-ECF8-FF4E-A27640ECC952}"/>
              </a:ext>
            </a:extLst>
          </p:cNvPr>
          <p:cNvSpPr/>
          <p:nvPr/>
        </p:nvSpPr>
        <p:spPr>
          <a:xfrm>
            <a:off x="13258800" y="6362700"/>
            <a:ext cx="943436" cy="1827937"/>
          </a:xfrm>
          <a:custGeom>
            <a:avLst/>
            <a:gdLst/>
            <a:ahLst/>
            <a:cxnLst/>
            <a:rect l="l" t="t" r="r" b="b"/>
            <a:pathLst>
              <a:path w="1892808" h="4114800">
                <a:moveTo>
                  <a:pt x="0" y="0"/>
                </a:moveTo>
                <a:lnTo>
                  <a:pt x="1892808" y="0"/>
                </a:lnTo>
                <a:lnTo>
                  <a:pt x="189280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6">
            <a:extLst>
              <a:ext uri="{FF2B5EF4-FFF2-40B4-BE49-F238E27FC236}">
                <a16:creationId xmlns:a16="http://schemas.microsoft.com/office/drawing/2014/main" id="{DF52E7CA-48E3-0FE8-8918-88FB2943593C}"/>
              </a:ext>
            </a:extLst>
          </p:cNvPr>
          <p:cNvSpPr/>
          <p:nvPr/>
        </p:nvSpPr>
        <p:spPr>
          <a:xfrm>
            <a:off x="13487400" y="8039100"/>
            <a:ext cx="1897015" cy="1935216"/>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1254751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par>
                                <p:cTn id="41" presetID="2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par>
                                <p:cTn id="44" presetID="22" presetClass="entr" presetSubtype="4"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par>
                                <p:cTn id="52" presetID="22" presetClass="entr" presetSubtype="4"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par>
                                <p:cTn id="55" presetID="2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2396192"/>
            <a:chOff x="7086600" y="1562100"/>
            <a:chExt cx="3024000" cy="2396192"/>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cày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067300"/>
            <a:ext cx="23622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4267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gặt</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tuốt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lúa</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002060"/>
                </a:solidFill>
                <a:latin typeface="Calibri" panose="020F0502020204030204" pitchFamily="34" charset="0"/>
                <a:cs typeface="Calibri" panose="020F0502020204030204" pitchFamily="34" charset="0"/>
              </a:rPr>
              <a:t>Giúp tăng năng suất lao động</a:t>
            </a:r>
            <a:endParaRPr lang="en-US" sz="4800" b="1" dirty="0">
              <a:solidFill>
                <a:srgbClr val="002060"/>
              </a:solidFill>
              <a:latin typeface="Calibri" panose="020F0502020204030204" pitchFamily="34" charset="0"/>
              <a:cs typeface="Calibri" panose="020F0502020204030204" pitchFamily="34" charset="0"/>
            </a:endParaRPr>
          </a:p>
        </p:txBody>
      </p:sp>
      <p:sp>
        <p:nvSpPr>
          <p:cNvPr id="3" name="Freeform 8">
            <a:extLst>
              <a:ext uri="{FF2B5EF4-FFF2-40B4-BE49-F238E27FC236}">
                <a16:creationId xmlns:a16="http://schemas.microsoft.com/office/drawing/2014/main" id="{462A9572-1D02-CD8D-3C9B-B3B5361ED9B6}"/>
              </a:ext>
            </a:extLst>
          </p:cNvPr>
          <p:cNvSpPr/>
          <p:nvPr/>
        </p:nvSpPr>
        <p:spPr>
          <a:xfrm>
            <a:off x="12115800" y="1562100"/>
            <a:ext cx="2069789" cy="1828800"/>
          </a:xfrm>
          <a:custGeom>
            <a:avLst/>
            <a:gdLst/>
            <a:ahLst/>
            <a:cxnLst/>
            <a:rect l="l" t="t" r="r" b="b"/>
            <a:pathLst>
              <a:path w="4147633" h="3826191">
                <a:moveTo>
                  <a:pt x="0" y="0"/>
                </a:moveTo>
                <a:lnTo>
                  <a:pt x="4147633" y="0"/>
                </a:lnTo>
                <a:lnTo>
                  <a:pt x="4147633" y="3826191"/>
                </a:lnTo>
                <a:lnTo>
                  <a:pt x="0" y="38261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id="{D40ED5BE-FB99-983B-1B39-C83778B89925}"/>
              </a:ext>
            </a:extLst>
          </p:cNvPr>
          <p:cNvSpPr/>
          <p:nvPr/>
        </p:nvSpPr>
        <p:spPr>
          <a:xfrm>
            <a:off x="13182600" y="3467100"/>
            <a:ext cx="2057400" cy="2057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6" name="Picture 2" descr="Máy Tuốt Lúa | Đập Lúa 1200 | Công Ty Bình Quân">
            <a:extLst>
              <a:ext uri="{FF2B5EF4-FFF2-40B4-BE49-F238E27FC236}">
                <a16:creationId xmlns:a16="http://schemas.microsoft.com/office/drawing/2014/main" id="{61E85EB2-B36F-911F-EC09-392246724B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49400" y="5600700"/>
            <a:ext cx="2740114"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733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Túi</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143500"/>
            <a:ext cx="2819400" cy="457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5791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Ống</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hút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tre</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1709935"/>
            <a:chOff x="7086600" y="1562100"/>
            <a:chExt cx="3024000" cy="1709935"/>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Cốc</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cải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thiện</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môi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trường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Freeform 13">
            <a:extLst>
              <a:ext uri="{FF2B5EF4-FFF2-40B4-BE49-F238E27FC236}">
                <a16:creationId xmlns:a16="http://schemas.microsoft.com/office/drawing/2014/main" id="{AE265B9A-91E4-A7E1-ECE5-98AD75FB69EE}"/>
              </a:ext>
            </a:extLst>
          </p:cNvPr>
          <p:cNvSpPr/>
          <p:nvPr/>
        </p:nvSpPr>
        <p:spPr>
          <a:xfrm>
            <a:off x="14706600" y="5753100"/>
            <a:ext cx="1371600" cy="1646184"/>
          </a:xfrm>
          <a:custGeom>
            <a:avLst/>
            <a:gdLst/>
            <a:ahLst/>
            <a:cxnLst/>
            <a:rect l="l" t="t" r="r" b="b"/>
            <a:pathLst>
              <a:path w="3474464" h="4541784">
                <a:moveTo>
                  <a:pt x="0" y="0"/>
                </a:moveTo>
                <a:lnTo>
                  <a:pt x="3474464" y="0"/>
                </a:lnTo>
                <a:lnTo>
                  <a:pt x="3474464" y="4541784"/>
                </a:lnTo>
                <a:lnTo>
                  <a:pt x="0" y="4541784"/>
                </a:lnTo>
                <a:lnTo>
                  <a:pt x="0" y="0"/>
                </a:lnTo>
                <a:close/>
              </a:path>
            </a:pathLst>
          </a:custGeom>
          <a:blipFill>
            <a:blip r:embed="rId4"/>
            <a:stretch>
              <a:fillRect/>
            </a:stretch>
          </a:blipFill>
        </p:spPr>
        <p:txBody>
          <a:bodyPr/>
          <a:lstStyle/>
          <a:p>
            <a:endParaRPr lang="en-US"/>
          </a:p>
        </p:txBody>
      </p:sp>
      <p:sp>
        <p:nvSpPr>
          <p:cNvPr id="5" name="Freeform 12">
            <a:extLst>
              <a:ext uri="{FF2B5EF4-FFF2-40B4-BE49-F238E27FC236}">
                <a16:creationId xmlns:a16="http://schemas.microsoft.com/office/drawing/2014/main" id="{616C2B73-8C8D-A080-B469-1D45ABE309F0}"/>
              </a:ext>
            </a:extLst>
          </p:cNvPr>
          <p:cNvSpPr/>
          <p:nvPr/>
        </p:nvSpPr>
        <p:spPr>
          <a:xfrm>
            <a:off x="14859000" y="3162300"/>
            <a:ext cx="914400" cy="2362200"/>
          </a:xfrm>
          <a:custGeom>
            <a:avLst/>
            <a:gdLst/>
            <a:ahLst/>
            <a:cxnLst/>
            <a:rect l="l" t="t" r="r" b="b"/>
            <a:pathLst>
              <a:path w="1681924" h="4114800">
                <a:moveTo>
                  <a:pt x="0" y="0"/>
                </a:moveTo>
                <a:lnTo>
                  <a:pt x="1681924" y="0"/>
                </a:lnTo>
                <a:lnTo>
                  <a:pt x="168192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r>
              <a:rPr lang="en-US" dirty="0"/>
              <a:t>v</a:t>
            </a:r>
          </a:p>
        </p:txBody>
      </p:sp>
      <p:sp>
        <p:nvSpPr>
          <p:cNvPr id="6" name="Freeform 11">
            <a:extLst>
              <a:ext uri="{FF2B5EF4-FFF2-40B4-BE49-F238E27FC236}">
                <a16:creationId xmlns:a16="http://schemas.microsoft.com/office/drawing/2014/main" id="{B9042E2D-5939-B9F8-8518-F558572A1D65}"/>
              </a:ext>
            </a:extLst>
          </p:cNvPr>
          <p:cNvSpPr/>
          <p:nvPr/>
        </p:nvSpPr>
        <p:spPr>
          <a:xfrm>
            <a:off x="12115800" y="1485900"/>
            <a:ext cx="1524000" cy="1874784"/>
          </a:xfrm>
          <a:custGeom>
            <a:avLst/>
            <a:gdLst/>
            <a:ahLst/>
            <a:cxnLst/>
            <a:rect l="l" t="t" r="r" b="b"/>
            <a:pathLst>
              <a:path w="3304148" h="4541784">
                <a:moveTo>
                  <a:pt x="0" y="0"/>
                </a:moveTo>
                <a:lnTo>
                  <a:pt x="3304148" y="0"/>
                </a:lnTo>
                <a:lnTo>
                  <a:pt x="3304148" y="4541784"/>
                </a:lnTo>
                <a:lnTo>
                  <a:pt x="0" y="4541784"/>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3416469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grpSp>
        <p:nvGrpSpPr>
          <p:cNvPr id="3" name="Group 3"/>
          <p:cNvGrpSpPr/>
          <p:nvPr/>
        </p:nvGrpSpPr>
        <p:grpSpPr>
          <a:xfrm>
            <a:off x="6038482" y="1629026"/>
            <a:ext cx="10753866" cy="7641923"/>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txBody>
            <a:bodyPr/>
            <a:lstStyle/>
            <a:p>
              <a:endParaRPr lang="en-US"/>
            </a:p>
          </p:txBody>
        </p:sp>
      </p:grpSp>
      <p:grpSp>
        <p:nvGrpSpPr>
          <p:cNvPr id="5" name="Group 5"/>
          <p:cNvGrpSpPr/>
          <p:nvPr/>
        </p:nvGrpSpPr>
        <p:grpSpPr>
          <a:xfrm>
            <a:off x="6389012" y="2146590"/>
            <a:ext cx="10083261" cy="652058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txBody>
            <a:bodyPr/>
            <a:lstStyle/>
            <a:p>
              <a:endParaRPr lang="en-US"/>
            </a:p>
          </p:txBody>
        </p:sp>
      </p:grpSp>
      <p:sp>
        <p:nvSpPr>
          <p:cNvPr id="7" name="Freeform 7"/>
          <p:cNvSpPr/>
          <p:nvPr/>
        </p:nvSpPr>
        <p:spPr>
          <a:xfrm>
            <a:off x="8356011"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2">
              <a:extLst>
                <a:ext uri="{96DAC541-7B7A-43D3-8B79-37D633B846F1}">
                  <asvg:svgBlip xmlns:asvg="http://schemas.microsoft.com/office/drawing/2016/SVG/main" r:embed="rId3"/>
                </a:ext>
              </a:extLst>
            </a:blip>
            <a:stretch>
              <a:fillRect t="-61363"/>
            </a:stretch>
          </a:blipFill>
        </p:spPr>
        <p:txBody>
          <a:bodyPr/>
          <a:lstStyle/>
          <a:p>
            <a:endParaRPr lang="en-US"/>
          </a:p>
        </p:txBody>
      </p:sp>
      <p:sp>
        <p:nvSpPr>
          <p:cNvPr id="8" name="Freeform 8"/>
          <p:cNvSpPr/>
          <p:nvPr/>
        </p:nvSpPr>
        <p:spPr>
          <a:xfrm>
            <a:off x="5838509"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4">
              <a:extLst>
                <a:ext uri="{96DAC541-7B7A-43D3-8B79-37D633B846F1}">
                  <asvg:svgBlip xmlns:asvg="http://schemas.microsoft.com/office/drawing/2016/SVG/main" r:embed="rId5"/>
                </a:ext>
              </a:extLst>
            </a:blip>
            <a:stretch>
              <a:fillRect t="-1145859"/>
            </a:stretch>
          </a:blipFill>
        </p:spPr>
        <p:txBody>
          <a:bodyPr/>
          <a:lstStyle/>
          <a:p>
            <a:endParaRPr lang="en-US"/>
          </a:p>
        </p:txBody>
      </p:sp>
      <p:sp>
        <p:nvSpPr>
          <p:cNvPr id="9" name="Freeform 9"/>
          <p:cNvSpPr/>
          <p:nvPr/>
        </p:nvSpPr>
        <p:spPr>
          <a:xfrm>
            <a:off x="10693293"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txBody>
          <a:bodyPr/>
          <a:lstStyle/>
          <a:p>
            <a:endParaRPr lang="en-US"/>
          </a:p>
        </p:txBody>
      </p:sp>
      <p:sp>
        <p:nvSpPr>
          <p:cNvPr id="11" name="Freeform 11"/>
          <p:cNvSpPr/>
          <p:nvPr/>
        </p:nvSpPr>
        <p:spPr>
          <a:xfrm flipV="1">
            <a:off x="5827392"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6">
              <a:extLst>
                <a:ext uri="{96DAC541-7B7A-43D3-8B79-37D633B846F1}">
                  <asvg:svgBlip xmlns:asvg="http://schemas.microsoft.com/office/drawing/2016/SVG/main" r:embed="rId7"/>
                </a:ext>
              </a:extLst>
            </a:blip>
            <a:stretch>
              <a:fillRect t="-1145859"/>
            </a:stretch>
          </a:blipFill>
        </p:spPr>
        <p:txBody>
          <a:bodyPr/>
          <a:lstStyle/>
          <a:p>
            <a:endParaRPr lang="en-US"/>
          </a:p>
        </p:txBody>
      </p:sp>
      <p:sp>
        <p:nvSpPr>
          <p:cNvPr id="12" name="Freeform 12"/>
          <p:cNvSpPr/>
          <p:nvPr/>
        </p:nvSpPr>
        <p:spPr>
          <a:xfrm flipV="1">
            <a:off x="10693293"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6">
              <a:extLst>
                <a:ext uri="{96DAC541-7B7A-43D3-8B79-37D633B846F1}">
                  <asvg:svgBlip xmlns:asvg="http://schemas.microsoft.com/office/drawing/2016/SVG/main" r:embed="rId7"/>
                </a:ext>
              </a:extLst>
            </a:blip>
            <a:stretch>
              <a:fillRect t="-1145859"/>
            </a:stretch>
          </a:blipFill>
        </p:spPr>
        <p:txBody>
          <a:bodyPr/>
          <a:lstStyle/>
          <a:p>
            <a:endParaRPr lang="en-US"/>
          </a:p>
        </p:txBody>
      </p:sp>
      <p:sp>
        <p:nvSpPr>
          <p:cNvPr id="13" name="Freeform 13"/>
          <p:cNvSpPr/>
          <p:nvPr/>
        </p:nvSpPr>
        <p:spPr>
          <a:xfrm>
            <a:off x="11392353"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495168">
            <a:off x="8202400"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rot="574972">
            <a:off x="11369977"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121397A2-F522-1628-A87D-3758A781BB7A}"/>
              </a:ext>
            </a:extLst>
          </p:cNvPr>
          <p:cNvSpPr txBox="1"/>
          <p:nvPr/>
        </p:nvSpPr>
        <p:spPr>
          <a:xfrm>
            <a:off x="6400800" y="2781300"/>
            <a:ext cx="9982200" cy="5632311"/>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libri" panose="020F0502020204030204" pitchFamily="34" charset="0"/>
                <a:cs typeface="Calibri" panose="020F0502020204030204" pitchFamily="34" charset="0"/>
              </a:rPr>
              <a:t> Sản phẩm công nghệ có vai trò quan trọng trong nhiều lĩnh vực của đời sống. Chúng góp phần mang lại sự tiện nghi, đáp ứng các nhu cầu đa dạng của con người. Nhờ sử dụng sản phẩm công nghệ, năng suất lao động được nâng cao. Ngoài ra, sản phẩm công nghệ còn giúp xử lí các vấn đề môi trường, tạo ra môi trường sống trong lành và thuận tiện cho con người</a:t>
            </a:r>
            <a:r>
              <a:rPr lang="en-US" sz="4000" b="1" i="0" u="none" strike="noStrike" dirty="0">
                <a:solidFill>
                  <a:srgbClr val="002060"/>
                </a:solidFill>
                <a:effectLst/>
                <a:latin typeface="Calibri" panose="020F0502020204030204" pitchFamily="34" charset="0"/>
                <a:cs typeface="Calibri" panose="020F0502020204030204" pitchFamily="34" charset="0"/>
              </a:rPr>
              <a:t>.</a:t>
            </a:r>
            <a:endParaRPr lang="vi-VN" sz="4000" b="1" dirty="0">
              <a:solidFill>
                <a:srgbClr val="002060"/>
              </a:solidFill>
              <a:effectLst/>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5B397F6D-9294-F501-50A6-D1C6A2557E7B}"/>
              </a:ext>
            </a:extLst>
          </p:cNvPr>
          <p:cNvPicPr>
            <a:picLocks noChangeAspect="1"/>
          </p:cNvPicPr>
          <p:nvPr/>
        </p:nvPicPr>
        <p:blipFill>
          <a:blip r:embed="rId12"/>
          <a:stretch>
            <a:fillRect/>
          </a:stretch>
        </p:blipFill>
        <p:spPr>
          <a:xfrm>
            <a:off x="8991600" y="-342900"/>
            <a:ext cx="4651651" cy="145097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1728EB17-119B-5629-D348-3888F8141F00}"/>
              </a:ext>
            </a:extLst>
          </p:cNvPr>
          <p:cNvPicPr>
            <a:picLocks noChangeAspect="1"/>
          </p:cNvPicPr>
          <p:nvPr/>
        </p:nvPicPr>
        <p:blipFill>
          <a:blip r:embed="rId10"/>
          <a:stretch>
            <a:fillRect/>
          </a:stretch>
        </p:blipFill>
        <p:spPr>
          <a:xfrm>
            <a:off x="3962400" y="1562100"/>
            <a:ext cx="5678669" cy="4677995"/>
          </a:xfrm>
          <a:prstGeom prst="rect">
            <a:avLst/>
          </a:prstGeom>
        </p:spPr>
      </p:pic>
    </p:spTree>
    <p:extLst>
      <p:ext uri="{BB962C8B-B14F-4D97-AF65-F5344CB8AC3E}">
        <p14:creationId xmlns:p14="http://schemas.microsoft.com/office/powerpoint/2010/main" val="1746876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92439B-7F77-4A7F-98B9-7619832B5AC3}"/>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258217-9D16-417E-991D-80C62F4DA243}"/>
              </a:ext>
            </a:extLst>
          </p:cNvPr>
          <p:cNvSpPr txBox="1"/>
          <p:nvPr/>
        </p:nvSpPr>
        <p:spPr>
          <a:xfrm>
            <a:off x="2895600" y="1753326"/>
            <a:ext cx="12039600" cy="830997"/>
          </a:xfrm>
          <a:prstGeom prst="rect">
            <a:avLst/>
          </a:prstGeom>
          <a:noFill/>
        </p:spPr>
        <p:txBody>
          <a:bodyPr wrap="square" rtlCol="0">
            <a:spAutoFit/>
          </a:bodyPr>
          <a:lstStyle/>
          <a:p>
            <a:pPr algn="ctr" rtl="0">
              <a:spcBef>
                <a:spcPts val="0"/>
              </a:spcBef>
              <a:spcAft>
                <a:spcPts val="500"/>
              </a:spcAft>
            </a:pPr>
            <a:r>
              <a:rPr lang="vi-VN" sz="4800" b="1" i="0" u="none" strike="noStrike">
                <a:solidFill>
                  <a:srgbClr val="002060"/>
                </a:solidFill>
                <a:effectLst/>
                <a:latin typeface="Calibri" panose="020F0502020204030204" pitchFamily="34" charset="0"/>
                <a:cs typeface="Calibri" panose="020F0502020204030204" pitchFamily="34" charset="0"/>
              </a:rPr>
              <a:t> </a:t>
            </a:r>
            <a:r>
              <a:rPr lang="en-US" sz="4800" b="1" i="0" u="none" strike="noStrike">
                <a:solidFill>
                  <a:srgbClr val="002060"/>
                </a:solidFill>
                <a:effectLst/>
                <a:latin typeface="Calibri" panose="020F0502020204030204" pitchFamily="34" charset="0"/>
                <a:cs typeface="Calibri" panose="020F0502020204030204" pitchFamily="34" charset="0"/>
              </a:rPr>
              <a:t>Trò chơi: “Hiểu ý đồng đội”</a:t>
            </a:r>
            <a:endParaRPr lang="vi-VN" sz="4800" b="1" dirty="0">
              <a:solidFill>
                <a:srgbClr val="002060"/>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B929270-9C48-4793-ACF7-DE83FBA2E27F}"/>
              </a:ext>
            </a:extLst>
          </p:cNvPr>
          <p:cNvSpPr txBox="1"/>
          <p:nvPr/>
        </p:nvSpPr>
        <p:spPr>
          <a:xfrm>
            <a:off x="1828800" y="2607183"/>
            <a:ext cx="15163800" cy="6186309"/>
          </a:xfrm>
          <a:prstGeom prst="rect">
            <a:avLst/>
          </a:prstGeom>
          <a:noFill/>
        </p:spPr>
        <p:txBody>
          <a:bodyPr wrap="square" rtlCol="0">
            <a:spAutoFit/>
          </a:bodyPr>
          <a:lstStyle/>
          <a:p>
            <a:r>
              <a:rPr lang="nl-NL" sz="4400">
                <a:latin typeface="Times New Roman" panose="02020603050405020304" pitchFamily="18" charset="0"/>
                <a:cs typeface="Times New Roman" panose="02020603050405020304" pitchFamily="18" charset="0"/>
              </a:rPr>
              <a:t>Mỗi đội đứng xếp thành hàng dọc quay mặt xuống phía lớp.</a:t>
            </a:r>
            <a:endParaRPr lang="en-US" sz="4400">
              <a:latin typeface="Times New Roman" panose="02020603050405020304" pitchFamily="18" charset="0"/>
              <a:cs typeface="Times New Roman" panose="02020603050405020304" pitchFamily="18" charset="0"/>
            </a:endParaRPr>
          </a:p>
          <a:p>
            <a:r>
              <a:rPr lang="nl-NL" sz="4400">
                <a:latin typeface="Times New Roman" panose="02020603050405020304" pitchFamily="18" charset="0"/>
                <a:cs typeface="Times New Roman" panose="02020603050405020304" pitchFamily="18" charset="0"/>
              </a:rPr>
              <a:t>+ HS 1: đứng cuối hàng, có nhiệm vụ nghĩ ra tên 1 sản phẩm công nghệ rồi dùng ngón tay viết lên lưng HS 2 (bạn đứng trước mình).</a:t>
            </a:r>
            <a:endParaRPr lang="en-US" sz="4400">
              <a:latin typeface="Times New Roman" panose="02020603050405020304" pitchFamily="18" charset="0"/>
              <a:cs typeface="Times New Roman" panose="02020603050405020304" pitchFamily="18" charset="0"/>
            </a:endParaRPr>
          </a:p>
          <a:p>
            <a:r>
              <a:rPr lang="nl-NL" sz="4400">
                <a:latin typeface="Times New Roman" panose="02020603050405020304" pitchFamily="18" charset="0"/>
                <a:cs typeface="Times New Roman" panose="02020603050405020304" pitchFamily="18" charset="0"/>
              </a:rPr>
              <a:t>+ HS 2 dùng ngón tay viết tên sản phẩm công nghệ lên lưng HS 3 (bạn đứng đầu hàng. HS 3 viết mô tả của sản phẩm đó lên bảng rồi giơ lên cho các bạn dưới lớp đoán tên đó là sản phẩm gì.</a:t>
            </a:r>
            <a:endParaRPr lang="en-US" sz="4400">
              <a:latin typeface="Times New Roman" panose="02020603050405020304" pitchFamily="18" charset="0"/>
              <a:cs typeface="Times New Roman" panose="02020603050405020304" pitchFamily="18" charset="0"/>
            </a:endParaRPr>
          </a:p>
          <a:p>
            <a:r>
              <a:rPr lang="nl-NL" sz="4400">
                <a:latin typeface="Times New Roman" panose="02020603050405020304" pitchFamily="18" charset="0"/>
                <a:cs typeface="Times New Roman" panose="02020603050405020304" pitchFamily="18" charset="0"/>
              </a:rPr>
              <a:t>+ Trong 4 phút, đội nào có số sản phẩm được đoán đúng nhiều nhất sẽ là đội chiến thắng.</a:t>
            </a:r>
            <a:endParaRPr lang="en-US" sz="4400">
              <a:latin typeface="Times New Roman" panose="02020603050405020304" pitchFamily="18" charset="0"/>
              <a:cs typeface="Times New Roman" panose="02020603050405020304" pitchFamily="18" charset="0"/>
            </a:endParaRPr>
          </a:p>
          <a:p>
            <a:endParaRPr lang="en-US"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445890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73FE71-2CE9-3354-8106-5BC892D09994}"/>
              </a:ext>
            </a:extLst>
          </p:cNvPr>
          <p:cNvPicPr>
            <a:picLocks noChangeAspect="1"/>
          </p:cNvPicPr>
          <p:nvPr/>
        </p:nvPicPr>
        <p:blipFill>
          <a:blip r:embed="rId2"/>
          <a:stretch>
            <a:fillRect/>
          </a:stretch>
        </p:blipFill>
        <p:spPr>
          <a:xfrm rot="399994">
            <a:off x="2192329" y="1798353"/>
            <a:ext cx="9565453" cy="4194412"/>
          </a:xfrm>
          <a:prstGeom prst="rect">
            <a:avLst/>
          </a:prstGeom>
        </p:spPr>
      </p:pic>
    </p:spTree>
    <p:extLst>
      <p:ext uri="{BB962C8B-B14F-4D97-AF65-F5344CB8AC3E}">
        <p14:creationId xmlns:p14="http://schemas.microsoft.com/office/powerpoint/2010/main" val="3123069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3" name="Freeform 3"/>
          <p:cNvSpPr/>
          <p:nvPr/>
        </p:nvSpPr>
        <p:spPr>
          <a:xfrm>
            <a:off x="4114800" y="723900"/>
            <a:ext cx="10374109" cy="5943600"/>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5029200" y="1866900"/>
            <a:ext cx="8153400" cy="3323987"/>
          </a:xfrm>
          <a:prstGeom prst="rect">
            <a:avLst/>
          </a:prstGeom>
        </p:spPr>
        <p:txBody>
          <a:bodyPr wrap="square" lIns="0" tIns="0" rIns="0" bIns="0" rtlCol="0" anchor="t">
            <a:spAutoFit/>
          </a:bodyPr>
          <a:lstStyle/>
          <a:p>
            <a:pPr algn="ctr"/>
            <a:r>
              <a:rPr lang="en-US" sz="7200" b="1" dirty="0">
                <a:solidFill>
                  <a:srgbClr val="FFFFFF"/>
                </a:solidFill>
                <a:latin typeface="+mj-lt"/>
              </a:rPr>
              <a:t>1. Vai </a:t>
            </a:r>
            <a:r>
              <a:rPr lang="en-US" sz="7200" b="1" dirty="0" err="1">
                <a:solidFill>
                  <a:srgbClr val="FFFFFF"/>
                </a:solidFill>
                <a:latin typeface="+mj-lt"/>
              </a:rPr>
              <a:t>trò</a:t>
            </a:r>
            <a:r>
              <a:rPr lang="en-US" sz="7200" b="1" dirty="0">
                <a:solidFill>
                  <a:srgbClr val="FFFFFF"/>
                </a:solidFill>
                <a:latin typeface="+mj-lt"/>
              </a:rPr>
              <a:t> </a:t>
            </a:r>
            <a:r>
              <a:rPr lang="en-US" sz="7200" b="1" dirty="0" err="1">
                <a:solidFill>
                  <a:srgbClr val="FFFFFF"/>
                </a:solidFill>
                <a:latin typeface="+mj-lt"/>
              </a:rPr>
              <a:t>của</a:t>
            </a:r>
            <a:r>
              <a:rPr lang="en-US" sz="7200" b="1" dirty="0">
                <a:solidFill>
                  <a:srgbClr val="FFFFFF"/>
                </a:solidFill>
                <a:latin typeface="+mj-lt"/>
              </a:rPr>
              <a:t> </a:t>
            </a:r>
            <a:r>
              <a:rPr lang="en-US" sz="7200" b="1" dirty="0" err="1">
                <a:solidFill>
                  <a:srgbClr val="FFFFFF"/>
                </a:solidFill>
                <a:latin typeface="+mj-lt"/>
              </a:rPr>
              <a:t>sản</a:t>
            </a:r>
            <a:r>
              <a:rPr lang="en-US" sz="7200" b="1" dirty="0">
                <a:solidFill>
                  <a:srgbClr val="FFFFFF"/>
                </a:solidFill>
                <a:latin typeface="+mj-lt"/>
              </a:rPr>
              <a:t> </a:t>
            </a:r>
            <a:r>
              <a:rPr lang="en-US" sz="7200" b="1" dirty="0" err="1">
                <a:solidFill>
                  <a:srgbClr val="FFFFFF"/>
                </a:solidFill>
                <a:latin typeface="+mj-lt"/>
              </a:rPr>
              <a:t>phẩm</a:t>
            </a:r>
            <a:r>
              <a:rPr lang="en-US" sz="7200" b="1" dirty="0">
                <a:solidFill>
                  <a:srgbClr val="FFFFFF"/>
                </a:solidFill>
                <a:latin typeface="+mj-lt"/>
              </a:rPr>
              <a:t> </a:t>
            </a:r>
            <a:r>
              <a:rPr lang="en-US" sz="7200" b="1" dirty="0" err="1">
                <a:solidFill>
                  <a:srgbClr val="FFFFFF"/>
                </a:solidFill>
                <a:latin typeface="+mj-lt"/>
              </a:rPr>
              <a:t>công</a:t>
            </a:r>
            <a:r>
              <a:rPr lang="en-US" sz="7200" b="1" dirty="0">
                <a:solidFill>
                  <a:srgbClr val="FFFFFF"/>
                </a:solidFill>
                <a:latin typeface="+mj-lt"/>
              </a:rPr>
              <a:t> </a:t>
            </a:r>
            <a:r>
              <a:rPr lang="en-US" sz="7200" b="1" dirty="0" err="1">
                <a:solidFill>
                  <a:srgbClr val="FFFFFF"/>
                </a:solidFill>
                <a:latin typeface="+mj-lt"/>
              </a:rPr>
              <a:t>nghệ</a:t>
            </a:r>
            <a:r>
              <a:rPr lang="en-US" sz="7200" b="1" dirty="0">
                <a:solidFill>
                  <a:srgbClr val="FFFFFF"/>
                </a:solidFill>
                <a:latin typeface="+mj-lt"/>
              </a:rPr>
              <a:t> </a:t>
            </a:r>
            <a:r>
              <a:rPr lang="en-US" sz="7200" b="1" dirty="0" err="1">
                <a:solidFill>
                  <a:srgbClr val="FFFFFF"/>
                </a:solidFill>
                <a:latin typeface="+mj-lt"/>
              </a:rPr>
              <a:t>trong</a:t>
            </a:r>
            <a:r>
              <a:rPr lang="en-US" sz="7200" b="1" dirty="0">
                <a:solidFill>
                  <a:srgbClr val="FFFFFF"/>
                </a:solidFill>
                <a:latin typeface="+mj-lt"/>
              </a:rPr>
              <a:t> </a:t>
            </a:r>
            <a:r>
              <a:rPr lang="en-US" sz="7200" b="1" dirty="0" err="1">
                <a:solidFill>
                  <a:srgbClr val="FFFFFF"/>
                </a:solidFill>
                <a:latin typeface="+mj-lt"/>
              </a:rPr>
              <a:t>đời</a:t>
            </a:r>
            <a:r>
              <a:rPr lang="en-US" sz="7200" b="1" dirty="0">
                <a:solidFill>
                  <a:srgbClr val="FFFFFF"/>
                </a:solidFill>
                <a:latin typeface="+mj-lt"/>
              </a:rPr>
              <a:t> </a:t>
            </a:r>
            <a:r>
              <a:rPr lang="en-US" sz="7200" b="1" dirty="0" err="1">
                <a:solidFill>
                  <a:srgbClr val="FFFFFF"/>
                </a:solidFill>
                <a:latin typeface="+mj-lt"/>
              </a:rPr>
              <a:t>sống</a:t>
            </a:r>
            <a:endParaRPr lang="en-US" sz="7200" b="1" dirty="0">
              <a:solidFill>
                <a:srgbClr val="FFFFFF"/>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3"/>
          <a:stretch>
            <a:fillRect/>
          </a:stretch>
        </p:blipFill>
        <p:spPr>
          <a:xfrm>
            <a:off x="1099680" y="59327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2057400" y="495300"/>
            <a:ext cx="14249400" cy="1446550"/>
          </a:xfrm>
          <a:prstGeom prst="rect">
            <a:avLst/>
          </a:prstGeom>
          <a:noFill/>
        </p:spPr>
        <p:txBody>
          <a:bodyPr wrap="square" rtlCol="0">
            <a:spAutoFit/>
          </a:bodyPr>
          <a:lstStyle/>
          <a:p>
            <a:pPr algn="just"/>
            <a:r>
              <a:rPr lang="vi-VN" sz="4400" b="1" dirty="0">
                <a:solidFill>
                  <a:srgbClr val="002060"/>
                </a:solidFill>
                <a:latin typeface="Calibri" panose="020F0502020204030204" pitchFamily="34" charset="0"/>
                <a:cs typeface="Calibri" panose="020F0502020204030204" pitchFamily="34" charset="0"/>
              </a:rPr>
              <a:t>Quan sát các sản phẩm công nghệ trong Hình 1 và cho biết chúng có vai trò như thế nào trong đời sống.</a:t>
            </a:r>
            <a:endParaRPr lang="en-US" sz="4400" b="1" dirty="0">
              <a:solidFill>
                <a:srgbClr val="00206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28AC11C8-CF3C-7190-7CD7-CDAF4B0B7AEA}"/>
              </a:ext>
            </a:extLst>
          </p:cNvPr>
          <p:cNvPicPr>
            <a:picLocks noChangeAspect="1"/>
          </p:cNvPicPr>
          <p:nvPr/>
        </p:nvPicPr>
        <p:blipFill>
          <a:blip r:embed="rId4"/>
          <a:stretch>
            <a:fillRect/>
          </a:stretch>
        </p:blipFill>
        <p:spPr>
          <a:xfrm>
            <a:off x="3124200" y="2324100"/>
            <a:ext cx="11963400" cy="725395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18" name="Freeform 3">
            <a:extLst>
              <a:ext uri="{FF2B5EF4-FFF2-40B4-BE49-F238E27FC236}">
                <a16:creationId xmlns:a16="http://schemas.microsoft.com/office/drawing/2014/main" id="{B18C6BB8-EFF5-F152-B40F-F1DF4DA83671}"/>
              </a:ext>
            </a:extLst>
          </p:cNvPr>
          <p:cNvSpPr/>
          <p:nvPr/>
        </p:nvSpPr>
        <p:spPr>
          <a:xfrm>
            <a:off x="2286000" y="647700"/>
            <a:ext cx="14478000" cy="4114800"/>
          </a:xfrm>
          <a:custGeom>
            <a:avLst/>
            <a:gdLst/>
            <a:ahLst/>
            <a:cxnLst/>
            <a:rect l="l" t="t" r="r" b="b"/>
            <a:pathLst>
              <a:path w="10028132" h="6490936">
                <a:moveTo>
                  <a:pt x="0" y="0"/>
                </a:moveTo>
                <a:lnTo>
                  <a:pt x="10028131" y="0"/>
                </a:lnTo>
                <a:lnTo>
                  <a:pt x="10028131" y="6490936"/>
                </a:lnTo>
                <a:lnTo>
                  <a:pt x="0" y="6490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TextBox 9">
            <a:extLst>
              <a:ext uri="{FF2B5EF4-FFF2-40B4-BE49-F238E27FC236}">
                <a16:creationId xmlns:a16="http://schemas.microsoft.com/office/drawing/2014/main" id="{777D7DFB-9455-5147-ADD0-CD29DE209122}"/>
              </a:ext>
            </a:extLst>
          </p:cNvPr>
          <p:cNvSpPr txBox="1"/>
          <p:nvPr/>
        </p:nvSpPr>
        <p:spPr>
          <a:xfrm>
            <a:off x="4038600" y="1409700"/>
            <a:ext cx="11811000" cy="2310312"/>
          </a:xfrm>
          <a:prstGeom prst="rect">
            <a:avLst/>
          </a:prstGeom>
        </p:spPr>
        <p:txBody>
          <a:bodyPr wrap="square" lIns="0" tIns="0" rIns="0" bIns="0" rtlCol="0" anchor="t">
            <a:spAutoFit/>
          </a:bodyPr>
          <a:lstStyle/>
          <a:p>
            <a:pPr algn="ctr">
              <a:lnSpc>
                <a:spcPts val="6110"/>
              </a:lnSpc>
            </a:pPr>
            <a:r>
              <a:rPr lang="en-US" sz="4800" b="1" dirty="0" err="1">
                <a:solidFill>
                  <a:srgbClr val="FFFFFF"/>
                </a:solidFill>
                <a:latin typeface="+mj-lt"/>
              </a:rPr>
              <a:t>Vẽ</a:t>
            </a:r>
            <a:r>
              <a:rPr lang="en-US" sz="4800" b="1" dirty="0">
                <a:solidFill>
                  <a:srgbClr val="FFFFFF"/>
                </a:solidFill>
                <a:latin typeface="+mj-lt"/>
              </a:rPr>
              <a:t> </a:t>
            </a:r>
            <a:r>
              <a:rPr lang="en-US" sz="4800" b="1" dirty="0" err="1">
                <a:solidFill>
                  <a:srgbClr val="FFFFFF"/>
                </a:solidFill>
                <a:latin typeface="+mj-lt"/>
              </a:rPr>
              <a:t>sơ</a:t>
            </a:r>
            <a:r>
              <a:rPr lang="en-US" sz="4800" b="1" dirty="0">
                <a:solidFill>
                  <a:srgbClr val="FFFFFF"/>
                </a:solidFill>
                <a:latin typeface="+mj-lt"/>
              </a:rPr>
              <a:t> </a:t>
            </a:r>
            <a:r>
              <a:rPr lang="en-US" sz="4800" b="1" dirty="0" err="1">
                <a:solidFill>
                  <a:srgbClr val="FFFFFF"/>
                </a:solidFill>
                <a:latin typeface="+mj-lt"/>
              </a:rPr>
              <a:t>đồ</a:t>
            </a:r>
            <a:r>
              <a:rPr lang="en-US" sz="4800" b="1" dirty="0">
                <a:solidFill>
                  <a:srgbClr val="FFFFFF"/>
                </a:solidFill>
                <a:latin typeface="+mj-lt"/>
              </a:rPr>
              <a:t> </a:t>
            </a:r>
            <a:r>
              <a:rPr lang="en-US" sz="4800" b="1" dirty="0" err="1">
                <a:solidFill>
                  <a:srgbClr val="FFFFFF"/>
                </a:solidFill>
                <a:latin typeface="+mj-lt"/>
              </a:rPr>
              <a:t>tư</a:t>
            </a:r>
            <a:r>
              <a:rPr lang="en-US" sz="4800" b="1" dirty="0">
                <a:solidFill>
                  <a:srgbClr val="FFFFFF"/>
                </a:solidFill>
                <a:latin typeface="+mj-lt"/>
              </a:rPr>
              <a:t> </a:t>
            </a:r>
            <a:r>
              <a:rPr lang="en-US" sz="4800" b="1" dirty="0" err="1">
                <a:solidFill>
                  <a:srgbClr val="FFFFFF"/>
                </a:solidFill>
                <a:latin typeface="+mj-lt"/>
              </a:rPr>
              <a:t>duy</a:t>
            </a:r>
            <a:r>
              <a:rPr lang="en-US" sz="4800" b="1" dirty="0">
                <a:solidFill>
                  <a:srgbClr val="FFFFFF"/>
                </a:solidFill>
                <a:latin typeface="+mj-lt"/>
              </a:rPr>
              <a:t> </a:t>
            </a:r>
            <a:r>
              <a:rPr lang="en-US" sz="4800" b="1" dirty="0" err="1">
                <a:solidFill>
                  <a:srgbClr val="FFFFFF"/>
                </a:solidFill>
                <a:latin typeface="+mj-lt"/>
              </a:rPr>
              <a:t>gồm</a:t>
            </a:r>
            <a:r>
              <a:rPr lang="en-US" sz="4800" b="1" dirty="0">
                <a:solidFill>
                  <a:srgbClr val="FFFFFF"/>
                </a:solidFill>
                <a:latin typeface="+mj-lt"/>
              </a:rPr>
              <a:t>: </a:t>
            </a:r>
            <a:r>
              <a:rPr lang="en-US" sz="4800" b="1" dirty="0" err="1">
                <a:solidFill>
                  <a:srgbClr val="FFFFFF"/>
                </a:solidFill>
                <a:latin typeface="+mj-lt"/>
              </a:rPr>
              <a:t>tên</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vai</a:t>
            </a:r>
            <a:r>
              <a:rPr lang="en-US" sz="4800" b="1" dirty="0">
                <a:solidFill>
                  <a:srgbClr val="FFFFFF"/>
                </a:solidFill>
                <a:latin typeface="+mj-lt"/>
              </a:rPr>
              <a:t> </a:t>
            </a:r>
            <a:r>
              <a:rPr lang="en-US" sz="4800" b="1" dirty="0" err="1">
                <a:solidFill>
                  <a:srgbClr val="FFFFFF"/>
                </a:solidFill>
                <a:latin typeface="+mj-lt"/>
              </a:rPr>
              <a:t>trò</a:t>
            </a:r>
            <a:r>
              <a:rPr lang="en-US" sz="4800" b="1" dirty="0">
                <a:solidFill>
                  <a:srgbClr val="FFFFFF"/>
                </a:solidFill>
                <a:latin typeface="+mj-lt"/>
              </a:rPr>
              <a:t> </a:t>
            </a:r>
            <a:r>
              <a:rPr lang="en-US" sz="4800" b="1" dirty="0" err="1">
                <a:solidFill>
                  <a:srgbClr val="FFFFFF"/>
                </a:solidFill>
                <a:latin typeface="+mj-lt"/>
              </a:rPr>
              <a:t>của</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đó</a:t>
            </a:r>
            <a:r>
              <a:rPr lang="en-US" sz="4800" b="1" dirty="0">
                <a:solidFill>
                  <a:srgbClr val="FFFFFF"/>
                </a:solidFill>
                <a:latin typeface="+mj-lt"/>
              </a:rPr>
              <a:t> </a:t>
            </a:r>
            <a:r>
              <a:rPr lang="en-US" sz="4800" b="1" dirty="0" err="1">
                <a:solidFill>
                  <a:srgbClr val="FFFFFF"/>
                </a:solidFill>
                <a:latin typeface="+mj-lt"/>
              </a:rPr>
              <a:t>trong</a:t>
            </a:r>
            <a:r>
              <a:rPr lang="en-US" sz="4800" b="1" dirty="0">
                <a:solidFill>
                  <a:srgbClr val="FFFFFF"/>
                </a:solidFill>
                <a:latin typeface="+mj-lt"/>
              </a:rPr>
              <a:t> </a:t>
            </a:r>
            <a:r>
              <a:rPr lang="en-US" sz="4800" b="1" dirty="0" err="1">
                <a:solidFill>
                  <a:srgbClr val="FFFFFF"/>
                </a:solidFill>
                <a:latin typeface="+mj-lt"/>
              </a:rPr>
              <a:t>đời</a:t>
            </a:r>
            <a:r>
              <a:rPr lang="en-US" sz="4800" b="1" dirty="0">
                <a:solidFill>
                  <a:srgbClr val="FFFFFF"/>
                </a:solidFill>
                <a:latin typeface="+mj-lt"/>
              </a:rPr>
              <a:t> </a:t>
            </a:r>
            <a:r>
              <a:rPr lang="en-US" sz="4800" b="1" dirty="0" err="1">
                <a:solidFill>
                  <a:srgbClr val="FFFFFF"/>
                </a:solidFill>
                <a:latin typeface="+mj-lt"/>
              </a:rPr>
              <a:t>sống</a:t>
            </a:r>
            <a:r>
              <a:rPr lang="en-US" sz="4800" b="1" dirty="0">
                <a:solidFill>
                  <a:srgbClr val="FFFFFF"/>
                </a:solidFill>
                <a:latin typeface="+mj-lt"/>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3"/>
          <a:stretch>
            <a:fillRect/>
          </a:stretch>
        </p:blipFill>
        <p:spPr>
          <a:xfrm>
            <a:off x="1099680" y="59327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2057400" y="495300"/>
            <a:ext cx="14249400" cy="1446550"/>
          </a:xfrm>
          <a:prstGeom prst="rect">
            <a:avLst/>
          </a:prstGeom>
          <a:noFill/>
        </p:spPr>
        <p:txBody>
          <a:bodyPr wrap="square" rtlCol="0">
            <a:spAutoFit/>
          </a:bodyPr>
          <a:lstStyle/>
          <a:p>
            <a:pPr algn="just"/>
            <a:r>
              <a:rPr lang="vi-VN" sz="4400" b="1" dirty="0">
                <a:solidFill>
                  <a:srgbClr val="002060"/>
                </a:solidFill>
                <a:latin typeface="Calibri" panose="020F0502020204030204" pitchFamily="34" charset="0"/>
                <a:cs typeface="Calibri" panose="020F0502020204030204" pitchFamily="34" charset="0"/>
              </a:rPr>
              <a:t>Quan sát các sản phẩm công nghệ trong Hình 1 và cho biết chúng có vai trò như thế nào trong đời sống.</a:t>
            </a:r>
            <a:endParaRPr lang="en-US" sz="4400" b="1" dirty="0">
              <a:solidFill>
                <a:srgbClr val="00206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28AC11C8-CF3C-7190-7CD7-CDAF4B0B7AEA}"/>
              </a:ext>
            </a:extLst>
          </p:cNvPr>
          <p:cNvPicPr>
            <a:picLocks noChangeAspect="1"/>
          </p:cNvPicPr>
          <p:nvPr/>
        </p:nvPicPr>
        <p:blipFill>
          <a:blip r:embed="rId4"/>
          <a:stretch>
            <a:fillRect/>
          </a:stretch>
        </p:blipFill>
        <p:spPr>
          <a:xfrm>
            <a:off x="3124200" y="2324100"/>
            <a:ext cx="11963400" cy="7253953"/>
          </a:xfrm>
          <a:prstGeom prst="rect">
            <a:avLst/>
          </a:prstGeom>
        </p:spPr>
      </p:pic>
    </p:spTree>
    <p:extLst>
      <p:ext uri="{BB962C8B-B14F-4D97-AF65-F5344CB8AC3E}">
        <p14:creationId xmlns:p14="http://schemas.microsoft.com/office/powerpoint/2010/main" val="3858293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id="{9F2230C9-162F-5C55-6A83-912A83D5C977}"/>
              </a:ext>
            </a:extLst>
          </p:cNvPr>
          <p:cNvPicPr>
            <a:picLocks noChangeAspect="1"/>
          </p:cNvPicPr>
          <p:nvPr/>
        </p:nvPicPr>
        <p:blipFill>
          <a:blip r:embed="rId2"/>
          <a:stretch>
            <a:fillRect/>
          </a:stretch>
        </p:blipFill>
        <p:spPr>
          <a:xfrm>
            <a:off x="990600" y="2857500"/>
            <a:ext cx="6269182" cy="5172075"/>
          </a:xfrm>
          <a:prstGeom prst="rect">
            <a:avLst/>
          </a:prstGeom>
        </p:spPr>
      </p:pic>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Là phương tiện di chuyển, giúp đáp ứng nhu cầu đi lại của con người. </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3"/>
          <a:stretch>
            <a:fillRect/>
          </a:stretch>
        </p:blipFill>
        <p:spPr>
          <a:xfrm>
            <a:off x="3733800" y="647700"/>
            <a:ext cx="10189073" cy="1371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123658"/>
          </a:xfrm>
          <a:prstGeom prst="rect">
            <a:avLst/>
          </a:prstGeom>
          <a:noFill/>
        </p:spPr>
        <p:txBody>
          <a:bodyPr wrap="square">
            <a:spAutoFit/>
          </a:bodyPr>
          <a:lstStyle/>
          <a:p>
            <a:pPr lvl="0" algn="ctr" defTabSz="1219170">
              <a:buClr>
                <a:srgbClr val="000000"/>
              </a:buClr>
            </a:pPr>
            <a:r>
              <a:rPr lang="vi-VN" sz="6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Giúp bảo quản thực phẩm, làm đá,...</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2"/>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DDDA3EAD-189E-F8C2-5C7F-C5A2345AAC7F}"/>
              </a:ext>
            </a:extLst>
          </p:cNvPr>
          <p:cNvPicPr>
            <a:picLocks noChangeAspect="1"/>
          </p:cNvPicPr>
          <p:nvPr/>
        </p:nvPicPr>
        <p:blipFill>
          <a:blip r:embed="rId3"/>
          <a:stretch>
            <a:fillRect/>
          </a:stretch>
        </p:blipFill>
        <p:spPr>
          <a:xfrm>
            <a:off x="1219200" y="3162300"/>
            <a:ext cx="5652336" cy="4686300"/>
          </a:xfrm>
          <a:prstGeom prst="rect">
            <a:avLst/>
          </a:prstGeom>
        </p:spPr>
      </p:pic>
    </p:spTree>
    <p:extLst>
      <p:ext uri="{BB962C8B-B14F-4D97-AF65-F5344CB8AC3E}">
        <p14:creationId xmlns:p14="http://schemas.microsoft.com/office/powerpoint/2010/main" val="2409841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308324"/>
          </a:xfrm>
          <a:prstGeom prst="rect">
            <a:avLst/>
          </a:prstGeom>
          <a:noFill/>
        </p:spPr>
        <p:txBody>
          <a:bodyPr wrap="square">
            <a:spAutoFit/>
          </a:bodyPr>
          <a:lstStyle/>
          <a:p>
            <a:pPr lvl="0" algn="ctr" defTabSz="1219170">
              <a:buClr>
                <a:srgbClr val="000000"/>
              </a:buClr>
            </a:pPr>
            <a:r>
              <a:rPr lang="vi-VN" sz="72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cày, xới đất nhanh chóng.</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2"/>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id="{9FB0409D-1059-41A3-D447-A4BB05758051}"/>
              </a:ext>
            </a:extLst>
          </p:cNvPr>
          <p:cNvPicPr>
            <a:picLocks noChangeAspect="1"/>
          </p:cNvPicPr>
          <p:nvPr/>
        </p:nvPicPr>
        <p:blipFill>
          <a:blip r:embed="rId3"/>
          <a:stretch>
            <a:fillRect/>
          </a:stretch>
        </p:blipFill>
        <p:spPr>
          <a:xfrm>
            <a:off x="1066800" y="3314700"/>
            <a:ext cx="5912726" cy="4934361"/>
          </a:xfrm>
          <a:prstGeom prst="rect">
            <a:avLst/>
          </a:prstGeom>
        </p:spPr>
      </p:pic>
    </p:spTree>
    <p:extLst>
      <p:ext uri="{BB962C8B-B14F-4D97-AF65-F5344CB8AC3E}">
        <p14:creationId xmlns:p14="http://schemas.microsoft.com/office/powerpoint/2010/main" val="3815940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397</TotalTime>
  <Words>490</Words>
  <Application>Microsoft Office PowerPoint</Application>
  <PresentationFormat>Custom</PresentationFormat>
  <Paragraphs>37</Paragraphs>
  <Slides>19</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 Education Presentation In Nature Watercolor Style</dc:title>
  <dc:subject>9Slide.vn</dc:subject>
  <dc:creator>MinhThangPC.VN</dc:creator>
  <dc:description>9Slide.vn</dc:description>
  <cp:lastModifiedBy>Vũ Kim Ngân</cp:lastModifiedBy>
  <cp:revision>36</cp:revision>
  <dcterms:created xsi:type="dcterms:W3CDTF">2006-08-16T00:00:00Z</dcterms:created>
  <dcterms:modified xsi:type="dcterms:W3CDTF">2025-09-08T08:46:20Z</dcterms:modified>
  <cp:category>9Slide.vn</cp:category>
  <dc:identifier>DAGFQb04hJQ</dc:identifier>
</cp:coreProperties>
</file>