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6" r:id="rId4"/>
  </p:sldMasterIdLst>
  <p:notesMasterIdLst>
    <p:notesMasterId r:id="rId38"/>
  </p:notesMasterIdLst>
  <p:sldIdLst>
    <p:sldId id="267" r:id="rId5"/>
    <p:sldId id="258" r:id="rId6"/>
    <p:sldId id="257" r:id="rId7"/>
    <p:sldId id="256" r:id="rId8"/>
    <p:sldId id="269" r:id="rId9"/>
    <p:sldId id="271" r:id="rId10"/>
    <p:sldId id="264" r:id="rId11"/>
    <p:sldId id="263" r:id="rId12"/>
    <p:sldId id="259" r:id="rId13"/>
    <p:sldId id="260" r:id="rId14"/>
    <p:sldId id="262" r:id="rId15"/>
    <p:sldId id="272" r:id="rId16"/>
    <p:sldId id="273" r:id="rId17"/>
    <p:sldId id="274" r:id="rId18"/>
    <p:sldId id="328" r:id="rId19"/>
    <p:sldId id="265" r:id="rId20"/>
    <p:sldId id="330" r:id="rId21"/>
    <p:sldId id="331" r:id="rId22"/>
    <p:sldId id="329" r:id="rId23"/>
    <p:sldId id="332" r:id="rId24"/>
    <p:sldId id="323" r:id="rId25"/>
    <p:sldId id="333" r:id="rId26"/>
    <p:sldId id="334" r:id="rId27"/>
    <p:sldId id="335" r:id="rId28"/>
    <p:sldId id="336" r:id="rId29"/>
    <p:sldId id="337" r:id="rId30"/>
    <p:sldId id="4411" r:id="rId31"/>
    <p:sldId id="4412" r:id="rId32"/>
    <p:sldId id="4413" r:id="rId33"/>
    <p:sldId id="4414" r:id="rId34"/>
    <p:sldId id="4415" r:id="rId35"/>
    <p:sldId id="4416" r:id="rId36"/>
    <p:sldId id="4453" r:id="rId37"/>
  </p:sldIdLst>
  <p:sldSz cx="18288000" cy="10287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p:scale>
          <a:sx n="33" d="100"/>
          <a:sy n="33" d="100"/>
        </p:scale>
        <p:origin x="-1349" y="-79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3BF4DC-2F5F-498D-B45C-CD74146E74DD}" type="datetimeFigureOut">
              <a:rPr lang="en-US" smtClean="0"/>
              <a:t>9/18/2025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FDE7B-79EB-49AE-8002-20202422AE7B}" type="slidenum">
              <a:rPr lang="en-US" smtClean="0"/>
              <a:t>‹#›</a:t>
            </a:fld>
            <a:endParaRPr lang="en-US"/>
          </a:p>
        </p:txBody>
      </p:sp>
    </p:spTree>
    <p:extLst>
      <p:ext uri="{BB962C8B-B14F-4D97-AF65-F5344CB8AC3E}">
        <p14:creationId xmlns:p14="http://schemas.microsoft.com/office/powerpoint/2010/main" val="34985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7FDE7B-79EB-49AE-8002-20202422AE7B}" type="slidenum">
              <a:rPr lang="en-US" smtClean="0"/>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0">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400" lvl="0" indent="-609600" rtl="0">
              <a:lnSpc>
                <a:spcPct val="100000"/>
              </a:lnSpc>
              <a:spcBef>
                <a:spcPts val="0"/>
              </a:spcBef>
              <a:spcAft>
                <a:spcPts val="0"/>
              </a:spcAft>
              <a:buClr>
                <a:srgbClr val="434343"/>
              </a:buClr>
              <a:buSzPts val="1200"/>
              <a:buAutoNum type="arabicPeriod"/>
              <a:defRPr sz="2400">
                <a:solidFill>
                  <a:srgbClr val="434343"/>
                </a:solidFill>
              </a:defRPr>
            </a:lvl1pPr>
            <a:lvl2pPr marL="1828800" lvl="1" indent="-609600"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200" lvl="2" indent="-609600"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600" lvl="3" indent="-609600"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2000" lvl="4" indent="-609600"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400" lvl="5" indent="-609600"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800" lvl="6" indent="-609600"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200" lvl="7" indent="-609600"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600" lvl="8" indent="-609600"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0">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0">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0">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0">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 header 3">
  <p:cSld name="Section header 3">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0">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and text 2">
  <p:cSld name="Title and text 2">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and text 3">
  <p:cSld name="Title and text 3">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and two columns 2">
  <p:cSld name="Title and two columns 2">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and text 4">
  <p:cSld name="Title and text 4">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Clr>
                <a:srgbClr val="434343"/>
              </a:buClr>
              <a:buSzPts val="1400"/>
              <a:buChar char="●"/>
              <a:defRPr>
                <a:solidFill>
                  <a:srgbClr val="434343"/>
                </a:solidFill>
              </a:defRPr>
            </a:lvl1pPr>
            <a:lvl2pPr marL="1828800" lvl="1" indent="-635000" rtl="0">
              <a:lnSpc>
                <a:spcPct val="115000"/>
              </a:lnSpc>
              <a:spcBef>
                <a:spcPts val="2000"/>
              </a:spcBef>
              <a:spcAft>
                <a:spcPts val="0"/>
              </a:spcAft>
              <a:buClr>
                <a:srgbClr val="434343"/>
              </a:buClr>
              <a:buSzPts val="1400"/>
              <a:buChar char="○"/>
              <a:defRPr>
                <a:solidFill>
                  <a:srgbClr val="434343"/>
                </a:solidFill>
              </a:defRPr>
            </a:lvl2pPr>
            <a:lvl3pPr marL="2743200" lvl="2" indent="-635000" rtl="0">
              <a:lnSpc>
                <a:spcPct val="115000"/>
              </a:lnSpc>
              <a:spcBef>
                <a:spcPts val="3200"/>
              </a:spcBef>
              <a:spcAft>
                <a:spcPts val="0"/>
              </a:spcAft>
              <a:buClr>
                <a:srgbClr val="434343"/>
              </a:buClr>
              <a:buSzPts val="1400"/>
              <a:buChar char="■"/>
              <a:defRPr>
                <a:solidFill>
                  <a:srgbClr val="434343"/>
                </a:solidFill>
              </a:defRPr>
            </a:lvl3pPr>
            <a:lvl4pPr marL="3657600" lvl="3" indent="-635000" rtl="0">
              <a:lnSpc>
                <a:spcPct val="115000"/>
              </a:lnSpc>
              <a:spcBef>
                <a:spcPts val="3200"/>
              </a:spcBef>
              <a:spcAft>
                <a:spcPts val="0"/>
              </a:spcAft>
              <a:buClr>
                <a:srgbClr val="434343"/>
              </a:buClr>
              <a:buSzPts val="1400"/>
              <a:buChar char="●"/>
              <a:defRPr>
                <a:solidFill>
                  <a:srgbClr val="434343"/>
                </a:solidFill>
              </a:defRPr>
            </a:lvl4pPr>
            <a:lvl5pPr marL="4572000" lvl="4" indent="-635000" rtl="0">
              <a:lnSpc>
                <a:spcPct val="115000"/>
              </a:lnSpc>
              <a:spcBef>
                <a:spcPts val="3200"/>
              </a:spcBef>
              <a:spcAft>
                <a:spcPts val="0"/>
              </a:spcAft>
              <a:buClr>
                <a:srgbClr val="434343"/>
              </a:buClr>
              <a:buSzPts val="1400"/>
              <a:buChar char="○"/>
              <a:defRPr>
                <a:solidFill>
                  <a:srgbClr val="434343"/>
                </a:solidFill>
              </a:defRPr>
            </a:lvl5pPr>
            <a:lvl6pPr marL="5486400" lvl="5" indent="-635000" rtl="0">
              <a:lnSpc>
                <a:spcPct val="115000"/>
              </a:lnSpc>
              <a:spcBef>
                <a:spcPts val="3200"/>
              </a:spcBef>
              <a:spcAft>
                <a:spcPts val="0"/>
              </a:spcAft>
              <a:buClr>
                <a:srgbClr val="434343"/>
              </a:buClr>
              <a:buSzPts val="1400"/>
              <a:buChar char="■"/>
              <a:defRPr>
                <a:solidFill>
                  <a:srgbClr val="434343"/>
                </a:solidFill>
              </a:defRPr>
            </a:lvl6pPr>
            <a:lvl7pPr marL="6400800" lvl="6" indent="-635000" rtl="0">
              <a:lnSpc>
                <a:spcPct val="115000"/>
              </a:lnSpc>
              <a:spcBef>
                <a:spcPts val="3200"/>
              </a:spcBef>
              <a:spcAft>
                <a:spcPts val="0"/>
              </a:spcAft>
              <a:buClr>
                <a:srgbClr val="434343"/>
              </a:buClr>
              <a:buSzPts val="1400"/>
              <a:buChar char="●"/>
              <a:defRPr>
                <a:solidFill>
                  <a:srgbClr val="434343"/>
                </a:solidFill>
              </a:defRPr>
            </a:lvl7pPr>
            <a:lvl8pPr marL="7315200" lvl="7" indent="-635000" rtl="0">
              <a:lnSpc>
                <a:spcPct val="115000"/>
              </a:lnSpc>
              <a:spcBef>
                <a:spcPts val="3200"/>
              </a:spcBef>
              <a:spcAft>
                <a:spcPts val="0"/>
              </a:spcAft>
              <a:buClr>
                <a:srgbClr val="434343"/>
              </a:buClr>
              <a:buSzPts val="1400"/>
              <a:buChar char="○"/>
              <a:defRPr>
                <a:solidFill>
                  <a:srgbClr val="434343"/>
                </a:solidFill>
              </a:defRPr>
            </a:lvl8pPr>
            <a:lvl9pPr marL="8229600" lvl="8" indent="-635000"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 and three columns">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and three columns 1">
  <p:cSld name="Title and three columns 1">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Numbers and text 2">
  <p:cSld name="Numbers and text 2">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0">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0">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0">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a:fillRect/>
          </a:stretch>
        </p:blipFill>
        <p:spPr>
          <a:xfrm>
            <a:off x="-4013984" y="-1425310"/>
            <a:ext cx="4751874" cy="4902941"/>
          </a:xfrm>
          <a:prstGeom prst="rect">
            <a:avLst/>
          </a:prstGeom>
        </p:spPr>
      </p:pic>
      <p:sp>
        <p:nvSpPr>
          <p:cNvPr id="79" name="Title 1"/>
          <p:cNvSpPr txBox="1"/>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6400"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0"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p:cNvSpPr txBox="1"/>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2636087" y="10709911"/>
            <a:ext cx="2736014" cy="3003728"/>
          </a:xfrm>
          <a:prstGeom prst="rect">
            <a:avLst/>
          </a:prstGeom>
        </p:spPr>
      </p:pic>
      <p:sp>
        <p:nvSpPr>
          <p:cNvPr id="82" name="TextBox 3"/>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p:cNvSpPr txBox="1"/>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p:cNvSpPr txBox="1"/>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800" rtl="0" eaLnBrk="1" fontAlgn="auto" latinLnBrk="0" hangingPunct="1">
              <a:lnSpc>
                <a:spcPct val="100000"/>
              </a:lnSpc>
              <a:spcBef>
                <a:spcPts val="600"/>
              </a:spcBef>
              <a:spcAft>
                <a:spcPts val="0"/>
              </a:spcAft>
              <a:buClr>
                <a:srgbClr val="000000"/>
              </a:buClr>
              <a:buSzTx/>
              <a:buFont typeface="Arial" panose="020B0604020202020204"/>
              <a:buNone/>
              <a:defRPr/>
            </a:pPr>
            <a:r>
              <a:rPr kumimoji="0" lang="en-GB"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GB"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rPr>
              <a:t>Slidesgo</a:t>
            </a:r>
            <a:r>
              <a:rPr kumimoji="0" lang="en-GB"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GB"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rPr>
              <a:t>Flaticon</a:t>
            </a:r>
            <a:r>
              <a:rPr kumimoji="0" lang="en-GB"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GB"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3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77" name="Picture 76"/>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a:fillRect/>
          </a:stretch>
        </p:blipFill>
        <p:spPr>
          <a:xfrm>
            <a:off x="-4013984" y="-1425310"/>
            <a:ext cx="4751874" cy="4902941"/>
          </a:xfrm>
          <a:prstGeom prst="rect">
            <a:avLst/>
          </a:prstGeom>
        </p:spPr>
      </p:pic>
      <p:sp>
        <p:nvSpPr>
          <p:cNvPr id="78" name="Title 1"/>
          <p:cNvSpPr txBox="1"/>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6400"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0"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p:cNvSpPr txBox="1"/>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2636087" y="10709911"/>
            <a:ext cx="2736014" cy="3003728"/>
          </a:xfrm>
          <a:prstGeom prst="rect">
            <a:avLst/>
          </a:prstGeom>
        </p:spPr>
      </p:pic>
      <p:sp>
        <p:nvSpPr>
          <p:cNvPr id="81" name="TextBox 3"/>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p:cNvSpPr txBox="1"/>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p:cNvSpPr txBox="1"/>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8288000" cy="1028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a:fillRect/>
          </a:stretch>
        </p:blipFill>
        <p:spPr>
          <a:xfrm>
            <a:off x="-4013984" y="-1425310"/>
            <a:ext cx="4751874" cy="4902941"/>
          </a:xfrm>
          <a:prstGeom prst="rect">
            <a:avLst/>
          </a:prstGeom>
        </p:spPr>
      </p:pic>
      <p:sp>
        <p:nvSpPr>
          <p:cNvPr id="5" name="Title 1"/>
          <p:cNvSpPr txBox="1"/>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6400"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0"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p:cNvSpPr txBox="1"/>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a:fillRect/>
          </a:stretch>
        </p:blipFill>
        <p:spPr>
          <a:xfrm>
            <a:off x="2636087" y="10709911"/>
            <a:ext cx="2736014" cy="3003728"/>
          </a:xfrm>
          <a:prstGeom prst="rect">
            <a:avLst/>
          </a:prstGeom>
        </p:spPr>
      </p:pic>
      <p:sp>
        <p:nvSpPr>
          <p:cNvPr id="10" name="TextBox 3"/>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p:cNvSpPr txBox="1"/>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p:cNvSpPr txBox="1"/>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and three columns" userDrawn="1">
  <p:cSld name="1_Title and three columns">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pic>
        <p:nvPicPr>
          <p:cNvPr id="7" name="Picture 6"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pic>
        <p:nvPicPr>
          <p:cNvPr id="7" name="Picture 6"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905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pic>
        <p:nvPicPr>
          <p:cNvPr id="8" name="Picture 7" descr="A white circle with leaves and blue text&#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86000" y="266700"/>
            <a:ext cx="2076450" cy="207645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Shape 5"/>
        <p:cNvGrpSpPr/>
        <p:nvPr/>
      </p:nvGrpSpPr>
      <p:grpSpPr>
        <a:xfrm>
          <a:off x="0" y="0"/>
          <a:ext cx="0" cy="0"/>
          <a:chOff x="0" y="0"/>
          <a:chExt cx="0" cy="0"/>
        </a:xfrm>
      </p:grpSpPr>
      <p:sp>
        <p:nvSpPr>
          <p:cNvPr id="4" name="9Slide.vn - 2019"/>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e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74.svg"/></Relationships>
</file>

<file path=ppt/slides/_rels/slide3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sv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algn="ctr">
              <a:lnSpc>
                <a:spcPts val="4480"/>
              </a:lnSpc>
            </a:pPr>
            <a:r>
              <a:rPr lang="en-US" sz="3200">
                <a:solidFill>
                  <a:srgbClr val="FFFFFF"/>
                </a:solidFill>
                <a:latin typeface="Muli"/>
              </a:rPr>
              <a:t>"Các loại phép chiếu bản đồ", geographyrealm.com, https://www.geographyrealm.com/types-map-projections/</a:t>
            </a:r>
          </a:p>
        </p:txBody>
      </p:sp>
      <p:pic>
        <p:nvPicPr>
          <p:cNvPr id="30" name="Picture 29" descr="A white and pink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781300"/>
            <a:ext cx="13549911" cy="4419600"/>
          </a:xfrm>
          <a:prstGeom prst="rect">
            <a:avLst/>
          </a:prstGeom>
        </p:spPr>
      </p:pic>
      <p:sp>
        <p:nvSpPr>
          <p:cNvPr id="32" name="Freeform 7"/>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3" cstate="print"/>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9" name="Group 68"/>
          <p:cNvGrpSpPr/>
          <p:nvPr/>
        </p:nvGrpSpPr>
        <p:grpSpPr>
          <a:xfrm>
            <a:off x="6477000" y="723901"/>
            <a:ext cx="10896600" cy="3276600"/>
            <a:chOff x="6477000" y="723901"/>
            <a:chExt cx="10896600" cy="2514599"/>
          </a:xfrm>
        </p:grpSpPr>
        <p:grpSp>
          <p:nvGrpSpPr>
            <p:cNvPr id="70" name="Graphic 4"/>
            <p:cNvGrpSpPr/>
            <p:nvPr/>
          </p:nvGrpSpPr>
          <p:grpSpPr>
            <a:xfrm>
              <a:off x="6477000" y="723901"/>
              <a:ext cx="10896600" cy="2514599"/>
              <a:chOff x="5610688" y="1031736"/>
              <a:chExt cx="5879305" cy="3980523"/>
            </a:xfrm>
          </p:grpSpPr>
          <p:sp>
            <p:nvSpPr>
              <p:cNvPr id="72" name="Freeform: Shape 71"/>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73" name="Freeform: Shape 72"/>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74" name="Graphic 4"/>
              <p:cNvGrpSpPr/>
              <p:nvPr/>
            </p:nvGrpSpPr>
            <p:grpSpPr>
              <a:xfrm>
                <a:off x="5610688" y="1031736"/>
                <a:ext cx="5879305" cy="3980523"/>
                <a:chOff x="5610688" y="1031736"/>
                <a:chExt cx="5879305" cy="3980523"/>
              </a:xfrm>
              <a:solidFill>
                <a:srgbClr val="1A1A1A"/>
              </a:solidFill>
            </p:grpSpPr>
            <p:sp>
              <p:nvSpPr>
                <p:cNvPr id="75" name="Freeform: Shape 74"/>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76" name="Freeform: Shape 75"/>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77" name="Freeform: Shape 76"/>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78" name="Freeform: Shape 77"/>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79" name="Freeform: Shape 78"/>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80" name="Freeform: Shape 79"/>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71" name="TextBox 70"/>
            <p:cNvSpPr txBox="1"/>
            <p:nvPr/>
          </p:nvSpPr>
          <p:spPr>
            <a:xfrm>
              <a:off x="7239000" y="1113657"/>
              <a:ext cx="9144000" cy="1475859"/>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Quan sát hình 4, kết hợp với các tư liệu sưu tầm và vốn hiểu biết, cho biết nguyên nhân gây xói mòn đất. </a:t>
              </a:r>
            </a:p>
          </p:txBody>
        </p:sp>
      </p:grpSp>
      <p:grpSp>
        <p:nvGrpSpPr>
          <p:cNvPr id="94" name="Group 93"/>
          <p:cNvGrpSpPr/>
          <p:nvPr/>
        </p:nvGrpSpPr>
        <p:grpSpPr>
          <a:xfrm>
            <a:off x="7162800" y="4610100"/>
            <a:ext cx="10896600" cy="3048000"/>
            <a:chOff x="6477000" y="723901"/>
            <a:chExt cx="10896600" cy="2514599"/>
          </a:xfrm>
        </p:grpSpPr>
        <p:grpSp>
          <p:nvGrpSpPr>
            <p:cNvPr id="95" name="Graphic 4"/>
            <p:cNvGrpSpPr/>
            <p:nvPr/>
          </p:nvGrpSpPr>
          <p:grpSpPr>
            <a:xfrm>
              <a:off x="6477000" y="723901"/>
              <a:ext cx="10896600" cy="2514599"/>
              <a:chOff x="5610688" y="1031736"/>
              <a:chExt cx="5879305" cy="3980523"/>
            </a:xfrm>
          </p:grpSpPr>
          <p:sp>
            <p:nvSpPr>
              <p:cNvPr id="97" name="Freeform: Shape 96"/>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8" name="Freeform: Shape 97"/>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9" name="Graphic 4"/>
              <p:cNvGrpSpPr/>
              <p:nvPr/>
            </p:nvGrpSpPr>
            <p:grpSpPr>
              <a:xfrm>
                <a:off x="5610688" y="1031736"/>
                <a:ext cx="5879305" cy="3980523"/>
                <a:chOff x="5610688" y="1031736"/>
                <a:chExt cx="5879305" cy="3980523"/>
              </a:xfrm>
              <a:solidFill>
                <a:srgbClr val="1A1A1A"/>
              </a:solidFill>
            </p:grpSpPr>
            <p:sp>
              <p:nvSpPr>
                <p:cNvPr id="100" name="Freeform: Shape 99"/>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01" name="Freeform: Shape 100"/>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02" name="Freeform: Shape 101"/>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03" name="Freeform: Shape 102"/>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04" name="Freeform: Shape 103"/>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05" name="Freeform: Shape 104"/>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96" name="TextBox 95"/>
            <p:cNvSpPr txBox="1"/>
            <p:nvPr/>
          </p:nvSpPr>
          <p:spPr>
            <a:xfrm>
              <a:off x="7239000" y="1113657"/>
              <a:ext cx="9144000" cy="1629783"/>
            </a:xfrm>
            <a:prstGeom prst="rect">
              <a:avLst/>
            </a:prstGeom>
            <a:noFill/>
          </p:spPr>
          <p:txBody>
            <a:bodyPr wrap="square" rtlCol="0">
              <a:spAutoFit/>
            </a:bodyPr>
            <a:lstStyle/>
            <a:p>
              <a:pPr algn="ctr"/>
              <a:r>
                <a:rPr lang="vi-VN" sz="6600" b="1" dirty="0">
                  <a:solidFill>
                    <a:srgbClr val="FF0000"/>
                  </a:solidFill>
                  <a:latin typeface="Calibri" panose="020F0502020204030204" pitchFamily="34" charset="0"/>
                  <a:cs typeface="Calibri" panose="020F0502020204030204" pitchFamily="34" charset="0"/>
                </a:rPr>
                <a:t>Nguyên nhân nào do con người gây ra?</a:t>
              </a:r>
            </a:p>
          </p:txBody>
        </p:sp>
      </p:grpSp>
      <p:sp>
        <p:nvSpPr>
          <p:cNvPr id="27" name="Oval 2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down)">
                                      <p:cBhvr>
                                        <p:cTn id="12"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aphic 4"/>
          <p:cNvGrpSpPr/>
          <p:nvPr/>
        </p:nvGrpSpPr>
        <p:grpSpPr>
          <a:xfrm>
            <a:off x="9829800" y="1562101"/>
            <a:ext cx="8224626" cy="3810000"/>
            <a:chOff x="5610688" y="1031736"/>
            <a:chExt cx="5879305" cy="3980523"/>
          </a:xfrm>
        </p:grpSpPr>
        <p:sp>
          <p:nvSpPr>
            <p:cNvPr id="27" name="Freeform: Shape 26"/>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8" name="Freeform: Shape 27"/>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29" name="Graphic 4"/>
            <p:cNvGrpSpPr/>
            <p:nvPr/>
          </p:nvGrpSpPr>
          <p:grpSpPr>
            <a:xfrm>
              <a:off x="5610688" y="1031736"/>
              <a:ext cx="5879305" cy="3980523"/>
              <a:chOff x="5610688" y="1031736"/>
              <a:chExt cx="5879305" cy="3980523"/>
            </a:xfrm>
            <a:solidFill>
              <a:srgbClr val="1A1A1A"/>
            </a:solidFill>
          </p:grpSpPr>
          <p:sp>
            <p:nvSpPr>
              <p:cNvPr id="30" name="Freeform: Shape 29"/>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1" name="Freeform: Shape 30"/>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2" name="Freeform: Shape 31"/>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3" name="Freeform: Shape 32"/>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4" name="Freeform: Shape 33"/>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5" name="Freeform: Shape 34"/>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6" name="TextBox 35"/>
          <p:cNvSpPr txBox="1"/>
          <p:nvPr/>
        </p:nvSpPr>
        <p:spPr>
          <a:xfrm>
            <a:off x="10372125" y="2134009"/>
            <a:ext cx="7129521" cy="2554545"/>
          </a:xfrm>
          <a:prstGeom prst="rect">
            <a:avLst/>
          </a:prstGeom>
          <a:noFill/>
        </p:spPr>
        <p:txBody>
          <a:bodyPr wrap="square" rtlCol="0">
            <a:spAutoFit/>
          </a:bodyPr>
          <a:lstStyle/>
          <a:p>
            <a:pPr lvl="0" algn="ctr" defTabSz="1371600"/>
            <a:r>
              <a:rPr lang="en-US" sz="8000" b="1" dirty="0" err="1">
                <a:solidFill>
                  <a:srgbClr val="FF0000"/>
                </a:solidFill>
                <a:latin typeface="Calibri" panose="020F0502020204030204" pitchFamily="34" charset="0"/>
                <a:ea typeface="楷体"/>
                <a:cs typeface="Calibri" panose="020F0502020204030204" pitchFamily="34" charset="0"/>
              </a:rPr>
              <a:t>Xói</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mòn</a:t>
            </a:r>
            <a:r>
              <a:rPr lang="en-US" sz="8000" b="1" dirty="0">
                <a:solidFill>
                  <a:srgbClr val="FF0000"/>
                </a:solidFill>
                <a:latin typeface="Calibri" panose="020F0502020204030204" pitchFamily="34" charset="0"/>
                <a:ea typeface="楷体"/>
                <a:cs typeface="Calibri" panose="020F0502020204030204" pitchFamily="34" charset="0"/>
              </a:rPr>
              <a:t> do </a:t>
            </a:r>
            <a:r>
              <a:rPr lang="en-US" sz="8000" b="1" dirty="0" err="1">
                <a:solidFill>
                  <a:srgbClr val="FF0000"/>
                </a:solidFill>
                <a:latin typeface="Calibri" panose="020F0502020204030204" pitchFamily="34" charset="0"/>
                <a:ea typeface="楷体"/>
                <a:cs typeface="Calibri" panose="020F0502020204030204" pitchFamily="34" charset="0"/>
              </a:rPr>
              <a:t>nước</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chảy</a:t>
            </a:r>
            <a:endParaRPr lang="vi-VN" sz="8000" b="1" dirty="0">
              <a:solidFill>
                <a:srgbClr val="FF0000"/>
              </a:solidFill>
              <a:latin typeface="Calibri" panose="020F0502020204030204" pitchFamily="34" charset="0"/>
              <a:ea typeface="楷体"/>
              <a:cs typeface="Calibri" panose="020F0502020204030204" pitchFamily="34" charset="0"/>
            </a:endParaRPr>
          </a:p>
        </p:txBody>
      </p:sp>
      <p:pic>
        <p:nvPicPr>
          <p:cNvPr id="126" name="Picture 125"/>
          <p:cNvPicPr>
            <a:picLocks noChangeAspect="1"/>
          </p:cNvPicPr>
          <p:nvPr/>
        </p:nvPicPr>
        <p:blipFill>
          <a:blip r:embed="rId2"/>
          <a:stretch>
            <a:fillRect/>
          </a:stretch>
        </p:blipFill>
        <p:spPr>
          <a:xfrm>
            <a:off x="381000" y="800100"/>
            <a:ext cx="7037482"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aphic 4"/>
          <p:cNvGrpSpPr/>
          <p:nvPr/>
        </p:nvGrpSpPr>
        <p:grpSpPr>
          <a:xfrm>
            <a:off x="9829800" y="1562101"/>
            <a:ext cx="8224626" cy="3810000"/>
            <a:chOff x="5610688" y="1031736"/>
            <a:chExt cx="5879305" cy="3980523"/>
          </a:xfrm>
        </p:grpSpPr>
        <p:sp>
          <p:nvSpPr>
            <p:cNvPr id="27" name="Freeform: Shape 26"/>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8" name="Freeform: Shape 27"/>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29" name="Graphic 4"/>
            <p:cNvGrpSpPr/>
            <p:nvPr/>
          </p:nvGrpSpPr>
          <p:grpSpPr>
            <a:xfrm>
              <a:off x="5610688" y="1031736"/>
              <a:ext cx="5879305" cy="3980523"/>
              <a:chOff x="5610688" y="1031736"/>
              <a:chExt cx="5879305" cy="3980523"/>
            </a:xfrm>
            <a:solidFill>
              <a:srgbClr val="1A1A1A"/>
            </a:solidFill>
          </p:grpSpPr>
          <p:sp>
            <p:nvSpPr>
              <p:cNvPr id="30" name="Freeform: Shape 29"/>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1" name="Freeform: Shape 30"/>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2" name="Freeform: Shape 31"/>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3" name="Freeform: Shape 32"/>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4" name="Freeform: Shape 33"/>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5" name="Freeform: Shape 34"/>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6" name="TextBox 35"/>
          <p:cNvSpPr txBox="1"/>
          <p:nvPr/>
        </p:nvSpPr>
        <p:spPr>
          <a:xfrm>
            <a:off x="10372125" y="2134009"/>
            <a:ext cx="7129521" cy="255454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độ</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dốc</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của</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nước</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228599" y="1181100"/>
            <a:ext cx="7160049" cy="411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aphic 4"/>
          <p:cNvGrpSpPr/>
          <p:nvPr/>
        </p:nvGrpSpPr>
        <p:grpSpPr>
          <a:xfrm>
            <a:off x="9829800" y="1562101"/>
            <a:ext cx="8224626" cy="3810000"/>
            <a:chOff x="5610688" y="1031736"/>
            <a:chExt cx="5879305" cy="3980523"/>
          </a:xfrm>
        </p:grpSpPr>
        <p:sp>
          <p:nvSpPr>
            <p:cNvPr id="27" name="Freeform: Shape 26"/>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8" name="Freeform: Shape 27"/>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29" name="Graphic 4"/>
            <p:cNvGrpSpPr/>
            <p:nvPr/>
          </p:nvGrpSpPr>
          <p:grpSpPr>
            <a:xfrm>
              <a:off x="5610688" y="1031736"/>
              <a:ext cx="5879305" cy="3980523"/>
              <a:chOff x="5610688" y="1031736"/>
              <a:chExt cx="5879305" cy="3980523"/>
            </a:xfrm>
            <a:solidFill>
              <a:srgbClr val="1A1A1A"/>
            </a:solidFill>
          </p:grpSpPr>
          <p:sp>
            <p:nvSpPr>
              <p:cNvPr id="30" name="Freeform: Shape 29"/>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1" name="Freeform: Shape 30"/>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2" name="Freeform: Shape 31"/>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3" name="Freeform: Shape 32"/>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4" name="Freeform: Shape 33"/>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5" name="Freeform: Shape 34"/>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6" name="TextBox 35"/>
          <p:cNvSpPr txBox="1"/>
          <p:nvPr/>
        </p:nvSpPr>
        <p:spPr>
          <a:xfrm>
            <a:off x="10439400" y="2552700"/>
            <a:ext cx="7129521" cy="132343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gió</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304800" y="1028700"/>
            <a:ext cx="6970266"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aphic 4"/>
          <p:cNvGrpSpPr/>
          <p:nvPr/>
        </p:nvGrpSpPr>
        <p:grpSpPr>
          <a:xfrm>
            <a:off x="9829800" y="1562101"/>
            <a:ext cx="8224626" cy="3810000"/>
            <a:chOff x="5610688" y="1031736"/>
            <a:chExt cx="5879305" cy="3980523"/>
          </a:xfrm>
        </p:grpSpPr>
        <p:sp>
          <p:nvSpPr>
            <p:cNvPr id="27" name="Freeform: Shape 26"/>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8" name="Freeform: Shape 27"/>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29" name="Graphic 4"/>
            <p:cNvGrpSpPr/>
            <p:nvPr/>
          </p:nvGrpSpPr>
          <p:grpSpPr>
            <a:xfrm>
              <a:off x="5610688" y="1031736"/>
              <a:ext cx="5879305" cy="3980523"/>
              <a:chOff x="5610688" y="1031736"/>
              <a:chExt cx="5879305" cy="3980523"/>
            </a:xfrm>
            <a:solidFill>
              <a:srgbClr val="1A1A1A"/>
            </a:solidFill>
          </p:grpSpPr>
          <p:sp>
            <p:nvSpPr>
              <p:cNvPr id="30" name="Freeform: Shape 29"/>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1" name="Freeform: Shape 30"/>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2" name="Freeform: Shape 31"/>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3" name="Freeform: Shape 32"/>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4" name="Freeform: Shape 33"/>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5" name="Freeform: Shape 34"/>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6" name="TextBox 35"/>
          <p:cNvSpPr txBox="1"/>
          <p:nvPr/>
        </p:nvSpPr>
        <p:spPr>
          <a:xfrm>
            <a:off x="10134600" y="2324100"/>
            <a:ext cx="7510521" cy="212365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người</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chặt</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phá</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rừng</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304800" y="952500"/>
            <a:ext cx="7280219"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3810000" y="571500"/>
            <a:ext cx="8382000" cy="7924800"/>
            <a:chOff x="3810000" y="571500"/>
            <a:chExt cx="8382000" cy="7924800"/>
          </a:xfrm>
        </p:grpSpPr>
        <p:sp>
          <p:nvSpPr>
            <p:cNvPr id="2" name="Freeform 11"/>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TextBox 7"/>
            <p:cNvSpPr txBox="1"/>
            <p:nvPr/>
          </p:nvSpPr>
          <p:spPr>
            <a:xfrm>
              <a:off x="4953000" y="2857500"/>
              <a:ext cx="678180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b="1" dirty="0" err="1">
                  <a:solidFill>
                    <a:srgbClr val="000000"/>
                  </a:solidFill>
                  <a:latin typeface="Calibri" panose="020F0502020204030204" pitchFamily="34" charset="0"/>
                  <a:cs typeface="Calibri" panose="020F0502020204030204" pitchFamily="34" charset="0"/>
                </a:rPr>
                <a:t>Kể</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tên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một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số</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hoạt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động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của</a:t>
              </a:r>
              <a:r>
                <a:rPr lang="en-US" sz="6600" b="1" dirty="0">
                  <a:solidFill>
                    <a:srgbClr val="000000"/>
                  </a:solidFill>
                  <a:latin typeface="Calibri" panose="020F0502020204030204" pitchFamily="34" charset="0"/>
                  <a:cs typeface="Calibri" panose="020F0502020204030204" pitchFamily="34" charset="0"/>
                </a:rPr>
                <a:t> con </a:t>
              </a:r>
              <a:r>
                <a:rPr lang="en-US" sz="6600" b="1" dirty="0" err="1">
                  <a:solidFill>
                    <a:srgbClr val="000000"/>
                  </a:solidFill>
                  <a:latin typeface="Calibri" panose="020F0502020204030204" pitchFamily="34" charset="0"/>
                  <a:cs typeface="Calibri" panose="020F0502020204030204" pitchFamily="34" charset="0"/>
                </a:rPr>
                <a:t>người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làm</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gia</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tăng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xói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mòn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đất</a:t>
              </a:r>
              <a:r>
                <a:rPr lang="en-US" sz="66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20"/>
          <p:cNvGrpSpPr/>
          <p:nvPr/>
        </p:nvGrpSpPr>
        <p:grpSpPr>
          <a:xfrm rot="-5400000">
            <a:off x="1447800" y="704850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47800" y="195746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694059" y="195746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9" name="Group 29"/>
          <p:cNvGrpSpPr/>
          <p:nvPr/>
        </p:nvGrpSpPr>
        <p:grpSpPr>
          <a:xfrm>
            <a:off x="1623000" y="2155280"/>
            <a:ext cx="6787500" cy="5593082"/>
            <a:chOff x="0" y="0"/>
            <a:chExt cx="33376791" cy="27503373"/>
          </a:xfrm>
        </p:grpSpPr>
        <p:sp>
          <p:nvSpPr>
            <p:cNvPr id="30" name="Freeform 30"/>
            <p:cNvSpPr/>
            <p:nvPr/>
          </p:nvSpPr>
          <p:spPr>
            <a:xfrm>
              <a:off x="72390" y="72390"/>
              <a:ext cx="33232011" cy="27358593"/>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D6C3FF"/>
            </a:solidFill>
          </p:spPr>
        </p:sp>
        <p:sp>
          <p:nvSpPr>
            <p:cNvPr id="31" name="Freeform 31"/>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32" name="Group 32"/>
          <p:cNvGrpSpPr/>
          <p:nvPr/>
        </p:nvGrpSpPr>
        <p:grpSpPr>
          <a:xfrm>
            <a:off x="7694059" y="704850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2057400" y="2400300"/>
            <a:ext cx="5918513" cy="4985980"/>
          </a:xfrm>
          <a:prstGeom prst="rect">
            <a:avLst/>
          </a:prstGeom>
        </p:spPr>
        <p:txBody>
          <a:bodyPr lIns="0" tIns="0" rIns="0" bIns="0" rtlCol="0" anchor="t">
            <a:spAutoFit/>
          </a:bodyPr>
          <a:lstStyle/>
          <a:p>
            <a:pPr marL="0" lvl="0" indent="0" algn="ctr">
              <a:spcBef>
                <a:spcPct val="0"/>
              </a:spcBef>
            </a:pPr>
            <a:r>
              <a:rPr lang="en-US" sz="5400" dirty="0" err="1">
                <a:solidFill>
                  <a:srgbClr val="000000"/>
                </a:solidFill>
                <a:latin typeface="Muli"/>
              </a:rPr>
              <a:t>Khai</a:t>
            </a:r>
            <a:r>
              <a:rPr lang="en-US" sz="5400" dirty="0">
                <a:solidFill>
                  <a:srgbClr val="000000"/>
                </a:solidFill>
                <a:latin typeface="Muli"/>
              </a:rPr>
              <a:t> </a:t>
            </a:r>
            <a:r>
              <a:rPr lang="en-US" sz="5400" dirty="0" err="1">
                <a:solidFill>
                  <a:srgbClr val="000000"/>
                </a:solidFill>
                <a:latin typeface="Muli"/>
              </a:rPr>
              <a:t>thác</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quá</a:t>
            </a:r>
            <a:r>
              <a:rPr lang="en-US" sz="5400" dirty="0">
                <a:solidFill>
                  <a:srgbClr val="000000"/>
                </a:solidFill>
                <a:latin typeface="Muli"/>
              </a:rPr>
              <a:t> </a:t>
            </a:r>
            <a:r>
              <a:rPr lang="en-US" sz="5400" dirty="0" err="1">
                <a:solidFill>
                  <a:srgbClr val="000000"/>
                </a:solidFill>
                <a:latin typeface="Muli"/>
              </a:rPr>
              <a:t>mức</a:t>
            </a:r>
            <a:r>
              <a:rPr lang="en-US" sz="5400" dirty="0">
                <a:solidFill>
                  <a:srgbClr val="000000"/>
                </a:solidFill>
                <a:latin typeface="Muli"/>
              </a:rPr>
              <a:t> </a:t>
            </a:r>
            <a:r>
              <a:rPr lang="en-US" sz="5400" dirty="0" err="1">
                <a:solidFill>
                  <a:srgbClr val="000000"/>
                </a:solidFill>
                <a:latin typeface="Muli"/>
              </a:rPr>
              <a:t>cho</a:t>
            </a:r>
            <a:r>
              <a:rPr lang="en-US" sz="5400" dirty="0">
                <a:solidFill>
                  <a:srgbClr val="000000"/>
                </a:solidFill>
                <a:latin typeface="Muli"/>
              </a:rPr>
              <a:t> </a:t>
            </a:r>
            <a:r>
              <a:rPr lang="en-US" sz="5400" dirty="0" err="1">
                <a:solidFill>
                  <a:srgbClr val="000000"/>
                </a:solidFill>
                <a:latin typeface="Muli"/>
              </a:rPr>
              <a:t>phép</a:t>
            </a:r>
            <a:r>
              <a:rPr lang="en-US" sz="5400" dirty="0">
                <a:solidFill>
                  <a:srgbClr val="000000"/>
                </a:solidFill>
                <a:latin typeface="Muli"/>
              </a:rPr>
              <a:t>, </a:t>
            </a:r>
            <a:r>
              <a:rPr lang="en-US" sz="5400" dirty="0" err="1">
                <a:solidFill>
                  <a:srgbClr val="000000"/>
                </a:solidFill>
                <a:latin typeface="Muli"/>
              </a:rPr>
              <a:t>không</a:t>
            </a:r>
            <a:r>
              <a:rPr lang="en-US" sz="5400" dirty="0">
                <a:solidFill>
                  <a:srgbClr val="000000"/>
                </a:solidFill>
                <a:latin typeface="Muli"/>
              </a:rPr>
              <a:t> </a:t>
            </a:r>
            <a:r>
              <a:rPr lang="en-US" sz="5400" dirty="0" err="1">
                <a:solidFill>
                  <a:srgbClr val="000000"/>
                </a:solidFill>
                <a:latin typeface="Muli"/>
              </a:rPr>
              <a:t>cải</a:t>
            </a:r>
            <a:r>
              <a:rPr lang="en-US" sz="5400" dirty="0">
                <a:solidFill>
                  <a:srgbClr val="000000"/>
                </a:solidFill>
                <a:latin typeface="Muli"/>
              </a:rPr>
              <a:t> </a:t>
            </a:r>
            <a:r>
              <a:rPr lang="en-US" sz="5400" dirty="0" err="1">
                <a:solidFill>
                  <a:srgbClr val="000000"/>
                </a:solidFill>
                <a:latin typeface="Muli"/>
              </a:rPr>
              <a:t>tạo</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làm</a:t>
            </a:r>
            <a:r>
              <a:rPr lang="en-US" sz="5400" dirty="0">
                <a:solidFill>
                  <a:srgbClr val="000000"/>
                </a:solidFill>
                <a:latin typeface="Muli"/>
              </a:rPr>
              <a:t> </a:t>
            </a:r>
            <a:r>
              <a:rPr lang="en-US" sz="5400" dirty="0" err="1">
                <a:solidFill>
                  <a:srgbClr val="000000"/>
                </a:solidFill>
                <a:latin typeface="Muli"/>
              </a:rPr>
              <a:t>mất</a:t>
            </a:r>
            <a:r>
              <a:rPr lang="en-US" sz="5400" dirty="0">
                <a:solidFill>
                  <a:srgbClr val="000000"/>
                </a:solidFill>
                <a:latin typeface="Muli"/>
              </a:rPr>
              <a:t> </a:t>
            </a:r>
            <a:r>
              <a:rPr lang="en-US" sz="5400" dirty="0" err="1">
                <a:solidFill>
                  <a:srgbClr val="000000"/>
                </a:solidFill>
                <a:latin typeface="Muli"/>
              </a:rPr>
              <a:t>lớp</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che</a:t>
            </a:r>
            <a:r>
              <a:rPr lang="en-US" sz="5400" dirty="0">
                <a:solidFill>
                  <a:srgbClr val="000000"/>
                </a:solidFill>
                <a:latin typeface="Muli"/>
              </a:rPr>
              <a:t> </a:t>
            </a:r>
            <a:r>
              <a:rPr lang="en-US" sz="5400" dirty="0" err="1">
                <a:solidFill>
                  <a:srgbClr val="000000"/>
                </a:solidFill>
                <a:latin typeface="Muli"/>
              </a:rPr>
              <a:t>phủ</a:t>
            </a:r>
            <a:r>
              <a:rPr lang="en-US" sz="5400" dirty="0">
                <a:solidFill>
                  <a:srgbClr val="000000"/>
                </a:solidFill>
                <a:latin typeface="Muli"/>
              </a:rPr>
              <a:t> </a:t>
            </a:r>
            <a:r>
              <a:rPr lang="en-US" sz="5400" dirty="0" err="1">
                <a:solidFill>
                  <a:srgbClr val="000000"/>
                </a:solidFill>
                <a:latin typeface="Muli"/>
              </a:rPr>
              <a:t>trên</a:t>
            </a:r>
            <a:r>
              <a:rPr lang="en-US" sz="5400" dirty="0">
                <a:solidFill>
                  <a:srgbClr val="000000"/>
                </a:solidFill>
                <a:latin typeface="Muli"/>
              </a:rPr>
              <a:t> </a:t>
            </a:r>
            <a:r>
              <a:rPr lang="en-US" sz="5400" dirty="0" err="1">
                <a:solidFill>
                  <a:srgbClr val="000000"/>
                </a:solidFill>
                <a:latin typeface="Muli"/>
              </a:rPr>
              <a:t>bề</a:t>
            </a:r>
            <a:r>
              <a:rPr lang="en-US" sz="5400" dirty="0">
                <a:solidFill>
                  <a:srgbClr val="000000"/>
                </a:solidFill>
                <a:latin typeface="Muli"/>
              </a:rPr>
              <a:t> </a:t>
            </a:r>
            <a:r>
              <a:rPr lang="en-US" sz="5400" dirty="0" err="1">
                <a:solidFill>
                  <a:srgbClr val="000000"/>
                </a:solidFill>
                <a:latin typeface="Muli"/>
              </a:rPr>
              <a:t>mặt</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a:t>
            </a:r>
          </a:p>
        </p:txBody>
      </p:sp>
      <p:pic>
        <p:nvPicPr>
          <p:cNvPr id="1026" name="Picture 2" descr="Mức xử phạt khai thác đất trái phép là bao nhiêu năm 2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27740">
            <a:off x="9774203" y="602216"/>
            <a:ext cx="7722973" cy="4572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ế nào là khai thác khoáng sản trái phé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972">
            <a:off x="10044514" y="5475026"/>
            <a:ext cx="7540305" cy="395866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aphic 4"/>
          <p:cNvGrpSpPr/>
          <p:nvPr/>
        </p:nvGrpSpPr>
        <p:grpSpPr>
          <a:xfrm>
            <a:off x="5039544" y="3559324"/>
            <a:ext cx="11049000" cy="4114800"/>
            <a:chOff x="5610688" y="1031736"/>
            <a:chExt cx="5879305" cy="3980523"/>
          </a:xfrm>
        </p:grpSpPr>
        <p:sp>
          <p:nvSpPr>
            <p:cNvPr id="10" name="Freeform: Shape 9"/>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 name="Freeform: Shape 10"/>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12" name="Graphic 4"/>
            <p:cNvGrpSpPr/>
            <p:nvPr/>
          </p:nvGrpSpPr>
          <p:grpSpPr>
            <a:xfrm>
              <a:off x="5610688" y="1031736"/>
              <a:ext cx="5879305" cy="3980523"/>
              <a:chOff x="5610688" y="1031736"/>
              <a:chExt cx="5879305" cy="3980523"/>
            </a:xfrm>
            <a:solidFill>
              <a:srgbClr val="1A1A1A"/>
            </a:solidFill>
          </p:grpSpPr>
          <p:sp>
            <p:nvSpPr>
              <p:cNvPr id="13" name="Freeform: Shape 12"/>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4" name="Freeform: Shape 13"/>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5" name="Freeform: Shape 14"/>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6" name="Freeform: Shape 15"/>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7" name="Freeform: Shape 16"/>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8" name="Freeform: Shape 17"/>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19" name="TextBox 18"/>
          <p:cNvSpPr txBox="1"/>
          <p:nvPr/>
        </p:nvSpPr>
        <p:spPr>
          <a:xfrm>
            <a:off x="5848640" y="4174028"/>
            <a:ext cx="9592275" cy="3139321"/>
          </a:xfrm>
          <a:prstGeom prst="rect">
            <a:avLst/>
          </a:prstGeom>
          <a:noFill/>
        </p:spPr>
        <p:txBody>
          <a:bodyPr wrap="square" rtlCol="0">
            <a:spAutoFit/>
          </a:bodyPr>
          <a:lstStyle/>
          <a:p>
            <a:pPr lvl="0" algn="ctr" defTabSz="1371600"/>
            <a:r>
              <a:rPr lang="en-US" sz="6600" b="1" dirty="0">
                <a:solidFill>
                  <a:srgbClr val="FF0000"/>
                </a:solidFill>
                <a:latin typeface="Calibri" panose="020F0502020204030204" pitchFamily="34" charset="0"/>
                <a:ea typeface="楷体"/>
                <a:cs typeface="Calibri" panose="020F0502020204030204" pitchFamily="34" charset="0"/>
              </a:rPr>
              <a:t>2. </a:t>
            </a:r>
            <a:r>
              <a:rPr lang="vi-VN" sz="6600" b="1" dirty="0">
                <a:solidFill>
                  <a:srgbClr val="FF0000"/>
                </a:solidFill>
                <a:latin typeface="Calibri" panose="020F0502020204030204" pitchFamily="34" charset="0"/>
                <a:ea typeface="楷体"/>
                <a:cs typeface="Calibri" panose="020F0502020204030204" pitchFamily="34" charset="0"/>
              </a:rPr>
              <a:t>Nêu tác hại của xói mòn đất đối với thực vật, động vật và con người.</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0" name="Group 59"/>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10" name="Group 9"/>
          <p:cNvGrpSpPr/>
          <p:nvPr/>
        </p:nvGrpSpPr>
        <p:grpSpPr>
          <a:xfrm>
            <a:off x="1295400" y="3238500"/>
            <a:ext cx="6096000" cy="2354823"/>
            <a:chOff x="914400" y="3238500"/>
            <a:chExt cx="6096000" cy="2354823"/>
          </a:xfrm>
        </p:grpSpPr>
        <p:grpSp>
          <p:nvGrpSpPr>
            <p:cNvPr id="4" name="Group 18"/>
            <p:cNvGrpSpPr/>
            <p:nvPr/>
          </p:nvGrpSpPr>
          <p:grpSpPr>
            <a:xfrm>
              <a:off x="914400" y="3238500"/>
              <a:ext cx="6096000" cy="2015927"/>
              <a:chOff x="0" y="0"/>
              <a:chExt cx="12573085" cy="12630711"/>
            </a:xfrm>
          </p:grpSpPr>
          <p:sp>
            <p:nvSpPr>
              <p:cNvPr id="5" name="Freeform 19"/>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6" name="Freeform 20"/>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9" name="TextBox 8"/>
            <p:cNvSpPr txBox="1"/>
            <p:nvPr/>
          </p:nvSpPr>
          <p:spPr>
            <a:xfrm>
              <a:off x="1143000" y="3467100"/>
              <a:ext cx="5638800" cy="21262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Cuốn trôi tất cả dưỡng chất của đất, phá huỷ nhanh chóng kết cấu của đất.</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10210800" y="3238500"/>
            <a:ext cx="6858000" cy="2015927"/>
            <a:chOff x="914400" y="3238500"/>
            <a:chExt cx="6096000" cy="2015927"/>
          </a:xfrm>
        </p:grpSpPr>
        <p:grpSp>
          <p:nvGrpSpPr>
            <p:cNvPr id="12" name="Group 18"/>
            <p:cNvGrpSpPr/>
            <p:nvPr/>
          </p:nvGrpSpPr>
          <p:grpSpPr>
            <a:xfrm>
              <a:off x="914400" y="3238500"/>
              <a:ext cx="6096000" cy="2015927"/>
              <a:chOff x="0" y="0"/>
              <a:chExt cx="12573085" cy="12630711"/>
            </a:xfrm>
          </p:grpSpPr>
          <p:sp>
            <p:nvSpPr>
              <p:cNvPr id="19" name="Freeform 19"/>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0" name="Freeform 20"/>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18" name="TextBox 17"/>
            <p:cNvSpPr txBox="1"/>
            <p:nvPr/>
          </p:nvSpPr>
          <p:spPr>
            <a:xfrm>
              <a:off x="1143000" y="3619500"/>
              <a:ext cx="56388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Tạo các khe rãnh lớn gây xói mòn làm mất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32" name="Freeform 2"/>
          <p:cNvSpPr/>
          <p:nvPr/>
        </p:nvSpPr>
        <p:spPr>
          <a:xfrm>
            <a:off x="990600" y="5829300"/>
            <a:ext cx="6858000" cy="3240024"/>
          </a:xfrm>
          <a:custGeom>
            <a:avLst/>
            <a:gdLst/>
            <a:ahLst/>
            <a:cxnLst/>
            <a:rect l="l" t="t" r="r" b="b"/>
            <a:pathLst>
              <a:path w="7315200" h="3697224">
                <a:moveTo>
                  <a:pt x="0" y="0"/>
                </a:moveTo>
                <a:lnTo>
                  <a:pt x="7315200" y="0"/>
                </a:lnTo>
                <a:lnTo>
                  <a:pt x="7315200" y="3697224"/>
                </a:lnTo>
                <a:lnTo>
                  <a:pt x="0" y="36972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 name="Freeform 3"/>
          <p:cNvSpPr/>
          <p:nvPr/>
        </p:nvSpPr>
        <p:spPr>
          <a:xfrm>
            <a:off x="10591800" y="5676900"/>
            <a:ext cx="6400800" cy="3521763"/>
          </a:xfrm>
          <a:custGeom>
            <a:avLst/>
            <a:gdLst/>
            <a:ahLst/>
            <a:cxnLst/>
            <a:rect l="l" t="t" r="r" b="b"/>
            <a:pathLst>
              <a:path w="4899487" h="4893363">
                <a:moveTo>
                  <a:pt x="0" y="0"/>
                </a:moveTo>
                <a:lnTo>
                  <a:pt x="4899488" y="0"/>
                </a:lnTo>
                <a:lnTo>
                  <a:pt x="4899488" y="4893363"/>
                </a:lnTo>
                <a:lnTo>
                  <a:pt x="0" y="4893363"/>
                </a:lnTo>
                <a:lnTo>
                  <a:pt x="0" y="0"/>
                </a:lnTo>
                <a:close/>
              </a:path>
            </a:pathLst>
          </a:custGeom>
          <a:blipFill>
            <a:blip r:embed="rId4"/>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0" name="Group 59"/>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4400" y="3314700"/>
            <a:ext cx="6096000" cy="2015927"/>
            <a:chOff x="914400" y="3238500"/>
            <a:chExt cx="6096000" cy="2015927"/>
          </a:xfrm>
        </p:grpSpPr>
        <p:grpSp>
          <p:nvGrpSpPr>
            <p:cNvPr id="22" name="Group 18"/>
            <p:cNvGrpSpPr/>
            <p:nvPr/>
          </p:nvGrpSpPr>
          <p:grpSpPr>
            <a:xfrm>
              <a:off x="914400" y="3238500"/>
              <a:ext cx="6096000" cy="2015927"/>
              <a:chOff x="0" y="0"/>
              <a:chExt cx="12573085" cy="12630711"/>
            </a:xfrm>
          </p:grpSpPr>
          <p:sp>
            <p:nvSpPr>
              <p:cNvPr id="24" name="Freeform 19"/>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p:cNvSpPr txBox="1"/>
            <p:nvPr/>
          </p:nvSpPr>
          <p:spPr>
            <a:xfrm>
              <a:off x="1143000" y="3467100"/>
              <a:ext cx="5638800" cy="1323439"/>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Cuốn các hạt đất bay đi làm mất đất.</a:t>
              </a:r>
            </a:p>
          </p:txBody>
        </p:sp>
      </p:grpSp>
      <p:grpSp>
        <p:nvGrpSpPr>
          <p:cNvPr id="26" name="Group 25"/>
          <p:cNvGrpSpPr/>
          <p:nvPr/>
        </p:nvGrpSpPr>
        <p:grpSpPr>
          <a:xfrm>
            <a:off x="9829800" y="3390900"/>
            <a:ext cx="6934200" cy="2167592"/>
            <a:chOff x="914400" y="3238500"/>
            <a:chExt cx="6096000" cy="2167592"/>
          </a:xfrm>
        </p:grpSpPr>
        <p:grpSp>
          <p:nvGrpSpPr>
            <p:cNvPr id="27" name="Group 18"/>
            <p:cNvGrpSpPr/>
            <p:nvPr/>
          </p:nvGrpSpPr>
          <p:grpSpPr>
            <a:xfrm>
              <a:off x="914400" y="3238500"/>
              <a:ext cx="6096000" cy="2015927"/>
              <a:chOff x="0" y="0"/>
              <a:chExt cx="12573085" cy="12630711"/>
            </a:xfrm>
          </p:grpSpPr>
          <p:sp>
            <p:nvSpPr>
              <p:cNvPr id="30" name="Freeform 19"/>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p:cNvSpPr txBox="1"/>
            <p:nvPr/>
          </p:nvSpPr>
          <p:spPr>
            <a:xfrm>
              <a:off x="1143000" y="3467100"/>
              <a:ext cx="5638800" cy="1938992"/>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Thành phần đất và các chất hữu cơ bị suy giảm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2"/>
          <p:cNvGrpSpPr/>
          <p:nvPr/>
        </p:nvGrpSpPr>
        <p:grpSpPr>
          <a:xfrm>
            <a:off x="2057400" y="3009900"/>
            <a:ext cx="14169148" cy="5319850"/>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9"/>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9"/>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9"/>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grpSp>
        <p:nvGrpSpPr>
          <p:cNvPr id="18" name="Group 18"/>
          <p:cNvGrpSpPr/>
          <p:nvPr/>
        </p:nvGrpSpPr>
        <p:grpSpPr>
          <a:xfrm>
            <a:off x="1819690" y="2796923"/>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1" name="Group 21"/>
          <p:cNvGrpSpPr/>
          <p:nvPr/>
        </p:nvGrpSpPr>
        <p:grpSpPr>
          <a:xfrm rot="-5400000">
            <a:off x="1819690" y="7688456"/>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7" name="Group 27"/>
          <p:cNvGrpSpPr/>
          <p:nvPr/>
        </p:nvGrpSpPr>
        <p:grpSpPr>
          <a:xfrm rot="5400000">
            <a:off x="15540748" y="2784292"/>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10800000">
            <a:off x="15616948" y="7661092"/>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pic>
        <p:nvPicPr>
          <p:cNvPr id="43" name="Picture 42"/>
          <p:cNvPicPr>
            <a:picLocks noChangeAspect="1"/>
          </p:cNvPicPr>
          <p:nvPr/>
        </p:nvPicPr>
        <p:blipFill>
          <a:blip r:embed="rId3"/>
          <a:stretch>
            <a:fillRect/>
          </a:stretch>
        </p:blipFill>
        <p:spPr>
          <a:xfrm>
            <a:off x="2667000" y="1409700"/>
            <a:ext cx="13625741" cy="1609483"/>
          </a:xfrm>
          <a:prstGeom prst="rect">
            <a:avLst/>
          </a:prstGeom>
        </p:spPr>
      </p:pic>
      <p:sp>
        <p:nvSpPr>
          <p:cNvPr id="45" name="TextBox 44"/>
          <p:cNvSpPr txBox="1"/>
          <p:nvPr/>
        </p:nvSpPr>
        <p:spPr>
          <a:xfrm>
            <a:off x="3581400" y="3848100"/>
            <a:ext cx="12115800" cy="3785652"/>
          </a:xfrm>
          <a:prstGeom prst="rect">
            <a:avLst/>
          </a:prstGeom>
          <a:noFill/>
        </p:spPr>
        <p:txBody>
          <a:bodyPr wrap="square" rtlCol="0">
            <a:spAutoFit/>
          </a:bodyPr>
          <a:lstStyle/>
          <a:p>
            <a:pPr marL="857250" indent="-857250" algn="just">
              <a:buFont typeface="Arial" panose="020B0604020202020204" pitchFamily="34" charset="0"/>
              <a:buChar char="•"/>
            </a:pPr>
            <a:r>
              <a:rPr lang="en-US" sz="6000" dirty="0" err="1"/>
              <a:t>Sắp</a:t>
            </a:r>
            <a:r>
              <a:rPr lang="en-US" sz="6000" dirty="0"/>
              <a:t> </a:t>
            </a:r>
            <a:r>
              <a:rPr lang="en-US" sz="6000" dirty="0" err="1"/>
              <a:t>xếp</a:t>
            </a:r>
            <a:r>
              <a:rPr lang="en-US" sz="6000" dirty="0"/>
              <a:t> </a:t>
            </a:r>
            <a:r>
              <a:rPr lang="en-US" sz="6000" dirty="0" err="1"/>
              <a:t>các</a:t>
            </a:r>
            <a:r>
              <a:rPr lang="en-US" sz="6000" dirty="0"/>
              <a:t> </a:t>
            </a:r>
            <a:r>
              <a:rPr lang="en-US" sz="6000" dirty="0" err="1"/>
              <a:t>từ</a:t>
            </a:r>
            <a:r>
              <a:rPr lang="en-US" sz="6000" dirty="0"/>
              <a:t> </a:t>
            </a:r>
            <a:r>
              <a:rPr lang="en-US" sz="6000" dirty="0" err="1"/>
              <a:t>thành</a:t>
            </a:r>
            <a:r>
              <a:rPr lang="en-US" sz="6000" dirty="0"/>
              <a:t> </a:t>
            </a:r>
            <a:r>
              <a:rPr lang="en-US" sz="6000" dirty="0" err="1"/>
              <a:t>cụm</a:t>
            </a:r>
            <a:r>
              <a:rPr lang="en-US" sz="6000" dirty="0"/>
              <a:t> </a:t>
            </a:r>
            <a:r>
              <a:rPr lang="en-US" sz="6000" dirty="0" err="1"/>
              <a:t>từ</a:t>
            </a:r>
            <a:r>
              <a:rPr lang="en-US" sz="6000" dirty="0"/>
              <a:t> </a:t>
            </a:r>
            <a:r>
              <a:rPr lang="en-US" sz="6000" dirty="0" err="1"/>
              <a:t>có</a:t>
            </a:r>
            <a:r>
              <a:rPr lang="en-US" sz="6000" dirty="0"/>
              <a:t> </a:t>
            </a:r>
            <a:r>
              <a:rPr lang="en-US" sz="6000" dirty="0" err="1"/>
              <a:t>nghĩa</a:t>
            </a:r>
            <a:r>
              <a:rPr lang="en-US" sz="6000" dirty="0"/>
              <a:t> </a:t>
            </a:r>
            <a:r>
              <a:rPr lang="en-US" sz="6000" dirty="0" err="1"/>
              <a:t>chỉ</a:t>
            </a:r>
            <a:r>
              <a:rPr lang="en-US" sz="6000" dirty="0"/>
              <a:t> </a:t>
            </a:r>
            <a:r>
              <a:rPr lang="en-US" sz="6000" dirty="0" err="1"/>
              <a:t>hiện</a:t>
            </a:r>
            <a:r>
              <a:rPr lang="en-US" sz="6000" dirty="0"/>
              <a:t> </a:t>
            </a:r>
            <a:r>
              <a:rPr lang="en-US" sz="6000" dirty="0" err="1"/>
              <a:t>tượng</a:t>
            </a:r>
            <a:r>
              <a:rPr lang="en-US" sz="6000" dirty="0"/>
              <a:t> </a:t>
            </a:r>
            <a:r>
              <a:rPr lang="en-US" sz="6000" dirty="0" err="1"/>
              <a:t>thiên</a:t>
            </a:r>
            <a:r>
              <a:rPr lang="en-US" sz="6000" dirty="0"/>
              <a:t> </a:t>
            </a:r>
            <a:r>
              <a:rPr lang="en-US" sz="6000" dirty="0" err="1"/>
              <a:t>nhiên</a:t>
            </a:r>
            <a:r>
              <a:rPr lang="en-US" sz="6000" dirty="0"/>
              <a:t>.</a:t>
            </a:r>
          </a:p>
          <a:p>
            <a:pPr marL="857250" indent="-857250" algn="just">
              <a:buFont typeface="Arial" panose="020B0604020202020204" pitchFamily="34" charset="0"/>
              <a:buChar char="•"/>
            </a:pPr>
            <a:r>
              <a:rPr lang="en-US" sz="6000" dirty="0" err="1"/>
              <a:t>Bạn</a:t>
            </a:r>
            <a:r>
              <a:rPr lang="en-US" sz="6000" dirty="0"/>
              <a:t> </a:t>
            </a:r>
            <a:r>
              <a:rPr lang="en-US" sz="6000" dirty="0" err="1"/>
              <a:t>nào</a:t>
            </a:r>
            <a:r>
              <a:rPr lang="en-US" sz="6000" dirty="0"/>
              <a:t> </a:t>
            </a:r>
            <a:r>
              <a:rPr lang="en-US" sz="6000" dirty="0" err="1"/>
              <a:t>trả</a:t>
            </a:r>
            <a:r>
              <a:rPr lang="en-US" sz="6000" dirty="0"/>
              <a:t> </a:t>
            </a:r>
            <a:r>
              <a:rPr lang="en-US" sz="6000" dirty="0" err="1"/>
              <a:t>lời</a:t>
            </a:r>
            <a:r>
              <a:rPr lang="en-US" sz="6000" dirty="0"/>
              <a:t> </a:t>
            </a:r>
            <a:r>
              <a:rPr lang="en-US" sz="6000" dirty="0" err="1"/>
              <a:t>đúng</a:t>
            </a:r>
            <a:r>
              <a:rPr lang="en-US" sz="6000" dirty="0"/>
              <a:t> </a:t>
            </a:r>
            <a:r>
              <a:rPr lang="en-US" sz="6000" dirty="0" err="1"/>
              <a:t>sẽ</a:t>
            </a:r>
            <a:r>
              <a:rPr lang="en-US" sz="6000" dirty="0"/>
              <a:t> </a:t>
            </a:r>
            <a:r>
              <a:rPr lang="en-US" sz="6000" dirty="0" err="1"/>
              <a:t>được</a:t>
            </a:r>
            <a:r>
              <a:rPr lang="en-US" sz="6000" dirty="0"/>
              <a:t> </a:t>
            </a:r>
            <a:r>
              <a:rPr lang="en-US" sz="6000" dirty="0" err="1"/>
              <a:t>thưởng</a:t>
            </a:r>
            <a:r>
              <a:rPr lang="en-US" sz="6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900" decel="100000" fill="hold"/>
                                        <p:tgtEl>
                                          <p:spTgt spid="4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0" name="Group 59"/>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3. Quan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sát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5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cho</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ý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nghĩa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mỗi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a:t>
              </a:r>
            </a:p>
          </p:txBody>
        </p:sp>
      </p:grpSp>
      <p:pic>
        <p:nvPicPr>
          <p:cNvPr id="3" name="Picture 2"/>
          <p:cNvPicPr>
            <a:picLocks noChangeAspect="1"/>
          </p:cNvPicPr>
          <p:nvPr/>
        </p:nvPicPr>
        <p:blipFill>
          <a:blip r:embed="rId2"/>
          <a:stretch>
            <a:fillRect/>
          </a:stretch>
        </p:blipFill>
        <p:spPr>
          <a:xfrm>
            <a:off x="381000" y="29337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a:stretch>
            <a:fillRect/>
          </a:stretch>
        </p:blipFill>
        <p:spPr>
          <a:xfrm>
            <a:off x="7391400" y="2933700"/>
            <a:ext cx="10684200"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41"/>
          <p:cNvSpPr/>
          <p:nvPr/>
        </p:nvSpPr>
        <p:spPr>
          <a:xfrm>
            <a:off x="7772400" y="2781300"/>
            <a:ext cx="10134600" cy="48768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10" name="TextBox 9"/>
          <p:cNvSpPr txBox="1"/>
          <p:nvPr/>
        </p:nvSpPr>
        <p:spPr>
          <a:xfrm>
            <a:off x="8305800" y="3238500"/>
            <a:ext cx="9296400" cy="4247317"/>
          </a:xfrm>
          <a:prstGeom prst="rect">
            <a:avLst/>
          </a:prstGeom>
          <a:noFill/>
        </p:spPr>
        <p:txBody>
          <a:bodyPr wrap="square">
            <a:spAutoFit/>
          </a:bodyPr>
          <a:lstStyle/>
          <a:p>
            <a:pPr lvl="0" algn="ctr" defTabSz="121920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Trồng cây gây rừng phủ xanh đất trống, đồi trọc để nước mưa không xối thẳng xuống mặt đất, giữ nước trong đất, hạn chế dòng nước chảy.</a:t>
            </a:r>
          </a:p>
        </p:txBody>
      </p:sp>
      <p:pic>
        <p:nvPicPr>
          <p:cNvPr id="14" name="Picture 13"/>
          <p:cNvPicPr>
            <a:picLocks noChangeAspect="1"/>
          </p:cNvPicPr>
          <p:nvPr/>
        </p:nvPicPr>
        <p:blipFill>
          <a:blip r:embed="rId2"/>
          <a:stretch>
            <a:fillRect/>
          </a:stretch>
        </p:blipFill>
        <p:spPr>
          <a:xfrm>
            <a:off x="4191000" y="5812"/>
            <a:ext cx="10189073" cy="1371600"/>
          </a:xfrm>
          <a:prstGeom prst="rect">
            <a:avLst/>
          </a:prstGeom>
        </p:spPr>
      </p:pic>
      <p:pic>
        <p:nvPicPr>
          <p:cNvPr id="2" name="Picture 1"/>
          <p:cNvPicPr>
            <a:picLocks noChangeAspect="1"/>
          </p:cNvPicPr>
          <p:nvPr/>
        </p:nvPicPr>
        <p:blipFill>
          <a:blip r:embed="rId3"/>
          <a:stretch>
            <a:fillRect/>
          </a:stretch>
        </p:blipFill>
        <p:spPr>
          <a:xfrm>
            <a:off x="457200" y="28575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41"/>
          <p:cNvSpPr/>
          <p:nvPr/>
        </p:nvSpPr>
        <p:spPr>
          <a:xfrm>
            <a:off x="7772400" y="2781300"/>
            <a:ext cx="10134600" cy="48768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10" name="TextBox 9"/>
          <p:cNvSpPr txBox="1"/>
          <p:nvPr/>
        </p:nvSpPr>
        <p:spPr>
          <a:xfrm>
            <a:off x="8305800" y="3238500"/>
            <a:ext cx="9296400" cy="3785652"/>
          </a:xfrm>
          <a:prstGeom prst="rect">
            <a:avLst/>
          </a:prstGeom>
          <a:noFill/>
        </p:spPr>
        <p:txBody>
          <a:bodyPr wrap="square">
            <a:spAutoFit/>
          </a:bodyPr>
          <a:lstStyle/>
          <a:p>
            <a:pPr lvl="0" algn="ctr" defTabSz="121920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Trồng thảm cỏ giúp nước mưa thấm vào lòng đất, hạn chế tác động xói mòn khi mưa rơi xuống.</a:t>
            </a:r>
          </a:p>
        </p:txBody>
      </p:sp>
      <p:pic>
        <p:nvPicPr>
          <p:cNvPr id="14" name="Picture 13"/>
          <p:cNvPicPr>
            <a:picLocks noChangeAspect="1"/>
          </p:cNvPicPr>
          <p:nvPr/>
        </p:nvPicPr>
        <p:blipFill>
          <a:blip r:embed="rId2"/>
          <a:stretch>
            <a:fillRect/>
          </a:stretch>
        </p:blipFill>
        <p:spPr>
          <a:xfrm>
            <a:off x="4191000" y="5812"/>
            <a:ext cx="10189073" cy="1371600"/>
          </a:xfrm>
          <a:prstGeom prst="rect">
            <a:avLst/>
          </a:prstGeom>
        </p:spPr>
      </p:pic>
      <p:pic>
        <p:nvPicPr>
          <p:cNvPr id="7" name="Picture 6"/>
          <p:cNvPicPr>
            <a:picLocks noChangeAspect="1"/>
          </p:cNvPicPr>
          <p:nvPr/>
        </p:nvPicPr>
        <p:blipFill>
          <a:blip r:embed="rId3"/>
          <a:stretch>
            <a:fillRect/>
          </a:stretch>
        </p:blipFill>
        <p:spPr>
          <a:xfrm>
            <a:off x="1295400" y="2705100"/>
            <a:ext cx="5486400" cy="513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41"/>
          <p:cNvSpPr/>
          <p:nvPr/>
        </p:nvSpPr>
        <p:spPr>
          <a:xfrm>
            <a:off x="7772400" y="3543300"/>
            <a:ext cx="10134600" cy="3886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10" name="TextBox 9"/>
          <p:cNvSpPr txBox="1"/>
          <p:nvPr/>
        </p:nvSpPr>
        <p:spPr>
          <a:xfrm>
            <a:off x="8305800" y="4000500"/>
            <a:ext cx="9296400" cy="2862322"/>
          </a:xfrm>
          <a:prstGeom prst="rect">
            <a:avLst/>
          </a:prstGeom>
          <a:noFill/>
        </p:spPr>
        <p:txBody>
          <a:bodyPr wrap="square">
            <a:spAutoFit/>
          </a:bodyPr>
          <a:lstStyle/>
          <a:p>
            <a:pPr lvl="0" algn="ctr" defTabSz="121920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Xây bờ kè giảm tốc độ của dòng nước từ cao xuống thấp, giữ cho đất chặt hơn.</a:t>
            </a:r>
          </a:p>
        </p:txBody>
      </p:sp>
      <p:pic>
        <p:nvPicPr>
          <p:cNvPr id="14" name="Picture 13"/>
          <p:cNvPicPr>
            <a:picLocks noChangeAspect="1"/>
          </p:cNvPicPr>
          <p:nvPr/>
        </p:nvPicPr>
        <p:blipFill>
          <a:blip r:embed="rId2"/>
          <a:stretch>
            <a:fillRect/>
          </a:stretch>
        </p:blipFill>
        <p:spPr>
          <a:xfrm>
            <a:off x="4191000" y="5812"/>
            <a:ext cx="10189073" cy="1371600"/>
          </a:xfrm>
          <a:prstGeom prst="rect">
            <a:avLst/>
          </a:prstGeom>
        </p:spPr>
      </p:pic>
      <p:pic>
        <p:nvPicPr>
          <p:cNvPr id="3" name="Picture 2"/>
          <p:cNvPicPr>
            <a:picLocks noChangeAspect="1"/>
          </p:cNvPicPr>
          <p:nvPr/>
        </p:nvPicPr>
        <p:blipFill>
          <a:blip r:embed="rId3"/>
          <a:stretch>
            <a:fillRect/>
          </a:stretch>
        </p:blipFill>
        <p:spPr>
          <a:xfrm>
            <a:off x="533400" y="2705100"/>
            <a:ext cx="6553200" cy="5602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0" name="Group 59"/>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4400" y="3314700"/>
            <a:ext cx="6096000" cy="2015927"/>
            <a:chOff x="914400" y="3238500"/>
            <a:chExt cx="6096000" cy="2015927"/>
          </a:xfrm>
        </p:grpSpPr>
        <p:grpSp>
          <p:nvGrpSpPr>
            <p:cNvPr id="22" name="Group 18"/>
            <p:cNvGrpSpPr/>
            <p:nvPr/>
          </p:nvGrpSpPr>
          <p:grpSpPr>
            <a:xfrm>
              <a:off x="914400" y="3238500"/>
              <a:ext cx="6096000" cy="2015927"/>
              <a:chOff x="0" y="0"/>
              <a:chExt cx="12573085" cy="12630711"/>
            </a:xfrm>
          </p:grpSpPr>
          <p:sp>
            <p:nvSpPr>
              <p:cNvPr id="24" name="Freeform 19"/>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Làm ruộng bậc thang</a:t>
              </a:r>
            </a:p>
          </p:txBody>
        </p:sp>
      </p:grpSp>
      <p:grpSp>
        <p:nvGrpSpPr>
          <p:cNvPr id="26" name="Group 25"/>
          <p:cNvGrpSpPr/>
          <p:nvPr/>
        </p:nvGrpSpPr>
        <p:grpSpPr>
          <a:xfrm>
            <a:off x="9906000" y="3390901"/>
            <a:ext cx="6934200" cy="1295400"/>
            <a:chOff x="914400" y="3238500"/>
            <a:chExt cx="6096000" cy="2015927"/>
          </a:xfrm>
        </p:grpSpPr>
        <p:grpSp>
          <p:nvGrpSpPr>
            <p:cNvPr id="27" name="Group 18"/>
            <p:cNvGrpSpPr/>
            <p:nvPr/>
          </p:nvGrpSpPr>
          <p:grpSpPr>
            <a:xfrm>
              <a:off x="914400" y="3238500"/>
              <a:ext cx="6096000" cy="2015927"/>
              <a:chOff x="0" y="0"/>
              <a:chExt cx="12573085" cy="12630711"/>
            </a:xfrm>
          </p:grpSpPr>
          <p:sp>
            <p:nvSpPr>
              <p:cNvPr id="30" name="Freeform 19"/>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p:cNvSpPr txBox="1"/>
            <p:nvPr/>
          </p:nvSpPr>
          <p:spPr>
            <a:xfrm>
              <a:off x="1143000" y="3467100"/>
              <a:ext cx="5638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Trồng cây chắn gió</a:t>
              </a:r>
            </a:p>
          </p:txBody>
        </p:sp>
      </p:grpSp>
      <p:sp>
        <p:nvSpPr>
          <p:cNvPr id="4" name="Freeform 2"/>
          <p:cNvSpPr/>
          <p:nvPr/>
        </p:nvSpPr>
        <p:spPr>
          <a:xfrm>
            <a:off x="990600" y="5600700"/>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0" name="Group 59"/>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5257800" y="2933700"/>
            <a:ext cx="8458200" cy="2015927"/>
            <a:chOff x="914400" y="3238500"/>
            <a:chExt cx="6096000" cy="2015927"/>
          </a:xfrm>
        </p:grpSpPr>
        <p:grpSp>
          <p:nvGrpSpPr>
            <p:cNvPr id="22" name="Group 18"/>
            <p:cNvGrpSpPr/>
            <p:nvPr/>
          </p:nvGrpSpPr>
          <p:grpSpPr>
            <a:xfrm>
              <a:off x="914400" y="3238500"/>
              <a:ext cx="6096000" cy="2015927"/>
              <a:chOff x="0" y="0"/>
              <a:chExt cx="12573085" cy="12630711"/>
            </a:xfrm>
          </p:grpSpPr>
          <p:sp>
            <p:nvSpPr>
              <p:cNvPr id="24" name="Freeform 19"/>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defRPr/>
              </a:pPr>
              <a:r>
                <a:rPr lang="en-US" sz="5400" b="1" dirty="0">
                  <a:solidFill>
                    <a:srgbClr val="FF0000"/>
                  </a:solidFill>
                  <a:latin typeface="Cambria" panose="02040503050406030204" pitchFamily="18" charset="0"/>
                  <a:ea typeface="Cambria" panose="02040503050406030204" pitchFamily="18" charset="0"/>
                </a:rPr>
                <a:t>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ưới nước để duy trì độ ẩm cho đất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80"/>
              </a:lnSpc>
              <a:spcBef>
                <a:spcPts val="0"/>
              </a:spcBef>
              <a:spcAft>
                <a:spcPts val="0"/>
              </a:spcAft>
              <a:buClrTx/>
              <a:buSzTx/>
              <a:buFontTx/>
              <a:buNone/>
              <a:defRPr/>
            </a:pPr>
            <a:r>
              <a:rPr kumimoji="0" lang="en-US" sz="3200"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pic>
        <p:nvPicPr>
          <p:cNvPr id="3" name="Picture 2"/>
          <p:cNvPicPr>
            <a:picLocks noChangeAspect="1"/>
          </p:cNvPicPr>
          <p:nvPr/>
        </p:nvPicPr>
        <p:blipFill>
          <a:blip r:embed="rId2"/>
          <a:stretch>
            <a:fillRect/>
          </a:stretch>
        </p:blipFill>
        <p:spPr>
          <a:xfrm>
            <a:off x="6096000" y="2705100"/>
            <a:ext cx="6284073" cy="51483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743400" y="-1557556"/>
            <a:ext cx="11648850" cy="10098129"/>
          </a:xfrm>
          <a:prstGeom prst="rect">
            <a:avLst/>
          </a:prstGeom>
        </p:spPr>
      </p:pic>
      <p:sp>
        <p:nvSpPr>
          <p:cNvPr id="7" name="TextBox 6"/>
          <p:cNvSpPr txBox="1"/>
          <p:nvPr/>
        </p:nvSpPr>
        <p:spPr>
          <a:xfrm>
            <a:off x="4131999" y="2781300"/>
            <a:ext cx="10871652" cy="4154984"/>
          </a:xfrm>
          <a:prstGeom prst="rect">
            <a:avLst/>
          </a:prstGeom>
          <a:noFill/>
        </p:spPr>
        <p:txBody>
          <a:bodyPr wrap="square" rtlCol="0">
            <a:spAutoFit/>
          </a:bodyPr>
          <a:lstStyle/>
          <a:p>
            <a:pPr lvl="0" algn="just"/>
            <a:r>
              <a:rPr lang="pt-BR" sz="6600" b="1" dirty="0">
                <a:solidFill>
                  <a:prstClr val="black"/>
                </a:solidFill>
              </a:rPr>
              <a:t>Vì sao trồng cây gây rừng là một trong những biện pháp hiệu quả nhất đề phòng tránh xói mòn đất?</a:t>
            </a:r>
            <a:endParaRPr kumimoji="0" lang="en-US" sz="6600" b="1" i="0" u="none" strike="noStrike" kern="1200" cap="none" spc="0" normalizeH="0" baseline="0" noProof="0" dirty="0">
              <a:ln>
                <a:noFill/>
              </a:ln>
              <a:solidFill>
                <a:prstClr val="black"/>
              </a:solidFill>
              <a:effectLst/>
              <a:uLnTx/>
              <a:uFillTx/>
              <a:latin typeface="Calibri" panose="020F050202020403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41"/>
          <p:cNvSpPr/>
          <p:nvPr/>
        </p:nvSpPr>
        <p:spPr>
          <a:xfrm>
            <a:off x="685800" y="190500"/>
            <a:ext cx="17373600" cy="3124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10" name="TextBox 9"/>
          <p:cNvSpPr txBox="1"/>
          <p:nvPr/>
        </p:nvSpPr>
        <p:spPr>
          <a:xfrm>
            <a:off x="1143000" y="647700"/>
            <a:ext cx="16611600" cy="2308324"/>
          </a:xfrm>
          <a:prstGeom prst="rect">
            <a:avLst/>
          </a:prstGeom>
          <a:noFill/>
        </p:spPr>
        <p:txBody>
          <a:bodyPr wrap="square">
            <a:spAutoFit/>
          </a:bodyPr>
          <a:lstStyle/>
          <a:p>
            <a:pPr lvl="0" algn="ctr" defTabSz="121920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Rừng bảo vệ và cải tạo đất. Nhờ có tán lá xoè rộng như chiếc ô, nước mưa không xối thẳng xuống mặt đất, nắng không đốt cháy mặt đất, nên lớp đất trên mặt khó bị rửa trôi theo nước mưa.</a:t>
            </a:r>
          </a:p>
        </p:txBody>
      </p:sp>
      <p:sp>
        <p:nvSpPr>
          <p:cNvPr id="3" name="Freeform 2"/>
          <p:cNvSpPr/>
          <p:nvPr/>
        </p:nvSpPr>
        <p:spPr>
          <a:xfrm>
            <a:off x="4343400" y="3695700"/>
            <a:ext cx="10515600" cy="5410200"/>
          </a:xfrm>
          <a:custGeom>
            <a:avLst/>
            <a:gdLst/>
            <a:ahLst/>
            <a:cxnLst/>
            <a:rect l="l" t="t" r="r" b="b"/>
            <a:pathLst>
              <a:path w="8710182" h="6162454">
                <a:moveTo>
                  <a:pt x="0" y="0"/>
                </a:moveTo>
                <a:lnTo>
                  <a:pt x="8710182" y="0"/>
                </a:lnTo>
                <a:lnTo>
                  <a:pt x="8710182" y="6162454"/>
                </a:lnTo>
                <a:lnTo>
                  <a:pt x="0" y="6162454"/>
                </a:lnTo>
                <a:lnTo>
                  <a:pt x="0" y="0"/>
                </a:lnTo>
                <a:close/>
              </a:path>
            </a:pathLst>
          </a:custGeom>
          <a:blipFill>
            <a:blip r:embed="rId2"/>
            <a:stretch>
              <a:fillRect/>
            </a:stretch>
          </a:blipFill>
        </p:spPr>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41"/>
          <p:cNvSpPr/>
          <p:nvPr/>
        </p:nvSpPr>
        <p:spPr>
          <a:xfrm>
            <a:off x="685800" y="190500"/>
            <a:ext cx="17373600" cy="28194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00"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10" name="TextBox 9"/>
          <p:cNvSpPr txBox="1"/>
          <p:nvPr/>
        </p:nvSpPr>
        <p:spPr>
          <a:xfrm>
            <a:off x="1143000" y="647700"/>
            <a:ext cx="16611600" cy="2123658"/>
          </a:xfrm>
          <a:prstGeom prst="rect">
            <a:avLst/>
          </a:prstGeom>
          <a:noFill/>
        </p:spPr>
        <p:txBody>
          <a:bodyPr wrap="square">
            <a:spAutoFit/>
          </a:bodyPr>
          <a:lstStyle/>
          <a:p>
            <a:pPr lvl="0" algn="ctr" defTabSz="1219200">
              <a:buClr>
                <a:srgbClr val="000000"/>
              </a:buClr>
            </a:pP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Đ</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ất rừng hầu như tự bón phân, vì cành lá rơi rụng từ</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 </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cây sẽ bị phân huỷ, tạo thành các chất dinh dưỡng, làm tăng độ màu mỡ của đất. Đất phì nhiêu, tơi xốp sẽ thấm tốt, giữ nước tốt và hạn chế xói mòn</a:t>
            </a:r>
          </a:p>
        </p:txBody>
      </p:sp>
      <p:sp>
        <p:nvSpPr>
          <p:cNvPr id="2" name="Freeform 3"/>
          <p:cNvSpPr/>
          <p:nvPr/>
        </p:nvSpPr>
        <p:spPr>
          <a:xfrm>
            <a:off x="5867400" y="3619500"/>
            <a:ext cx="7772400" cy="5562600"/>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1" name="Table 61"/>
          <p:cNvGraphicFramePr>
            <a:graphicFrameLocks noGrp="1"/>
          </p:cNvGraphicFramePr>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gridCol w="1948543"/>
                <a:gridCol w="1948543"/>
                <a:gridCol w="1948543"/>
                <a:gridCol w="1948543"/>
                <a:gridCol w="1948543"/>
                <a:gridCol w="1948543"/>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62" name="Table 61"/>
          <p:cNvGraphicFramePr>
            <a:graphicFrameLocks noGrp="1"/>
          </p:cNvGraphicFramePr>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gridCol w="1948543"/>
                <a:gridCol w="1948543"/>
                <a:gridCol w="1948543"/>
                <a:gridCol w="1948543"/>
                <a:gridCol w="1948543"/>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63" name="Table 62"/>
          <p:cNvGraphicFramePr>
            <a:graphicFrameLocks noGrp="1"/>
          </p:cNvGraphicFramePr>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gridCol w="1948543"/>
                <a:gridCol w="1948543"/>
                <a:gridCol w="1948543"/>
                <a:gridCol w="1948543"/>
                <a:gridCol w="1948543"/>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5" name="TextBox 64"/>
          <p:cNvSpPr txBox="1"/>
          <p:nvPr/>
        </p:nvSpPr>
        <p:spPr>
          <a:xfrm>
            <a:off x="2057400" y="14097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66" name="TextBox 65"/>
          <p:cNvSpPr txBox="1"/>
          <p:nvPr/>
        </p:nvSpPr>
        <p:spPr>
          <a:xfrm>
            <a:off x="4038600" y="1409700"/>
            <a:ext cx="1676400" cy="1015663"/>
          </a:xfrm>
          <a:prstGeom prst="rect">
            <a:avLst/>
          </a:prstGeom>
          <a:noFill/>
        </p:spPr>
        <p:txBody>
          <a:bodyPr wrap="square" rtlCol="0">
            <a:spAutoFit/>
          </a:bodyPr>
          <a:lstStyle/>
          <a:p>
            <a:pPr algn="ctr"/>
            <a:r>
              <a:rPr lang="en-US" sz="6000" b="1" dirty="0" err="1"/>
              <a:t>mất</a:t>
            </a:r>
            <a:endParaRPr lang="en-US" sz="6000" b="1" dirty="0"/>
          </a:p>
        </p:txBody>
      </p:sp>
      <p:sp>
        <p:nvSpPr>
          <p:cNvPr id="67" name="TextBox 66"/>
          <p:cNvSpPr txBox="1"/>
          <p:nvPr/>
        </p:nvSpPr>
        <p:spPr>
          <a:xfrm>
            <a:off x="5943600" y="1409700"/>
            <a:ext cx="1676400" cy="1015663"/>
          </a:xfrm>
          <a:prstGeom prst="rect">
            <a:avLst/>
          </a:prstGeom>
          <a:noFill/>
        </p:spPr>
        <p:txBody>
          <a:bodyPr wrap="square" rtlCol="0">
            <a:spAutoFit/>
          </a:bodyPr>
          <a:lstStyle/>
          <a:p>
            <a:pPr algn="ctr"/>
            <a:r>
              <a:rPr lang="en-US" sz="6000" b="1" dirty="0" err="1"/>
              <a:t>lớp</a:t>
            </a:r>
            <a:endParaRPr lang="en-US" sz="6000" b="1" dirty="0"/>
          </a:p>
        </p:txBody>
      </p:sp>
      <p:sp>
        <p:nvSpPr>
          <p:cNvPr id="68" name="TextBox 67"/>
          <p:cNvSpPr txBox="1"/>
          <p:nvPr/>
        </p:nvSpPr>
        <p:spPr>
          <a:xfrm>
            <a:off x="7924800" y="1409700"/>
            <a:ext cx="1676400" cy="1015663"/>
          </a:xfrm>
          <a:prstGeom prst="rect">
            <a:avLst/>
          </a:prstGeom>
          <a:noFill/>
        </p:spPr>
        <p:txBody>
          <a:bodyPr wrap="square" rtlCol="0">
            <a:spAutoFit/>
          </a:bodyPr>
          <a:lstStyle/>
          <a:p>
            <a:pPr algn="ctr"/>
            <a:r>
              <a:rPr lang="en-US" sz="6000" b="1" dirty="0" err="1"/>
              <a:t>bề</a:t>
            </a:r>
            <a:endParaRPr lang="en-US" sz="6000" b="1" dirty="0"/>
          </a:p>
        </p:txBody>
      </p:sp>
      <p:sp>
        <p:nvSpPr>
          <p:cNvPr id="69" name="TextBox 68"/>
          <p:cNvSpPr txBox="1"/>
          <p:nvPr/>
        </p:nvSpPr>
        <p:spPr>
          <a:xfrm>
            <a:off x="9677400" y="14097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0" name="TextBox 69"/>
          <p:cNvSpPr txBox="1"/>
          <p:nvPr/>
        </p:nvSpPr>
        <p:spPr>
          <a:xfrm>
            <a:off x="11658600" y="1409700"/>
            <a:ext cx="1828800" cy="1015663"/>
          </a:xfrm>
          <a:prstGeom prst="rect">
            <a:avLst/>
          </a:prstGeom>
          <a:noFill/>
        </p:spPr>
        <p:txBody>
          <a:bodyPr wrap="square" rtlCol="0">
            <a:spAutoFit/>
          </a:bodyPr>
          <a:lstStyle/>
          <a:p>
            <a:pPr algn="ctr"/>
            <a:r>
              <a:rPr lang="en-US" sz="6000" b="1" dirty="0" err="1"/>
              <a:t>mất</a:t>
            </a:r>
            <a:endParaRPr lang="en-US" sz="6000" b="1" dirty="0"/>
          </a:p>
        </p:txBody>
      </p:sp>
      <p:sp>
        <p:nvSpPr>
          <p:cNvPr id="71" name="TextBox 70"/>
          <p:cNvSpPr txBox="1"/>
          <p:nvPr/>
        </p:nvSpPr>
        <p:spPr>
          <a:xfrm>
            <a:off x="13716000" y="1409700"/>
            <a:ext cx="1828800" cy="1015663"/>
          </a:xfrm>
          <a:prstGeom prst="rect">
            <a:avLst/>
          </a:prstGeom>
          <a:noFill/>
        </p:spPr>
        <p:txBody>
          <a:bodyPr wrap="square" rtlCol="0">
            <a:spAutoFit/>
          </a:bodyPr>
          <a:lstStyle/>
          <a:p>
            <a:pPr algn="ctr"/>
            <a:r>
              <a:rPr lang="en-US" sz="6000" b="1" dirty="0" err="1"/>
              <a:t>mặt</a:t>
            </a:r>
            <a:endParaRPr lang="en-US" sz="6000" b="1" dirty="0"/>
          </a:p>
        </p:txBody>
      </p:sp>
      <p:sp>
        <p:nvSpPr>
          <p:cNvPr id="72" name="TextBox 71"/>
          <p:cNvSpPr txBox="1"/>
          <p:nvPr/>
        </p:nvSpPr>
        <p:spPr>
          <a:xfrm>
            <a:off x="1981200" y="3467100"/>
            <a:ext cx="1676400" cy="1015663"/>
          </a:xfrm>
          <a:prstGeom prst="rect">
            <a:avLst/>
          </a:prstGeom>
          <a:noFill/>
        </p:spPr>
        <p:txBody>
          <a:bodyPr wrap="square" rtlCol="0">
            <a:spAutoFit/>
          </a:bodyPr>
          <a:lstStyle/>
          <a:p>
            <a:pPr algn="ctr"/>
            <a:r>
              <a:rPr lang="en-US" sz="6000" b="1" dirty="0" err="1"/>
              <a:t>huỷ</a:t>
            </a:r>
            <a:endParaRPr lang="en-US" sz="6000" b="1" dirty="0"/>
          </a:p>
        </p:txBody>
      </p:sp>
      <p:sp>
        <p:nvSpPr>
          <p:cNvPr id="73" name="TextBox 72"/>
          <p:cNvSpPr txBox="1"/>
          <p:nvPr/>
        </p:nvSpPr>
        <p:spPr>
          <a:xfrm>
            <a:off x="3962400" y="34671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74" name="TextBox 73"/>
          <p:cNvSpPr txBox="1"/>
          <p:nvPr/>
        </p:nvSpPr>
        <p:spPr>
          <a:xfrm>
            <a:off x="5867400" y="3467100"/>
            <a:ext cx="1676400" cy="1015663"/>
          </a:xfrm>
          <a:prstGeom prst="rect">
            <a:avLst/>
          </a:prstGeom>
          <a:noFill/>
        </p:spPr>
        <p:txBody>
          <a:bodyPr wrap="square" rtlCol="0">
            <a:spAutoFit/>
          </a:bodyPr>
          <a:lstStyle/>
          <a:p>
            <a:pPr algn="ctr"/>
            <a:r>
              <a:rPr lang="en-US" sz="6000" b="1" dirty="0" err="1"/>
              <a:t>phá</a:t>
            </a:r>
            <a:endParaRPr lang="en-US" sz="6000" b="1" dirty="0"/>
          </a:p>
        </p:txBody>
      </p:sp>
      <p:sp>
        <p:nvSpPr>
          <p:cNvPr id="75" name="TextBox 74"/>
          <p:cNvSpPr txBox="1"/>
          <p:nvPr/>
        </p:nvSpPr>
        <p:spPr>
          <a:xfrm>
            <a:off x="7848600" y="3467100"/>
            <a:ext cx="1828800" cy="1015663"/>
          </a:xfrm>
          <a:prstGeom prst="rect">
            <a:avLst/>
          </a:prstGeom>
          <a:noFill/>
        </p:spPr>
        <p:txBody>
          <a:bodyPr wrap="square" rtlCol="0">
            <a:spAutoFit/>
          </a:bodyPr>
          <a:lstStyle/>
          <a:p>
            <a:pPr algn="ctr"/>
            <a:r>
              <a:rPr lang="en-US" sz="6000" b="1" dirty="0" err="1"/>
              <a:t>dưới</a:t>
            </a:r>
            <a:endParaRPr lang="en-US" sz="6000" b="1" dirty="0"/>
          </a:p>
        </p:txBody>
      </p:sp>
      <p:sp>
        <p:nvSpPr>
          <p:cNvPr id="76" name="TextBox 75"/>
          <p:cNvSpPr txBox="1"/>
          <p:nvPr/>
        </p:nvSpPr>
        <p:spPr>
          <a:xfrm>
            <a:off x="9753600" y="3467100"/>
            <a:ext cx="1828800" cy="1015663"/>
          </a:xfrm>
          <a:prstGeom prst="rect">
            <a:avLst/>
          </a:prstGeom>
          <a:noFill/>
        </p:spPr>
        <p:txBody>
          <a:bodyPr wrap="square" rtlCol="0">
            <a:spAutoFit/>
          </a:bodyPr>
          <a:lstStyle/>
          <a:p>
            <a:pPr algn="ctr"/>
            <a:r>
              <a:rPr lang="en-US" sz="6000" b="1" dirty="0" err="1"/>
              <a:t>tầng</a:t>
            </a:r>
            <a:endParaRPr lang="en-US" sz="6000" b="1" dirty="0"/>
          </a:p>
        </p:txBody>
      </p:sp>
      <p:sp>
        <p:nvSpPr>
          <p:cNvPr id="77" name="TextBox 76"/>
          <p:cNvSpPr txBox="1"/>
          <p:nvPr/>
        </p:nvSpPr>
        <p:spPr>
          <a:xfrm>
            <a:off x="11582400" y="34671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8" name="TextBox 77"/>
          <p:cNvSpPr txBox="1"/>
          <p:nvPr/>
        </p:nvSpPr>
        <p:spPr>
          <a:xfrm>
            <a:off x="1981200" y="5372100"/>
            <a:ext cx="1676400" cy="1015663"/>
          </a:xfrm>
          <a:prstGeom prst="rect">
            <a:avLst/>
          </a:prstGeom>
          <a:noFill/>
        </p:spPr>
        <p:txBody>
          <a:bodyPr wrap="square" rtlCol="0">
            <a:spAutoFit/>
          </a:bodyPr>
          <a:lstStyle/>
          <a:p>
            <a:pPr algn="ctr"/>
            <a:r>
              <a:rPr lang="en-US" sz="6000" b="1" dirty="0" err="1"/>
              <a:t>chảy</a:t>
            </a:r>
            <a:endParaRPr lang="en-US" sz="6000" b="1" dirty="0"/>
          </a:p>
        </p:txBody>
      </p:sp>
      <p:sp>
        <p:nvSpPr>
          <p:cNvPr id="79" name="TextBox 78"/>
          <p:cNvSpPr txBox="1"/>
          <p:nvPr/>
        </p:nvSpPr>
        <p:spPr>
          <a:xfrm>
            <a:off x="3962400" y="5372100"/>
            <a:ext cx="1828800" cy="1015663"/>
          </a:xfrm>
          <a:prstGeom prst="rect">
            <a:avLst/>
          </a:prstGeom>
          <a:noFill/>
        </p:spPr>
        <p:txBody>
          <a:bodyPr wrap="square" rtlCol="0">
            <a:spAutoFit/>
          </a:bodyPr>
          <a:lstStyle/>
          <a:p>
            <a:pPr algn="ctr"/>
            <a:r>
              <a:rPr lang="en-US" sz="6000" b="1" dirty="0" err="1"/>
              <a:t>vùng</a:t>
            </a:r>
            <a:endParaRPr lang="en-US" sz="6000" b="1" dirty="0"/>
          </a:p>
        </p:txBody>
      </p:sp>
      <p:sp>
        <p:nvSpPr>
          <p:cNvPr id="80" name="TextBox 79"/>
          <p:cNvSpPr txBox="1"/>
          <p:nvPr/>
        </p:nvSpPr>
        <p:spPr>
          <a:xfrm>
            <a:off x="5867400" y="5372100"/>
            <a:ext cx="1676400" cy="1015663"/>
          </a:xfrm>
          <a:prstGeom prst="rect">
            <a:avLst/>
          </a:prstGeom>
          <a:noFill/>
        </p:spPr>
        <p:txBody>
          <a:bodyPr wrap="square" rtlCol="0">
            <a:spAutoFit/>
          </a:bodyPr>
          <a:lstStyle/>
          <a:p>
            <a:pPr algn="ctr"/>
            <a:r>
              <a:rPr lang="en-US" sz="6000" b="1" dirty="0" err="1"/>
              <a:t>dốc</a:t>
            </a:r>
            <a:endParaRPr lang="en-US" sz="6000" b="1" dirty="0"/>
          </a:p>
        </p:txBody>
      </p:sp>
      <p:sp>
        <p:nvSpPr>
          <p:cNvPr id="81" name="TextBox 80"/>
          <p:cNvSpPr txBox="1"/>
          <p:nvPr/>
        </p:nvSpPr>
        <p:spPr>
          <a:xfrm>
            <a:off x="7772400" y="5372100"/>
            <a:ext cx="1981200" cy="1015663"/>
          </a:xfrm>
          <a:prstGeom prst="rect">
            <a:avLst/>
          </a:prstGeom>
          <a:noFill/>
        </p:spPr>
        <p:txBody>
          <a:bodyPr wrap="square" rtlCol="0">
            <a:spAutoFit/>
          </a:bodyPr>
          <a:lstStyle/>
          <a:p>
            <a:pPr algn="ctr"/>
            <a:r>
              <a:rPr lang="en-US" sz="6000" b="1" dirty="0" err="1"/>
              <a:t>nước</a:t>
            </a:r>
            <a:endParaRPr lang="en-US" sz="6000" b="1" dirty="0"/>
          </a:p>
        </p:txBody>
      </p:sp>
      <p:sp>
        <p:nvSpPr>
          <p:cNvPr id="82" name="TextBox 81"/>
          <p:cNvSpPr txBox="1"/>
          <p:nvPr/>
        </p:nvSpPr>
        <p:spPr>
          <a:xfrm>
            <a:off x="9753600" y="5372100"/>
            <a:ext cx="1828800" cy="1015663"/>
          </a:xfrm>
          <a:prstGeom prst="rect">
            <a:avLst/>
          </a:prstGeom>
          <a:noFill/>
        </p:spPr>
        <p:txBody>
          <a:bodyPr wrap="square" rtlCol="0">
            <a:spAutoFit/>
          </a:bodyPr>
          <a:lstStyle/>
          <a:p>
            <a:pPr algn="ctr"/>
            <a:r>
              <a:rPr lang="en-US" sz="6000" b="1" dirty="0" err="1"/>
              <a:t>đất</a:t>
            </a:r>
            <a:endParaRPr lang="en-US" sz="6000" b="1" dirty="0"/>
          </a:p>
        </p:txBody>
      </p:sp>
      <p:sp>
        <p:nvSpPr>
          <p:cNvPr id="83" name="TextBox 82"/>
          <p:cNvSpPr txBox="1"/>
          <p:nvPr/>
        </p:nvSpPr>
        <p:spPr>
          <a:xfrm>
            <a:off x="11582400" y="5372100"/>
            <a:ext cx="1828800" cy="1015663"/>
          </a:xfrm>
          <a:prstGeom prst="rect">
            <a:avLst/>
          </a:prstGeom>
          <a:noFill/>
        </p:spPr>
        <p:txBody>
          <a:bodyPr wrap="square" rtlCol="0">
            <a:spAutoFit/>
          </a:bodyPr>
          <a:lstStyle/>
          <a:p>
            <a:pPr algn="ctr"/>
            <a:r>
              <a:rPr lang="en-US" sz="6000" b="1" dirty="0"/>
              <a:t>ở</a:t>
            </a:r>
          </a:p>
        </p:txBody>
      </p:sp>
      <p:graphicFrame>
        <p:nvGraphicFramePr>
          <p:cNvPr id="92" name="Table 61"/>
          <p:cNvGraphicFramePr>
            <a:graphicFrameLocks noGrp="1"/>
          </p:cNvGraphicFramePr>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gridCol w="1948543"/>
                <a:gridCol w="1948543"/>
                <a:gridCol w="1948543"/>
                <a:gridCol w="1948543"/>
                <a:gridCol w="1948543"/>
                <a:gridCol w="1948543"/>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93" name="TextBox 92"/>
          <p:cNvSpPr txBox="1"/>
          <p:nvPr/>
        </p:nvSpPr>
        <p:spPr>
          <a:xfrm>
            <a:off x="2057400" y="1409700"/>
            <a:ext cx="1676400" cy="1015663"/>
          </a:xfrm>
          <a:prstGeom prst="rect">
            <a:avLst/>
          </a:prstGeom>
          <a:noFill/>
        </p:spPr>
        <p:txBody>
          <a:bodyPr wrap="square" rtlCol="0">
            <a:spAutoFit/>
          </a:bodyPr>
          <a:lstStyle/>
          <a:p>
            <a:pPr algn="ctr"/>
            <a:r>
              <a:rPr lang="en-US" sz="6000" b="1" dirty="0" err="1">
                <a:solidFill>
                  <a:srgbClr val="FF0000"/>
                </a:solidFill>
              </a:rPr>
              <a:t>làm</a:t>
            </a:r>
            <a:endParaRPr lang="en-US" sz="6000" b="1" dirty="0">
              <a:solidFill>
                <a:srgbClr val="FF0000"/>
              </a:solidFill>
            </a:endParaRPr>
          </a:p>
        </p:txBody>
      </p:sp>
      <p:sp>
        <p:nvSpPr>
          <p:cNvPr id="94" name="TextBox 93"/>
          <p:cNvSpPr txBox="1"/>
          <p:nvPr/>
        </p:nvSpPr>
        <p:spPr>
          <a:xfrm>
            <a:off x="4038600" y="1409700"/>
            <a:ext cx="1676400" cy="1015663"/>
          </a:xfrm>
          <a:prstGeom prst="rect">
            <a:avLst/>
          </a:prstGeom>
          <a:noFill/>
        </p:spPr>
        <p:txBody>
          <a:bodyPr wrap="square" rtlCol="0">
            <a:spAutoFit/>
          </a:bodyPr>
          <a:lstStyle/>
          <a:p>
            <a:pPr algn="ctr"/>
            <a:r>
              <a:rPr lang="en-US" sz="6000" b="1" dirty="0" err="1">
                <a:solidFill>
                  <a:srgbClr val="FF0000"/>
                </a:solidFill>
              </a:rPr>
              <a:t>mất</a:t>
            </a:r>
            <a:endParaRPr lang="en-US" sz="6000" b="1" dirty="0">
              <a:solidFill>
                <a:srgbClr val="FF0000"/>
              </a:solidFill>
            </a:endParaRPr>
          </a:p>
        </p:txBody>
      </p:sp>
      <p:sp>
        <p:nvSpPr>
          <p:cNvPr id="95" name="TextBox 94"/>
          <p:cNvSpPr txBox="1"/>
          <p:nvPr/>
        </p:nvSpPr>
        <p:spPr>
          <a:xfrm>
            <a:off x="5943600" y="1409700"/>
            <a:ext cx="1676400" cy="1015663"/>
          </a:xfrm>
          <a:prstGeom prst="rect">
            <a:avLst/>
          </a:prstGeom>
          <a:noFill/>
        </p:spPr>
        <p:txBody>
          <a:bodyPr wrap="square" rtlCol="0">
            <a:spAutoFit/>
          </a:bodyPr>
          <a:lstStyle/>
          <a:p>
            <a:pPr algn="ctr"/>
            <a:r>
              <a:rPr lang="en-US" sz="6000" b="1" dirty="0" err="1">
                <a:solidFill>
                  <a:srgbClr val="FF0000"/>
                </a:solidFill>
              </a:rPr>
              <a:t>lớp</a:t>
            </a:r>
            <a:endParaRPr lang="en-US" sz="6000" b="1" dirty="0">
              <a:solidFill>
                <a:srgbClr val="FF0000"/>
              </a:solidFill>
            </a:endParaRPr>
          </a:p>
        </p:txBody>
      </p:sp>
      <p:sp>
        <p:nvSpPr>
          <p:cNvPr id="96" name="TextBox 95"/>
          <p:cNvSpPr txBox="1"/>
          <p:nvPr/>
        </p:nvSpPr>
        <p:spPr>
          <a:xfrm>
            <a:off x="7924800" y="1409700"/>
            <a:ext cx="16764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97" name="TextBox 96"/>
          <p:cNvSpPr txBox="1"/>
          <p:nvPr/>
        </p:nvSpPr>
        <p:spPr>
          <a:xfrm>
            <a:off x="9677400" y="1409700"/>
            <a:ext cx="1828800" cy="1015663"/>
          </a:xfrm>
          <a:prstGeom prst="rect">
            <a:avLst/>
          </a:prstGeom>
          <a:noFill/>
        </p:spPr>
        <p:txBody>
          <a:bodyPr wrap="square" rtlCol="0">
            <a:spAutoFit/>
          </a:bodyPr>
          <a:lstStyle/>
          <a:p>
            <a:pPr algn="ctr"/>
            <a:r>
              <a:rPr lang="en-US" sz="6000" b="1" dirty="0" err="1">
                <a:solidFill>
                  <a:srgbClr val="FF0000"/>
                </a:solidFill>
              </a:rPr>
              <a:t>trên</a:t>
            </a:r>
            <a:endParaRPr lang="en-US" sz="6000" b="1" dirty="0">
              <a:solidFill>
                <a:srgbClr val="FF0000"/>
              </a:solidFill>
            </a:endParaRPr>
          </a:p>
        </p:txBody>
      </p:sp>
      <p:sp>
        <p:nvSpPr>
          <p:cNvPr id="98" name="TextBox 97"/>
          <p:cNvSpPr txBox="1"/>
          <p:nvPr/>
        </p:nvSpPr>
        <p:spPr>
          <a:xfrm>
            <a:off x="11658600" y="1409700"/>
            <a:ext cx="1828800" cy="1015663"/>
          </a:xfrm>
          <a:prstGeom prst="rect">
            <a:avLst/>
          </a:prstGeom>
          <a:noFill/>
        </p:spPr>
        <p:txBody>
          <a:bodyPr wrap="square" rtlCol="0">
            <a:spAutoFit/>
          </a:bodyPr>
          <a:lstStyle/>
          <a:p>
            <a:pPr algn="ctr"/>
            <a:r>
              <a:rPr lang="en-US" sz="6000" b="1" dirty="0" err="1">
                <a:solidFill>
                  <a:srgbClr val="FF0000"/>
                </a:solidFill>
              </a:rPr>
              <a:t>bề</a:t>
            </a:r>
            <a:endParaRPr lang="en-US" sz="6000" b="1" dirty="0">
              <a:solidFill>
                <a:srgbClr val="FF0000"/>
              </a:solidFill>
            </a:endParaRPr>
          </a:p>
        </p:txBody>
      </p:sp>
      <p:sp>
        <p:nvSpPr>
          <p:cNvPr id="99" name="TextBox 98"/>
          <p:cNvSpPr txBox="1"/>
          <p:nvPr/>
        </p:nvSpPr>
        <p:spPr>
          <a:xfrm>
            <a:off x="13716000" y="1409700"/>
            <a:ext cx="1828800" cy="1015663"/>
          </a:xfrm>
          <a:prstGeom prst="rect">
            <a:avLst/>
          </a:prstGeom>
          <a:noFill/>
        </p:spPr>
        <p:txBody>
          <a:bodyPr wrap="square" rtlCol="0">
            <a:spAutoFit/>
          </a:bodyPr>
          <a:lstStyle/>
          <a:p>
            <a:pPr algn="ctr"/>
            <a:r>
              <a:rPr lang="en-US" sz="6000" b="1" dirty="0" err="1">
                <a:solidFill>
                  <a:srgbClr val="FF0000"/>
                </a:solidFill>
              </a:rPr>
              <a:t>mặt</a:t>
            </a:r>
            <a:endParaRPr lang="en-US" sz="6000" b="1" dirty="0">
              <a:solidFill>
                <a:srgbClr val="FF0000"/>
              </a:solidFill>
            </a:endParaRPr>
          </a:p>
        </p:txBody>
      </p:sp>
      <p:graphicFrame>
        <p:nvGraphicFramePr>
          <p:cNvPr id="100" name="Table 99"/>
          <p:cNvGraphicFramePr>
            <a:graphicFrameLocks noGrp="1"/>
          </p:cNvGraphicFramePr>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gridCol w="1948543"/>
                <a:gridCol w="1948543"/>
                <a:gridCol w="1948543"/>
                <a:gridCol w="1948543"/>
                <a:gridCol w="1948543"/>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1" name="TextBox 100"/>
          <p:cNvSpPr txBox="1"/>
          <p:nvPr/>
        </p:nvSpPr>
        <p:spPr>
          <a:xfrm>
            <a:off x="1981200" y="3467100"/>
            <a:ext cx="1676400" cy="1015663"/>
          </a:xfrm>
          <a:prstGeom prst="rect">
            <a:avLst/>
          </a:prstGeom>
          <a:noFill/>
        </p:spPr>
        <p:txBody>
          <a:bodyPr wrap="square" rtlCol="0">
            <a:spAutoFit/>
          </a:bodyPr>
          <a:lstStyle/>
          <a:p>
            <a:pPr algn="ctr"/>
            <a:r>
              <a:rPr lang="en-US" sz="6000" b="1" dirty="0" err="1">
                <a:solidFill>
                  <a:srgbClr val="FF0000"/>
                </a:solidFill>
              </a:rPr>
              <a:t>phá</a:t>
            </a:r>
            <a:endParaRPr lang="en-US" sz="6000" b="1" dirty="0">
              <a:solidFill>
                <a:srgbClr val="FF0000"/>
              </a:solidFill>
            </a:endParaRPr>
          </a:p>
        </p:txBody>
      </p:sp>
      <p:sp>
        <p:nvSpPr>
          <p:cNvPr id="102" name="TextBox 101"/>
          <p:cNvSpPr txBox="1"/>
          <p:nvPr/>
        </p:nvSpPr>
        <p:spPr>
          <a:xfrm>
            <a:off x="3962400" y="3467100"/>
            <a:ext cx="1676400" cy="1015663"/>
          </a:xfrm>
          <a:prstGeom prst="rect">
            <a:avLst/>
          </a:prstGeom>
          <a:noFill/>
        </p:spPr>
        <p:txBody>
          <a:bodyPr wrap="square" rtlCol="0">
            <a:spAutoFit/>
          </a:bodyPr>
          <a:lstStyle/>
          <a:p>
            <a:pPr algn="ctr"/>
            <a:r>
              <a:rPr lang="en-US" sz="6000" b="1" dirty="0" err="1">
                <a:solidFill>
                  <a:srgbClr val="FF0000"/>
                </a:solidFill>
              </a:rPr>
              <a:t>huỷ</a:t>
            </a:r>
            <a:endParaRPr lang="en-US" sz="6000" b="1" dirty="0">
              <a:solidFill>
                <a:srgbClr val="FF0000"/>
              </a:solidFill>
            </a:endParaRPr>
          </a:p>
        </p:txBody>
      </p:sp>
      <p:sp>
        <p:nvSpPr>
          <p:cNvPr id="103" name="TextBox 102"/>
          <p:cNvSpPr txBox="1"/>
          <p:nvPr/>
        </p:nvSpPr>
        <p:spPr>
          <a:xfrm>
            <a:off x="5867400" y="3467100"/>
            <a:ext cx="1676400" cy="1015663"/>
          </a:xfrm>
          <a:prstGeom prst="rect">
            <a:avLst/>
          </a:prstGeom>
          <a:noFill/>
        </p:spPr>
        <p:txBody>
          <a:bodyPr wrap="square" rtlCol="0">
            <a:spAutoFit/>
          </a:bodyPr>
          <a:lstStyle/>
          <a:p>
            <a:pPr algn="ctr"/>
            <a:r>
              <a:rPr lang="en-US" sz="6000" b="1" dirty="0" err="1">
                <a:solidFill>
                  <a:srgbClr val="FF0000"/>
                </a:solidFill>
              </a:rPr>
              <a:t>tầng</a:t>
            </a:r>
            <a:endParaRPr lang="en-US" sz="6000" b="1" dirty="0">
              <a:solidFill>
                <a:srgbClr val="FF0000"/>
              </a:solidFill>
            </a:endParaRPr>
          </a:p>
        </p:txBody>
      </p:sp>
      <p:sp>
        <p:nvSpPr>
          <p:cNvPr id="104" name="TextBox 103"/>
          <p:cNvSpPr txBox="1"/>
          <p:nvPr/>
        </p:nvSpPr>
        <p:spPr>
          <a:xfrm>
            <a:off x="7848600" y="3467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05" name="TextBox 104"/>
          <p:cNvSpPr txBox="1"/>
          <p:nvPr/>
        </p:nvSpPr>
        <p:spPr>
          <a:xfrm>
            <a:off x="9753600" y="3467100"/>
            <a:ext cx="1828800" cy="1015663"/>
          </a:xfrm>
          <a:prstGeom prst="rect">
            <a:avLst/>
          </a:prstGeom>
          <a:noFill/>
        </p:spPr>
        <p:txBody>
          <a:bodyPr wrap="square" rtlCol="0">
            <a:spAutoFit/>
          </a:bodyPr>
          <a:lstStyle/>
          <a:p>
            <a:pPr algn="ctr"/>
            <a:r>
              <a:rPr lang="en-US" sz="6000" b="1" dirty="0" err="1">
                <a:solidFill>
                  <a:srgbClr val="FF0000"/>
                </a:solidFill>
              </a:rPr>
              <a:t>bên</a:t>
            </a:r>
            <a:endParaRPr lang="en-US" sz="6000" b="1" dirty="0">
              <a:solidFill>
                <a:srgbClr val="FF0000"/>
              </a:solidFill>
            </a:endParaRPr>
          </a:p>
        </p:txBody>
      </p:sp>
      <p:sp>
        <p:nvSpPr>
          <p:cNvPr id="106" name="TextBox 105"/>
          <p:cNvSpPr txBox="1"/>
          <p:nvPr/>
        </p:nvSpPr>
        <p:spPr>
          <a:xfrm>
            <a:off x="11582400" y="3467100"/>
            <a:ext cx="1828800" cy="1015663"/>
          </a:xfrm>
          <a:prstGeom prst="rect">
            <a:avLst/>
          </a:prstGeom>
          <a:noFill/>
        </p:spPr>
        <p:txBody>
          <a:bodyPr wrap="square" rtlCol="0">
            <a:spAutoFit/>
          </a:bodyPr>
          <a:lstStyle/>
          <a:p>
            <a:pPr algn="ctr"/>
            <a:r>
              <a:rPr lang="en-US" sz="6000" b="1" dirty="0" err="1">
                <a:solidFill>
                  <a:srgbClr val="FF0000"/>
                </a:solidFill>
              </a:rPr>
              <a:t>dưới</a:t>
            </a:r>
            <a:endParaRPr lang="en-US" sz="6000" b="1" dirty="0">
              <a:solidFill>
                <a:srgbClr val="FF0000"/>
              </a:solidFill>
            </a:endParaRPr>
          </a:p>
        </p:txBody>
      </p:sp>
      <p:graphicFrame>
        <p:nvGraphicFramePr>
          <p:cNvPr id="107" name="Table 106"/>
          <p:cNvGraphicFramePr>
            <a:graphicFrameLocks noGrp="1"/>
          </p:cNvGraphicFramePr>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gridCol w="1948543"/>
                <a:gridCol w="1948543"/>
                <a:gridCol w="1948543"/>
                <a:gridCol w="1948543"/>
                <a:gridCol w="1948543"/>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8" name="TextBox 107"/>
          <p:cNvSpPr txBox="1"/>
          <p:nvPr/>
        </p:nvSpPr>
        <p:spPr>
          <a:xfrm>
            <a:off x="1828800" y="5372100"/>
            <a:ext cx="1981200" cy="1015663"/>
          </a:xfrm>
          <a:prstGeom prst="rect">
            <a:avLst/>
          </a:prstGeom>
          <a:noFill/>
        </p:spPr>
        <p:txBody>
          <a:bodyPr wrap="square" rtlCol="0">
            <a:spAutoFit/>
          </a:bodyPr>
          <a:lstStyle/>
          <a:p>
            <a:pPr algn="ctr"/>
            <a:r>
              <a:rPr lang="en-US" sz="6000" b="1" dirty="0" err="1">
                <a:solidFill>
                  <a:srgbClr val="FF0000"/>
                </a:solidFill>
              </a:rPr>
              <a:t>nước</a:t>
            </a:r>
            <a:endParaRPr lang="en-US" sz="6000" b="1" dirty="0">
              <a:solidFill>
                <a:srgbClr val="FF0000"/>
              </a:solidFill>
            </a:endParaRPr>
          </a:p>
        </p:txBody>
      </p:sp>
      <p:sp>
        <p:nvSpPr>
          <p:cNvPr id="109" name="TextBox 108"/>
          <p:cNvSpPr txBox="1"/>
          <p:nvPr/>
        </p:nvSpPr>
        <p:spPr>
          <a:xfrm>
            <a:off x="3962400" y="5372100"/>
            <a:ext cx="1828800" cy="1015663"/>
          </a:xfrm>
          <a:prstGeom prst="rect">
            <a:avLst/>
          </a:prstGeom>
          <a:noFill/>
        </p:spPr>
        <p:txBody>
          <a:bodyPr wrap="square" rtlCol="0">
            <a:spAutoFit/>
          </a:bodyPr>
          <a:lstStyle/>
          <a:p>
            <a:pPr algn="ctr"/>
            <a:r>
              <a:rPr lang="en-US" sz="6000" b="1" dirty="0" err="1">
                <a:solidFill>
                  <a:srgbClr val="FF0000"/>
                </a:solidFill>
              </a:rPr>
              <a:t>chảy</a:t>
            </a:r>
            <a:endParaRPr lang="en-US" sz="6000" b="1" dirty="0">
              <a:solidFill>
                <a:srgbClr val="FF0000"/>
              </a:solidFill>
            </a:endParaRPr>
          </a:p>
        </p:txBody>
      </p:sp>
      <p:sp>
        <p:nvSpPr>
          <p:cNvPr id="110" name="TextBox 109"/>
          <p:cNvSpPr txBox="1"/>
          <p:nvPr/>
        </p:nvSpPr>
        <p:spPr>
          <a:xfrm>
            <a:off x="5867400" y="5372100"/>
            <a:ext cx="1676400" cy="1015663"/>
          </a:xfrm>
          <a:prstGeom prst="rect">
            <a:avLst/>
          </a:prstGeom>
          <a:noFill/>
        </p:spPr>
        <p:txBody>
          <a:bodyPr wrap="square" rtlCol="0">
            <a:spAutoFit/>
          </a:bodyPr>
          <a:lstStyle/>
          <a:p>
            <a:pPr algn="ctr"/>
            <a:r>
              <a:rPr lang="en-US" sz="6000" b="1" dirty="0">
                <a:solidFill>
                  <a:srgbClr val="FF0000"/>
                </a:solidFill>
              </a:rPr>
              <a:t>ở</a:t>
            </a:r>
          </a:p>
        </p:txBody>
      </p:sp>
      <p:sp>
        <p:nvSpPr>
          <p:cNvPr id="111" name="TextBox 110"/>
          <p:cNvSpPr txBox="1"/>
          <p:nvPr/>
        </p:nvSpPr>
        <p:spPr>
          <a:xfrm>
            <a:off x="7772400" y="5372100"/>
            <a:ext cx="1981200" cy="1015663"/>
          </a:xfrm>
          <a:prstGeom prst="rect">
            <a:avLst/>
          </a:prstGeom>
          <a:noFill/>
        </p:spPr>
        <p:txBody>
          <a:bodyPr wrap="square" rtlCol="0">
            <a:spAutoFit/>
          </a:bodyPr>
          <a:lstStyle/>
          <a:p>
            <a:pPr algn="ctr"/>
            <a:r>
              <a:rPr lang="en-US" sz="6000" b="1" dirty="0" err="1">
                <a:solidFill>
                  <a:srgbClr val="FF0000"/>
                </a:solidFill>
              </a:rPr>
              <a:t>vùng</a:t>
            </a:r>
            <a:endParaRPr lang="en-US" sz="6000" b="1" dirty="0">
              <a:solidFill>
                <a:srgbClr val="FF0000"/>
              </a:solidFill>
            </a:endParaRPr>
          </a:p>
        </p:txBody>
      </p:sp>
      <p:sp>
        <p:nvSpPr>
          <p:cNvPr id="112" name="TextBox 111"/>
          <p:cNvSpPr txBox="1"/>
          <p:nvPr/>
        </p:nvSpPr>
        <p:spPr>
          <a:xfrm>
            <a:off x="9753600" y="5372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13" name="TextBox 112"/>
          <p:cNvSpPr txBox="1"/>
          <p:nvPr/>
        </p:nvSpPr>
        <p:spPr>
          <a:xfrm>
            <a:off x="11582400" y="5372100"/>
            <a:ext cx="1828800" cy="1015663"/>
          </a:xfrm>
          <a:prstGeom prst="rect">
            <a:avLst/>
          </a:prstGeom>
          <a:noFill/>
        </p:spPr>
        <p:txBody>
          <a:bodyPr wrap="square" rtlCol="0">
            <a:spAutoFit/>
          </a:bodyPr>
          <a:lstStyle/>
          <a:p>
            <a:pPr algn="ctr"/>
            <a:r>
              <a:rPr lang="en-US" sz="6000" b="1" dirty="0" err="1">
                <a:solidFill>
                  <a:srgbClr val="FF0000"/>
                </a:solidFill>
              </a:rPr>
              <a:t>dốc</a:t>
            </a:r>
            <a:endParaRPr lang="en-US" sz="6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wipe(down)">
                                      <p:cBhvr>
                                        <p:cTn id="10" dur="500"/>
                                        <p:tgtEl>
                                          <p:spTgt spid="9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wipe(down)">
                                      <p:cBhvr>
                                        <p:cTn id="13" dur="500"/>
                                        <p:tgtEl>
                                          <p:spTgt spid="9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5"/>
                                        </p:tgtEl>
                                        <p:attrNameLst>
                                          <p:attrName>style.visibility</p:attrName>
                                        </p:attrNameLst>
                                      </p:cBhvr>
                                      <p:to>
                                        <p:strVal val="visible"/>
                                      </p:to>
                                    </p:set>
                                    <p:animEffect transition="in" filter="wipe(down)">
                                      <p:cBhvr>
                                        <p:cTn id="16" dur="500"/>
                                        <p:tgtEl>
                                          <p:spTgt spid="9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wipe(down)">
                                      <p:cBhvr>
                                        <p:cTn id="19" dur="500"/>
                                        <p:tgtEl>
                                          <p:spTgt spid="9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wipe(down)">
                                      <p:cBhvr>
                                        <p:cTn id="22" dur="500"/>
                                        <p:tgtEl>
                                          <p:spTgt spid="9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wipe(down)">
                                      <p:cBhvr>
                                        <p:cTn id="25" dur="500"/>
                                        <p:tgtEl>
                                          <p:spTgt spid="9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wipe(down)">
                                      <p:cBhvr>
                                        <p:cTn id="28" dur="500"/>
                                        <p:tgtEl>
                                          <p:spTgt spid="9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0"/>
                                        </p:tgtEl>
                                        <p:attrNameLst>
                                          <p:attrName>style.visibility</p:attrName>
                                        </p:attrNameLst>
                                      </p:cBhvr>
                                      <p:to>
                                        <p:strVal val="visible"/>
                                      </p:to>
                                    </p:set>
                                    <p:animEffect transition="in" filter="wipe(down)">
                                      <p:cBhvr>
                                        <p:cTn id="33" dur="500"/>
                                        <p:tgtEl>
                                          <p:spTgt spid="10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wipe(down)">
                                      <p:cBhvr>
                                        <p:cTn id="36" dur="500"/>
                                        <p:tgtEl>
                                          <p:spTgt spid="10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2"/>
                                        </p:tgtEl>
                                        <p:attrNameLst>
                                          <p:attrName>style.visibility</p:attrName>
                                        </p:attrNameLst>
                                      </p:cBhvr>
                                      <p:to>
                                        <p:strVal val="visible"/>
                                      </p:to>
                                    </p:set>
                                    <p:animEffect transition="in" filter="wipe(down)">
                                      <p:cBhvr>
                                        <p:cTn id="39" dur="500"/>
                                        <p:tgtEl>
                                          <p:spTgt spid="10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wipe(down)">
                                      <p:cBhvr>
                                        <p:cTn id="42" dur="500"/>
                                        <p:tgtEl>
                                          <p:spTgt spid="10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4"/>
                                        </p:tgtEl>
                                        <p:attrNameLst>
                                          <p:attrName>style.visibility</p:attrName>
                                        </p:attrNameLst>
                                      </p:cBhvr>
                                      <p:to>
                                        <p:strVal val="visible"/>
                                      </p:to>
                                    </p:set>
                                    <p:animEffect transition="in" filter="wipe(down)">
                                      <p:cBhvr>
                                        <p:cTn id="45" dur="500"/>
                                        <p:tgtEl>
                                          <p:spTgt spid="10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5"/>
                                        </p:tgtEl>
                                        <p:attrNameLst>
                                          <p:attrName>style.visibility</p:attrName>
                                        </p:attrNameLst>
                                      </p:cBhvr>
                                      <p:to>
                                        <p:strVal val="visible"/>
                                      </p:to>
                                    </p:set>
                                    <p:animEffect transition="in" filter="wipe(down)">
                                      <p:cBhvr>
                                        <p:cTn id="48" dur="500"/>
                                        <p:tgtEl>
                                          <p:spTgt spid="10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animEffect transition="in" filter="wipe(down)">
                                      <p:cBhvr>
                                        <p:cTn id="51" dur="500"/>
                                        <p:tgtEl>
                                          <p:spTgt spid="10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07"/>
                                        </p:tgtEl>
                                        <p:attrNameLst>
                                          <p:attrName>style.visibility</p:attrName>
                                        </p:attrNameLst>
                                      </p:cBhvr>
                                      <p:to>
                                        <p:strVal val="visible"/>
                                      </p:to>
                                    </p:set>
                                    <p:animEffect transition="in" filter="wipe(down)">
                                      <p:cBhvr>
                                        <p:cTn id="56" dur="500"/>
                                        <p:tgtEl>
                                          <p:spTgt spid="10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08"/>
                                        </p:tgtEl>
                                        <p:attrNameLst>
                                          <p:attrName>style.visibility</p:attrName>
                                        </p:attrNameLst>
                                      </p:cBhvr>
                                      <p:to>
                                        <p:strVal val="visible"/>
                                      </p:to>
                                    </p:set>
                                    <p:animEffect transition="in" filter="wipe(down)">
                                      <p:cBhvr>
                                        <p:cTn id="59" dur="500"/>
                                        <p:tgtEl>
                                          <p:spTgt spid="10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wipe(down)">
                                      <p:cBhvr>
                                        <p:cTn id="62" dur="500"/>
                                        <p:tgtEl>
                                          <p:spTgt spid="109"/>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animEffect transition="in" filter="wipe(down)">
                                      <p:cBhvr>
                                        <p:cTn id="65" dur="500"/>
                                        <p:tgtEl>
                                          <p:spTgt spid="110"/>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11"/>
                                        </p:tgtEl>
                                        <p:attrNameLst>
                                          <p:attrName>style.visibility</p:attrName>
                                        </p:attrNameLst>
                                      </p:cBhvr>
                                      <p:to>
                                        <p:strVal val="visible"/>
                                      </p:to>
                                    </p:set>
                                    <p:animEffect transition="in" filter="wipe(down)">
                                      <p:cBhvr>
                                        <p:cTn id="68" dur="500"/>
                                        <p:tgtEl>
                                          <p:spTgt spid="111"/>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12"/>
                                        </p:tgtEl>
                                        <p:attrNameLst>
                                          <p:attrName>style.visibility</p:attrName>
                                        </p:attrNameLst>
                                      </p:cBhvr>
                                      <p:to>
                                        <p:strVal val="visible"/>
                                      </p:to>
                                    </p:set>
                                    <p:animEffect transition="in" filter="wipe(down)">
                                      <p:cBhvr>
                                        <p:cTn id="71" dur="500"/>
                                        <p:tgtEl>
                                          <p:spTgt spid="112"/>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3"/>
                                        </p:tgtEl>
                                        <p:attrNameLst>
                                          <p:attrName>style.visibility</p:attrName>
                                        </p:attrNameLst>
                                      </p:cBhvr>
                                      <p:to>
                                        <p:strVal val="visible"/>
                                      </p:to>
                                    </p:set>
                                    <p:animEffect transition="in" filter="wipe(down)">
                                      <p:cBhvr>
                                        <p:cTn id="74"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1" grpId="0"/>
      <p:bldP spid="102" grpId="0"/>
      <p:bldP spid="103" grpId="0"/>
      <p:bldP spid="104" grpId="0"/>
      <p:bldP spid="105" grpId="0"/>
      <p:bldP spid="106" grpId="0"/>
      <p:bldP spid="108" grpId="0"/>
      <p:bldP spid="109" grpId="0"/>
      <p:bldP spid="110" grpId="0"/>
      <p:bldP spid="111" grpId="0"/>
      <p:bldP spid="112" grpId="0"/>
      <p:bldP spid="11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41"/>
          <p:cNvSpPr/>
          <p:nvPr/>
        </p:nvSpPr>
        <p:spPr>
          <a:xfrm>
            <a:off x="685800" y="190500"/>
            <a:ext cx="17373600" cy="28194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00"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10" name="TextBox 9"/>
          <p:cNvSpPr txBox="1"/>
          <p:nvPr/>
        </p:nvSpPr>
        <p:spPr>
          <a:xfrm>
            <a:off x="1066800" y="571500"/>
            <a:ext cx="16611600" cy="2308324"/>
          </a:xfrm>
          <a:prstGeom prst="rect">
            <a:avLst/>
          </a:prstGeom>
          <a:noFill/>
        </p:spPr>
        <p:txBody>
          <a:bodyPr wrap="square">
            <a:spAutoFit/>
          </a:bodyPr>
          <a:lstStyle/>
          <a:p>
            <a:pPr lvl="0" algn="ctr" defTabSz="121920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Rừng có tác dụng điều hoà dòng chảy trong sông ngòi và dưới đất. Những vùng có nhiều rừng che phủ sẽ giảm bớt được </a:t>
            </a:r>
            <a:endParaRPr lang="en-US"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endParaRPr>
          </a:p>
          <a:p>
            <a:pPr lvl="0" algn="ctr" defTabSz="121920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thiên tai hạn hán và lũ lụt.</a:t>
            </a:r>
          </a:p>
        </p:txBody>
      </p:sp>
      <p:sp>
        <p:nvSpPr>
          <p:cNvPr id="3" name="Freeform 4"/>
          <p:cNvSpPr/>
          <p:nvPr/>
        </p:nvSpPr>
        <p:spPr>
          <a:xfrm>
            <a:off x="4114800" y="3619500"/>
            <a:ext cx="10134600" cy="54102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7"/>
          <p:cNvSpPr/>
          <p:nvPr/>
        </p:nvSpPr>
        <p:spPr>
          <a:xfrm>
            <a:off x="381000" y="2552700"/>
            <a:ext cx="8686800" cy="6019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9" name="TextBox 8"/>
          <p:cNvSpPr txBox="1"/>
          <p:nvPr/>
        </p:nvSpPr>
        <p:spPr>
          <a:xfrm>
            <a:off x="1143000" y="3390900"/>
            <a:ext cx="7162800" cy="4154984"/>
          </a:xfrm>
          <a:prstGeom prst="rect">
            <a:avLst/>
          </a:prstGeom>
          <a:noFill/>
        </p:spPr>
        <p:txBody>
          <a:bodyPr wrap="square" rtlCol="0">
            <a:spAutoFit/>
          </a:bodyPr>
          <a:lstStyle/>
          <a:p>
            <a:pPr algn="just"/>
            <a:r>
              <a:rPr lang="vi-VN" sz="4400" dirty="0">
                <a:solidFill>
                  <a:srgbClr val="002060"/>
                </a:solidFill>
                <a:latin typeface="Calibri" panose="020F0502020204030204" pitchFamily="34" charset="0"/>
                <a:cs typeface="Calibri" panose="020F0502020204030204" pitchFamily="34" charset="0"/>
              </a:rPr>
              <a:t>Ở Việt Nam, xói mòn đất do gió thường xảy ra ở một số dải đất cát ven biển miền Trung (hình 6), làm ảnh hưởng nghiêm trọng đến sản xuất nông nghiệp và giao thông.</a:t>
            </a:r>
          </a:p>
        </p:txBody>
      </p:sp>
      <p:pic>
        <p:nvPicPr>
          <p:cNvPr id="108" name="Picture 107"/>
          <p:cNvPicPr>
            <a:picLocks noChangeAspect="1"/>
          </p:cNvPicPr>
          <p:nvPr/>
        </p:nvPicPr>
        <p:blipFill>
          <a:blip r:embed="rId5"/>
          <a:stretch>
            <a:fillRect/>
          </a:stretch>
        </p:blipFill>
        <p:spPr>
          <a:xfrm>
            <a:off x="9525000" y="2628900"/>
            <a:ext cx="8382774"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2375248" y="751012"/>
            <a:ext cx="12649200" cy="8191500"/>
            <a:chOff x="3810000" y="571500"/>
            <a:chExt cx="8382000" cy="7924800"/>
          </a:xfrm>
        </p:grpSpPr>
        <p:sp>
          <p:nvSpPr>
            <p:cNvPr id="2" name="Freeform 11"/>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TextBox 7"/>
            <p:cNvSpPr txBox="1"/>
            <p:nvPr/>
          </p:nvSpPr>
          <p:spPr>
            <a:xfrm>
              <a:off x="5274325" y="2857500"/>
              <a:ext cx="6715699" cy="313711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Ở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địa</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phương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hiện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tượng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xói</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mòn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đất</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không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6000" b="1" dirty="0" err="1">
                  <a:solidFill>
                    <a:srgbClr val="000000"/>
                  </a:solidFill>
                  <a:latin typeface="Calibri" panose="020F0502020204030204" pitchFamily="34" charset="0"/>
                  <a:cs typeface="Calibri" panose="020F0502020204030204" pitchFamily="34" charset="0"/>
                </a:rPr>
                <a:t>Hiện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tượng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đó</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đang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diễn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ra</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như</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thế</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nào</a:t>
              </a:r>
              <a:r>
                <a:rPr lang="en-US" sz="6000" b="1" dirty="0">
                  <a:solidFill>
                    <a:srgbClr val="000000"/>
                  </a:solidFill>
                  <a:latin typeface="Calibri" panose="020F0502020204030204" pitchFamily="34" charset="0"/>
                  <a:cs typeface="Calibri" panose="020F0502020204030204" pitchFamily="34" charset="0"/>
                </a:rPr>
                <a: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
          <p:cNvSpPr txBox="1"/>
          <p:nvPr/>
        </p:nvSpPr>
        <p:spPr>
          <a:xfrm>
            <a:off x="1560195" y="175260"/>
            <a:ext cx="12618085" cy="9324975"/>
          </a:xfrm>
          <a:prstGeom prst="rect">
            <a:avLst/>
          </a:prstGeom>
        </p:spPr>
        <p:txBody>
          <a:bodyPr wrap="square">
            <a:spAutoFit/>
          </a:bodyPr>
          <a:lstStyle/>
          <a:p>
            <a:pPr defTabSz="266700">
              <a:lnSpc>
                <a:spcPct val="130000"/>
              </a:lnSpc>
            </a:pPr>
            <a:r>
              <a:rPr lang="vi-VN" sz="3600" b="1">
                <a:solidFill>
                  <a:schemeClr val="accent6"/>
                </a:solidFill>
                <a:latin typeface="Times New Roman" panose="02020603050405020304"/>
                <a:ea typeface="Times New Roman" panose="02020603050405020304"/>
              </a:rPr>
              <a:t>                                              </a:t>
            </a:r>
            <a:r>
              <a:rPr sz="3600" b="1">
                <a:solidFill>
                  <a:schemeClr val="accent6"/>
                </a:solidFill>
                <a:latin typeface="Times New Roman" panose="02020603050405020304"/>
                <a:ea typeface="Times New Roman" panose="02020603050405020304"/>
              </a:rPr>
              <a:t>Tiết 2 </a:t>
            </a:r>
          </a:p>
          <a:p>
            <a:pPr defTabSz="266700">
              <a:lnSpc>
                <a:spcPct val="130000"/>
              </a:lnSpc>
            </a:pPr>
            <a:r>
              <a:rPr sz="3600" b="1">
                <a:solidFill>
                  <a:schemeClr val="accent6"/>
                </a:solidFill>
                <a:latin typeface="Times New Roman" panose="02020603050405020304"/>
                <a:ea typeface="Times New Roman" panose="02020603050405020304"/>
              </a:rPr>
              <a:t> Nguyên nhân, tác hại và biện pháp phòng chống xói mòn đất</a:t>
            </a:r>
          </a:p>
          <a:p>
            <a:pPr defTabSz="266700">
              <a:lnSpc>
                <a:spcPct val="130000"/>
              </a:lnSpc>
            </a:pPr>
            <a:r>
              <a:rPr sz="3600" b="1">
                <a:solidFill>
                  <a:schemeClr val="accent6"/>
                </a:solidFill>
                <a:latin typeface="Times New Roman" panose="02020603050405020304"/>
                <a:ea typeface="Times New Roman" panose="02020603050405020304"/>
              </a:rPr>
              <a:t>1. Nguyên nhân</a:t>
            </a:r>
          </a:p>
          <a:p>
            <a:pPr defTabSz="266700">
              <a:lnSpc>
                <a:spcPct val="130000"/>
              </a:lnSpc>
            </a:pPr>
            <a:r>
              <a:rPr sz="3600">
                <a:solidFill>
                  <a:schemeClr val="accent6"/>
                </a:solidFill>
                <a:latin typeface="Times New Roman" panose="02020603050405020304"/>
                <a:ea typeface="Times New Roman" panose="02020603050405020304"/>
              </a:rPr>
              <a:t>- Do thiên nhiên: gió, mưa, lũ, đồi núi dốc</a:t>
            </a:r>
          </a:p>
          <a:p>
            <a:pPr defTabSz="266700">
              <a:lnSpc>
                <a:spcPct val="130000"/>
              </a:lnSpc>
            </a:pPr>
            <a:r>
              <a:rPr sz="3600">
                <a:solidFill>
                  <a:schemeClr val="accent6"/>
                </a:solidFill>
                <a:latin typeface="Times New Roman" panose="02020603050405020304"/>
                <a:ea typeface="Times New Roman" panose="02020603050405020304"/>
              </a:rPr>
              <a:t>- Do phá rừng, chặt cây</a:t>
            </a:r>
          </a:p>
          <a:p>
            <a:pPr defTabSz="266700">
              <a:lnSpc>
                <a:spcPct val="130000"/>
              </a:lnSpc>
            </a:pPr>
            <a:r>
              <a:rPr sz="3600" b="1">
                <a:solidFill>
                  <a:schemeClr val="accent6"/>
                </a:solidFill>
                <a:latin typeface="Times New Roman" panose="02020603050405020304"/>
                <a:ea typeface="Times New Roman" panose="02020603050405020304"/>
              </a:rPr>
              <a:t>2. Tác hại</a:t>
            </a:r>
          </a:p>
          <a:p>
            <a:pPr defTabSz="266700">
              <a:lnSpc>
                <a:spcPct val="130000"/>
              </a:lnSpc>
            </a:pPr>
            <a:r>
              <a:rPr sz="3600">
                <a:solidFill>
                  <a:schemeClr val="accent6"/>
                </a:solidFill>
                <a:latin typeface="Times New Roman" panose="02020603050405020304"/>
                <a:ea typeface="Times New Roman" panose="02020603050405020304"/>
              </a:rPr>
              <a:t>- Đất bạc màu, khô cằn.</a:t>
            </a:r>
          </a:p>
          <a:p>
            <a:pPr defTabSz="266700">
              <a:lnSpc>
                <a:spcPct val="130000"/>
              </a:lnSpc>
            </a:pPr>
            <a:r>
              <a:rPr sz="3600">
                <a:solidFill>
                  <a:schemeClr val="accent6"/>
                </a:solidFill>
                <a:latin typeface="Times New Roman" panose="02020603050405020304"/>
                <a:ea typeface="Times New Roman" panose="02020603050405020304"/>
              </a:rPr>
              <a:t>- Làm sạt lở đất trồng.</a:t>
            </a:r>
          </a:p>
          <a:p>
            <a:pPr defTabSz="266700">
              <a:lnSpc>
                <a:spcPct val="130000"/>
              </a:lnSpc>
            </a:pPr>
            <a:r>
              <a:rPr sz="3600">
                <a:solidFill>
                  <a:schemeClr val="accent6"/>
                </a:solidFill>
                <a:latin typeface="Times New Roman" panose="02020603050405020304"/>
                <a:ea typeface="Times New Roman" panose="02020603050405020304"/>
              </a:rPr>
              <a:t>- Ảnh hưởng đến đời sống thực vật, động vật, cây trồng.</a:t>
            </a:r>
          </a:p>
          <a:p>
            <a:pPr defTabSz="266700">
              <a:lnSpc>
                <a:spcPct val="130000"/>
              </a:lnSpc>
            </a:pPr>
            <a:r>
              <a:rPr sz="3600" b="1">
                <a:solidFill>
                  <a:schemeClr val="accent6"/>
                </a:solidFill>
                <a:latin typeface="Times New Roman" panose="02020603050405020304"/>
                <a:ea typeface="Times New Roman" panose="02020603050405020304"/>
              </a:rPr>
              <a:t>3. Biện pháp</a:t>
            </a:r>
          </a:p>
          <a:p>
            <a:pPr defTabSz="266700">
              <a:lnSpc>
                <a:spcPct val="130000"/>
              </a:lnSpc>
            </a:pPr>
            <a:r>
              <a:rPr sz="3600">
                <a:solidFill>
                  <a:schemeClr val="accent6"/>
                </a:solidFill>
                <a:latin typeface="Times New Roman" panose="02020603050405020304"/>
                <a:ea typeface="Times New Roman" panose="02020603050405020304"/>
              </a:rPr>
              <a:t>- Trồng cây, phủ xanh đồi trọc</a:t>
            </a:r>
          </a:p>
          <a:p>
            <a:pPr defTabSz="266700">
              <a:lnSpc>
                <a:spcPct val="130000"/>
              </a:lnSpc>
            </a:pPr>
            <a:r>
              <a:rPr sz="3600">
                <a:solidFill>
                  <a:schemeClr val="accent6"/>
                </a:solidFill>
                <a:latin typeface="Times New Roman" panose="02020603050405020304"/>
                <a:ea typeface="Times New Roman" panose="02020603050405020304"/>
              </a:rPr>
              <a:t>- Làm ruộng bậc thang</a:t>
            </a:r>
          </a:p>
          <a:p>
            <a:pPr defTabSz="266700">
              <a:lnSpc>
                <a:spcPct val="107000"/>
              </a:lnSpc>
            </a:pPr>
            <a:r>
              <a:rPr sz="3600">
                <a:solidFill>
                  <a:schemeClr val="accent6"/>
                </a:solidFill>
                <a:latin typeface="Times New Roman" panose="02020603050405020304"/>
                <a:ea typeface="Times New Roman" panose="02020603050405020304"/>
              </a:rPr>
              <a:t>- Xây bờ kè giữ nước</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9"/>
          <p:cNvGrpSpPr/>
          <p:nvPr/>
        </p:nvGrpSpPr>
        <p:grpSpPr>
          <a:xfrm>
            <a:off x="1028700" y="1028700"/>
            <a:ext cx="16087454" cy="657508"/>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sp>
      </p:grpSp>
      <p:grpSp>
        <p:nvGrpSpPr>
          <p:cNvPr id="12" name="Group 12"/>
          <p:cNvGrpSpPr/>
          <p:nvPr/>
        </p:nvGrpSpPr>
        <p:grpSpPr>
          <a:xfrm>
            <a:off x="1545703" y="2229561"/>
            <a:ext cx="7598297" cy="6276483"/>
            <a:chOff x="0" y="0"/>
            <a:chExt cx="36481419" cy="30135041"/>
          </a:xfrm>
        </p:grpSpPr>
        <p:sp>
          <p:nvSpPr>
            <p:cNvPr id="13" name="Freeform 13"/>
            <p:cNvSpPr/>
            <p:nvPr/>
          </p:nvSpPr>
          <p:spPr>
            <a:xfrm>
              <a:off x="72390" y="72390"/>
              <a:ext cx="36336640" cy="29990262"/>
            </a:xfrm>
            <a:custGeom>
              <a:avLst/>
              <a:gdLst/>
              <a:ahLst/>
              <a:cxnLst/>
              <a:rect l="l" t="t" r="r" b="b"/>
              <a:pathLst>
                <a:path w="36336640" h="29990262">
                  <a:moveTo>
                    <a:pt x="0" y="0"/>
                  </a:moveTo>
                  <a:lnTo>
                    <a:pt x="36336640" y="0"/>
                  </a:lnTo>
                  <a:lnTo>
                    <a:pt x="36336640" y="29990262"/>
                  </a:lnTo>
                  <a:lnTo>
                    <a:pt x="0" y="29990262"/>
                  </a:lnTo>
                  <a:lnTo>
                    <a:pt x="0" y="0"/>
                  </a:lnTo>
                  <a:close/>
                </a:path>
              </a:pathLst>
            </a:custGeom>
            <a:solidFill>
              <a:srgbClr val="FFD85A"/>
            </a:solidFill>
          </p:spPr>
        </p:sp>
        <p:sp>
          <p:nvSpPr>
            <p:cNvPr id="14" name="Freeform 14"/>
            <p:cNvSpPr/>
            <p:nvPr/>
          </p:nvSpPr>
          <p:spPr>
            <a:xfrm>
              <a:off x="0" y="0"/>
              <a:ext cx="36481420" cy="30135041"/>
            </a:xfrm>
            <a:custGeom>
              <a:avLst/>
              <a:gdLst/>
              <a:ahLst/>
              <a:cxnLst/>
              <a:rect l="l" t="t" r="r" b="b"/>
              <a:pathLst>
                <a:path w="36481420" h="30135041">
                  <a:moveTo>
                    <a:pt x="36336638" y="29990262"/>
                  </a:moveTo>
                  <a:lnTo>
                    <a:pt x="36481420" y="29990262"/>
                  </a:lnTo>
                  <a:lnTo>
                    <a:pt x="36481420" y="30135041"/>
                  </a:lnTo>
                  <a:lnTo>
                    <a:pt x="36336638" y="30135041"/>
                  </a:lnTo>
                  <a:lnTo>
                    <a:pt x="36336638" y="29990262"/>
                  </a:lnTo>
                  <a:close/>
                  <a:moveTo>
                    <a:pt x="0" y="144780"/>
                  </a:moveTo>
                  <a:lnTo>
                    <a:pt x="144780" y="144780"/>
                  </a:lnTo>
                  <a:lnTo>
                    <a:pt x="144780" y="29990262"/>
                  </a:lnTo>
                  <a:lnTo>
                    <a:pt x="0" y="29990262"/>
                  </a:lnTo>
                  <a:lnTo>
                    <a:pt x="0" y="144780"/>
                  </a:lnTo>
                  <a:close/>
                  <a:moveTo>
                    <a:pt x="0" y="29990262"/>
                  </a:moveTo>
                  <a:lnTo>
                    <a:pt x="144780" y="29990262"/>
                  </a:lnTo>
                  <a:lnTo>
                    <a:pt x="144780" y="30135041"/>
                  </a:lnTo>
                  <a:lnTo>
                    <a:pt x="0" y="30135041"/>
                  </a:lnTo>
                  <a:lnTo>
                    <a:pt x="0" y="29990262"/>
                  </a:lnTo>
                  <a:close/>
                  <a:moveTo>
                    <a:pt x="36336638" y="144780"/>
                  </a:moveTo>
                  <a:lnTo>
                    <a:pt x="36481420" y="144780"/>
                  </a:lnTo>
                  <a:lnTo>
                    <a:pt x="36481420" y="29990262"/>
                  </a:lnTo>
                  <a:lnTo>
                    <a:pt x="36336638" y="29990262"/>
                  </a:lnTo>
                  <a:lnTo>
                    <a:pt x="36336638" y="144780"/>
                  </a:lnTo>
                  <a:close/>
                  <a:moveTo>
                    <a:pt x="144780" y="29990262"/>
                  </a:moveTo>
                  <a:lnTo>
                    <a:pt x="36336638" y="29990262"/>
                  </a:lnTo>
                  <a:lnTo>
                    <a:pt x="36336638" y="30135041"/>
                  </a:lnTo>
                  <a:lnTo>
                    <a:pt x="144780" y="30135041"/>
                  </a:lnTo>
                  <a:lnTo>
                    <a:pt x="144780" y="29990262"/>
                  </a:lnTo>
                  <a:close/>
                  <a:moveTo>
                    <a:pt x="36336638" y="0"/>
                  </a:moveTo>
                  <a:lnTo>
                    <a:pt x="36481420" y="0"/>
                  </a:lnTo>
                  <a:lnTo>
                    <a:pt x="36481420" y="144780"/>
                  </a:lnTo>
                  <a:lnTo>
                    <a:pt x="36336638" y="144780"/>
                  </a:lnTo>
                  <a:lnTo>
                    <a:pt x="36336638" y="0"/>
                  </a:lnTo>
                  <a:close/>
                  <a:moveTo>
                    <a:pt x="0" y="0"/>
                  </a:moveTo>
                  <a:lnTo>
                    <a:pt x="144780" y="0"/>
                  </a:lnTo>
                  <a:lnTo>
                    <a:pt x="144780" y="144780"/>
                  </a:lnTo>
                  <a:lnTo>
                    <a:pt x="0" y="144780"/>
                  </a:lnTo>
                  <a:lnTo>
                    <a:pt x="0" y="0"/>
                  </a:lnTo>
                  <a:close/>
                  <a:moveTo>
                    <a:pt x="144780" y="0"/>
                  </a:moveTo>
                  <a:lnTo>
                    <a:pt x="36336638" y="0"/>
                  </a:lnTo>
                  <a:lnTo>
                    <a:pt x="36336638" y="144780"/>
                  </a:lnTo>
                  <a:lnTo>
                    <a:pt x="144780" y="144780"/>
                  </a:lnTo>
                  <a:lnTo>
                    <a:pt x="144780" y="0"/>
                  </a:lnTo>
                  <a:close/>
                </a:path>
              </a:pathLst>
            </a:custGeom>
            <a:solidFill>
              <a:srgbClr val="2B262E"/>
            </a:solidFill>
          </p:spPr>
        </p:sp>
      </p:grpSp>
      <p:grpSp>
        <p:nvGrpSpPr>
          <p:cNvPr id="15" name="Group 15"/>
          <p:cNvGrpSpPr/>
          <p:nvPr/>
        </p:nvGrpSpPr>
        <p:grpSpPr>
          <a:xfrm>
            <a:off x="1285430" y="1167694"/>
            <a:ext cx="379520" cy="379520"/>
            <a:chOff x="0" y="0"/>
            <a:chExt cx="506027" cy="506027"/>
          </a:xfrm>
        </p:grpSpPr>
        <p:grpSp>
          <p:nvGrpSpPr>
            <p:cNvPr id="16" name="Group 16"/>
            <p:cNvGrpSpPr/>
            <p:nvPr/>
          </p:nvGrpSpPr>
          <p:grpSpPr>
            <a:xfrm>
              <a:off x="0" y="0"/>
              <a:ext cx="506027" cy="50602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8" name="Group 18"/>
            <p:cNvGrpSpPr/>
            <p:nvPr/>
          </p:nvGrpSpPr>
          <p:grpSpPr>
            <a:xfrm>
              <a:off x="34461" y="34461"/>
              <a:ext cx="437105" cy="43710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20" name="Group 20"/>
          <p:cNvGrpSpPr/>
          <p:nvPr/>
        </p:nvGrpSpPr>
        <p:grpSpPr>
          <a:xfrm>
            <a:off x="1805798" y="1167694"/>
            <a:ext cx="379520" cy="379520"/>
            <a:chOff x="0" y="0"/>
            <a:chExt cx="506027" cy="506027"/>
          </a:xfrm>
        </p:grpSpPr>
        <p:grpSp>
          <p:nvGrpSpPr>
            <p:cNvPr id="21" name="Group 21"/>
            <p:cNvGrpSpPr/>
            <p:nvPr/>
          </p:nvGrpSpPr>
          <p:grpSpPr>
            <a:xfrm>
              <a:off x="0" y="0"/>
              <a:ext cx="506027" cy="50602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3" name="Group 23"/>
            <p:cNvGrpSpPr/>
            <p:nvPr/>
          </p:nvGrpSpPr>
          <p:grpSpPr>
            <a:xfrm>
              <a:off x="34461" y="34461"/>
              <a:ext cx="437105" cy="437105"/>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5" name="Group 25"/>
          <p:cNvGrpSpPr/>
          <p:nvPr/>
        </p:nvGrpSpPr>
        <p:grpSpPr>
          <a:xfrm>
            <a:off x="2326165" y="1167694"/>
            <a:ext cx="379520" cy="379520"/>
            <a:chOff x="0" y="0"/>
            <a:chExt cx="506027" cy="506027"/>
          </a:xfrm>
        </p:grpSpPr>
        <p:grpSp>
          <p:nvGrpSpPr>
            <p:cNvPr id="26" name="Group 26"/>
            <p:cNvGrpSpPr/>
            <p:nvPr/>
          </p:nvGrpSpPr>
          <p:grpSpPr>
            <a:xfrm>
              <a:off x="0" y="0"/>
              <a:ext cx="506027" cy="50602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8" name="Group 28"/>
            <p:cNvGrpSpPr/>
            <p:nvPr/>
          </p:nvGrpSpPr>
          <p:grpSpPr>
            <a:xfrm>
              <a:off x="34461" y="34461"/>
              <a:ext cx="437105" cy="43710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grpSp>
        <p:nvGrpSpPr>
          <p:cNvPr id="30" name="Group 30"/>
          <p:cNvGrpSpPr/>
          <p:nvPr/>
        </p:nvGrpSpPr>
        <p:grpSpPr>
          <a:xfrm>
            <a:off x="1308229" y="2010365"/>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3" name="Group 33"/>
          <p:cNvGrpSpPr/>
          <p:nvPr/>
        </p:nvGrpSpPr>
        <p:grpSpPr>
          <a:xfrm rot="-5400000">
            <a:off x="1308229" y="7890339"/>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5400000">
            <a:off x="8453857" y="2010365"/>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9" name="Group 39"/>
          <p:cNvGrpSpPr/>
          <p:nvPr/>
        </p:nvGrpSpPr>
        <p:grpSpPr>
          <a:xfrm rot="-10800000">
            <a:off x="8453857" y="7890339"/>
            <a:ext cx="899887" cy="899887"/>
            <a:chOff x="0" y="0"/>
            <a:chExt cx="1199850" cy="1199850"/>
          </a:xfrm>
        </p:grpSpPr>
        <p:sp>
          <p:nvSpPr>
            <p:cNvPr id="40" name="AutoShape 40"/>
            <p:cNvSpPr/>
            <p:nvPr/>
          </p:nvSpPr>
          <p:spPr>
            <a:xfrm>
              <a:off x="0" y="0"/>
              <a:ext cx="1199850" cy="0"/>
            </a:xfrm>
            <a:prstGeom prst="line">
              <a:avLst/>
            </a:prstGeom>
            <a:ln w="38100" cap="flat">
              <a:solidFill>
                <a:srgbClr val="000000"/>
              </a:solidFill>
              <a:prstDash val="solid"/>
              <a:headEnd type="none" w="sm" len="sm"/>
              <a:tailEnd type="none" w="sm" len="sm"/>
            </a:ln>
          </p:spPr>
        </p:sp>
        <p:sp>
          <p:nvSpPr>
            <p:cNvPr id="41" name="AutoShape 41"/>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42" name="Freeform 42"/>
          <p:cNvSpPr/>
          <p:nvPr/>
        </p:nvSpPr>
        <p:spPr>
          <a:xfrm rot="-9726880">
            <a:off x="4699640" y="5551502"/>
            <a:ext cx="1586727" cy="2040807"/>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3" name="Freeform 43"/>
          <p:cNvSpPr/>
          <p:nvPr/>
        </p:nvSpPr>
        <p:spPr>
          <a:xfrm rot="-6293398">
            <a:off x="2288653" y="2405798"/>
            <a:ext cx="1205614" cy="1533499"/>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 xmlns:asvg="http://schemas.microsoft.com/office/drawing/2016/SVG/main" r:embed="rId3"/>
                </a:ext>
              </a:extLst>
            </a:blip>
            <a:stretch>
              <a:fillRect l="-36488" t="-38012"/>
            </a:stretch>
          </a:blipFill>
        </p:spPr>
      </p:sp>
      <p:sp>
        <p:nvSpPr>
          <p:cNvPr id="44" name="Freeform 44"/>
          <p:cNvSpPr/>
          <p:nvPr/>
        </p:nvSpPr>
        <p:spPr>
          <a:xfrm>
            <a:off x="1676400" y="2400300"/>
            <a:ext cx="7315200" cy="611072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49" name="Picture 48"/>
          <p:cNvPicPr>
            <a:picLocks noChangeAspect="1"/>
          </p:cNvPicPr>
          <p:nvPr/>
        </p:nvPicPr>
        <p:blipFill>
          <a:blip r:embed="rId6"/>
          <a:stretch>
            <a:fillRect/>
          </a:stretch>
        </p:blipFill>
        <p:spPr>
          <a:xfrm>
            <a:off x="8839200" y="3924300"/>
            <a:ext cx="8747965" cy="3511653"/>
          </a:xfrm>
          <a:prstGeom prst="rect">
            <a:avLst/>
          </a:prstGeom>
        </p:spPr>
      </p:pic>
      <p:pic>
        <p:nvPicPr>
          <p:cNvPr id="53" name="Picture 52"/>
          <p:cNvPicPr>
            <a:picLocks noChangeAspect="1"/>
          </p:cNvPicPr>
          <p:nvPr/>
        </p:nvPicPr>
        <p:blipFill>
          <a:blip r:embed="rId7"/>
          <a:stretch>
            <a:fillRect/>
          </a:stretch>
        </p:blipFill>
        <p:spPr>
          <a:xfrm>
            <a:off x="9525000" y="2095500"/>
            <a:ext cx="6340390" cy="1749704"/>
          </a:xfrm>
          <a:prstGeom prst="rect">
            <a:avLst/>
          </a:prstGeom>
        </p:spPr>
      </p:pic>
      <p:pic>
        <p:nvPicPr>
          <p:cNvPr id="57" name="Picture 56"/>
          <p:cNvPicPr>
            <a:picLocks noChangeAspect="1"/>
          </p:cNvPicPr>
          <p:nvPr/>
        </p:nvPicPr>
        <p:blipFill>
          <a:blip r:embed="rId8"/>
          <a:stretch>
            <a:fillRect/>
          </a:stretch>
        </p:blipFill>
        <p:spPr>
          <a:xfrm>
            <a:off x="5715000" y="266700"/>
            <a:ext cx="4804064" cy="18045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3086100"/>
            <a:ext cx="17139719" cy="2819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Box 27"/>
          <p:cNvSpPr txBox="1"/>
          <p:nvPr/>
        </p:nvSpPr>
        <p:spPr>
          <a:xfrm>
            <a:off x="2438400" y="2400300"/>
            <a:ext cx="13320120" cy="2558714"/>
          </a:xfrm>
          <a:prstGeom prst="rect">
            <a:avLst/>
          </a:prstGeom>
        </p:spPr>
        <p:txBody>
          <a:bodyPr lIns="0" tIns="0" rIns="0" bIns="0" rtlCol="0" anchor="t">
            <a:spAutoFit/>
          </a:bodyPr>
          <a:lstStyle/>
          <a:p>
            <a:pPr marL="0" marR="0" lvl="0" indent="0" algn="ctr" defTabSz="914400" rtl="0" eaLnBrk="1" fontAlgn="auto" latinLnBrk="0" hangingPunct="1">
              <a:lnSpc>
                <a:spcPts val="10450"/>
              </a:lnSpc>
              <a:spcBef>
                <a:spcPts val="0"/>
              </a:spcBef>
              <a:spcAft>
                <a:spcPts val="0"/>
              </a:spcAft>
              <a:buClrTx/>
              <a:buSzTx/>
              <a:buFontTx/>
              <a:buNone/>
              <a:defRPr/>
            </a:pPr>
            <a:r>
              <a:rPr kumimoji="0" lang="en-US" sz="6600" b="1" i="0" u="none" strike="noStrike" kern="1200" cap="none" spc="-142" normalizeH="0" baseline="0" noProof="0" dirty="0">
                <a:ln>
                  <a:noFill/>
                </a:ln>
                <a:solidFill>
                  <a:srgbClr val="2B262E"/>
                </a:solidFill>
                <a:effectLst/>
                <a:uLnTx/>
                <a:uFillTx/>
                <a:latin typeface="Muli Ultra-Bold"/>
              </a:rPr>
              <a:t>2. </a:t>
            </a:r>
            <a:r>
              <a:rPr kumimoji="0" lang="en-US" sz="6600" b="1" i="0" u="none" strike="noStrike" kern="1200" cap="none" spc="-142" normalizeH="0" baseline="0" noProof="0" dirty="0" err="1">
                <a:ln>
                  <a:noFill/>
                </a:ln>
                <a:solidFill>
                  <a:srgbClr val="2B262E"/>
                </a:solidFill>
                <a:effectLst/>
                <a:uLnTx/>
                <a:uFillTx/>
                <a:latin typeface="Muli Ultra-Bold"/>
              </a:rPr>
              <a:t>Nguyên</a:t>
            </a:r>
            <a:r>
              <a:rPr kumimoji="0" lang="en-US" sz="6600" b="1" i="0" u="none" strike="noStrike" kern="1200" cap="none" spc="-142" normalizeH="0" baseline="0" noProof="0" dirty="0">
                <a:ln>
                  <a:noFill/>
                </a:ln>
                <a:solidFill>
                  <a:srgbClr val="2B262E"/>
                </a:solidFill>
                <a:effectLst/>
                <a:uLnTx/>
                <a:uFillTx/>
                <a:latin typeface="Muli Ultra-Bold"/>
              </a:rPr>
              <a:t> </a:t>
            </a:r>
            <a:r>
              <a:rPr kumimoji="0" lang="en-US" sz="6600" b="1" i="0" u="none" strike="noStrike" kern="1200" cap="none" spc="-142" normalizeH="0" baseline="0" noProof="0" dirty="0" err="1">
                <a:ln>
                  <a:noFill/>
                </a:ln>
                <a:solidFill>
                  <a:srgbClr val="2B262E"/>
                </a:solidFill>
                <a:effectLst/>
                <a:uLnTx/>
                <a:uFillTx/>
                <a:latin typeface="Muli Ultra-Bold"/>
              </a:rPr>
              <a:t>nhâ</a:t>
            </a:r>
            <a:r>
              <a:rPr lang="en-US" sz="6600" b="1" spc="-142" dirty="0">
                <a:solidFill>
                  <a:srgbClr val="2B262E"/>
                </a:solidFill>
                <a:latin typeface="Muli Ultra-Bold"/>
              </a:rPr>
              <a:t>n, </a:t>
            </a:r>
            <a:r>
              <a:rPr lang="en-US" sz="6600" b="1" spc="-142" dirty="0" err="1">
                <a:solidFill>
                  <a:srgbClr val="2B262E"/>
                </a:solidFill>
                <a:latin typeface="Muli Ultra-Bold"/>
              </a:rPr>
              <a:t>tác</a:t>
            </a:r>
            <a:r>
              <a:rPr lang="en-US" sz="6600" b="1" spc="-142" dirty="0">
                <a:solidFill>
                  <a:srgbClr val="2B262E"/>
                </a:solidFill>
                <a:latin typeface="Muli Ultra-Bold"/>
              </a:rPr>
              <a:t> </a:t>
            </a:r>
            <a:r>
              <a:rPr lang="en-US" sz="6600" b="1" spc="-142" dirty="0" err="1">
                <a:solidFill>
                  <a:srgbClr val="2B262E"/>
                </a:solidFill>
                <a:latin typeface="Muli Ultra-Bold"/>
              </a:rPr>
              <a:t>hại</a:t>
            </a:r>
            <a:r>
              <a:rPr lang="en-US" sz="6600" b="1" spc="-142" dirty="0">
                <a:solidFill>
                  <a:srgbClr val="2B262E"/>
                </a:solidFill>
                <a:latin typeface="Muli Ultra-Bold"/>
              </a:rPr>
              <a:t> </a:t>
            </a:r>
            <a:r>
              <a:rPr lang="en-US" sz="6600" b="1" spc="-142" dirty="0" err="1">
                <a:solidFill>
                  <a:srgbClr val="2B262E"/>
                </a:solidFill>
                <a:latin typeface="Muli Ultra-Bold"/>
              </a:rPr>
              <a:t>và</a:t>
            </a:r>
            <a:r>
              <a:rPr lang="en-US" sz="6600" b="1" spc="-142" dirty="0">
                <a:solidFill>
                  <a:srgbClr val="2B262E"/>
                </a:solidFill>
                <a:latin typeface="Muli Ultra-Bold"/>
              </a:rPr>
              <a:t> </a:t>
            </a:r>
            <a:r>
              <a:rPr lang="en-US" sz="6600" b="1" spc="-142" dirty="0" err="1">
                <a:solidFill>
                  <a:srgbClr val="2B262E"/>
                </a:solidFill>
                <a:latin typeface="Muli Ultra-Bold"/>
              </a:rPr>
              <a:t>biện</a:t>
            </a:r>
            <a:r>
              <a:rPr lang="en-US" sz="6600" b="1" spc="-142" dirty="0">
                <a:solidFill>
                  <a:srgbClr val="2B262E"/>
                </a:solidFill>
                <a:latin typeface="Muli Ultra-Bold"/>
              </a:rPr>
              <a:t> </a:t>
            </a:r>
            <a:r>
              <a:rPr lang="en-US" sz="6600" b="1" spc="-142" dirty="0" err="1">
                <a:solidFill>
                  <a:srgbClr val="2B262E"/>
                </a:solidFill>
                <a:latin typeface="Muli Ultra-Bold"/>
              </a:rPr>
              <a:t>pháp</a:t>
            </a:r>
            <a:r>
              <a:rPr lang="en-US" sz="6600" b="1" spc="-142" dirty="0">
                <a:solidFill>
                  <a:srgbClr val="2B262E"/>
                </a:solidFill>
                <a:latin typeface="Muli Ultra-Bold"/>
              </a:rPr>
              <a:t> </a:t>
            </a:r>
            <a:r>
              <a:rPr lang="en-US" sz="6600" b="1" spc="-142" dirty="0" err="1">
                <a:solidFill>
                  <a:srgbClr val="2B262E"/>
                </a:solidFill>
                <a:latin typeface="Muli Ultra-Bold"/>
              </a:rPr>
              <a:t>phòng</a:t>
            </a:r>
            <a:r>
              <a:rPr lang="en-US" sz="6600" b="1" spc="-142" dirty="0">
                <a:solidFill>
                  <a:srgbClr val="2B262E"/>
                </a:solidFill>
                <a:latin typeface="Muli Ultra-Bold"/>
              </a:rPr>
              <a:t> </a:t>
            </a:r>
            <a:r>
              <a:rPr lang="en-US" sz="6600" b="1" spc="-142" dirty="0" err="1">
                <a:solidFill>
                  <a:srgbClr val="2B262E"/>
                </a:solidFill>
                <a:latin typeface="Muli Ultra-Bold"/>
              </a:rPr>
              <a:t>chống</a:t>
            </a:r>
            <a:r>
              <a:rPr lang="en-US" sz="6600" b="1" spc="-142" dirty="0">
                <a:solidFill>
                  <a:srgbClr val="2B262E"/>
                </a:solidFill>
                <a:latin typeface="Muli Ultra-Bold"/>
              </a:rPr>
              <a:t> </a:t>
            </a:r>
            <a:r>
              <a:rPr lang="en-US" sz="6600" b="1" spc="-142" dirty="0" err="1">
                <a:solidFill>
                  <a:srgbClr val="2B262E"/>
                </a:solidFill>
                <a:latin typeface="Muli Ultra-Bold"/>
              </a:rPr>
              <a:t>xói</a:t>
            </a:r>
            <a:r>
              <a:rPr lang="en-US" sz="6600" b="1" spc="-142" dirty="0">
                <a:solidFill>
                  <a:srgbClr val="2B262E"/>
                </a:solidFill>
                <a:latin typeface="Muli Ultra-Bold"/>
              </a:rPr>
              <a:t> </a:t>
            </a:r>
            <a:r>
              <a:rPr lang="en-US" sz="6600" b="1" spc="-142" dirty="0" err="1">
                <a:solidFill>
                  <a:srgbClr val="2B262E"/>
                </a:solidFill>
                <a:latin typeface="Muli Ultra-Bold"/>
              </a:rPr>
              <a:t>mòn</a:t>
            </a:r>
            <a:r>
              <a:rPr lang="en-US" sz="6600" b="1" spc="-142" dirty="0">
                <a:solidFill>
                  <a:srgbClr val="2B262E"/>
                </a:solidFill>
                <a:latin typeface="Muli Ultra-Bold"/>
              </a:rPr>
              <a:t> </a:t>
            </a:r>
            <a:r>
              <a:rPr lang="en-US" sz="6600" b="1" spc="-142" dirty="0" err="1">
                <a:solidFill>
                  <a:srgbClr val="2B262E"/>
                </a:solidFill>
                <a:latin typeface="Muli Ultra-Bold"/>
              </a:rPr>
              <a:t>đất</a:t>
            </a:r>
            <a:endParaRPr kumimoji="0" lang="en-US" sz="6600" b="1" i="0" u="none" strike="noStrike" kern="1200" cap="none" spc="-142" normalizeH="0" baseline="0" noProof="0" dirty="0">
              <a:ln>
                <a:noFill/>
              </a:ln>
              <a:solidFill>
                <a:srgbClr val="2B262E"/>
              </a:solidFill>
              <a:effectLst/>
              <a:uLnTx/>
              <a:uFillTx/>
              <a:latin typeface="Muli Ul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3" name="Group 32"/>
          <p:cNvGrpSpPr/>
          <p:nvPr/>
        </p:nvGrpSpPr>
        <p:grpSpPr>
          <a:xfrm>
            <a:off x="1676400" y="1104900"/>
            <a:ext cx="14325600" cy="7848600"/>
            <a:chOff x="1316338" y="3107304"/>
            <a:chExt cx="7146146" cy="5990923"/>
          </a:xfrm>
        </p:grpSpPr>
        <p:grpSp>
          <p:nvGrpSpPr>
            <p:cNvPr id="14" name="Group 14"/>
            <p:cNvGrpSpPr/>
            <p:nvPr/>
          </p:nvGrpSpPr>
          <p:grpSpPr>
            <a:xfrm rot="-5400000">
              <a:off x="1316338" y="8198340"/>
              <a:ext cx="899887" cy="899887"/>
              <a:chOff x="0" y="0"/>
              <a:chExt cx="1199850" cy="1199850"/>
            </a:xfrm>
          </p:grpSpPr>
          <p:sp>
            <p:nvSpPr>
              <p:cNvPr id="15" name="AutoShape 15"/>
              <p:cNvSpPr/>
              <p:nvPr/>
            </p:nvSpPr>
            <p:spPr>
              <a:xfrm>
                <a:off x="0" y="0"/>
                <a:ext cx="1199850" cy="0"/>
              </a:xfrm>
              <a:prstGeom prst="line">
                <a:avLst/>
              </a:prstGeom>
              <a:ln w="38100" cap="flat">
                <a:solidFill>
                  <a:srgbClr val="000000"/>
                </a:solidFill>
                <a:prstDash val="solid"/>
                <a:headEnd type="none" w="sm" len="sm"/>
                <a:tailEnd type="none" w="sm" len="sm"/>
              </a:ln>
            </p:spPr>
          </p:sp>
          <p:sp>
            <p:nvSpPr>
              <p:cNvPr id="16" name="AutoShape 1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17" name="Group 17"/>
            <p:cNvGrpSpPr/>
            <p:nvPr/>
          </p:nvGrpSpPr>
          <p:grpSpPr>
            <a:xfrm>
              <a:off x="1316338" y="3107304"/>
              <a:ext cx="899887" cy="899887"/>
              <a:chOff x="0" y="0"/>
              <a:chExt cx="1199850" cy="1199850"/>
            </a:xfrm>
          </p:grpSpPr>
          <p:sp>
            <p:nvSpPr>
              <p:cNvPr id="18" name="AutoShape 18"/>
              <p:cNvSpPr/>
              <p:nvPr/>
            </p:nvSpPr>
            <p:spPr>
              <a:xfrm>
                <a:off x="0" y="0"/>
                <a:ext cx="1199850" cy="0"/>
              </a:xfrm>
              <a:prstGeom prst="line">
                <a:avLst/>
              </a:prstGeom>
              <a:ln w="38100" cap="flat">
                <a:solidFill>
                  <a:srgbClr val="000000"/>
                </a:solidFill>
                <a:prstDash val="solid"/>
                <a:headEnd type="none" w="sm" len="sm"/>
                <a:tailEnd type="none" w="sm" len="sm"/>
              </a:ln>
            </p:spPr>
          </p:sp>
          <p:sp>
            <p:nvSpPr>
              <p:cNvPr id="19" name="AutoShape 1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0" name="Group 20"/>
            <p:cNvGrpSpPr/>
            <p:nvPr/>
          </p:nvGrpSpPr>
          <p:grpSpPr>
            <a:xfrm rot="5400000">
              <a:off x="7562597" y="3107304"/>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91538" y="3305120"/>
              <a:ext cx="6787500" cy="5593082"/>
              <a:chOff x="0" y="0"/>
              <a:chExt cx="33376791" cy="27503372"/>
            </a:xfrm>
          </p:grpSpPr>
          <p:sp>
            <p:nvSpPr>
              <p:cNvPr id="24" name="Freeform 24"/>
              <p:cNvSpPr/>
              <p:nvPr/>
            </p:nvSpPr>
            <p:spPr>
              <a:xfrm>
                <a:off x="72390" y="72387"/>
                <a:ext cx="33232011" cy="27358592"/>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FFD85A"/>
              </a:solidFill>
            </p:spPr>
          </p:sp>
          <p:sp>
            <p:nvSpPr>
              <p:cNvPr id="25" name="Freeform 25"/>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26" name="Group 26"/>
            <p:cNvGrpSpPr/>
            <p:nvPr/>
          </p:nvGrpSpPr>
          <p:grpSpPr>
            <a:xfrm>
              <a:off x="7562597" y="8198340"/>
              <a:ext cx="899887" cy="899887"/>
              <a:chOff x="0" y="0"/>
              <a:chExt cx="1199850" cy="1199850"/>
            </a:xfrm>
          </p:grpSpPr>
          <p:sp>
            <p:nvSpPr>
              <p:cNvPr id="27" name="AutoShape 27"/>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0" name="TextBox 30"/>
            <p:cNvSpPr txBox="1"/>
            <p:nvPr/>
          </p:nvSpPr>
          <p:spPr>
            <a:xfrm>
              <a:off x="1658441" y="3398126"/>
              <a:ext cx="6455784" cy="5217387"/>
            </a:xfrm>
            <a:prstGeom prst="rect">
              <a:avLst/>
            </a:prstGeom>
          </p:spPr>
          <p:txBody>
            <a:bodyPr wrap="square" lIns="0" tIns="0" rIns="0" bIns="0" rtlCol="0" anchor="t">
              <a:spAutoFit/>
            </a:bodyPr>
            <a:lstStyle/>
            <a:p>
              <a:pPr algn="just" rtl="0">
                <a:spcBef>
                  <a:spcPts val="0"/>
                </a:spcBef>
                <a:spcAft>
                  <a:spcPts val="500"/>
                </a:spcAft>
              </a:pPr>
              <a:r>
                <a:rPr lang="en-US" sz="4400" b="1" i="0" u="none" strike="noStrike" dirty="0">
                  <a:solidFill>
                    <a:srgbClr val="242800"/>
                  </a:solidFill>
                  <a:effectLst/>
                  <a:latin typeface="Cambria" panose="02040503050406030204" pitchFamily="18" charset="0"/>
                  <a:ea typeface="Cambria" panose="02040503050406030204" pitchFamily="18" charset="0"/>
                </a:rPr>
                <a:t>   </a:t>
              </a:r>
              <a:r>
                <a:rPr lang="vi-VN" sz="4400" b="1" i="0" u="none" strike="noStrike" dirty="0">
                  <a:solidFill>
                    <a:srgbClr val="242800"/>
                  </a:solidFill>
                  <a:effectLst/>
                  <a:latin typeface="Cambria" panose="02040503050406030204" pitchFamily="18" charset="0"/>
                  <a:ea typeface="Cambria" panose="02040503050406030204" pitchFamily="18" charset="0"/>
                </a:rPr>
                <a:t>Hiện tượng làm mất lớp đất trên bề mặt, phá huỷ tầng đất bên dưới do gió thổi hoặc nước chảy ở những vùng đất dốc, đồi núi,... gọi là hiện tượng xói mòn. Hiện tượng này có thể do thiên nhiên hoặc con người gây ra.</a:t>
              </a:r>
              <a:endParaRPr lang="vi-VN" sz="8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400" b="1" i="0" u="none" strike="noStrike" dirty="0">
                  <a:solidFill>
                    <a:srgbClr val="232800"/>
                  </a:solidFill>
                  <a:effectLst/>
                  <a:latin typeface="Cambria" panose="02040503050406030204" pitchFamily="18" charset="0"/>
                  <a:ea typeface="Cambria" panose="02040503050406030204" pitchFamily="18" charset="0"/>
                </a:rPr>
                <a:t>   </a:t>
              </a:r>
              <a:r>
                <a:rPr lang="vi-VN" sz="4400" b="1" i="0" u="none" strike="noStrike" dirty="0">
                  <a:solidFill>
                    <a:srgbClr val="232800"/>
                  </a:solidFill>
                  <a:effectLst/>
                  <a:latin typeface="Cambria" panose="02040503050406030204" pitchFamily="18" charset="0"/>
                  <a:ea typeface="Cambria" panose="02040503050406030204" pitchFamily="18" charset="0"/>
                </a:rPr>
                <a:t>Đất bị xói mòn mất chất dinh dưỡng, trở nên khô cằn, kém màu mỡ, ảnh hưởng trực tiếp đến năng suất cây trồng, nguồn thức ăn của động vật và đời sống sinh hoạt của con người. Xói mòn đất kéo dài dẫn đến sạt lở đất, làm mất đất ở và đất trồng.</a:t>
              </a:r>
              <a:endParaRPr lang="vi-VN" sz="8000" b="1" dirty="0">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20"/>
          <p:cNvGrpSpPr/>
          <p:nvPr/>
        </p:nvGrpSpPr>
        <p:grpSpPr>
          <a:xfrm rot="-5400000">
            <a:off x="1316338" y="819834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316338" y="310730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562597" y="310730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2" name="Group 32"/>
          <p:cNvGrpSpPr/>
          <p:nvPr/>
        </p:nvGrpSpPr>
        <p:grpSpPr>
          <a:xfrm>
            <a:off x="7562597" y="819834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1828800" y="3695700"/>
            <a:ext cx="6030882" cy="4154984"/>
          </a:xfrm>
          <a:prstGeom prst="rect">
            <a:avLst/>
          </a:prstGeom>
        </p:spPr>
        <p:txBody>
          <a:bodyPr lIns="0" tIns="0" rIns="0" bIns="0" rtlCol="0" anchor="t">
            <a:spAutoFit/>
          </a:bodyPr>
          <a:lstStyle/>
          <a:p>
            <a:pPr marL="0" lvl="0" indent="0" algn="ctr">
              <a:spcBef>
                <a:spcPct val="0"/>
              </a:spcBef>
            </a:pPr>
            <a:r>
              <a:rPr lang="en-US" sz="5400" b="1" dirty="0" err="1">
                <a:solidFill>
                  <a:srgbClr val="000000"/>
                </a:solidFill>
                <a:latin typeface="Muli"/>
              </a:rPr>
              <a:t>Điều</a:t>
            </a:r>
            <a:r>
              <a:rPr lang="en-US" sz="5400" b="1" dirty="0">
                <a:solidFill>
                  <a:srgbClr val="000000"/>
                </a:solidFill>
                <a:latin typeface="Muli"/>
              </a:rPr>
              <a:t> </a:t>
            </a:r>
            <a:r>
              <a:rPr lang="en-US" sz="5400" b="1" dirty="0" err="1">
                <a:solidFill>
                  <a:srgbClr val="000000"/>
                </a:solidFill>
                <a:latin typeface="Muli"/>
              </a:rPr>
              <a:t>gì</a:t>
            </a:r>
            <a:r>
              <a:rPr lang="en-US" sz="5400" b="1" dirty="0">
                <a:solidFill>
                  <a:srgbClr val="000000"/>
                </a:solidFill>
                <a:latin typeface="Muli"/>
              </a:rPr>
              <a:t> </a:t>
            </a:r>
            <a:r>
              <a:rPr lang="en-US" sz="5400" b="1" dirty="0" err="1">
                <a:solidFill>
                  <a:srgbClr val="000000"/>
                </a:solidFill>
                <a:latin typeface="Muli"/>
              </a:rPr>
              <a:t>xảy</a:t>
            </a:r>
            <a:r>
              <a:rPr lang="en-US" sz="5400" b="1" dirty="0">
                <a:solidFill>
                  <a:srgbClr val="000000"/>
                </a:solidFill>
                <a:latin typeface="Muli"/>
              </a:rPr>
              <a:t> </a:t>
            </a:r>
            <a:r>
              <a:rPr lang="en-US" sz="5400" b="1" dirty="0" err="1">
                <a:solidFill>
                  <a:srgbClr val="000000"/>
                </a:solidFill>
                <a:latin typeface="Muli"/>
              </a:rPr>
              <a:t>ra</a:t>
            </a:r>
            <a:r>
              <a:rPr lang="en-US" sz="5400" b="1" dirty="0">
                <a:solidFill>
                  <a:srgbClr val="000000"/>
                </a:solidFill>
                <a:latin typeface="Muli"/>
              </a:rPr>
              <a:t> </a:t>
            </a:r>
            <a:r>
              <a:rPr lang="en-US" sz="5400" b="1" dirty="0" err="1">
                <a:solidFill>
                  <a:srgbClr val="000000"/>
                </a:solidFill>
                <a:latin typeface="Muli"/>
              </a:rPr>
              <a:t>khi</a:t>
            </a:r>
            <a:r>
              <a:rPr lang="en-US" sz="5400" b="1" dirty="0">
                <a:solidFill>
                  <a:srgbClr val="000000"/>
                </a:solidFill>
                <a:latin typeface="Muli"/>
              </a:rPr>
              <a:t> </a:t>
            </a:r>
            <a:r>
              <a:rPr lang="en-US" sz="5400" b="1" dirty="0" err="1">
                <a:solidFill>
                  <a:srgbClr val="000000"/>
                </a:solidFill>
                <a:latin typeface="Muli"/>
              </a:rPr>
              <a:t>môi</a:t>
            </a:r>
            <a:r>
              <a:rPr lang="en-US" sz="5400" b="1" dirty="0">
                <a:solidFill>
                  <a:srgbClr val="000000"/>
                </a:solidFill>
                <a:latin typeface="Muli"/>
              </a:rPr>
              <a:t> </a:t>
            </a:r>
            <a:r>
              <a:rPr lang="en-US" sz="5400" b="1" dirty="0" err="1">
                <a:solidFill>
                  <a:srgbClr val="000000"/>
                </a:solidFill>
                <a:latin typeface="Muli"/>
              </a:rPr>
              <a:t>trường</a:t>
            </a:r>
            <a:r>
              <a:rPr lang="en-US" sz="5400" b="1" dirty="0">
                <a:solidFill>
                  <a:srgbClr val="000000"/>
                </a:solidFill>
                <a:latin typeface="Muli"/>
              </a:rPr>
              <a:t> </a:t>
            </a:r>
            <a:r>
              <a:rPr lang="en-US" sz="5400" b="1" dirty="0" err="1">
                <a:solidFill>
                  <a:srgbClr val="000000"/>
                </a:solidFill>
                <a:latin typeface="Muli"/>
              </a:rPr>
              <a:t>đất</a:t>
            </a:r>
            <a:r>
              <a:rPr lang="en-US" sz="5400" b="1" dirty="0">
                <a:solidFill>
                  <a:srgbClr val="000000"/>
                </a:solidFill>
                <a:latin typeface="Muli"/>
              </a:rPr>
              <a:t> </a:t>
            </a:r>
            <a:r>
              <a:rPr lang="en-US" sz="5400" b="1" dirty="0" err="1">
                <a:solidFill>
                  <a:srgbClr val="000000"/>
                </a:solidFill>
                <a:latin typeface="Muli"/>
              </a:rPr>
              <a:t>nơi</a:t>
            </a:r>
            <a:r>
              <a:rPr lang="en-US" sz="5400" b="1" dirty="0">
                <a:solidFill>
                  <a:srgbClr val="000000"/>
                </a:solidFill>
                <a:latin typeface="Muli"/>
              </a:rPr>
              <a:t> con </a:t>
            </a:r>
            <a:r>
              <a:rPr lang="en-US" sz="5400" b="1" dirty="0" err="1">
                <a:solidFill>
                  <a:srgbClr val="000000"/>
                </a:solidFill>
                <a:latin typeface="Muli"/>
              </a:rPr>
              <a:t>người</a:t>
            </a:r>
            <a:r>
              <a:rPr lang="en-US" sz="5400" b="1" dirty="0">
                <a:solidFill>
                  <a:srgbClr val="000000"/>
                </a:solidFill>
                <a:latin typeface="Muli"/>
              </a:rPr>
              <a:t>, </a:t>
            </a:r>
            <a:r>
              <a:rPr lang="en-US" sz="5400" b="1" dirty="0" err="1">
                <a:solidFill>
                  <a:srgbClr val="000000"/>
                </a:solidFill>
                <a:latin typeface="Muli"/>
              </a:rPr>
              <a:t>động</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và</a:t>
            </a:r>
            <a:r>
              <a:rPr lang="en-US" sz="5400" b="1" dirty="0">
                <a:solidFill>
                  <a:srgbClr val="000000"/>
                </a:solidFill>
                <a:latin typeface="Muli"/>
              </a:rPr>
              <a:t> </a:t>
            </a:r>
            <a:r>
              <a:rPr lang="en-US" sz="5400" b="1" dirty="0" err="1">
                <a:solidFill>
                  <a:srgbClr val="000000"/>
                </a:solidFill>
                <a:latin typeface="Muli"/>
              </a:rPr>
              <a:t>thực</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sống</a:t>
            </a:r>
            <a:r>
              <a:rPr lang="en-US" sz="5400" b="1" dirty="0">
                <a:solidFill>
                  <a:srgbClr val="000000"/>
                </a:solidFill>
                <a:latin typeface="Muli"/>
              </a:rPr>
              <a:t> </a:t>
            </a:r>
            <a:r>
              <a:rPr lang="en-US" sz="5400" b="1" dirty="0" err="1">
                <a:solidFill>
                  <a:srgbClr val="000000"/>
                </a:solidFill>
                <a:latin typeface="Muli"/>
              </a:rPr>
              <a:t>bị</a:t>
            </a:r>
            <a:r>
              <a:rPr lang="en-US" sz="5400" b="1" dirty="0">
                <a:solidFill>
                  <a:srgbClr val="000000"/>
                </a:solidFill>
                <a:latin typeface="Muli"/>
              </a:rPr>
              <a:t> </a:t>
            </a:r>
            <a:r>
              <a:rPr lang="en-US" sz="5400" b="1" dirty="0" err="1">
                <a:solidFill>
                  <a:srgbClr val="000000"/>
                </a:solidFill>
                <a:latin typeface="Muli"/>
              </a:rPr>
              <a:t>xói</a:t>
            </a:r>
            <a:r>
              <a:rPr lang="en-US" sz="5400" b="1" dirty="0">
                <a:solidFill>
                  <a:srgbClr val="000000"/>
                </a:solidFill>
                <a:latin typeface="Muli"/>
              </a:rPr>
              <a:t> </a:t>
            </a:r>
            <a:r>
              <a:rPr lang="en-US" sz="5400" b="1" dirty="0" err="1">
                <a:solidFill>
                  <a:srgbClr val="000000"/>
                </a:solidFill>
                <a:latin typeface="Muli"/>
              </a:rPr>
              <a:t>mòn</a:t>
            </a:r>
            <a:r>
              <a:rPr lang="en-US" sz="5400" b="1" dirty="0">
                <a:solidFill>
                  <a:srgbClr val="000000"/>
                </a:solidFill>
                <a:latin typeface="Muli"/>
              </a:rPr>
              <a:t>?</a:t>
            </a:r>
            <a:endParaRPr lang="en-US" sz="5400" b="1" u="none" dirty="0">
              <a:solidFill>
                <a:srgbClr val="000000"/>
              </a:solidFill>
              <a:latin typeface="Muli"/>
            </a:endParaRPr>
          </a:p>
        </p:txBody>
      </p:sp>
      <p:sp>
        <p:nvSpPr>
          <p:cNvPr id="38" name="Freeform 3"/>
          <p:cNvSpPr/>
          <p:nvPr/>
        </p:nvSpPr>
        <p:spPr>
          <a:xfrm>
            <a:off x="8686800" y="36195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2" cstate="print"/>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0" name="Group 59"/>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lvl="0" indent="0" algn="ctr">
                <a:spcBef>
                  <a:spcPct val="0"/>
                </a:spcBef>
              </a:pPr>
              <a:r>
                <a:rPr lang="en-US" sz="4800" b="1" u="none" dirty="0">
                  <a:solidFill>
                    <a:srgbClr val="2B262E"/>
                  </a:solidFill>
                  <a:latin typeface="Cambria" panose="02040503050406030204" pitchFamily="18" charset="0"/>
                  <a:ea typeface="Cambria" panose="02040503050406030204" pitchFamily="18" charset="0"/>
                </a:rPr>
                <a:t>1. </a:t>
              </a:r>
              <a:r>
                <a:rPr lang="vi-VN" sz="4800" b="1" u="none" dirty="0">
                  <a:solidFill>
                    <a:srgbClr val="2B262E"/>
                  </a:solidFill>
                  <a:latin typeface="Cambria" panose="02040503050406030204" pitchFamily="18" charset="0"/>
                  <a:ea typeface="Cambria" panose="02040503050406030204" pitchFamily="18" charset="0"/>
                </a:rPr>
                <a:t>Quan sát hình 4 và cho biết nguyên nhân gây ra xói mòn đất. Nguyên nhân nào do con người gây ra?</a:t>
              </a:r>
              <a:endParaRPr lang="en-US" sz="4800" b="1" u="none" dirty="0">
                <a:solidFill>
                  <a:srgbClr val="2B262E"/>
                </a:solidFill>
                <a:latin typeface="Cambria" panose="02040503050406030204" pitchFamily="18" charset="0"/>
                <a:ea typeface="Cambria" panose="02040503050406030204" pitchFamily="18" charset="0"/>
              </a:endParaRPr>
            </a:p>
          </p:txBody>
        </p:sp>
      </p:grpSp>
      <p:pic>
        <p:nvPicPr>
          <p:cNvPr id="59" name="Picture 58"/>
          <p:cNvPicPr>
            <a:picLocks noChangeAspect="1"/>
          </p:cNvPicPr>
          <p:nvPr/>
        </p:nvPicPr>
        <p:blipFill>
          <a:blip r:embed="rId2"/>
          <a:stretch>
            <a:fillRect/>
          </a:stretch>
        </p:blipFill>
        <p:spPr>
          <a:xfrm>
            <a:off x="3276600" y="2552700"/>
            <a:ext cx="11786212" cy="746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75b3b8174a6a93561b16fa881fa3f931121d21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830</Words>
  <Application>Microsoft Office PowerPoint</Application>
  <PresentationFormat>Custom</PresentationFormat>
  <Paragraphs>93</Paragraphs>
  <Slides>33</Slides>
  <Notes>1</Notes>
  <HiddenSlides>0</HiddenSlides>
  <MMClips>0</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Office Theme</vt:lpstr>
      <vt:lpstr>1_Office Theme</vt:lpstr>
      <vt:lpstr>2_Office Theme</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HP</cp:lastModifiedBy>
  <cp:revision>31</cp:revision>
  <dcterms:created xsi:type="dcterms:W3CDTF">2006-08-16T00:00:00Z</dcterms:created>
  <dcterms:modified xsi:type="dcterms:W3CDTF">2025-09-18T05:45:04Z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68B33050360D49CBA2FEF7202D6C00BE_12</vt:lpwstr>
  </property>
  <property fmtid="{D5CDD505-2E9C-101B-9397-08002B2CF9AE}" pid="3" name="KSOProductBuildVer">
    <vt:lpwstr>1033-12.2.0.18165</vt:lpwstr>
  </property>
</Properties>
</file>