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2"/>
  </p:notesMasterIdLst>
  <p:sldIdLst>
    <p:sldId id="270" r:id="rId6"/>
    <p:sldId id="269" r:id="rId7"/>
    <p:sldId id="291" r:id="rId8"/>
    <p:sldId id="292" r:id="rId9"/>
    <p:sldId id="298" r:id="rId10"/>
    <p:sldId id="299" r:id="rId11"/>
    <p:sldId id="300" r:id="rId12"/>
    <p:sldId id="301" r:id="rId13"/>
    <p:sldId id="256" r:id="rId14"/>
    <p:sldId id="272" r:id="rId15"/>
    <p:sldId id="277" r:id="rId16"/>
    <p:sldId id="302" r:id="rId17"/>
    <p:sldId id="303" r:id="rId18"/>
    <p:sldId id="285" r:id="rId19"/>
    <p:sldId id="304" r:id="rId20"/>
    <p:sldId id="289"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991" autoAdjust="0"/>
  </p:normalViewPr>
  <p:slideViewPr>
    <p:cSldViewPr>
      <p:cViewPr varScale="1">
        <p:scale>
          <a:sx n="35" d="100"/>
          <a:sy n="35" d="100"/>
        </p:scale>
        <p:origin x="842" y="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16</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9</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351671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14</a:t>
            </a:fld>
            <a:endParaRPr lang="en-GB"/>
          </a:p>
        </p:txBody>
      </p:sp>
    </p:spTree>
    <p:extLst>
      <p:ext uri="{BB962C8B-B14F-4D97-AF65-F5344CB8AC3E}">
        <p14:creationId xmlns:p14="http://schemas.microsoft.com/office/powerpoint/2010/main" val="42289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1955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990600" y="76200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18" Type="http://schemas.microsoft.com/office/2007/relationships/hdphoto" Target="../media/hdphoto4.wdp"/><Relationship Id="rId26" Type="http://schemas.openxmlformats.org/officeDocument/2006/relationships/image" Target="../media/image10.png"/><Relationship Id="rId3" Type="http://schemas.openxmlformats.org/officeDocument/2006/relationships/slideLayout" Target="../slideLayouts/slideLayout51.xml"/><Relationship Id="rId21" Type="http://schemas.openxmlformats.org/officeDocument/2006/relationships/slide" Target="slide4.xml"/><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20.png"/><Relationship Id="rId25"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19.png"/><Relationship Id="rId20" Type="http://schemas.microsoft.com/office/2007/relationships/hdphoto" Target="../media/hdphoto5.wdp"/><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slide" Target="slide7.xml"/><Relationship Id="rId5" Type="http://schemas.openxmlformats.org/officeDocument/2006/relationships/image" Target="../media/image11.png"/><Relationship Id="rId15" Type="http://schemas.openxmlformats.org/officeDocument/2006/relationships/image" Target="../media/image18.png"/><Relationship Id="rId23" Type="http://schemas.openxmlformats.org/officeDocument/2006/relationships/slide" Target="slide6.xml"/><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14.png"/><Relationship Id="rId14" Type="http://schemas.microsoft.com/office/2007/relationships/hdphoto" Target="../media/hdphoto3.wdp"/><Relationship Id="rId22" Type="http://schemas.openxmlformats.org/officeDocument/2006/relationships/slide" Target="slide5.xml"/><Relationship Id="rId27"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1.png"/><Relationship Id="rId1" Type="http://schemas.openxmlformats.org/officeDocument/2006/relationships/slideLayout" Target="../slideLayouts/slideLayout5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6.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spTree>
    <p:extLst>
      <p:ext uri="{BB962C8B-B14F-4D97-AF65-F5344CB8AC3E}">
        <p14:creationId xmlns:p14="http://schemas.microsoft.com/office/powerpoint/2010/main" val="323154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spTree>
    <p:extLst>
      <p:ext uri="{BB962C8B-B14F-4D97-AF65-F5344CB8AC3E}">
        <p14:creationId xmlns:p14="http://schemas.microsoft.com/office/powerpoint/2010/main" val="3753009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FF0000"/>
                </a:solidFill>
                <a:latin typeface="Cambria" panose="02040503050406030204" pitchFamily="18" charset="0"/>
                <a:ea typeface="Cambria" panose="02040503050406030204" pitchFamily="18" charset="0"/>
              </a:rPr>
              <a:t>Bài giải</a:t>
            </a:r>
            <a:r>
              <a:rPr lang="en-US" sz="6000" b="1" dirty="0">
                <a:solidFill>
                  <a:srgbClr val="FF0000"/>
                </a:solidFill>
                <a:latin typeface="Cambria" panose="02040503050406030204" pitchFamily="18" charset="0"/>
                <a:ea typeface="Cambria" panose="02040503050406030204" pitchFamily="18" charset="0"/>
              </a:rPr>
              <a:t>:</a:t>
            </a:r>
            <a:endParaRPr lang="vi-VN" sz="6000" b="1" dirty="0">
              <a:solidFill>
                <a:srgbClr val="FF0000"/>
              </a:solidFill>
              <a:latin typeface="Cambria" panose="02040503050406030204" pitchFamily="18" charset="0"/>
              <a:ea typeface="Cambria" panose="02040503050406030204" pitchFamily="18" charset="0"/>
            </a:endParaRPr>
          </a:p>
          <a:p>
            <a:pPr algn="ctr"/>
            <a:r>
              <a:rPr lang="vi-VN" sz="6000" dirty="0">
                <a:solidFill>
                  <a:srgbClr val="FF000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FF0000"/>
                </a:solidFill>
                <a:latin typeface="Cambria" panose="02040503050406030204" pitchFamily="18" charset="0"/>
                <a:ea typeface="Cambria" panose="02040503050406030204" pitchFamily="18" charset="0"/>
              </a:rPr>
              <a:t>25 000 x 7 = 175 000 (đồng)</a:t>
            </a:r>
          </a:p>
          <a:p>
            <a:pPr algn="r"/>
            <a:r>
              <a:rPr lang="vi-VN" sz="6000" dirty="0">
                <a:solidFill>
                  <a:srgbClr val="FF000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2"/>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2784686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066800" y="3771900"/>
            <a:ext cx="16002000"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 </a:t>
            </a:r>
          </a:p>
          <a:p>
            <a:pPr algn="ct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p>
          <a:p>
            <a:pPr algn="ctr"/>
            <a:r>
              <a:rPr lang="en-US" sz="4800" dirty="0">
                <a:solidFill>
                  <a:srgbClr val="FF0000"/>
                </a:solidFill>
                <a:latin typeface="Cambria" panose="02040503050406030204" pitchFamily="18" charset="0"/>
                <a:ea typeface="Cambria" panose="02040503050406030204" pitchFamily="18" charset="0"/>
              </a:rPr>
              <a:t>25 000 x 18 = 450 000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được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giảm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giá</a:t>
            </a:r>
            <a:r>
              <a:rPr lang="en-US" sz="4800" dirty="0">
                <a:solidFill>
                  <a:srgbClr val="FF0000"/>
                </a:solidFill>
                <a:latin typeface="Cambria" panose="02040503050406030204" pitchFamily="18" charset="0"/>
                <a:ea typeface="Cambria" panose="02040503050406030204" pitchFamily="18" charset="0"/>
              </a:rPr>
              <a:t> 20%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450 000 – (450 000 x 20%) = 360 000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360 000 </a:t>
            </a:r>
            <a:r>
              <a:rPr lang="en-US" sz="4800" dirty="0" err="1">
                <a:solidFill>
                  <a:srgbClr val="FF0000"/>
                </a:solidFill>
                <a:latin typeface="Cambria" panose="02040503050406030204" pitchFamily="18" charset="0"/>
                <a:ea typeface="Cambria" panose="02040503050406030204" pitchFamily="18" charset="0"/>
              </a:rPr>
              <a:t>đồng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0590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Bài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giải</a:t>
            </a:r>
            <a:endParaRPr lang="en-US" sz="5400" b="1" dirty="0">
              <a:solidFill>
                <a:srgbClr val="FF0000"/>
              </a:solidFill>
              <a:latin typeface="Cambria" panose="02040503050406030204" pitchFamily="18" charset="0"/>
              <a:ea typeface="Cambria" panose="02040503050406030204" pitchFamily="18" charset="0"/>
            </a:endParaRPr>
          </a:p>
          <a:p>
            <a:pPr lvl="0" algn="ct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còn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lại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của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100 - 7 – 18 = 75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err="1">
                <a:solidFill>
                  <a:srgbClr val="FF0000"/>
                </a:solidFill>
                <a:latin typeface="Cambria" panose="02040503050406030204" pitchFamily="18" charset="0"/>
                <a:ea typeface="Cambria" panose="02040503050406030204" pitchFamily="18" charset="0"/>
              </a:rPr>
              <a:t>Mỗi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giá</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tiền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3 000 000 : 75 = 40 000 (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a:t>
            </a:r>
          </a:p>
          <a:p>
            <a:pPr lvl="0" algn="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40 000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2355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spTree>
    <p:extLst>
      <p:ext uri="{BB962C8B-B14F-4D97-AF65-F5344CB8AC3E}">
        <p14:creationId xmlns:p14="http://schemas.microsoft.com/office/powerpoint/2010/main" val="3778041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2"/>
          <a:stretch>
            <a:fillRect/>
          </a:stretch>
        </p:blipFill>
        <p:spPr>
          <a:xfrm>
            <a:off x="12039600" y="3238500"/>
            <a:ext cx="5676900" cy="4007224"/>
          </a:xfrm>
          <a:prstGeom prst="rect">
            <a:avLst/>
          </a:prstGeom>
        </p:spPr>
      </p:pic>
      <p:sp>
        <p:nvSpPr>
          <p:cNvPr id="7" name="TextBox 6">
            <a:extLst>
              <a:ext uri="{FF2B5EF4-FFF2-40B4-BE49-F238E27FC236}">
                <a16:creationId xmlns:a16="http://schemas.microsoft.com/office/drawing/2014/main"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FF0000"/>
                </a:solidFill>
                <a:latin typeface="Cambria" panose="02040503050406030204" pitchFamily="18" charset="0"/>
                <a:ea typeface="Cambria" panose="02040503050406030204" pitchFamily="18" charset="0"/>
              </a:rPr>
              <a:t>Bài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giải</a:t>
            </a:r>
            <a:r>
              <a:rPr lang="en-US" sz="4400" b="1" i="1" dirty="0">
                <a:solidFill>
                  <a:srgbClr val="FF0000"/>
                </a:solidFill>
                <a:latin typeface="Cambria" panose="02040503050406030204" pitchFamily="18" charset="0"/>
                <a:ea typeface="Cambria" panose="02040503050406030204" pitchFamily="18" charset="0"/>
              </a:rPr>
              <a:t>:</a:t>
            </a:r>
            <a:br>
              <a:rPr lang="en-US" sz="4400" i="1" dirty="0">
                <a:solidFill>
                  <a:srgbClr val="FF0000"/>
                </a:solidFill>
                <a:latin typeface="Cambria" panose="02040503050406030204" pitchFamily="18" charset="0"/>
                <a:ea typeface="Cambria" panose="02040503050406030204" pitchFamily="18" charset="0"/>
              </a:rPr>
            </a:b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bán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vòng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175 000 + 360 000 + 3 000 000 = 3 535 000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mà</a:t>
            </a:r>
            <a:r>
              <a:rPr lang="en-US" sz="4400" dirty="0">
                <a:solidFill>
                  <a:srgbClr val="FF0000"/>
                </a:solidFill>
                <a:latin typeface="Cambria" panose="02040503050406030204" pitchFamily="18" charset="0"/>
                <a:ea typeface="Cambria" panose="02040503050406030204" pitchFamily="18" charset="0"/>
              </a:rPr>
              <a:t> BGH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thêm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x 20% = 707 000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Vậy</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đã</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trẻ</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+ 707 000 =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r"/>
            <a:r>
              <a:rPr lang="en-US" sz="4400" dirty="0" err="1">
                <a:solidFill>
                  <a:srgbClr val="FF0000"/>
                </a:solidFill>
                <a:latin typeface="Cambria" panose="02040503050406030204" pitchFamily="18" charset="0"/>
                <a:ea typeface="Cambria" panose="02040503050406030204" pitchFamily="18" charset="0"/>
              </a:rPr>
              <a:t>Đáp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63701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spTree>
    <p:extLst>
      <p:ext uri="{BB962C8B-B14F-4D97-AF65-F5344CB8AC3E}">
        <p14:creationId xmlns:p14="http://schemas.microsoft.com/office/powerpoint/2010/main" val="3982417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4"/>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id="{B955D6FF-C657-873E-9267-0AF1E52B932C}"/>
              </a:ext>
            </a:extLst>
          </p:cNvPr>
          <p:cNvPicPr>
            <a:picLocks noChangeAspect="1"/>
          </p:cNvPicPr>
          <p:nvPr/>
        </p:nvPicPr>
        <p:blipFill>
          <a:blip r:embed="rId5"/>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6"/>
          <a:stretch>
            <a:fillRect/>
          </a:stretch>
        </p:blipFill>
        <p:spPr>
          <a:xfrm>
            <a:off x="-957944" y="2291442"/>
            <a:ext cx="609600" cy="60960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id="{2EBAC788-8B22-A70B-A55E-F4DEAC74CBC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id="{5ACCCB8F-85EA-1ADA-1843-2CD518A5A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id="{097A3139-2813-65A8-3520-95F8C95A7B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id="{F3AC908F-3FEB-4ADF-0801-704C69F1AD2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id="{337754D9-A041-495B-820B-1A5D9BF97417}"/>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1" action="ppaction://hlinksldjump"/>
            <a:extLst>
              <a:ext uri="{FF2B5EF4-FFF2-40B4-BE49-F238E27FC236}">
                <a16:creationId xmlns:a16="http://schemas.microsoft.com/office/drawing/2014/main"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2" action="ppaction://hlinksldjump"/>
            <a:extLst>
              <a:ext uri="{FF2B5EF4-FFF2-40B4-BE49-F238E27FC236}">
                <a16:creationId xmlns:a16="http://schemas.microsoft.com/office/drawing/2014/main"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3" action="ppaction://hlinksldjump"/>
            <a:extLst>
              <a:ext uri="{FF2B5EF4-FFF2-40B4-BE49-F238E27FC236}">
                <a16:creationId xmlns:a16="http://schemas.microsoft.com/office/drawing/2014/main"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4" action="ppaction://hlinksldjump"/>
            <a:extLst>
              <a:ext uri="{FF2B5EF4-FFF2-40B4-BE49-F238E27FC236}">
                <a16:creationId xmlns:a16="http://schemas.microsoft.com/office/drawing/2014/main"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5" action="ppaction://hlinksldjump"/>
            <a:extLst>
              <a:ext uri="{FF2B5EF4-FFF2-40B4-BE49-F238E27FC236}">
                <a16:creationId xmlns:a16="http://schemas.microsoft.com/office/drawing/2014/main"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31392" y="1030335"/>
            <a:ext cx="914400" cy="914400"/>
          </a:xfrm>
          <a:prstGeom prst="rect">
            <a:avLst/>
          </a:prstGeom>
        </p:spPr>
      </p:pic>
      <p:sp>
        <p:nvSpPr>
          <p:cNvPr id="3" name="Rectangle: Rounded Corners 2">
            <a:hlinkClick r:id="rId27" action="ppaction://hlinksldjump"/>
            <a:extLst>
              <a:ext uri="{FF2B5EF4-FFF2-40B4-BE49-F238E27FC236}">
                <a16:creationId xmlns:a16="http://schemas.microsoft.com/office/drawing/2014/main"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spTree>
    <p:extLst>
      <p:ext uri="{BB962C8B-B14F-4D97-AF65-F5344CB8AC3E}">
        <p14:creationId xmlns:p14="http://schemas.microsoft.com/office/powerpoint/2010/main" val="18471014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spTree>
    <p:extLst>
      <p:ext uri="{BB962C8B-B14F-4D97-AF65-F5344CB8AC3E}">
        <p14:creationId xmlns:p14="http://schemas.microsoft.com/office/powerpoint/2010/main" val="3807200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spTree>
    <p:extLst>
      <p:ext uri="{BB962C8B-B14F-4D97-AF65-F5344CB8AC3E}">
        <p14:creationId xmlns:p14="http://schemas.microsoft.com/office/powerpoint/2010/main" val="145570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2"/>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3">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EE5247B4-A97F-3BFD-871D-42AB9C027C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6" action="ppaction://hlinksldjump"/>
            <a:extLst>
              <a:ext uri="{FF2B5EF4-FFF2-40B4-BE49-F238E27FC236}">
                <a16:creationId xmlns:a16="http://schemas.microsoft.com/office/drawing/2014/main"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spTree>
    <p:extLst>
      <p:ext uri="{BB962C8B-B14F-4D97-AF65-F5344CB8AC3E}">
        <p14:creationId xmlns:p14="http://schemas.microsoft.com/office/powerpoint/2010/main" val="174231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spTree>
    <p:extLst>
      <p:ext uri="{BB962C8B-B14F-4D97-AF65-F5344CB8AC3E}">
        <p14:creationId xmlns:p14="http://schemas.microsoft.com/office/powerpoint/2010/main" val="2430225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481</Words>
  <Application>Microsoft Office PowerPoint</Application>
  <PresentationFormat>Custom</PresentationFormat>
  <Paragraphs>65</Paragraphs>
  <Slides>16</Slides>
  <Notes>10</Notes>
  <HiddenSlides>0</HiddenSlides>
  <MMClips>6</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16</vt:i4>
      </vt:variant>
    </vt:vector>
  </HeadingPairs>
  <TitlesOfParts>
    <vt:vector size="24" baseType="lpstr">
      <vt:lpstr>Arial</vt:lpstr>
      <vt:lpstr>Calibri</vt:lpstr>
      <vt:lpstr>Cambria</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128</dc:title>
  <dc:creator>thao</dc:creator>
  <cp:lastModifiedBy>Nguyễn Thị Thanh Huyền</cp:lastModifiedBy>
  <cp:revision>57</cp:revision>
  <dcterms:created xsi:type="dcterms:W3CDTF">2006-08-16T00:00:00Z</dcterms:created>
  <dcterms:modified xsi:type="dcterms:W3CDTF">2025-02-04T00:50:37Z</dcterms:modified>
  <dc:identifier>DAGVUW82m_Q</dc:identifier>
</cp:coreProperties>
</file>