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3"/>
  </p:notesMasterIdLst>
  <p:sldIdLst>
    <p:sldId id="258" r:id="rId4"/>
    <p:sldId id="394" r:id="rId5"/>
    <p:sldId id="297" r:id="rId6"/>
    <p:sldId id="288" r:id="rId7"/>
    <p:sldId id="300" r:id="rId8"/>
    <p:sldId id="393" r:id="rId9"/>
    <p:sldId id="408" r:id="rId10"/>
    <p:sldId id="409" r:id="rId11"/>
    <p:sldId id="319" r:id="rId12"/>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1" autoAdjust="0"/>
    <p:restoredTop sz="94660"/>
  </p:normalViewPr>
  <p:slideViewPr>
    <p:cSldViewPr snapToGrid="0" showGuides="1">
      <p:cViewPr varScale="1">
        <p:scale>
          <a:sx n="64" d="100"/>
          <a:sy n="64" d="100"/>
        </p:scale>
        <p:origin x="-858" y="-10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2"/>
          <a:stretch>
            <a:fillRect/>
          </a:stretch>
        </p:blipFill>
        <p:spPr>
          <a:xfrm>
            <a:off x="-635" y="-635"/>
            <a:ext cx="12192635" cy="6858635"/>
          </a:xfrm>
          <a:prstGeom prst="rect">
            <a:avLst/>
          </a:prstGeom>
        </p:spPr>
      </p:pic>
      <p:pic>
        <p:nvPicPr>
          <p:cNvPr id="8" name="图片 7" descr="22"/>
          <p:cNvPicPr>
            <a:picLocks noChangeAspect="1"/>
          </p:cNvPicPr>
          <p:nvPr/>
        </p:nvPicPr>
        <p:blipFill>
          <a:blip r:embed="rId3"/>
          <a:srcRect l="8550" r="42036"/>
          <a:stretch>
            <a:fillRect/>
          </a:stretch>
        </p:blipFill>
        <p:spPr>
          <a:xfrm flipH="1">
            <a:off x="6361961" y="1750869"/>
            <a:ext cx="6147937" cy="5832390"/>
          </a:xfrm>
          <a:prstGeom prst="rect">
            <a:avLst/>
          </a:prstGeom>
        </p:spPr>
      </p:pic>
      <p:pic>
        <p:nvPicPr>
          <p:cNvPr id="3" name="Picture 2"/>
          <p:cNvPicPr>
            <a:picLocks noChangeAspect="1"/>
          </p:cNvPicPr>
          <p:nvPr/>
        </p:nvPicPr>
        <p:blipFill>
          <a:blip r:embed="rId4"/>
          <a:stretch>
            <a:fillRect/>
          </a:stretch>
        </p:blipFill>
        <p:spPr>
          <a:xfrm>
            <a:off x="1229360" y="1187996"/>
            <a:ext cx="7784944" cy="30112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231006" y="254000"/>
            <a:ext cx="11646569" cy="6406682"/>
          </a:xfrm>
          <a:prstGeom prst="roundRect">
            <a:avLst>
              <a:gd name="adj" fmla="val 89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p:cNvGrpSpPr/>
          <p:nvPr/>
        </p:nvGrpSpPr>
        <p:grpSpPr>
          <a:xfrm>
            <a:off x="3070639" y="1133853"/>
            <a:ext cx="7993573" cy="1680467"/>
            <a:chOff x="2149370" y="463293"/>
            <a:chExt cx="7813780" cy="1323439"/>
          </a:xfrm>
        </p:grpSpPr>
        <p:sp>
          <p:nvSpPr>
            <p:cNvPr id="10" name="Rectangle: Rounded Corners 9"/>
            <p:cNvSpPr/>
            <p:nvPr/>
          </p:nvSpPr>
          <p:spPr>
            <a:xfrm>
              <a:off x="2149370" y="463293"/>
              <a:ext cx="7813780" cy="1323439"/>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338132" y="579738"/>
              <a:ext cx="7505867" cy="1042264"/>
            </a:xfrm>
            <a:prstGeom prst="rect">
              <a:avLst/>
            </a:prstGeom>
            <a:noFill/>
          </p:spPr>
          <p:txBody>
            <a:bodyPr wrap="square" rtlCol="0">
              <a:spAutoFit/>
            </a:bodyPr>
            <a:lstStyle/>
            <a:p>
              <a:pPr marL="0" marR="0" algn="just">
                <a:spcBef>
                  <a:spcPts val="0"/>
                </a:spcBef>
                <a:spcAft>
                  <a:spcPts val="0"/>
                </a:spcAft>
              </a:pPr>
              <a:r>
                <a:rPr lang="en-US" sz="4000" dirty="0">
                  <a:latin typeface="Cambria" panose="02040503050406030204" pitchFamily="18" charset="0"/>
                  <a:ea typeface="Cambria" panose="02040503050406030204" pitchFamily="18" charset="0"/>
                </a:rPr>
                <a:t>Em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lập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biểu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a:t>
              </a:r>
              <a:endParaRPr lang="en-US" sz="4000" b="1" dirty="0">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4" name="Picture 3"/>
          <p:cNvPicPr>
            <a:picLocks noChangeAspect="1"/>
          </p:cNvPicPr>
          <p:nvPr/>
        </p:nvPicPr>
        <p:blipFill>
          <a:blip r:embed="rId3"/>
          <a:stretch>
            <a:fillRect/>
          </a:stretch>
        </p:blipFill>
        <p:spPr>
          <a:xfrm>
            <a:off x="4801513" y="592295"/>
            <a:ext cx="2365453" cy="755970"/>
          </a:xfrm>
          <a:prstGeom prst="rect">
            <a:avLst/>
          </a:prstGeom>
        </p:spPr>
      </p:pic>
      <p:pic>
        <p:nvPicPr>
          <p:cNvPr id="5" name="Picture 4"/>
          <p:cNvPicPr>
            <a:picLocks noChangeAspect="1"/>
          </p:cNvPicPr>
          <p:nvPr/>
        </p:nvPicPr>
        <p:blipFill>
          <a:blip r:embed="rId4"/>
          <a:stretch>
            <a:fillRect/>
          </a:stretch>
        </p:blipFill>
        <p:spPr>
          <a:xfrm>
            <a:off x="2765267" y="1459882"/>
            <a:ext cx="6559865" cy="2536156"/>
          </a:xfrm>
          <a:prstGeom prst="rect">
            <a:avLst/>
          </a:prstGeom>
        </p:spPr>
      </p:pic>
      <p:pic>
        <p:nvPicPr>
          <p:cNvPr id="8" name="Picture 7"/>
          <p:cNvPicPr>
            <a:picLocks noChangeAspect="1"/>
          </p:cNvPicPr>
          <p:nvPr/>
        </p:nvPicPr>
        <p:blipFill>
          <a:blip r:embed="rId5"/>
          <a:stretch>
            <a:fillRect/>
          </a:stretch>
        </p:blipFill>
        <p:spPr>
          <a:xfrm>
            <a:off x="6856887" y="3694125"/>
            <a:ext cx="2237426" cy="11766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pic>
        <p:nvPicPr>
          <p:cNvPr id="8" name="图片 7" descr="22"/>
          <p:cNvPicPr>
            <a:picLocks noChangeAspect="1"/>
          </p:cNvPicPr>
          <p:nvPr/>
        </p:nvPicPr>
        <p:blipFill>
          <a:blip r:embed="rId2"/>
          <a:srcRect l="8550" r="42036"/>
          <a:stretch>
            <a:fillRect/>
          </a:stretch>
        </p:blipFill>
        <p:spPr>
          <a:xfrm flipH="1">
            <a:off x="6361961" y="1750869"/>
            <a:ext cx="6147937" cy="58323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9137">
            <a:off x="1229359" y="1696719"/>
            <a:ext cx="6483275" cy="21526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
          <p:cNvSpPr/>
          <p:nvPr/>
        </p:nvSpPr>
        <p:spPr>
          <a:xfrm>
            <a:off x="231006" y="254000"/>
            <a:ext cx="11646569" cy="6406682"/>
          </a:xfrm>
          <a:prstGeom prst="roundRect">
            <a:avLst>
              <a:gd name="adj" fmla="val 89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p:cNvSpPr txBox="1"/>
          <p:nvPr/>
        </p:nvSpPr>
        <p:spPr>
          <a:xfrm>
            <a:off x="447040" y="500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1.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xác định một mục ti</a:t>
            </a: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ê</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u mà em mong muốn đạt được trong thời gian tới và thực hiện các bước lập kế hoạch để hướng tới mục tiêu đó.</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p:cNvPicPr>
            <a:picLocks noChangeAspect="1"/>
          </p:cNvPicPr>
          <p:nvPr/>
        </p:nvPicPr>
        <p:blipFill>
          <a:blip r:embed="rId1"/>
          <a:stretch>
            <a:fillRect/>
          </a:stretch>
        </p:blipFill>
        <p:spPr>
          <a:xfrm>
            <a:off x="556577" y="2257742"/>
            <a:ext cx="10416223" cy="2329281"/>
          </a:xfrm>
          <a:prstGeom prst="rect">
            <a:avLst/>
          </a:prstGeom>
        </p:spPr>
      </p:pic>
      <p:sp>
        <p:nvSpPr>
          <p:cNvPr id="2" name="Content Placeholder 1"/>
          <p:cNvSpPr/>
          <p:nvPr>
            <p:ph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231006" y="254000"/>
            <a:ext cx="11646569" cy="6406682"/>
          </a:xfrm>
          <a:prstGeom prst="roundRect">
            <a:avLst>
              <a:gd name="adj" fmla="val 89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4" name="Picture 3"/>
          <p:cNvPicPr>
            <a:picLocks noChangeAspect="1"/>
          </p:cNvPicPr>
          <p:nvPr/>
        </p:nvPicPr>
        <p:blipFill>
          <a:blip r:embed="rId3"/>
          <a:stretch>
            <a:fillRect/>
          </a:stretch>
        </p:blipFill>
        <p:spPr>
          <a:xfrm>
            <a:off x="1669732" y="1625600"/>
            <a:ext cx="8262398" cy="4432617"/>
          </a:xfrm>
          <a:prstGeom prst="rect">
            <a:avLst/>
          </a:prstGeom>
        </p:spPr>
      </p:pic>
      <p:sp>
        <p:nvSpPr>
          <p:cNvPr id="6" name="TextBox 5"/>
          <p:cNvSpPr txBox="1"/>
          <p:nvPr/>
        </p:nvSpPr>
        <p:spPr>
          <a:xfrm>
            <a:off x="4876800" y="558800"/>
            <a:ext cx="2418080"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a:t>
            </a:r>
            <a:endParaRPr lang="en-US" sz="4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
          <p:cNvSpPr/>
          <p:nvPr/>
        </p:nvSpPr>
        <p:spPr>
          <a:xfrm>
            <a:off x="231006" y="254000"/>
            <a:ext cx="11646569" cy="6406682"/>
          </a:xfrm>
          <a:prstGeom prst="roundRect">
            <a:avLst>
              <a:gd name="adj" fmla="val 89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436880" y="246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sưu tầm một tấm gương hoặc một câu châm ngôn về sống và làm việc có kế hoạch, từ đó rút ra bài học cho bản thân.</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p:cNvSpPr/>
          <p:nvPr/>
        </p:nvSpPr>
        <p:spPr>
          <a:xfrm>
            <a:off x="609600" y="1219200"/>
            <a:ext cx="11033760" cy="54254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Câu chuyện về Bác Hồ</a:t>
            </a:r>
            <a:endParaRPr lang="en-US" sz="2000" b="1"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Hồi ở Pắc-Bó, sáng ra Bác thường bố trí công việc cho chúng tôi làm. Ai không có việc được Bác tìm việc cho. Ai đã sắp xếp được công việc trong ngày, Bác thấy vui dù việc làm là rất nhỏ. Bác thường hỏi từng người: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Hôm nay chú định làm gì? - Thưa Bác, vá áo ạ!  - Được! Còn chú kia?  - Thưa Bác, nghiên cứu tài liệu ạ!  - Được! còn chú này chưa có việc gì à?, sách này hay đấy, chú đọc đi.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Tôi cũng như các anh em khác thường được Bác chăm lo như vậy. Đặc biệt là khi chúng tôi nghiên cứu tài liệu, Bác thường hướng dẫn rất chu đáo giúp chúng tôi quen dần vào nề nếp. Đối với ah chị em phục vụ, Bác cũng ân cần chỉ bảo. Tôi nhớ có lần Bác nói với chị Trưng người Cao Bằng.</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Nấu cơm rửa bát cũng phải có trật tự, có kế hoạch cụ thể. Trước khi nấu cơm phải kiếm củi rồi mới đổ gạo vào nồi vo, rồi nhóm lửa, và chạy đi lấy lá đợi cơm cạn đậy vào. Chứ vo gạo rồi mới chạy đi kiếm củi thì thật là vô lý.</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Việc nhắc nhở thường xuyên của Bác rèn luyện cho mọi người ở bên cạnh Bác có một thói quen sắp xếp công việc hàng ngày, rèn luyện cho bộ óc chúng tôi quen làm việc có kế hoạch, tránh sự tùy tiện tản mạn và nhất là tránh nhàn rỗi.</a:t>
            </a:r>
            <a:endParaRPr lang="en-US" sz="2000" dirty="0">
              <a:solidFill>
                <a:srgbClr val="002060"/>
              </a:solidFill>
              <a:latin typeface="Cambria" panose="02040503050406030204" pitchFamily="18" charset="0"/>
              <a:ea typeface="Cambria" panose="02040503050406030204" pitchFamily="18" charset="0"/>
            </a:endParaRPr>
          </a:p>
          <a:p>
            <a:pPr algn="ctr"/>
            <a:r>
              <a:rPr lang="vi-VN" sz="2000" b="1" dirty="0">
                <a:solidFill>
                  <a:srgbClr val="002060"/>
                </a:solidFill>
                <a:latin typeface="Cambria" panose="02040503050406030204" pitchFamily="18" charset="0"/>
                <a:ea typeface="Cambria" panose="02040503050406030204" pitchFamily="18" charset="0"/>
              </a:rPr>
              <a:t>=&gt; Bài học rút ra: Sống và làm việc đều cần có kế hoạch.</a:t>
            </a:r>
            <a:endParaRPr lang="en-US" sz="20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p:nvPr>
            <p:ph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
          <p:cNvSpPr/>
          <p:nvPr/>
        </p:nvSpPr>
        <p:spPr>
          <a:xfrm>
            <a:off x="231006" y="254000"/>
            <a:ext cx="11646569" cy="6406682"/>
          </a:xfrm>
          <a:prstGeom prst="roundRect">
            <a:avLst>
              <a:gd name="adj" fmla="val 89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p:cNvPicPr>
            <a:picLocks noChangeAspect="1"/>
          </p:cNvPicPr>
          <p:nvPr/>
        </p:nvPicPr>
        <p:blipFill>
          <a:blip r:embed="rId1"/>
          <a:stretch>
            <a:fillRect/>
          </a:stretch>
        </p:blipFill>
        <p:spPr>
          <a:xfrm>
            <a:off x="270384" y="1605279"/>
            <a:ext cx="11582893" cy="3423921"/>
          </a:xfrm>
          <a:prstGeom prst="rect">
            <a:avLst/>
          </a:prstGeom>
        </p:spPr>
      </p:pic>
      <p:sp>
        <p:nvSpPr>
          <p:cNvPr id="2" name="Content Placeholder 1"/>
          <p:cNvSpPr/>
          <p:nvPr>
            <p:ph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p:cNvPicPr>
            <a:picLocks noChangeAspect="1"/>
          </p:cNvPicPr>
          <p:nvPr/>
        </p:nvPicPr>
        <p:blipFill>
          <a:blip r:embed="rId2"/>
          <a:stretch>
            <a:fillRect/>
          </a:stretch>
        </p:blipFill>
        <p:spPr>
          <a:xfrm>
            <a:off x="6063091" y="1771177"/>
            <a:ext cx="5791702" cy="3359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RESOURCE_PATHS_HASH_PRESENTER" val="f6d7f86788acd8dce42d2bfdc9895aec15aff5ff"/>
</p:tagLst>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1541</Words>
  <Application>WPS Slides</Application>
  <PresentationFormat>Custom</PresentationFormat>
  <Paragraphs>16</Paragraphs>
  <Slides>9</Slides>
  <Notes>0</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Arial</vt:lpstr>
      <vt:lpstr>SimSun</vt:lpstr>
      <vt:lpstr>Wingdings</vt:lpstr>
      <vt:lpstr>Calibri</vt:lpstr>
      <vt:lpstr>ITC Avant Garde Std Bk</vt:lpstr>
      <vt:lpstr>Century Gothic</vt:lpstr>
      <vt:lpstr>Calibri</vt:lpstr>
      <vt:lpstr>Cambria</vt:lpstr>
      <vt:lpstr>Oi</vt:lpstr>
      <vt:lpstr>Microsoft YaHei</vt:lpstr>
      <vt:lpstr>Arial Unicode MS</vt:lpstr>
      <vt:lpstr>Segoe Print</vt:lpstr>
      <vt:lpstr>3_Office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Bích Đào Cao Thị</cp:lastModifiedBy>
  <cp:revision>40</cp:revision>
  <dcterms:created xsi:type="dcterms:W3CDTF">2021-05-04T09:55:00Z</dcterms:created>
  <dcterms:modified xsi:type="dcterms:W3CDTF">2025-04-25T09:03:17Z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1033-12.2.0.20795</vt:lpwstr>
  </property>
  <property fmtid="{D5CDD505-2E9C-101B-9397-08002B2CF9AE}" pid="3" name="ICV">
    <vt:lpwstr>EF457CB228DF48FC99E535D950BB11F5_12</vt:lpwstr>
  </property>
</Properties>
</file>