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2.svg" ContentType="image/svg+xml"/>
  <Override PartName="/ppt/media/image23.svg" ContentType="image/svg+xml"/>
  <Override PartName="/ppt/media/image25.svg" ContentType="image/svg+xml"/>
  <Override PartName="/ppt/media/image27.svg" ContentType="image/svg+xml"/>
  <Override PartName="/ppt/media/image3.svg" ContentType="image/svg+xml"/>
  <Override PartName="/ppt/media/image5.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256" r:id="rId4"/>
    <p:sldId id="268" r:id="rId5"/>
    <p:sldId id="258" r:id="rId6"/>
    <p:sldId id="269" r:id="rId7"/>
    <p:sldId id="270" r:id="rId8"/>
    <p:sldId id="271" r:id="rId9"/>
    <p:sldId id="272" r:id="rId10"/>
    <p:sldId id="273" r:id="rId11"/>
    <p:sldId id="275" r:id="rId13"/>
    <p:sldId id="265" r:id="rId14"/>
  </p:sldIdLst>
  <p:sldSz cx="18288000" cy="10287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showGuides="1">
      <p:cViewPr varScale="1">
        <p:scale>
          <a:sx n="43" d="100"/>
          <a:sy n="43" d="100"/>
        </p:scale>
        <p:origin x="-8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CEDB4-A405-4A06-843A-DADD4790514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FC899-BB40-4796-A129-FD61E15F4CA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FC899-BB40-4796-A129-FD61E15F4CA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endParaRPr lang="en-US"/>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endParaRPr lang="en-US"/>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6"/>
          <p:cNvSpPr/>
          <p:nvPr userDrawn="1"/>
        </p:nvSpPr>
        <p:spPr>
          <a:xfrm>
            <a:off x="0" y="-514797"/>
            <a:ext cx="18288000" cy="13487400"/>
          </a:xfrm>
          <a:custGeom>
            <a:avLst/>
            <a:gdLst/>
            <a:ahLst/>
            <a:cxnLst/>
            <a:rect l="l" t="t" r="r" b="b"/>
            <a:pathLst>
              <a:path w="10417215" h="8229600">
                <a:moveTo>
                  <a:pt x="0" y="0"/>
                </a:moveTo>
                <a:lnTo>
                  <a:pt x="10417216" y="0"/>
                </a:lnTo>
                <a:lnTo>
                  <a:pt x="10417216" y="8229600"/>
                </a:lnTo>
                <a:lnTo>
                  <a:pt x="0" y="8229600"/>
                </a:lnTo>
                <a:lnTo>
                  <a:pt x="0" y="0"/>
                </a:lnTo>
                <a:close/>
              </a:path>
            </a:pathLst>
          </a:custGeom>
          <a:blipFill>
            <a:blip r:embed="rId12"/>
            <a:stretch>
              <a:fillRect/>
            </a:stretch>
          </a:blipFill>
        </p:spPr>
        <p:txBody>
          <a:bodyPr/>
          <a:lstStyle/>
          <a:p>
            <a:endParaRPr lang="en-US" sz="27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3.png"/><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microsoft.com/office/2007/relationships/hdphoto" Target="../media/image18.wdp"/><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0.png"/><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2" name="Freeform 2"/>
          <p:cNvSpPr/>
          <p:nvPr/>
        </p:nvSpPr>
        <p:spPr>
          <a:xfrm>
            <a:off x="12666356" y="3729045"/>
            <a:ext cx="5621644" cy="7931772"/>
          </a:xfrm>
          <a:custGeom>
            <a:avLst/>
            <a:gdLst/>
            <a:ahLst/>
            <a:cxnLst/>
            <a:rect l="l" t="t" r="r" b="b"/>
            <a:pathLst>
              <a:path w="5621644" h="7931772">
                <a:moveTo>
                  <a:pt x="0" y="0"/>
                </a:moveTo>
                <a:lnTo>
                  <a:pt x="5621644" y="0"/>
                </a:lnTo>
                <a:lnTo>
                  <a:pt x="5621644" y="7931772"/>
                </a:lnTo>
                <a:lnTo>
                  <a:pt x="0" y="793177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0" y="5143500"/>
            <a:ext cx="7680238" cy="6016187"/>
          </a:xfrm>
          <a:custGeom>
            <a:avLst/>
            <a:gdLst/>
            <a:ahLst/>
            <a:cxnLst/>
            <a:rect l="l" t="t" r="r" b="b"/>
            <a:pathLst>
              <a:path w="7680238" h="6016187">
                <a:moveTo>
                  <a:pt x="0" y="0"/>
                </a:moveTo>
                <a:lnTo>
                  <a:pt x="7680238" y="0"/>
                </a:lnTo>
                <a:lnTo>
                  <a:pt x="7680238" y="6016187"/>
                </a:lnTo>
                <a:lnTo>
                  <a:pt x="0" y="6016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7659959" y="3803177"/>
            <a:ext cx="6184618" cy="7857640"/>
          </a:xfrm>
          <a:custGeom>
            <a:avLst/>
            <a:gdLst/>
            <a:ahLst/>
            <a:cxnLst/>
            <a:rect l="l" t="t" r="r" b="b"/>
            <a:pathLst>
              <a:path w="6184618" h="7857640">
                <a:moveTo>
                  <a:pt x="6184618" y="0"/>
                </a:moveTo>
                <a:lnTo>
                  <a:pt x="0" y="0"/>
                </a:lnTo>
                <a:lnTo>
                  <a:pt x="0" y="7857640"/>
                </a:lnTo>
                <a:lnTo>
                  <a:pt x="6184618" y="7857640"/>
                </a:lnTo>
                <a:lnTo>
                  <a:pt x="6184618"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7" name="Picture 6"/>
          <p:cNvPicPr>
            <a:picLocks noChangeAspect="1"/>
          </p:cNvPicPr>
          <p:nvPr/>
        </p:nvPicPr>
        <p:blipFill>
          <a:blip r:embed="rId7"/>
          <a:stretch>
            <a:fillRect/>
          </a:stretch>
        </p:blipFill>
        <p:spPr>
          <a:xfrm>
            <a:off x="6324600" y="419100"/>
            <a:ext cx="5718544" cy="1018120"/>
          </a:xfrm>
          <a:prstGeom prst="rect">
            <a:avLst/>
          </a:prstGeom>
        </p:spPr>
      </p:pic>
      <p:pic>
        <p:nvPicPr>
          <p:cNvPr id="11" name="Picture 10"/>
          <p:cNvPicPr>
            <a:picLocks noChangeAspect="1"/>
          </p:cNvPicPr>
          <p:nvPr/>
        </p:nvPicPr>
        <p:blipFill>
          <a:blip r:embed="rId8"/>
          <a:stretch>
            <a:fillRect/>
          </a:stretch>
        </p:blipFill>
        <p:spPr>
          <a:xfrm>
            <a:off x="1295400" y="1714500"/>
            <a:ext cx="15863167" cy="4846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2" name="Freeform 2"/>
          <p:cNvSpPr/>
          <p:nvPr/>
        </p:nvSpPr>
        <p:spPr>
          <a:xfrm>
            <a:off x="5820352" y="7830929"/>
            <a:ext cx="3055162" cy="2238493"/>
          </a:xfrm>
          <a:custGeom>
            <a:avLst/>
            <a:gdLst/>
            <a:ahLst/>
            <a:cxnLst/>
            <a:rect l="l" t="t" r="r" b="b"/>
            <a:pathLst>
              <a:path w="3055162" h="2238493">
                <a:moveTo>
                  <a:pt x="0" y="0"/>
                </a:moveTo>
                <a:lnTo>
                  <a:pt x="3055162" y="0"/>
                </a:lnTo>
                <a:lnTo>
                  <a:pt x="3055162" y="2238493"/>
                </a:lnTo>
                <a:lnTo>
                  <a:pt x="0" y="2238493"/>
                </a:lnTo>
                <a:lnTo>
                  <a:pt x="0" y="0"/>
                </a:lnTo>
                <a:close/>
              </a:path>
            </a:pathLst>
          </a:custGeom>
          <a:blipFill>
            <a:blip r:embed="rId1" cstate="print">
              <a:extLst>
                <a:ext uri="{96DAC541-7B7A-43D3-8B79-37D633B846F1}">
                  <asvg:svgBlip xmlns:asvg="http://schemas.microsoft.com/office/drawing/2016/SVG/main" r:embed="rId2"/>
                </a:ext>
              </a:extLst>
            </a:blip>
            <a:stretch>
              <a:fillRect r="-24979"/>
            </a:stretch>
          </a:blipFill>
        </p:spPr>
      </p:sp>
      <p:sp>
        <p:nvSpPr>
          <p:cNvPr id="3" name="Freeform 3"/>
          <p:cNvSpPr/>
          <p:nvPr/>
        </p:nvSpPr>
        <p:spPr>
          <a:xfrm>
            <a:off x="9537082" y="4724809"/>
            <a:ext cx="11730613" cy="9628878"/>
          </a:xfrm>
          <a:custGeom>
            <a:avLst/>
            <a:gdLst/>
            <a:ahLst/>
            <a:cxnLst/>
            <a:rect l="l" t="t" r="r" b="b"/>
            <a:pathLst>
              <a:path w="11730613" h="9628878">
                <a:moveTo>
                  <a:pt x="0" y="0"/>
                </a:moveTo>
                <a:lnTo>
                  <a:pt x="11730614" y="0"/>
                </a:lnTo>
                <a:lnTo>
                  <a:pt x="11730614" y="9628879"/>
                </a:lnTo>
                <a:lnTo>
                  <a:pt x="0" y="96288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2278843" y="4227709"/>
            <a:ext cx="6615086" cy="5757881"/>
          </a:xfrm>
          <a:custGeom>
            <a:avLst/>
            <a:gdLst/>
            <a:ahLst/>
            <a:cxnLst/>
            <a:rect l="l" t="t" r="r" b="b"/>
            <a:pathLst>
              <a:path w="6615086" h="5757881">
                <a:moveTo>
                  <a:pt x="6615086" y="0"/>
                </a:moveTo>
                <a:lnTo>
                  <a:pt x="0" y="0"/>
                </a:lnTo>
                <a:lnTo>
                  <a:pt x="0" y="5757881"/>
                </a:lnTo>
                <a:lnTo>
                  <a:pt x="6615086" y="5757881"/>
                </a:lnTo>
                <a:lnTo>
                  <a:pt x="6615086"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7" name="Picture 6"/>
          <p:cNvPicPr>
            <a:picLocks noChangeAspect="1"/>
          </p:cNvPicPr>
          <p:nvPr/>
        </p:nvPicPr>
        <p:blipFill>
          <a:blip r:embed="rId7"/>
          <a:stretch>
            <a:fillRect/>
          </a:stretch>
        </p:blipFill>
        <p:spPr>
          <a:xfrm>
            <a:off x="3200400" y="876300"/>
            <a:ext cx="11674852" cy="482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2" name="Freeform 7"/>
          <p:cNvSpPr/>
          <p:nvPr/>
        </p:nvSpPr>
        <p:spPr>
          <a:xfrm>
            <a:off x="4138847" y="4056606"/>
            <a:ext cx="8929041" cy="6172200"/>
          </a:xfrm>
          <a:custGeom>
            <a:avLst/>
            <a:gdLst/>
            <a:ahLst/>
            <a:cxnLst/>
            <a:rect l="l" t="t" r="r" b="b"/>
            <a:pathLst>
              <a:path w="5952694" h="4114800">
                <a:moveTo>
                  <a:pt x="0" y="0"/>
                </a:moveTo>
                <a:lnTo>
                  <a:pt x="5952694" y="0"/>
                </a:lnTo>
                <a:lnTo>
                  <a:pt x="5952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 name="Picture 4" descr="A neon colored word on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723900"/>
            <a:ext cx="12649200" cy="4299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p:cNvSpPr txBox="1"/>
          <p:nvPr/>
        </p:nvSpPr>
        <p:spPr>
          <a:xfrm>
            <a:off x="1600200" y="876300"/>
            <a:ext cx="15240000"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Quan sát Hình 1, đọc thông tin và sắp xếp các từ thích hợp dưới đây vào chỗ trống trong đoạn văn sau để mô tả cách tạo ra điện từ gió</a:t>
            </a:r>
            <a:endParaRPr lang="en-US" sz="4000"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1"/>
          <a:stretch>
            <a:fillRect/>
          </a:stretch>
        </p:blipFill>
        <p:spPr>
          <a:xfrm>
            <a:off x="762000" y="1104900"/>
            <a:ext cx="800100" cy="1152525"/>
          </a:xfrm>
          <a:prstGeom prst="rect">
            <a:avLst/>
          </a:prstGeom>
        </p:spPr>
      </p:pic>
      <p:sp>
        <p:nvSpPr>
          <p:cNvPr id="10" name="Rectangle 9"/>
          <p:cNvSpPr/>
          <p:nvPr/>
        </p:nvSpPr>
        <p:spPr>
          <a:xfrm>
            <a:off x="990600" y="5067300"/>
            <a:ext cx="16459200" cy="434340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5400" b="1" dirty="0" err="1">
                <a:latin typeface="Cambria" panose="02040503050406030204" pitchFamily="18" charset="0"/>
                <a:ea typeface="Cambria" panose="02040503050406030204" pitchFamily="18" charset="0"/>
              </a:rPr>
              <a:t>Cách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tạo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ra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từ</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gió</a:t>
            </a:r>
            <a:r>
              <a:rPr lang="en-US" sz="5400" b="1" dirty="0">
                <a:latin typeface="Cambria" panose="02040503050406030204" pitchFamily="18" charset="0"/>
                <a:ea typeface="Cambria" panose="02040503050406030204" pitchFamily="18" charset="0"/>
              </a:rPr>
              <a:t>:</a:t>
            </a:r>
            <a:endParaRPr lang="en-US" sz="5400" b="1" dirty="0">
              <a:latin typeface="Cambria" panose="02040503050406030204" pitchFamily="18" charset="0"/>
              <a:ea typeface="Cambria" panose="02040503050406030204" pitchFamily="18" charset="0"/>
            </a:endParaRPr>
          </a:p>
          <a:p>
            <a:pPr algn="ctr">
              <a:lnSpc>
                <a:spcPct val="150000"/>
              </a:lnSpc>
            </a:pP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làm</a:t>
            </a:r>
            <a:r>
              <a:rPr lang="en-US" sz="5400" dirty="0">
                <a:latin typeface="Cambria" panose="02040503050406030204" pitchFamily="18" charset="0"/>
                <a:ea typeface="Cambria" panose="02040503050406030204" pitchFamily="18" charset="0"/>
              </a:rPr>
              <a:t> quay .........(1)........ </a:t>
            </a:r>
            <a:r>
              <a:rPr lang="en-US" sz="5400" dirty="0" err="1">
                <a:latin typeface="Cambria" panose="02040503050406030204" pitchFamily="18" charset="0"/>
                <a:ea typeface="Cambria" panose="02040503050406030204" pitchFamily="18" charset="0"/>
              </a:rPr>
              <a:t>của</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Khi </a:t>
            </a:r>
            <a:r>
              <a:rPr lang="en-US" sz="5400" dirty="0" err="1">
                <a:latin typeface="Cambria" panose="02040503050406030204" pitchFamily="18" charset="0"/>
                <a:ea typeface="Cambria" panose="02040503050406030204" pitchFamily="18" charset="0"/>
              </a:rPr>
              <a:t>cánh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quạt</a:t>
            </a:r>
            <a:r>
              <a:rPr lang="en-US" sz="5400" dirty="0">
                <a:latin typeface="Cambria" panose="02040503050406030204" pitchFamily="18" charset="0"/>
                <a:ea typeface="Cambria" panose="02040503050406030204" pitchFamily="18" charset="0"/>
              </a:rPr>
              <a:t> ....... (2) .......,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sẽ</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tạo</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ra</a:t>
            </a:r>
            <a:r>
              <a:rPr lang="en-US" sz="5400" dirty="0">
                <a:latin typeface="Cambria" panose="02040503050406030204" pitchFamily="18" charset="0"/>
                <a:ea typeface="Cambria" panose="02040503050406030204" pitchFamily="18" charset="0"/>
              </a:rPr>
              <a:t> ..... (3) ........</a:t>
            </a:r>
            <a:endParaRPr lang="en-US" sz="5400" dirty="0">
              <a:latin typeface="Cambria" panose="02040503050406030204" pitchFamily="18" charset="0"/>
              <a:ea typeface="Cambria" panose="02040503050406030204" pitchFamily="18" charset="0"/>
            </a:endParaRPr>
          </a:p>
        </p:txBody>
      </p:sp>
      <p:sp>
        <p:nvSpPr>
          <p:cNvPr id="11" name="Rectangle: Rounded Corners 10"/>
          <p:cNvSpPr/>
          <p:nvPr/>
        </p:nvSpPr>
        <p:spPr>
          <a:xfrm>
            <a:off x="1524000" y="2933700"/>
            <a:ext cx="2209800" cy="1143000"/>
          </a:xfrm>
          <a:prstGeom prst="roundRect">
            <a:avLst>
              <a:gd name="adj" fmla="val 4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điện</a:t>
            </a:r>
            <a:endParaRPr lang="en-US" sz="4800" dirty="0">
              <a:solidFill>
                <a:srgbClr val="002060"/>
              </a:solidFill>
              <a:latin typeface="Cambria" panose="02040503050406030204" pitchFamily="18" charset="0"/>
              <a:ea typeface="Cambria" panose="02040503050406030204" pitchFamily="18" charset="0"/>
            </a:endParaRPr>
          </a:p>
        </p:txBody>
      </p:sp>
      <p:sp>
        <p:nvSpPr>
          <p:cNvPr id="12" name="Rectangle: Rounded Corners 11"/>
          <p:cNvSpPr/>
          <p:nvPr/>
        </p:nvSpPr>
        <p:spPr>
          <a:xfrm>
            <a:off x="7086600" y="2781300"/>
            <a:ext cx="3276600" cy="1143000"/>
          </a:xfrm>
          <a:prstGeom prst="roundRect">
            <a:avLst>
              <a:gd name="adj" fmla="val 46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cánh</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quạt</a:t>
            </a:r>
            <a:endParaRPr lang="en-US" sz="4800" dirty="0">
              <a:solidFill>
                <a:srgbClr val="00206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12649200" y="2857500"/>
            <a:ext cx="3581400" cy="1143000"/>
          </a:xfrm>
          <a:prstGeom prst="roundRect">
            <a:avLst>
              <a:gd name="adj" fmla="val 46667"/>
            </a:avLst>
          </a:prstGeom>
          <a:solidFill>
            <a:srgbClr val="EF9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latin typeface="Cambria" panose="02040503050406030204" pitchFamily="18" charset="0"/>
                <a:ea typeface="Cambria" panose="02040503050406030204" pitchFamily="18" charset="0"/>
              </a:rPr>
              <a:t>chuyển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động</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09791 0.36666 " pathEditMode="relative" rAng="0" ptsTypes="AA">
                                      <p:cBhvr>
                                        <p:cTn id="6" dur="2000" fill="hold"/>
                                        <p:tgtEl>
                                          <p:spTgt spid="12"/>
                                        </p:tgtEl>
                                        <p:attrNameLst>
                                          <p:attrName>ppt_x</p:attrName>
                                          <p:attrName>ppt_y</p:attrName>
                                        </p:attrNameLst>
                                      </p:cBhvr>
                                      <p:rCtr x="-4896" y="18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33333E-6 L -0.55208 0.5 " pathEditMode="relative" rAng="0" ptsTypes="AA">
                                      <p:cBhvr>
                                        <p:cTn id="10" dur="2000" fill="hold"/>
                                        <p:tgtEl>
                                          <p:spTgt spid="13"/>
                                        </p:tgtEl>
                                        <p:attrNameLst>
                                          <p:attrName>ppt_x</p:attrName>
                                          <p:attrName>ppt_y</p:attrName>
                                        </p:attrNameLst>
                                      </p:cBhvr>
                                      <p:rCtr x="-27604" y="2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7.40741E-7 L 0.69375 0.48519 " pathEditMode="relative" rAng="0" ptsTypes="AA">
                                      <p:cBhvr>
                                        <p:cTn id="14" dur="2000" fill="hold"/>
                                        <p:tgtEl>
                                          <p:spTgt spid="11"/>
                                        </p:tgtEl>
                                        <p:attrNameLst>
                                          <p:attrName>ppt_x</p:attrName>
                                          <p:attrName>ppt_y</p:attrName>
                                        </p:attrNameLst>
                                      </p:cBhvr>
                                      <p:rCtr x="34688"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2" name="Freeform 7"/>
          <p:cNvSpPr/>
          <p:nvPr/>
        </p:nvSpPr>
        <p:spPr>
          <a:xfrm>
            <a:off x="4138847" y="4056606"/>
            <a:ext cx="8929041" cy="6172200"/>
          </a:xfrm>
          <a:custGeom>
            <a:avLst/>
            <a:gdLst/>
            <a:ahLst/>
            <a:cxnLst/>
            <a:rect l="l" t="t" r="r" b="b"/>
            <a:pathLst>
              <a:path w="5952694" h="4114800">
                <a:moveTo>
                  <a:pt x="0" y="0"/>
                </a:moveTo>
                <a:lnTo>
                  <a:pt x="5952694" y="0"/>
                </a:lnTo>
                <a:lnTo>
                  <a:pt x="5952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 name="Picture 3" descr="A black and orange 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42900"/>
            <a:ext cx="22451953" cy="541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p:cNvSpPr txBox="1"/>
          <p:nvPr/>
        </p:nvSpPr>
        <p:spPr>
          <a:xfrm>
            <a:off x="990600" y="4229100"/>
            <a:ext cx="6705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nhóm</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1"/>
          <a:stretch>
            <a:fillRect/>
          </a:stretch>
        </p:blipFill>
        <p:spPr>
          <a:xfrm>
            <a:off x="8915400" y="952500"/>
            <a:ext cx="6705600" cy="8780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p:cNvSpPr txBox="1"/>
          <p:nvPr/>
        </p:nvSpPr>
        <p:spPr>
          <a:xfrm>
            <a:off x="685800" y="8001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Quạt</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0515600" y="8763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Máy</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phát</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 name="Straight Connector 4"/>
          <p:cNvCxnSpPr/>
          <p:nvPr/>
        </p:nvCxnSpPr>
        <p:spPr>
          <a:xfrm>
            <a:off x="8610600" y="952500"/>
            <a:ext cx="0" cy="708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2400300"/>
            <a:ext cx="7696200" cy="1754326"/>
          </a:xfrm>
          <a:prstGeom prst="rect">
            <a:avLst/>
          </a:prstGeom>
          <a:noFill/>
        </p:spPr>
        <p:txBody>
          <a:bodyPr wrap="square" rtlCol="0">
            <a:spAutoFit/>
          </a:bodyPr>
          <a:lstStyle/>
          <a:p>
            <a:pPr algn="just"/>
            <a:r>
              <a:rPr lang="en-US" sz="5400" dirty="0" err="1">
                <a:solidFill>
                  <a:srgbClr val="FF0000"/>
                </a:solidFill>
                <a:latin typeface="Cambria" panose="02040503050406030204" pitchFamily="18" charset="0"/>
                <a:ea typeface="Cambria" panose="02040503050406030204" pitchFamily="18" charset="0"/>
              </a:rPr>
              <a:t>Cần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điện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làm</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cánh</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quạt</a:t>
            </a:r>
            <a:r>
              <a:rPr lang="en-US" sz="5400" dirty="0">
                <a:solidFill>
                  <a:srgbClr val="FF0000"/>
                </a:solidFill>
                <a:latin typeface="Cambria" panose="02040503050406030204" pitchFamily="18" charset="0"/>
                <a:ea typeface="Cambria" panose="02040503050406030204" pitchFamily="18" charset="0"/>
              </a:rPr>
              <a:t> quay </a:t>
            </a:r>
            <a:r>
              <a:rPr lang="en-US" sz="5400" dirty="0" err="1">
                <a:solidFill>
                  <a:srgbClr val="FF0000"/>
                </a:solidFill>
                <a:latin typeface="Cambria" panose="02040503050406030204" pitchFamily="18" charset="0"/>
                <a:ea typeface="Cambria" panose="02040503050406030204" pitchFamily="18" charset="0"/>
              </a:rPr>
              <a:t>để</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tạo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ra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gió</a:t>
            </a:r>
            <a:endParaRPr lang="en-US" sz="5400" dirty="0">
              <a:solidFill>
                <a:srgbClr val="FF0000"/>
              </a:solidFill>
              <a:latin typeface="Cambria" panose="02040503050406030204" pitchFamily="18" charset="0"/>
              <a:ea typeface="Cambria" panose="02040503050406030204" pitchFamily="18" charset="0"/>
            </a:endParaRPr>
          </a:p>
        </p:txBody>
      </p:sp>
      <p:sp>
        <p:nvSpPr>
          <p:cNvPr id="10" name="TextBox 9"/>
          <p:cNvSpPr txBox="1"/>
          <p:nvPr/>
        </p:nvSpPr>
        <p:spPr>
          <a:xfrm>
            <a:off x="9144000" y="2476500"/>
            <a:ext cx="8229600" cy="2585323"/>
          </a:xfrm>
          <a:prstGeom prst="rect">
            <a:avLst/>
          </a:prstGeom>
          <a:noFill/>
        </p:spPr>
        <p:txBody>
          <a:bodyPr wrap="square" rtlCol="0">
            <a:spAutoFit/>
          </a:bodyPr>
          <a:lstStyle/>
          <a:p>
            <a:pPr algn="just"/>
            <a:r>
              <a:rPr lang="en-US" sz="5400" dirty="0">
                <a:solidFill>
                  <a:srgbClr val="FF0000"/>
                </a:solidFill>
                <a:latin typeface="Cambria" panose="02040503050406030204" pitchFamily="18" charset="0"/>
                <a:ea typeface="Cambria" panose="02040503050406030204" pitchFamily="18" charset="0"/>
              </a:rPr>
              <a:t>D</a:t>
            </a:r>
            <a:r>
              <a:rPr lang="vi-VN" sz="5400" dirty="0">
                <a:solidFill>
                  <a:srgbClr val="FF0000"/>
                </a:solidFill>
                <a:latin typeface="Cambria" panose="02040503050406030204" pitchFamily="18" charset="0"/>
                <a:ea typeface="Cambria" panose="02040503050406030204" pitchFamily="18" charset="0"/>
              </a:rPr>
              <a:t>ùng để biến đổi năng lượng gió thành năng lượng điện.</a:t>
            </a:r>
            <a:endParaRPr lang="en-US" sz="5400" dirty="0">
              <a:solidFill>
                <a:srgbClr val="FF0000"/>
              </a:solidFill>
              <a:latin typeface="Cambria" panose="02040503050406030204" pitchFamily="18" charset="0"/>
              <a:ea typeface="Cambria" panose="02040503050406030204" pitchFamily="18" charset="0"/>
            </a:endParaRPr>
          </a:p>
        </p:txBody>
      </p:sp>
      <p:pic>
        <p:nvPicPr>
          <p:cNvPr id="1026" name="Picture 2" descr="Quạt Hình ảnh PNG | Vector Và Các Tập Tin PSD | Tải Về Miễn ..."/>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43053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Phát điện Gió Hình ảnh PNG | Vector Và Các Tập Tin PSD | Tải Về Miễn  Phí Trên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400" y="49149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2" name="Freeform 7"/>
          <p:cNvSpPr/>
          <p:nvPr/>
        </p:nvSpPr>
        <p:spPr>
          <a:xfrm>
            <a:off x="4138847" y="4056606"/>
            <a:ext cx="8929041" cy="6172200"/>
          </a:xfrm>
          <a:custGeom>
            <a:avLst/>
            <a:gdLst/>
            <a:ahLst/>
            <a:cxnLst/>
            <a:rect l="l" t="t" r="r" b="b"/>
            <a:pathLst>
              <a:path w="5952694" h="4114800">
                <a:moveTo>
                  <a:pt x="0" y="0"/>
                </a:moveTo>
                <a:lnTo>
                  <a:pt x="5952694" y="0"/>
                </a:lnTo>
                <a:lnTo>
                  <a:pt x="5952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 name="Picture 4" descr="A close up of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66700"/>
            <a:ext cx="21686327" cy="52305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p:cNvSpPr txBox="1"/>
          <p:nvPr/>
        </p:nvSpPr>
        <p:spPr>
          <a:xfrm>
            <a:off x="1066800" y="800100"/>
            <a:ext cx="16306800" cy="8710077"/>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Mô hình máy phát điện gió là một cách tuyệt vời để tận dụng sức mạnh của gió và tạo ra nguồn năng lượng sạch. Trong lịch sử, việc sử dụng gió để sản xuất năng lượng đã được thực hiện từ thời cổ đại. Từ việc sử dụng thuyền buồm để di chuyển tới việc dùng các cối xay gió để nghiền lúa, con người đã luôn biết cách tận dụng sức mạnh của gió. Ngày nay, nhờ có sự phát triển của công nghệ hiện đại, con người đã “mượn sức gió” để sản xuất điện. Điều đặc biệt ở đây chính là điện gió không gây ra khói hoặc ô nhiễm, làm cho không khí trở nên sạch sẽ hơn. Mô hình máy phát điện gió có thể giúp chúng ta tiết kiệm năng lượng và bảo vệ môi trường. Các em hãy thử tưởng tượng và xây dựng mô hình điện gió nhỏ từ các vật liệu đơn giản như giấy, que kem, hoặc các vật liệu tái chế. Bằng cách này, các em có thể hiểu được cách mà điện gió hoạt động và tại sao nó lại quan trọng cho hành tinh của chúng ta. Hãy khám phá và học hỏi nhiều hơn về năng lượng sạch và bảo vệ môi trường!</a:t>
            </a:r>
            <a:endParaRPr lang="vi-VN" sz="4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Giáo Dục, Học Tập, Học Sinh, Kiến Thức, Học Nhóm, Tải hình PNG 187 -  Free.Vector6.com"/>
          <p:cNvPicPr>
            <a:picLocks noChangeAspect="1" noChangeArrowheads="1"/>
          </p:cNvPicPr>
          <p:nvPr/>
        </p:nvPicPr>
        <p:blipFill rotWithShape="1">
          <a:blip r:embed="rId1">
            <a:extLst>
              <a:ext uri="{28A0092B-C50C-407E-A947-70E740481C1C}">
                <a14:useLocalDpi xmlns:a14="http://schemas.microsoft.com/office/drawing/2010/main" val="0"/>
              </a:ext>
            </a:extLst>
          </a:blip>
          <a:srcRect t="9596"/>
          <a:stretch>
            <a:fillRect/>
          </a:stretch>
        </p:blipFill>
        <p:spPr bwMode="auto">
          <a:xfrm>
            <a:off x="1295400" y="4533900"/>
            <a:ext cx="6796814" cy="45623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4343400" y="2705100"/>
            <a:ext cx="13106400" cy="2619279"/>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00">
              <a:defRPr/>
            </a:pPr>
            <a:r>
              <a:rPr lang="vi-VN" sz="4800" b="1" dirty="0">
                <a:solidFill>
                  <a:srgbClr val="002060"/>
                </a:solidFill>
                <a:latin typeface="Calibri" panose="020F0502020204030204"/>
              </a:rPr>
              <a:t> </a:t>
            </a:r>
            <a:r>
              <a:rPr lang="en-US" sz="4800" b="1" dirty="0">
                <a:solidFill>
                  <a:srgbClr val="002060"/>
                </a:solidFill>
                <a:latin typeface="Calibri" panose="020F0502020204030204"/>
              </a:rPr>
              <a:t>V</a:t>
            </a:r>
            <a:r>
              <a:rPr lang="vi-VN" sz="4800" b="1" dirty="0">
                <a:solidFill>
                  <a:srgbClr val="002060"/>
                </a:solidFill>
                <a:latin typeface="Calibri" panose="020F0502020204030204"/>
              </a:rPr>
              <a:t>ẽ hoặc viết ý tưởng của mình về ứng dụng mô hình máy phát điện gió trong đời sống vào giấy A5 và chia sẻ với các bạn cùng lớp.</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ISPRING_RESOURCE_PATHS_HASH_PRESENTER" val="42087ea7efbc61cfe1c2d62e63f3638d7e47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WPS Presentation</Application>
  <PresentationFormat>Custom</PresentationFormat>
  <Paragraphs>25</Paragraphs>
  <Slides>10</Slides>
  <Notes>1</Notes>
  <HiddenSlides>0</HiddenSlides>
  <MMClips>3</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SimSun</vt:lpstr>
      <vt:lpstr>Wingdings</vt:lpstr>
      <vt:lpstr>Aptos</vt:lpstr>
      <vt:lpstr>Calibri</vt:lpstr>
      <vt:lpstr>Cambria</vt:lpstr>
      <vt:lpstr>Segoe UI</vt:lpstr>
      <vt:lpstr>Microsoft YaHei</vt:lpstr>
      <vt:lpstr>Arial Unicode MS</vt:lpstr>
      <vt:lpstr>Aptos Display</vt:lpstr>
      <vt:lpstr>Segoe UI Variable Display</vt:lpstr>
      <vt:lpstr>Office Theme</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Bích Đào Cao Thị</cp:lastModifiedBy>
  <cp:revision>13</cp:revision>
  <dcterms:created xsi:type="dcterms:W3CDTF">2006-08-16T00:00:00Z</dcterms:created>
  <dcterms:modified xsi:type="dcterms:W3CDTF">2025-05-19T03:00:43Z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6956F6D42FBA45CB941D84C88A36B688_12</vt:lpwstr>
  </property>
  <property fmtid="{D5CDD505-2E9C-101B-9397-08002B2CF9AE}" pid="3" name="KSOProductBuildVer">
    <vt:lpwstr>1033-12.2.0.21179</vt:lpwstr>
  </property>
</Properties>
</file>