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2.svg" ContentType="image/svg+xml"/>
  <Override PartName="/ppt/media/image2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7" r:id="rId6"/>
    <p:sldMasterId id="2147483709" r:id="rId7"/>
    <p:sldMasterId id="2147483721" r:id="rId8"/>
  </p:sldMasterIdLst>
  <p:notesMasterIdLst>
    <p:notesMasterId r:id="rId23"/>
  </p:notesMasterIdLst>
  <p:sldIdLst>
    <p:sldId id="329" r:id="rId9"/>
    <p:sldId id="270" r:id="rId10"/>
    <p:sldId id="272" r:id="rId11"/>
    <p:sldId id="271" r:id="rId12"/>
    <p:sldId id="427" r:id="rId13"/>
    <p:sldId id="274" r:id="rId14"/>
    <p:sldId id="256" r:id="rId15"/>
    <p:sldId id="374" r:id="rId16"/>
    <p:sldId id="369" r:id="rId17"/>
    <p:sldId id="330" r:id="rId18"/>
    <p:sldId id="428" r:id="rId19"/>
    <p:sldId id="273" r:id="rId20"/>
    <p:sldId id="412" r:id="rId21"/>
    <p:sldId id="413" r:id="rId22"/>
    <p:sldId id="321" r:id="rId24"/>
    <p:sldId id="381" r:id="rId25"/>
    <p:sldId id="345" r:id="rId26"/>
    <p:sldId id="382" r:id="rId27"/>
    <p:sldId id="627" r:id="rId28"/>
    <p:sldId id="628" r:id="rId29"/>
    <p:sldId id="358" r:id="rId30"/>
    <p:sldId id="420" r:id="rId31"/>
    <p:sldId id="629" r:id="rId32"/>
    <p:sldId id="630" r:id="rId33"/>
    <p:sldId id="631" r:id="rId34"/>
    <p:sldId id="394" r:id="rId35"/>
    <p:sldId id="396" r:id="rId36"/>
    <p:sldId id="424" r:id="rId37"/>
    <p:sldId id="401" r:id="rId38"/>
    <p:sldId id="402" r:id="rId39"/>
    <p:sldId id="403" r:id="rId40"/>
    <p:sldId id="632" r:id="rId41"/>
    <p:sldId id="308" r:id="rId42"/>
    <p:sldId id="633" r:id="rId43"/>
    <p:sldId id="634" r:id="rId44"/>
    <p:sldId id="635" r:id="rId45"/>
    <p:sldId id="4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1FEA4"/>
    <a:srgbClr val="0F7CFE"/>
    <a:srgbClr val="0000CC"/>
    <a:srgbClr val="FFFF99"/>
    <a:srgbClr val="FFFF66"/>
    <a:srgbClr val="FE8989"/>
    <a:srgbClr val="06DDFE"/>
    <a:srgbClr val="94BDE0"/>
    <a:srgbClr val="F08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4" autoAdjust="0"/>
    <p:restoredTop sz="93124" autoAdjust="0"/>
  </p:normalViewPr>
  <p:slideViewPr>
    <p:cSldViewPr snapToGrid="0">
      <p:cViewPr varScale="1">
        <p:scale>
          <a:sx n="56" d="100"/>
          <a:sy n="56" d="100"/>
        </p:scale>
        <p:origin x="111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notesMaster" Target="notesMasters/notesMaster1.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2C5AE06-28D5-4F22-973B-2A07B6E54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C5AE06-28D5-4F22-973B-2A07B6E54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AE06-28D5-4F22-973B-2A07B6E54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5AF55A9-7CCE-4AA3-956C-29F5D414CA75}"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5AF55A9-7CCE-4AA3-956C-29F5D414CA75}"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5AF55A9-7CCE-4AA3-956C-29F5D414CA75}"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F5AF55A9-7CCE-4AA3-956C-29F5D414CA75}"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F5AF55A9-7CCE-4AA3-956C-29F5D414CA75}"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5AF55A9-7CCE-4AA3-956C-29F5D414CA75}"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F55A9-7CCE-4AA3-956C-29F5D414CA75}"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AF55A9-7CCE-4AA3-956C-29F5D414CA75}"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AF55A9-7CCE-4AA3-956C-29F5D414CA75}"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5AF55A9-7CCE-4AA3-956C-29F5D414CA75}"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5AF55A9-7CCE-4AA3-956C-29F5D414CA75}"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052476-F8EA-41F0-9E3E-1366F71E7043}"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4" Type="http://schemas.openxmlformats.org/officeDocument/2006/relationships/theme" Target="../theme/theme4.xml"/><Relationship Id="rId13" Type="http://schemas.openxmlformats.org/officeDocument/2006/relationships/image" Target="../media/image3.png"/><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2" Type="http://schemas.openxmlformats.org/officeDocument/2006/relationships/theme" Target="../theme/theme7.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p:cNvPicPr>
            <a:picLocks noChangeAspect="1"/>
          </p:cNvPicPr>
          <p:nvPr userDrawn="1"/>
        </p:nvPicPr>
        <p:blipFill rotWithShape="1">
          <a:blip r:embed="rId12">
            <a:extLst>
              <a:ext uri="{96DAC541-7B7A-43D3-8B79-37D633B846F1}">
                <asvg:svgBlip xmlns:asvg="http://schemas.microsoft.com/office/drawing/2016/SVG/main" r:embed="rId13"/>
              </a:ext>
            </a:extLst>
          </a:blip>
          <a:srcRect t="5125" b="10500"/>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p:cNvPicPr>
            <a:picLocks noChangeAspect="1"/>
          </p:cNvPicPr>
          <p:nvPr userDrawn="1"/>
        </p:nvPicPr>
        <p:blipFill rotWithShape="1">
          <a:blip r:embed="rId12">
            <a:extLst>
              <a:ext uri="{96DAC541-7B7A-43D3-8B79-37D633B846F1}">
                <asvg:svgBlip xmlns:asvg="http://schemas.microsoft.com/office/drawing/2016/SVG/main" r:embed="rId13"/>
              </a:ext>
            </a:extLst>
          </a:blip>
          <a:srcRect t="5125" b="10500"/>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p:cNvPicPr>
            <a:picLocks noChangeAspect="1"/>
          </p:cNvPicPr>
          <p:nvPr userDrawn="1"/>
        </p:nvPicPr>
        <p:blipFill rotWithShape="1">
          <a:blip r:embed="rId12">
            <a:extLst>
              <a:ext uri="{96DAC541-7B7A-43D3-8B79-37D633B846F1}">
                <asvg:svgBlip xmlns:asvg="http://schemas.microsoft.com/office/drawing/2016/SVG/main" r:embed="rId13"/>
              </a:ext>
            </a:extLst>
          </a:blip>
          <a:srcRect t="5125" b="10500"/>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fld>
            <a:endParaRPr lang="en-US"/>
          </a:p>
        </p:txBody>
      </p:sp>
      <p:pic>
        <p:nvPicPr>
          <p:cNvPr id="2050" name="Picture 2" descr="Hình ảnh Nền Gia đình, Gia đình Vector Nền Và Tập Tin Tải về Miễn Phí |  Pngtre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image" Target="../media/image2.sv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image" Target="../media/image27.svg"/><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audio" Target="../media/audio1.wav"/><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2.sv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svg"/><Relationship Id="rId11" Type="http://schemas.openxmlformats.org/officeDocument/2006/relationships/slideLayout" Target="../slideLayouts/slideLayout2.xml"/><Relationship Id="rId10" Type="http://schemas.openxmlformats.org/officeDocument/2006/relationships/audio" Target="../media/audio4.wav"/><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9" Type="http://schemas.openxmlformats.org/officeDocument/2006/relationships/image" Target="../media/image37.png"/><Relationship Id="rId8" Type="http://schemas.microsoft.com/office/2007/relationships/hdphoto" Target="../media/image21.wdp"/><Relationship Id="rId7" Type="http://schemas.openxmlformats.org/officeDocument/2006/relationships/image" Target="../media/image20.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svg"/><Relationship Id="rId10" Type="http://schemas.openxmlformats.org/officeDocument/2006/relationships/slideLayout" Target="../slideLayouts/slideLayout2.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38.png"/><Relationship Id="rId2" Type="http://schemas.openxmlformats.org/officeDocument/2006/relationships/image" Target="../media/image2.sv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3.xml"/><Relationship Id="rId4" Type="http://schemas.openxmlformats.org/officeDocument/2006/relationships/image" Target="../media/image41.jpeg"/><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3.xml"/><Relationship Id="rId3" Type="http://schemas.openxmlformats.org/officeDocument/2006/relationships/image" Target="../media/image42.jpeg"/><Relationship Id="rId2" Type="http://schemas.openxmlformats.org/officeDocument/2006/relationships/image" Target="../media/image25.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4.pn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microsoft.com/office/2007/relationships/hdphoto" Target="../media/image21.wdp"/><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12.png"/><Relationship Id="rId2" Type="http://schemas.openxmlformats.org/officeDocument/2006/relationships/image" Target="../media/image2.svg"/><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svg"/><Relationship Id="rId11" Type="http://schemas.openxmlformats.org/officeDocument/2006/relationships/slideLayout" Target="../slideLayouts/slideLayout13.xml"/><Relationship Id="rId10" Type="http://schemas.openxmlformats.org/officeDocument/2006/relationships/audio" Target="../media/audio4.wav"/><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audio1.wav"/><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image" Target="../media/image37.png"/><Relationship Id="rId8" Type="http://schemas.microsoft.com/office/2007/relationships/hdphoto" Target="../media/image21.wdp"/><Relationship Id="rId7" Type="http://schemas.openxmlformats.org/officeDocument/2006/relationships/image" Target="../media/image20.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svg"/><Relationship Id="rId10" Type="http://schemas.openxmlformats.org/officeDocument/2006/relationships/slideLayout" Target="../slideLayouts/slideLayout13.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4.wav"/><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7.png"/><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9.xml"/><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svg"/><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audio1.wav"/><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audio1.wav"/><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1.wav"/><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4328542" y="1603751"/>
            <a:ext cx="5895343" cy="14814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sp>
        <p:nvSpPr>
          <p:cNvPr id="11" name="Rectangle: Rounded Corners 10"/>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528683" y="1075354"/>
            <a:ext cx="11130455" cy="3539430"/>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Mát-xđa là một ốc đảo nằm giữa sa mạc, thuộc Các Tiểu vương quốc Ả Rập Thống nhất (viết tắt là UAE). Năm 2008, UAE khởi công xây dựng dự án “Thành phố thông minh Mát-xđa" nhằm biến Mát-xđa trở thành thành phố không các-bô-níc đầu tiên trên thế giới.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Điểm nhấn trong thiết kế của thành phố là những chiếc ô hình hoa hướng dương. Ban ngày, những chiếc ô này vừa giúp lưu trữ năng lượng mặt trời vừa là những tấm che nắng khổng lồ. Ban đêm, chúng sẽ khép lại, toả nhiệt, cung cấp điện năng lượng mặt trời cho toàn thành phố.</a:t>
            </a:r>
            <a:r>
              <a:rPr lang="en-US" sz="2800" b="0" i="0" dirty="0">
                <a:solidFill>
                  <a:srgbClr val="000000"/>
                </a:solidFill>
                <a:effectLst/>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1" name="Group 20"/>
          <p:cNvGrpSpPr/>
          <p:nvPr/>
        </p:nvGrpSpPr>
        <p:grpSpPr>
          <a:xfrm>
            <a:off x="606056" y="0"/>
            <a:ext cx="11206715" cy="1319886"/>
            <a:chOff x="3720737" y="-364541"/>
            <a:chExt cx="4750526" cy="1319886"/>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3200" b="1" dirty="0">
                  <a:solidFill>
                    <a:srgbClr val="C00000"/>
                  </a:solidFill>
                </a:rPr>
                <a:t>Thành </a:t>
              </a:r>
              <a:r>
                <a:rPr lang="en-US" sz="3200" b="1" dirty="0" err="1">
                  <a:solidFill>
                    <a:srgbClr val="C00000"/>
                  </a:solidFill>
                </a:rPr>
                <a:t>phố</a:t>
              </a:r>
              <a:r>
                <a:rPr lang="en-US" sz="3200" b="1" dirty="0">
                  <a:solidFill>
                    <a:srgbClr val="C00000"/>
                  </a:solidFill>
                </a:rPr>
                <a:t> </a:t>
              </a:r>
              <a:r>
                <a:rPr lang="en-US" sz="3200" b="1" dirty="0" err="1">
                  <a:solidFill>
                    <a:srgbClr val="C00000"/>
                  </a:solidFill>
                </a:rPr>
                <a:t>thông</a:t>
              </a:r>
              <a:r>
                <a:rPr lang="en-US" sz="3200" b="1" dirty="0">
                  <a:solidFill>
                    <a:srgbClr val="C00000"/>
                  </a:solidFill>
                </a:rPr>
                <a:t> </a:t>
              </a:r>
              <a:r>
                <a:rPr lang="en-US" sz="3200" b="1" dirty="0" err="1">
                  <a:solidFill>
                    <a:srgbClr val="C00000"/>
                  </a:solidFill>
                </a:rPr>
                <a:t>minh</a:t>
              </a:r>
              <a:r>
                <a:rPr lang="en-US" sz="3200" b="1" dirty="0">
                  <a:solidFill>
                    <a:srgbClr val="C00000"/>
                  </a:solidFill>
                </a:rPr>
                <a:t> </a:t>
              </a:r>
              <a:r>
                <a:rPr lang="en-US" sz="3200" b="1" dirty="0" err="1">
                  <a:solidFill>
                    <a:srgbClr val="C00000"/>
                  </a:solidFill>
                </a:rPr>
                <a:t>Mát-xđa</a:t>
              </a:r>
              <a:endParaRPr lang="en-US" sz="3200" b="1" dirty="0">
                <a:solidFill>
                  <a:srgbClr val="C00000"/>
                </a:solidFill>
              </a:endParaRPr>
            </a:p>
          </p:txBody>
        </p:sp>
      </p:grpSp>
      <p:pic>
        <p:nvPicPr>
          <p:cNvPr id="4" name="Picture 3"/>
          <p:cNvPicPr>
            <a:picLocks noChangeAspect="1"/>
          </p:cNvPicPr>
          <p:nvPr/>
        </p:nvPicPr>
        <p:blipFill>
          <a:blip r:embed="rId5"/>
          <a:stretch>
            <a:fillRect/>
          </a:stretch>
        </p:blipFill>
        <p:spPr>
          <a:xfrm>
            <a:off x="7581014" y="4699813"/>
            <a:ext cx="4062412" cy="20731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sp>
        <p:nvSpPr>
          <p:cNvPr id="11" name="Rectangle: Rounded Corners 10"/>
          <p:cNvSpPr/>
          <p:nvPr/>
        </p:nvSpPr>
        <p:spPr>
          <a:xfrm>
            <a:off x="313150" y="393405"/>
            <a:ext cx="11561523" cy="5982343"/>
          </a:xfrm>
          <a:custGeom>
            <a:avLst/>
            <a:gdLst>
              <a:gd name="connsiteX0" fmla="*/ 0 w 11561523"/>
              <a:gd name="connsiteY0" fmla="*/ 594824 h 5982343"/>
              <a:gd name="connsiteX1" fmla="*/ 594824 w 11561523"/>
              <a:gd name="connsiteY1" fmla="*/ 0 h 5982343"/>
              <a:gd name="connsiteX2" fmla="*/ 10966699 w 11561523"/>
              <a:gd name="connsiteY2" fmla="*/ 0 h 5982343"/>
              <a:gd name="connsiteX3" fmla="*/ 11561523 w 11561523"/>
              <a:gd name="connsiteY3" fmla="*/ 594824 h 5982343"/>
              <a:gd name="connsiteX4" fmla="*/ 11561523 w 11561523"/>
              <a:gd name="connsiteY4" fmla="*/ 5387519 h 5982343"/>
              <a:gd name="connsiteX5" fmla="*/ 10966699 w 11561523"/>
              <a:gd name="connsiteY5" fmla="*/ 5982343 h 5982343"/>
              <a:gd name="connsiteX6" fmla="*/ 594824 w 11561523"/>
              <a:gd name="connsiteY6" fmla="*/ 5982343 h 5982343"/>
              <a:gd name="connsiteX7" fmla="*/ 0 w 11561523"/>
              <a:gd name="connsiteY7" fmla="*/ 5387519 h 5982343"/>
              <a:gd name="connsiteX8" fmla="*/ 0 w 11561523"/>
              <a:gd name="connsiteY8" fmla="*/ 594824 h 5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982343" fill="none" extrusionOk="0">
                <a:moveTo>
                  <a:pt x="0" y="594824"/>
                </a:moveTo>
                <a:cubicBezTo>
                  <a:pt x="-13502" y="264128"/>
                  <a:pt x="311698" y="37117"/>
                  <a:pt x="594824" y="0"/>
                </a:cubicBezTo>
                <a:cubicBezTo>
                  <a:pt x="4656480" y="130954"/>
                  <a:pt x="9416257" y="43574"/>
                  <a:pt x="10966699" y="0"/>
                </a:cubicBezTo>
                <a:cubicBezTo>
                  <a:pt x="11302384" y="11049"/>
                  <a:pt x="11564496" y="269953"/>
                  <a:pt x="11561523" y="594824"/>
                </a:cubicBezTo>
                <a:cubicBezTo>
                  <a:pt x="11411084" y="2176693"/>
                  <a:pt x="11647402" y="4354596"/>
                  <a:pt x="11561523" y="5387519"/>
                </a:cubicBezTo>
                <a:cubicBezTo>
                  <a:pt x="11508579" y="5724725"/>
                  <a:pt x="11256286" y="5955485"/>
                  <a:pt x="10966699" y="5982343"/>
                </a:cubicBezTo>
                <a:cubicBezTo>
                  <a:pt x="9763995" y="6137540"/>
                  <a:pt x="3823029" y="6145363"/>
                  <a:pt x="594824" y="5982343"/>
                </a:cubicBezTo>
                <a:cubicBezTo>
                  <a:pt x="267740" y="5963025"/>
                  <a:pt x="-9667" y="5721676"/>
                  <a:pt x="0" y="5387519"/>
                </a:cubicBezTo>
                <a:cubicBezTo>
                  <a:pt x="64656" y="4432810"/>
                  <a:pt x="-17807" y="1620294"/>
                  <a:pt x="0" y="594824"/>
                </a:cubicBezTo>
                <a:close/>
              </a:path>
              <a:path w="11561523" h="5982343" stroke="0" extrusionOk="0">
                <a:moveTo>
                  <a:pt x="0" y="594824"/>
                </a:moveTo>
                <a:cubicBezTo>
                  <a:pt x="-32359" y="246352"/>
                  <a:pt x="207281" y="22155"/>
                  <a:pt x="594824" y="0"/>
                </a:cubicBezTo>
                <a:cubicBezTo>
                  <a:pt x="5007377" y="132882"/>
                  <a:pt x="7957284" y="-84951"/>
                  <a:pt x="10966699" y="0"/>
                </a:cubicBezTo>
                <a:cubicBezTo>
                  <a:pt x="11281801" y="13095"/>
                  <a:pt x="11559177" y="279282"/>
                  <a:pt x="11561523" y="594824"/>
                </a:cubicBezTo>
                <a:cubicBezTo>
                  <a:pt x="11581710" y="2782003"/>
                  <a:pt x="11714003" y="4380633"/>
                  <a:pt x="11561523" y="5387519"/>
                </a:cubicBezTo>
                <a:cubicBezTo>
                  <a:pt x="11609204" y="5721687"/>
                  <a:pt x="11300279" y="5971913"/>
                  <a:pt x="10966699" y="5982343"/>
                </a:cubicBezTo>
                <a:cubicBezTo>
                  <a:pt x="8741184" y="6069982"/>
                  <a:pt x="2800721" y="5909664"/>
                  <a:pt x="594824" y="5982343"/>
                </a:cubicBezTo>
                <a:cubicBezTo>
                  <a:pt x="262693" y="5947828"/>
                  <a:pt x="-19912" y="5743703"/>
                  <a:pt x="0" y="5387519"/>
                </a:cubicBezTo>
                <a:cubicBezTo>
                  <a:pt x="-38581" y="4016928"/>
                  <a:pt x="63341" y="1945125"/>
                  <a:pt x="0" y="594824"/>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571213" y="735112"/>
            <a:ext cx="11130455" cy="5262979"/>
          </a:xfrm>
          <a:prstGeom prst="rect">
            <a:avLst/>
          </a:prstGeom>
          <a:noFill/>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Để đối phó với tình trạng nóng lên do biến đổi khí hậu, ở Mát-xđa, các toà nhà được thiết kế chụm lại với nhau, có lối đi ở giữa, giúp không khí lưu thông được dễ dàng và giúp giảm nhiệt độ mùa hè. Ngoài ra, một tháp gió được xây dựng nhằm lấy dòng không khí trên cao, mang làn gió mát mẻ vào thành phố, cũng góp phần làm giảm đáng kể nhiệt độ nơi đây so với vùng sa mạc ở xung quanh.</a:t>
            </a:r>
            <a:endParaRPr lang="vi-VN"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Các công viên và khu thương mại ở Mát-xđa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endParaRPr lang="vi-VN"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xây dựng thành công thành phố thông minh Mát-xđa đã truyền cảm hứng cho một số dự án phát triển nhà ở Anh, Bồ Đào Nha,... Đây sẽ là những đô thị sinh thái tiếp theo giúp ngăn chặn ô nhiễm môi trường và biến đổi khí hậu.</a:t>
            </a:r>
            <a:endParaRPr lang="vi-VN" sz="24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(Lâm Anh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grpSp>
        <p:nvGrpSpPr>
          <p:cNvPr id="18" name="Group 17"/>
          <p:cNvGrpSpPr/>
          <p:nvPr/>
        </p:nvGrpSpPr>
        <p:grpSpPr>
          <a:xfrm>
            <a:off x="0" y="1120111"/>
            <a:ext cx="5151662" cy="4986871"/>
            <a:chOff x="1702" y="549000"/>
            <a:chExt cx="5760000" cy="5760000"/>
          </a:xfrm>
        </p:grpSpPr>
        <p:pic>
          <p:nvPicPr>
            <p:cNvPr id="5" name="Picture 4" descr="A hot air balloon with leaves around it&#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8100" t="4869" r="18100" b="4869"/>
            <a:stretch>
              <a:fillRect/>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endParaRPr lang="en-US" sz="4500" b="1" dirty="0">
                <a:solidFill>
                  <a:srgbClr val="0033CC"/>
                </a:solidFill>
              </a:endParaRPr>
            </a:p>
            <a:p>
              <a:pPr algn="ctr"/>
              <a:r>
                <a:rPr lang="en-US" sz="4500" b="1" dirty="0">
                  <a:solidFill>
                    <a:srgbClr val="0033CC"/>
                  </a:solidFill>
                </a:rPr>
                <a:t>GỒM CÓ </a:t>
              </a:r>
              <a:endParaRPr lang="en-US" sz="4500" b="1" dirty="0">
                <a:solidFill>
                  <a:srgbClr val="0033CC"/>
                </a:solidFill>
              </a:endParaRPr>
            </a:p>
            <a:p>
              <a:pPr algn="ctr"/>
              <a:r>
                <a:rPr lang="en-US" sz="4500" b="1" dirty="0">
                  <a:solidFill>
                    <a:srgbClr val="0033CC"/>
                  </a:solidFill>
                </a:rPr>
                <a:t>MẤY ĐOẠN?</a:t>
              </a:r>
              <a:endParaRPr lang="en-US" sz="4500" b="1" dirty="0">
                <a:solidFill>
                  <a:srgbClr val="0033CC"/>
                </a:solidFill>
              </a:endParaRPr>
            </a:p>
          </p:txBody>
        </p:sp>
      </p:grpSp>
      <p:grpSp>
        <p:nvGrpSpPr>
          <p:cNvPr id="13" name="Group 12"/>
          <p:cNvGrpSpPr/>
          <p:nvPr/>
        </p:nvGrpSpPr>
        <p:grpSpPr>
          <a:xfrm>
            <a:off x="4614531" y="198828"/>
            <a:ext cx="7474688" cy="885693"/>
            <a:chOff x="6342927" y="780869"/>
            <a:chExt cx="5940000" cy="1551607"/>
          </a:xfrm>
        </p:grpSpPr>
        <p:sp>
          <p:nvSpPr>
            <p:cNvPr id="6" name="AutoShape 8"/>
            <p:cNvSpPr>
              <a:spLocks noChangeArrowheads="1"/>
            </p:cNvSpPr>
            <p:nvPr/>
          </p:nvSpPr>
          <p:spPr bwMode="auto">
            <a:xfrm>
              <a:off x="6342927" y="780869"/>
              <a:ext cx="5940000" cy="1551607"/>
            </a:xfrm>
            <a:prstGeom prst="flowChartTerminator">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000" b="1" dirty="0">
                <a:solidFill>
                  <a:srgbClr val="FF7C80"/>
                </a:solidFill>
                <a:latin typeface="UVN Bach Dang Nang" panose="02070803090706020303" pitchFamily="18" charset="0"/>
                <a:cs typeface="Times New Roman" panose="02020603050405020304" pitchFamily="18" charset="0"/>
              </a:endParaRPr>
            </a:p>
          </p:txBody>
        </p:sp>
        <p:sp>
          <p:nvSpPr>
            <p:cNvPr id="12" name="TextBox 11"/>
            <p:cNvSpPr txBox="1"/>
            <p:nvPr/>
          </p:nvSpPr>
          <p:spPr>
            <a:xfrm>
              <a:off x="6536914" y="983706"/>
              <a:ext cx="5708025" cy="916606"/>
            </a:xfrm>
            <a:prstGeom prst="rect">
              <a:avLst/>
            </a:prstGeom>
            <a:noFill/>
          </p:spPr>
          <p:txBody>
            <a:bodyPr wrap="square">
              <a:spAutoFit/>
            </a:bodyPr>
            <a:lstStyle/>
            <a:p>
              <a:pPr algn="ct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giới</a:t>
              </a:r>
              <a:r>
                <a:rPr lang="en-US" sz="2800" dirty="0">
                  <a:effectLst/>
                  <a:latin typeface="Cambria" panose="02040503050406030204" pitchFamily="18" charset="0"/>
                  <a:ea typeface="Cambria" panose="02040503050406030204" pitchFamily="18" charset="0"/>
                </a:rPr>
                <a:t>.</a:t>
              </a:r>
              <a:endParaRPr lang="en-US" sz="5400" b="1"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 name="Group 3"/>
          <p:cNvGrpSpPr/>
          <p:nvPr/>
        </p:nvGrpSpPr>
        <p:grpSpPr>
          <a:xfrm>
            <a:off x="4717312" y="1538530"/>
            <a:ext cx="7474688" cy="885693"/>
            <a:chOff x="6342927" y="780869"/>
            <a:chExt cx="5940000" cy="1551607"/>
          </a:xfrm>
        </p:grpSpPr>
        <p:sp>
          <p:nvSpPr>
            <p:cNvPr id="7" name="AutoShape 8"/>
            <p:cNvSpPr>
              <a:spLocks noChangeArrowheads="1"/>
            </p:cNvSpPr>
            <p:nvPr/>
          </p:nvSpPr>
          <p:spPr bwMode="auto">
            <a:xfrm>
              <a:off x="6342927" y="780869"/>
              <a:ext cx="5940000" cy="1551607"/>
            </a:xfrm>
            <a:prstGeom prst="flowChartTerminator">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6536914" y="983706"/>
              <a:ext cx="5708025" cy="916606"/>
            </a:xfrm>
            <a:prstGeom prst="rect">
              <a:avLst/>
            </a:prstGeom>
            <a:noFill/>
          </p:spPr>
          <p:txBody>
            <a:bodyPr wrap="square">
              <a:spAutoFit/>
            </a:bodyPr>
            <a:lstStyle/>
            <a:p>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phố</a:t>
              </a:r>
              <a:endParaRPr lang="en-US" sz="7200" b="1"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1" name="Group 10"/>
          <p:cNvGrpSpPr/>
          <p:nvPr/>
        </p:nvGrpSpPr>
        <p:grpSpPr>
          <a:xfrm>
            <a:off x="4717312" y="2825070"/>
            <a:ext cx="7474688" cy="885693"/>
            <a:chOff x="6342927" y="780869"/>
            <a:chExt cx="5940000" cy="1551607"/>
          </a:xfrm>
        </p:grpSpPr>
        <p:sp>
          <p:nvSpPr>
            <p:cNvPr id="14" name="AutoShape 8"/>
            <p:cNvSpPr>
              <a:spLocks noChangeArrowheads="1"/>
            </p:cNvSpPr>
            <p:nvPr/>
          </p:nvSpPr>
          <p:spPr bwMode="auto">
            <a:xfrm>
              <a:off x="6342927" y="780869"/>
              <a:ext cx="5940000" cy="1551607"/>
            </a:xfrm>
            <a:prstGeom prst="flowChartTerminator">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mạc</a:t>
              </a:r>
              <a:r>
                <a:rPr lang="en-US" sz="24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xung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quanh</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Group 21"/>
          <p:cNvGrpSpPr/>
          <p:nvPr/>
        </p:nvGrpSpPr>
        <p:grpSpPr>
          <a:xfrm>
            <a:off x="4717312" y="4090344"/>
            <a:ext cx="7474688" cy="885693"/>
            <a:chOff x="6342927" y="780869"/>
            <a:chExt cx="5940000" cy="1551607"/>
          </a:xfrm>
        </p:grpSpPr>
        <p:sp>
          <p:nvSpPr>
            <p:cNvPr id="23" name="AutoShape 8"/>
            <p:cNvSpPr>
              <a:spLocks noChangeArrowheads="1"/>
            </p:cNvSpPr>
            <p:nvPr/>
          </p:nvSpPr>
          <p:spPr bwMode="auto">
            <a:xfrm>
              <a:off x="6342927" y="780869"/>
              <a:ext cx="5940000" cy="1551607"/>
            </a:xfrm>
            <a:prstGeom prst="flowChartTerminator">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4: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trường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5" name="Group 24"/>
          <p:cNvGrpSpPr/>
          <p:nvPr/>
        </p:nvGrpSpPr>
        <p:grpSpPr>
          <a:xfrm>
            <a:off x="4717312" y="5504475"/>
            <a:ext cx="7474688" cy="885693"/>
            <a:chOff x="6342927" y="780869"/>
            <a:chExt cx="5940000" cy="1551607"/>
          </a:xfrm>
        </p:grpSpPr>
        <p:sp>
          <p:nvSpPr>
            <p:cNvPr id="26" name="AutoShape 8"/>
            <p:cNvSpPr>
              <a:spLocks noChangeArrowheads="1"/>
            </p:cNvSpPr>
            <p:nvPr/>
          </p:nvSpPr>
          <p:spPr bwMode="auto">
            <a:xfrm>
              <a:off x="6342927" y="780869"/>
              <a:ext cx="5940000" cy="1551607"/>
            </a:xfrm>
            <a:prstGeom prst="flowChartTerminator">
              <a:avLst/>
            </a:prstGeom>
            <a:solidFill>
              <a:srgbClr val="FF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TextBox 26"/>
            <p:cNvSpPr txBox="1"/>
            <p:nvPr/>
          </p:nvSpPr>
          <p:spPr>
            <a:xfrm>
              <a:off x="6536914" y="983706"/>
              <a:ext cx="5708025" cy="984118"/>
            </a:xfrm>
            <a:prstGeom prst="rect">
              <a:avLst/>
            </a:prstGeom>
            <a:noFill/>
          </p:spPr>
          <p:txBody>
            <a:bodyPr wrap="square">
              <a:spAutoFit/>
            </a:bodyPr>
            <a:lstStyle/>
            <a:p>
              <a:pPr marL="0" marR="0" algn="just">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dirty="0" err="1">
                  <a:effectLst/>
                  <a:latin typeface="Cambria" panose="02040503050406030204" pitchFamily="18" charset="0"/>
                  <a:ea typeface="Cambria" panose="02040503050406030204" pitchFamily="18" charset="0"/>
                </a:rPr>
                <a:t>Phần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5" name="trả-lời-đúng.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5" name="trả-lời-đúng.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5" name="trả-lời-đúng.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5" name="trả-lời-đúng.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5"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sp>
        <p:nvSpPr>
          <p:cNvPr id="11" name="Rectangle: Rounded Corners 10"/>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2492681" y="0"/>
            <a:ext cx="6721212" cy="1319886"/>
            <a:chOff x="3720737" y="-364541"/>
            <a:chExt cx="4750526" cy="1319886"/>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defTabSz="609600"/>
            <a:endParaRPr lang="en-US" sz="1200">
              <a:solidFill>
                <a:prstClr val="black"/>
              </a:solidFill>
              <a:latin typeface="Calibri" panose="020F0502020204030204"/>
            </a:endParaRPr>
          </a:p>
        </p:txBody>
      </p:sp>
      <p:sp>
        <p:nvSpPr>
          <p:cNvPr id="4" name="Freeform 8"/>
          <p:cNvSpPr/>
          <p:nvPr/>
        </p:nvSpPr>
        <p:spPr>
          <a:xfrm flipH="1">
            <a:off x="5551378" y="1407979"/>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TextBox 4"/>
          <p:cNvSpPr txBox="1"/>
          <p:nvPr/>
        </p:nvSpPr>
        <p:spPr>
          <a:xfrm>
            <a:off x="6259277" y="1407979"/>
            <a:ext cx="3310758" cy="830997"/>
          </a:xfrm>
          <a:prstGeom prst="rect">
            <a:avLst/>
          </a:prstGeom>
          <a:noFill/>
        </p:spPr>
        <p:txBody>
          <a:bodyPr wrap="square" rtlCol="0">
            <a:spAutoFit/>
          </a:bodyPr>
          <a:lstStyle/>
          <a:p>
            <a:pPr algn="ctr"/>
            <a:r>
              <a:rPr lang="en-US" sz="4800" b="1"/>
              <a:t>Mát-xđa</a:t>
            </a:r>
            <a:endParaRPr lang="en-US" sz="4800" b="1" dirty="0"/>
          </a:p>
        </p:txBody>
      </p:sp>
      <p:sp>
        <p:nvSpPr>
          <p:cNvPr id="6" name="Freeform 8"/>
          <p:cNvSpPr/>
          <p:nvPr/>
        </p:nvSpPr>
        <p:spPr>
          <a:xfrm flipH="1">
            <a:off x="5508848" y="2840767"/>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TextBox 6"/>
          <p:cNvSpPr txBox="1"/>
          <p:nvPr/>
        </p:nvSpPr>
        <p:spPr>
          <a:xfrm>
            <a:off x="6216747" y="2840767"/>
            <a:ext cx="3310758" cy="830997"/>
          </a:xfrm>
          <a:prstGeom prst="rect">
            <a:avLst/>
          </a:prstGeom>
          <a:noFill/>
        </p:spPr>
        <p:txBody>
          <a:bodyPr wrap="square" rtlCol="0">
            <a:spAutoFit/>
          </a:bodyPr>
          <a:lstStyle/>
          <a:p>
            <a:pPr algn="ctr"/>
            <a:r>
              <a:rPr lang="en-US" sz="4800" b="1" dirty="0"/>
              <a:t>Ả </a:t>
            </a:r>
            <a:r>
              <a:rPr lang="en-US" sz="4800" b="1" dirty="0" err="1"/>
              <a:t>Rập</a:t>
            </a:r>
            <a:endParaRPr lang="en-US" sz="4800" b="1" dirty="0"/>
          </a:p>
        </p:txBody>
      </p:sp>
      <p:sp>
        <p:nvSpPr>
          <p:cNvPr id="10" name="Freeform 8"/>
          <p:cNvSpPr/>
          <p:nvPr/>
        </p:nvSpPr>
        <p:spPr>
          <a:xfrm flipH="1">
            <a:off x="5476951" y="415920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TextBox 11"/>
          <p:cNvSpPr txBox="1"/>
          <p:nvPr/>
        </p:nvSpPr>
        <p:spPr>
          <a:xfrm>
            <a:off x="6184850" y="4159204"/>
            <a:ext cx="3310758" cy="830997"/>
          </a:xfrm>
          <a:prstGeom prst="rect">
            <a:avLst/>
          </a:prstGeom>
          <a:noFill/>
        </p:spPr>
        <p:txBody>
          <a:bodyPr wrap="square" rtlCol="0">
            <a:spAutoFit/>
          </a:bodyPr>
          <a:lstStyle/>
          <a:p>
            <a:pPr algn="ctr"/>
            <a:r>
              <a:rPr lang="en-US" sz="4800" b="1" dirty="0" err="1"/>
              <a:t>toả</a:t>
            </a:r>
            <a:r>
              <a:rPr lang="en-US" sz="4800" b="1" dirty="0"/>
              <a:t> </a:t>
            </a:r>
            <a:r>
              <a:rPr lang="en-US" sz="4800" b="1" dirty="0" err="1"/>
              <a:t>nhiệt</a:t>
            </a:r>
            <a:endParaRPr lang="en-US" sz="4800" b="1" dirty="0"/>
          </a:p>
        </p:txBody>
      </p:sp>
      <p:sp>
        <p:nvSpPr>
          <p:cNvPr id="13" name="Freeform 8"/>
          <p:cNvSpPr/>
          <p:nvPr/>
        </p:nvSpPr>
        <p:spPr>
          <a:xfrm flipH="1">
            <a:off x="5476951" y="544574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TextBox 13"/>
          <p:cNvSpPr txBox="1"/>
          <p:nvPr/>
        </p:nvSpPr>
        <p:spPr>
          <a:xfrm>
            <a:off x="6184850" y="5445744"/>
            <a:ext cx="3724694" cy="830997"/>
          </a:xfrm>
          <a:prstGeom prst="rect">
            <a:avLst/>
          </a:prstGeom>
          <a:noFill/>
        </p:spPr>
        <p:txBody>
          <a:bodyPr wrap="square" rtlCol="0">
            <a:spAutoFit/>
          </a:bodyPr>
          <a:lstStyle/>
          <a:p>
            <a:pPr algn="ctr"/>
            <a:r>
              <a:rPr lang="en-US" sz="4800" b="1" dirty="0" err="1"/>
              <a:t>khuyến</a:t>
            </a:r>
            <a:r>
              <a:rPr lang="en-US" sz="4800" b="1" dirty="0"/>
              <a:t> </a:t>
            </a:r>
            <a:r>
              <a:rPr lang="en-US" sz="4800" b="1" dirty="0" err="1"/>
              <a:t>khích</a:t>
            </a:r>
            <a:endParaRPr lang="en-US" sz="48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sp>
        <p:nvSpPr>
          <p:cNvPr id="11" name="Rectangle: Rounded Corners 10"/>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2492681" y="0"/>
            <a:ext cx="6721212" cy="1319886"/>
            <a:chOff x="3720737" y="-364541"/>
            <a:chExt cx="4750526" cy="1319886"/>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p:cNvSpPr txBox="1"/>
          <p:nvPr/>
        </p:nvSpPr>
        <p:spPr>
          <a:xfrm>
            <a:off x="956931" y="1737770"/>
            <a:ext cx="10473070" cy="3539430"/>
          </a:xfrm>
          <a:prstGeom prst="rect">
            <a:avLst/>
          </a:prstGeom>
          <a:solidFill>
            <a:schemeClr val="accent2">
              <a:lumMod val="20000"/>
              <a:lumOff val="80000"/>
            </a:schemeClr>
          </a:solidFill>
        </p:spPr>
        <p:txBody>
          <a:bodyPr wrap="square" rtlCol="0">
            <a:spAutoFit/>
          </a:bodyPr>
          <a:lstStyle/>
          <a:p>
            <a:pPr algn="just"/>
            <a:r>
              <a:rPr lang="en-US" sz="3200" dirty="0"/>
              <a:t>   </a:t>
            </a:r>
            <a:r>
              <a:rPr lang="vi-VN" sz="3200" dirty="0"/>
              <a:t>Năm 2008,/ UAE khởi công xây dựng dự án “Thành phố thông minh Mát-xđa”/ nhằm biến Mát-xđa trở thành thành phố không các-bô níc đầu tiên trên thế giới.;</a:t>
            </a:r>
            <a:endParaRPr lang="en-US" sz="3200" dirty="0"/>
          </a:p>
          <a:p>
            <a:pPr algn="just"/>
            <a:r>
              <a:rPr lang="en-US" sz="3200" dirty="0"/>
              <a:t>   </a:t>
            </a:r>
            <a:r>
              <a:rPr lang="vi-VN" sz="3200" dirty="0"/>
              <a:t>Để đối phó với tình trạng nóng lên/ do biến đổi khí hậu,/ ở Mát-xđa, các toà nhà được thiết kế chụm lại với nhau,/ có lối đi ở giữa,/ giúp không khí lưu thông được dễ dàng/ và giúp giảm nhiệt mùa hè.;...</a:t>
            </a:r>
            <a:endParaRPr lang="vi-VN" sz="3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18" name="Picture 17" descr="A cartoon of a child rea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p:cNvGrpSpPr/>
          <p:nvPr/>
        </p:nvGrpSpPr>
        <p:grpSpPr>
          <a:xfrm>
            <a:off x="-62161" y="728644"/>
            <a:ext cx="6967484" cy="2184292"/>
            <a:chOff x="3430196" y="-472059"/>
            <a:chExt cx="5702905" cy="1515649"/>
          </a:xfrm>
        </p:grpSpPr>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endParaRPr lang="en-US" sz="8500" b="1" dirty="0">
                <a:solidFill>
                  <a:srgbClr val="C00000"/>
                </a:solidFill>
              </a:endParaRPr>
            </a:p>
            <a:p>
              <a:pPr algn="ctr"/>
              <a:r>
                <a:rPr lang="en-US" sz="8500" b="1" dirty="0">
                  <a:solidFill>
                    <a:srgbClr val="C00000"/>
                  </a:solidFill>
                </a:rPr>
                <a:t>THEO NHÓM</a:t>
              </a:r>
              <a:endParaRPr lang="en-US" sz="8500" b="1" dirty="0">
                <a:solidFill>
                  <a:srgbClr val="C00000"/>
                </a:solidFill>
              </a:endParaRPr>
            </a:p>
          </p:txBody>
        </p:sp>
      </p:grpSp>
      <p:grpSp>
        <p:nvGrpSpPr>
          <p:cNvPr id="23" name="Nhóm 8"/>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p:cNvPicPr>
              <a:picLocks noChangeAspect="1"/>
            </p:cNvPicPr>
            <p:nvPr/>
          </p:nvPicPr>
          <p:blipFill rotWithShape="1">
            <a:blip r:embed="rId8"/>
            <a:srcRect t="24985"/>
            <a:stretch>
              <a:fillRect/>
            </a:stretch>
          </p:blipFill>
          <p:spPr>
            <a:xfrm>
              <a:off x="6576218" y="1779290"/>
              <a:ext cx="4803948" cy="1458011"/>
            </a:xfrm>
            <a:prstGeom prst="rect">
              <a:avLst/>
            </a:prstGeom>
          </p:spPr>
        </p:pic>
        <p:sp>
          <p:nvSpPr>
            <p:cNvPr id="24" name="Hộp Văn bản 9"/>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p:cNvPicPr>
            <a:picLocks noChangeAspect="1"/>
          </p:cNvPicPr>
          <p:nvPr/>
        </p:nvPicPr>
        <p:blipFill>
          <a:blip r:embed="rId9"/>
          <a:stretch>
            <a:fillRect/>
          </a:stretch>
        </p:blipFill>
        <p:spPr>
          <a:xfrm>
            <a:off x="6308849" y="2811386"/>
            <a:ext cx="5593820" cy="3833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000">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9716" y="3542397"/>
            <a:ext cx="1742720" cy="2520000"/>
          </a:xfrm>
          <a:prstGeom prst="rect">
            <a:avLst/>
          </a:prstGeom>
        </p:spPr>
      </p:pic>
      <p:pic>
        <p:nvPicPr>
          <p:cNvPr id="4" name="Picture 3"/>
          <p:cNvPicPr>
            <a:picLocks noChangeAspect="1"/>
          </p:cNvPicPr>
          <p:nvPr/>
        </p:nvPicPr>
        <p:blipFill>
          <a:blip r:embed="rId4"/>
          <a:stretch>
            <a:fillRect/>
          </a:stretch>
        </p:blipFill>
        <p:spPr>
          <a:xfrm>
            <a:off x="1741877" y="3337939"/>
            <a:ext cx="1796401" cy="2928915"/>
          </a:xfrm>
          <a:prstGeom prst="rect">
            <a:avLst/>
          </a:prstGeom>
        </p:spPr>
      </p:pic>
      <p:pic>
        <p:nvPicPr>
          <p:cNvPr id="5" name="Picture 4"/>
          <p:cNvPicPr>
            <a:picLocks noChangeAspect="1"/>
          </p:cNvPicPr>
          <p:nvPr/>
        </p:nvPicPr>
        <p:blipFill>
          <a:blip r:embed="rId5"/>
          <a:stretch>
            <a:fillRect/>
          </a:stretch>
        </p:blipFill>
        <p:spPr>
          <a:xfrm flipH="1">
            <a:off x="3390614" y="3644625"/>
            <a:ext cx="1617280" cy="2520000"/>
          </a:xfrm>
          <a:prstGeom prst="rect">
            <a:avLst/>
          </a:prstGeom>
        </p:spPr>
      </p:pic>
      <p:pic>
        <p:nvPicPr>
          <p:cNvPr id="6" name="Picture 5"/>
          <p:cNvPicPr>
            <a:picLocks noChangeAspect="1"/>
          </p:cNvPicPr>
          <p:nvPr/>
        </p:nvPicPr>
        <p:blipFill>
          <a:blip r:embed="rId6"/>
          <a:stretch>
            <a:fillRect/>
          </a:stretch>
        </p:blipFill>
        <p:spPr>
          <a:xfrm flipH="1">
            <a:off x="4817001" y="3905678"/>
            <a:ext cx="1997603" cy="2661779"/>
          </a:xfrm>
          <a:prstGeom prst="rect">
            <a:avLst/>
          </a:prstGeom>
        </p:spPr>
      </p:pic>
      <p:grpSp>
        <p:nvGrpSpPr>
          <p:cNvPr id="20" name="Group 19"/>
          <p:cNvGrpSpPr/>
          <p:nvPr/>
        </p:nvGrpSpPr>
        <p:grpSpPr>
          <a:xfrm>
            <a:off x="1356536" y="165627"/>
            <a:ext cx="8668011" cy="3108915"/>
            <a:chOff x="3430196" y="-472059"/>
            <a:chExt cx="5702905" cy="1550664"/>
          </a:xfrm>
        </p:grpSpPr>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endParaRPr lang="en-US" sz="7500" b="1" dirty="0">
                <a:solidFill>
                  <a:srgbClr val="C00000"/>
                </a:solidFill>
              </a:endParaRPr>
            </a:p>
            <a:p>
              <a:pPr algn="ctr"/>
              <a:r>
                <a:rPr lang="en-US" sz="7500" b="1" dirty="0">
                  <a:solidFill>
                    <a:srgbClr val="C00000"/>
                  </a:solidFill>
                </a:rPr>
                <a:t>ĐỌC TRƯỚC LỚP</a:t>
              </a:r>
              <a:endParaRPr lang="en-US" sz="7500" b="1" dirty="0">
                <a:solidFill>
                  <a:srgbClr val="C00000"/>
                </a:solidFill>
              </a:endParaRPr>
            </a:p>
          </p:txBody>
        </p:sp>
      </p:grpSp>
      <p:pic>
        <p:nvPicPr>
          <p:cNvPr id="7" name="Picture 6"/>
          <p:cNvPicPr>
            <a:picLocks noChangeAspect="1"/>
          </p:cNvPicPr>
          <p:nvPr/>
        </p:nvPicPr>
        <p:blipFill>
          <a:blip r:embed="rId9"/>
          <a:stretch>
            <a:fillRect/>
          </a:stretch>
        </p:blipFill>
        <p:spPr>
          <a:xfrm>
            <a:off x="6915663" y="2467627"/>
            <a:ext cx="5209309" cy="409983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17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17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grpSp>
        <p:nvGrpSpPr>
          <p:cNvPr id="14" name="Group 13"/>
          <p:cNvGrpSpPr/>
          <p:nvPr/>
        </p:nvGrpSpPr>
        <p:grpSpPr>
          <a:xfrm>
            <a:off x="-920510" y="2016690"/>
            <a:ext cx="12419403" cy="4841310"/>
            <a:chOff x="-1529021" y="1487424"/>
            <a:chExt cx="13721021" cy="5370576"/>
          </a:xfrm>
        </p:grpSpPr>
        <p:pic>
          <p:nvPicPr>
            <p:cNvPr id="12" name="Picture 11"/>
            <p:cNvPicPr>
              <a:picLocks noChangeAspect="1"/>
            </p:cNvPicPr>
            <p:nvPr/>
          </p:nvPicPr>
          <p:blipFill>
            <a:blip r:embed="rId3"/>
            <a:stretch>
              <a:fillRect/>
            </a:stretch>
          </p:blipFill>
          <p:spPr>
            <a:xfrm>
              <a:off x="0" y="1487424"/>
              <a:ext cx="12192000" cy="5370576"/>
            </a:xfrm>
            <a:prstGeom prst="rect">
              <a:avLst/>
            </a:prstGeom>
          </p:spPr>
        </p:pic>
        <p:sp>
          <p:nvSpPr>
            <p:cNvPr id="13" name="TextBox 12"/>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endParaRPr lang="en-US" sz="4800" b="1" dirty="0">
                <a:solidFill>
                  <a:srgbClr val="FF0066"/>
                </a:solidFill>
              </a:endParaRPr>
            </a:p>
          </p:txBody>
        </p:sp>
      </p:grpSp>
      <p:grpSp>
        <p:nvGrpSpPr>
          <p:cNvPr id="3" name="Group 2"/>
          <p:cNvGrpSpPr/>
          <p:nvPr/>
        </p:nvGrpSpPr>
        <p:grpSpPr>
          <a:xfrm>
            <a:off x="640915" y="292927"/>
            <a:ext cx="10910170" cy="2317258"/>
            <a:chOff x="3084659" y="-472059"/>
            <a:chExt cx="6993045" cy="1607912"/>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endParaRPr lang="en-US" sz="8500" b="1" dirty="0">
                <a:solidFill>
                  <a:srgbClr val="C00000"/>
                </a:solidFill>
              </a:endParaRPr>
            </a:p>
            <a:p>
              <a:pPr algn="ctr"/>
              <a:r>
                <a:rPr lang="en-US" sz="8500" b="1" dirty="0">
                  <a:solidFill>
                    <a:srgbClr val="C00000"/>
                  </a:solidFill>
                </a:rPr>
                <a:t> CHO NHÓM ĐỌC TỐT NHẤT</a:t>
              </a:r>
              <a:endParaRPr lang="en-US" sz="8500" b="1" dirty="0">
                <a:solidFill>
                  <a:srgbClr val="C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573024" y="0"/>
            <a:ext cx="11045952" cy="6858000"/>
          </a:xfrm>
          <a:prstGeom prst="rect">
            <a:avLst/>
          </a:prstGeom>
        </p:spPr>
      </p:pic>
      <p:sp>
        <p:nvSpPr>
          <p:cNvPr id="8" name="TextBox 7"/>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2044" r="50647"/>
          <a:stretch>
            <a:fillRect/>
          </a:stretch>
        </p:blipFill>
        <p:spPr>
          <a:xfrm>
            <a:off x="1750423" y="313509"/>
            <a:ext cx="10441577" cy="10467619"/>
          </a:xfrm>
          <a:prstGeom prst="rect">
            <a:avLst/>
          </a:prstGeom>
        </p:spPr>
      </p:pic>
      <p:grpSp>
        <p:nvGrpSpPr>
          <p:cNvPr id="5" name="Group 4"/>
          <p:cNvGrpSpPr/>
          <p:nvPr/>
        </p:nvGrpSpPr>
        <p:grpSpPr>
          <a:xfrm>
            <a:off x="5029201" y="905419"/>
            <a:ext cx="6821714" cy="4746894"/>
            <a:chOff x="2032370" y="894240"/>
            <a:chExt cx="5244320" cy="5566493"/>
          </a:xfrm>
        </p:grpSpPr>
        <p:sp>
          <p:nvSpPr>
            <p:cNvPr id="6" name="Speech Bubble: Rectangle with Corners Rounded 38"/>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p:cNvSpPr txBox="1"/>
            <p:nvPr/>
          </p:nvSpPr>
          <p:spPr>
            <a:xfrm>
              <a:off x="2191001" y="1058920"/>
              <a:ext cx="4927058" cy="14075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Ốc đảo: </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khoảng đất có nước và cây cối giữa sa mạc.</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2" name="Freeform 7"/>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pic>
        <p:nvPicPr>
          <p:cNvPr id="1026" name="Picture 2" descr="Ốc đảo Huacachina huyền b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782" y="2434856"/>
            <a:ext cx="5127036" cy="2878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 </a:t>
            </a:r>
            <a:endParaRPr lang="vi-VN" dirty="0"/>
          </a:p>
        </p:txBody>
      </p:sp>
      <p:sp>
        <p:nvSpPr>
          <p:cNvPr id="3" name="Content Placeholder 2"/>
          <p:cNvSpPr>
            <a:spLocks noGrp="1"/>
          </p:cNvSpPr>
          <p:nvPr>
            <p:ph idx="1"/>
          </p:nvPr>
        </p:nvSpPr>
        <p:spPr/>
        <p:txBody>
          <a:bodyPr/>
          <a:lstStyle/>
          <a:p>
            <a:endParaRPr lang="vi-VN"/>
          </a:p>
        </p:txBody>
      </p:sp>
      <p:grpSp>
        <p:nvGrpSpPr>
          <p:cNvPr id="7" name="Group 6"/>
          <p:cNvGrpSpPr/>
          <p:nvPr/>
        </p:nvGrpSpPr>
        <p:grpSpPr>
          <a:xfrm>
            <a:off x="683300" y="482108"/>
            <a:ext cx="10825399" cy="2221595"/>
            <a:chOff x="749808" y="582692"/>
            <a:chExt cx="10825399" cy="2221595"/>
          </a:xfrm>
        </p:grpSpPr>
        <p:sp>
          <p:nvSpPr>
            <p:cNvPr id="5" name="TextBox 4"/>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a:extLst>
              <a:ext uri="{28A0092B-C50C-407E-A947-70E740481C1C}">
                <a14:useLocalDpi xmlns:a14="http://schemas.microsoft.com/office/drawing/2010/main" val="0"/>
              </a:ext>
            </a:extLst>
          </a:blip>
          <a:srcRect t="12044" r="50647"/>
          <a:stretch>
            <a:fillRect/>
          </a:stretch>
        </p:blipFill>
        <p:spPr>
          <a:xfrm>
            <a:off x="1750423" y="313509"/>
            <a:ext cx="10441577" cy="10467619"/>
          </a:xfrm>
          <a:prstGeom prst="rect">
            <a:avLst/>
          </a:prstGeom>
        </p:spPr>
      </p:pic>
      <p:grpSp>
        <p:nvGrpSpPr>
          <p:cNvPr id="5" name="Group 4"/>
          <p:cNvGrpSpPr/>
          <p:nvPr/>
        </p:nvGrpSpPr>
        <p:grpSpPr>
          <a:xfrm>
            <a:off x="5029201" y="404037"/>
            <a:ext cx="6821714" cy="5248276"/>
            <a:chOff x="2032370" y="894240"/>
            <a:chExt cx="5244320" cy="5566493"/>
          </a:xfrm>
        </p:grpSpPr>
        <p:sp>
          <p:nvSpPr>
            <p:cNvPr id="6" name="Speech Bubble: Rectangle with Corners Rounded 38"/>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p:cNvSpPr txBox="1"/>
            <p:nvPr/>
          </p:nvSpPr>
          <p:spPr>
            <a:xfrm>
              <a:off x="2191001" y="1058920"/>
              <a:ext cx="4927058" cy="244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 Tiểu vương quốc Ả Rập Thống nhất: </a:t>
              </a:r>
              <a:r>
                <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quốc gia Tây Á nằm ở phía đông nam bán đảo Ả Rập, bên vịnh Ba Tư.</a:t>
              </a:r>
              <a:endPar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2" name="Freeform 7"/>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NHỮNG THÚ VỊ VỀ UAE – CÁC TIỂU VƯƠNG QUỐC Ả RẬP THỐNG NHẤT｜Tin tức và sự  kiện du lịch mới nhất trong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74" y="3002440"/>
            <a:ext cx="4383494" cy="23612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169213" y="234915"/>
            <a:ext cx="11561521" cy="2082400"/>
            <a:chOff x="1043892" y="0"/>
            <a:chExt cx="9368425" cy="3230923"/>
          </a:xfrm>
        </p:grpSpPr>
        <p:pic>
          <p:nvPicPr>
            <p:cNvPr id="11" name="Picture 10"/>
            <p:cNvPicPr>
              <a:picLocks noChangeAspect="1"/>
            </p:cNvPicPr>
            <p:nvPr/>
          </p:nvPicPr>
          <p:blipFill>
            <a:blip r:embed="rId1"/>
            <a:stretch>
              <a:fillRect/>
            </a:stretch>
          </p:blipFill>
          <p:spPr>
            <a:xfrm>
              <a:off x="1043892" y="0"/>
              <a:ext cx="9368425" cy="3230923"/>
            </a:xfrm>
            <a:prstGeom prst="rect">
              <a:avLst/>
            </a:prstGeom>
          </p:spPr>
        </p:pic>
        <p:sp>
          <p:nvSpPr>
            <p:cNvPr id="12" name="TextBox 11"/>
            <p:cNvSpPr txBox="1"/>
            <p:nvPr/>
          </p:nvSpPr>
          <p:spPr>
            <a:xfrm>
              <a:off x="2168889" y="521013"/>
              <a:ext cx="7293254" cy="1862356"/>
            </a:xfrm>
            <a:prstGeom prst="rect">
              <a:avLst/>
            </a:prstGeom>
            <a:noFill/>
          </p:spPr>
          <p:txBody>
            <a:bodyPr wrap="square" rtlCol="0">
              <a:spAutoFit/>
            </a:bodyPr>
            <a:lstStyle/>
            <a:p>
              <a:pPr algn="ct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rPr>
                <a:t>Tìm trong bài đọc một số thông tin về dự án “Thành phố thông minh Mát-xđa".</a:t>
              </a:r>
              <a:endPar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2"/>
          <a:stretch>
            <a:fillRect/>
          </a:stretch>
        </p:blipFill>
        <p:spPr>
          <a:xfrm>
            <a:off x="478466" y="2550900"/>
            <a:ext cx="11238836" cy="2894852"/>
          </a:xfrm>
          <a:prstGeom prst="rect">
            <a:avLst/>
          </a:prstGeom>
        </p:spPr>
      </p:pic>
      <p:sp>
        <p:nvSpPr>
          <p:cNvPr id="5" name="Rectangle: Rounded Corners 4"/>
          <p:cNvSpPr/>
          <p:nvPr/>
        </p:nvSpPr>
        <p:spPr>
          <a:xfrm>
            <a:off x="754912" y="2456121"/>
            <a:ext cx="10930269" cy="3753293"/>
          </a:xfrm>
          <a:prstGeom prst="roundRect">
            <a:avLst/>
          </a:prstGeom>
          <a:ln w="571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Địa đi</a:t>
            </a:r>
            <a:r>
              <a:rPr lang="en-US" sz="3200" b="1" dirty="0">
                <a:latin typeface="Cambria" panose="02040503050406030204" pitchFamily="18" charset="0"/>
                <a:ea typeface="Cambria" panose="02040503050406030204" pitchFamily="18" charset="0"/>
              </a:rPr>
              <a:t>ể</a:t>
            </a:r>
            <a:r>
              <a:rPr lang="vi-VN" sz="3200" b="1" dirty="0">
                <a:latin typeface="Cambria" panose="02040503050406030204" pitchFamily="18" charset="0"/>
                <a:ea typeface="Cambria" panose="02040503050406030204" pitchFamily="18" charset="0"/>
              </a:rPr>
              <a:t>m đặt dự án: </a:t>
            </a:r>
            <a:r>
              <a:rPr lang="vi-VN" sz="3200" dirty="0">
                <a:latin typeface="Cambria" panose="02040503050406030204" pitchFamily="18" charset="0"/>
                <a:ea typeface="Cambria" panose="02040503050406030204" pitchFamily="18" charset="0"/>
              </a:rPr>
              <a:t>Ốc đảo Mát-xđa của Các Tiểu vương quốc Ả Rập Thống nhất (UAE);</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Thời gian khởi công dự án: </a:t>
            </a:r>
            <a:r>
              <a:rPr lang="vi-VN" sz="3200" dirty="0">
                <a:latin typeface="Cambria" panose="02040503050406030204" pitchFamily="18" charset="0"/>
                <a:ea typeface="Cambria" panose="02040503050406030204" pitchFamily="18" charset="0"/>
              </a:rPr>
              <a:t>2008;</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Mục đích của dự án: </a:t>
            </a:r>
            <a:r>
              <a:rPr lang="vi-VN" sz="3200" dirty="0">
                <a:latin typeface="Cambria" panose="02040503050406030204" pitchFamily="18" charset="0"/>
                <a:ea typeface="Cambria" panose="02040503050406030204" pitchFamily="18" charset="0"/>
              </a:rPr>
              <a:t>biến Mát-xđa trở thành thành phố không các-bô-níc đầu tiên trên thế giới.</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169213" y="234915"/>
            <a:ext cx="11561521" cy="2082400"/>
            <a:chOff x="1043892" y="0"/>
            <a:chExt cx="9368425" cy="3230923"/>
          </a:xfrm>
        </p:grpSpPr>
        <p:pic>
          <p:nvPicPr>
            <p:cNvPr id="11" name="Picture 10"/>
            <p:cNvPicPr>
              <a:picLocks noChangeAspect="1"/>
            </p:cNvPicPr>
            <p:nvPr/>
          </p:nvPicPr>
          <p:blipFill>
            <a:blip r:embed="rId1"/>
            <a:stretch>
              <a:fillRect/>
            </a:stretch>
          </p:blipFill>
          <p:spPr>
            <a:xfrm>
              <a:off x="1043892" y="0"/>
              <a:ext cx="9368425" cy="3230923"/>
            </a:xfrm>
            <a:prstGeom prst="rect">
              <a:avLst/>
            </a:prstGeom>
          </p:spPr>
        </p:pic>
        <p:sp>
          <p:nvSpPr>
            <p:cNvPr id="12" name="TextBox 11"/>
            <p:cNvSpPr txBox="1"/>
            <p:nvPr/>
          </p:nvSpPr>
          <p:spPr>
            <a:xfrm>
              <a:off x="2186121" y="273559"/>
              <a:ext cx="7118431" cy="24353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 phố Mát-xđa được thiết kế như thế nào để có thể tự vận hành bằng việc sử dụng điện năng lượng mặt trời?</a:t>
              </a:r>
              <a:endPar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p:cNvSpPr txBox="1"/>
          <p:nvPr/>
        </p:nvSpPr>
        <p:spPr>
          <a:xfrm>
            <a:off x="616380" y="2653119"/>
            <a:ext cx="11184005" cy="3416320"/>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Người ta đã thiết kế ở Mát-xđa nhiều ô thu năng lượng mặt trời lớn có hình dạng như những bông hoa. Ban ngày, các ô sẽ mở ra, lưu trữ năng lượng, đồng thời các ô này sẽ là những tấm che nắng khổng lồ. Ban đêm, các ô này sẽ khép lại, toả nhiệt, cung cấp điện năng lượng mặt trời cho toàn thành phố.</a:t>
            </a:r>
            <a:endPar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169213" y="234915"/>
            <a:ext cx="11561521" cy="2082400"/>
            <a:chOff x="1043892" y="0"/>
            <a:chExt cx="9368425" cy="3230923"/>
          </a:xfrm>
        </p:grpSpPr>
        <p:pic>
          <p:nvPicPr>
            <p:cNvPr id="11" name="Picture 10"/>
            <p:cNvPicPr>
              <a:picLocks noChangeAspect="1"/>
            </p:cNvPicPr>
            <p:nvPr/>
          </p:nvPicPr>
          <p:blipFill>
            <a:blip r:embed="rId1"/>
            <a:stretch>
              <a:fillRect/>
            </a:stretch>
          </p:blipFill>
          <p:spPr>
            <a:xfrm>
              <a:off x="1043892" y="0"/>
              <a:ext cx="9368425" cy="3230923"/>
            </a:xfrm>
            <a:prstGeom prst="rect">
              <a:avLst/>
            </a:prstGeom>
          </p:spPr>
        </p:pic>
        <p:sp>
          <p:nvSpPr>
            <p:cNvPr id="12" name="TextBox 11"/>
            <p:cNvSpPr txBox="1"/>
            <p:nvPr/>
          </p:nvSpPr>
          <p:spPr>
            <a:xfrm>
              <a:off x="2186121" y="273559"/>
              <a:ext cx="7118431" cy="1862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biến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đổi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p:cNvSpPr txBox="1"/>
          <p:nvPr/>
        </p:nvSpPr>
        <p:spPr>
          <a:xfrm>
            <a:off x="616380" y="2653119"/>
            <a:ext cx="11184005" cy="3539430"/>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Để đối phó với tình trạng nóng lên do biến đổi khí hậu, các toà nhà được thiết kế chụm lại với nhau, có lối đi ở giữa, giúp không khí lưu thông được dễ dàng và giúp giảm nhiệt độ mùa hè. Ngoài ra, ở đây, người ta cũng xây dựng các tháp gió để lấy dòng không khí mát mẻ ở trên cao vào thành phố. Các tháp này cũng góp phần làm giảm nhiệt độ thành phố so với các vùng sa mạc xung quanh.</a:t>
            </a:r>
            <a:endPar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169213" y="234915"/>
            <a:ext cx="11561521" cy="2253104"/>
            <a:chOff x="1043892" y="0"/>
            <a:chExt cx="9368425" cy="3230923"/>
          </a:xfrm>
        </p:grpSpPr>
        <p:pic>
          <p:nvPicPr>
            <p:cNvPr id="11" name="Picture 10"/>
            <p:cNvPicPr>
              <a:picLocks noChangeAspect="1"/>
            </p:cNvPicPr>
            <p:nvPr/>
          </p:nvPicPr>
          <p:blipFill>
            <a:blip r:embed="rId1"/>
            <a:stretch>
              <a:fillRect/>
            </a:stretch>
          </p:blipFill>
          <p:spPr>
            <a:xfrm>
              <a:off x="1043892" y="0"/>
              <a:ext cx="9368425" cy="3230923"/>
            </a:xfrm>
            <a:prstGeom prst="rect">
              <a:avLst/>
            </a:prstGeom>
          </p:spPr>
        </p:pic>
        <p:sp>
          <p:nvSpPr>
            <p:cNvPr id="12" name="TextBox 11"/>
            <p:cNvSpPr txBox="1"/>
            <p:nvPr/>
          </p:nvSpPr>
          <p:spPr>
            <a:xfrm>
              <a:off x="2186121" y="273559"/>
              <a:ext cx="7118431" cy="27219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4. </a:t>
              </a:r>
              <a:r>
                <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Những chi tiết nào trong bài cho thấy thành phố Mát-xđa là thành phố giúp ngăn chặn ô nhiễm môi trường?</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p:cNvSpPr txBox="1"/>
          <p:nvPr/>
        </p:nvSpPr>
        <p:spPr>
          <a:xfrm>
            <a:off x="616380" y="2653119"/>
            <a:ext cx="11184005" cy="3046988"/>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Các công viên và khu thương mại ở Mát 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endPar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169213" y="234915"/>
            <a:ext cx="11561521" cy="2253104"/>
            <a:chOff x="1043892" y="0"/>
            <a:chExt cx="9368425" cy="3230923"/>
          </a:xfrm>
        </p:grpSpPr>
        <p:pic>
          <p:nvPicPr>
            <p:cNvPr id="11" name="Picture 10"/>
            <p:cNvPicPr>
              <a:picLocks noChangeAspect="1"/>
            </p:cNvPicPr>
            <p:nvPr/>
          </p:nvPicPr>
          <p:blipFill>
            <a:blip r:embed="rId1"/>
            <a:stretch>
              <a:fillRect/>
            </a:stretch>
          </p:blipFill>
          <p:spPr>
            <a:xfrm>
              <a:off x="1043892" y="0"/>
              <a:ext cx="9368425" cy="3230923"/>
            </a:xfrm>
            <a:prstGeom prst="rect">
              <a:avLst/>
            </a:prstGeom>
          </p:spPr>
        </p:pic>
        <p:sp>
          <p:nvSpPr>
            <p:cNvPr id="12" name="TextBox 11"/>
            <p:cNvSpPr txBox="1"/>
            <p:nvPr/>
          </p:nvSpPr>
          <p:spPr>
            <a:xfrm>
              <a:off x="2168889" y="380288"/>
              <a:ext cx="7118431" cy="19860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minh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hứng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án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nhà</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ở Anh,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Bồ</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Đào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p:cNvSpPr txBox="1"/>
          <p:nvPr/>
        </p:nvSpPr>
        <p:spPr>
          <a:xfrm>
            <a:off x="616380" y="2653119"/>
            <a:ext cx="11184005" cy="2554545"/>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VD: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Câu văn đó cho thấy thành phố thông minh Mát-xđa là một dự án tốt vì nó giúp con người chống lại biến đổi khí hậu và ô nhiễm môi trường; Câu văn đó cho thấy con người rất quan tâm đến việc xây dựng các thành phố hiện đại có khả năng chống lại biến đổi khí hậu và ô nhiễm môi trường.</a:t>
            </a:r>
            <a:endPar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9710" y="1781925"/>
            <a:ext cx="11443751" cy="5294174"/>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b="1" dirty="0">
                <a:solidFill>
                  <a:srgbClr val="003399"/>
                </a:solidFill>
                <a:latin typeface="Calibri" panose="020F0502020204030204" pitchFamily="34" charset="0"/>
                <a:ea typeface="Calibri" panose="020F0502020204030204" pitchFamily="34" charset="0"/>
                <a:cs typeface="Calibri" panose="020F0502020204030204" pitchFamily="34" charset="0"/>
              </a:rPr>
              <a:t>Thành phố thông minh Mát-xđa là giải pháp đối phó với tình trạng nóng lên do biến đổi khí hậu và giúp ngăn chặn ô nhiễm môi trường.</a:t>
            </a:r>
            <a:endParaRPr lang="en-US" sz="4400" dirty="0">
              <a:solidFill>
                <a:srgbClr val="FF0000"/>
              </a:solidFill>
            </a:endParaRPr>
          </a:p>
        </p:txBody>
      </p:sp>
      <p:grpSp>
        <p:nvGrpSpPr>
          <p:cNvPr id="5" name="Group 4"/>
          <p:cNvGrpSpPr/>
          <p:nvPr/>
        </p:nvGrpSpPr>
        <p:grpSpPr>
          <a:xfrm>
            <a:off x="509710" y="291548"/>
            <a:ext cx="10910170" cy="2184292"/>
            <a:chOff x="3084659" y="-472059"/>
            <a:chExt cx="6993045" cy="1515649"/>
          </a:xfrm>
        </p:grpSpPr>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573024" y="0"/>
            <a:ext cx="11045952" cy="6858000"/>
          </a:xfrm>
          <a:prstGeom prst="rect">
            <a:avLst/>
          </a:prstGeom>
        </p:spPr>
      </p:pic>
      <p:pic>
        <p:nvPicPr>
          <p:cNvPr id="3" name="Picture 2"/>
          <p:cNvPicPr>
            <a:picLocks noChangeAspect="1"/>
          </p:cNvPicPr>
          <p:nvPr/>
        </p:nvPicPr>
        <p:blipFill>
          <a:blip r:embed="rId4"/>
          <a:stretch>
            <a:fillRect/>
          </a:stretch>
        </p:blipFill>
        <p:spPr>
          <a:xfrm>
            <a:off x="5457743" y="788450"/>
            <a:ext cx="3743268" cy="3048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14816" y="1371434"/>
            <a:ext cx="9899737" cy="5180505"/>
            <a:chOff x="1779674" y="142735"/>
            <a:chExt cx="10412322" cy="5180505"/>
          </a:xfrm>
        </p:grpSpPr>
        <p:pic>
          <p:nvPicPr>
            <p:cNvPr id="11" name="Picture 10"/>
            <p:cNvPicPr>
              <a:picLocks noChangeAspect="1"/>
            </p:cNvPicPr>
            <p:nvPr/>
          </p:nvPicPr>
          <p:blipFill>
            <a:blip r:embed="rId1"/>
            <a:stretch>
              <a:fillRect/>
            </a:stretch>
          </p:blipFill>
          <p:spPr>
            <a:xfrm>
              <a:off x="1779674" y="142735"/>
              <a:ext cx="10412322" cy="5180505"/>
            </a:xfrm>
            <a:prstGeom prst="rect">
              <a:avLst/>
            </a:prstGeom>
          </p:spPr>
        </p:pic>
        <p:sp>
          <p:nvSpPr>
            <p:cNvPr id="12" name="TextBox 11"/>
            <p:cNvSpPr txBox="1"/>
            <p:nvPr/>
          </p:nvSpPr>
          <p:spPr>
            <a:xfrm>
              <a:off x="2811067" y="472215"/>
              <a:ext cx="7922350" cy="347787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Đọc cả bài, với ngữ điệu chung: chậm rãi, tình cảm; nhấn giọng ở những từ ngữ thể hiện những thông tin quan trọng trong bài đọc. </a:t>
              </a:r>
              <a:endPar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p:cNvPicPr>
            <a:picLocks noChangeAspect="1"/>
          </p:cNvPicPr>
          <p:nvPr/>
        </p:nvPicPr>
        <p:blipFill>
          <a:blip r:embed="rId2"/>
          <a:stretch>
            <a:fillRect/>
          </a:stretch>
        </p:blipFill>
        <p:spPr>
          <a:xfrm>
            <a:off x="3775365" y="504570"/>
            <a:ext cx="4279763" cy="1170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18" name="Picture 17" descr="A cartoon of a child rea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p:cNvGrpSpPr/>
          <p:nvPr/>
        </p:nvGrpSpPr>
        <p:grpSpPr>
          <a:xfrm>
            <a:off x="-62161" y="728644"/>
            <a:ext cx="6967484" cy="2184292"/>
            <a:chOff x="3430196" y="-472059"/>
            <a:chExt cx="5702905" cy="1515649"/>
          </a:xfrm>
        </p:grpSpPr>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endParaRPr lang="en-US" sz="8500" b="1" dirty="0">
                <a:solidFill>
                  <a:srgbClr val="C00000"/>
                </a:solidFill>
              </a:endParaRPr>
            </a:p>
            <a:p>
              <a:pPr algn="ctr"/>
              <a:r>
                <a:rPr lang="en-US" sz="8500" b="1" dirty="0">
                  <a:solidFill>
                    <a:srgbClr val="C00000"/>
                  </a:solidFill>
                </a:rPr>
                <a:t>THEO NHÓM</a:t>
              </a:r>
              <a:endParaRPr lang="en-US" sz="8500" b="1" dirty="0">
                <a:solidFill>
                  <a:srgbClr val="C00000"/>
                </a:solidFill>
              </a:endParaRPr>
            </a:p>
          </p:txBody>
        </p:sp>
      </p:grpSp>
      <p:grpSp>
        <p:nvGrpSpPr>
          <p:cNvPr id="23" name="Nhóm 8"/>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p:cNvPicPr>
              <a:picLocks noChangeAspect="1"/>
            </p:cNvPicPr>
            <p:nvPr/>
          </p:nvPicPr>
          <p:blipFill rotWithShape="1">
            <a:blip r:embed="rId8"/>
            <a:srcRect t="24985"/>
            <a:stretch>
              <a:fillRect/>
            </a:stretch>
          </p:blipFill>
          <p:spPr>
            <a:xfrm>
              <a:off x="6576218" y="1779290"/>
              <a:ext cx="4803948" cy="1458011"/>
            </a:xfrm>
            <a:prstGeom prst="rect">
              <a:avLst/>
            </a:prstGeom>
          </p:spPr>
        </p:pic>
        <p:sp>
          <p:nvSpPr>
            <p:cNvPr id="24" name="Hộp Văn bản 9"/>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p:cNvPicPr>
            <a:picLocks noChangeAspect="1"/>
          </p:cNvPicPr>
          <p:nvPr/>
        </p:nvPicPr>
        <p:blipFill>
          <a:blip r:embed="rId9"/>
          <a:stretch>
            <a:fillRect/>
          </a:stretch>
        </p:blipFill>
        <p:spPr>
          <a:xfrm>
            <a:off x="6308849" y="2811386"/>
            <a:ext cx="5593820" cy="3833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000">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 </a:t>
            </a:r>
            <a:endParaRPr lang="vi-VN" dirty="0"/>
          </a:p>
        </p:txBody>
      </p:sp>
      <p:sp>
        <p:nvSpPr>
          <p:cNvPr id="3" name="Content Placeholder 2"/>
          <p:cNvSpPr>
            <a:spLocks noGrp="1"/>
          </p:cNvSpPr>
          <p:nvPr>
            <p:ph idx="1"/>
          </p:nvPr>
        </p:nvSpPr>
        <p:spPr/>
        <p:txBody>
          <a:bodyPr/>
          <a:lstStyle/>
          <a:p>
            <a:endParaRPr lang="vi-VN"/>
          </a:p>
        </p:txBody>
      </p:sp>
      <p:sp>
        <p:nvSpPr>
          <p:cNvPr id="9" name="Rectangle: Top Corners Rounded 8"/>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Giới thiệu cuộc gọi đầu tiên bằng điện thoại di động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(người gọi, thời điểm thực hiện cuộc gọi)</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10141025" y="1801368"/>
            <a:ext cx="1247869" cy="1223639"/>
          </a:xfrm>
          <a:prstGeom prst="rect">
            <a:avLst/>
          </a:prstGeom>
        </p:spPr>
      </p:pic>
      <p:sp>
        <p:nvSpPr>
          <p:cNvPr id="6" name="Rectangle: Rounded Corners 5"/>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Cuộc gọi đầu tiên bằng điện thoại di động do Mác – tin Cúp- pơ thực hiện.</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Thời điểm thực hiện cuộc gọi là ngày 3 tháng tư năm 1973.</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9716" y="3542397"/>
            <a:ext cx="1742720" cy="2520000"/>
          </a:xfrm>
          <a:prstGeom prst="rect">
            <a:avLst/>
          </a:prstGeom>
        </p:spPr>
      </p:pic>
      <p:pic>
        <p:nvPicPr>
          <p:cNvPr id="4" name="Picture 3"/>
          <p:cNvPicPr>
            <a:picLocks noChangeAspect="1"/>
          </p:cNvPicPr>
          <p:nvPr/>
        </p:nvPicPr>
        <p:blipFill>
          <a:blip r:embed="rId4"/>
          <a:stretch>
            <a:fillRect/>
          </a:stretch>
        </p:blipFill>
        <p:spPr>
          <a:xfrm>
            <a:off x="1741877" y="3337939"/>
            <a:ext cx="1796401" cy="2928915"/>
          </a:xfrm>
          <a:prstGeom prst="rect">
            <a:avLst/>
          </a:prstGeom>
        </p:spPr>
      </p:pic>
      <p:pic>
        <p:nvPicPr>
          <p:cNvPr id="5" name="Picture 4"/>
          <p:cNvPicPr>
            <a:picLocks noChangeAspect="1"/>
          </p:cNvPicPr>
          <p:nvPr/>
        </p:nvPicPr>
        <p:blipFill>
          <a:blip r:embed="rId5"/>
          <a:stretch>
            <a:fillRect/>
          </a:stretch>
        </p:blipFill>
        <p:spPr>
          <a:xfrm flipH="1">
            <a:off x="3390614" y="3644625"/>
            <a:ext cx="1617280" cy="2520000"/>
          </a:xfrm>
          <a:prstGeom prst="rect">
            <a:avLst/>
          </a:prstGeom>
        </p:spPr>
      </p:pic>
      <p:pic>
        <p:nvPicPr>
          <p:cNvPr id="6" name="Picture 5"/>
          <p:cNvPicPr>
            <a:picLocks noChangeAspect="1"/>
          </p:cNvPicPr>
          <p:nvPr/>
        </p:nvPicPr>
        <p:blipFill>
          <a:blip r:embed="rId6"/>
          <a:stretch>
            <a:fillRect/>
          </a:stretch>
        </p:blipFill>
        <p:spPr>
          <a:xfrm flipH="1">
            <a:off x="4817001" y="3905678"/>
            <a:ext cx="1997603" cy="2661779"/>
          </a:xfrm>
          <a:prstGeom prst="rect">
            <a:avLst/>
          </a:prstGeom>
        </p:spPr>
      </p:pic>
      <p:grpSp>
        <p:nvGrpSpPr>
          <p:cNvPr id="20" name="Group 19"/>
          <p:cNvGrpSpPr/>
          <p:nvPr/>
        </p:nvGrpSpPr>
        <p:grpSpPr>
          <a:xfrm>
            <a:off x="1356536" y="165627"/>
            <a:ext cx="8668011" cy="3108915"/>
            <a:chOff x="3430196" y="-472059"/>
            <a:chExt cx="5702905" cy="1550664"/>
          </a:xfrm>
        </p:grpSpPr>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endParaRPr lang="en-US" sz="7500" b="1" dirty="0">
                <a:solidFill>
                  <a:srgbClr val="C00000"/>
                </a:solidFill>
              </a:endParaRPr>
            </a:p>
            <a:p>
              <a:pPr algn="ctr"/>
              <a:r>
                <a:rPr lang="en-US" sz="7500" b="1" dirty="0">
                  <a:solidFill>
                    <a:srgbClr val="C00000"/>
                  </a:solidFill>
                </a:rPr>
                <a:t>ĐỌC TRƯỚC LỚP</a:t>
              </a:r>
              <a:endParaRPr lang="en-US" sz="7500" b="1" dirty="0">
                <a:solidFill>
                  <a:srgbClr val="C00000"/>
                </a:solidFill>
              </a:endParaRPr>
            </a:p>
          </p:txBody>
        </p:sp>
      </p:grpSp>
      <p:pic>
        <p:nvPicPr>
          <p:cNvPr id="7" name="Picture 6"/>
          <p:cNvPicPr>
            <a:picLocks noChangeAspect="1"/>
          </p:cNvPicPr>
          <p:nvPr/>
        </p:nvPicPr>
        <p:blipFill>
          <a:blip r:embed="rId9"/>
          <a:stretch>
            <a:fillRect/>
          </a:stretch>
        </p:blipFill>
        <p:spPr>
          <a:xfrm>
            <a:off x="6915663" y="2467627"/>
            <a:ext cx="5209309" cy="409983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17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17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20510" y="2016690"/>
            <a:ext cx="12419403" cy="4841310"/>
            <a:chOff x="-1529021" y="1487424"/>
            <a:chExt cx="13721021" cy="5370576"/>
          </a:xfrm>
        </p:grpSpPr>
        <p:pic>
          <p:nvPicPr>
            <p:cNvPr id="12" name="Picture 11"/>
            <p:cNvPicPr>
              <a:picLocks noChangeAspect="1"/>
            </p:cNvPicPr>
            <p:nvPr/>
          </p:nvPicPr>
          <p:blipFill>
            <a:blip r:embed="rId1"/>
            <a:stretch>
              <a:fillRect/>
            </a:stretch>
          </p:blipFill>
          <p:spPr>
            <a:xfrm>
              <a:off x="0" y="1487424"/>
              <a:ext cx="12192000" cy="5370576"/>
            </a:xfrm>
            <a:prstGeom prst="rect">
              <a:avLst/>
            </a:prstGeom>
          </p:spPr>
        </p:pic>
        <p:sp>
          <p:nvSpPr>
            <p:cNvPr id="13" name="TextBox 12"/>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endParaRPr lang="en-US" sz="4800" b="1" dirty="0">
                <a:solidFill>
                  <a:srgbClr val="FF0066"/>
                </a:solidFill>
              </a:endParaRPr>
            </a:p>
          </p:txBody>
        </p:sp>
      </p:grpSp>
      <p:grpSp>
        <p:nvGrpSpPr>
          <p:cNvPr id="3" name="Group 2"/>
          <p:cNvGrpSpPr/>
          <p:nvPr/>
        </p:nvGrpSpPr>
        <p:grpSpPr>
          <a:xfrm>
            <a:off x="640915" y="292927"/>
            <a:ext cx="10910170" cy="2317258"/>
            <a:chOff x="3084659" y="-472059"/>
            <a:chExt cx="6993045" cy="1607912"/>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endParaRPr lang="en-US" sz="8500" b="1" dirty="0">
                <a:solidFill>
                  <a:srgbClr val="C00000"/>
                </a:solidFill>
              </a:endParaRPr>
            </a:p>
            <a:p>
              <a:pPr algn="ctr"/>
              <a:r>
                <a:rPr lang="en-US" sz="8500" b="1" dirty="0">
                  <a:solidFill>
                    <a:srgbClr val="C00000"/>
                  </a:solidFill>
                </a:rPr>
                <a:t> CHO NHÓM ĐỌC TỐT NHẤT</a:t>
              </a:r>
              <a:endParaRPr lang="en-US" sz="8500" b="1" dirty="0">
                <a:solidFill>
                  <a:srgbClr val="C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573024" y="0"/>
            <a:ext cx="11045952" cy="6858000"/>
          </a:xfrm>
          <a:prstGeom prst="rect">
            <a:avLst/>
          </a:prstGeom>
        </p:spPr>
      </p:pic>
      <p:pic>
        <p:nvPicPr>
          <p:cNvPr id="5" name="Picture 4" descr="A blue and red text&#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689" y="552892"/>
            <a:ext cx="7175385" cy="3498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1" fmla="*/ 0 w 11082528"/>
              <a:gd name="connsiteY0-2" fmla="*/ 300742 h 1804416"/>
              <a:gd name="connsiteX1-3" fmla="*/ 300742 w 11082528"/>
              <a:gd name="connsiteY1-4" fmla="*/ 0 h 1804416"/>
              <a:gd name="connsiteX2-5" fmla="*/ 10781786 w 11082528"/>
              <a:gd name="connsiteY2-6" fmla="*/ 0 h 1804416"/>
              <a:gd name="connsiteX3-7" fmla="*/ 11082528 w 11082528"/>
              <a:gd name="connsiteY3-8" fmla="*/ 300742 h 1804416"/>
              <a:gd name="connsiteX4-9" fmla="*/ 11082528 w 11082528"/>
              <a:gd name="connsiteY4-10" fmla="*/ 1503674 h 1804416"/>
              <a:gd name="connsiteX5-11" fmla="*/ 10781786 w 11082528"/>
              <a:gd name="connsiteY5-12" fmla="*/ 1804416 h 1804416"/>
              <a:gd name="connsiteX6-13" fmla="*/ 300742 w 11082528"/>
              <a:gd name="connsiteY6-14" fmla="*/ 1804416 h 1804416"/>
              <a:gd name="connsiteX7-15" fmla="*/ 0 w 11082528"/>
              <a:gd name="connsiteY7-16" fmla="*/ 1503674 h 1804416"/>
              <a:gd name="connsiteX8-17" fmla="*/ 0 w 11082528"/>
              <a:gd name="connsiteY8-18" fmla="*/ 300742 h 1804416"/>
              <a:gd name="connsiteX0-19" fmla="*/ 0 w 11082528"/>
              <a:gd name="connsiteY0-20" fmla="*/ 300742 h 1804416"/>
              <a:gd name="connsiteX1-21" fmla="*/ 300742 w 11082528"/>
              <a:gd name="connsiteY1-22" fmla="*/ 0 h 1804416"/>
              <a:gd name="connsiteX2-23" fmla="*/ 10781786 w 11082528"/>
              <a:gd name="connsiteY2-24" fmla="*/ 0 h 1804416"/>
              <a:gd name="connsiteX3-25" fmla="*/ 11082528 w 11082528"/>
              <a:gd name="connsiteY3-26" fmla="*/ 300742 h 1804416"/>
              <a:gd name="connsiteX4-27" fmla="*/ 11082528 w 11082528"/>
              <a:gd name="connsiteY4-28" fmla="*/ 1503674 h 1804416"/>
              <a:gd name="connsiteX5-29" fmla="*/ 10781786 w 11082528"/>
              <a:gd name="connsiteY5-30" fmla="*/ 1804416 h 1804416"/>
              <a:gd name="connsiteX6-31" fmla="*/ 300742 w 11082528"/>
              <a:gd name="connsiteY6-32" fmla="*/ 1804416 h 1804416"/>
              <a:gd name="connsiteX7-33" fmla="*/ 0 w 11082528"/>
              <a:gd name="connsiteY7-34" fmla="*/ 1503674 h 1804416"/>
              <a:gd name="connsiteX8-35" fmla="*/ 0 w 11082528"/>
              <a:gd name="connsiteY8-36" fmla="*/ 300742 h 1804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lại đoạn văn từ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Để đối phó với tình trạng nóng lên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đến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với vùng sa mạc ở xung quanh</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chỉ ra những biện pháp liên kết câu được sử dụng trong đoạn.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c"/>
          <p:cNvSpPr/>
          <p:nvPr/>
        </p:nvSpPr>
        <p:spPr>
          <a:xfrm>
            <a:off x="1254642" y="2583712"/>
            <a:ext cx="10058400"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mbria" panose="02040503050406030204" pitchFamily="18" charset="0"/>
                <a:ea typeface="Cambria" panose="02040503050406030204" pitchFamily="18" charset="0"/>
              </a:rPr>
              <a:t>Những biện pháp liên kết câu được sử dụng trong đoạn văn là: </a:t>
            </a:r>
            <a:r>
              <a:rPr lang="vi-VN" sz="4000" dirty="0">
                <a:solidFill>
                  <a:srgbClr val="002060"/>
                </a:solidFill>
                <a:latin typeface="Cambria" panose="02040503050406030204" pitchFamily="18" charset="0"/>
                <a:ea typeface="Cambria" panose="02040503050406030204" pitchFamily="18" charset="0"/>
              </a:rPr>
              <a:t>biện pháp thế (Mát-xđa – thành phố, nơi đây); biện pháp nối (ngoài ra).</a:t>
            </a:r>
            <a:endParaRPr lang="vi-VN" sz="40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p:cNvSpPr/>
          <p:nvPr/>
        </p:nvSpPr>
        <p:spPr>
          <a:xfrm>
            <a:off x="255181" y="205932"/>
            <a:ext cx="11592286" cy="5429324"/>
          </a:xfrm>
          <a:custGeom>
            <a:avLst/>
            <a:gdLst>
              <a:gd name="connsiteX0" fmla="*/ 0 w 11592286"/>
              <a:gd name="connsiteY0" fmla="*/ 904905 h 5429324"/>
              <a:gd name="connsiteX1" fmla="*/ 904905 w 11592286"/>
              <a:gd name="connsiteY1" fmla="*/ 0 h 5429324"/>
              <a:gd name="connsiteX2" fmla="*/ 10687381 w 11592286"/>
              <a:gd name="connsiteY2" fmla="*/ 0 h 5429324"/>
              <a:gd name="connsiteX3" fmla="*/ 11592286 w 11592286"/>
              <a:gd name="connsiteY3" fmla="*/ 904905 h 5429324"/>
              <a:gd name="connsiteX4" fmla="*/ 11592286 w 11592286"/>
              <a:gd name="connsiteY4" fmla="*/ 4524419 h 5429324"/>
              <a:gd name="connsiteX5" fmla="*/ 10687381 w 11592286"/>
              <a:gd name="connsiteY5" fmla="*/ 5429324 h 5429324"/>
              <a:gd name="connsiteX6" fmla="*/ 904905 w 11592286"/>
              <a:gd name="connsiteY6" fmla="*/ 5429324 h 5429324"/>
              <a:gd name="connsiteX7" fmla="*/ 0 w 11592286"/>
              <a:gd name="connsiteY7" fmla="*/ 4524419 h 5429324"/>
              <a:gd name="connsiteX8" fmla="*/ 0 w 11592286"/>
              <a:gd name="connsiteY8" fmla="*/ 904905 h 5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2286" h="5429324" fill="none" extrusionOk="0">
                <a:moveTo>
                  <a:pt x="0" y="904905"/>
                </a:moveTo>
                <a:cubicBezTo>
                  <a:pt x="-96477" y="406997"/>
                  <a:pt x="455650" y="-58956"/>
                  <a:pt x="904905" y="0"/>
                </a:cubicBezTo>
                <a:cubicBezTo>
                  <a:pt x="5043614" y="111930"/>
                  <a:pt x="9417676" y="-66876"/>
                  <a:pt x="10687381" y="0"/>
                </a:cubicBezTo>
                <a:cubicBezTo>
                  <a:pt x="11156923" y="29778"/>
                  <a:pt x="11546875" y="337727"/>
                  <a:pt x="11592286" y="904905"/>
                </a:cubicBezTo>
                <a:cubicBezTo>
                  <a:pt x="11570345" y="1814002"/>
                  <a:pt x="11574636" y="2770290"/>
                  <a:pt x="11592286" y="4524419"/>
                </a:cubicBezTo>
                <a:cubicBezTo>
                  <a:pt x="11634031" y="4934127"/>
                  <a:pt x="11202036" y="5455744"/>
                  <a:pt x="10687381" y="5429324"/>
                </a:cubicBezTo>
                <a:cubicBezTo>
                  <a:pt x="7877333" y="5295132"/>
                  <a:pt x="2901044" y="5273980"/>
                  <a:pt x="904905" y="5429324"/>
                </a:cubicBezTo>
                <a:cubicBezTo>
                  <a:pt x="400689" y="5410806"/>
                  <a:pt x="42135" y="5052755"/>
                  <a:pt x="0" y="4524419"/>
                </a:cubicBezTo>
                <a:cubicBezTo>
                  <a:pt x="-9626" y="2977180"/>
                  <a:pt x="-156389" y="2638375"/>
                  <a:pt x="0" y="904905"/>
                </a:cubicBezTo>
                <a:close/>
              </a:path>
              <a:path w="11592286" h="5429324" stroke="0" extrusionOk="0">
                <a:moveTo>
                  <a:pt x="0" y="904905"/>
                </a:moveTo>
                <a:cubicBezTo>
                  <a:pt x="-57177" y="457093"/>
                  <a:pt x="429853" y="-74748"/>
                  <a:pt x="904905" y="0"/>
                </a:cubicBezTo>
                <a:cubicBezTo>
                  <a:pt x="2687323" y="-31899"/>
                  <a:pt x="7927599" y="-75219"/>
                  <a:pt x="10687381" y="0"/>
                </a:cubicBezTo>
                <a:cubicBezTo>
                  <a:pt x="11128055" y="-3771"/>
                  <a:pt x="11519683" y="372572"/>
                  <a:pt x="11592286" y="904905"/>
                </a:cubicBezTo>
                <a:cubicBezTo>
                  <a:pt x="11592219" y="1549224"/>
                  <a:pt x="11472274" y="3172141"/>
                  <a:pt x="11592286" y="4524419"/>
                </a:cubicBezTo>
                <a:cubicBezTo>
                  <a:pt x="11570608" y="4939451"/>
                  <a:pt x="11215044" y="5502440"/>
                  <a:pt x="10687381" y="5429324"/>
                </a:cubicBezTo>
                <a:cubicBezTo>
                  <a:pt x="8054454" y="5401627"/>
                  <a:pt x="4696594" y="5461782"/>
                  <a:pt x="904905" y="5429324"/>
                </a:cubicBezTo>
                <a:cubicBezTo>
                  <a:pt x="391469" y="5421693"/>
                  <a:pt x="6218" y="5030853"/>
                  <a:pt x="0" y="4524419"/>
                </a:cubicBezTo>
                <a:cubicBezTo>
                  <a:pt x="113846" y="3888455"/>
                  <a:pt x="-160480" y="1700866"/>
                  <a:pt x="0" y="904905"/>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vế câu thay cho bông hoa để tạo câu ghép.</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những chiếc ô hình hoa hướng dương mà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Tuy Mát-xđa mới được xây dựng nhưng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Mát-xđa, chính quyền khuyến khích người dân đi 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Hoa Cúc Xanh Png | Công cụ đồ họa PSD Tải xuống miễn phí - Pikbes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41417" y="1765005"/>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a Cúc Xanh Png | Công cụ đồ họa PSD Tải xuống miễn phí - Pikbes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91082" y="2466754"/>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a Cúc Xanh Png | Công cụ đồ họa PSD Tải xuống miễn phí - Pikbes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4738" y="3604438"/>
            <a:ext cx="1116418" cy="1116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
          <p:cNvSpPr/>
          <p:nvPr/>
        </p:nvSpPr>
        <p:spPr>
          <a:xfrm>
            <a:off x="1254642" y="765544"/>
            <a:ext cx="10058400" cy="4667693"/>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rPr>
              <a:t>a. Nhờ những chiếc ô hình hoa hướng dương mà </a:t>
            </a:r>
            <a:r>
              <a:rPr lang="vi-VN" sz="3200" b="1" i="1" dirty="0">
                <a:solidFill>
                  <a:srgbClr val="FF0000"/>
                </a:solidFill>
                <a:latin typeface="Cambria" panose="02040503050406030204" pitchFamily="18" charset="0"/>
                <a:ea typeface="Cambria" panose="02040503050406030204" pitchFamily="18" charset="0"/>
              </a:rPr>
              <a:t>năng lượng mặt trời được lưu trữ.</a:t>
            </a:r>
            <a:endParaRPr lang="vi-VN" sz="3200" b="1" i="1" dirty="0">
              <a:solidFill>
                <a:srgbClr val="FF0000"/>
              </a:solidFill>
              <a:latin typeface="Cambria" panose="02040503050406030204" pitchFamily="18" charset="0"/>
              <a:ea typeface="Cambria" panose="02040503050406030204" pitchFamily="18" charset="0"/>
            </a:endParaRPr>
          </a:p>
          <a:p>
            <a:pPr lvl="0" algn="just">
              <a:defRPr/>
            </a:pPr>
            <a:r>
              <a:rPr lang="vi-VN" sz="3200" b="1" dirty="0">
                <a:solidFill>
                  <a:srgbClr val="FF0000"/>
                </a:solidFill>
                <a:latin typeface="Cambria" panose="02040503050406030204" pitchFamily="18" charset="0"/>
                <a:ea typeface="Cambria" panose="02040503050406030204" pitchFamily="18" charset="0"/>
              </a:rPr>
              <a:t> b. Tuy Mát-xđa mới được xây dựng nhưng </a:t>
            </a:r>
            <a:r>
              <a:rPr lang="vi-VN" sz="3200" b="1" i="1" dirty="0">
                <a:solidFill>
                  <a:srgbClr val="FF0000"/>
                </a:solidFill>
                <a:latin typeface="Cambria" panose="02040503050406030204" pitchFamily="18" charset="0"/>
                <a:ea typeface="Cambria" panose="02040503050406030204" pitchFamily="18" charset="0"/>
              </a:rPr>
              <a:t>nó đã nhanh chóng truyền cảm hứng cho các dự án xây dựng đô thị sinh thái.</a:t>
            </a:r>
            <a:endParaRPr lang="vi-VN" sz="3200" b="1" i="1" dirty="0">
              <a:solidFill>
                <a:srgbClr val="FF0000"/>
              </a:solidFill>
              <a:latin typeface="Cambria" panose="02040503050406030204" pitchFamily="18" charset="0"/>
              <a:ea typeface="Cambria" panose="02040503050406030204" pitchFamily="18" charset="0"/>
            </a:endParaRPr>
          </a:p>
          <a:p>
            <a:pPr lvl="0" algn="just">
              <a:defRPr/>
            </a:pPr>
            <a:r>
              <a:rPr lang="vi-VN" sz="3200" b="1" dirty="0">
                <a:solidFill>
                  <a:srgbClr val="FF0000"/>
                </a:solidFill>
                <a:latin typeface="Cambria" panose="02040503050406030204" pitchFamily="18" charset="0"/>
                <a:ea typeface="Cambria" panose="02040503050406030204" pitchFamily="18" charset="0"/>
              </a:rPr>
              <a:t> c. Ở Mát-xđa, chính quyền khuyến khích người dân đi bộ nên thành phố </a:t>
            </a:r>
            <a:r>
              <a:rPr lang="vi-VN" sz="3200" b="1" i="1" dirty="0">
                <a:solidFill>
                  <a:srgbClr val="FF0000"/>
                </a:solidFill>
                <a:latin typeface="Cambria" panose="02040503050406030204" pitchFamily="18" charset="0"/>
                <a:ea typeface="Cambria" panose="02040503050406030204" pitchFamily="18" charset="0"/>
              </a:rPr>
              <a:t>ít bị ô nhiễm môi trường.</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1" fmla="*/ 0 w 11082528"/>
              <a:gd name="connsiteY0-2" fmla="*/ 300742 h 1804416"/>
              <a:gd name="connsiteX1-3" fmla="*/ 300742 w 11082528"/>
              <a:gd name="connsiteY1-4" fmla="*/ 0 h 1804416"/>
              <a:gd name="connsiteX2-5" fmla="*/ 10781786 w 11082528"/>
              <a:gd name="connsiteY2-6" fmla="*/ 0 h 1804416"/>
              <a:gd name="connsiteX3-7" fmla="*/ 11082528 w 11082528"/>
              <a:gd name="connsiteY3-8" fmla="*/ 300742 h 1804416"/>
              <a:gd name="connsiteX4-9" fmla="*/ 11082528 w 11082528"/>
              <a:gd name="connsiteY4-10" fmla="*/ 1503674 h 1804416"/>
              <a:gd name="connsiteX5-11" fmla="*/ 10781786 w 11082528"/>
              <a:gd name="connsiteY5-12" fmla="*/ 1804416 h 1804416"/>
              <a:gd name="connsiteX6-13" fmla="*/ 300742 w 11082528"/>
              <a:gd name="connsiteY6-14" fmla="*/ 1804416 h 1804416"/>
              <a:gd name="connsiteX7-15" fmla="*/ 0 w 11082528"/>
              <a:gd name="connsiteY7-16" fmla="*/ 1503674 h 1804416"/>
              <a:gd name="connsiteX8-17" fmla="*/ 0 w 11082528"/>
              <a:gd name="connsiteY8-18" fmla="*/ 300742 h 1804416"/>
              <a:gd name="connsiteX0-19" fmla="*/ 0 w 11082528"/>
              <a:gd name="connsiteY0-20" fmla="*/ 300742 h 1804416"/>
              <a:gd name="connsiteX1-21" fmla="*/ 300742 w 11082528"/>
              <a:gd name="connsiteY1-22" fmla="*/ 0 h 1804416"/>
              <a:gd name="connsiteX2-23" fmla="*/ 10781786 w 11082528"/>
              <a:gd name="connsiteY2-24" fmla="*/ 0 h 1804416"/>
              <a:gd name="connsiteX3-25" fmla="*/ 11082528 w 11082528"/>
              <a:gd name="connsiteY3-26" fmla="*/ 300742 h 1804416"/>
              <a:gd name="connsiteX4-27" fmla="*/ 11082528 w 11082528"/>
              <a:gd name="connsiteY4-28" fmla="*/ 1503674 h 1804416"/>
              <a:gd name="connsiteX5-29" fmla="*/ 10781786 w 11082528"/>
              <a:gd name="connsiteY5-30" fmla="*/ 1804416 h 1804416"/>
              <a:gd name="connsiteX6-31" fmla="*/ 300742 w 11082528"/>
              <a:gd name="connsiteY6-32" fmla="*/ 1804416 h 1804416"/>
              <a:gd name="connsiteX7-33" fmla="*/ 0 w 11082528"/>
              <a:gd name="connsiteY7-34" fmla="*/ 1503674 h 1804416"/>
              <a:gd name="connsiteX8-35" fmla="*/ 0 w 11082528"/>
              <a:gd name="connsiteY8-36" fmla="*/ 300742 h 1804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prstClr val="black"/>
                </a:solidFill>
                <a:latin typeface="Cambria" panose="02040503050406030204" pitchFamily="18" charset="0"/>
                <a:ea typeface="Cambria" panose="02040503050406030204" pitchFamily="18" charset="0"/>
              </a:rPr>
              <a:t>3. 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trong bài những tên riêng nước ngoài: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giống tên riêng Việt Nam.</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khác tên riêng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c"/>
          <p:cNvSpPr/>
          <p:nvPr/>
        </p:nvSpPr>
        <p:spPr>
          <a:xfrm>
            <a:off x="861237" y="2583712"/>
            <a:ext cx="10664456"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giống tên riêng Việt Nam: </a:t>
            </a:r>
            <a:r>
              <a:rPr lang="vi-VN" sz="3600" dirty="0">
                <a:solidFill>
                  <a:srgbClr val="002060"/>
                </a:solidFill>
                <a:latin typeface="Cambria" panose="02040503050406030204" pitchFamily="18" charset="0"/>
                <a:ea typeface="Cambria" panose="02040503050406030204" pitchFamily="18" charset="0"/>
              </a:rPr>
              <a:t>Ả Rập, Anh, Bồ Đào Nha.</a:t>
            </a:r>
            <a:endParaRPr lang="vi-VN" sz="3600" dirty="0">
              <a:solidFill>
                <a:srgbClr val="002060"/>
              </a:solidFill>
              <a:latin typeface="Cambria" panose="02040503050406030204" pitchFamily="18" charset="0"/>
              <a:ea typeface="Cambria" panose="02040503050406030204" pitchFamily="18" charset="0"/>
            </a:endParaRPr>
          </a:p>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khác tên riêng Việt Nam: </a:t>
            </a:r>
            <a:r>
              <a:rPr lang="vi-VN" sz="3600" dirty="0">
                <a:solidFill>
                  <a:srgbClr val="002060"/>
                </a:solidFill>
                <a:latin typeface="Cambria" panose="02040503050406030204" pitchFamily="18" charset="0"/>
                <a:ea typeface="Cambria" panose="02040503050406030204" pitchFamily="18" charset="0"/>
              </a:rPr>
              <a:t>Mát-xđa</a:t>
            </a:r>
            <a:endPar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a:picLocks noChangeAspect="1"/>
          </p:cNvPicPr>
          <p:nvPr/>
        </p:nvPicPr>
        <p:blipFill rotWithShape="1">
          <a:blip r:embed="rId1">
            <a:extLst>
              <a:ext uri="{96DAC541-7B7A-43D3-8B79-37D633B846F1}">
                <asvg:svgBlip xmlns:asvg="http://schemas.microsoft.com/office/drawing/2016/SVG/main" r:embed="rId2"/>
              </a:ext>
            </a:extLst>
          </a:blip>
          <a:srcRect t="5125" b="10500"/>
          <a:stretch>
            <a:fillRect/>
          </a:stretch>
        </p:blipFill>
        <p:spPr>
          <a:xfrm>
            <a:off x="0" y="0"/>
            <a:ext cx="12192000" cy="6858000"/>
          </a:xfrm>
          <a:prstGeom prst="rect">
            <a:avLst/>
          </a:prstGeom>
        </p:spPr>
      </p:pic>
      <p:sp>
        <p:nvSpPr>
          <p:cNvPr id="7" name="TextBox 6"/>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endParaRPr lang="en-US" sz="75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itle 1"/>
          <p:cNvSpPr txBox="1"/>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8" name="Content Placeholder 2"/>
          <p:cNvSpPr>
            <a:spLocks noGrp="1"/>
          </p:cNvSpPr>
          <p:nvPr>
            <p:ph idx="1"/>
          </p:nvPr>
        </p:nvSpPr>
        <p:spPr>
          <a:xfrm>
            <a:off x="838200" y="1825625"/>
            <a:ext cx="10515600" cy="4351338"/>
          </a:xfrm>
        </p:spPr>
        <p:txBody>
          <a:bodyPr/>
          <a:lstStyle/>
          <a:p>
            <a:endParaRPr lang="vi-VN"/>
          </a:p>
        </p:txBody>
      </p:sp>
      <p:sp>
        <p:nvSpPr>
          <p:cNvPr id="11" name="Rectangle: Top Corners Rounded 10"/>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2. </a:t>
            </a:r>
            <a:r>
              <a:rPr lang="vi-VN" sz="3600" b="1" dirty="0">
                <a:solidFill>
                  <a:srgbClr val="0E2841"/>
                </a:solidFill>
                <a:latin typeface="Calibri" panose="020F0502020204030204" pitchFamily="34" charset="0"/>
                <a:ea typeface="Calibri" panose="020F0502020204030204" pitchFamily="34" charset="0"/>
                <a:cs typeface="Calibri" panose="020F0502020204030204" pitchFamily="34" charset="0"/>
              </a:rPr>
              <a:t>Trong các chức năng của điện thoại di động được nói tới trong bài, em thích chức năng nào nhất? Vì sao?</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1"/>
          <a:stretch>
            <a:fillRect/>
          </a:stretch>
        </p:blipFill>
        <p:spPr>
          <a:xfrm>
            <a:off x="10141025" y="1801368"/>
            <a:ext cx="1247869" cy="1223639"/>
          </a:xfrm>
          <a:prstGeom prst="rect">
            <a:avLst/>
          </a:prstGeom>
        </p:spPr>
      </p:pic>
      <p:sp>
        <p:nvSpPr>
          <p:cNvPr id="17" name="Rectangle: Rounded Corners 16"/>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chụp ảnh, nghe nhạc, chơi trò chơi điện tử, xem phim, gọi điện bằng hình ảnh,...; </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Title 1"/>
          <p:cNvSpPr txBox="1"/>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10" name="Content Placeholder 2"/>
          <p:cNvSpPr>
            <a:spLocks noGrp="1"/>
          </p:cNvSpPr>
          <p:nvPr>
            <p:ph idx="1"/>
          </p:nvPr>
        </p:nvSpPr>
        <p:spPr>
          <a:xfrm>
            <a:off x="838200" y="1825625"/>
            <a:ext cx="10515600" cy="4351338"/>
          </a:xfrm>
        </p:spPr>
        <p:txBody>
          <a:bodyPr/>
          <a:lstStyle/>
          <a:p>
            <a:endParaRPr lang="vi-VN"/>
          </a:p>
        </p:txBody>
      </p:sp>
      <p:sp>
        <p:nvSpPr>
          <p:cNvPr id="12" name="Rectangle: Top Corners Rounded 11"/>
          <p:cNvSpPr/>
          <p:nvPr/>
        </p:nvSpPr>
        <p:spPr>
          <a:xfrm>
            <a:off x="518160" y="448056"/>
            <a:ext cx="11155680" cy="1168093"/>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Nêu</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nội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dung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đọc</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Điện</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thoại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di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1"/>
          <a:stretch>
            <a:fillRect/>
          </a:stretch>
        </p:blipFill>
        <p:spPr>
          <a:xfrm>
            <a:off x="10576960" y="2386159"/>
            <a:ext cx="1247869" cy="1223639"/>
          </a:xfrm>
          <a:prstGeom prst="rect">
            <a:avLst/>
          </a:prstGeom>
        </p:spPr>
      </p:pic>
      <p:sp>
        <p:nvSpPr>
          <p:cNvPr id="26" name="Rectangle: Rounded Corners 25"/>
          <p:cNvSpPr/>
          <p:nvPr/>
        </p:nvSpPr>
        <p:spPr>
          <a:xfrm>
            <a:off x="510363" y="2626243"/>
            <a:ext cx="9983971" cy="379582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kumimoji="0" lang="vi-VN" sz="32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 </a:t>
            </a:r>
            <a:endParaRPr lang="vi-VN" dirty="0"/>
          </a:p>
        </p:txBody>
      </p:sp>
      <p:sp>
        <p:nvSpPr>
          <p:cNvPr id="3" name="Content Placeholder 2"/>
          <p:cNvSpPr>
            <a:spLocks noGrp="1"/>
          </p:cNvSpPr>
          <p:nvPr>
            <p:ph idx="1"/>
          </p:nvPr>
        </p:nvSpPr>
        <p:spPr/>
        <p:txBody>
          <a:bodyPr/>
          <a:lstStyle/>
          <a:p>
            <a:endParaRPr lang="vi-VN"/>
          </a:p>
        </p:txBody>
      </p:sp>
      <p:pic>
        <p:nvPicPr>
          <p:cNvPr id="4" name="Picture 3" descr="A group of kids camping in the wood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p:cNvSpPr txBox="1"/>
          <p:nvPr/>
        </p:nvSpPr>
        <p:spPr>
          <a:xfrm flipH="1">
            <a:off x="1591054" y="568567"/>
            <a:ext cx="85404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Cambria" panose="02040503050406030204" pitchFamily="18" charset="0"/>
                <a:ea typeface="Cambria" panose="02040503050406030204" pitchFamily="18" charset="0"/>
              </a:rPr>
              <a:t>thuởng</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cho buổi học hôm nay nhé</a:t>
            </a:r>
            <a:r>
              <a:rPr kumimoji="0" lang="en-US"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a:t>
            </a:r>
            <a:endPar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258064" y="338477"/>
            <a:ext cx="2170364" cy="1481456"/>
          </a:xfrm>
          <a:prstGeom prst="rect">
            <a:avLst/>
          </a:prstGeom>
        </p:spPr>
      </p:pic>
      <p:pic>
        <p:nvPicPr>
          <p:cNvPr id="26" name="Picture 25"/>
          <p:cNvPicPr>
            <a:picLocks noChangeAspect="1"/>
          </p:cNvPicPr>
          <p:nvPr/>
        </p:nvPicPr>
        <p:blipFill>
          <a:blip r:embed="rId2"/>
          <a:stretch>
            <a:fillRect/>
          </a:stretch>
        </p:blipFill>
        <p:spPr>
          <a:xfrm>
            <a:off x="-172317" y="1339702"/>
            <a:ext cx="14065675" cy="6761764"/>
          </a:xfrm>
          <a:prstGeom prst="rect">
            <a:avLst/>
          </a:prstGeom>
        </p:spPr>
      </p:pic>
      <p:sp>
        <p:nvSpPr>
          <p:cNvPr id="2" name="Text Box 1"/>
          <p:cNvSpPr txBox="1"/>
          <p:nvPr/>
        </p:nvSpPr>
        <p:spPr>
          <a:xfrm>
            <a:off x="283210" y="157480"/>
            <a:ext cx="4064000" cy="368300"/>
          </a:xfrm>
          <a:prstGeom prst="rect">
            <a:avLst/>
          </a:prstGeom>
          <a:noFill/>
        </p:spPr>
        <p:txBody>
          <a:bodyPr wrap="square" rtlCol="0">
            <a:spAutoFit/>
          </a:bodyPr>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573024" y="0"/>
            <a:ext cx="11045952" cy="6858000"/>
          </a:xfrm>
          <a:prstGeom prst="rect">
            <a:avLst/>
          </a:prstGeom>
        </p:spPr>
      </p:pic>
      <p:pic>
        <p:nvPicPr>
          <p:cNvPr id="3" name="Picture 2"/>
          <p:cNvPicPr>
            <a:picLocks noChangeAspect="1"/>
          </p:cNvPicPr>
          <p:nvPr/>
        </p:nvPicPr>
        <p:blipFill>
          <a:blip r:embed="rId2"/>
          <a:stretch>
            <a:fillRect/>
          </a:stretch>
        </p:blipFill>
        <p:spPr>
          <a:xfrm>
            <a:off x="4467130" y="937887"/>
            <a:ext cx="5681964" cy="27068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pic>
        <p:nvPicPr>
          <p:cNvPr id="11" name="Graphic 10"/>
          <p:cNvPicPr>
            <a:picLocks noChangeAspect="1"/>
          </p:cNvPicPr>
          <p:nvPr/>
        </p:nvPicPr>
        <p:blipFill rotWithShape="1">
          <a:blip r:embed="rId2">
            <a:extLst>
              <a:ext uri="{96DAC541-7B7A-43D3-8B79-37D633B846F1}">
                <asvg:svgBlip xmlns:asvg="http://schemas.microsoft.com/office/drawing/2016/SVG/main" r:embed="rId3"/>
              </a:ext>
            </a:extLst>
          </a:blip>
          <a:srcRect t="20933" b="1054"/>
          <a:stretch>
            <a:fillRect/>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p:cNvPicPr>
            <a:picLocks noChangeAspect="1"/>
          </p:cNvPicPr>
          <p:nvPr/>
        </p:nvPicPr>
        <p:blipFill>
          <a:blip r:embed="rId4"/>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p:cNvPicPr>
            <a:picLocks noChangeAspect="1"/>
          </p:cNvPicPr>
          <p:nvPr/>
        </p:nvPicPr>
        <p:blipFill>
          <a:blip r:embed="rId5"/>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p:cNvPicPr>
            <a:picLocks noChangeAspect="1"/>
          </p:cNvPicPr>
          <p:nvPr/>
        </p:nvPicPr>
        <p:blipFill>
          <a:blip r:embed="rId6"/>
          <a:stretch>
            <a:fillRect/>
          </a:stretch>
        </p:blipFill>
        <p:spPr>
          <a:xfrm>
            <a:off x="7002625" y="2725756"/>
            <a:ext cx="2939408" cy="1336094"/>
          </a:xfrm>
          <a:prstGeom prst="rect">
            <a:avLst/>
          </a:prstGeom>
        </p:spPr>
      </p:pic>
      <p:sp>
        <p:nvSpPr>
          <p:cNvPr id="5" name="TextBox 9"/>
          <p:cNvSpPr txBox="1"/>
          <p:nvPr/>
        </p:nvSpPr>
        <p:spPr>
          <a:xfrm>
            <a:off x="3019265" y="823459"/>
            <a:ext cx="5906749"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panose="020B0604020202020204"/>
              </a:rPr>
              <a:t>Đọc</a:t>
            </a:r>
            <a:r>
              <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panose="020B0604020202020204"/>
              </a:rPr>
              <a:t> </a:t>
            </a: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panose="020B0604020202020204"/>
              </a:rPr>
              <a:t>mẫu</a:t>
            </a:r>
            <a:endPar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6918</Words>
  <Application>WPS Slides</Application>
  <PresentationFormat>Widescreen</PresentationFormat>
  <Paragraphs>155</Paragraphs>
  <Slides>37</Slides>
  <Notes>11</Notes>
  <HiddenSlides>0</HiddenSlides>
  <MMClips>0</MMClips>
  <ScaleCrop>false</ScaleCrop>
  <HeadingPairs>
    <vt:vector size="6" baseType="variant">
      <vt:variant>
        <vt:lpstr>已用的字体</vt:lpstr>
      </vt:variant>
      <vt:variant>
        <vt:i4>25</vt:i4>
      </vt:variant>
      <vt:variant>
        <vt:lpstr>主题</vt:lpstr>
      </vt:variant>
      <vt:variant>
        <vt:i4>7</vt:i4>
      </vt:variant>
      <vt:variant>
        <vt:lpstr>幻灯片标题</vt:lpstr>
      </vt:variant>
      <vt:variant>
        <vt:i4>37</vt:i4>
      </vt:variant>
    </vt:vector>
  </HeadingPairs>
  <TitlesOfParts>
    <vt:vector size="69" baseType="lpstr">
      <vt:lpstr>Arial</vt:lpstr>
      <vt:lpstr>SimSun</vt:lpstr>
      <vt:lpstr>Wingdings</vt:lpstr>
      <vt:lpstr>#9Slide07 Bangers</vt:lpstr>
      <vt:lpstr>Segoe Print</vt:lpstr>
      <vt:lpstr>Cambria</vt:lpstr>
      <vt:lpstr>Calibri</vt:lpstr>
      <vt:lpstr>Arial</vt:lpstr>
      <vt:lpstr>Coiny</vt:lpstr>
      <vt:lpstr>Yu Gothic UI Semibold</vt:lpstr>
      <vt:lpstr>Microsoft YaHei</vt:lpstr>
      <vt:lpstr>Arial Unicode MS</vt:lpstr>
      <vt:lpstr>Calibri Light</vt:lpstr>
      <vt:lpstr>Aptos</vt:lpstr>
      <vt:lpstr>Segoe UI</vt:lpstr>
      <vt:lpstr>UVN Bach Dang Nang</vt:lpstr>
      <vt:lpstr>Times New Roman</vt:lpstr>
      <vt:lpstr>Calibri</vt:lpstr>
      <vt:lpstr>#9Slide05 Phobia</vt:lpstr>
      <vt:lpstr>Yu Gothic UI</vt:lpstr>
      <vt:lpstr>SVN-Hole Hearted</vt:lpstr>
      <vt:lpstr>Gill Sans Ultra Bold Condensed</vt:lpstr>
      <vt:lpstr>Aptos</vt:lpstr>
      <vt:lpstr>Aptos Display</vt:lpstr>
      <vt:lpstr>Segoe UI Variable Display</vt:lpstr>
      <vt:lpstr>Office Theme</vt:lpstr>
      <vt:lpstr>1_Office Theme</vt:lpstr>
      <vt:lpstr>2_Office Theme</vt:lpstr>
      <vt:lpstr>1_Custom Design</vt:lpstr>
      <vt:lpstr>3_Office Theme</vt:lpstr>
      <vt:lpstr>Custom Design</vt:lpstr>
      <vt:lpstr>2_Custom Design</vt:lpstr>
      <vt:lpstr>PowerPoint 演示文稿</vt:lpstr>
      <vt:lpstr>M </vt:lpstr>
      <vt:lpstr>M </vt:lpstr>
      <vt:lpstr>PowerPoint 演示文稿</vt:lpstr>
      <vt:lpstr>PowerPoint 演示文稿</vt:lpstr>
      <vt:lpstr>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dc:description>9Slide.vn</dc:description>
  <dc:subject>9Slide.vn</dc:subject>
  <cp:category>9Slide.vn</cp:category>
  <cp:lastModifiedBy>Bích Đào Cao Thị</cp:lastModifiedBy>
  <cp:revision>110</cp:revision>
  <dcterms:created xsi:type="dcterms:W3CDTF">2023-07-16T06:04:00Z</dcterms:created>
  <dcterms:modified xsi:type="dcterms:W3CDTF">2025-05-14T06:45:04Z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FD6D8DA9F294407A98BB5E2924E97B19_12</vt:lpwstr>
  </property>
  <property fmtid="{D5CDD505-2E9C-101B-9397-08002B2CF9AE}" pid="3" name="KSOProductBuildVer">
    <vt:lpwstr>1033-12.2.0.20795</vt:lpwstr>
  </property>
</Properties>
</file>