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Lst>
  <p:notesMasterIdLst>
    <p:notesMasterId r:id="rId35"/>
  </p:notesMasterIdLst>
  <p:sldIdLst>
    <p:sldId id="287" r:id="rId6"/>
    <p:sldId id="309" r:id="rId7"/>
    <p:sldId id="311" r:id="rId8"/>
    <p:sldId id="756" r:id="rId9"/>
    <p:sldId id="757" r:id="rId10"/>
    <p:sldId id="758" r:id="rId11"/>
    <p:sldId id="280" r:id="rId12"/>
    <p:sldId id="748" r:id="rId13"/>
    <p:sldId id="295" r:id="rId14"/>
    <p:sldId id="310" r:id="rId15"/>
    <p:sldId id="759" r:id="rId16"/>
    <p:sldId id="749" r:id="rId17"/>
    <p:sldId id="562" r:id="rId18"/>
    <p:sldId id="321" r:id="rId19"/>
    <p:sldId id="760" r:id="rId20"/>
    <p:sldId id="752" r:id="rId21"/>
    <p:sldId id="761" r:id="rId22"/>
    <p:sldId id="762" r:id="rId23"/>
    <p:sldId id="753" r:id="rId24"/>
    <p:sldId id="763" r:id="rId25"/>
    <p:sldId id="754" r:id="rId26"/>
    <p:sldId id="764" r:id="rId27"/>
    <p:sldId id="765" r:id="rId28"/>
    <p:sldId id="766" r:id="rId29"/>
    <p:sldId id="755" r:id="rId30"/>
    <p:sldId id="767" r:id="rId31"/>
    <p:sldId id="769" r:id="rId32"/>
    <p:sldId id="325" r:id="rId33"/>
    <p:sldId id="768"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585"/>
    <a:srgbClr val="00CC99"/>
    <a:srgbClr val="FF75A0"/>
    <a:srgbClr val="FEF0DB"/>
    <a:srgbClr val="FFFFFF"/>
    <a:srgbClr val="CC9900"/>
    <a:srgbClr val="FF4780"/>
    <a:srgbClr val="FFEEE1"/>
    <a:srgbClr val="FFF89A"/>
    <a:srgbClr val="FF69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5033" autoAdjust="0"/>
  </p:normalViewPr>
  <p:slideViewPr>
    <p:cSldViewPr snapToGrid="0" showGuides="1">
      <p:cViewPr>
        <p:scale>
          <a:sx n="33" d="100"/>
          <a:sy n="33" d="100"/>
        </p:scale>
        <p:origin x="-2058" y="-786"/>
      </p:cViewPr>
      <p:guideLst>
        <p:guide orient="horz" pos="2136"/>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94116-FC9B-48C5-976A-9F557E94141D}" type="datetimeFigureOut">
              <a:rPr lang="en-US" smtClean="0"/>
              <a:pPr/>
              <a:t>1/1/2014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BC84-7ABE-44DD-8E49-15D2139DE91A}" type="slidenum">
              <a:rPr lang="en-US" smtClean="0"/>
              <a:pPr/>
              <a:t>‹#›</a:t>
            </a:fld>
            <a:endParaRPr lang="en-US"/>
          </a:p>
        </p:txBody>
      </p:sp>
    </p:spTree>
    <p:extLst>
      <p:ext uri="{BB962C8B-B14F-4D97-AF65-F5344CB8AC3E}">
        <p14:creationId xmlns:p14="http://schemas.microsoft.com/office/powerpoint/2010/main" xmlns="" val="5186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pPr/>
              <a:t>17</a:t>
            </a:fld>
            <a:endParaRPr lang="en-US"/>
          </a:p>
        </p:txBody>
      </p:sp>
    </p:spTree>
    <p:extLst>
      <p:ext uri="{BB962C8B-B14F-4D97-AF65-F5344CB8AC3E}">
        <p14:creationId xmlns:p14="http://schemas.microsoft.com/office/powerpoint/2010/main" xmlns="" val="401622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pPr/>
              <a:t>18</a:t>
            </a:fld>
            <a:endParaRPr lang="en-US"/>
          </a:p>
        </p:txBody>
      </p:sp>
    </p:spTree>
    <p:extLst>
      <p:ext uri="{BB962C8B-B14F-4D97-AF65-F5344CB8AC3E}">
        <p14:creationId xmlns:p14="http://schemas.microsoft.com/office/powerpoint/2010/main" xmlns="" val="283981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BBC84-7ABE-44DD-8E49-15D2139DE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985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8E1A5-0EEA-4C07-AA6B-CA683899D6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EE4C27-8CEF-497D-8B76-DF5BE4A1EE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9C13C-912C-4371-BF2C-D0C1CF18501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5" name="Footer Placeholder 4">
            <a:extLst>
              <a:ext uri="{FF2B5EF4-FFF2-40B4-BE49-F238E27FC236}">
                <a16:creationId xmlns:a16="http://schemas.microsoft.com/office/drawing/2014/main" xmlns="" id="{FAC7A2E8-FEF9-4024-94B5-B6C6BE0892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1D56CEC-30E8-4855-B48D-7B7970B98077}"/>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166116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xmlns="" val="38946354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57449-5207-43AA-8E8E-1151A127F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EFEC72D-207C-4D85-A683-DC801728A8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D04877-A5E1-406B-9876-629A02CD5B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CA917A-4B99-4529-91DB-C0D227CF8E4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6" name="Footer Placeholder 5">
            <a:extLst>
              <a:ext uri="{FF2B5EF4-FFF2-40B4-BE49-F238E27FC236}">
                <a16:creationId xmlns:a16="http://schemas.microsoft.com/office/drawing/2014/main" xmlns="" id="{301E13DB-9E4F-4580-967C-A8F5EDD0F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AB01E13-1803-4B14-ACC2-5B3407FC5236}"/>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339887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38E9C-BC23-4644-AF13-37094D77E9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C9C4DBF-FB55-4857-859D-7F73B84B49C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372F2CD-233F-45A2-8C50-926D6F187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7F530-EC1E-4E6B-99D4-C0E06B16A0F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6" name="Footer Placeholder 5">
            <a:extLst>
              <a:ext uri="{FF2B5EF4-FFF2-40B4-BE49-F238E27FC236}">
                <a16:creationId xmlns:a16="http://schemas.microsoft.com/office/drawing/2014/main" xmlns="" id="{B53B060A-82A5-4F7F-A48C-BA87627063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7FA52D5-AE9D-4425-AF1B-D44FCFDD2ABE}"/>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25137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C5B6D-443D-4592-A439-203BF3DBB4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3D5F68-921C-45EA-9EFA-6B4BB98117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1BB6A0-5362-4FF9-BC63-3AF4B481412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5" name="Footer Placeholder 4">
            <a:extLst>
              <a:ext uri="{FF2B5EF4-FFF2-40B4-BE49-F238E27FC236}">
                <a16:creationId xmlns:a16="http://schemas.microsoft.com/office/drawing/2014/main" xmlns="" id="{830D8C0E-8DF0-401C-8701-68B3D2B88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8B8F7AE-EE0B-4664-A091-E9C7C49E15DF}"/>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380711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4F676F-AE10-4A9C-AF62-D881168D0A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41ABE9-6644-4B88-9A8A-FBDF205FAC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780E5D-C5DB-4EC0-9445-B86136C6FCE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5" name="Footer Placeholder 4">
            <a:extLst>
              <a:ext uri="{FF2B5EF4-FFF2-40B4-BE49-F238E27FC236}">
                <a16:creationId xmlns:a16="http://schemas.microsoft.com/office/drawing/2014/main" xmlns="" id="{CEC8F260-2560-41EF-A7C2-BDB171E357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E42DC3B-852E-481B-8424-199F522EF50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174966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5" name="Footer Placeholder 4">
            <a:extLst>
              <a:ext uri="{FF2B5EF4-FFF2-40B4-BE49-F238E27FC236}">
                <a16:creationId xmlns:a16="http://schemas.microsoft.com/office/drawing/2014/main" xmlns=""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170818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5" name="Footer Placeholder 4">
            <a:extLst>
              <a:ext uri="{FF2B5EF4-FFF2-40B4-BE49-F238E27FC236}">
                <a16:creationId xmlns:a16="http://schemas.microsoft.com/office/drawing/2014/main" xmlns=""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403590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5" name="Footer Placeholder 4">
            <a:extLst>
              <a:ext uri="{FF2B5EF4-FFF2-40B4-BE49-F238E27FC236}">
                <a16:creationId xmlns:a16="http://schemas.microsoft.com/office/drawing/2014/main" xmlns=""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174510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6" name="Footer Placeholder 5">
            <a:extLst>
              <a:ext uri="{FF2B5EF4-FFF2-40B4-BE49-F238E27FC236}">
                <a16:creationId xmlns:a16="http://schemas.microsoft.com/office/drawing/2014/main" xmlns=""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111240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8" name="Footer Placeholder 7">
            <a:extLst>
              <a:ext uri="{FF2B5EF4-FFF2-40B4-BE49-F238E27FC236}">
                <a16:creationId xmlns:a16="http://schemas.microsoft.com/office/drawing/2014/main" xmlns=""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21295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44B08-C8D9-47A3-B910-7B9D307099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27DEAD-30A3-4F57-824F-B0F72228DA4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F9C8C9-9A4B-46D2-9A8C-88B7749BA48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5" name="Footer Placeholder 4">
            <a:extLst>
              <a:ext uri="{FF2B5EF4-FFF2-40B4-BE49-F238E27FC236}">
                <a16:creationId xmlns:a16="http://schemas.microsoft.com/office/drawing/2014/main" xmlns="" id="{ED51FCD9-E9A2-488D-A22D-C4FAC74F01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9BC667B-508A-417B-A859-442EA495BA81}"/>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34516728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4" name="Footer Placeholder 3">
            <a:extLst>
              <a:ext uri="{FF2B5EF4-FFF2-40B4-BE49-F238E27FC236}">
                <a16:creationId xmlns:a16="http://schemas.microsoft.com/office/drawing/2014/main" xmlns=""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353510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3" name="Footer Placeholder 2">
            <a:extLst>
              <a:ext uri="{FF2B5EF4-FFF2-40B4-BE49-F238E27FC236}">
                <a16:creationId xmlns:a16="http://schemas.microsoft.com/office/drawing/2014/main" xmlns=""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8742030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6" name="Footer Placeholder 5">
            <a:extLst>
              <a:ext uri="{FF2B5EF4-FFF2-40B4-BE49-F238E27FC236}">
                <a16:creationId xmlns:a16="http://schemas.microsoft.com/office/drawing/2014/main" xmlns=""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13406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6" name="Footer Placeholder 5">
            <a:extLst>
              <a:ext uri="{FF2B5EF4-FFF2-40B4-BE49-F238E27FC236}">
                <a16:creationId xmlns:a16="http://schemas.microsoft.com/office/drawing/2014/main" xmlns=""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132419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5" name="Footer Placeholder 4">
            <a:extLst>
              <a:ext uri="{FF2B5EF4-FFF2-40B4-BE49-F238E27FC236}">
                <a16:creationId xmlns:a16="http://schemas.microsoft.com/office/drawing/2014/main" xmlns=""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4268938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pPr/>
              <a:t>1/1/2014</a:t>
            </a:fld>
            <a:endParaRPr lang="en-US"/>
          </a:p>
        </p:txBody>
      </p:sp>
      <p:sp>
        <p:nvSpPr>
          <p:cNvPr id="5" name="Footer Placeholder 4">
            <a:extLst>
              <a:ext uri="{FF2B5EF4-FFF2-40B4-BE49-F238E27FC236}">
                <a16:creationId xmlns:a16="http://schemas.microsoft.com/office/drawing/2014/main" xmlns=""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pPr/>
              <a:t>‹#›</a:t>
            </a:fld>
            <a:endParaRPr lang="en-US"/>
          </a:p>
        </p:txBody>
      </p:sp>
    </p:spTree>
    <p:extLst>
      <p:ext uri="{BB962C8B-B14F-4D97-AF65-F5344CB8AC3E}">
        <p14:creationId xmlns:p14="http://schemas.microsoft.com/office/powerpoint/2010/main" xmlns="" val="398969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825CC-30BC-4C4F-BC70-4AA188BCAB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067FCB-516C-49B0-B40F-4E35629EC0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E99A1-36BD-433D-8D14-EC9961BF2BCA}"/>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5" name="Footer Placeholder 4">
            <a:extLst>
              <a:ext uri="{FF2B5EF4-FFF2-40B4-BE49-F238E27FC236}">
                <a16:creationId xmlns:a16="http://schemas.microsoft.com/office/drawing/2014/main" xmlns="" id="{F8065CAF-8303-48C9-A97E-CAD89BBEF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4C680CA-8FC0-4F6B-898D-922E60260E3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115388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1858D-5359-4CE4-B7BB-03DEFF1E8A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22FDF5-0B34-4886-AF9C-2A7CFB318E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07DAC7-5B84-4DCF-AE89-97F50D7A80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BAF7A28-E9A9-4A43-853F-F89B5987236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6" name="Footer Placeholder 5">
            <a:extLst>
              <a:ext uri="{FF2B5EF4-FFF2-40B4-BE49-F238E27FC236}">
                <a16:creationId xmlns:a16="http://schemas.microsoft.com/office/drawing/2014/main" xmlns="" id="{52C30F7F-B772-4044-842A-C00923989B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5D64836-110F-43C7-9DAA-8AC0FC4891E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40792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11037-1296-436E-8EF1-F5ED19F7B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8A561-68C1-435B-B08E-8C1FECA28A2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D2D1F5-39B0-4030-8F03-53D127DD4F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6BE43C-E552-4288-B13D-009D867F17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F0642E0-EA8F-49A5-82AA-C723C9FF16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612B57-5487-4E45-B21B-66FEC617484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8" name="Footer Placeholder 7">
            <a:extLst>
              <a:ext uri="{FF2B5EF4-FFF2-40B4-BE49-F238E27FC236}">
                <a16:creationId xmlns:a16="http://schemas.microsoft.com/office/drawing/2014/main" xmlns="" id="{CA292414-FFD2-4238-ABC3-F865CD3591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8CEE3344-F653-4ADD-B7DA-F5C35E311BC4}"/>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209633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394FA-C5C3-4B1C-9519-6BECAEA39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9C9969-4663-4223-832A-94AF9D0297D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4" name="Footer Placeholder 3">
            <a:extLst>
              <a:ext uri="{FF2B5EF4-FFF2-40B4-BE49-F238E27FC236}">
                <a16:creationId xmlns:a16="http://schemas.microsoft.com/office/drawing/2014/main" xmlns="" id="{2E419B32-914F-4408-A84F-9B34F470F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3D5A76B-8798-41A4-8EEB-98CF107C52D3}"/>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101232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752869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spTree>
    <p:extLst>
      <p:ext uri="{BB962C8B-B14F-4D97-AF65-F5344CB8AC3E}">
        <p14:creationId xmlns:p14="http://schemas.microsoft.com/office/powerpoint/2010/main" xmlns="" val="6180794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pPr/>
              <a:t>1/1/2014</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pPr/>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xmlns="" id="{28DE09FA-90F8-46AF-B140-1CCF42742706}"/>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xmlns=""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xmlns="" val="1029698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683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62" r:id="rId10"/>
    <p:sldLayoutId id="2147483656" r:id="rId11"/>
    <p:sldLayoutId id="2147483657" r:id="rId12"/>
    <p:sldLayoutId id="2147483658" r:id="rId13"/>
    <p:sldLayoutId id="2147483659"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22884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1.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2.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3.wdp"/></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355515" y="-847060"/>
            <a:ext cx="5382798" cy="5382798"/>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xmlns="" val="0"/>
              </a:ext>
            </a:extLst>
          </a:blip>
          <a:srcRect l="14570" t="50000" r="53428" b="134"/>
          <a:stretch/>
        </p:blipFill>
        <p:spPr>
          <a:xfrm>
            <a:off x="1298749" y="3287144"/>
            <a:ext cx="3138427" cy="3912067"/>
          </a:xfrm>
          <a:prstGeom prst="rect">
            <a:avLst/>
          </a:prstGeom>
        </p:spPr>
      </p:pic>
    </p:spTree>
    <p:extLst>
      <p:ext uri="{BB962C8B-B14F-4D97-AF65-F5344CB8AC3E}">
        <p14:creationId xmlns:p14="http://schemas.microsoft.com/office/powerpoint/2010/main" xmlns="" val="288254005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xmlns="" id="{47ADE7B2-7F32-4E58-B01C-423CEEBA5705}"/>
              </a:ext>
            </a:extLst>
          </p:cNvPr>
          <p:cNvSpPr txBox="1"/>
          <p:nvPr/>
        </p:nvSpPr>
        <p:spPr>
          <a:xfrm>
            <a:off x="1479389" y="266844"/>
            <a:ext cx="10092125" cy="2062103"/>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Quan sát hình 4, đọc thông tin và cho biết:</a:t>
            </a:r>
          </a:p>
          <a:p>
            <a:pPr algn="just"/>
            <a:r>
              <a:rPr lang="vi-VN" sz="3200" dirty="0">
                <a:solidFill>
                  <a:srgbClr val="002060"/>
                </a:solidFill>
                <a:latin typeface="Cambria" panose="02040503050406030204" pitchFamily="18" charset="0"/>
                <a:ea typeface="Cambria" panose="02040503050406030204" pitchFamily="18" charset="0"/>
              </a:rPr>
              <a:t>- Một số đặc điểm nổi bật của con người ở tuổi trưởng thành.</a:t>
            </a:r>
          </a:p>
          <a:p>
            <a:pPr algn="just"/>
            <a:r>
              <a:rPr lang="vi-VN" sz="3200" dirty="0">
                <a:solidFill>
                  <a:srgbClr val="002060"/>
                </a:solidFill>
                <a:latin typeface="Cambria" panose="02040503050406030204" pitchFamily="18" charset="0"/>
                <a:ea typeface="Cambria" panose="02040503050406030204" pitchFamily="18" charset="0"/>
              </a:rPr>
              <a:t>- Vai trò của người trưởng thành trong gia đình và xã hội.</a:t>
            </a:r>
            <a:endParaRPr lang="en-US" sz="3200" dirty="0">
              <a:solidFill>
                <a:srgbClr val="002060"/>
              </a:solidFill>
              <a:latin typeface="Cambria" panose="02040503050406030204" pitchFamily="18" charset="0"/>
              <a:ea typeface="Cambria" panose="02040503050406030204" pitchFamily="18" charset="0"/>
            </a:endParaRPr>
          </a:p>
        </p:txBody>
      </p:sp>
      <p:pic>
        <p:nvPicPr>
          <p:cNvPr id="15" name="Picture 14" descr="A picture containing clipart&#10;&#10;Description automatically generated">
            <a:extLst>
              <a:ext uri="{FF2B5EF4-FFF2-40B4-BE49-F238E27FC236}">
                <a16:creationId xmlns:a16="http://schemas.microsoft.com/office/drawing/2014/main" xmlns="" id="{85E5BC11-5C9C-44AF-963E-B96E4EFEB15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xmlns="" val="0"/>
              </a:ext>
            </a:extLst>
          </a:blip>
          <a:stretch>
            <a:fillRect/>
          </a:stretch>
        </p:blipFill>
        <p:spPr>
          <a:xfrm>
            <a:off x="126491" y="170579"/>
            <a:ext cx="1812001" cy="1599716"/>
          </a:xfrm>
          <a:prstGeom prst="rect">
            <a:avLst/>
          </a:prstGeom>
        </p:spPr>
      </p:pic>
      <p:pic>
        <p:nvPicPr>
          <p:cNvPr id="7" name="Picture 6">
            <a:extLst>
              <a:ext uri="{FF2B5EF4-FFF2-40B4-BE49-F238E27FC236}">
                <a16:creationId xmlns:a16="http://schemas.microsoft.com/office/drawing/2014/main" xmlns="" id="{33B85530-3827-15A2-189D-E6D4AA13BC8A}"/>
              </a:ext>
            </a:extLst>
          </p:cNvPr>
          <p:cNvPicPr>
            <a:picLocks noChangeAspect="1"/>
          </p:cNvPicPr>
          <p:nvPr/>
        </p:nvPicPr>
        <p:blipFill>
          <a:blip r:embed="rId4"/>
          <a:stretch>
            <a:fillRect/>
          </a:stretch>
        </p:blipFill>
        <p:spPr>
          <a:xfrm>
            <a:off x="1861458" y="2437150"/>
            <a:ext cx="8246958" cy="4057018"/>
          </a:xfrm>
          <a:prstGeom prst="rect">
            <a:avLst/>
          </a:prstGeom>
        </p:spPr>
      </p:pic>
    </p:spTree>
    <p:extLst>
      <p:ext uri="{BB962C8B-B14F-4D97-AF65-F5344CB8AC3E}">
        <p14:creationId xmlns:p14="http://schemas.microsoft.com/office/powerpoint/2010/main" xmlns="" val="4189809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95239" y="786423"/>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Nêu một số điểm nổi bật của của con người ở tuổi trưởng thành?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211286" y="2743201"/>
            <a:ext cx="8632371" cy="3668486"/>
          </a:xfrm>
          <a:prstGeom prst="roundRect">
            <a:avLst>
              <a:gd name="adj" fmla="val 258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Đặc điểm nổi bật của con người ở trưởng thành là: </a:t>
            </a:r>
            <a:r>
              <a:rPr lang="vi-VN" sz="4000" dirty="0">
                <a:solidFill>
                  <a:srgbClr val="FF0000"/>
                </a:solidFill>
                <a:latin typeface="Calibri" panose="020F0502020204030204"/>
              </a:rPr>
              <a:t>Cơ thể phát triển và hoàn thiện về thể chất và tâm lí. Ở lứa tuổi này, con người có thể lập gia đình, sinh con, chịu trách nhiệm với bản thân, gia đình và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7170" name="Picture 2" descr="Hình ảnh Chàng Trai Trẻ Hạnh Phúc Chào đón Vẻ đẹp Trưởng Thành Hấp Dẫn  Vectơ PNG , Sắc đẹp, Vẻ đẹp, Người Lớn PNG và Vector với nền trong suốt để">
            <a:extLst>
              <a:ext uri="{FF2B5EF4-FFF2-40B4-BE49-F238E27FC236}">
                <a16:creationId xmlns:a16="http://schemas.microsoft.com/office/drawing/2014/main" xmlns="" id="{6F168322-7722-90CE-8873-EDA246EEEED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979713"/>
            <a:ext cx="6074229" cy="60742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8400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95239" y="895295"/>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người trưởng thành đối với gia đình và xã hội?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483429" y="2743201"/>
            <a:ext cx="8360228" cy="3668486"/>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Vai trò của người trưởng thành đối với gia đình và xã hội: </a:t>
            </a:r>
            <a:r>
              <a:rPr lang="vi-VN" sz="4000" dirty="0">
                <a:solidFill>
                  <a:srgbClr val="FF0000"/>
                </a:solidFill>
                <a:latin typeface="Calibri" panose="020F0502020204030204"/>
              </a:rPr>
              <a:t>Là lực lượng chủ yếu tham gia vào các hoạt động lao động, sản xuất trong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3074" name="Picture 2" descr="Hình ảnh Phim Hoạt Hình Người Phụ Nữ Trẻ Trưởng Thành PNG , Người Phụ Nữ  Trẻ Tuổi, Phụ Nữ Trưởng Thành, Người Phụ Nữ Hoạt Hình PNG trong suốt và  Vector">
            <a:extLst>
              <a:ext uri="{FF2B5EF4-FFF2-40B4-BE49-F238E27FC236}">
                <a16:creationId xmlns:a16="http://schemas.microsoft.com/office/drawing/2014/main" xmlns="" id="{A358420D-3DD2-33D0-6BA7-C3328A5582A8}"/>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3594" b="95000" l="10000" r="90000">
                        <a14:foregroundMark x1="43438" y1="5156" x2="55469" y2="7656"/>
                        <a14:foregroundMark x1="55469" y1="7656" x2="56250" y2="11250"/>
                        <a14:foregroundMark x1="44219" y1="6250" x2="55313" y2="3906"/>
                        <a14:foregroundMark x1="55313" y1="3906" x2="55469" y2="3594"/>
                        <a14:foregroundMark x1="40000" y1="78594" x2="36719" y2="89531"/>
                        <a14:foregroundMark x1="36719" y1="89531" x2="30000" y2="94688"/>
                        <a14:foregroundMark x1="30000" y1="94688" x2="28750" y2="95000"/>
                        <a14:foregroundMark x1="54219" y1="31563" x2="61406" y2="42813"/>
                        <a14:foregroundMark x1="44219" y1="33594" x2="54688" y2="4109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143001" y="1219201"/>
            <a:ext cx="60960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7127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xmlns=""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xmlns=""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xmlns=""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xmlns=""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xmlns=""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xmlns=""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xmlns=""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pic>
        <p:nvPicPr>
          <p:cNvPr id="39" name="Picture 38">
            <a:extLst>
              <a:ext uri="{FF2B5EF4-FFF2-40B4-BE49-F238E27FC236}">
                <a16:creationId xmlns:a16="http://schemas.microsoft.com/office/drawing/2014/main" xmlns="" id="{3089073F-6131-4678-98C8-FDE980DBA13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xmlns="" id="{35A7BA1F-79F5-42C5-A1D1-388C3A98F91F}"/>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xmlns=""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xmlns="" id="{60BA93BD-5187-509B-6751-32CDCF211F6B}"/>
              </a:ext>
            </a:extLst>
          </p:cNvPr>
          <p:cNvPicPr>
            <a:picLocks noChangeAspect="1"/>
          </p:cNvPicPr>
          <p:nvPr/>
        </p:nvPicPr>
        <p:blipFill>
          <a:blip r:embed="rId6"/>
          <a:stretch>
            <a:fillRect/>
          </a:stretch>
        </p:blipFill>
        <p:spPr>
          <a:xfrm>
            <a:off x="181004" y="1194582"/>
            <a:ext cx="5700663" cy="1374448"/>
          </a:xfrm>
          <a:prstGeom prst="rect">
            <a:avLst/>
          </a:prstGeom>
        </p:spPr>
      </p:pic>
      <p:sp>
        <p:nvSpPr>
          <p:cNvPr id="5" name="Rectangle: Rounded Corners 4">
            <a:extLst>
              <a:ext uri="{FF2B5EF4-FFF2-40B4-BE49-F238E27FC236}">
                <a16:creationId xmlns:a16="http://schemas.microsoft.com/office/drawing/2014/main" xmlns="" id="{F7B20069-6DFB-9322-E172-7CE1C76D9308}"/>
              </a:ext>
            </a:extLst>
          </p:cNvPr>
          <p:cNvSpPr/>
          <p:nvPr/>
        </p:nvSpPr>
        <p:spPr>
          <a:xfrm>
            <a:off x="6324600" y="272143"/>
            <a:ext cx="5475514" cy="22751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Đóng vai là phóng viên tìm hiểu về những người trưởng thành và đóng góp của họ với gia đình và xã hội; tham khảo câu hỏi gợi ý trong “Khung phỏng vấn”.</a:t>
            </a:r>
            <a:endParaRPr lang="en-US" sz="2800"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8D9E5B0F-2D9D-34DD-2341-CF7B9802B646}"/>
              </a:ext>
            </a:extLst>
          </p:cNvPr>
          <p:cNvPicPr>
            <a:picLocks noChangeAspect="1"/>
          </p:cNvPicPr>
          <p:nvPr/>
        </p:nvPicPr>
        <p:blipFill>
          <a:blip r:embed="rId7"/>
          <a:stretch>
            <a:fillRect/>
          </a:stretch>
        </p:blipFill>
        <p:spPr>
          <a:xfrm>
            <a:off x="5875564" y="3256189"/>
            <a:ext cx="5861934" cy="3177267"/>
          </a:xfrm>
          <a:prstGeom prst="rect">
            <a:avLst/>
          </a:prstGeom>
        </p:spPr>
      </p:pic>
    </p:spTree>
    <p:extLst>
      <p:ext uri="{BB962C8B-B14F-4D97-AF65-F5344CB8AC3E}">
        <p14:creationId xmlns:p14="http://schemas.microsoft.com/office/powerpoint/2010/main" xmlns="" val="2814921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AFDE974-CC8D-43BD-93C9-9D662C33A821}"/>
              </a:ext>
            </a:extLst>
          </p:cNvPr>
          <p:cNvPicPr>
            <a:picLocks noChangeAspect="1"/>
          </p:cNvPicPr>
          <p:nvPr/>
        </p:nvPicPr>
        <p:blipFill>
          <a:blip r:embed="rId2">
            <a:extLst>
              <a:ext uri="{BEBA8EAE-BF5A-486C-A8C5-ECC9F3942E4B}">
                <a14:imgProps xmlns:a14="http://schemas.microsoft.com/office/drawing/2010/main" xmlns="">
                  <a14:imgLayer r:embed="rId3">
                    <a14:imgEffect>
                      <a14:saturation sat="200000"/>
                    </a14:imgEffect>
                  </a14:imgLayer>
                </a14:imgProps>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xmlns="" id="{1FCC7738-7ACF-8391-D2A4-50AED2AB2EAA}"/>
              </a:ext>
            </a:extLst>
          </p:cNvPr>
          <p:cNvSpPr/>
          <p:nvPr/>
        </p:nvSpPr>
        <p:spPr>
          <a:xfrm>
            <a:off x="0" y="0"/>
            <a:ext cx="7587343"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7CF25302-A0B0-36EA-2815-8A3988DD5944}"/>
              </a:ext>
            </a:extLst>
          </p:cNvPr>
          <p:cNvSpPr txBox="1"/>
          <p:nvPr/>
        </p:nvSpPr>
        <p:spPr>
          <a:xfrm>
            <a:off x="141515" y="2035629"/>
            <a:ext cx="7315200" cy="2554545"/>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rPr>
              <a:t>Tìm hiểu, chia sẻ về công việc và đóng góp của một người trưởng thành trong gia đình em đối với gia đình và xã hội.</a:t>
            </a:r>
            <a:endParaRPr lang="vi-VN"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18237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2BE29631-B7FD-5297-29C6-FE703990D1AA}"/>
              </a:ext>
            </a:extLst>
          </p:cNvPr>
          <p:cNvSpPr txBox="1"/>
          <p:nvPr/>
        </p:nvSpPr>
        <p:spPr>
          <a:xfrm>
            <a:off x="3973286" y="1665514"/>
            <a:ext cx="7630885" cy="3970318"/>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Anh họ em là nhân viên ngân hàng Quân đội Việt Nam. Ở gia đình, vào thời gian rảnh anh thường nấu cơm, dọn dẹp nhà cửa, chơi với em, ... Anh là nhân viên có trách nhiệm, làm việc rất tốt, góp phần vào phát triển của ngân hàng.</a:t>
            </a:r>
            <a:endParaRPr lang="en-US" sz="3600" dirty="0">
              <a:latin typeface="Cambria" panose="02040503050406030204" pitchFamily="18" charset="0"/>
              <a:ea typeface="Cambria" panose="02040503050406030204" pitchFamily="18" charset="0"/>
            </a:endParaRPr>
          </a:p>
        </p:txBody>
      </p:sp>
      <p:pic>
        <p:nvPicPr>
          <p:cNvPr id="9218" name="Picture 2" descr="Hình ảnh Ngồi Vị Trí Ngồi Máy Tính Xách Tay Phim Hoạt Hình PNG , Người,  Máy, Máy Tính Xách Tay PNG và Vector với nền trong suốt để tải xuống miễn">
            <a:extLst>
              <a:ext uri="{FF2B5EF4-FFF2-40B4-BE49-F238E27FC236}">
                <a16:creationId xmlns:a16="http://schemas.microsoft.com/office/drawing/2014/main" xmlns="" id="{29F5E704-A197-BCFF-B29F-45807C00F174}"/>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5500" b="95333" l="10000" r="90000">
                        <a14:foregroundMark x1="43833" y1="17500" x2="46333" y2="22500"/>
                        <a14:foregroundMark x1="51750" y1="17167" x2="52833" y2="24000"/>
                        <a14:foregroundMark x1="40833" y1="16000" x2="48500" y2="10250"/>
                        <a14:foregroundMark x1="48500" y1="10250" x2="57000" y2="17167"/>
                        <a14:foregroundMark x1="72250" y1="7750" x2="70000" y2="13167"/>
                        <a14:foregroundMark x1="73333" y1="5583" x2="73667" y2="7500"/>
                        <a14:foregroundMark x1="44917" y1="88417" x2="41583" y2="95333"/>
                        <a14:foregroundMark x1="41583" y1="95333" x2="41583" y2="9491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143000" y="195943"/>
            <a:ext cx="6662057" cy="66620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8682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xmlns=""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xmlns=""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xmlns=""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9" name="Picture 8" descr="Graphical user interface, application, PowerPoint&#10;&#10;Description automatically generated">
            <a:extLst>
              <a:ext uri="{FF2B5EF4-FFF2-40B4-BE49-F238E27FC236}">
                <a16:creationId xmlns:a16="http://schemas.microsoft.com/office/drawing/2014/main" xmlns="" id="{ECAA6E99-C3BB-4076-BF46-94B47FB842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xmlns=""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xmlns="" id="{123AFFE0-F49E-4521-A4DC-1EC7B8CC42D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xmlns=""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xmlns=""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xmlns=""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xmlns=""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xmlns=""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xmlns=""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 name="Freeform: Shape 26">
              <a:extLst>
                <a:ext uri="{FF2B5EF4-FFF2-40B4-BE49-F238E27FC236}">
                  <a16:creationId xmlns:a16="http://schemas.microsoft.com/office/drawing/2014/main" xmlns=""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xmlns=""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xmlns=""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xmlns=""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xmlns=""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rapezoid 28">
              <a:extLst>
                <a:ext uri="{FF2B5EF4-FFF2-40B4-BE49-F238E27FC236}">
                  <a16:creationId xmlns:a16="http://schemas.microsoft.com/office/drawing/2014/main" xmlns=""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rapezoid 46">
              <a:extLst>
                <a:ext uri="{FF2B5EF4-FFF2-40B4-BE49-F238E27FC236}">
                  <a16:creationId xmlns:a16="http://schemas.microsoft.com/office/drawing/2014/main" xmlns=""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0" name="Picture 69" descr="Application&#10;&#10;Description automatically generated with medium confidence">
            <a:extLst>
              <a:ext uri="{FF2B5EF4-FFF2-40B4-BE49-F238E27FC236}">
                <a16:creationId xmlns:a16="http://schemas.microsoft.com/office/drawing/2014/main" xmlns=""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xmlns=""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xmlns=""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xmlns="" id="{947BA601-E5B3-4E82-AAF2-711BEB2EF55C}"/>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xmlns="" id="{C8D86789-1F8C-44EB-A902-3063F7E80EA9}"/>
                </a:ext>
              </a:extLst>
            </p:cNvPr>
            <p:cNvSpPr txBox="1"/>
            <p:nvPr/>
          </p:nvSpPr>
          <p:spPr>
            <a:xfrm>
              <a:off x="4386943" y="1816314"/>
              <a:ext cx="5401183" cy="1994905"/>
            </a:xfrm>
            <a:prstGeom prst="rect">
              <a:avLst/>
            </a:prstGeom>
            <a:noFill/>
          </p:spPr>
          <p:txBody>
            <a:bodyPr wrap="square" rtlCol="0">
              <a:spAutoFit/>
            </a:bodyPr>
            <a:lstStyle/>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Hoạt</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động</a:t>
              </a:r>
              <a:r>
                <a:rPr lang="en-US" sz="5400" b="1" dirty="0">
                  <a:solidFill>
                    <a:srgbClr val="FF0000"/>
                  </a:solidFill>
                  <a:effectLst/>
                  <a:latin typeface="Cambria" panose="02040503050406030204" pitchFamily="18" charset="0"/>
                  <a:ea typeface="Cambria" panose="02040503050406030204" pitchFamily="18" charset="0"/>
                </a:rPr>
                <a:t> 2:</a:t>
              </a:r>
            </a:p>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Tuổi</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già</a:t>
              </a:r>
              <a:endParaRPr lang="en-US" sz="54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xmlns="" id="{A4927F30-568F-4E31-92E3-E228991A6348}"/>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62957"/>
            <a:stretch/>
          </p:blipFill>
          <p:spPr>
            <a:xfrm rot="10800000" flipV="1">
              <a:off x="6375087" y="4782210"/>
              <a:ext cx="3762493" cy="1665137"/>
            </a:xfrm>
            <a:prstGeom prst="rect">
              <a:avLst/>
            </a:prstGeom>
          </p:spPr>
        </p:pic>
      </p:grpSp>
      <p:pic>
        <p:nvPicPr>
          <p:cNvPr id="11" name="Picture 10" descr="A round pink label with white text and a black background&#10;&#10;Description automatically generated">
            <a:extLst>
              <a:ext uri="{FF2B5EF4-FFF2-40B4-BE49-F238E27FC236}">
                <a16:creationId xmlns:a16="http://schemas.microsoft.com/office/drawing/2014/main" xmlns="" id="{26E8ECF4-D1DB-214F-CFD0-C941A56DF30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xmlns="" val="28737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47ADE7B2-7F32-4E58-B01C-423CEEBA5705}"/>
              </a:ext>
            </a:extLst>
          </p:cNvPr>
          <p:cNvSpPr txBox="1"/>
          <p:nvPr/>
        </p:nvSpPr>
        <p:spPr>
          <a:xfrm>
            <a:off x="1665514" y="266844"/>
            <a:ext cx="9906000"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Quan sát hình 5, đọc thông tin và cho biết:</a:t>
            </a:r>
          </a:p>
          <a:p>
            <a:pPr lvl="0" algn="just"/>
            <a:r>
              <a:rPr lang="vi-VN" sz="3200" b="1" dirty="0">
                <a:solidFill>
                  <a:srgbClr val="002060"/>
                </a:solidFill>
                <a:latin typeface="Cambria" panose="02040503050406030204" pitchFamily="18" charset="0"/>
                <a:ea typeface="Cambria" panose="02040503050406030204" pitchFamily="18" charset="0"/>
              </a:rPr>
              <a:t>- Một số đặc điểm nổi bật của con người ở tuổi già.</a:t>
            </a:r>
          </a:p>
          <a:p>
            <a:pPr lvl="0" algn="just"/>
            <a:r>
              <a:rPr lang="vi-VN" sz="3200" b="1" dirty="0">
                <a:solidFill>
                  <a:srgbClr val="002060"/>
                </a:solidFill>
                <a:latin typeface="Cambria" panose="02040503050406030204" pitchFamily="18" charset="0"/>
                <a:ea typeface="Cambria" panose="02040503050406030204" pitchFamily="18" charset="0"/>
              </a:rPr>
              <a:t>- Vai trò của người già trong gia đình và xã hội.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D2343AA9-204B-C3DA-0FBE-1E24909FE5D0}"/>
              </a:ext>
            </a:extLst>
          </p:cNvPr>
          <p:cNvPicPr>
            <a:picLocks noChangeAspect="1"/>
          </p:cNvPicPr>
          <p:nvPr/>
        </p:nvPicPr>
        <p:blipFill>
          <a:blip r:embed="rId3"/>
          <a:stretch>
            <a:fillRect/>
          </a:stretch>
        </p:blipFill>
        <p:spPr>
          <a:xfrm>
            <a:off x="821190" y="2251301"/>
            <a:ext cx="10282239" cy="3369260"/>
          </a:xfrm>
          <a:prstGeom prst="rect">
            <a:avLst/>
          </a:prstGeom>
        </p:spPr>
      </p:pic>
      <p:pic>
        <p:nvPicPr>
          <p:cNvPr id="10242" name="Picture 2" descr="Hình ảnh Bà Già Chống Nạng PNG , Một Bà Già, Nạng, Người Già PNG miễn phí  tải tập tin PSDComment và Vector">
            <a:extLst>
              <a:ext uri="{FF2B5EF4-FFF2-40B4-BE49-F238E27FC236}">
                <a16:creationId xmlns:a16="http://schemas.microsoft.com/office/drawing/2014/main" xmlns="" id="{E2C6E1CD-A443-4EA1-6B35-A7040060FAD9}"/>
              </a:ext>
            </a:extLst>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4750" b="94417" l="10000" r="90000">
                        <a14:foregroundMark x1="33833" y1="12250" x2="52417" y2="14000"/>
                        <a14:foregroundMark x1="52417" y1="14000" x2="55583" y2="18250"/>
                        <a14:foregroundMark x1="47583" y1="4750" x2="50667" y2="6333"/>
                        <a14:foregroundMark x1="48250" y1="85750" x2="51917" y2="87583"/>
                        <a14:foregroundMark x1="65583" y1="88750" x2="71083" y2="86000"/>
                        <a14:foregroundMark x1="26500" y1="90000" x2="27583" y2="9441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66057" y="370115"/>
            <a:ext cx="1338942" cy="1338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95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8" name="Picture 4" descr="Hình ảnh Phim Hoạt Hình Ngày Của ông Bà PNG , Ngày ông Bà, Tôn Trọng Ngày  Già, Người Già PNG trong suốt và Vector để tải xuống miễn phí">
            <a:extLst>
              <a:ext uri="{FF2B5EF4-FFF2-40B4-BE49-F238E27FC236}">
                <a16:creationId xmlns:a16="http://schemas.microsoft.com/office/drawing/2014/main" xmlns="" id="{79C7B16B-04EB-191B-6524-7CD88973A51B}"/>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4688" b="94688" l="10000" r="90000">
                        <a14:foregroundMark x1="51250" y1="8594" x2="67188" y2="9531"/>
                        <a14:foregroundMark x1="55000" y1="4688" x2="61406" y2="5781"/>
                        <a14:foregroundMark x1="69219" y1="84219" x2="70000" y2="93750"/>
                        <a14:foregroundMark x1="70000" y1="93750" x2="72500" y2="9468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26572" y="1719942"/>
            <a:ext cx="4539343" cy="45393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354D2A66-0D2F-DCD6-1359-3B0FD5614E0C}"/>
              </a:ext>
            </a:extLst>
          </p:cNvPr>
          <p:cNvSpPr/>
          <p:nvPr/>
        </p:nvSpPr>
        <p:spPr>
          <a:xfrm>
            <a:off x="4767943" y="1643742"/>
            <a:ext cx="6738257" cy="3679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 Đặc điểm: </a:t>
            </a:r>
            <a:r>
              <a:rPr lang="vi-VN" sz="3600" dirty="0">
                <a:solidFill>
                  <a:srgbClr val="002060"/>
                </a:solidFill>
                <a:latin typeface="Cambria" panose="02040503050406030204" pitchFamily="18" charset="0"/>
                <a:ea typeface="Cambria" panose="02040503050406030204" pitchFamily="18" charset="0"/>
              </a:rPr>
              <a:t>không được nhanh, mắt nhìn kém hơn, nói to,... </a:t>
            </a:r>
            <a:endParaRPr lang="en-US" sz="3600"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 Vai trò: </a:t>
            </a:r>
            <a:r>
              <a:rPr lang="vi-VN" sz="3600" dirty="0">
                <a:solidFill>
                  <a:srgbClr val="002060"/>
                </a:solidFill>
                <a:latin typeface="Cambria" panose="02040503050406030204" pitchFamily="18" charset="0"/>
                <a:ea typeface="Cambria" panose="02040503050406030204" pitchFamily="18" charset="0"/>
              </a:rPr>
              <a:t>gương mẫu trong gia đình,</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trồng cây, giữ sạch đường làng ngõ xóm, giúp đỡ con cháu nấu cơm, đón cháu,... </a:t>
            </a:r>
          </a:p>
        </p:txBody>
      </p:sp>
    </p:spTree>
    <p:extLst>
      <p:ext uri="{BB962C8B-B14F-4D97-AF65-F5344CB8AC3E}">
        <p14:creationId xmlns:p14="http://schemas.microsoft.com/office/powerpoint/2010/main" xmlns="" val="406468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xmlns="" val="0"/>
              </a:ext>
            </a:extLst>
          </a:blip>
          <a:srcRect l="14570" t="50000" r="53428" b="134"/>
          <a:stretch/>
        </p:blipFill>
        <p:spPr>
          <a:xfrm>
            <a:off x="1298749" y="3287144"/>
            <a:ext cx="3138427" cy="3912067"/>
          </a:xfrm>
          <a:prstGeom prst="rect">
            <a:avLst/>
          </a:prstGeom>
        </p:spPr>
      </p:pic>
      <p:pic>
        <p:nvPicPr>
          <p:cNvPr id="8" name="Picture 7" descr="A black and orange text&#10;&#10;Description automatically generated">
            <a:extLst>
              <a:ext uri="{FF2B5EF4-FFF2-40B4-BE49-F238E27FC236}">
                <a16:creationId xmlns:a16="http://schemas.microsoft.com/office/drawing/2014/main" xmlns="" id="{DF8FCAF9-F35C-F680-2B97-D207D5E6D18C}"/>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69434" y="2349434"/>
            <a:ext cx="10307444" cy="2485317"/>
          </a:xfrm>
          <a:prstGeom prst="rect">
            <a:avLst/>
          </a:prstGeom>
        </p:spPr>
      </p:pic>
    </p:spTree>
    <p:extLst>
      <p:ext uri="{BB962C8B-B14F-4D97-AF65-F5344CB8AC3E}">
        <p14:creationId xmlns:p14="http://schemas.microsoft.com/office/powerpoint/2010/main" xmlns="" val="241470984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xmlns="" id="{BCA3E20D-17BF-4138-B3D8-62E7C06F144F}"/>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xmlns="" val="0"/>
              </a:ext>
            </a:extLst>
          </a:blip>
          <a:srcRect/>
          <a:stretch>
            <a:fillRect/>
          </a:stretch>
        </p:blipFill>
        <p:spPr bwMode="auto">
          <a:xfrm rot="1360685" flipH="1">
            <a:off x="10363101" y="759122"/>
            <a:ext cx="2632792" cy="14018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School Children PNG Transparent Images Free Download | Vector Files |  Pngtree">
            <a:extLst>
              <a:ext uri="{FF2B5EF4-FFF2-40B4-BE49-F238E27FC236}">
                <a16:creationId xmlns:a16="http://schemas.microsoft.com/office/drawing/2014/main" xmlns="" id="{5C34B84C-205A-CCC8-27A9-E54B2E3B6C4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22814" y="985157"/>
            <a:ext cx="6428014" cy="642801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4E42D17C-211E-81A4-E4D5-E487FE05F906}"/>
              </a:ext>
            </a:extLst>
          </p:cNvPr>
          <p:cNvPicPr>
            <a:picLocks noChangeAspect="1"/>
          </p:cNvPicPr>
          <p:nvPr/>
        </p:nvPicPr>
        <p:blipFill>
          <a:blip r:embed="rId5"/>
          <a:stretch>
            <a:fillRect/>
          </a:stretch>
        </p:blipFill>
        <p:spPr>
          <a:xfrm>
            <a:off x="1198320" y="616044"/>
            <a:ext cx="9577646" cy="2011854"/>
          </a:xfrm>
          <a:prstGeom prst="rect">
            <a:avLst/>
          </a:prstGeom>
        </p:spPr>
      </p:pic>
    </p:spTree>
    <p:extLst>
      <p:ext uri="{BB962C8B-B14F-4D97-AF65-F5344CB8AC3E}">
        <p14:creationId xmlns:p14="http://schemas.microsoft.com/office/powerpoint/2010/main" xmlns="" val="196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xmlns="" id="{DFDAB409-F8CE-BA16-168E-B87FA139C39E}"/>
              </a:ext>
            </a:extLst>
          </p:cNvPr>
          <p:cNvGraphicFramePr>
            <a:graphicFrameLocks noGrp="1"/>
          </p:cNvGraphicFramePr>
          <p:nvPr>
            <p:extLst>
              <p:ext uri="{D42A27DB-BD31-4B8C-83A1-F6EECF244321}">
                <p14:modId xmlns:p14="http://schemas.microsoft.com/office/powerpoint/2010/main" xmlns="" val="2533502959"/>
              </p:ext>
            </p:extLst>
          </p:nvPr>
        </p:nvGraphicFramePr>
        <p:xfrm>
          <a:off x="555172" y="2351315"/>
          <a:ext cx="11125200" cy="3731624"/>
        </p:xfrm>
        <a:graphic>
          <a:graphicData uri="http://schemas.openxmlformats.org/drawingml/2006/table">
            <a:tbl>
              <a:tblPr firstRow="1" bandRow="1">
                <a:tableStyleId>{21E4AEA4-8DFA-4A89-87EB-49C32662AFE0}</a:tableStyleId>
              </a:tblPr>
              <a:tblGrid>
                <a:gridCol w="1589315">
                  <a:extLst>
                    <a:ext uri="{9D8B030D-6E8A-4147-A177-3AD203B41FA5}">
                      <a16:colId xmlns:a16="http://schemas.microsoft.com/office/drawing/2014/main" xmlns="" val="489899173"/>
                    </a:ext>
                  </a:extLst>
                </a:gridCol>
                <a:gridCol w="1589314">
                  <a:extLst>
                    <a:ext uri="{9D8B030D-6E8A-4147-A177-3AD203B41FA5}">
                      <a16:colId xmlns:a16="http://schemas.microsoft.com/office/drawing/2014/main" xmlns="" val="1753172223"/>
                    </a:ext>
                  </a:extLst>
                </a:gridCol>
                <a:gridCol w="2329543">
                  <a:extLst>
                    <a:ext uri="{9D8B030D-6E8A-4147-A177-3AD203B41FA5}">
                      <a16:colId xmlns:a16="http://schemas.microsoft.com/office/drawing/2014/main" xmlns="" val="865968898"/>
                    </a:ext>
                  </a:extLst>
                </a:gridCol>
                <a:gridCol w="3135085">
                  <a:extLst>
                    <a:ext uri="{9D8B030D-6E8A-4147-A177-3AD203B41FA5}">
                      <a16:colId xmlns:a16="http://schemas.microsoft.com/office/drawing/2014/main" xmlns="" val="1564981788"/>
                    </a:ext>
                  </a:extLst>
                </a:gridCol>
                <a:gridCol w="2481943">
                  <a:extLst>
                    <a:ext uri="{9D8B030D-6E8A-4147-A177-3AD203B41FA5}">
                      <a16:colId xmlns:a16="http://schemas.microsoft.com/office/drawing/2014/main" xmlns="" val="3855741267"/>
                    </a:ext>
                  </a:extLst>
                </a:gridCol>
              </a:tblGrid>
              <a:tr h="727166">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4452240"/>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7219897"/>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057296"/>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72651642"/>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4278232"/>
                  </a:ext>
                </a:extLst>
              </a:tr>
            </a:tbl>
          </a:graphicData>
        </a:graphic>
      </p:graphicFrame>
      <p:sp>
        <p:nvSpPr>
          <p:cNvPr id="3" name="TextBox 2">
            <a:extLst>
              <a:ext uri="{FF2B5EF4-FFF2-40B4-BE49-F238E27FC236}">
                <a16:creationId xmlns:a16="http://schemas.microsoft.com/office/drawing/2014/main" xmlns="" id="{71C2BC47-D1F5-8550-E354-49A049766B79}"/>
              </a:ext>
            </a:extLst>
          </p:cNvPr>
          <p:cNvSpPr txBox="1"/>
          <p:nvPr/>
        </p:nvSpPr>
        <p:spPr>
          <a:xfrm>
            <a:off x="1143000" y="794657"/>
            <a:ext cx="9906000"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Chỉ ra những đặc điểm nổi bật phân biệt con người ở các giai đoạn phát triển khác nhau của cuộc đời.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5322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47ADE7B2-7F32-4E58-B01C-423CEEBA5705}"/>
              </a:ext>
            </a:extLst>
          </p:cNvPr>
          <p:cNvSpPr txBox="1"/>
          <p:nvPr/>
        </p:nvSpPr>
        <p:spPr>
          <a:xfrm>
            <a:off x="783771" y="331120"/>
            <a:ext cx="10591800" cy="584775"/>
          </a:xfrm>
          <a:prstGeom prst="rect">
            <a:avLst/>
          </a:prstGeom>
          <a:noFill/>
        </p:spPr>
        <p:txBody>
          <a:bodyPr wrap="square" rtlCol="0">
            <a:spAutoFit/>
          </a:bodyPr>
          <a:lstStyle/>
          <a:p>
            <a:pPr lvl="0" algn="ctr"/>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xmlns="" id="{DFDAB409-F8CE-BA16-168E-B87FA139C39E}"/>
              </a:ext>
            </a:extLst>
          </p:cNvPr>
          <p:cNvGraphicFramePr>
            <a:graphicFrameLocks noGrp="1"/>
          </p:cNvGraphicFramePr>
          <p:nvPr>
            <p:extLst>
              <p:ext uri="{D42A27DB-BD31-4B8C-83A1-F6EECF244321}">
                <p14:modId xmlns:p14="http://schemas.microsoft.com/office/powerpoint/2010/main" xmlns="" val="2452791664"/>
              </p:ext>
            </p:extLst>
          </p:nvPr>
        </p:nvGraphicFramePr>
        <p:xfrm>
          <a:off x="598714" y="1851779"/>
          <a:ext cx="11125200" cy="4243010"/>
        </p:xfrm>
        <a:graphic>
          <a:graphicData uri="http://schemas.openxmlformats.org/drawingml/2006/table">
            <a:tbl>
              <a:tblPr firstRow="1" bandRow="1">
                <a:tableStyleId>{21E4AEA4-8DFA-4A89-87EB-49C32662AFE0}</a:tableStyleId>
              </a:tblPr>
              <a:tblGrid>
                <a:gridCol w="1469572">
                  <a:extLst>
                    <a:ext uri="{9D8B030D-6E8A-4147-A177-3AD203B41FA5}">
                      <a16:colId xmlns:a16="http://schemas.microsoft.com/office/drawing/2014/main" xmlns="" val="489899173"/>
                    </a:ext>
                  </a:extLst>
                </a:gridCol>
                <a:gridCol w="1534885">
                  <a:extLst>
                    <a:ext uri="{9D8B030D-6E8A-4147-A177-3AD203B41FA5}">
                      <a16:colId xmlns:a16="http://schemas.microsoft.com/office/drawing/2014/main" xmlns="" val="1753172223"/>
                    </a:ext>
                  </a:extLst>
                </a:gridCol>
                <a:gridCol w="2231572">
                  <a:extLst>
                    <a:ext uri="{9D8B030D-6E8A-4147-A177-3AD203B41FA5}">
                      <a16:colId xmlns:a16="http://schemas.microsoft.com/office/drawing/2014/main" xmlns="" val="865968898"/>
                    </a:ext>
                  </a:extLst>
                </a:gridCol>
                <a:gridCol w="3407228">
                  <a:extLst>
                    <a:ext uri="{9D8B030D-6E8A-4147-A177-3AD203B41FA5}">
                      <a16:colId xmlns:a16="http://schemas.microsoft.com/office/drawing/2014/main" xmlns="" val="1564981788"/>
                    </a:ext>
                  </a:extLst>
                </a:gridCol>
                <a:gridCol w="2481943">
                  <a:extLst>
                    <a:ext uri="{9D8B030D-6E8A-4147-A177-3AD203B41FA5}">
                      <a16:colId xmlns:a16="http://schemas.microsoft.com/office/drawing/2014/main" xmlns="" val="3855741267"/>
                    </a:ext>
                  </a:extLst>
                </a:gridCol>
              </a:tblGrid>
              <a:tr h="859730">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4452240"/>
                  </a:ext>
                </a:extLst>
              </a:tr>
              <a:tr h="859730">
                <a:tc>
                  <a:txBody>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Nhỏ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yêu</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Khi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non </a:t>
                      </a:r>
                      <a:r>
                        <a:rPr lang="en-US" sz="2400" dirty="0" err="1">
                          <a:latin typeface="Cambria" panose="02040503050406030204" pitchFamily="18" charset="0"/>
                          <a:ea typeface="Cambria" panose="02040503050406030204" pitchFamily="18" charset="0"/>
                        </a:rPr>
                        <a:t>yếu</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Từ 3 đến dưới 6 tuổi: Chiều cao và cân nặng của trẻ tăng nhanh</a:t>
                      </a:r>
                      <a:endParaRPr lang="en-US" sz="2400" dirty="0">
                        <a:latin typeface="Cambria" panose="02040503050406030204" pitchFamily="18" charset="0"/>
                        <a:ea typeface="Cambria" panose="02040503050406030204" pitchFamily="18" charset="0"/>
                      </a:endParaRPr>
                    </a:p>
                    <a:p>
                      <a:pPr algn="just"/>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6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nặng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tục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tăng</a:t>
                      </a: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r>
                        <a:rPr lang="en-US" sz="2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7219897"/>
                  </a:ext>
                </a:extLst>
              </a:tr>
            </a:tbl>
          </a:graphicData>
        </a:graphic>
      </p:graphicFrame>
    </p:spTree>
    <p:extLst>
      <p:ext uri="{BB962C8B-B14F-4D97-AF65-F5344CB8AC3E}">
        <p14:creationId xmlns:p14="http://schemas.microsoft.com/office/powerpoint/2010/main" xmlns="" val="236202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xmlns="" id="{354D2A66-0D2F-DCD6-1359-3B0FD5614E0C}"/>
              </a:ext>
            </a:extLst>
          </p:cNvPr>
          <p:cNvSpPr/>
          <p:nvPr/>
        </p:nvSpPr>
        <p:spPr>
          <a:xfrm>
            <a:off x="1328058" y="381000"/>
            <a:ext cx="9742714" cy="19376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Cambria" panose="02040503050406030204" pitchFamily="18" charset="0"/>
                <a:ea typeface="Cambria" panose="02040503050406030204" pitchFamily="18" charset="0"/>
              </a:rPr>
              <a:t>2. </a:t>
            </a:r>
            <a:r>
              <a:rPr lang="vi-VN" sz="3600" b="1" dirty="0">
                <a:solidFill>
                  <a:srgbClr val="002060"/>
                </a:solidFill>
                <a:latin typeface="Cambria" panose="02040503050406030204" pitchFamily="18" charset="0"/>
                <a:ea typeface="Cambria" panose="02040503050406030204" pitchFamily="18" charset="0"/>
              </a:rPr>
              <a:t>Chia sẻ một số việc em có thể làm để thể hiện sự quan tâm, chăm sóc với những thành viên trong gia đình (hình 6).</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E32B5340-850D-2DB2-D89A-CD74916D95EE}"/>
              </a:ext>
            </a:extLst>
          </p:cNvPr>
          <p:cNvPicPr>
            <a:picLocks noChangeAspect="1"/>
          </p:cNvPicPr>
          <p:nvPr/>
        </p:nvPicPr>
        <p:blipFill>
          <a:blip r:embed="rId3"/>
          <a:stretch>
            <a:fillRect/>
          </a:stretch>
        </p:blipFill>
        <p:spPr>
          <a:xfrm>
            <a:off x="823912" y="3102427"/>
            <a:ext cx="10914189" cy="2438401"/>
          </a:xfrm>
          <a:prstGeom prst="rect">
            <a:avLst/>
          </a:prstGeom>
        </p:spPr>
      </p:pic>
    </p:spTree>
    <p:extLst>
      <p:ext uri="{BB962C8B-B14F-4D97-AF65-F5344CB8AC3E}">
        <p14:creationId xmlns:p14="http://schemas.microsoft.com/office/powerpoint/2010/main" xmlns="" val="34768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0CA99A62-F097-5F11-AE2C-62B9C818AB25}"/>
              </a:ext>
            </a:extLst>
          </p:cNvPr>
          <p:cNvPicPr>
            <a:picLocks noChangeAspect="1"/>
          </p:cNvPicPr>
          <p:nvPr/>
        </p:nvPicPr>
        <p:blipFill>
          <a:blip r:embed="rId2"/>
          <a:stretch>
            <a:fillRect/>
          </a:stretch>
        </p:blipFill>
        <p:spPr>
          <a:xfrm>
            <a:off x="1040266" y="990600"/>
            <a:ext cx="4007922" cy="3135086"/>
          </a:xfrm>
          <a:prstGeom prst="rect">
            <a:avLst/>
          </a:prstGeom>
        </p:spPr>
      </p:pic>
      <p:pic>
        <p:nvPicPr>
          <p:cNvPr id="8" name="Picture 7">
            <a:extLst>
              <a:ext uri="{FF2B5EF4-FFF2-40B4-BE49-F238E27FC236}">
                <a16:creationId xmlns:a16="http://schemas.microsoft.com/office/drawing/2014/main" xmlns="" id="{A41BE32E-A89D-D181-A4B3-89ECAAFBE80E}"/>
              </a:ext>
            </a:extLst>
          </p:cNvPr>
          <p:cNvPicPr>
            <a:picLocks noChangeAspect="1"/>
          </p:cNvPicPr>
          <p:nvPr/>
        </p:nvPicPr>
        <p:blipFill>
          <a:blip r:embed="rId3"/>
          <a:stretch>
            <a:fillRect/>
          </a:stretch>
        </p:blipFill>
        <p:spPr>
          <a:xfrm>
            <a:off x="6728731" y="1258660"/>
            <a:ext cx="3796985" cy="2856139"/>
          </a:xfrm>
          <a:prstGeom prst="rect">
            <a:avLst/>
          </a:prstGeom>
        </p:spPr>
      </p:pic>
      <p:sp>
        <p:nvSpPr>
          <p:cNvPr id="9" name="Rectangle 8">
            <a:extLst>
              <a:ext uri="{FF2B5EF4-FFF2-40B4-BE49-F238E27FC236}">
                <a16:creationId xmlns:a16="http://schemas.microsoft.com/office/drawing/2014/main" xmlns=""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Chơi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với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ông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xmlns="" id="{C0A88BAF-319B-84A6-8367-DC3187FC4CD7}"/>
              </a:ext>
            </a:extLst>
          </p:cNvPr>
          <p:cNvSpPr/>
          <p:nvPr/>
        </p:nvSpPr>
        <p:spPr>
          <a:xfrm>
            <a:off x="6662058" y="4125686"/>
            <a:ext cx="4093028"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Giúp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mẹ</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nấu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xmlns="" val="1184929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dirty="0" err="1">
                <a:solidFill>
                  <a:srgbClr val="002060"/>
                </a:solidFill>
                <a:latin typeface="Cambria" panose="02040503050406030204" pitchFamily="18" charset="0"/>
                <a:ea typeface="Cambria" panose="02040503050406030204" pitchFamily="18" charset="0"/>
              </a:rPr>
              <a:t>mâm</a:t>
            </a:r>
            <a:r>
              <a:rPr lang="en-US" sz="3600" b="1" dirty="0">
                <a:solidFill>
                  <a:srgbClr val="002060"/>
                </a:solidFill>
                <a:latin typeface="Cambria" panose="02040503050406030204" pitchFamily="18" charset="0"/>
                <a:ea typeface="Cambria" panose="02040503050406030204" pitchFamily="18" charset="0"/>
              </a:rPr>
              <a:t> c</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xmlns="" id="{C0A88BAF-319B-84A6-8367-DC3187FC4CD7}"/>
              </a:ext>
            </a:extLst>
          </p:cNvPr>
          <p:cNvSpPr/>
          <p:nvPr/>
        </p:nvSpPr>
        <p:spPr>
          <a:xfrm>
            <a:off x="6662057" y="4125686"/>
            <a:ext cx="4561113"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a:solidFill>
                  <a:srgbClr val="002060"/>
                </a:solidFill>
                <a:latin typeface="Cambria" panose="02040503050406030204" pitchFamily="18" charset="0"/>
                <a:ea typeface="Cambria" panose="02040503050406030204" pitchFamily="18" charset="0"/>
              </a:rPr>
              <a:t>Dọn vệ sinh nhà cửa.</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B344032E-C34B-4E15-4B24-FE0FA8ED30F9}"/>
              </a:ext>
            </a:extLst>
          </p:cNvPr>
          <p:cNvPicPr>
            <a:picLocks noChangeAspect="1"/>
          </p:cNvPicPr>
          <p:nvPr/>
        </p:nvPicPr>
        <p:blipFill>
          <a:blip r:embed="rId2"/>
          <a:stretch>
            <a:fillRect/>
          </a:stretch>
        </p:blipFill>
        <p:spPr>
          <a:xfrm>
            <a:off x="1190626" y="1008288"/>
            <a:ext cx="3784146" cy="2796977"/>
          </a:xfrm>
          <a:prstGeom prst="rect">
            <a:avLst/>
          </a:prstGeom>
        </p:spPr>
      </p:pic>
      <p:pic>
        <p:nvPicPr>
          <p:cNvPr id="6" name="Picture 5">
            <a:extLst>
              <a:ext uri="{FF2B5EF4-FFF2-40B4-BE49-F238E27FC236}">
                <a16:creationId xmlns:a16="http://schemas.microsoft.com/office/drawing/2014/main" xmlns="" id="{3C75F70B-94A1-4C00-A680-08EBE3E60550}"/>
              </a:ext>
            </a:extLst>
          </p:cNvPr>
          <p:cNvPicPr>
            <a:picLocks noChangeAspect="1"/>
          </p:cNvPicPr>
          <p:nvPr/>
        </p:nvPicPr>
        <p:blipFill>
          <a:blip r:embed="rId3"/>
          <a:stretch>
            <a:fillRect/>
          </a:stretch>
        </p:blipFill>
        <p:spPr>
          <a:xfrm>
            <a:off x="6842352" y="1198790"/>
            <a:ext cx="3422877" cy="2707876"/>
          </a:xfrm>
          <a:prstGeom prst="rect">
            <a:avLst/>
          </a:prstGeom>
        </p:spPr>
      </p:pic>
    </p:spTree>
    <p:extLst>
      <p:ext uri="{BB962C8B-B14F-4D97-AF65-F5344CB8AC3E}">
        <p14:creationId xmlns:p14="http://schemas.microsoft.com/office/powerpoint/2010/main" xmlns="" val="3461803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xmlns="" val="0"/>
              </a:ext>
            </a:extLst>
          </a:blip>
          <a:srcRect l="14570" t="50000" r="53428" b="134"/>
          <a:stretch/>
        </p:blipFill>
        <p:spPr>
          <a:xfrm>
            <a:off x="1298749" y="3287144"/>
            <a:ext cx="3138427" cy="3912067"/>
          </a:xfrm>
          <a:prstGeom prst="rect">
            <a:avLst/>
          </a:prstGeom>
        </p:spPr>
      </p:pic>
      <p:pic>
        <p:nvPicPr>
          <p:cNvPr id="7" name="Picture 6" descr="A close up of a black background&#10;&#10;Description automatically generated">
            <a:extLst>
              <a:ext uri="{FF2B5EF4-FFF2-40B4-BE49-F238E27FC236}">
                <a16:creationId xmlns:a16="http://schemas.microsoft.com/office/drawing/2014/main" xmlns="" id="{A7E4EC22-7C3F-29A1-80AE-D1D29188CEF2}"/>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11513" y="2036763"/>
            <a:ext cx="12192000" cy="294059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xmlns="" id="{7CC89BCC-D516-A848-D8E8-2CCDC7B0E37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xmlns="" val="247490778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xmlns="" id="{F00982C3-230D-CADB-7A51-1AB9A847BF31}"/>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xmlns="" id="{9EE3390E-B954-ED1C-8A1A-78D9303BB395}"/>
              </a:ext>
            </a:extLst>
          </p:cNvPr>
          <p:cNvCxnSpPr>
            <a:stCxn id="2"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xmlns="" id="{1D806C9A-BB9F-FEF7-598A-95B8FB9ABB24}"/>
              </a:ext>
            </a:extLst>
          </p:cNvPr>
          <p:cNvSpPr/>
          <p:nvPr/>
        </p:nvSpPr>
        <p:spPr>
          <a:xfrm>
            <a:off x="4136571" y="511629"/>
            <a:ext cx="7445829" cy="25037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Các giai đoạn phát triển chính của con người bao gồm tuổi ấu thơ, tuổi vị thành niên, tuổi trưởng thành và tuổi già.</a:t>
            </a:r>
            <a:endParaRPr lang="en-US" sz="32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xmlns="" id="{C0A700E7-A1E3-FBC8-3378-0DD50D8FC830}"/>
              </a:ext>
            </a:extLst>
          </p:cNvPr>
          <p:cNvCxnSpPr>
            <a:cxnSpLocks/>
          </p:cNvCxnSpPr>
          <p:nvPr/>
        </p:nvCxnSpPr>
        <p:spPr>
          <a:xfrm>
            <a:off x="3429000" y="3385457"/>
            <a:ext cx="805544" cy="13062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xmlns="" id="{1979A13E-0F1A-41CB-50C6-D15BD3879A75}"/>
              </a:ext>
            </a:extLst>
          </p:cNvPr>
          <p:cNvSpPr/>
          <p:nvPr/>
        </p:nvSpPr>
        <p:spPr>
          <a:xfrm>
            <a:off x="4245429" y="3842657"/>
            <a:ext cx="7445829" cy="23730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Con người ở mỗi giai đoạn có những đặc điểm phát triển đặc trưng về thể chất, tâm lí và có vai trò, trách nhiệm khác nhau đối với gia đình và xã hội.</a:t>
            </a:r>
          </a:p>
        </p:txBody>
      </p:sp>
    </p:spTree>
    <p:extLst>
      <p:ext uri="{BB962C8B-B14F-4D97-AF65-F5344CB8AC3E}">
        <p14:creationId xmlns:p14="http://schemas.microsoft.com/office/powerpoint/2010/main" xmlns="" val="199927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12201525"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b="1" dirty="0" smtClean="0"/>
              <a:t>                                                             </a:t>
            </a:r>
            <a:r>
              <a:rPr lang="en-US" sz="3200" b="1" dirty="0" err="1" smtClean="0"/>
              <a:t>Khoa</a:t>
            </a:r>
            <a:r>
              <a:rPr lang="en-US" sz="3200" b="1" dirty="0" smtClean="0"/>
              <a:t> </a:t>
            </a:r>
            <a:r>
              <a:rPr lang="en-US" sz="3200" b="1" dirty="0" err="1" smtClean="0"/>
              <a:t>học</a:t>
            </a:r>
            <a:endParaRPr lang="en-US" sz="3200" b="1" dirty="0" smtClean="0"/>
          </a:p>
          <a:p>
            <a:pPr fontAlgn="base">
              <a:spcBef>
                <a:spcPct val="0"/>
              </a:spcBef>
              <a:spcAft>
                <a:spcPct val="0"/>
              </a:spcAft>
            </a:pPr>
            <a:r>
              <a:rPr lang="en-US" sz="3200" b="1" dirty="0" err="1" smtClean="0"/>
              <a:t>Bài</a:t>
            </a:r>
            <a:r>
              <a:rPr lang="en-US" sz="3200" b="1" dirty="0" smtClean="0"/>
              <a:t> </a:t>
            </a:r>
            <a:r>
              <a:rPr lang="en-US" sz="3200" b="1" dirty="0" smtClean="0"/>
              <a:t>23: </a:t>
            </a:r>
            <a:r>
              <a:rPr lang="en-US" sz="3200" b="1" dirty="0" err="1" smtClean="0"/>
              <a:t>Các</a:t>
            </a:r>
            <a:r>
              <a:rPr lang="en-US" sz="3200" b="1" dirty="0" smtClean="0"/>
              <a:t> </a:t>
            </a:r>
            <a:r>
              <a:rPr lang="en-US" sz="3200" b="1" dirty="0" err="1" smtClean="0"/>
              <a:t>giai</a:t>
            </a:r>
            <a:r>
              <a:rPr lang="en-US" sz="3200" b="1" dirty="0" smtClean="0"/>
              <a:t> </a:t>
            </a:r>
            <a:r>
              <a:rPr lang="en-US" sz="3200" b="1" dirty="0" err="1" smtClean="0"/>
              <a:t>đoạn</a:t>
            </a:r>
            <a:r>
              <a:rPr lang="en-US" sz="3200" b="1" dirty="0" smtClean="0"/>
              <a:t> </a:t>
            </a:r>
            <a:r>
              <a:rPr lang="en-US" sz="3200" b="1" dirty="0" err="1" smtClean="0"/>
              <a:t>phát</a:t>
            </a:r>
            <a:r>
              <a:rPr lang="en-US" sz="3200" b="1" dirty="0" smtClean="0"/>
              <a:t> </a:t>
            </a:r>
            <a:r>
              <a:rPr lang="en-US" sz="3200" b="1" dirty="0" err="1" smtClean="0"/>
              <a:t>triển</a:t>
            </a:r>
            <a:r>
              <a:rPr lang="en-US" sz="3200" b="1" dirty="0" smtClean="0"/>
              <a:t> </a:t>
            </a:r>
            <a:r>
              <a:rPr lang="en-US" sz="3200" b="1" dirty="0" err="1" smtClean="0"/>
              <a:t>chính</a:t>
            </a:r>
            <a:r>
              <a:rPr lang="en-US" sz="3200" b="1" dirty="0" smtClean="0"/>
              <a:t> </a:t>
            </a:r>
            <a:r>
              <a:rPr lang="en-US" sz="3200" b="1" dirty="0" err="1" smtClean="0"/>
              <a:t>của</a:t>
            </a:r>
            <a:r>
              <a:rPr lang="en-US" sz="3200" b="1" dirty="0" smtClean="0"/>
              <a:t> con </a:t>
            </a:r>
            <a:r>
              <a:rPr lang="en-US" sz="3200" b="1" dirty="0" err="1" smtClean="0"/>
              <a:t>người</a:t>
            </a:r>
            <a:r>
              <a:rPr lang="en-US" sz="3200" b="1" dirty="0" smtClean="0"/>
              <a:t> (</a:t>
            </a:r>
            <a:r>
              <a:rPr lang="en-US" sz="3200" b="1" dirty="0" err="1" smtClean="0"/>
              <a:t>Tiết</a:t>
            </a:r>
            <a:r>
              <a:rPr lang="en-US" sz="3200" b="1" dirty="0" smtClean="0"/>
              <a:t> 3)</a:t>
            </a:r>
            <a:endParaRPr lang="en-US" sz="3200" dirty="0" smtClean="0"/>
          </a:p>
          <a:p>
            <a:pPr lvl="0" fontAlgn="base">
              <a:spcBef>
                <a:spcPct val="0"/>
              </a:spcBef>
              <a:spcAft>
                <a:spcPct val="0"/>
              </a:spcAft>
            </a:pPr>
            <a:r>
              <a:rPr lang="en-US" sz="3200" dirty="0" smtClean="0">
                <a:latin typeface="Times New Roman" pitchFamily="18" charset="0"/>
                <a:ea typeface="Times New Roman" pitchFamily="18" charset="0"/>
                <a:cs typeface="Times New Roman" pitchFamily="18" charset="0"/>
              </a:rPr>
              <a:t>4. </a:t>
            </a:r>
            <a:r>
              <a:rPr lang="en-US" sz="3200" dirty="0" err="1" smtClean="0">
                <a:latin typeface="Times New Roman" pitchFamily="18" charset="0"/>
                <a:ea typeface="Times New Roman" pitchFamily="18" charset="0"/>
                <a:cs typeface="Times New Roman" pitchFamily="18" charset="0"/>
              </a:rPr>
              <a:t>Tuổi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trưởng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thành</a:t>
            </a:r>
            <a:r>
              <a:rPr lang="en-US" sz="3200" dirty="0" smtClean="0">
                <a:latin typeface="Times New Roman" pitchFamily="18" charset="0"/>
                <a:ea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eaLnBrk="0" fontAlgn="base" hangingPunct="0">
              <a:spcBef>
                <a:spcPct val="0"/>
              </a:spcBef>
              <a:spcAft>
                <a:spcPct val="0"/>
              </a:spcAft>
            </a:pP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Cơ</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thể</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hoàn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thiện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về</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thể</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chất</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tâm</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lí</a:t>
            </a:r>
            <a:r>
              <a:rPr lang="en-US" sz="3200" dirty="0" smtClean="0">
                <a:latin typeface="Times New Roman" pitchFamily="18" charset="0"/>
                <a:ea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eaLnBrk="0" fontAlgn="base" hangingPunct="0">
              <a:spcBef>
                <a:spcPct val="0"/>
              </a:spcBef>
              <a:spcAft>
                <a:spcPct val="0"/>
              </a:spcAft>
            </a:pPr>
            <a:r>
              <a:rPr lang="en-US" sz="3200" dirty="0" smtClean="0">
                <a:latin typeface="Times New Roman" pitchFamily="18" charset="0"/>
                <a:ea typeface="Times New Roman" pitchFamily="18" charset="0"/>
                <a:cs typeface="Times New Roman" pitchFamily="18" charset="0"/>
              </a:rPr>
              <a:t>- Con </a:t>
            </a:r>
            <a:r>
              <a:rPr lang="en-US" sz="3200" dirty="0" err="1" smtClean="0">
                <a:latin typeface="Times New Roman" pitchFamily="18" charset="0"/>
                <a:ea typeface="Times New Roman" pitchFamily="18" charset="0"/>
                <a:cs typeface="Times New Roman" pitchFamily="18" charset="0"/>
              </a:rPr>
              <a:t>người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chịu</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trách</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nhiệm</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với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bản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thân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gia</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đình</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và</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xã</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hội</a:t>
            </a:r>
            <a:r>
              <a:rPr lang="en-US" sz="3200" dirty="0" smtClean="0">
                <a:latin typeface="Times New Roman" pitchFamily="18" charset="0"/>
                <a:ea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eaLnBrk="0" fontAlgn="base" hangingPunct="0">
              <a:spcBef>
                <a:spcPct val="0"/>
              </a:spcBef>
              <a:spcAft>
                <a:spcPct val="0"/>
              </a:spcAft>
            </a:pP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Người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trưởng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thành</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là</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lực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lượng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chủ</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yếu</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tham</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gia</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hoạt</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động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sản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xuất</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lao</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động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trong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xã</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hội</a:t>
            </a:r>
            <a:r>
              <a:rPr lang="en-US" sz="3200" dirty="0" smtClean="0">
                <a:latin typeface="Times New Roman" pitchFamily="18" charset="0"/>
                <a:ea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eaLnBrk="0" fontAlgn="base" hangingPunct="0">
              <a:spcBef>
                <a:spcPct val="0"/>
              </a:spcBef>
              <a:spcAft>
                <a:spcPct val="0"/>
              </a:spcAft>
            </a:pPr>
            <a:r>
              <a:rPr lang="en-US" sz="3200" dirty="0" smtClean="0">
                <a:latin typeface="Times New Roman" pitchFamily="18" charset="0"/>
                <a:ea typeface="Times New Roman" pitchFamily="18" charset="0"/>
                <a:cs typeface="Times New Roman" pitchFamily="18" charset="0"/>
              </a:rPr>
              <a:t>5. </a:t>
            </a:r>
            <a:r>
              <a:rPr lang="en-US" sz="3200" dirty="0" err="1" smtClean="0">
                <a:latin typeface="Times New Roman" pitchFamily="18" charset="0"/>
                <a:ea typeface="Times New Roman" pitchFamily="18" charset="0"/>
                <a:cs typeface="Times New Roman" pitchFamily="18" charset="0"/>
              </a:rPr>
              <a:t>Tuổi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già</a:t>
            </a:r>
            <a:r>
              <a:rPr lang="en-US" sz="3200" dirty="0" smtClean="0">
                <a:latin typeface="Times New Roman" pitchFamily="18" charset="0"/>
                <a:ea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eaLnBrk="0" fontAlgn="base" hangingPunct="0">
              <a:spcBef>
                <a:spcPct val="0"/>
              </a:spcBef>
              <a:spcAft>
                <a:spcPct val="0"/>
              </a:spcAft>
            </a:pPr>
            <a:r>
              <a:rPr lang="en-US" sz="3200" dirty="0" smtClean="0">
                <a:latin typeface="Times New Roman" pitchFamily="18" charset="0"/>
                <a:ea typeface="Times New Roman" pitchFamily="18" charset="0"/>
                <a:cs typeface="Times New Roman" pitchFamily="18" charset="0"/>
              </a:rPr>
              <a:t>- Ở </a:t>
            </a:r>
            <a:r>
              <a:rPr lang="en-US" sz="3200" dirty="0" err="1" smtClean="0">
                <a:latin typeface="Times New Roman" pitchFamily="18" charset="0"/>
                <a:ea typeface="Times New Roman" pitchFamily="18" charset="0"/>
                <a:cs typeface="Times New Roman" pitchFamily="18" charset="0"/>
              </a:rPr>
              <a:t>giai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đoạn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này</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sức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khỏe</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sự</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nhạy</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bén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của</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các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giác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quan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trí</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nhớ</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giảm</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dần</a:t>
            </a:r>
            <a:r>
              <a:rPr lang="en-US" sz="3200" dirty="0" smtClean="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Người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già</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nên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kết</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hợp</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chế</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độ</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ăn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uống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rèn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luyện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thân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thể</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để</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giữ</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gìn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sức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khỏe</a:t>
            </a:r>
            <a:r>
              <a:rPr lang="en-US" sz="3200" dirty="0" smtClean="0">
                <a:latin typeface="Times New Roman" pitchFamily="18" charset="0"/>
                <a:ea typeface="Times New Roman" pitchFamily="18" charset="0"/>
                <a:cs typeface="Times New Roman" pitchFamily="18" charset="0"/>
              </a:rPr>
              <a:t>.</a:t>
            </a:r>
            <a:r>
              <a:rPr lang="en-US" sz="3200" dirty="0" smtClean="0">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en-US" sz="32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1DB5263-9CA8-4B01-B087-93217F98B891}"/>
              </a:ext>
            </a:extLst>
          </p:cNvPr>
          <p:cNvGrpSpPr/>
          <p:nvPr/>
        </p:nvGrpSpPr>
        <p:grpSpPr>
          <a:xfrm>
            <a:off x="617981" y="4127022"/>
            <a:ext cx="2863524" cy="2199367"/>
            <a:chOff x="5817379" y="1082698"/>
            <a:chExt cx="2468320" cy="1941239"/>
          </a:xfrm>
          <a:effectLst>
            <a:outerShdw blurRad="50800" dist="76200" dir="4200000" sx="107000" sy="107000" algn="tl" rotWithShape="0">
              <a:prstClr val="black">
                <a:alpha val="40000"/>
              </a:prstClr>
            </a:outerShdw>
          </a:effectLst>
        </p:grpSpPr>
        <p:sp>
          <p:nvSpPr>
            <p:cNvPr id="3" name="Rectangle 2">
              <a:extLst>
                <a:ext uri="{FF2B5EF4-FFF2-40B4-BE49-F238E27FC236}">
                  <a16:creationId xmlns:a16="http://schemas.microsoft.com/office/drawing/2014/main" xmlns="" id="{D0E71D9D-61EF-47A9-9A3F-8D9049B5E0A7}"/>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DB0F4031-7075-4A14-B26B-6A0BAE173EC5}"/>
                </a:ext>
              </a:extLst>
            </p:cNvPr>
            <p:cNvCxnSpPr>
              <a:cxnSpLocks/>
              <a:stCxn id="3" idx="0"/>
              <a:endCxn id="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8340EC8-1007-4A3B-8D78-11A07773015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4C22C4E7-F0D5-438C-9413-6E51EA01D982}"/>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C149737E-DBA3-447B-9244-E7221B307E55}"/>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805DEB6-6D27-4672-88CF-B06D7134C78E}"/>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FDF4F91-495A-4C8B-8E45-810793CC3812}"/>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A20DE561-B5B3-42CA-8638-77BDAF40DFF3}"/>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2848D3C4-48DF-4730-8572-17C78CE1E348}"/>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49CF0D7-1083-4F23-AF22-408917FF28A5}"/>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C9613372-6673-458B-AA89-9B572083F935}"/>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705D816C-76DE-4BEA-A487-57E2F24E38FE}"/>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picture containing text, clock&#10;&#10;Description automatically generated">
            <a:extLst>
              <a:ext uri="{FF2B5EF4-FFF2-40B4-BE49-F238E27FC236}">
                <a16:creationId xmlns:a16="http://schemas.microsoft.com/office/drawing/2014/main" xmlns="" id="{51826B89-E365-468C-A42F-B2466ED192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7813" y="592689"/>
            <a:ext cx="1075409" cy="1074548"/>
          </a:xfrm>
          <a:prstGeom prst="rect">
            <a:avLst/>
          </a:prstGeom>
          <a:effectLst>
            <a:outerShdw blurRad="50800" dist="38100" dir="2700000" sx="105000" sy="105000" algn="tl" rotWithShape="0">
              <a:prstClr val="black">
                <a:alpha val="40000"/>
              </a:prstClr>
            </a:outerShdw>
          </a:effectLst>
        </p:spPr>
      </p:pic>
      <p:grpSp>
        <p:nvGrpSpPr>
          <p:cNvPr id="16" name="Group 15">
            <a:extLst>
              <a:ext uri="{FF2B5EF4-FFF2-40B4-BE49-F238E27FC236}">
                <a16:creationId xmlns:a16="http://schemas.microsoft.com/office/drawing/2014/main" xmlns="" id="{76DE5E97-377D-48AF-8C2A-8F8A1F51275E}"/>
              </a:ext>
            </a:extLst>
          </p:cNvPr>
          <p:cNvGrpSpPr/>
          <p:nvPr/>
        </p:nvGrpSpPr>
        <p:grpSpPr>
          <a:xfrm>
            <a:off x="5295478" y="481756"/>
            <a:ext cx="3654556" cy="1487902"/>
            <a:chOff x="5919537" y="1219200"/>
            <a:chExt cx="2261937" cy="1804737"/>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xmlns="" id="{68F8A4F3-06E7-4E9B-94AF-2425DEC59520}"/>
                </a:ext>
              </a:extLst>
            </p:cNvPr>
            <p:cNvSpPr/>
            <p:nvPr/>
          </p:nvSpPr>
          <p:spPr>
            <a:xfrm>
              <a:off x="5919537" y="1219200"/>
              <a:ext cx="2261937" cy="1804737"/>
            </a:xfrm>
            <a:prstGeom prst="rect">
              <a:avLst/>
            </a:prstGeom>
            <a:solidFill>
              <a:schemeClr val="bg1"/>
            </a:solidFill>
            <a:ln w="38100">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C7FEDFC9-2CCB-4F7D-BE8C-E8EEDF94E777}"/>
                </a:ext>
              </a:extLst>
            </p:cNvPr>
            <p:cNvCxnSpPr>
              <a:cxnSpLocks/>
              <a:stCxn id="17" idx="0"/>
              <a:endCxn id="17" idx="2"/>
            </p:cNvCxnSpPr>
            <p:nvPr/>
          </p:nvCxnSpPr>
          <p:spPr>
            <a:xfrm>
              <a:off x="7050506"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5D14339-5A8D-4516-B4CD-BA35D0C614C4}"/>
                </a:ext>
              </a:extLst>
            </p:cNvPr>
            <p:cNvCxnSpPr>
              <a:cxnSpLocks/>
            </p:cNvCxnSpPr>
            <p:nvPr/>
          </p:nvCxnSpPr>
          <p:spPr>
            <a:xfrm>
              <a:off x="6448927"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7B6E734-66E1-45D8-8D24-233966817F10}"/>
                </a:ext>
              </a:extLst>
            </p:cNvPr>
            <p:cNvCxnSpPr>
              <a:cxnSpLocks/>
            </p:cNvCxnSpPr>
            <p:nvPr/>
          </p:nvCxnSpPr>
          <p:spPr>
            <a:xfrm>
              <a:off x="7635752"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35FFAE01-C7D1-4E36-9BCF-1EBACF753EF3}"/>
                </a:ext>
              </a:extLst>
            </p:cNvPr>
            <p:cNvSpPr/>
            <p:nvPr/>
          </p:nvSpPr>
          <p:spPr>
            <a:xfrm>
              <a:off x="650375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9FA96506-11A0-4FF8-908B-EDE14AD927F6}"/>
                </a:ext>
              </a:extLst>
            </p:cNvPr>
            <p:cNvSpPr/>
            <p:nvPr/>
          </p:nvSpPr>
          <p:spPr>
            <a:xfrm>
              <a:off x="634838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032439E0-92E4-48FB-A841-BAE29AA84369}"/>
                </a:ext>
              </a:extLst>
            </p:cNvPr>
            <p:cNvSpPr/>
            <p:nvPr/>
          </p:nvSpPr>
          <p:spPr>
            <a:xfrm>
              <a:off x="769444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8B704D1D-D207-4424-921D-FA46437BD315}"/>
                </a:ext>
              </a:extLst>
            </p:cNvPr>
            <p:cNvSpPr/>
            <p:nvPr/>
          </p:nvSpPr>
          <p:spPr>
            <a:xfrm>
              <a:off x="753907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xmlns="" id="{4A0FF175-E51E-55B4-7FA2-CA4EEBAA4B12}"/>
              </a:ext>
            </a:extLst>
          </p:cNvPr>
          <p:cNvPicPr>
            <a:picLocks noChangeAspect="1"/>
          </p:cNvPicPr>
          <p:nvPr/>
        </p:nvPicPr>
        <p:blipFill>
          <a:blip r:embed="rId3"/>
          <a:stretch>
            <a:fillRect/>
          </a:stretch>
        </p:blipFill>
        <p:spPr>
          <a:xfrm>
            <a:off x="4414953" y="2053936"/>
            <a:ext cx="6736664" cy="4804064"/>
          </a:xfrm>
          <a:prstGeom prst="rect">
            <a:avLst/>
          </a:prstGeom>
        </p:spPr>
      </p:pic>
    </p:spTree>
    <p:extLst>
      <p:ext uri="{BB962C8B-B14F-4D97-AF65-F5344CB8AC3E}">
        <p14:creationId xmlns:p14="http://schemas.microsoft.com/office/powerpoint/2010/main" xmlns="" val="9740506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00326" y="400050"/>
            <a:ext cx="105918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ptos"/>
              </a:rPr>
              <a:t>4.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ptos"/>
              </a:rPr>
              <a:t>Tuổi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ptos"/>
              </a:rPr>
              <a:t>trưởng</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ptos"/>
              </a:rPr>
              <a:t>thành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ptos"/>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Cơ</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thể</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hoàn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thiện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về</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thể</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chất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tâm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lí</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Con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người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chịu</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trách</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nhiệm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với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bản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thân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gia</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đình</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và</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xã</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hội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Người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trưởng</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thành</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là</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lực</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lượng</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chủ</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yếu</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tham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gia</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hoạt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động</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sản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xuất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lao</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động</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trong</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xã</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hội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5.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Tuổi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già</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Ở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giai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đoạn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này</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sức</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khỏe</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sự</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nhạy</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bén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của</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các</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giác</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quan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trí</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nhớ</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giảm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ptos"/>
              </a:rPr>
              <a:t>dần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ptos"/>
              </a:rPr>
              <a: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Người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già</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nên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hợp</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chế</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ăn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uống</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rèn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luyện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thân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thể</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để</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giữ</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gìn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sức</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khỏe</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gái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10 -</a:t>
            </a:r>
            <a:r>
              <a:rPr lang="en-US" sz="5400" b="1" dirty="0">
                <a:solidFill>
                  <a:srgbClr val="FF0000"/>
                </a:solidFill>
                <a:latin typeface="Calibri" panose="020F0502020204030204"/>
              </a:rPr>
              <a:t> </a:t>
            </a:r>
            <a:r>
              <a:rPr lang="vi-VN" sz="5400" b="1" dirty="0">
                <a:solidFill>
                  <a:srgbClr val="FF0000"/>
                </a:solidFill>
                <a:latin typeface="Calibri" panose="020F0502020204030204"/>
              </a:rPr>
              <a:t>15 tuổi.</a:t>
            </a:r>
            <a:endParaRPr kumimoji="0" lang="vi-VN" sz="5400" i="0" u="none" strike="noStrike" kern="1200" cap="none" spc="0" normalizeH="0" baseline="0" noProof="0" dirty="0">
              <a:ln>
                <a:noFill/>
              </a:ln>
              <a:solidFill>
                <a:srgbClr val="FF0000"/>
              </a:solidFill>
              <a:effectLst/>
              <a:uLnTx/>
              <a:uFillTx/>
              <a:latin typeface="Calibri" panose="020F0502020204030204"/>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936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trai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13</a:t>
            </a:r>
            <a:r>
              <a:rPr lang="en-US" sz="5400" b="1" dirty="0">
                <a:solidFill>
                  <a:srgbClr val="FF0000"/>
                </a:solidFill>
                <a:latin typeface="Calibri" panose="020F0502020204030204"/>
              </a:rPr>
              <a:t> </a:t>
            </a:r>
            <a:r>
              <a:rPr lang="vi-VN" sz="5400" b="1" dirty="0">
                <a:solidFill>
                  <a:srgbClr val="FF0000"/>
                </a:solidFill>
                <a:latin typeface="Calibri" panose="020F0502020204030204"/>
              </a:rPr>
              <a:t>-</a:t>
            </a:r>
            <a:r>
              <a:rPr lang="en-US" sz="5400" b="1" dirty="0">
                <a:solidFill>
                  <a:srgbClr val="FF0000"/>
                </a:solidFill>
                <a:latin typeface="Calibri" panose="020F0502020204030204"/>
              </a:rPr>
              <a:t> </a:t>
            </a:r>
            <a:r>
              <a:rPr lang="vi-VN" sz="5400" b="1" dirty="0">
                <a:solidFill>
                  <a:srgbClr val="FF0000"/>
                </a:solidFill>
                <a:latin typeface="Calibri" panose="020F0502020204030204"/>
              </a:rPr>
              <a:t>17 tuổi</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5178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gái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4887686" y="4267200"/>
            <a:ext cx="5279571"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kinh nguyệt.</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77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xmlns=""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xmlns=""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xmlns=""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xmlns=""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trai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xmlns="" id="{FCB8A0B7-0A79-0EC4-47F4-B6321FA43253}"/>
              </a:ext>
            </a:extLst>
          </p:cNvPr>
          <p:cNvSpPr/>
          <p:nvPr/>
        </p:nvSpPr>
        <p:spPr>
          <a:xfrm>
            <a:off x="3886200" y="4223658"/>
            <a:ext cx="7434943"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hiện tượng xuất tinh.</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xmlns="" id="{4F7AE004-579B-B0BC-12D2-1D933D6B5856}"/>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7304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7A1924F2-4EA4-4F9A-9332-A248F619E7CD}"/>
              </a:ext>
            </a:extLst>
          </p:cNvPr>
          <p:cNvGrpSpPr/>
          <p:nvPr/>
        </p:nvGrpSpPr>
        <p:grpSpPr>
          <a:xfrm>
            <a:off x="247940" y="821492"/>
            <a:ext cx="11770378" cy="6112594"/>
            <a:chOff x="21879" y="897806"/>
            <a:chExt cx="11770378" cy="6112594"/>
          </a:xfrm>
        </p:grpSpPr>
        <p:sp>
          <p:nvSpPr>
            <p:cNvPr id="3" name="Freeform: Shape 2">
              <a:extLst>
                <a:ext uri="{FF2B5EF4-FFF2-40B4-BE49-F238E27FC236}">
                  <a16:creationId xmlns:a16="http://schemas.microsoft.com/office/drawing/2014/main" xmlns="" id="{9E985275-5EF1-4A0C-8069-751113A6ABCA}"/>
                </a:ext>
              </a:extLst>
            </p:cNvPr>
            <p:cNvSpPr/>
            <p:nvPr/>
          </p:nvSpPr>
          <p:spPr>
            <a:xfrm>
              <a:off x="21879" y="897806"/>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CDED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xmlns="" id="{E2A2D2EB-FD14-4C15-9A35-6493AB932D15}"/>
                </a:ext>
              </a:extLst>
            </p:cNvPr>
            <p:cNvSpPr/>
            <p:nvPr/>
          </p:nvSpPr>
          <p:spPr>
            <a:xfrm>
              <a:off x="399742" y="1179818"/>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9A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Isosceles Triangle 4">
            <a:extLst>
              <a:ext uri="{FF2B5EF4-FFF2-40B4-BE49-F238E27FC236}">
                <a16:creationId xmlns:a16="http://schemas.microsoft.com/office/drawing/2014/main" xmlns="" id="{4C1186BA-102F-4BC4-BA1F-472A0D2D2A87}"/>
              </a:ext>
            </a:extLst>
          </p:cNvPr>
          <p:cNvSpPr/>
          <p:nvPr/>
        </p:nvSpPr>
        <p:spPr>
          <a:xfrm>
            <a:off x="2376926" y="850559"/>
            <a:ext cx="7402286" cy="6054461"/>
          </a:xfrm>
          <a:prstGeom prst="triangle">
            <a:avLst>
              <a:gd name="adj" fmla="val 5015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304AB7CF-6839-46B8-9771-9EC408871FC9}"/>
              </a:ext>
            </a:extLst>
          </p:cNvPr>
          <p:cNvGrpSpPr/>
          <p:nvPr/>
        </p:nvGrpSpPr>
        <p:grpSpPr>
          <a:xfrm>
            <a:off x="5635751" y="0"/>
            <a:ext cx="920496" cy="1687669"/>
            <a:chOff x="5663184" y="852692"/>
            <a:chExt cx="920496" cy="1687669"/>
          </a:xfrm>
        </p:grpSpPr>
        <p:grpSp>
          <p:nvGrpSpPr>
            <p:cNvPr id="7" name="Group 6">
              <a:extLst>
                <a:ext uri="{FF2B5EF4-FFF2-40B4-BE49-F238E27FC236}">
                  <a16:creationId xmlns:a16="http://schemas.microsoft.com/office/drawing/2014/main" xmlns="" id="{B1F7A6CE-BEA7-4B70-A2A4-9460BB104BD5}"/>
                </a:ext>
              </a:extLst>
            </p:cNvPr>
            <p:cNvGrpSpPr/>
            <p:nvPr/>
          </p:nvGrpSpPr>
          <p:grpSpPr>
            <a:xfrm>
              <a:off x="5663184" y="1699774"/>
              <a:ext cx="920496" cy="840587"/>
              <a:chOff x="5663184" y="1699774"/>
              <a:chExt cx="920496" cy="840587"/>
            </a:xfrm>
          </p:grpSpPr>
          <p:grpSp>
            <p:nvGrpSpPr>
              <p:cNvPr id="9" name="Group 8">
                <a:extLst>
                  <a:ext uri="{FF2B5EF4-FFF2-40B4-BE49-F238E27FC236}">
                    <a16:creationId xmlns:a16="http://schemas.microsoft.com/office/drawing/2014/main" xmlns="" id="{C82ADB1B-44E6-4BF7-832C-F02280B798F0}"/>
                  </a:ext>
                </a:extLst>
              </p:cNvPr>
              <p:cNvGrpSpPr/>
              <p:nvPr/>
            </p:nvGrpSpPr>
            <p:grpSpPr>
              <a:xfrm>
                <a:off x="5663184" y="1699774"/>
                <a:ext cx="920496" cy="741670"/>
                <a:chOff x="5663184" y="1699774"/>
                <a:chExt cx="920496" cy="741670"/>
              </a:xfrm>
            </p:grpSpPr>
            <p:sp>
              <p:nvSpPr>
                <p:cNvPr id="11" name="Trapezoid 10">
                  <a:extLst>
                    <a:ext uri="{FF2B5EF4-FFF2-40B4-BE49-F238E27FC236}">
                      <a16:creationId xmlns:a16="http://schemas.microsoft.com/office/drawing/2014/main" xmlns="" id="{E264971B-309F-4304-AFAE-0190A1CF2A2B}"/>
                    </a:ext>
                  </a:extLst>
                </p:cNvPr>
                <p:cNvSpPr/>
                <p:nvPr/>
              </p:nvSpPr>
              <p:spPr>
                <a:xfrm>
                  <a:off x="5663184" y="1699774"/>
                  <a:ext cx="920496" cy="665474"/>
                </a:xfrm>
                <a:prstGeom prst="trapezoid">
                  <a:avLst>
                    <a:gd name="adj" fmla="val 31871"/>
                  </a:avLst>
                </a:prstGeom>
                <a:solidFill>
                  <a:srgbClr val="354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D064E5B9-1503-44B3-85E7-50A58C786A26}"/>
                    </a:ext>
                  </a:extLst>
                </p:cNvPr>
                <p:cNvSpPr/>
                <p:nvPr/>
              </p:nvSpPr>
              <p:spPr>
                <a:xfrm>
                  <a:off x="5663184" y="2283568"/>
                  <a:ext cx="920496" cy="157876"/>
                </a:xfrm>
                <a:prstGeom prst="ellipse">
                  <a:avLst/>
                </a:prstGeom>
                <a:solidFill>
                  <a:srgbClr val="50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xmlns="" id="{AC911AA4-7D9F-4FBC-AEA3-E8074444858C}"/>
                  </a:ext>
                </a:extLst>
              </p:cNvPr>
              <p:cNvSpPr/>
              <p:nvPr/>
            </p:nvSpPr>
            <p:spPr>
              <a:xfrm>
                <a:off x="5955467" y="2283568"/>
                <a:ext cx="336481" cy="256793"/>
              </a:xfrm>
              <a:custGeom>
                <a:avLst/>
                <a:gdLst>
                  <a:gd name="connsiteX0" fmla="*/ 41702 w 487680"/>
                  <a:gd name="connsiteY0" fmla="*/ 0 h 372184"/>
                  <a:gd name="connsiteX1" fmla="*/ 85846 w 487680"/>
                  <a:gd name="connsiteY1" fmla="*/ 5105 h 372184"/>
                  <a:gd name="connsiteX2" fmla="*/ 264995 w 487680"/>
                  <a:gd name="connsiteY2" fmla="*/ 11308 h 372184"/>
                  <a:gd name="connsiteX3" fmla="*/ 444145 w 487680"/>
                  <a:gd name="connsiteY3" fmla="*/ 5105 h 372184"/>
                  <a:gd name="connsiteX4" fmla="*/ 449039 w 487680"/>
                  <a:gd name="connsiteY4" fmla="*/ 4539 h 372184"/>
                  <a:gd name="connsiteX5" fmla="*/ 468518 w 487680"/>
                  <a:gd name="connsiteY5" fmla="*/ 33431 h 372184"/>
                  <a:gd name="connsiteX6" fmla="*/ 487680 w 487680"/>
                  <a:gd name="connsiteY6" fmla="*/ 128344 h 372184"/>
                  <a:gd name="connsiteX7" fmla="*/ 243840 w 487680"/>
                  <a:gd name="connsiteY7" fmla="*/ 372184 h 372184"/>
                  <a:gd name="connsiteX8" fmla="*/ 0 w 487680"/>
                  <a:gd name="connsiteY8" fmla="*/ 128344 h 372184"/>
                  <a:gd name="connsiteX9" fmla="*/ 19162 w 487680"/>
                  <a:gd name="connsiteY9" fmla="*/ 33431 h 3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80" h="372184">
                    <a:moveTo>
                      <a:pt x="41702" y="0"/>
                    </a:moveTo>
                    <a:lnTo>
                      <a:pt x="85846" y="5105"/>
                    </a:lnTo>
                    <a:cubicBezTo>
                      <a:pt x="140909" y="9099"/>
                      <a:pt x="201448" y="11308"/>
                      <a:pt x="264995" y="11308"/>
                    </a:cubicBezTo>
                    <a:cubicBezTo>
                      <a:pt x="328542" y="11308"/>
                      <a:pt x="389081" y="9099"/>
                      <a:pt x="444145" y="5105"/>
                    </a:cubicBezTo>
                    <a:lnTo>
                      <a:pt x="449039" y="4539"/>
                    </a:lnTo>
                    <a:lnTo>
                      <a:pt x="468518" y="33431"/>
                    </a:lnTo>
                    <a:cubicBezTo>
                      <a:pt x="480857" y="62603"/>
                      <a:pt x="487680" y="94677"/>
                      <a:pt x="487680" y="128344"/>
                    </a:cubicBezTo>
                    <a:cubicBezTo>
                      <a:pt x="487680" y="263013"/>
                      <a:pt x="378509" y="372184"/>
                      <a:pt x="243840" y="372184"/>
                    </a:cubicBezTo>
                    <a:cubicBezTo>
                      <a:pt x="109171" y="372184"/>
                      <a:pt x="0" y="263013"/>
                      <a:pt x="0" y="128344"/>
                    </a:cubicBezTo>
                    <a:cubicBezTo>
                      <a:pt x="0" y="94677"/>
                      <a:pt x="6823" y="62603"/>
                      <a:pt x="19162" y="33431"/>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 name="Straight Connector 7">
              <a:extLst>
                <a:ext uri="{FF2B5EF4-FFF2-40B4-BE49-F238E27FC236}">
                  <a16:creationId xmlns:a16="http://schemas.microsoft.com/office/drawing/2014/main" xmlns="" id="{5A594236-375E-4F24-A70E-821570FCFAA6}"/>
                </a:ext>
              </a:extLst>
            </p:cNvPr>
            <p:cNvCxnSpPr>
              <a:cxnSpLocks/>
            </p:cNvCxnSpPr>
            <p:nvPr/>
          </p:nvCxnSpPr>
          <p:spPr>
            <a:xfrm>
              <a:off x="6123432" y="852692"/>
              <a:ext cx="0" cy="839438"/>
            </a:xfrm>
            <a:prstGeom prst="line">
              <a:avLst/>
            </a:prstGeom>
            <a:ln w="28575">
              <a:solidFill>
                <a:srgbClr val="354E68"/>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oy&#10;&#10;Description automatically generated">
            <a:extLst>
              <a:ext uri="{FF2B5EF4-FFF2-40B4-BE49-F238E27FC236}">
                <a16:creationId xmlns:a16="http://schemas.microsoft.com/office/drawing/2014/main" xmlns="" id="{17961C0E-27DC-48DB-A736-8496ADF62923}"/>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t="28231" b="4649"/>
          <a:stretch/>
        </p:blipFill>
        <p:spPr>
          <a:xfrm>
            <a:off x="8093254" y="-359748"/>
            <a:ext cx="4865117" cy="3265475"/>
          </a:xfrm>
          <a:prstGeom prst="rect">
            <a:avLst/>
          </a:prstGeom>
        </p:spPr>
      </p:pic>
      <p:pic>
        <p:nvPicPr>
          <p:cNvPr id="24" name="Picture 4" descr="Thay đổi thói quen, sống khoẻ mỗi ngày - Xét nghiệm Dr.Labo">
            <a:extLst>
              <a:ext uri="{FF2B5EF4-FFF2-40B4-BE49-F238E27FC236}">
                <a16:creationId xmlns:a16="http://schemas.microsoft.com/office/drawing/2014/main" xmlns="" id="{B4D5863D-490E-41B1-9E5D-9F39FF48FC4F}"/>
              </a:ext>
            </a:extLst>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9821" b="90476" l="9874" r="89874">
                        <a14:foregroundMark x1="18494" y1="48810" x2="20000" y2="67857"/>
                        <a14:foregroundMark x1="25021" y1="28274" x2="25021" y2="28274"/>
                        <a14:foregroundMark x1="22845" y1="23958" x2="28368" y2="29762"/>
                        <a14:foregroundMark x1="23515" y1="44792" x2="20251" y2="62798"/>
                        <a14:foregroundMark x1="35230" y1="45982" x2="36151" y2="72917"/>
                        <a14:foregroundMark x1="32469" y1="47768" x2="31967" y2="55655"/>
                        <a14:foregroundMark x1="31967" y1="55655" x2="36569" y2="56101"/>
                        <a14:foregroundMark x1="36569" y1="56101" x2="36569" y2="48363"/>
                        <a14:foregroundMark x1="36569" y1="48363" x2="35900" y2="48810"/>
                        <a14:foregroundMark x1="35230" y1="34226" x2="34728" y2="42113"/>
                        <a14:foregroundMark x1="49289" y1="19196" x2="60000" y2="19048"/>
                        <a14:foregroundMark x1="39247" y1="19196" x2="45607" y2="19792"/>
                        <a14:foregroundMark x1="39414" y1="16815" x2="46192" y2="25000"/>
                        <a14:foregroundMark x1="46192" y1="25000" x2="45105" y2="15923"/>
                        <a14:foregroundMark x1="45105" y1="15923" x2="40418" y2="14286"/>
                        <a14:foregroundMark x1="36569" y1="15923" x2="41255" y2="27381"/>
                        <a14:foregroundMark x1="41255" y1="27381" x2="45105" y2="29315"/>
                        <a14:foregroundMark x1="46611" y1="13542" x2="38075" y2="12946"/>
                        <a14:foregroundMark x1="38075" y1="12946" x2="37071" y2="13393"/>
                        <a14:foregroundMark x1="70544" y1="26935" x2="85021" y2="22321"/>
                        <a14:foregroundMark x1="79833" y1="38542" x2="81674" y2="46429"/>
                        <a14:foregroundMark x1="81674" y1="46429" x2="79749" y2="64137"/>
                        <a14:foregroundMark x1="80335" y1="64286" x2="78661" y2="76042"/>
                        <a14:foregroundMark x1="79079" y1="49256" x2="79247" y2="59821"/>
                        <a14:foregroundMark x1="66527" y1="35714" x2="65774" y2="40327"/>
                        <a14:foregroundMark x1="69707" y1="37054" x2="69205" y2="40923"/>
                        <a14:foregroundMark x1="31799" y1="68155" x2="38326" y2="68750"/>
                        <a14:foregroundMark x1="34226" y1="72321" x2="34477" y2="76935"/>
                        <a14:foregroundMark x1="37573" y1="71875" x2="37657" y2="79911"/>
                        <a14:foregroundMark x1="33054" y1="78423" x2="33138" y2="79464"/>
                        <a14:foregroundMark x1="33640" y1="77679" x2="32301" y2="83482"/>
                        <a14:foregroundMark x1="33389" y1="83333" x2="32469" y2="90179"/>
                        <a14:foregroundMark x1="20084" y1="89732" x2="20084" y2="89732"/>
                        <a14:foregroundMark x1="46527" y1="11161" x2="35565" y2="15327"/>
                        <a14:foregroundMark x1="35565" y1="15327" x2="36318" y2="24702"/>
                        <a14:foregroundMark x1="36318" y1="24702" x2="40418" y2="28869"/>
                        <a14:foregroundMark x1="40418" y1="28869" x2="45105" y2="29315"/>
                        <a14:foregroundMark x1="42092" y1="13542" x2="36151" y2="13988"/>
                        <a14:foregroundMark x1="36151" y1="13988" x2="35816" y2="14435"/>
                        <a14:foregroundMark x1="67364" y1="86012" x2="66695" y2="90476"/>
                        <a14:foregroundMark x1="62929" y1="84970" x2="63180" y2="87054"/>
                        <a14:foregroundMark x1="69372" y1="50744" x2="69372" y2="50744"/>
                        <a14:foregroundMark x1="69038" y1="51637" x2="69038" y2="51637"/>
                        <a14:foregroundMark x1="22343" y1="27827" x2="26192" y2="35565"/>
                        <a14:foregroundMark x1="45774" y1="11458" x2="39582" y2="12351"/>
                        <a14:foregroundMark x1="39582" y1="12351" x2="35649" y2="17113"/>
                        <a14:foregroundMark x1="35649" y1="17113" x2="36987" y2="26042"/>
                        <a14:foregroundMark x1="36987" y1="26042" x2="41674" y2="28274"/>
                        <a14:foregroundMark x1="35900" y1="17560" x2="35900" y2="23958"/>
                        <a14:foregroundMark x1="35649" y1="18006" x2="34561" y2="23810"/>
                        <a14:backgroundMark x1="33628" y1="23276" x2="35146" y2="29464"/>
                        <a14:backgroundMark x1="37657" y1="33185" x2="40586" y2="35268"/>
                      </a14:backgroundRemoval>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09031" y="0"/>
            <a:ext cx="3426958" cy="192712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21C8605B-35DE-7E71-7E9E-CD17462AC416}"/>
              </a:ext>
            </a:extLst>
          </p:cNvPr>
          <p:cNvPicPr>
            <a:picLocks noChangeAspect="1"/>
          </p:cNvPicPr>
          <p:nvPr/>
        </p:nvPicPr>
        <p:blipFill>
          <a:blip r:embed="rId6"/>
          <a:stretch>
            <a:fillRect/>
          </a:stretch>
        </p:blipFill>
        <p:spPr>
          <a:xfrm>
            <a:off x="4826095" y="1774739"/>
            <a:ext cx="4499238" cy="1566808"/>
          </a:xfrm>
          <a:prstGeom prst="rect">
            <a:avLst/>
          </a:prstGeom>
        </p:spPr>
      </p:pic>
      <p:pic>
        <p:nvPicPr>
          <p:cNvPr id="25" name="Picture 24">
            <a:extLst>
              <a:ext uri="{FF2B5EF4-FFF2-40B4-BE49-F238E27FC236}">
                <a16:creationId xmlns:a16="http://schemas.microsoft.com/office/drawing/2014/main" xmlns="" id="{A378BF6E-A771-18A4-C3F5-C1249724B506}"/>
              </a:ext>
            </a:extLst>
          </p:cNvPr>
          <p:cNvPicPr>
            <a:picLocks noChangeAspect="1"/>
          </p:cNvPicPr>
          <p:nvPr/>
        </p:nvPicPr>
        <p:blipFill>
          <a:blip r:embed="rId7"/>
          <a:stretch>
            <a:fillRect/>
          </a:stretch>
        </p:blipFill>
        <p:spPr>
          <a:xfrm>
            <a:off x="5476302" y="3150721"/>
            <a:ext cx="1914310" cy="926672"/>
          </a:xfrm>
          <a:prstGeom prst="rect">
            <a:avLst/>
          </a:prstGeom>
        </p:spPr>
      </p:pic>
      <p:pic>
        <p:nvPicPr>
          <p:cNvPr id="26" name="Picture 25">
            <a:extLst>
              <a:ext uri="{FF2B5EF4-FFF2-40B4-BE49-F238E27FC236}">
                <a16:creationId xmlns:a16="http://schemas.microsoft.com/office/drawing/2014/main" xmlns="" id="{FD6E0BB7-51C9-3F8B-5883-067A689299A9}"/>
              </a:ext>
            </a:extLst>
          </p:cNvPr>
          <p:cNvPicPr>
            <a:picLocks noChangeAspect="1"/>
          </p:cNvPicPr>
          <p:nvPr/>
        </p:nvPicPr>
        <p:blipFill>
          <a:blip r:embed="rId8"/>
          <a:stretch>
            <a:fillRect/>
          </a:stretch>
        </p:blipFill>
        <p:spPr>
          <a:xfrm>
            <a:off x="723637" y="3971432"/>
            <a:ext cx="11071296" cy="2572735"/>
          </a:xfrm>
          <a:prstGeom prst="rect">
            <a:avLst/>
          </a:prstGeom>
        </p:spPr>
      </p:pic>
      <p:pic>
        <p:nvPicPr>
          <p:cNvPr id="27" name="Picture 26" descr="A round pink label with white text and a black background&#10;&#10;Description automatically generated">
            <a:extLst>
              <a:ext uri="{FF2B5EF4-FFF2-40B4-BE49-F238E27FC236}">
                <a16:creationId xmlns:a16="http://schemas.microsoft.com/office/drawing/2014/main" xmlns="" id="{D5A85422-8439-3C3C-B2ED-0D5466628B2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xmlns="" val="294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6" presetClass="emph" presetSubtype="0" repeatCount="3000"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xmlns=""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xmlns=""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xmlns=""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xmlns="" id="{C2D42416-C34C-415F-A61C-0C5C439FD6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xmlns="" id="{03E8BE23-E7DC-4618-B8C3-8272659496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xmlns=""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xmlns="" id="{2847F8DF-42C6-4DC9-AE43-6727B9ABEC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xmlns="" id="{893AF38F-5393-4F0C-B2FB-4C9DB53D06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xmlns=""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xmlns=""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xmlns="" val="0"/>
              </a:ext>
            </a:extLst>
          </a:blip>
          <a:srcRect l="14570" t="50000" r="53428" b="134"/>
          <a:stretch/>
        </p:blipFill>
        <p:spPr>
          <a:xfrm>
            <a:off x="1298749" y="3287144"/>
            <a:ext cx="3138427" cy="3912067"/>
          </a:xfrm>
          <a:prstGeom prst="rect">
            <a:avLst/>
          </a:prstGeom>
        </p:spPr>
      </p:pic>
      <p:pic>
        <p:nvPicPr>
          <p:cNvPr id="7" name="Picture 6">
            <a:extLst>
              <a:ext uri="{FF2B5EF4-FFF2-40B4-BE49-F238E27FC236}">
                <a16:creationId xmlns:a16="http://schemas.microsoft.com/office/drawing/2014/main" xmlns="" id="{7B93B35F-45B5-810D-4F17-49E7098324D0}"/>
              </a:ext>
            </a:extLst>
          </p:cNvPr>
          <p:cNvPicPr>
            <a:picLocks noChangeAspect="1"/>
          </p:cNvPicPr>
          <p:nvPr/>
        </p:nvPicPr>
        <p:blipFill>
          <a:blip r:embed="rId8"/>
          <a:stretch>
            <a:fillRect/>
          </a:stretch>
        </p:blipFill>
        <p:spPr>
          <a:xfrm>
            <a:off x="3330877" y="2910717"/>
            <a:ext cx="4950381" cy="1103472"/>
          </a:xfrm>
          <a:prstGeom prst="rect">
            <a:avLst/>
          </a:prstGeom>
        </p:spPr>
      </p:pic>
    </p:spTree>
    <p:extLst>
      <p:ext uri="{BB962C8B-B14F-4D97-AF65-F5344CB8AC3E}">
        <p14:creationId xmlns:p14="http://schemas.microsoft.com/office/powerpoint/2010/main" xmlns="" val="120025070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xmlns=""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xmlns=""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descr="Graphical user interface, application, PowerPoint&#10;&#10;Description automatically generated">
            <a:extLst>
              <a:ext uri="{FF2B5EF4-FFF2-40B4-BE49-F238E27FC236}">
                <a16:creationId xmlns:a16="http://schemas.microsoft.com/office/drawing/2014/main" xmlns="" id="{ECAA6E99-C3BB-4076-BF46-94B47FB842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xmlns=""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xmlns="" id="{123AFFE0-F49E-4521-A4DC-1EC7B8CC42D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xmlns=""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xmlns=""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xmlns=""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xmlns=""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reeform: Shape 26">
              <a:extLst>
                <a:ext uri="{FF2B5EF4-FFF2-40B4-BE49-F238E27FC236}">
                  <a16:creationId xmlns:a16="http://schemas.microsoft.com/office/drawing/2014/main" xmlns=""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xmlns=""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28">
              <a:extLst>
                <a:ext uri="{FF2B5EF4-FFF2-40B4-BE49-F238E27FC236}">
                  <a16:creationId xmlns:a16="http://schemas.microsoft.com/office/drawing/2014/main" xmlns=""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xmlns=""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descr="Application&#10;&#10;Description automatically generated with medium confidence">
            <a:extLst>
              <a:ext uri="{FF2B5EF4-FFF2-40B4-BE49-F238E27FC236}">
                <a16:creationId xmlns:a16="http://schemas.microsoft.com/office/drawing/2014/main" xmlns=""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xmlns=""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xmlns=""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xmlns="" id="{947BA601-E5B3-4E82-AAF2-711BEB2EF55C}"/>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xmlns="" id="{C8D86789-1F8C-44EB-A902-3063F7E80EA9}"/>
                </a:ext>
              </a:extLst>
            </p:cNvPr>
            <p:cNvSpPr txBox="1"/>
            <p:nvPr/>
          </p:nvSpPr>
          <p:spPr>
            <a:xfrm>
              <a:off x="4234543" y="2175543"/>
              <a:ext cx="5401183" cy="1569660"/>
            </a:xfrm>
            <a:prstGeom prst="rect">
              <a:avLst/>
            </a:prstGeom>
            <a:noFill/>
          </p:spPr>
          <p:txBody>
            <a:bodyPr wrap="square" rtlCol="0">
              <a:spAutoFit/>
            </a:bodyPr>
            <a:lstStyle/>
            <a:p>
              <a:pPr marL="0" marR="0" algn="ctr">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Hoạt</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động</a:t>
              </a:r>
              <a:r>
                <a:rPr lang="en-US" sz="4800" b="1" dirty="0">
                  <a:solidFill>
                    <a:srgbClr val="FF0000"/>
                  </a:solidFill>
                  <a:effectLst/>
                  <a:latin typeface="Cambria" panose="02040503050406030204" pitchFamily="18" charset="0"/>
                  <a:ea typeface="Cambria" panose="02040503050406030204" pitchFamily="18" charset="0"/>
                </a:rPr>
                <a:t> 1: </a:t>
              </a:r>
              <a:r>
                <a:rPr lang="en-US" sz="4800" b="1" dirty="0" err="1">
                  <a:solidFill>
                    <a:srgbClr val="FF0000"/>
                  </a:solidFill>
                  <a:effectLst/>
                  <a:latin typeface="Cambria" panose="02040503050406030204" pitchFamily="18" charset="0"/>
                  <a:ea typeface="Cambria" panose="02040503050406030204" pitchFamily="18" charset="0"/>
                </a:rPr>
                <a:t>Tuổi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trưởng</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thành</a:t>
              </a:r>
              <a:endParaRPr lang="en-US" sz="48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xmlns="" id="{A4927F30-568F-4E31-92E3-E228991A6348}"/>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xmlns="" val="29149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728ed63da1489f5529f785fbdfc672494525e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9" ma:contentTypeDescription="Create a new document." ma:contentTypeScope="" ma:versionID="641f01969ed12db83ea33ea8cc68d593">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d4d816fca89b967b0beb5cd155195b7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2DDB2-55CD-4073-8941-52DB54AA0438}">
  <ds:schemaRefs>
    <ds:schemaRef ds:uri="http://schemas.microsoft.com/sharepoint/v3/contenttype/forms"/>
  </ds:schemaRefs>
</ds:datastoreItem>
</file>

<file path=customXml/itemProps2.xml><?xml version="1.0" encoding="utf-8"?>
<ds:datastoreItem xmlns:ds="http://schemas.openxmlformats.org/officeDocument/2006/customXml" ds:itemID="{C2FD53BA-FDBD-4727-A998-272AE785C1C9}">
  <ds:schemaRefs>
    <ds:schemaRef ds:uri="http://schemas.microsoft.com/office/2006/metadata/properties"/>
    <ds:schemaRef ds:uri="http://purl.org/dc/terms/"/>
    <ds:schemaRef ds:uri="ef9fbb00-3a11-451f-a0e3-723ec126c7ed"/>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3474fc8-c587-4375-aa46-28eda414bf22"/>
    <ds:schemaRef ds:uri="http://www.w3.org/XML/1998/namespace"/>
  </ds:schemaRefs>
</ds:datastoreItem>
</file>

<file path=customXml/itemProps3.xml><?xml version="1.0" encoding="utf-8"?>
<ds:datastoreItem xmlns:ds="http://schemas.openxmlformats.org/officeDocument/2006/customXml" ds:itemID="{247ECBD3-B9D5-4C37-A5C0-887684BDD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1170</TotalTime>
  <Words>936</Words>
  <Application>Microsoft Office PowerPoint</Application>
  <PresentationFormat>Custom</PresentationFormat>
  <Paragraphs>73</Paragraphs>
  <Slides>29</Slides>
  <Notes>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user</cp:lastModifiedBy>
  <cp:revision>53</cp:revision>
  <dcterms:created xsi:type="dcterms:W3CDTF">2022-11-24T13:00:56Z</dcterms:created>
  <dcterms:modified xsi:type="dcterms:W3CDTF">2013-12-31T17:16:53Z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