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80" r:id="rId3"/>
    <p:sldId id="282" r:id="rId4"/>
    <p:sldId id="257" r:id="rId5"/>
    <p:sldId id="276" r:id="rId6"/>
    <p:sldId id="258" r:id="rId7"/>
    <p:sldId id="260" r:id="rId8"/>
    <p:sldId id="261" r:id="rId9"/>
    <p:sldId id="259" r:id="rId10"/>
    <p:sldId id="283" r:id="rId11"/>
    <p:sldId id="296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69" r:id="rId20"/>
    <p:sldId id="293" r:id="rId21"/>
    <p:sldId id="266" r:id="rId22"/>
    <p:sldId id="267" r:id="rId23"/>
    <p:sldId id="268" r:id="rId24"/>
    <p:sldId id="29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66F3D-8FB9-43FD-95F3-77C447E9AB1C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1E004-75DD-44B2-BAD4-2ED1C5C01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5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6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9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6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9C14-FC10-40CC-8384-BFFA976DB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D5968-97A4-45F0-A2D7-99D219122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6C2AE-F115-4C08-B4BF-6E4160F6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C475E-AB64-48D4-A260-9B07B613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0FCC5-13DE-41FA-90BA-0302EB29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77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5692-24E3-4479-BF32-5F161F8B4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5F9D7-0E85-4FCC-B3AD-1DDC82E76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360A1-70A5-4C30-B68F-13926318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395D0-FB8F-464D-9D95-6A3C0C80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48967-3487-4A3B-BED0-D2550F9C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85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6A3E6-874A-42BC-8072-9334E452C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BB21C-8AFB-4231-B394-336EB1E8D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97CE5-5422-445C-9F60-4955C79D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11D1E-F9AB-4591-B936-0BB139030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0FCD1-CB5F-4022-9899-A766D76B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58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9DDED-45AA-48B1-9732-427239FE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A4FF5-BF82-4FD6-A40F-D1CB5470E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5D604-D79C-46FC-9FEE-1153588DB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F1679-FABA-4ED1-91E8-C2B2D1D3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CA18E-A9E9-4553-9083-73D3B605E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B9157-9A1D-45AD-A292-EDD41AA6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28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C41A5-21D8-42B4-8057-0724995C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70CB1-38A5-436A-BE35-E454499FA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EEC23-FBAA-4305-9F26-C6787F7C2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21407-8DAF-4380-8718-E08ED6A02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5FE0D-7025-4114-AAE1-8ACC8C69F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B61070-DEFA-4EBA-B21D-0BDF6AAD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53ABF6-4720-4448-8A59-3FB9E2487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59313-308C-408E-BE25-354627DC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27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508FB-470F-4223-AC2D-0484DC8A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BD61F-745F-4E8D-9BB1-AA6CB32A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3928F-7948-4C92-8FA8-BF748A1C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C2F29-12BD-4126-8B28-65308EE5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09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19CEF-4BE5-4452-9AAD-D923CE2625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F39FEF-7F12-480E-A74E-8A1405C4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FBF6B-D539-4340-A00D-89ACD94D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02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3CE0-9EBE-49A1-8389-6D3761E8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A6F53-84B7-400E-9093-B57EEC88F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1471B-5872-46C2-AE2C-430731975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ED0C3-01DF-4288-B926-C0C08220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B3D40-DBA2-45BA-A391-6C66F36F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6DB40-B44D-4EE8-B465-EB7BF7B8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3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C8CF-DEA5-43A9-B755-72AFF3621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64B7B-F507-47F1-B050-6256A83B9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A724E-C965-42EC-B3FC-DBD38BD84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F2FDE-1E38-4BD9-B404-9357C44B5D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9B901-86F0-4896-884A-96AD6115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01C11-8C0B-4D49-AC13-EBEE7D0E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38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400D-C7A8-48DF-857C-4EF967F2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34A70-8E90-4849-A811-48D278E50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F72E8-4F55-40A0-A726-9907159585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C5B46-B3EF-4291-874F-390D9D8A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743DC-B03F-4048-A0C7-94FF6829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52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FD975E-EC43-4DAA-8D95-47EEE42F3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A3DC8-EC1E-4028-A5B0-24171AB67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4A301-FFF1-46ED-8746-A0D7F7CE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25B77-1647-4502-B2B6-C8A2210B7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06968-29D2-40BB-A1FB-DE962F20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5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ãi Biển Mùa Hè Hoạt Hình. Thiên Đường Nghỉ Dưỡng Thiên Nhiên, Đại Dương  Hoặc Bờ Biển. Minh Họa Nền Phong Cảnh Bên Bờ Biển Vector - Free.Vector6.com">
            <a:extLst>
              <a:ext uri="{FF2B5EF4-FFF2-40B4-BE49-F238E27FC236}">
                <a16:creationId xmlns:a16="http://schemas.microsoft.com/office/drawing/2014/main" id="{0A040307-2DA6-3537-C994-14C242AB30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30" y="0"/>
            <a:ext cx="12366259" cy="719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234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168D026-3A8E-4714-9A39-2120DEC1A4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621" y="2007590"/>
            <a:ext cx="2784764" cy="2784764"/>
          </a:xfrm>
          <a:custGeom>
            <a:avLst/>
            <a:gdLst>
              <a:gd name="connsiteX0" fmla="*/ 1392382 w 2784764"/>
              <a:gd name="connsiteY0" fmla="*/ 0 h 2784764"/>
              <a:gd name="connsiteX1" fmla="*/ 2784764 w 2784764"/>
              <a:gd name="connsiteY1" fmla="*/ 1392382 h 2784764"/>
              <a:gd name="connsiteX2" fmla="*/ 1392382 w 2784764"/>
              <a:gd name="connsiteY2" fmla="*/ 2784764 h 2784764"/>
              <a:gd name="connsiteX3" fmla="*/ 0 w 2784764"/>
              <a:gd name="connsiteY3" fmla="*/ 1392382 h 278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764" h="2784764">
                <a:moveTo>
                  <a:pt x="1392382" y="0"/>
                </a:moveTo>
                <a:lnTo>
                  <a:pt x="2784764" y="1392382"/>
                </a:lnTo>
                <a:lnTo>
                  <a:pt x="1392382" y="2784764"/>
                </a:lnTo>
                <a:lnTo>
                  <a:pt x="0" y="1392382"/>
                </a:lnTo>
                <a:close/>
              </a:path>
            </a:pathLst>
          </a:custGeom>
          <a:solidFill>
            <a:schemeClr val="bg1"/>
          </a:solidFill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4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6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1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46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63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66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017986" y="685800"/>
            <a:ext cx="8481848" cy="5486400"/>
            <a:chOff x="0" y="0"/>
            <a:chExt cx="233367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33675" cy="2167467"/>
            </a:xfrm>
            <a:custGeom>
              <a:avLst/>
              <a:gdLst/>
              <a:ahLst/>
              <a:cxnLst/>
              <a:rect l="l" t="t" r="r" b="b"/>
              <a:pathLst>
                <a:path w="2333675" h="2167467">
                  <a:moveTo>
                    <a:pt x="44561" y="0"/>
                  </a:moveTo>
                  <a:lnTo>
                    <a:pt x="2289114" y="0"/>
                  </a:lnTo>
                  <a:cubicBezTo>
                    <a:pt x="2300932" y="0"/>
                    <a:pt x="2312267" y="4695"/>
                    <a:pt x="2320623" y="13052"/>
                  </a:cubicBezTo>
                  <a:cubicBezTo>
                    <a:pt x="2328980" y="21408"/>
                    <a:pt x="2333675" y="32742"/>
                    <a:pt x="2333675" y="44561"/>
                  </a:cubicBezTo>
                  <a:lnTo>
                    <a:pt x="2333675" y="2122906"/>
                  </a:lnTo>
                  <a:cubicBezTo>
                    <a:pt x="2333675" y="2147516"/>
                    <a:pt x="2313724" y="2167467"/>
                    <a:pt x="2289114" y="2167467"/>
                  </a:cubicBezTo>
                  <a:lnTo>
                    <a:pt x="44561" y="2167467"/>
                  </a:lnTo>
                  <a:cubicBezTo>
                    <a:pt x="32742" y="2167467"/>
                    <a:pt x="21408" y="2162772"/>
                    <a:pt x="13052" y="2154415"/>
                  </a:cubicBezTo>
                  <a:cubicBezTo>
                    <a:pt x="4695" y="2146059"/>
                    <a:pt x="0" y="2134724"/>
                    <a:pt x="0" y="2122906"/>
                  </a:cubicBezTo>
                  <a:lnTo>
                    <a:pt x="0" y="44561"/>
                  </a:lnTo>
                  <a:cubicBezTo>
                    <a:pt x="0" y="19951"/>
                    <a:pt x="19951" y="0"/>
                    <a:pt x="44561" y="0"/>
                  </a:cubicBezTo>
                  <a:close/>
                </a:path>
              </a:pathLst>
            </a:custGeom>
            <a:solidFill>
              <a:srgbClr val="21521C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33675" cy="2215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5025C8D-58BA-2524-5FF0-7F90FC5C6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605" y="1155351"/>
            <a:ext cx="6480610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4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6531E-72B7-96D6-1A9C-B1E5475FC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04F2888-6D99-9668-49D5-E12C925BDB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076A679-B362-F8AD-6996-95151FCA8EEB}"/>
              </a:ext>
            </a:extLst>
          </p:cNvPr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123F8D9-E00E-7AF5-8D27-9A993B6419A4}"/>
                </a:ext>
              </a:extLst>
            </p:cNvPr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DAB03A7-A243-18F9-3BE9-8319CE340EFD}"/>
                </a:ext>
              </a:extLst>
            </p:cNvPr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6">
            <a:extLst>
              <a:ext uri="{FF2B5EF4-FFF2-40B4-BE49-F238E27FC236}">
                <a16:creationId xmlns:a16="http://schemas.microsoft.com/office/drawing/2014/main" id="{331E2FC5-C41A-9247-29B3-3664B5BB7CFE}"/>
              </a:ext>
            </a:extLst>
          </p:cNvPr>
          <p:cNvGrpSpPr/>
          <p:nvPr/>
        </p:nvGrpSpPr>
        <p:grpSpPr>
          <a:xfrm>
            <a:off x="1403132" y="1324302"/>
            <a:ext cx="9065170" cy="3878320"/>
            <a:chOff x="-2701638" y="-606811"/>
            <a:chExt cx="13750804" cy="7756638"/>
          </a:xfrm>
        </p:grpSpPr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C50A45B9-3739-CFE9-F7BC-097B1C9D9E48}"/>
                </a:ext>
              </a:extLst>
            </p:cNvPr>
            <p:cNvGrpSpPr/>
            <p:nvPr/>
          </p:nvGrpSpPr>
          <p:grpSpPr>
            <a:xfrm>
              <a:off x="-2701638" y="-606811"/>
              <a:ext cx="13750804" cy="7756638"/>
              <a:chOff x="-533657" y="-119864"/>
              <a:chExt cx="2716209" cy="1532176"/>
            </a:xfrm>
          </p:grpSpPr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5950C8BD-371E-9E0B-CC9F-B2CB1AE16F3B}"/>
                  </a:ext>
                </a:extLst>
              </p:cNvPr>
              <p:cNvSpPr/>
              <p:nvPr/>
            </p:nvSpPr>
            <p:spPr>
              <a:xfrm>
                <a:off x="-533657" y="-119864"/>
                <a:ext cx="2716209" cy="1532176"/>
              </a:xfrm>
              <a:custGeom>
                <a:avLst/>
                <a:gdLst/>
                <a:ahLst/>
                <a:cxnLst/>
                <a:rect l="l" t="t" r="r" b="b"/>
                <a:pathLst>
                  <a:path w="1733703" h="982719">
                    <a:moveTo>
                      <a:pt x="59982" y="0"/>
                    </a:moveTo>
                    <a:lnTo>
                      <a:pt x="1673721" y="0"/>
                    </a:lnTo>
                    <a:cubicBezTo>
                      <a:pt x="1689629" y="0"/>
                      <a:pt x="1704886" y="6319"/>
                      <a:pt x="1716134" y="17568"/>
                    </a:cubicBezTo>
                    <a:cubicBezTo>
                      <a:pt x="1727383" y="28817"/>
                      <a:pt x="1733703" y="44073"/>
                      <a:pt x="1733703" y="59982"/>
                    </a:cubicBezTo>
                    <a:lnTo>
                      <a:pt x="1733703" y="922737"/>
                    </a:lnTo>
                    <a:cubicBezTo>
                      <a:pt x="1733703" y="955864"/>
                      <a:pt x="1706848" y="982719"/>
                      <a:pt x="1673721" y="982719"/>
                    </a:cubicBezTo>
                    <a:lnTo>
                      <a:pt x="59982" y="982719"/>
                    </a:lnTo>
                    <a:cubicBezTo>
                      <a:pt x="26855" y="982719"/>
                      <a:pt x="0" y="955864"/>
                      <a:pt x="0" y="922737"/>
                    </a:cubicBezTo>
                    <a:lnTo>
                      <a:pt x="0" y="59982"/>
                    </a:lnTo>
                    <a:cubicBezTo>
                      <a:pt x="0" y="26855"/>
                      <a:pt x="26855" y="0"/>
                      <a:pt x="59982" y="0"/>
                    </a:cubicBezTo>
                    <a:close/>
                  </a:path>
                </a:pathLst>
              </a:custGeom>
              <a:solidFill>
                <a:srgbClr val="307229">
                  <a:alpha val="90980"/>
                </a:srgbClr>
              </a:solidFill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752FD9FD-DFFA-AB6F-1C79-E1FD776D9C9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733703" cy="103034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3E39EE-6BBB-7582-CEAD-AC4B82D487EF}"/>
                </a:ext>
              </a:extLst>
            </p:cNvPr>
            <p:cNvSpPr txBox="1"/>
            <p:nvPr/>
          </p:nvSpPr>
          <p:spPr>
            <a:xfrm>
              <a:off x="-2313894" y="-241101"/>
              <a:ext cx="12975316" cy="68531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spcBef>
                  <a:spcPts val="240"/>
                </a:spcBef>
                <a:spcAft>
                  <a:spcPts val="240"/>
                </a:spcAft>
                <a:defRPr/>
              </a:pPr>
              <a:r>
                <a:rPr lang="vi-VN" sz="7200" b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Hoạt động 2: </a:t>
              </a:r>
              <a:endParaRPr lang="en-US" sz="72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lvl="0" algn="ctr">
                <a:spcBef>
                  <a:spcPts val="240"/>
                </a:spcBef>
                <a:spcAft>
                  <a:spcPts val="240"/>
                </a:spcAft>
                <a:defRPr/>
              </a:pPr>
              <a:r>
                <a:rPr lang="vi-VN" sz="7200" b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hiểu về </a:t>
              </a:r>
              <a:endParaRPr lang="en-US" sz="72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lvl="0" algn="ctr">
                <a:spcBef>
                  <a:spcPts val="240"/>
                </a:spcBef>
                <a:spcAft>
                  <a:spcPts val="240"/>
                </a:spcAft>
                <a:defRPr/>
              </a:pPr>
              <a:r>
                <a:rPr lang="vi-VN" sz="7200" b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gia tăng dân số</a:t>
              </a:r>
              <a:endParaRPr lang="en-US" sz="7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929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5160" y="106540"/>
            <a:ext cx="10938438" cy="1501677"/>
            <a:chOff x="0" y="0"/>
            <a:chExt cx="21876876" cy="359748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1876876" cy="3597486"/>
              <a:chOff x="0" y="0"/>
              <a:chExt cx="4321358" cy="71061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321358" cy="710614"/>
              </a:xfrm>
              <a:custGeom>
                <a:avLst/>
                <a:gdLst/>
                <a:ahLst/>
                <a:cxnLst/>
                <a:rect l="l" t="t" r="r" b="b"/>
                <a:pathLst>
                  <a:path w="4321358" h="710614">
                    <a:moveTo>
                      <a:pt x="24064" y="0"/>
                    </a:moveTo>
                    <a:lnTo>
                      <a:pt x="4297294" y="0"/>
                    </a:lnTo>
                    <a:cubicBezTo>
                      <a:pt x="4310585" y="0"/>
                      <a:pt x="4321358" y="10774"/>
                      <a:pt x="4321358" y="24064"/>
                    </a:cubicBezTo>
                    <a:lnTo>
                      <a:pt x="4321358" y="686550"/>
                    </a:lnTo>
                    <a:cubicBezTo>
                      <a:pt x="4321358" y="692932"/>
                      <a:pt x="4318823" y="699053"/>
                      <a:pt x="4314310" y="703566"/>
                    </a:cubicBezTo>
                    <a:cubicBezTo>
                      <a:pt x="4309797" y="708079"/>
                      <a:pt x="4303676" y="710614"/>
                      <a:pt x="4297294" y="710614"/>
                    </a:cubicBezTo>
                    <a:lnTo>
                      <a:pt x="24064" y="710614"/>
                    </a:lnTo>
                    <a:cubicBezTo>
                      <a:pt x="17682" y="710614"/>
                      <a:pt x="11561" y="708079"/>
                      <a:pt x="7048" y="703566"/>
                    </a:cubicBezTo>
                    <a:cubicBezTo>
                      <a:pt x="2535" y="699053"/>
                      <a:pt x="0" y="692932"/>
                      <a:pt x="0" y="686550"/>
                    </a:cubicBezTo>
                    <a:lnTo>
                      <a:pt x="0" y="24064"/>
                    </a:lnTo>
                    <a:cubicBezTo>
                      <a:pt x="0" y="17682"/>
                      <a:pt x="2535" y="11561"/>
                      <a:pt x="7048" y="7048"/>
                    </a:cubicBezTo>
                    <a:cubicBezTo>
                      <a:pt x="11561" y="2535"/>
                      <a:pt x="17682" y="0"/>
                      <a:pt x="24064" y="0"/>
                    </a:cubicBezTo>
                    <a:close/>
                  </a:path>
                </a:pathLst>
              </a:custGeom>
              <a:solidFill>
                <a:srgbClr val="307229">
                  <a:alpha val="90980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4321358" cy="75823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558800" y="13969"/>
              <a:ext cx="20726400" cy="35391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Đọc thông tin và quan sát hình 1, em hãy:</a:t>
              </a:r>
            </a:p>
            <a:p>
              <a:pPr marL="0" marR="0" lvl="0" indent="0" algn="just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Cho biết số dân của nước ta năm 2021 tăng bao nhiêu nghìn người so với năm 1991.</a:t>
              </a:r>
            </a:p>
            <a:p>
              <a:pPr marL="0" marR="0" lvl="0" indent="0" algn="just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Nêu một số ảnh hưởng của gia tăng dân số ở nước ta.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4CB2C92-A915-6F3A-4399-A687A6F32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760" y="1767039"/>
            <a:ext cx="6810692" cy="466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3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4CB2C92-A915-6F3A-4399-A687A6F32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1695919"/>
            <a:ext cx="5489954" cy="3760001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81E5C099-1AA1-DC73-5948-5A953852265E}"/>
              </a:ext>
            </a:extLst>
          </p:cNvPr>
          <p:cNvSpPr txBox="1"/>
          <p:nvPr/>
        </p:nvSpPr>
        <p:spPr>
          <a:xfrm>
            <a:off x="6177280" y="1030736"/>
            <a:ext cx="5567680" cy="433855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 defTabSz="609630">
              <a:lnSpc>
                <a:spcPts val="1773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7F79D2F-F4A0-F026-AC44-B1A4E594C0C1}"/>
              </a:ext>
            </a:extLst>
          </p:cNvPr>
          <p:cNvSpPr/>
          <p:nvPr/>
        </p:nvSpPr>
        <p:spPr>
          <a:xfrm>
            <a:off x="6035040" y="792480"/>
            <a:ext cx="5608320" cy="5405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Cách nhận xét biểu đồ để rút ra kết luận về sự gia tăng dân số ở Việt Nam: 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Quan sát các cột thể hiện số dân có chiều hướng cao lên liên tục hay thấp đi.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Dựa vào con số ở trên cột để tính được số lượng tăng lên từ năm 1991-2021 (30 năm).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Tính trung bình mỗi năm tăng lên bao nhiêu nghìn người.</a:t>
            </a:r>
          </a:p>
        </p:txBody>
      </p:sp>
    </p:spTree>
    <p:extLst>
      <p:ext uri="{BB962C8B-B14F-4D97-AF65-F5344CB8AC3E}">
        <p14:creationId xmlns:p14="http://schemas.microsoft.com/office/powerpoint/2010/main" val="314132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52401" y="254176"/>
            <a:ext cx="11846560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4CB2C92-A915-6F3A-4399-A687A6F32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" y="1695919"/>
            <a:ext cx="5489954" cy="3760001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81E5C099-1AA1-DC73-5948-5A953852265E}"/>
              </a:ext>
            </a:extLst>
          </p:cNvPr>
          <p:cNvSpPr txBox="1"/>
          <p:nvPr/>
        </p:nvSpPr>
        <p:spPr>
          <a:xfrm>
            <a:off x="6177280" y="1030736"/>
            <a:ext cx="5567680" cy="433855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7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7F79D2F-F4A0-F026-AC44-B1A4E594C0C1}"/>
              </a:ext>
            </a:extLst>
          </p:cNvPr>
          <p:cNvSpPr/>
          <p:nvPr/>
        </p:nvSpPr>
        <p:spPr>
          <a:xfrm>
            <a:off x="5913120" y="741680"/>
            <a:ext cx="5994400" cy="56083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 số Việt Nam giai đoạn 1991 – 2021 tăng lên liên tục.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năm 1991 – 2021 (30 năm) dân số Việt Nam tăng thêm 31 262 nghìn người.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 bình mỗi năm dân số Việt Nam tăng khoảng 1 triệu người. 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 số nước ta tăng khá nhanh. Trong thời gian gần đây, tốc độ gia tăng dân số có xu hướng giảm.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3A37C82-141F-6C02-D355-62BFB912421B}"/>
              </a:ext>
            </a:extLst>
          </p:cNvPr>
          <p:cNvCxnSpPr/>
          <p:nvPr/>
        </p:nvCxnSpPr>
        <p:spPr>
          <a:xfrm flipV="1">
            <a:off x="1361440" y="1889760"/>
            <a:ext cx="3464560" cy="660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38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D6115A18-2766-AB4A-33A5-DE0455D1DFD7}"/>
              </a:ext>
            </a:extLst>
          </p:cNvPr>
          <p:cNvGrpSpPr/>
          <p:nvPr/>
        </p:nvGrpSpPr>
        <p:grpSpPr>
          <a:xfrm>
            <a:off x="492760" y="401850"/>
            <a:ext cx="11206480" cy="6054299"/>
            <a:chOff x="0" y="0"/>
            <a:chExt cx="2333675" cy="2167467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2427B9E5-2DE2-3A66-F51D-84062A804C41}"/>
                </a:ext>
              </a:extLst>
            </p:cNvPr>
            <p:cNvSpPr/>
            <p:nvPr/>
          </p:nvSpPr>
          <p:spPr>
            <a:xfrm>
              <a:off x="0" y="0"/>
              <a:ext cx="2333675" cy="2167467"/>
            </a:xfrm>
            <a:custGeom>
              <a:avLst/>
              <a:gdLst/>
              <a:ahLst/>
              <a:cxnLst/>
              <a:rect l="l" t="t" r="r" b="b"/>
              <a:pathLst>
                <a:path w="2333675" h="2167467">
                  <a:moveTo>
                    <a:pt x="44561" y="0"/>
                  </a:moveTo>
                  <a:lnTo>
                    <a:pt x="2289114" y="0"/>
                  </a:lnTo>
                  <a:cubicBezTo>
                    <a:pt x="2300932" y="0"/>
                    <a:pt x="2312267" y="4695"/>
                    <a:pt x="2320623" y="13052"/>
                  </a:cubicBezTo>
                  <a:cubicBezTo>
                    <a:pt x="2328980" y="21408"/>
                    <a:pt x="2333675" y="32742"/>
                    <a:pt x="2333675" y="44561"/>
                  </a:cubicBezTo>
                  <a:lnTo>
                    <a:pt x="2333675" y="2122906"/>
                  </a:lnTo>
                  <a:cubicBezTo>
                    <a:pt x="2333675" y="2147516"/>
                    <a:pt x="2313724" y="2167467"/>
                    <a:pt x="2289114" y="2167467"/>
                  </a:cubicBezTo>
                  <a:lnTo>
                    <a:pt x="44561" y="2167467"/>
                  </a:lnTo>
                  <a:cubicBezTo>
                    <a:pt x="32742" y="2167467"/>
                    <a:pt x="21408" y="2162772"/>
                    <a:pt x="13052" y="2154415"/>
                  </a:cubicBezTo>
                  <a:cubicBezTo>
                    <a:pt x="4695" y="2146059"/>
                    <a:pt x="0" y="2134724"/>
                    <a:pt x="0" y="2122906"/>
                  </a:cubicBezTo>
                  <a:lnTo>
                    <a:pt x="0" y="44561"/>
                  </a:lnTo>
                  <a:cubicBezTo>
                    <a:pt x="0" y="19951"/>
                    <a:pt x="19951" y="0"/>
                    <a:pt x="44561" y="0"/>
                  </a:cubicBez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4EF7A98C-0340-4006-05AC-436067011124}"/>
                </a:ext>
              </a:extLst>
            </p:cNvPr>
            <p:cNvSpPr txBox="1"/>
            <p:nvPr/>
          </p:nvSpPr>
          <p:spPr>
            <a:xfrm>
              <a:off x="0" y="-47625"/>
              <a:ext cx="2333675" cy="2215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D4A830-4730-B777-4F17-526A9C3497A9}"/>
              </a:ext>
            </a:extLst>
          </p:cNvPr>
          <p:cNvSpPr/>
          <p:nvPr/>
        </p:nvSpPr>
        <p:spPr>
          <a:xfrm>
            <a:off x="5334000" y="955040"/>
            <a:ext cx="6217920" cy="5181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 số đông và tăng lên hằng năm tạo cho nước ta nguồn lao động dồi dào, thị trường tiêu thụ rộng lớn. 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 nhiên, dân số đông cũng gây ra một số khó khăn trong giải quyết việc làm, nhà ở, y tế, giáo dục...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 thời dẫn đến nguy cơ suy thoái tài nguyên thiên nhiên và ô nhiễm môi trường. </a:t>
            </a:r>
          </a:p>
        </p:txBody>
      </p:sp>
    </p:spTree>
    <p:extLst>
      <p:ext uri="{BB962C8B-B14F-4D97-AF65-F5344CB8AC3E}">
        <p14:creationId xmlns:p14="http://schemas.microsoft.com/office/powerpoint/2010/main" val="43129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5160" y="106541"/>
            <a:ext cx="10938438" cy="1315859"/>
            <a:chOff x="0" y="0"/>
            <a:chExt cx="21876876" cy="359748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1876876" cy="3597486"/>
              <a:chOff x="0" y="0"/>
              <a:chExt cx="4321358" cy="71061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321358" cy="710614"/>
              </a:xfrm>
              <a:custGeom>
                <a:avLst/>
                <a:gdLst/>
                <a:ahLst/>
                <a:cxnLst/>
                <a:rect l="l" t="t" r="r" b="b"/>
                <a:pathLst>
                  <a:path w="4321358" h="710614">
                    <a:moveTo>
                      <a:pt x="24064" y="0"/>
                    </a:moveTo>
                    <a:lnTo>
                      <a:pt x="4297294" y="0"/>
                    </a:lnTo>
                    <a:cubicBezTo>
                      <a:pt x="4310585" y="0"/>
                      <a:pt x="4321358" y="10774"/>
                      <a:pt x="4321358" y="24064"/>
                    </a:cubicBezTo>
                    <a:lnTo>
                      <a:pt x="4321358" y="686550"/>
                    </a:lnTo>
                    <a:cubicBezTo>
                      <a:pt x="4321358" y="692932"/>
                      <a:pt x="4318823" y="699053"/>
                      <a:pt x="4314310" y="703566"/>
                    </a:cubicBezTo>
                    <a:cubicBezTo>
                      <a:pt x="4309797" y="708079"/>
                      <a:pt x="4303676" y="710614"/>
                      <a:pt x="4297294" y="710614"/>
                    </a:cubicBezTo>
                    <a:lnTo>
                      <a:pt x="24064" y="710614"/>
                    </a:lnTo>
                    <a:cubicBezTo>
                      <a:pt x="17682" y="710614"/>
                      <a:pt x="11561" y="708079"/>
                      <a:pt x="7048" y="703566"/>
                    </a:cubicBezTo>
                    <a:cubicBezTo>
                      <a:pt x="2535" y="699053"/>
                      <a:pt x="0" y="692932"/>
                      <a:pt x="0" y="686550"/>
                    </a:cubicBezTo>
                    <a:lnTo>
                      <a:pt x="0" y="24064"/>
                    </a:lnTo>
                    <a:cubicBezTo>
                      <a:pt x="0" y="17682"/>
                      <a:pt x="2535" y="11561"/>
                      <a:pt x="7048" y="7048"/>
                    </a:cubicBezTo>
                    <a:cubicBezTo>
                      <a:pt x="11561" y="2535"/>
                      <a:pt x="17682" y="0"/>
                      <a:pt x="24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4321358" cy="75823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836774" y="13970"/>
              <a:ext cx="20203332" cy="3365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ác động của dân số đến kinh tế – xã hội và môi trường ở nước ta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53EBEA6-A733-F49D-88E0-9863A3EA1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4" y="1603692"/>
            <a:ext cx="4293236" cy="38801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A06288-9B0C-5128-6496-12F3369FC82E}"/>
              </a:ext>
            </a:extLst>
          </p:cNvPr>
          <p:cNvSpPr txBox="1"/>
          <p:nvPr/>
        </p:nvSpPr>
        <p:spPr>
          <a:xfrm>
            <a:off x="2042160" y="5628640"/>
            <a:ext cx="241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4925E7-97A5-D6C6-A9B8-D8A6E8227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224" y="1745932"/>
            <a:ext cx="4178935" cy="36490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82068E-4344-D7C5-7C2E-BE465CF948E6}"/>
              </a:ext>
            </a:extLst>
          </p:cNvPr>
          <p:cNvSpPr txBox="1"/>
          <p:nvPr/>
        </p:nvSpPr>
        <p:spPr>
          <a:xfrm>
            <a:off x="6847840" y="5537200"/>
            <a:ext cx="421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Thiếu nước sạch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54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5160" y="106541"/>
            <a:ext cx="10938438" cy="1315859"/>
            <a:chOff x="0" y="0"/>
            <a:chExt cx="21876876" cy="359748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1876876" cy="3597486"/>
              <a:chOff x="0" y="0"/>
              <a:chExt cx="4321358" cy="71061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321358" cy="710614"/>
              </a:xfrm>
              <a:custGeom>
                <a:avLst/>
                <a:gdLst/>
                <a:ahLst/>
                <a:cxnLst/>
                <a:rect l="l" t="t" r="r" b="b"/>
                <a:pathLst>
                  <a:path w="4321358" h="710614">
                    <a:moveTo>
                      <a:pt x="24064" y="0"/>
                    </a:moveTo>
                    <a:lnTo>
                      <a:pt x="4297294" y="0"/>
                    </a:lnTo>
                    <a:cubicBezTo>
                      <a:pt x="4310585" y="0"/>
                      <a:pt x="4321358" y="10774"/>
                      <a:pt x="4321358" y="24064"/>
                    </a:cubicBezTo>
                    <a:lnTo>
                      <a:pt x="4321358" y="686550"/>
                    </a:lnTo>
                    <a:cubicBezTo>
                      <a:pt x="4321358" y="692932"/>
                      <a:pt x="4318823" y="699053"/>
                      <a:pt x="4314310" y="703566"/>
                    </a:cubicBezTo>
                    <a:cubicBezTo>
                      <a:pt x="4309797" y="708079"/>
                      <a:pt x="4303676" y="710614"/>
                      <a:pt x="4297294" y="710614"/>
                    </a:cubicBezTo>
                    <a:lnTo>
                      <a:pt x="24064" y="710614"/>
                    </a:lnTo>
                    <a:cubicBezTo>
                      <a:pt x="17682" y="710614"/>
                      <a:pt x="11561" y="708079"/>
                      <a:pt x="7048" y="703566"/>
                    </a:cubicBezTo>
                    <a:cubicBezTo>
                      <a:pt x="2535" y="699053"/>
                      <a:pt x="0" y="692932"/>
                      <a:pt x="0" y="686550"/>
                    </a:cubicBezTo>
                    <a:lnTo>
                      <a:pt x="0" y="24064"/>
                    </a:lnTo>
                    <a:cubicBezTo>
                      <a:pt x="0" y="17682"/>
                      <a:pt x="2535" y="11561"/>
                      <a:pt x="7048" y="7048"/>
                    </a:cubicBezTo>
                    <a:cubicBezTo>
                      <a:pt x="11561" y="2535"/>
                      <a:pt x="17682" y="0"/>
                      <a:pt x="24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4321358" cy="75823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836774" y="13970"/>
              <a:ext cx="20203332" cy="3365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ác động của dân số đến kinh tế – xã hội và môi trường ở nước ta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D83F611-5291-7ACE-BBEA-85C810D27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64" y="1721484"/>
            <a:ext cx="4481196" cy="38512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F8B502-32E1-04C6-AC9E-50581D74E468}"/>
              </a:ext>
            </a:extLst>
          </p:cNvPr>
          <p:cNvSpPr txBox="1"/>
          <p:nvPr/>
        </p:nvSpPr>
        <p:spPr>
          <a:xfrm>
            <a:off x="741680" y="5720080"/>
            <a:ext cx="452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nhiễm môi trường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225371-DFC4-460C-CD19-BE79B1496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024" y="1762124"/>
            <a:ext cx="4189096" cy="374962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47A8E4-9C09-F065-9D31-0DA27DE1BEFC}"/>
              </a:ext>
            </a:extLst>
          </p:cNvPr>
          <p:cNvSpPr txBox="1"/>
          <p:nvPr/>
        </p:nvSpPr>
        <p:spPr>
          <a:xfrm>
            <a:off x="6390640" y="5628640"/>
            <a:ext cx="452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nhiễm tiếng ồn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6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5160" y="106541"/>
            <a:ext cx="10938438" cy="1315859"/>
            <a:chOff x="0" y="0"/>
            <a:chExt cx="21876876" cy="359748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1876876" cy="3597486"/>
              <a:chOff x="0" y="0"/>
              <a:chExt cx="4321358" cy="71061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321358" cy="710614"/>
              </a:xfrm>
              <a:custGeom>
                <a:avLst/>
                <a:gdLst/>
                <a:ahLst/>
                <a:cxnLst/>
                <a:rect l="l" t="t" r="r" b="b"/>
                <a:pathLst>
                  <a:path w="4321358" h="710614">
                    <a:moveTo>
                      <a:pt x="24064" y="0"/>
                    </a:moveTo>
                    <a:lnTo>
                      <a:pt x="4297294" y="0"/>
                    </a:lnTo>
                    <a:cubicBezTo>
                      <a:pt x="4310585" y="0"/>
                      <a:pt x="4321358" y="10774"/>
                      <a:pt x="4321358" y="24064"/>
                    </a:cubicBezTo>
                    <a:lnTo>
                      <a:pt x="4321358" y="686550"/>
                    </a:lnTo>
                    <a:cubicBezTo>
                      <a:pt x="4321358" y="692932"/>
                      <a:pt x="4318823" y="699053"/>
                      <a:pt x="4314310" y="703566"/>
                    </a:cubicBezTo>
                    <a:cubicBezTo>
                      <a:pt x="4309797" y="708079"/>
                      <a:pt x="4303676" y="710614"/>
                      <a:pt x="4297294" y="710614"/>
                    </a:cubicBezTo>
                    <a:lnTo>
                      <a:pt x="24064" y="710614"/>
                    </a:lnTo>
                    <a:cubicBezTo>
                      <a:pt x="17682" y="710614"/>
                      <a:pt x="11561" y="708079"/>
                      <a:pt x="7048" y="703566"/>
                    </a:cubicBezTo>
                    <a:cubicBezTo>
                      <a:pt x="2535" y="699053"/>
                      <a:pt x="0" y="692932"/>
                      <a:pt x="0" y="686550"/>
                    </a:cubicBezTo>
                    <a:lnTo>
                      <a:pt x="0" y="24064"/>
                    </a:lnTo>
                    <a:cubicBezTo>
                      <a:pt x="0" y="17682"/>
                      <a:pt x="2535" y="11561"/>
                      <a:pt x="7048" y="7048"/>
                    </a:cubicBezTo>
                    <a:cubicBezTo>
                      <a:pt x="11561" y="2535"/>
                      <a:pt x="17682" y="0"/>
                      <a:pt x="24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4321358" cy="75823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836774" y="13970"/>
              <a:ext cx="20203332" cy="3365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ác động của dân số đến kinh tế – xã hội và môi trường ở nước ta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1C01A0A-188D-CA6A-27A0-DED3E776E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32" y="1812290"/>
            <a:ext cx="4749094" cy="37249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2EB0EF-CEF8-856B-A1D9-995F7C2975B6}"/>
              </a:ext>
            </a:extLst>
          </p:cNvPr>
          <p:cNvSpPr txBox="1"/>
          <p:nvPr/>
        </p:nvSpPr>
        <p:spPr>
          <a:xfrm>
            <a:off x="1127760" y="5689600"/>
            <a:ext cx="452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lương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1D3914-7AC8-A60F-41F2-C2116DD9F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424" y="1863090"/>
            <a:ext cx="4809847" cy="36537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1D94DC-EAE2-02DA-FB56-A42276035B69}"/>
              </a:ext>
            </a:extLst>
          </p:cNvPr>
          <p:cNvSpPr txBox="1"/>
          <p:nvPr/>
        </p:nvSpPr>
        <p:spPr>
          <a:xfrm>
            <a:off x="6868160" y="5709920"/>
            <a:ext cx="452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bệnh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45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66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116015" y="1028700"/>
            <a:ext cx="5907114" cy="5486400"/>
            <a:chOff x="0" y="0"/>
            <a:chExt cx="233367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33675" cy="2167467"/>
            </a:xfrm>
            <a:custGeom>
              <a:avLst/>
              <a:gdLst/>
              <a:ahLst/>
              <a:cxnLst/>
              <a:rect l="l" t="t" r="r" b="b"/>
              <a:pathLst>
                <a:path w="2333675" h="2167467">
                  <a:moveTo>
                    <a:pt x="44561" y="0"/>
                  </a:moveTo>
                  <a:lnTo>
                    <a:pt x="2289114" y="0"/>
                  </a:lnTo>
                  <a:cubicBezTo>
                    <a:pt x="2300932" y="0"/>
                    <a:pt x="2312267" y="4695"/>
                    <a:pt x="2320623" y="13052"/>
                  </a:cubicBezTo>
                  <a:cubicBezTo>
                    <a:pt x="2328980" y="21408"/>
                    <a:pt x="2333675" y="32742"/>
                    <a:pt x="2333675" y="44561"/>
                  </a:cubicBezTo>
                  <a:lnTo>
                    <a:pt x="2333675" y="2122906"/>
                  </a:lnTo>
                  <a:cubicBezTo>
                    <a:pt x="2333675" y="2147516"/>
                    <a:pt x="2313724" y="2167467"/>
                    <a:pt x="2289114" y="2167467"/>
                  </a:cubicBezTo>
                  <a:lnTo>
                    <a:pt x="44561" y="2167467"/>
                  </a:lnTo>
                  <a:cubicBezTo>
                    <a:pt x="32742" y="2167467"/>
                    <a:pt x="21408" y="2162772"/>
                    <a:pt x="13052" y="2154415"/>
                  </a:cubicBezTo>
                  <a:cubicBezTo>
                    <a:pt x="4695" y="2146059"/>
                    <a:pt x="0" y="2134724"/>
                    <a:pt x="0" y="2122906"/>
                  </a:cubicBezTo>
                  <a:lnTo>
                    <a:pt x="0" y="44561"/>
                  </a:lnTo>
                  <a:cubicBezTo>
                    <a:pt x="0" y="19951"/>
                    <a:pt x="19951" y="0"/>
                    <a:pt x="44561" y="0"/>
                  </a:cubicBezTo>
                  <a:close/>
                </a:path>
              </a:pathLst>
            </a:custGeom>
            <a:solidFill>
              <a:srgbClr val="21521C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33675" cy="2215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879" y="1118387"/>
            <a:ext cx="6836241" cy="5568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/>
          <p:cNvSpPr/>
          <p:nvPr/>
        </p:nvSpPr>
        <p:spPr>
          <a:xfrm>
            <a:off x="6066" y="-2085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66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3"/>
          <p:cNvGrpSpPr/>
          <p:nvPr/>
        </p:nvGrpSpPr>
        <p:grpSpPr>
          <a:xfrm>
            <a:off x="528320" y="452120"/>
            <a:ext cx="11206480" cy="6054299"/>
            <a:chOff x="0" y="0"/>
            <a:chExt cx="2333675" cy="2167467"/>
          </a:xfrm>
        </p:grpSpPr>
        <p:sp>
          <p:nvSpPr>
            <p:cNvPr id="11" name="Freeform 4"/>
            <p:cNvSpPr/>
            <p:nvPr/>
          </p:nvSpPr>
          <p:spPr>
            <a:xfrm>
              <a:off x="0" y="0"/>
              <a:ext cx="2333675" cy="2167467"/>
            </a:xfrm>
            <a:custGeom>
              <a:avLst/>
              <a:gdLst/>
              <a:ahLst/>
              <a:cxnLst/>
              <a:rect l="l" t="t" r="r" b="b"/>
              <a:pathLst>
                <a:path w="2333675" h="2167467">
                  <a:moveTo>
                    <a:pt x="44561" y="0"/>
                  </a:moveTo>
                  <a:lnTo>
                    <a:pt x="2289114" y="0"/>
                  </a:lnTo>
                  <a:cubicBezTo>
                    <a:pt x="2300932" y="0"/>
                    <a:pt x="2312267" y="4695"/>
                    <a:pt x="2320623" y="13052"/>
                  </a:cubicBezTo>
                  <a:cubicBezTo>
                    <a:pt x="2328980" y="21408"/>
                    <a:pt x="2333675" y="32742"/>
                    <a:pt x="2333675" y="44561"/>
                  </a:cubicBezTo>
                  <a:lnTo>
                    <a:pt x="2333675" y="2122906"/>
                  </a:lnTo>
                  <a:cubicBezTo>
                    <a:pt x="2333675" y="2147516"/>
                    <a:pt x="2313724" y="2167467"/>
                    <a:pt x="2289114" y="2167467"/>
                  </a:cubicBezTo>
                  <a:lnTo>
                    <a:pt x="44561" y="2167467"/>
                  </a:lnTo>
                  <a:cubicBezTo>
                    <a:pt x="32742" y="2167467"/>
                    <a:pt x="21408" y="2162772"/>
                    <a:pt x="13052" y="2154415"/>
                  </a:cubicBezTo>
                  <a:cubicBezTo>
                    <a:pt x="4695" y="2146059"/>
                    <a:pt x="0" y="2134724"/>
                    <a:pt x="0" y="2122906"/>
                  </a:cubicBezTo>
                  <a:lnTo>
                    <a:pt x="0" y="44561"/>
                  </a:lnTo>
                  <a:cubicBezTo>
                    <a:pt x="0" y="19951"/>
                    <a:pt x="19951" y="0"/>
                    <a:pt x="44561" y="0"/>
                  </a:cubicBez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5"/>
            <p:cNvSpPr txBox="1"/>
            <p:nvPr/>
          </p:nvSpPr>
          <p:spPr>
            <a:xfrm>
              <a:off x="0" y="-47625"/>
              <a:ext cx="2333675" cy="2215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D8D11E9-D2E4-2CFB-ECD4-88BBD8173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36" y="452120"/>
            <a:ext cx="10138527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2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/>
          <p:cNvSpPr/>
          <p:nvPr/>
        </p:nvSpPr>
        <p:spPr>
          <a:xfrm>
            <a:off x="6066" y="-2085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466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3"/>
          <p:cNvGrpSpPr/>
          <p:nvPr/>
        </p:nvGrpSpPr>
        <p:grpSpPr>
          <a:xfrm>
            <a:off x="528320" y="452120"/>
            <a:ext cx="11206480" cy="6054299"/>
            <a:chOff x="0" y="0"/>
            <a:chExt cx="2333675" cy="2167467"/>
          </a:xfrm>
        </p:grpSpPr>
        <p:sp>
          <p:nvSpPr>
            <p:cNvPr id="11" name="Freeform 4"/>
            <p:cNvSpPr/>
            <p:nvPr/>
          </p:nvSpPr>
          <p:spPr>
            <a:xfrm>
              <a:off x="0" y="0"/>
              <a:ext cx="2333675" cy="2167467"/>
            </a:xfrm>
            <a:custGeom>
              <a:avLst/>
              <a:gdLst/>
              <a:ahLst/>
              <a:cxnLst/>
              <a:rect l="l" t="t" r="r" b="b"/>
              <a:pathLst>
                <a:path w="2333675" h="2167467">
                  <a:moveTo>
                    <a:pt x="44561" y="0"/>
                  </a:moveTo>
                  <a:lnTo>
                    <a:pt x="2289114" y="0"/>
                  </a:lnTo>
                  <a:cubicBezTo>
                    <a:pt x="2300932" y="0"/>
                    <a:pt x="2312267" y="4695"/>
                    <a:pt x="2320623" y="13052"/>
                  </a:cubicBezTo>
                  <a:cubicBezTo>
                    <a:pt x="2328980" y="21408"/>
                    <a:pt x="2333675" y="32742"/>
                    <a:pt x="2333675" y="44561"/>
                  </a:cubicBezTo>
                  <a:lnTo>
                    <a:pt x="2333675" y="2122906"/>
                  </a:lnTo>
                  <a:cubicBezTo>
                    <a:pt x="2333675" y="2147516"/>
                    <a:pt x="2313724" y="2167467"/>
                    <a:pt x="2289114" y="2167467"/>
                  </a:cubicBezTo>
                  <a:lnTo>
                    <a:pt x="44561" y="2167467"/>
                  </a:lnTo>
                  <a:cubicBezTo>
                    <a:pt x="32742" y="2167467"/>
                    <a:pt x="21408" y="2162772"/>
                    <a:pt x="13052" y="2154415"/>
                  </a:cubicBezTo>
                  <a:cubicBezTo>
                    <a:pt x="4695" y="2146059"/>
                    <a:pt x="0" y="2134724"/>
                    <a:pt x="0" y="2122906"/>
                  </a:cubicBezTo>
                  <a:lnTo>
                    <a:pt x="0" y="44561"/>
                  </a:lnTo>
                  <a:cubicBezTo>
                    <a:pt x="0" y="19951"/>
                    <a:pt x="19951" y="0"/>
                    <a:pt x="44561" y="0"/>
                  </a:cubicBez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5"/>
            <p:cNvSpPr txBox="1"/>
            <p:nvPr/>
          </p:nvSpPr>
          <p:spPr>
            <a:xfrm>
              <a:off x="0" y="-47625"/>
              <a:ext cx="2333675" cy="2215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4A8FB85-FCC6-16A8-EAC2-C283C35BDC22}"/>
              </a:ext>
            </a:extLst>
          </p:cNvPr>
          <p:cNvSpPr/>
          <p:nvPr/>
        </p:nvSpPr>
        <p:spPr>
          <a:xfrm>
            <a:off x="1244775" y="1091669"/>
            <a:ext cx="5014135" cy="5135710"/>
          </a:xfrm>
          <a:prstGeom prst="roundRect">
            <a:avLst>
              <a:gd name="adj" fmla="val 22473"/>
            </a:avLst>
          </a:prstGeom>
          <a:solidFill>
            <a:srgbClr val="EBFFFF"/>
          </a:solidFill>
          <a:ln w="57150" cap="rnd" cmpd="thinThick">
            <a:solidFill>
              <a:srgbClr val="002060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450000 h 900000"/>
                      <a:gd name="connsiteX1" fmla="*/ 450000 w 5400000"/>
                      <a:gd name="connsiteY1" fmla="*/ 0 h 900000"/>
                      <a:gd name="connsiteX2" fmla="*/ 4950000 w 5400000"/>
                      <a:gd name="connsiteY2" fmla="*/ 0 h 900000"/>
                      <a:gd name="connsiteX3" fmla="*/ 5400000 w 5400000"/>
                      <a:gd name="connsiteY3" fmla="*/ 450000 h 900000"/>
                      <a:gd name="connsiteX4" fmla="*/ 5400000 w 5400000"/>
                      <a:gd name="connsiteY4" fmla="*/ 450000 h 900000"/>
                      <a:gd name="connsiteX5" fmla="*/ 4950000 w 5400000"/>
                      <a:gd name="connsiteY5" fmla="*/ 900000 h 900000"/>
                      <a:gd name="connsiteX6" fmla="*/ 450000 w 5400000"/>
                      <a:gd name="connsiteY6" fmla="*/ 900000 h 900000"/>
                      <a:gd name="connsiteX7" fmla="*/ 0 w 5400000"/>
                      <a:gd name="connsiteY7" fmla="*/ 450000 h 90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00000" h="900000" fill="none" extrusionOk="0">
                        <a:moveTo>
                          <a:pt x="0" y="450000"/>
                        </a:moveTo>
                        <a:cubicBezTo>
                          <a:pt x="-4340" y="160086"/>
                          <a:pt x="176732" y="34382"/>
                          <a:pt x="450000" y="0"/>
                        </a:cubicBezTo>
                        <a:cubicBezTo>
                          <a:pt x="1617756" y="-38581"/>
                          <a:pt x="3766908" y="63341"/>
                          <a:pt x="4950000" y="0"/>
                        </a:cubicBezTo>
                        <a:cubicBezTo>
                          <a:pt x="5152685" y="-7415"/>
                          <a:pt x="5418014" y="216204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420681" y="729313"/>
                          <a:pt x="5198924" y="904103"/>
                          <a:pt x="4950000" y="900000"/>
                        </a:cubicBezTo>
                        <a:cubicBezTo>
                          <a:pt x="4498390" y="980982"/>
                          <a:pt x="2415186" y="972255"/>
                          <a:pt x="450000" y="900000"/>
                        </a:cubicBezTo>
                        <a:cubicBezTo>
                          <a:pt x="219287" y="884402"/>
                          <a:pt x="2991" y="684461"/>
                          <a:pt x="0" y="450000"/>
                        </a:cubicBezTo>
                        <a:close/>
                      </a:path>
                      <a:path w="5400000" h="900000" stroke="0" extrusionOk="0">
                        <a:moveTo>
                          <a:pt x="0" y="450000"/>
                        </a:moveTo>
                        <a:cubicBezTo>
                          <a:pt x="-7819" y="196649"/>
                          <a:pt x="197363" y="1542"/>
                          <a:pt x="450000" y="0"/>
                        </a:cubicBezTo>
                        <a:cubicBezTo>
                          <a:pt x="1972026" y="132882"/>
                          <a:pt x="3161765" y="-84951"/>
                          <a:pt x="4950000" y="0"/>
                        </a:cubicBezTo>
                        <a:cubicBezTo>
                          <a:pt x="5177572" y="20464"/>
                          <a:pt x="5394754" y="230466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366583" y="680245"/>
                          <a:pt x="5218585" y="909583"/>
                          <a:pt x="4950000" y="900000"/>
                        </a:cubicBezTo>
                        <a:cubicBezTo>
                          <a:pt x="3884479" y="949533"/>
                          <a:pt x="2061751" y="914809"/>
                          <a:pt x="450000" y="900000"/>
                        </a:cubicBezTo>
                        <a:cubicBezTo>
                          <a:pt x="168972" y="895023"/>
                          <a:pt x="-15307" y="712940"/>
                          <a:pt x="0" y="450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600" b="1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 tin cho biết về số dân của Việt Nam vượt mức 100 triệu, là nước đông dân xếp thứ 8 ở châu Á và thứ 15 trên thế giới.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0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" dur="7583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12" fill="hold" display="0">
                      <p:stCondLst>
                        <p:cond delay="indefinite"/>
                      </p:stCondLst>
                    </p:cTn>
                    <p:tgtEl>
                      <p:spTgt spid="2"/>
                    </p:tgtEl>
                  </p:cMediaNode>
                </p:video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17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44666"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66078" y="685800"/>
            <a:ext cx="5907114" cy="5486400"/>
            <a:chOff x="549117" y="1028700"/>
            <a:chExt cx="8860671" cy="8229600"/>
          </a:xfrm>
        </p:grpSpPr>
        <p:grpSp>
          <p:nvGrpSpPr>
            <p:cNvPr id="3" name="Group 3"/>
            <p:cNvGrpSpPr/>
            <p:nvPr/>
          </p:nvGrpSpPr>
          <p:grpSpPr>
            <a:xfrm>
              <a:off x="549117" y="1028700"/>
              <a:ext cx="8860671" cy="8229600"/>
              <a:chOff x="0" y="0"/>
              <a:chExt cx="2333675" cy="216746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333675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333675" h="2167467">
                    <a:moveTo>
                      <a:pt x="44561" y="0"/>
                    </a:moveTo>
                    <a:lnTo>
                      <a:pt x="2289114" y="0"/>
                    </a:lnTo>
                    <a:cubicBezTo>
                      <a:pt x="2300932" y="0"/>
                      <a:pt x="2312267" y="4695"/>
                      <a:pt x="2320623" y="13052"/>
                    </a:cubicBezTo>
                    <a:cubicBezTo>
                      <a:pt x="2328980" y="21408"/>
                      <a:pt x="2333675" y="32742"/>
                      <a:pt x="2333675" y="44561"/>
                    </a:cubicBezTo>
                    <a:lnTo>
                      <a:pt x="2333675" y="2122906"/>
                    </a:lnTo>
                    <a:cubicBezTo>
                      <a:pt x="2333675" y="2147516"/>
                      <a:pt x="2313724" y="2167467"/>
                      <a:pt x="2289114" y="2167467"/>
                    </a:cubicBezTo>
                    <a:lnTo>
                      <a:pt x="44561" y="2167467"/>
                    </a:lnTo>
                    <a:cubicBezTo>
                      <a:pt x="32742" y="2167467"/>
                      <a:pt x="21408" y="2162772"/>
                      <a:pt x="13052" y="2154415"/>
                    </a:cubicBezTo>
                    <a:cubicBezTo>
                      <a:pt x="4695" y="2146059"/>
                      <a:pt x="0" y="2134724"/>
                      <a:pt x="0" y="2122906"/>
                    </a:cubicBezTo>
                    <a:lnTo>
                      <a:pt x="0" y="44561"/>
                    </a:lnTo>
                    <a:cubicBezTo>
                      <a:pt x="0" y="19951"/>
                      <a:pt x="19951" y="0"/>
                      <a:pt x="44561" y="0"/>
                    </a:cubicBezTo>
                    <a:close/>
                  </a:path>
                </a:pathLst>
              </a:custGeom>
              <a:solidFill>
                <a:srgbClr val="21521C">
                  <a:alpha val="90980"/>
                </a:srgbClr>
              </a:solidFill>
            </p:spPr>
            <p:txBody>
              <a:bodyPr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2333675" cy="221509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255758" y="2928404"/>
              <a:ext cx="7447389" cy="3323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1. </a:t>
              </a:r>
              <a:r>
                <a:rPr kumimoji="0" lang="vi-VN" sz="4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Nước nào có số dân </a:t>
              </a:r>
              <a:r>
                <a:rPr lang="en-US" sz="4800" b="1" kern="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ít</a:t>
              </a:r>
              <a:r>
                <a:rPr kumimoji="0" lang="vi-VN" sz="4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nhất Đông Nam Á?</a:t>
              </a:r>
              <a:endPara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4 Tinos Bold" panose="020208030705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46132" y="393573"/>
            <a:ext cx="5139781" cy="1425931"/>
            <a:chOff x="10269198" y="590359"/>
            <a:chExt cx="7709672" cy="2138896"/>
          </a:xfrm>
        </p:grpSpPr>
        <p:grpSp>
          <p:nvGrpSpPr>
            <p:cNvPr id="7" name="Group 7"/>
            <p:cNvGrpSpPr/>
            <p:nvPr/>
          </p:nvGrpSpPr>
          <p:grpSpPr>
            <a:xfrm>
              <a:off x="10269198" y="590359"/>
              <a:ext cx="7709672" cy="2138896"/>
              <a:chOff x="0" y="0"/>
              <a:chExt cx="2030531" cy="56333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030531" cy="563331"/>
              </a:xfrm>
              <a:custGeom>
                <a:avLst/>
                <a:gdLst/>
                <a:ahLst/>
                <a:cxnLst/>
                <a:rect l="l" t="t" r="r" b="b"/>
                <a:pathLst>
                  <a:path w="2030531" h="563331">
                    <a:moveTo>
                      <a:pt x="51213" y="0"/>
                    </a:moveTo>
                    <a:lnTo>
                      <a:pt x="1979318" y="0"/>
                    </a:lnTo>
                    <a:cubicBezTo>
                      <a:pt x="2007602" y="0"/>
                      <a:pt x="2030531" y="22929"/>
                      <a:pt x="2030531" y="51213"/>
                    </a:cubicBezTo>
                    <a:lnTo>
                      <a:pt x="2030531" y="512117"/>
                    </a:lnTo>
                    <a:cubicBezTo>
                      <a:pt x="2030531" y="540402"/>
                      <a:pt x="2007602" y="563331"/>
                      <a:pt x="1979318" y="563331"/>
                    </a:cubicBezTo>
                    <a:lnTo>
                      <a:pt x="51213" y="563331"/>
                    </a:lnTo>
                    <a:cubicBezTo>
                      <a:pt x="22929" y="563331"/>
                      <a:pt x="0" y="540402"/>
                      <a:pt x="0" y="512117"/>
                    </a:cubicBezTo>
                    <a:lnTo>
                      <a:pt x="0" y="51213"/>
                    </a:lnTo>
                    <a:cubicBezTo>
                      <a:pt x="0" y="22929"/>
                      <a:pt x="22929" y="0"/>
                      <a:pt x="51213" y="0"/>
                    </a:cubicBezTo>
                    <a:close/>
                  </a:path>
                </a:pathLst>
              </a:custGeom>
              <a:solidFill>
                <a:srgbClr val="FBB325"/>
              </a:solidFill>
            </p:spPr>
            <p:txBody>
              <a:bodyPr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2030531" cy="61095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0400340" y="1053497"/>
              <a:ext cx="7447389" cy="9810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120"/>
                </a:lnSpc>
                <a:spcBef>
                  <a:spcPct val="0"/>
                </a:spcBef>
              </a:pPr>
              <a:r>
                <a:rPr lang="en-US" sz="4654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A. Cam-</a:t>
              </a:r>
              <a:r>
                <a:rPr lang="en-US" sz="4654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pu</a:t>
              </a:r>
              <a:r>
                <a:rPr lang="en-US" sz="4654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-chia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46132" y="2003069"/>
            <a:ext cx="5139781" cy="1425931"/>
            <a:chOff x="10269198" y="3004604"/>
            <a:chExt cx="7709672" cy="2138896"/>
          </a:xfrm>
        </p:grpSpPr>
        <p:grpSp>
          <p:nvGrpSpPr>
            <p:cNvPr id="10" name="Group 10"/>
            <p:cNvGrpSpPr/>
            <p:nvPr/>
          </p:nvGrpSpPr>
          <p:grpSpPr>
            <a:xfrm>
              <a:off x="10269198" y="3004604"/>
              <a:ext cx="7709672" cy="2138896"/>
              <a:chOff x="0" y="0"/>
              <a:chExt cx="2030531" cy="56333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030531" cy="563331"/>
              </a:xfrm>
              <a:custGeom>
                <a:avLst/>
                <a:gdLst/>
                <a:ahLst/>
                <a:cxnLst/>
                <a:rect l="l" t="t" r="r" b="b"/>
                <a:pathLst>
                  <a:path w="2030531" h="563331">
                    <a:moveTo>
                      <a:pt x="51213" y="0"/>
                    </a:moveTo>
                    <a:lnTo>
                      <a:pt x="1979318" y="0"/>
                    </a:lnTo>
                    <a:cubicBezTo>
                      <a:pt x="2007602" y="0"/>
                      <a:pt x="2030531" y="22929"/>
                      <a:pt x="2030531" y="51213"/>
                    </a:cubicBezTo>
                    <a:lnTo>
                      <a:pt x="2030531" y="512117"/>
                    </a:lnTo>
                    <a:cubicBezTo>
                      <a:pt x="2030531" y="540402"/>
                      <a:pt x="2007602" y="563331"/>
                      <a:pt x="1979318" y="563331"/>
                    </a:cubicBezTo>
                    <a:lnTo>
                      <a:pt x="51213" y="563331"/>
                    </a:lnTo>
                    <a:cubicBezTo>
                      <a:pt x="22929" y="563331"/>
                      <a:pt x="0" y="540402"/>
                      <a:pt x="0" y="512117"/>
                    </a:cubicBezTo>
                    <a:lnTo>
                      <a:pt x="0" y="51213"/>
                    </a:lnTo>
                    <a:cubicBezTo>
                      <a:pt x="0" y="22929"/>
                      <a:pt x="22929" y="0"/>
                      <a:pt x="51213" y="0"/>
                    </a:cubicBezTo>
                    <a:close/>
                  </a:path>
                </a:pathLst>
              </a:custGeom>
              <a:solidFill>
                <a:srgbClr val="FBB325"/>
              </a:solidFill>
            </p:spPr>
            <p:txBody>
              <a:bodyPr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2030531" cy="61095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0400340" y="3542961"/>
              <a:ext cx="7447389" cy="9810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120"/>
                </a:lnSpc>
                <a:spcBef>
                  <a:spcPct val="0"/>
                </a:spcBef>
              </a:pPr>
              <a:r>
                <a:rPr lang="en-US" sz="4654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B. Xin-ga-po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846132" y="3712857"/>
            <a:ext cx="5139781" cy="1425931"/>
            <a:chOff x="10269198" y="5569285"/>
            <a:chExt cx="7709672" cy="2138896"/>
          </a:xfrm>
        </p:grpSpPr>
        <p:grpSp>
          <p:nvGrpSpPr>
            <p:cNvPr id="13" name="Group 13"/>
            <p:cNvGrpSpPr/>
            <p:nvPr/>
          </p:nvGrpSpPr>
          <p:grpSpPr>
            <a:xfrm>
              <a:off x="10269198" y="5569285"/>
              <a:ext cx="7709672" cy="2138896"/>
              <a:chOff x="0" y="0"/>
              <a:chExt cx="2030531" cy="56333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030531" cy="563331"/>
              </a:xfrm>
              <a:custGeom>
                <a:avLst/>
                <a:gdLst/>
                <a:ahLst/>
                <a:cxnLst/>
                <a:rect l="l" t="t" r="r" b="b"/>
                <a:pathLst>
                  <a:path w="2030531" h="563331">
                    <a:moveTo>
                      <a:pt x="51213" y="0"/>
                    </a:moveTo>
                    <a:lnTo>
                      <a:pt x="1979318" y="0"/>
                    </a:lnTo>
                    <a:cubicBezTo>
                      <a:pt x="2007602" y="0"/>
                      <a:pt x="2030531" y="22929"/>
                      <a:pt x="2030531" y="51213"/>
                    </a:cubicBezTo>
                    <a:lnTo>
                      <a:pt x="2030531" y="512117"/>
                    </a:lnTo>
                    <a:cubicBezTo>
                      <a:pt x="2030531" y="540402"/>
                      <a:pt x="2007602" y="563331"/>
                      <a:pt x="1979318" y="563331"/>
                    </a:cubicBezTo>
                    <a:lnTo>
                      <a:pt x="51213" y="563331"/>
                    </a:lnTo>
                    <a:cubicBezTo>
                      <a:pt x="22929" y="563331"/>
                      <a:pt x="0" y="540402"/>
                      <a:pt x="0" y="512117"/>
                    </a:cubicBezTo>
                    <a:lnTo>
                      <a:pt x="0" y="51213"/>
                    </a:lnTo>
                    <a:cubicBezTo>
                      <a:pt x="0" y="22929"/>
                      <a:pt x="22929" y="0"/>
                      <a:pt x="51213" y="0"/>
                    </a:cubicBezTo>
                    <a:close/>
                  </a:path>
                </a:pathLst>
              </a:custGeom>
              <a:solidFill>
                <a:srgbClr val="FBB325"/>
              </a:solidFill>
            </p:spPr>
            <p:txBody>
              <a:bodyPr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2030531" cy="61095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10400340" y="6032423"/>
              <a:ext cx="7447389" cy="9810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120"/>
                </a:lnSpc>
                <a:spcBef>
                  <a:spcPct val="0"/>
                </a:spcBef>
              </a:pPr>
              <a:r>
                <a:rPr lang="en-US" sz="4654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C. </a:t>
              </a:r>
              <a:r>
                <a:rPr lang="en-US" sz="4654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Lào</a:t>
              </a:r>
              <a:endParaRPr lang="en-US" sz="465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46132" y="5322937"/>
            <a:ext cx="5139781" cy="1425931"/>
            <a:chOff x="10269198" y="7984405"/>
            <a:chExt cx="7709672" cy="2138896"/>
          </a:xfrm>
        </p:grpSpPr>
        <p:grpSp>
          <p:nvGrpSpPr>
            <p:cNvPr id="16" name="Group 16"/>
            <p:cNvGrpSpPr/>
            <p:nvPr/>
          </p:nvGrpSpPr>
          <p:grpSpPr>
            <a:xfrm>
              <a:off x="10269198" y="7984405"/>
              <a:ext cx="7709672" cy="2138896"/>
              <a:chOff x="0" y="0"/>
              <a:chExt cx="2030531" cy="563331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030531" cy="563331"/>
              </a:xfrm>
              <a:custGeom>
                <a:avLst/>
                <a:gdLst/>
                <a:ahLst/>
                <a:cxnLst/>
                <a:rect l="l" t="t" r="r" b="b"/>
                <a:pathLst>
                  <a:path w="2030531" h="563331">
                    <a:moveTo>
                      <a:pt x="51213" y="0"/>
                    </a:moveTo>
                    <a:lnTo>
                      <a:pt x="1979318" y="0"/>
                    </a:lnTo>
                    <a:cubicBezTo>
                      <a:pt x="2007602" y="0"/>
                      <a:pt x="2030531" y="22929"/>
                      <a:pt x="2030531" y="51213"/>
                    </a:cubicBezTo>
                    <a:lnTo>
                      <a:pt x="2030531" y="512117"/>
                    </a:lnTo>
                    <a:cubicBezTo>
                      <a:pt x="2030531" y="540402"/>
                      <a:pt x="2007602" y="563331"/>
                      <a:pt x="1979318" y="563331"/>
                    </a:cubicBezTo>
                    <a:lnTo>
                      <a:pt x="51213" y="563331"/>
                    </a:lnTo>
                    <a:cubicBezTo>
                      <a:pt x="22929" y="563331"/>
                      <a:pt x="0" y="540402"/>
                      <a:pt x="0" y="512117"/>
                    </a:cubicBezTo>
                    <a:lnTo>
                      <a:pt x="0" y="51213"/>
                    </a:lnTo>
                    <a:cubicBezTo>
                      <a:pt x="0" y="22929"/>
                      <a:pt x="22929" y="0"/>
                      <a:pt x="51213" y="0"/>
                    </a:cubicBezTo>
                    <a:close/>
                  </a:path>
                </a:pathLst>
              </a:custGeom>
              <a:solidFill>
                <a:srgbClr val="FBB325"/>
              </a:solidFill>
            </p:spPr>
            <p:txBody>
              <a:bodyPr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2030531" cy="61095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10400340" y="8612006"/>
              <a:ext cx="7447389" cy="9810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120"/>
                </a:lnSpc>
                <a:spcBef>
                  <a:spcPct val="0"/>
                </a:spcBef>
              </a:pPr>
              <a:r>
                <a:rPr lang="en-US" sz="4654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D. Bru-</a:t>
              </a:r>
              <a:r>
                <a:rPr lang="en-US" sz="4654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nây</a:t>
              </a:r>
              <a:endParaRPr lang="en-US" sz="465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928" t="-70425" r="-1117" b="-6134"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66078" y="685800"/>
            <a:ext cx="5907114" cy="5486400"/>
            <a:chOff x="549117" y="1028700"/>
            <a:chExt cx="8860671" cy="8229600"/>
          </a:xfrm>
        </p:grpSpPr>
        <p:grpSp>
          <p:nvGrpSpPr>
            <p:cNvPr id="3" name="Group 3"/>
            <p:cNvGrpSpPr/>
            <p:nvPr/>
          </p:nvGrpSpPr>
          <p:grpSpPr>
            <a:xfrm>
              <a:off x="549117" y="1028700"/>
              <a:ext cx="8860671" cy="8229600"/>
              <a:chOff x="0" y="0"/>
              <a:chExt cx="2333675" cy="216746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333675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333675" h="2167467">
                    <a:moveTo>
                      <a:pt x="44561" y="0"/>
                    </a:moveTo>
                    <a:lnTo>
                      <a:pt x="2289114" y="0"/>
                    </a:lnTo>
                    <a:cubicBezTo>
                      <a:pt x="2300932" y="0"/>
                      <a:pt x="2312267" y="4695"/>
                      <a:pt x="2320623" y="13052"/>
                    </a:cubicBezTo>
                    <a:cubicBezTo>
                      <a:pt x="2328980" y="21408"/>
                      <a:pt x="2333675" y="32742"/>
                      <a:pt x="2333675" y="44561"/>
                    </a:cubicBezTo>
                    <a:lnTo>
                      <a:pt x="2333675" y="2122906"/>
                    </a:lnTo>
                    <a:cubicBezTo>
                      <a:pt x="2333675" y="2147516"/>
                      <a:pt x="2313724" y="2167467"/>
                      <a:pt x="2289114" y="2167467"/>
                    </a:cubicBezTo>
                    <a:lnTo>
                      <a:pt x="44561" y="2167467"/>
                    </a:lnTo>
                    <a:cubicBezTo>
                      <a:pt x="32742" y="2167467"/>
                      <a:pt x="21408" y="2162772"/>
                      <a:pt x="13052" y="2154415"/>
                    </a:cubicBezTo>
                    <a:cubicBezTo>
                      <a:pt x="4695" y="2146059"/>
                      <a:pt x="0" y="2134724"/>
                      <a:pt x="0" y="2122906"/>
                    </a:cubicBezTo>
                    <a:lnTo>
                      <a:pt x="0" y="44561"/>
                    </a:lnTo>
                    <a:cubicBezTo>
                      <a:pt x="0" y="19951"/>
                      <a:pt x="19951" y="0"/>
                      <a:pt x="44561" y="0"/>
                    </a:cubicBezTo>
                    <a:close/>
                  </a:path>
                </a:pathLst>
              </a:custGeom>
              <a:solidFill>
                <a:srgbClr val="21521C">
                  <a:alpha val="90980"/>
                </a:srgbClr>
              </a:solidFill>
            </p:spPr>
            <p:txBody>
              <a:bodyPr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2333675" cy="221509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255758" y="2928404"/>
              <a:ext cx="7447389" cy="39241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120"/>
                </a:lnSpc>
                <a:spcBef>
                  <a:spcPct val="0"/>
                </a:spcBef>
              </a:pPr>
              <a:r>
                <a:rPr lang="en-US" sz="4654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Bình </a:t>
              </a:r>
              <a:r>
                <a:rPr lang="en-US" sz="4654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quân</a:t>
              </a:r>
              <a:r>
                <a:rPr lang="en-US" sz="4654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654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4654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654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lang="en-US" sz="4654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654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dân</a:t>
              </a:r>
              <a:r>
                <a:rPr lang="en-US" sz="4654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654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654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654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Việt</a:t>
              </a:r>
              <a:r>
                <a:rPr lang="en-US" sz="4654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654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Nam tăng </a:t>
              </a:r>
              <a:r>
                <a:rPr lang="en-US" sz="4654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lên</a:t>
              </a:r>
              <a:r>
                <a:rPr lang="en-US" sz="4654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4654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4654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654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triệu</a:t>
              </a:r>
              <a:r>
                <a:rPr lang="en-US" sz="4654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654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654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46132" y="393573"/>
            <a:ext cx="5139781" cy="1425931"/>
            <a:chOff x="10269198" y="590359"/>
            <a:chExt cx="7709672" cy="2138896"/>
          </a:xfrm>
        </p:grpSpPr>
        <p:grpSp>
          <p:nvGrpSpPr>
            <p:cNvPr id="7" name="Group 7"/>
            <p:cNvGrpSpPr/>
            <p:nvPr/>
          </p:nvGrpSpPr>
          <p:grpSpPr>
            <a:xfrm>
              <a:off x="10269198" y="590359"/>
              <a:ext cx="7709672" cy="2138896"/>
              <a:chOff x="0" y="0"/>
              <a:chExt cx="2030531" cy="56333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030531" cy="563331"/>
              </a:xfrm>
              <a:custGeom>
                <a:avLst/>
                <a:gdLst/>
                <a:ahLst/>
                <a:cxnLst/>
                <a:rect l="l" t="t" r="r" b="b"/>
                <a:pathLst>
                  <a:path w="2030531" h="563331">
                    <a:moveTo>
                      <a:pt x="51213" y="0"/>
                    </a:moveTo>
                    <a:lnTo>
                      <a:pt x="1979318" y="0"/>
                    </a:lnTo>
                    <a:cubicBezTo>
                      <a:pt x="2007602" y="0"/>
                      <a:pt x="2030531" y="22929"/>
                      <a:pt x="2030531" y="51213"/>
                    </a:cubicBezTo>
                    <a:lnTo>
                      <a:pt x="2030531" y="512117"/>
                    </a:lnTo>
                    <a:cubicBezTo>
                      <a:pt x="2030531" y="540402"/>
                      <a:pt x="2007602" y="563331"/>
                      <a:pt x="1979318" y="563331"/>
                    </a:cubicBezTo>
                    <a:lnTo>
                      <a:pt x="51213" y="563331"/>
                    </a:lnTo>
                    <a:cubicBezTo>
                      <a:pt x="22929" y="563331"/>
                      <a:pt x="0" y="540402"/>
                      <a:pt x="0" y="512117"/>
                    </a:cubicBezTo>
                    <a:lnTo>
                      <a:pt x="0" y="51213"/>
                    </a:lnTo>
                    <a:cubicBezTo>
                      <a:pt x="0" y="22929"/>
                      <a:pt x="22929" y="0"/>
                      <a:pt x="51213" y="0"/>
                    </a:cubicBezTo>
                    <a:close/>
                  </a:path>
                </a:pathLst>
              </a:custGeom>
              <a:solidFill>
                <a:srgbClr val="FBB325"/>
              </a:solidFill>
            </p:spPr>
            <p:txBody>
              <a:bodyPr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2030531" cy="61095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0400340" y="1053497"/>
              <a:ext cx="7447389" cy="9810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120"/>
                </a:lnSpc>
                <a:spcBef>
                  <a:spcPct val="0"/>
                </a:spcBef>
              </a:pPr>
              <a:r>
                <a:rPr lang="en-US" sz="4654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A. 1 </a:t>
              </a:r>
              <a:r>
                <a:rPr lang="en-US" sz="4654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triệu</a:t>
              </a:r>
              <a:r>
                <a:rPr lang="en-US" sz="4654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654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65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46132" y="2003069"/>
            <a:ext cx="5139781" cy="1425931"/>
            <a:chOff x="10269198" y="3004604"/>
            <a:chExt cx="7709672" cy="2138896"/>
          </a:xfrm>
        </p:grpSpPr>
        <p:grpSp>
          <p:nvGrpSpPr>
            <p:cNvPr id="10" name="Group 10"/>
            <p:cNvGrpSpPr/>
            <p:nvPr/>
          </p:nvGrpSpPr>
          <p:grpSpPr>
            <a:xfrm>
              <a:off x="10269198" y="3004604"/>
              <a:ext cx="7709672" cy="2138896"/>
              <a:chOff x="0" y="0"/>
              <a:chExt cx="2030531" cy="56333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030531" cy="563331"/>
              </a:xfrm>
              <a:custGeom>
                <a:avLst/>
                <a:gdLst/>
                <a:ahLst/>
                <a:cxnLst/>
                <a:rect l="l" t="t" r="r" b="b"/>
                <a:pathLst>
                  <a:path w="2030531" h="563331">
                    <a:moveTo>
                      <a:pt x="51213" y="0"/>
                    </a:moveTo>
                    <a:lnTo>
                      <a:pt x="1979318" y="0"/>
                    </a:lnTo>
                    <a:cubicBezTo>
                      <a:pt x="2007602" y="0"/>
                      <a:pt x="2030531" y="22929"/>
                      <a:pt x="2030531" y="51213"/>
                    </a:cubicBezTo>
                    <a:lnTo>
                      <a:pt x="2030531" y="512117"/>
                    </a:lnTo>
                    <a:cubicBezTo>
                      <a:pt x="2030531" y="540402"/>
                      <a:pt x="2007602" y="563331"/>
                      <a:pt x="1979318" y="563331"/>
                    </a:cubicBezTo>
                    <a:lnTo>
                      <a:pt x="51213" y="563331"/>
                    </a:lnTo>
                    <a:cubicBezTo>
                      <a:pt x="22929" y="563331"/>
                      <a:pt x="0" y="540402"/>
                      <a:pt x="0" y="512117"/>
                    </a:cubicBezTo>
                    <a:lnTo>
                      <a:pt x="0" y="51213"/>
                    </a:lnTo>
                    <a:cubicBezTo>
                      <a:pt x="0" y="22929"/>
                      <a:pt x="22929" y="0"/>
                      <a:pt x="51213" y="0"/>
                    </a:cubicBezTo>
                    <a:close/>
                  </a:path>
                </a:pathLst>
              </a:custGeom>
              <a:solidFill>
                <a:srgbClr val="FBB325"/>
              </a:solidFill>
            </p:spPr>
            <p:txBody>
              <a:bodyPr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2030531" cy="61095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0400340" y="3542961"/>
              <a:ext cx="7447389" cy="9810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120"/>
                </a:lnSpc>
                <a:spcBef>
                  <a:spcPct val="0"/>
                </a:spcBef>
              </a:pPr>
              <a:r>
                <a:rPr lang="en-US" sz="4654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B. 2 </a:t>
              </a:r>
              <a:r>
                <a:rPr lang="en-US" sz="4654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triệu</a:t>
              </a:r>
              <a:r>
                <a:rPr lang="en-US" sz="4654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654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65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846132" y="3712857"/>
            <a:ext cx="5139781" cy="1425931"/>
            <a:chOff x="10269198" y="5569285"/>
            <a:chExt cx="7709672" cy="2138896"/>
          </a:xfrm>
        </p:grpSpPr>
        <p:grpSp>
          <p:nvGrpSpPr>
            <p:cNvPr id="13" name="Group 13"/>
            <p:cNvGrpSpPr/>
            <p:nvPr/>
          </p:nvGrpSpPr>
          <p:grpSpPr>
            <a:xfrm>
              <a:off x="10269198" y="5569285"/>
              <a:ext cx="7709672" cy="2138896"/>
              <a:chOff x="0" y="0"/>
              <a:chExt cx="2030531" cy="56333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030531" cy="563331"/>
              </a:xfrm>
              <a:custGeom>
                <a:avLst/>
                <a:gdLst/>
                <a:ahLst/>
                <a:cxnLst/>
                <a:rect l="l" t="t" r="r" b="b"/>
                <a:pathLst>
                  <a:path w="2030531" h="563331">
                    <a:moveTo>
                      <a:pt x="51213" y="0"/>
                    </a:moveTo>
                    <a:lnTo>
                      <a:pt x="1979318" y="0"/>
                    </a:lnTo>
                    <a:cubicBezTo>
                      <a:pt x="2007602" y="0"/>
                      <a:pt x="2030531" y="22929"/>
                      <a:pt x="2030531" y="51213"/>
                    </a:cubicBezTo>
                    <a:lnTo>
                      <a:pt x="2030531" y="512117"/>
                    </a:lnTo>
                    <a:cubicBezTo>
                      <a:pt x="2030531" y="540402"/>
                      <a:pt x="2007602" y="563331"/>
                      <a:pt x="1979318" y="563331"/>
                    </a:cubicBezTo>
                    <a:lnTo>
                      <a:pt x="51213" y="563331"/>
                    </a:lnTo>
                    <a:cubicBezTo>
                      <a:pt x="22929" y="563331"/>
                      <a:pt x="0" y="540402"/>
                      <a:pt x="0" y="512117"/>
                    </a:cubicBezTo>
                    <a:lnTo>
                      <a:pt x="0" y="51213"/>
                    </a:lnTo>
                    <a:cubicBezTo>
                      <a:pt x="0" y="22929"/>
                      <a:pt x="22929" y="0"/>
                      <a:pt x="51213" y="0"/>
                    </a:cubicBezTo>
                    <a:close/>
                  </a:path>
                </a:pathLst>
              </a:custGeom>
              <a:solidFill>
                <a:srgbClr val="FBB325"/>
              </a:solidFill>
            </p:spPr>
            <p:txBody>
              <a:bodyPr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2030531" cy="61095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10400340" y="6032423"/>
              <a:ext cx="7447389" cy="9810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120"/>
                </a:lnSpc>
                <a:spcBef>
                  <a:spcPct val="0"/>
                </a:spcBef>
              </a:pPr>
              <a:r>
                <a:rPr lang="en-US" sz="4654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C. 3 </a:t>
              </a:r>
              <a:r>
                <a:rPr lang="en-US" sz="4654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triệu</a:t>
              </a:r>
              <a:r>
                <a:rPr lang="en-US" sz="4654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654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65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46132" y="5322937"/>
            <a:ext cx="5139781" cy="1425931"/>
            <a:chOff x="10269198" y="7984405"/>
            <a:chExt cx="7709672" cy="2138896"/>
          </a:xfrm>
        </p:grpSpPr>
        <p:grpSp>
          <p:nvGrpSpPr>
            <p:cNvPr id="16" name="Group 16"/>
            <p:cNvGrpSpPr/>
            <p:nvPr/>
          </p:nvGrpSpPr>
          <p:grpSpPr>
            <a:xfrm>
              <a:off x="10269198" y="7984405"/>
              <a:ext cx="7709672" cy="2138896"/>
              <a:chOff x="0" y="0"/>
              <a:chExt cx="2030531" cy="563331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030531" cy="563331"/>
              </a:xfrm>
              <a:custGeom>
                <a:avLst/>
                <a:gdLst/>
                <a:ahLst/>
                <a:cxnLst/>
                <a:rect l="l" t="t" r="r" b="b"/>
                <a:pathLst>
                  <a:path w="2030531" h="563331">
                    <a:moveTo>
                      <a:pt x="51213" y="0"/>
                    </a:moveTo>
                    <a:lnTo>
                      <a:pt x="1979318" y="0"/>
                    </a:lnTo>
                    <a:cubicBezTo>
                      <a:pt x="2007602" y="0"/>
                      <a:pt x="2030531" y="22929"/>
                      <a:pt x="2030531" y="51213"/>
                    </a:cubicBezTo>
                    <a:lnTo>
                      <a:pt x="2030531" y="512117"/>
                    </a:lnTo>
                    <a:cubicBezTo>
                      <a:pt x="2030531" y="540402"/>
                      <a:pt x="2007602" y="563331"/>
                      <a:pt x="1979318" y="563331"/>
                    </a:cubicBezTo>
                    <a:lnTo>
                      <a:pt x="51213" y="563331"/>
                    </a:lnTo>
                    <a:cubicBezTo>
                      <a:pt x="22929" y="563331"/>
                      <a:pt x="0" y="540402"/>
                      <a:pt x="0" y="512117"/>
                    </a:cubicBezTo>
                    <a:lnTo>
                      <a:pt x="0" y="51213"/>
                    </a:lnTo>
                    <a:cubicBezTo>
                      <a:pt x="0" y="22929"/>
                      <a:pt x="22929" y="0"/>
                      <a:pt x="51213" y="0"/>
                    </a:cubicBezTo>
                    <a:close/>
                  </a:path>
                </a:pathLst>
              </a:custGeom>
              <a:solidFill>
                <a:srgbClr val="FBB325"/>
              </a:solidFill>
            </p:spPr>
            <p:txBody>
              <a:bodyPr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2030531" cy="61095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10400340" y="8651990"/>
              <a:ext cx="7447389" cy="9810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120"/>
                </a:lnSpc>
                <a:spcBef>
                  <a:spcPct val="0"/>
                </a:spcBef>
              </a:pPr>
              <a:r>
                <a:rPr lang="en-US" sz="4654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D. 1,5 triệu người</a:t>
              </a:r>
              <a:endParaRPr lang="en-US" sz="465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9" name="2_binh_quan_moi_nam_dan_so_viet_nam_tang_len_bao_0b9e0388-185a-4cd7-9565-1711ece446a1">
            <a:hlinkClick r:id="" action="ppaction://media"/>
            <a:extLst>
              <a:ext uri="{FF2B5EF4-FFF2-40B4-BE49-F238E27FC236}">
                <a16:creationId xmlns:a16="http://schemas.microsoft.com/office/drawing/2014/main" id="{91BAE4F7-593C-A790-1C8F-829A9AADD8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2372" y="-104457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8" t="-8481" r="-24976" b="-72605"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66078" y="685800"/>
            <a:ext cx="5907114" cy="5486400"/>
            <a:chOff x="549117" y="1028700"/>
            <a:chExt cx="8860671" cy="8229600"/>
          </a:xfrm>
        </p:grpSpPr>
        <p:grpSp>
          <p:nvGrpSpPr>
            <p:cNvPr id="3" name="Group 3"/>
            <p:cNvGrpSpPr/>
            <p:nvPr/>
          </p:nvGrpSpPr>
          <p:grpSpPr>
            <a:xfrm>
              <a:off x="549117" y="1028700"/>
              <a:ext cx="8860671" cy="8229600"/>
              <a:chOff x="0" y="0"/>
              <a:chExt cx="2333675" cy="216746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333675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333675" h="2167467">
                    <a:moveTo>
                      <a:pt x="44561" y="0"/>
                    </a:moveTo>
                    <a:lnTo>
                      <a:pt x="2289114" y="0"/>
                    </a:lnTo>
                    <a:cubicBezTo>
                      <a:pt x="2300932" y="0"/>
                      <a:pt x="2312267" y="4695"/>
                      <a:pt x="2320623" y="13052"/>
                    </a:cubicBezTo>
                    <a:cubicBezTo>
                      <a:pt x="2328980" y="21408"/>
                      <a:pt x="2333675" y="32742"/>
                      <a:pt x="2333675" y="44561"/>
                    </a:cubicBezTo>
                    <a:lnTo>
                      <a:pt x="2333675" y="2122906"/>
                    </a:lnTo>
                    <a:cubicBezTo>
                      <a:pt x="2333675" y="2147516"/>
                      <a:pt x="2313724" y="2167467"/>
                      <a:pt x="2289114" y="2167467"/>
                    </a:cubicBezTo>
                    <a:lnTo>
                      <a:pt x="44561" y="2167467"/>
                    </a:lnTo>
                    <a:cubicBezTo>
                      <a:pt x="32742" y="2167467"/>
                      <a:pt x="21408" y="2162772"/>
                      <a:pt x="13052" y="2154415"/>
                    </a:cubicBezTo>
                    <a:cubicBezTo>
                      <a:pt x="4695" y="2146059"/>
                      <a:pt x="0" y="2134724"/>
                      <a:pt x="0" y="2122906"/>
                    </a:cubicBezTo>
                    <a:lnTo>
                      <a:pt x="0" y="44561"/>
                    </a:lnTo>
                    <a:cubicBezTo>
                      <a:pt x="0" y="19951"/>
                      <a:pt x="19951" y="0"/>
                      <a:pt x="44561" y="0"/>
                    </a:cubicBezTo>
                    <a:close/>
                  </a:path>
                </a:pathLst>
              </a:custGeom>
              <a:solidFill>
                <a:srgbClr val="21521C">
                  <a:alpha val="90980"/>
                </a:srgbClr>
              </a:solidFill>
            </p:spPr>
            <p:txBody>
              <a:bodyPr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2333675" cy="221509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 b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255758" y="3414179"/>
              <a:ext cx="7812042" cy="29431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120"/>
                </a:lnSpc>
                <a:spcBef>
                  <a:spcPct val="0"/>
                </a:spcBef>
              </a:pPr>
              <a:r>
                <a:rPr lang="en-US" sz="4654" b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Dân </a:t>
              </a:r>
              <a:r>
                <a:rPr lang="en-US" sz="4654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654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654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4654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4654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lang="en-US" sz="4654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2011 </a:t>
              </a:r>
              <a:r>
                <a:rPr lang="en-US" sz="4654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654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4654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4654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654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triệu</a:t>
              </a:r>
              <a:r>
                <a:rPr lang="en-US" sz="4654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654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654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46132" y="393573"/>
            <a:ext cx="5139781" cy="1425931"/>
            <a:chOff x="10269198" y="590359"/>
            <a:chExt cx="7709672" cy="2138896"/>
          </a:xfrm>
        </p:grpSpPr>
        <p:grpSp>
          <p:nvGrpSpPr>
            <p:cNvPr id="7" name="Group 7"/>
            <p:cNvGrpSpPr/>
            <p:nvPr/>
          </p:nvGrpSpPr>
          <p:grpSpPr>
            <a:xfrm>
              <a:off x="10269198" y="590359"/>
              <a:ext cx="7709672" cy="2138896"/>
              <a:chOff x="0" y="0"/>
              <a:chExt cx="2030531" cy="56333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030531" cy="563331"/>
              </a:xfrm>
              <a:custGeom>
                <a:avLst/>
                <a:gdLst/>
                <a:ahLst/>
                <a:cxnLst/>
                <a:rect l="l" t="t" r="r" b="b"/>
                <a:pathLst>
                  <a:path w="2030531" h="563331">
                    <a:moveTo>
                      <a:pt x="51213" y="0"/>
                    </a:moveTo>
                    <a:lnTo>
                      <a:pt x="1979318" y="0"/>
                    </a:lnTo>
                    <a:cubicBezTo>
                      <a:pt x="2007602" y="0"/>
                      <a:pt x="2030531" y="22929"/>
                      <a:pt x="2030531" y="51213"/>
                    </a:cubicBezTo>
                    <a:lnTo>
                      <a:pt x="2030531" y="512117"/>
                    </a:lnTo>
                    <a:cubicBezTo>
                      <a:pt x="2030531" y="540402"/>
                      <a:pt x="2007602" y="563331"/>
                      <a:pt x="1979318" y="563331"/>
                    </a:cubicBezTo>
                    <a:lnTo>
                      <a:pt x="51213" y="563331"/>
                    </a:lnTo>
                    <a:cubicBezTo>
                      <a:pt x="22929" y="563331"/>
                      <a:pt x="0" y="540402"/>
                      <a:pt x="0" y="512117"/>
                    </a:cubicBezTo>
                    <a:lnTo>
                      <a:pt x="0" y="51213"/>
                    </a:lnTo>
                    <a:cubicBezTo>
                      <a:pt x="0" y="22929"/>
                      <a:pt x="22929" y="0"/>
                      <a:pt x="51213" y="0"/>
                    </a:cubicBezTo>
                    <a:close/>
                  </a:path>
                </a:pathLst>
              </a:custGeom>
              <a:solidFill>
                <a:srgbClr val="FBB325"/>
              </a:solidFill>
            </p:spPr>
            <p:txBody>
              <a:bodyPr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2030531" cy="61095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0400340" y="716831"/>
              <a:ext cx="7447389" cy="846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400"/>
                </a:lnSpc>
                <a:spcBef>
                  <a:spcPct val="0"/>
                </a:spcBef>
              </a:pPr>
              <a:r>
                <a:rPr lang="en-US" sz="4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A. 88 246 </a:t>
              </a:r>
              <a:r>
                <a:rPr lang="en-US" sz="4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triệu</a:t>
              </a:r>
              <a:r>
                <a:rPr lang="en-US" sz="4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46132" y="5322937"/>
            <a:ext cx="5139781" cy="1425931"/>
            <a:chOff x="10269198" y="7984405"/>
            <a:chExt cx="7709672" cy="2138896"/>
          </a:xfrm>
        </p:grpSpPr>
        <p:grpSp>
          <p:nvGrpSpPr>
            <p:cNvPr id="16" name="Group 16"/>
            <p:cNvGrpSpPr/>
            <p:nvPr/>
          </p:nvGrpSpPr>
          <p:grpSpPr>
            <a:xfrm>
              <a:off x="10269198" y="7984405"/>
              <a:ext cx="7709672" cy="2138896"/>
              <a:chOff x="0" y="0"/>
              <a:chExt cx="2030531" cy="563331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030531" cy="563331"/>
              </a:xfrm>
              <a:custGeom>
                <a:avLst/>
                <a:gdLst/>
                <a:ahLst/>
                <a:cxnLst/>
                <a:rect l="l" t="t" r="r" b="b"/>
                <a:pathLst>
                  <a:path w="2030531" h="563331">
                    <a:moveTo>
                      <a:pt x="51213" y="0"/>
                    </a:moveTo>
                    <a:lnTo>
                      <a:pt x="1979318" y="0"/>
                    </a:lnTo>
                    <a:cubicBezTo>
                      <a:pt x="2007602" y="0"/>
                      <a:pt x="2030531" y="22929"/>
                      <a:pt x="2030531" y="51213"/>
                    </a:cubicBezTo>
                    <a:lnTo>
                      <a:pt x="2030531" y="512117"/>
                    </a:lnTo>
                    <a:cubicBezTo>
                      <a:pt x="2030531" y="540402"/>
                      <a:pt x="2007602" y="563331"/>
                      <a:pt x="1979318" y="563331"/>
                    </a:cubicBezTo>
                    <a:lnTo>
                      <a:pt x="51213" y="563331"/>
                    </a:lnTo>
                    <a:cubicBezTo>
                      <a:pt x="22929" y="563331"/>
                      <a:pt x="0" y="540402"/>
                      <a:pt x="0" y="512117"/>
                    </a:cubicBezTo>
                    <a:lnTo>
                      <a:pt x="0" y="51213"/>
                    </a:lnTo>
                    <a:cubicBezTo>
                      <a:pt x="0" y="22929"/>
                      <a:pt x="22929" y="0"/>
                      <a:pt x="51213" y="0"/>
                    </a:cubicBezTo>
                    <a:close/>
                  </a:path>
                </a:pathLst>
              </a:custGeom>
              <a:solidFill>
                <a:srgbClr val="FBB325"/>
              </a:solidFill>
            </p:spPr>
            <p:txBody>
              <a:bodyPr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2030531" cy="61095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0400340" y="8190253"/>
              <a:ext cx="7447389" cy="79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40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D. 88 156 </a:t>
              </a:r>
              <a:r>
                <a:rPr lang="en-US" sz="3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triệu</a:t>
              </a:r>
              <a:r>
                <a:rPr lang="en-US" sz="3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3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846132" y="3712857"/>
            <a:ext cx="5139781" cy="1425931"/>
            <a:chOff x="10269198" y="5569285"/>
            <a:chExt cx="7709672" cy="2138896"/>
          </a:xfrm>
        </p:grpSpPr>
        <p:grpSp>
          <p:nvGrpSpPr>
            <p:cNvPr id="13" name="Group 13"/>
            <p:cNvGrpSpPr/>
            <p:nvPr/>
          </p:nvGrpSpPr>
          <p:grpSpPr>
            <a:xfrm>
              <a:off x="10269198" y="5569285"/>
              <a:ext cx="7709672" cy="2138896"/>
              <a:chOff x="0" y="0"/>
              <a:chExt cx="2030531" cy="56333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030531" cy="563331"/>
              </a:xfrm>
              <a:custGeom>
                <a:avLst/>
                <a:gdLst/>
                <a:ahLst/>
                <a:cxnLst/>
                <a:rect l="l" t="t" r="r" b="b"/>
                <a:pathLst>
                  <a:path w="2030531" h="563331">
                    <a:moveTo>
                      <a:pt x="51213" y="0"/>
                    </a:moveTo>
                    <a:lnTo>
                      <a:pt x="1979318" y="0"/>
                    </a:lnTo>
                    <a:cubicBezTo>
                      <a:pt x="2007602" y="0"/>
                      <a:pt x="2030531" y="22929"/>
                      <a:pt x="2030531" y="51213"/>
                    </a:cubicBezTo>
                    <a:lnTo>
                      <a:pt x="2030531" y="512117"/>
                    </a:lnTo>
                    <a:cubicBezTo>
                      <a:pt x="2030531" y="540402"/>
                      <a:pt x="2007602" y="563331"/>
                      <a:pt x="1979318" y="563331"/>
                    </a:cubicBezTo>
                    <a:lnTo>
                      <a:pt x="51213" y="563331"/>
                    </a:lnTo>
                    <a:cubicBezTo>
                      <a:pt x="22929" y="563331"/>
                      <a:pt x="0" y="540402"/>
                      <a:pt x="0" y="512117"/>
                    </a:cubicBezTo>
                    <a:lnTo>
                      <a:pt x="0" y="51213"/>
                    </a:lnTo>
                    <a:cubicBezTo>
                      <a:pt x="0" y="22929"/>
                      <a:pt x="22929" y="0"/>
                      <a:pt x="51213" y="0"/>
                    </a:cubicBezTo>
                    <a:close/>
                  </a:path>
                </a:pathLst>
              </a:custGeom>
              <a:solidFill>
                <a:srgbClr val="FBB325"/>
              </a:solidFill>
            </p:spPr>
            <p:txBody>
              <a:bodyPr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2030531" cy="61095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10400340" y="5695757"/>
              <a:ext cx="7447389" cy="846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400"/>
                </a:lnSpc>
                <a:spcBef>
                  <a:spcPct val="0"/>
                </a:spcBef>
              </a:pPr>
              <a:r>
                <a:rPr lang="en-US" sz="4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C. 88 145 </a:t>
              </a:r>
              <a:r>
                <a:rPr lang="en-US" sz="4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triệu</a:t>
              </a:r>
              <a:r>
                <a:rPr lang="en-US" sz="4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46132" y="2003069"/>
            <a:ext cx="5139781" cy="1425931"/>
            <a:chOff x="10269198" y="3004604"/>
            <a:chExt cx="7709672" cy="2138896"/>
          </a:xfrm>
        </p:grpSpPr>
        <p:grpSp>
          <p:nvGrpSpPr>
            <p:cNvPr id="10" name="Group 10"/>
            <p:cNvGrpSpPr/>
            <p:nvPr/>
          </p:nvGrpSpPr>
          <p:grpSpPr>
            <a:xfrm>
              <a:off x="10269198" y="3004604"/>
              <a:ext cx="7709672" cy="2138896"/>
              <a:chOff x="0" y="0"/>
              <a:chExt cx="2030531" cy="56333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030531" cy="563331"/>
              </a:xfrm>
              <a:custGeom>
                <a:avLst/>
                <a:gdLst/>
                <a:ahLst/>
                <a:cxnLst/>
                <a:rect l="l" t="t" r="r" b="b"/>
                <a:pathLst>
                  <a:path w="2030531" h="563331">
                    <a:moveTo>
                      <a:pt x="51213" y="0"/>
                    </a:moveTo>
                    <a:lnTo>
                      <a:pt x="1979318" y="0"/>
                    </a:lnTo>
                    <a:cubicBezTo>
                      <a:pt x="2007602" y="0"/>
                      <a:pt x="2030531" y="22929"/>
                      <a:pt x="2030531" y="51213"/>
                    </a:cubicBezTo>
                    <a:lnTo>
                      <a:pt x="2030531" y="512117"/>
                    </a:lnTo>
                    <a:cubicBezTo>
                      <a:pt x="2030531" y="540402"/>
                      <a:pt x="2007602" y="563331"/>
                      <a:pt x="1979318" y="563331"/>
                    </a:cubicBezTo>
                    <a:lnTo>
                      <a:pt x="51213" y="563331"/>
                    </a:lnTo>
                    <a:cubicBezTo>
                      <a:pt x="22929" y="563331"/>
                      <a:pt x="0" y="540402"/>
                      <a:pt x="0" y="512117"/>
                    </a:cubicBezTo>
                    <a:lnTo>
                      <a:pt x="0" y="51213"/>
                    </a:lnTo>
                    <a:cubicBezTo>
                      <a:pt x="0" y="22929"/>
                      <a:pt x="22929" y="0"/>
                      <a:pt x="51213" y="0"/>
                    </a:cubicBezTo>
                    <a:close/>
                  </a:path>
                </a:pathLst>
              </a:custGeom>
              <a:solidFill>
                <a:srgbClr val="FBB325"/>
              </a:solidFill>
            </p:spPr>
            <p:txBody>
              <a:bodyPr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2030531" cy="61095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10400340" y="3296661"/>
              <a:ext cx="7447389" cy="846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400"/>
                </a:lnSpc>
                <a:spcBef>
                  <a:spcPct val="0"/>
                </a:spcBef>
              </a:pPr>
              <a:r>
                <a:rPr lang="en-US" sz="4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B. 88 146 </a:t>
              </a:r>
              <a:r>
                <a:rPr lang="en-US" sz="4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triệu</a:t>
              </a:r>
              <a:r>
                <a:rPr lang="en-US" sz="4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9" name="3_dan_so_nuoc_ta_nam_2011_la_bao_nhieu_trieu_88633668-2265-4312-929e-2b8061de21d8">
            <a:hlinkClick r:id="" action="ppaction://media"/>
            <a:extLst>
              <a:ext uri="{FF2B5EF4-FFF2-40B4-BE49-F238E27FC236}">
                <a16:creationId xmlns:a16="http://schemas.microsoft.com/office/drawing/2014/main" id="{EB503DD4-EB38-7201-5F0D-FD9955291D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9850" y="-155300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7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484909" y="733069"/>
            <a:ext cx="11263746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Dân cư và dân tộc Việt Nam 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Quy mô dân số: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Việt Nam là nước đông dân trên thế giới.</a:t>
            </a:r>
          </a:p>
          <a:p>
            <a:pPr algn="just"/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- 9/2025: khoảng 101,6 triệu người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Gia tăng dân số: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Dân số nước ta tăng nhanh, gần đây có xu hướng giảm.</a:t>
            </a:r>
          </a:p>
          <a:p>
            <a:pPr algn="just"/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Thuận lợi : nguồn lao động dồi dào, thị trường tiêu thụ rộng lớn,…</a:t>
            </a:r>
          </a:p>
          <a:p>
            <a:pPr algn="just"/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Khó khăn: vấn đề việc làm, nhà ở, y tế, giáo dục; … =&gt; suy thoái nguồn tài nguyên thiên nhiên và ô nhiễm môi trường.</a:t>
            </a:r>
          </a:p>
        </p:txBody>
      </p:sp>
    </p:spTree>
    <p:extLst>
      <p:ext uri="{BB962C8B-B14F-4D97-AF65-F5344CB8AC3E}">
        <p14:creationId xmlns:p14="http://schemas.microsoft.com/office/powerpoint/2010/main" val="164389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66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751497" y="0"/>
            <a:ext cx="5440503" cy="6960797"/>
            <a:chOff x="0" y="0"/>
            <a:chExt cx="2149335" cy="27499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49335" cy="2749944"/>
            </a:xfrm>
            <a:custGeom>
              <a:avLst/>
              <a:gdLst/>
              <a:ahLst/>
              <a:cxnLst/>
              <a:rect l="l" t="t" r="r" b="b"/>
              <a:pathLst>
                <a:path w="2149335" h="2749944">
                  <a:moveTo>
                    <a:pt x="48383" y="0"/>
                  </a:moveTo>
                  <a:lnTo>
                    <a:pt x="2100952" y="0"/>
                  </a:lnTo>
                  <a:cubicBezTo>
                    <a:pt x="2127673" y="0"/>
                    <a:pt x="2149335" y="21662"/>
                    <a:pt x="2149335" y="48383"/>
                  </a:cubicBezTo>
                  <a:lnTo>
                    <a:pt x="2149335" y="2701562"/>
                  </a:lnTo>
                  <a:cubicBezTo>
                    <a:pt x="2149335" y="2728283"/>
                    <a:pt x="2127673" y="2749944"/>
                    <a:pt x="2100952" y="2749944"/>
                  </a:cubicBezTo>
                  <a:lnTo>
                    <a:pt x="48383" y="2749944"/>
                  </a:lnTo>
                  <a:cubicBezTo>
                    <a:pt x="21662" y="2749944"/>
                    <a:pt x="0" y="2728283"/>
                    <a:pt x="0" y="2701562"/>
                  </a:cubicBezTo>
                  <a:lnTo>
                    <a:pt x="0" y="48383"/>
                  </a:lnTo>
                  <a:cubicBezTo>
                    <a:pt x="0" y="21662"/>
                    <a:pt x="21662" y="0"/>
                    <a:pt x="48383" y="0"/>
                  </a:cubicBezTo>
                  <a:close/>
                </a:path>
              </a:pathLst>
            </a:custGeom>
            <a:solidFill>
              <a:srgbClr val="3072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149335" cy="27975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614417" flipH="1">
            <a:off x="5030728" y="226475"/>
            <a:ext cx="2672996" cy="1396640"/>
          </a:xfrm>
          <a:custGeom>
            <a:avLst/>
            <a:gdLst/>
            <a:ahLst/>
            <a:cxnLst/>
            <a:rect l="l" t="t" r="r" b="b"/>
            <a:pathLst>
              <a:path w="4009494" h="2094960">
                <a:moveTo>
                  <a:pt x="4009493" y="0"/>
                </a:moveTo>
                <a:lnTo>
                  <a:pt x="0" y="0"/>
                </a:lnTo>
                <a:lnTo>
                  <a:pt x="0" y="2094960"/>
                </a:lnTo>
                <a:lnTo>
                  <a:pt x="4009493" y="2094960"/>
                </a:lnTo>
                <a:lnTo>
                  <a:pt x="40094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128C6C-FE0C-D0C5-9BD0-33A0425E5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804" y="147484"/>
            <a:ext cx="3261643" cy="17801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168D3A-2EA2-0661-A5FB-846C7EC1F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636" y="1660618"/>
            <a:ext cx="6030253" cy="4278066"/>
          </a:xfrm>
          <a:prstGeom prst="rect">
            <a:avLst/>
          </a:prstGeom>
        </p:spPr>
      </p:pic>
      <p:sp>
        <p:nvSpPr>
          <p:cNvPr id="7" name="Freeform 4">
            <a:extLst>
              <a:ext uri="{FF2B5EF4-FFF2-40B4-BE49-F238E27FC236}">
                <a16:creationId xmlns:a16="http://schemas.microsoft.com/office/drawing/2014/main" id="{71ACF76E-0CFE-A11F-EC34-E545BC7B56EE}"/>
              </a:ext>
            </a:extLst>
          </p:cNvPr>
          <p:cNvSpPr/>
          <p:nvPr/>
        </p:nvSpPr>
        <p:spPr>
          <a:xfrm>
            <a:off x="165101" y="1879600"/>
            <a:ext cx="6459220" cy="4978400"/>
          </a:xfrm>
          <a:custGeom>
            <a:avLst/>
            <a:gdLst/>
            <a:ahLst/>
            <a:cxnLst/>
            <a:rect l="l" t="t" r="r" b="b"/>
            <a:pathLst>
              <a:path w="8503339" h="6048000">
                <a:moveTo>
                  <a:pt x="0" y="0"/>
                </a:moveTo>
                <a:lnTo>
                  <a:pt x="8503340" y="0"/>
                </a:lnTo>
                <a:lnTo>
                  <a:pt x="850334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47815" y="5417127"/>
            <a:ext cx="2729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(Tiết 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66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85800" y="685800"/>
            <a:ext cx="5907114" cy="5486400"/>
            <a:chOff x="0" y="0"/>
            <a:chExt cx="233367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33675" cy="2167467"/>
            </a:xfrm>
            <a:custGeom>
              <a:avLst/>
              <a:gdLst/>
              <a:ahLst/>
              <a:cxnLst/>
              <a:rect l="l" t="t" r="r" b="b"/>
              <a:pathLst>
                <a:path w="2333675" h="2167467">
                  <a:moveTo>
                    <a:pt x="44561" y="0"/>
                  </a:moveTo>
                  <a:lnTo>
                    <a:pt x="2289114" y="0"/>
                  </a:lnTo>
                  <a:cubicBezTo>
                    <a:pt x="2300932" y="0"/>
                    <a:pt x="2312267" y="4695"/>
                    <a:pt x="2320623" y="13052"/>
                  </a:cubicBezTo>
                  <a:cubicBezTo>
                    <a:pt x="2328980" y="21408"/>
                    <a:pt x="2333675" y="32742"/>
                    <a:pt x="2333675" y="44561"/>
                  </a:cubicBezTo>
                  <a:lnTo>
                    <a:pt x="2333675" y="2122906"/>
                  </a:lnTo>
                  <a:cubicBezTo>
                    <a:pt x="2333675" y="2147516"/>
                    <a:pt x="2313724" y="2167467"/>
                    <a:pt x="2289114" y="2167467"/>
                  </a:cubicBezTo>
                  <a:lnTo>
                    <a:pt x="44561" y="2167467"/>
                  </a:lnTo>
                  <a:cubicBezTo>
                    <a:pt x="32742" y="2167467"/>
                    <a:pt x="21408" y="2162772"/>
                    <a:pt x="13052" y="2154415"/>
                  </a:cubicBezTo>
                  <a:cubicBezTo>
                    <a:pt x="4695" y="2146059"/>
                    <a:pt x="0" y="2134724"/>
                    <a:pt x="0" y="2122906"/>
                  </a:cubicBezTo>
                  <a:lnTo>
                    <a:pt x="0" y="44561"/>
                  </a:lnTo>
                  <a:cubicBezTo>
                    <a:pt x="0" y="19951"/>
                    <a:pt x="19951" y="0"/>
                    <a:pt x="44561" y="0"/>
                  </a:cubicBezTo>
                  <a:close/>
                </a:path>
              </a:pathLst>
            </a:custGeom>
            <a:solidFill>
              <a:srgbClr val="21521C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33675" cy="2215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7008355" y="1789948"/>
            <a:ext cx="5183645" cy="5068053"/>
          </a:xfrm>
          <a:custGeom>
            <a:avLst/>
            <a:gdLst/>
            <a:ahLst/>
            <a:cxnLst/>
            <a:rect l="l" t="t" r="r" b="b"/>
            <a:pathLst>
              <a:path w="7775468" h="7602079">
                <a:moveTo>
                  <a:pt x="0" y="0"/>
                </a:moveTo>
                <a:lnTo>
                  <a:pt x="7775468" y="0"/>
                </a:lnTo>
                <a:lnTo>
                  <a:pt x="7775468" y="7602079"/>
                </a:lnTo>
                <a:lnTo>
                  <a:pt x="0" y="76020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654" t="-15729" r="-11864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946937"/>
            <a:ext cx="7413379" cy="5568163"/>
          </a:xfrm>
          <a:prstGeom prst="rect">
            <a:avLst/>
          </a:prstGeom>
        </p:spPr>
      </p:pic>
      <p:sp>
        <p:nvSpPr>
          <p:cNvPr id="9" name="Freeform 2"/>
          <p:cNvSpPr/>
          <p:nvPr/>
        </p:nvSpPr>
        <p:spPr>
          <a:xfrm>
            <a:off x="6066" y="-2085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66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3"/>
          <p:cNvGrpSpPr/>
          <p:nvPr/>
        </p:nvGrpSpPr>
        <p:grpSpPr>
          <a:xfrm>
            <a:off x="406400" y="381000"/>
            <a:ext cx="10429499" cy="6054299"/>
            <a:chOff x="0" y="0"/>
            <a:chExt cx="2333675" cy="2167467"/>
          </a:xfrm>
        </p:grpSpPr>
        <p:sp>
          <p:nvSpPr>
            <p:cNvPr id="11" name="Freeform 4"/>
            <p:cNvSpPr/>
            <p:nvPr/>
          </p:nvSpPr>
          <p:spPr>
            <a:xfrm>
              <a:off x="0" y="0"/>
              <a:ext cx="2333675" cy="2167467"/>
            </a:xfrm>
            <a:custGeom>
              <a:avLst/>
              <a:gdLst/>
              <a:ahLst/>
              <a:cxnLst/>
              <a:rect l="l" t="t" r="r" b="b"/>
              <a:pathLst>
                <a:path w="2333675" h="2167467">
                  <a:moveTo>
                    <a:pt x="44561" y="0"/>
                  </a:moveTo>
                  <a:lnTo>
                    <a:pt x="2289114" y="0"/>
                  </a:lnTo>
                  <a:cubicBezTo>
                    <a:pt x="2300932" y="0"/>
                    <a:pt x="2312267" y="4695"/>
                    <a:pt x="2320623" y="13052"/>
                  </a:cubicBezTo>
                  <a:cubicBezTo>
                    <a:pt x="2328980" y="21408"/>
                    <a:pt x="2333675" y="32742"/>
                    <a:pt x="2333675" y="44561"/>
                  </a:cubicBezTo>
                  <a:lnTo>
                    <a:pt x="2333675" y="2122906"/>
                  </a:lnTo>
                  <a:cubicBezTo>
                    <a:pt x="2333675" y="2147516"/>
                    <a:pt x="2313724" y="2167467"/>
                    <a:pt x="2289114" y="2167467"/>
                  </a:cubicBezTo>
                  <a:lnTo>
                    <a:pt x="44561" y="2167467"/>
                  </a:lnTo>
                  <a:cubicBezTo>
                    <a:pt x="32742" y="2167467"/>
                    <a:pt x="21408" y="2162772"/>
                    <a:pt x="13052" y="2154415"/>
                  </a:cubicBezTo>
                  <a:cubicBezTo>
                    <a:pt x="4695" y="2146059"/>
                    <a:pt x="0" y="2134724"/>
                    <a:pt x="0" y="2122906"/>
                  </a:cubicBezTo>
                  <a:lnTo>
                    <a:pt x="0" y="44561"/>
                  </a:lnTo>
                  <a:cubicBezTo>
                    <a:pt x="0" y="19951"/>
                    <a:pt x="19951" y="0"/>
                    <a:pt x="44561" y="0"/>
                  </a:cubicBezTo>
                  <a:close/>
                </a:path>
              </a:pathLst>
            </a:custGeom>
            <a:solidFill>
              <a:srgbClr val="21521C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5"/>
            <p:cNvSpPr txBox="1"/>
            <p:nvPr/>
          </p:nvSpPr>
          <p:spPr>
            <a:xfrm>
              <a:off x="0" y="-47625"/>
              <a:ext cx="2333675" cy="2215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77329" y="1661409"/>
            <a:ext cx="9901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10" indent="-190510" algn="just" defTabSz="609630">
              <a:buFont typeface="Wingdings" panose="05000000000000000000" pitchFamily="2" charset="2"/>
              <a:buChar char="v"/>
            </a:pPr>
            <a:r>
              <a:rPr lang="vi-VN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được số dân và so sánh được quy mô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 số Việt Nam với một số nước trong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 vực Đông Nam Á</a:t>
            </a:r>
            <a:endParaRPr lang="en-US" sz="3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029" y="2996633"/>
            <a:ext cx="9901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10" indent="-190510" algn="just" defTabSz="609630">
              <a:buFont typeface="Wingdings" panose="05000000000000000000" pitchFamily="2" charset="2"/>
              <a:buChar char="v"/>
            </a:pPr>
            <a:r>
              <a:rPr lang="vi-VN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xét được sự gia tang dân số ở Việt Nam và một số hậu quả do gia tăng dân </a:t>
            </a:r>
            <a:r>
              <a:rPr lang="vi-VN" sz="32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nhanh</a:t>
            </a:r>
            <a:r>
              <a:rPr lang="en-US" sz="32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8FA799-8847-AF3D-2902-1CD4A0051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153" y="685799"/>
            <a:ext cx="5652254" cy="85961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D488C7E-C60E-0E8D-38C2-280E7AF141E2}"/>
              </a:ext>
            </a:extLst>
          </p:cNvPr>
          <p:cNvSpPr txBox="1"/>
          <p:nvPr/>
        </p:nvSpPr>
        <p:spPr>
          <a:xfrm>
            <a:off x="577329" y="4331857"/>
            <a:ext cx="9901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10" indent="-190510" algn="just" defTabSz="609630">
              <a:buFont typeface="Wingdings" panose="05000000000000000000" pitchFamily="2" charset="2"/>
              <a:buChar char="v"/>
            </a:pPr>
            <a:r>
              <a:rPr lang="vi-VN" sz="32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Khai thác bảng số liệu, biểu đồ, tranh ảnh về dân số, dân tộc; đọc được lược đồ phân bố dân cư Việt Nam.</a:t>
            </a:r>
            <a:endParaRPr lang="en-US" sz="3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65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66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85800" y="685800"/>
            <a:ext cx="5907114" cy="5486400"/>
            <a:chOff x="0" y="0"/>
            <a:chExt cx="233367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33675" cy="2167467"/>
            </a:xfrm>
            <a:custGeom>
              <a:avLst/>
              <a:gdLst/>
              <a:ahLst/>
              <a:cxnLst/>
              <a:rect l="l" t="t" r="r" b="b"/>
              <a:pathLst>
                <a:path w="2333675" h="2167467">
                  <a:moveTo>
                    <a:pt x="44561" y="0"/>
                  </a:moveTo>
                  <a:lnTo>
                    <a:pt x="2289114" y="0"/>
                  </a:lnTo>
                  <a:cubicBezTo>
                    <a:pt x="2300932" y="0"/>
                    <a:pt x="2312267" y="4695"/>
                    <a:pt x="2320623" y="13052"/>
                  </a:cubicBezTo>
                  <a:cubicBezTo>
                    <a:pt x="2328980" y="21408"/>
                    <a:pt x="2333675" y="32742"/>
                    <a:pt x="2333675" y="44561"/>
                  </a:cubicBezTo>
                  <a:lnTo>
                    <a:pt x="2333675" y="2122906"/>
                  </a:lnTo>
                  <a:cubicBezTo>
                    <a:pt x="2333675" y="2147516"/>
                    <a:pt x="2313724" y="2167467"/>
                    <a:pt x="2289114" y="2167467"/>
                  </a:cubicBezTo>
                  <a:lnTo>
                    <a:pt x="44561" y="2167467"/>
                  </a:lnTo>
                  <a:cubicBezTo>
                    <a:pt x="32742" y="2167467"/>
                    <a:pt x="21408" y="2162772"/>
                    <a:pt x="13052" y="2154415"/>
                  </a:cubicBezTo>
                  <a:cubicBezTo>
                    <a:pt x="4695" y="2146059"/>
                    <a:pt x="0" y="2134724"/>
                    <a:pt x="0" y="2122906"/>
                  </a:cubicBezTo>
                  <a:lnTo>
                    <a:pt x="0" y="44561"/>
                  </a:lnTo>
                  <a:cubicBezTo>
                    <a:pt x="0" y="19951"/>
                    <a:pt x="19951" y="0"/>
                    <a:pt x="44561" y="0"/>
                  </a:cubicBezTo>
                  <a:close/>
                </a:path>
              </a:pathLst>
            </a:custGeom>
            <a:solidFill>
              <a:srgbClr val="21521C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33675" cy="2215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7008355" y="1789948"/>
            <a:ext cx="5183645" cy="5068053"/>
          </a:xfrm>
          <a:custGeom>
            <a:avLst/>
            <a:gdLst/>
            <a:ahLst/>
            <a:cxnLst/>
            <a:rect l="l" t="t" r="r" b="b"/>
            <a:pathLst>
              <a:path w="7775468" h="7602079">
                <a:moveTo>
                  <a:pt x="0" y="0"/>
                </a:moveTo>
                <a:lnTo>
                  <a:pt x="7775468" y="0"/>
                </a:lnTo>
                <a:lnTo>
                  <a:pt x="7775468" y="7602079"/>
                </a:lnTo>
                <a:lnTo>
                  <a:pt x="0" y="76020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654" t="-15729" r="-11864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946937"/>
            <a:ext cx="7413379" cy="5568163"/>
          </a:xfrm>
          <a:prstGeom prst="rect">
            <a:avLst/>
          </a:prstGeom>
        </p:spPr>
      </p:pic>
      <p:sp>
        <p:nvSpPr>
          <p:cNvPr id="9" name="Freeform 2"/>
          <p:cNvSpPr/>
          <p:nvPr/>
        </p:nvSpPr>
        <p:spPr>
          <a:xfrm>
            <a:off x="6066" y="-2085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66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3"/>
          <p:cNvGrpSpPr/>
          <p:nvPr/>
        </p:nvGrpSpPr>
        <p:grpSpPr>
          <a:xfrm>
            <a:off x="3321058" y="806351"/>
            <a:ext cx="5907114" cy="5486400"/>
            <a:chOff x="0" y="0"/>
            <a:chExt cx="2333675" cy="2167467"/>
          </a:xfrm>
        </p:grpSpPr>
        <p:sp>
          <p:nvSpPr>
            <p:cNvPr id="11" name="Freeform 4"/>
            <p:cNvSpPr/>
            <p:nvPr/>
          </p:nvSpPr>
          <p:spPr>
            <a:xfrm>
              <a:off x="0" y="0"/>
              <a:ext cx="2333675" cy="2167467"/>
            </a:xfrm>
            <a:custGeom>
              <a:avLst/>
              <a:gdLst/>
              <a:ahLst/>
              <a:cxnLst/>
              <a:rect l="l" t="t" r="r" b="b"/>
              <a:pathLst>
                <a:path w="2333675" h="2167467">
                  <a:moveTo>
                    <a:pt x="44561" y="0"/>
                  </a:moveTo>
                  <a:lnTo>
                    <a:pt x="2289114" y="0"/>
                  </a:lnTo>
                  <a:cubicBezTo>
                    <a:pt x="2300932" y="0"/>
                    <a:pt x="2312267" y="4695"/>
                    <a:pt x="2320623" y="13052"/>
                  </a:cubicBezTo>
                  <a:cubicBezTo>
                    <a:pt x="2328980" y="21408"/>
                    <a:pt x="2333675" y="32742"/>
                    <a:pt x="2333675" y="44561"/>
                  </a:cubicBezTo>
                  <a:lnTo>
                    <a:pt x="2333675" y="2122906"/>
                  </a:lnTo>
                  <a:cubicBezTo>
                    <a:pt x="2333675" y="2147516"/>
                    <a:pt x="2313724" y="2167467"/>
                    <a:pt x="2289114" y="2167467"/>
                  </a:cubicBezTo>
                  <a:lnTo>
                    <a:pt x="44561" y="2167467"/>
                  </a:lnTo>
                  <a:cubicBezTo>
                    <a:pt x="32742" y="2167467"/>
                    <a:pt x="21408" y="2162772"/>
                    <a:pt x="13052" y="2154415"/>
                  </a:cubicBezTo>
                  <a:cubicBezTo>
                    <a:pt x="4695" y="2146059"/>
                    <a:pt x="0" y="2134724"/>
                    <a:pt x="0" y="2122906"/>
                  </a:cubicBezTo>
                  <a:lnTo>
                    <a:pt x="0" y="44561"/>
                  </a:lnTo>
                  <a:cubicBezTo>
                    <a:pt x="0" y="19951"/>
                    <a:pt x="19951" y="0"/>
                    <a:pt x="44561" y="0"/>
                  </a:cubicBezTo>
                  <a:close/>
                </a:path>
              </a:pathLst>
            </a:custGeom>
            <a:solidFill>
              <a:srgbClr val="21521C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5"/>
            <p:cNvSpPr txBox="1"/>
            <p:nvPr/>
          </p:nvSpPr>
          <p:spPr>
            <a:xfrm>
              <a:off x="0" y="-47625"/>
              <a:ext cx="2333675" cy="2215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258" y="1067489"/>
            <a:ext cx="7413379" cy="5568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6">
            <a:extLst>
              <a:ext uri="{FF2B5EF4-FFF2-40B4-BE49-F238E27FC236}">
                <a16:creationId xmlns:a16="http://schemas.microsoft.com/office/drawing/2014/main" id="{FFB5C361-240B-2519-7EB9-F455671427A5}"/>
              </a:ext>
            </a:extLst>
          </p:cNvPr>
          <p:cNvGrpSpPr/>
          <p:nvPr/>
        </p:nvGrpSpPr>
        <p:grpSpPr>
          <a:xfrm>
            <a:off x="1986456" y="1507157"/>
            <a:ext cx="8481846" cy="3332858"/>
            <a:chOff x="-1816804" y="-241101"/>
            <a:chExt cx="12865970" cy="6665715"/>
          </a:xfrm>
        </p:grpSpPr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78A7BAFE-7CF6-8553-BD84-12DA9FD71DA3}"/>
                </a:ext>
              </a:extLst>
            </p:cNvPr>
            <p:cNvGrpSpPr/>
            <p:nvPr/>
          </p:nvGrpSpPr>
          <p:grpSpPr>
            <a:xfrm>
              <a:off x="-1816804" y="-241101"/>
              <a:ext cx="12865970" cy="6665715"/>
              <a:chOff x="-358875" y="-47625"/>
              <a:chExt cx="2541427" cy="1316685"/>
            </a:xfrm>
          </p:grpSpPr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ADBCFFE1-1BBB-6ED5-3179-D962A9EC6851}"/>
                  </a:ext>
                </a:extLst>
              </p:cNvPr>
              <p:cNvSpPr/>
              <p:nvPr/>
            </p:nvSpPr>
            <p:spPr>
              <a:xfrm>
                <a:off x="-358875" y="0"/>
                <a:ext cx="2541427" cy="1269060"/>
              </a:xfrm>
              <a:custGeom>
                <a:avLst/>
                <a:gdLst/>
                <a:ahLst/>
                <a:cxnLst/>
                <a:rect l="l" t="t" r="r" b="b"/>
                <a:pathLst>
                  <a:path w="1733703" h="982719">
                    <a:moveTo>
                      <a:pt x="59982" y="0"/>
                    </a:moveTo>
                    <a:lnTo>
                      <a:pt x="1673721" y="0"/>
                    </a:lnTo>
                    <a:cubicBezTo>
                      <a:pt x="1689629" y="0"/>
                      <a:pt x="1704886" y="6319"/>
                      <a:pt x="1716134" y="17568"/>
                    </a:cubicBezTo>
                    <a:cubicBezTo>
                      <a:pt x="1727383" y="28817"/>
                      <a:pt x="1733703" y="44073"/>
                      <a:pt x="1733703" y="59982"/>
                    </a:cubicBezTo>
                    <a:lnTo>
                      <a:pt x="1733703" y="922737"/>
                    </a:lnTo>
                    <a:cubicBezTo>
                      <a:pt x="1733703" y="955864"/>
                      <a:pt x="1706848" y="982719"/>
                      <a:pt x="1673721" y="982719"/>
                    </a:cubicBezTo>
                    <a:lnTo>
                      <a:pt x="59982" y="982719"/>
                    </a:lnTo>
                    <a:cubicBezTo>
                      <a:pt x="26855" y="982719"/>
                      <a:pt x="0" y="955864"/>
                      <a:pt x="0" y="922737"/>
                    </a:cubicBezTo>
                    <a:lnTo>
                      <a:pt x="0" y="59982"/>
                    </a:lnTo>
                    <a:cubicBezTo>
                      <a:pt x="0" y="26855"/>
                      <a:pt x="26855" y="0"/>
                      <a:pt x="59982" y="0"/>
                    </a:cubicBezTo>
                    <a:close/>
                  </a:path>
                </a:pathLst>
              </a:custGeom>
              <a:solidFill>
                <a:srgbClr val="307229">
                  <a:alpha val="90980"/>
                </a:srgbClr>
              </a:solidFill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4B22C303-2DFF-4A1A-1DC8-98A99AD6CEF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733703" cy="103034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5ECDB1-3E8D-DBF8-534E-11858A04129D}"/>
                </a:ext>
              </a:extLst>
            </p:cNvPr>
            <p:cNvSpPr txBox="1"/>
            <p:nvPr/>
          </p:nvSpPr>
          <p:spPr>
            <a:xfrm>
              <a:off x="-1362432" y="758559"/>
              <a:ext cx="11957225" cy="45345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algn="ctr">
                <a:spcBef>
                  <a:spcPts val="240"/>
                </a:spcBef>
                <a:spcAft>
                  <a:spcPts val="240"/>
                </a:spcAft>
              </a:pPr>
              <a:r>
                <a:rPr lang="vi-VN" sz="7200" b="1" dirty="0">
                  <a:solidFill>
                    <a:srgbClr val="FFFF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Hoạt động 1: </a:t>
              </a:r>
              <a:endParaRPr lang="en-US" sz="72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algn="ctr">
                <a:spcBef>
                  <a:spcPts val="240"/>
                </a:spcBef>
                <a:spcAft>
                  <a:spcPts val="240"/>
                </a:spcAft>
              </a:pPr>
              <a:r>
                <a:rPr lang="vi-VN" sz="7200" b="1" dirty="0">
                  <a:solidFill>
                    <a:srgbClr val="FFFF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</a:t>
              </a:r>
              <a:r>
                <a:rPr lang="vi-VN" sz="7200" b="1">
                  <a:solidFill>
                    <a:srgbClr val="FFFF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hiểu về</a:t>
              </a:r>
              <a:r>
                <a:rPr lang="en-US" sz="7200" b="1">
                  <a:solidFill>
                    <a:srgbClr val="FFFF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vi-VN" sz="7200" b="1">
                  <a:solidFill>
                    <a:srgbClr val="FFFF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dân </a:t>
              </a:r>
              <a:r>
                <a:rPr lang="vi-VN" sz="7200" b="1" dirty="0">
                  <a:solidFill>
                    <a:srgbClr val="FFFF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endParaRPr lang="en-US" sz="72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5160" y="106541"/>
            <a:ext cx="10938438" cy="1315859"/>
            <a:chOff x="0" y="0"/>
            <a:chExt cx="21876876" cy="359748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1876876" cy="3597486"/>
              <a:chOff x="0" y="0"/>
              <a:chExt cx="4321358" cy="71061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321358" cy="710614"/>
              </a:xfrm>
              <a:custGeom>
                <a:avLst/>
                <a:gdLst/>
                <a:ahLst/>
                <a:cxnLst/>
                <a:rect l="l" t="t" r="r" b="b"/>
                <a:pathLst>
                  <a:path w="4321358" h="710614">
                    <a:moveTo>
                      <a:pt x="24064" y="0"/>
                    </a:moveTo>
                    <a:lnTo>
                      <a:pt x="4297294" y="0"/>
                    </a:lnTo>
                    <a:cubicBezTo>
                      <a:pt x="4310585" y="0"/>
                      <a:pt x="4321358" y="10774"/>
                      <a:pt x="4321358" y="24064"/>
                    </a:cubicBezTo>
                    <a:lnTo>
                      <a:pt x="4321358" y="686550"/>
                    </a:lnTo>
                    <a:cubicBezTo>
                      <a:pt x="4321358" y="692932"/>
                      <a:pt x="4318823" y="699053"/>
                      <a:pt x="4314310" y="703566"/>
                    </a:cubicBezTo>
                    <a:cubicBezTo>
                      <a:pt x="4309797" y="708079"/>
                      <a:pt x="4303676" y="710614"/>
                      <a:pt x="4297294" y="710614"/>
                    </a:cubicBezTo>
                    <a:lnTo>
                      <a:pt x="24064" y="710614"/>
                    </a:lnTo>
                    <a:cubicBezTo>
                      <a:pt x="17682" y="710614"/>
                      <a:pt x="11561" y="708079"/>
                      <a:pt x="7048" y="703566"/>
                    </a:cubicBezTo>
                    <a:cubicBezTo>
                      <a:pt x="2535" y="699053"/>
                      <a:pt x="0" y="692932"/>
                      <a:pt x="0" y="686550"/>
                    </a:cubicBezTo>
                    <a:lnTo>
                      <a:pt x="0" y="24064"/>
                    </a:lnTo>
                    <a:cubicBezTo>
                      <a:pt x="0" y="17682"/>
                      <a:pt x="2535" y="11561"/>
                      <a:pt x="7048" y="7048"/>
                    </a:cubicBezTo>
                    <a:cubicBezTo>
                      <a:pt x="11561" y="2535"/>
                      <a:pt x="17682" y="0"/>
                      <a:pt x="24064" y="0"/>
                    </a:cubicBezTo>
                    <a:close/>
                  </a:path>
                </a:pathLst>
              </a:custGeom>
              <a:solidFill>
                <a:srgbClr val="307229">
                  <a:alpha val="9098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4321358" cy="75823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/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836774" y="13970"/>
              <a:ext cx="20203332" cy="302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/>
              <a:r>
                <a:rPr lang="vi-VN" sz="24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4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 thông tin và bảng số dân các nước Đông Nam Á năm 2021, em hãy:</a:t>
              </a:r>
            </a:p>
            <a:p>
              <a:pPr algn="just" defTabSz="609630"/>
              <a:r>
                <a:rPr lang="vi-VN" sz="24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Cho biết số dân của nước ta năm 2021.</a:t>
              </a:r>
            </a:p>
            <a:p>
              <a:pPr algn="just" defTabSz="609630"/>
              <a:r>
                <a:rPr lang="vi-VN" sz="24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So sánh số dân nước ta với các nước trong khu vực Đông Nam Á.</a:t>
              </a:r>
              <a:endParaRPr lang="en-US" sz="2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6CC785F-D6EF-64FD-0377-3B7748ACA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642" y="1805304"/>
            <a:ext cx="9112838" cy="4148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CED347D-3A28-E38E-A82E-89A8517BD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20" y="352424"/>
            <a:ext cx="7116080" cy="32394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F881EE-21C5-F2F6-5D80-1B82A0A92A95}"/>
              </a:ext>
            </a:extLst>
          </p:cNvPr>
          <p:cNvSpPr txBox="1"/>
          <p:nvPr/>
        </p:nvSpPr>
        <p:spPr>
          <a:xfrm>
            <a:off x="416560" y="3801062"/>
            <a:ext cx="1113535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vi-VN" altLang="en-US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Dân số Việt Nam năm 2021 là 98 504 nghìn người (98,5 triệu người).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86892C-88DD-E17A-BDAA-E20C366C93A2}"/>
              </a:ext>
            </a:extLst>
          </p:cNvPr>
          <p:cNvSpPr/>
          <p:nvPr/>
        </p:nvSpPr>
        <p:spPr>
          <a:xfrm>
            <a:off x="2847373" y="1965960"/>
            <a:ext cx="2557747" cy="3505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4243F1-5782-A27C-90E7-838D73003CCF}"/>
              </a:ext>
            </a:extLst>
          </p:cNvPr>
          <p:cNvSpPr txBox="1"/>
          <p:nvPr/>
        </p:nvSpPr>
        <p:spPr>
          <a:xfrm>
            <a:off x="843281" y="4542742"/>
            <a:ext cx="100482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vi-VN" altLang="en-US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Dân số nước ta năm 2021 ít hơn 2 quốc gia Indonesia và Philippines.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A51F67-8311-4AE7-30C7-F024C4691CB9}"/>
              </a:ext>
            </a:extLst>
          </p:cNvPr>
          <p:cNvSpPr txBox="1"/>
          <p:nvPr/>
        </p:nvSpPr>
        <p:spPr>
          <a:xfrm>
            <a:off x="812801" y="5223462"/>
            <a:ext cx="1004824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vi-VN" altLang="en-US" sz="2400" b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Dân số nước ta năm 2021 nhiều hơn so với Thái lan, Myanmar, Malaysia, Cam-pu-chia, Lào, Singapore, Timor-Leste, Brunei.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CED347D-3A28-E38E-A82E-89A8517BD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20" y="352424"/>
            <a:ext cx="7116080" cy="323946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C38B0BA-25D1-8A8F-274E-C3D151BB959C}"/>
              </a:ext>
            </a:extLst>
          </p:cNvPr>
          <p:cNvGrpSpPr/>
          <p:nvPr/>
        </p:nvGrpSpPr>
        <p:grpSpPr>
          <a:xfrm>
            <a:off x="1557437" y="3916090"/>
            <a:ext cx="8907363" cy="676230"/>
            <a:chOff x="927517" y="194580"/>
            <a:chExt cx="8965939" cy="2154272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BE633BF5-F919-B961-B782-111BF9169458}"/>
                </a:ext>
              </a:extLst>
            </p:cNvPr>
            <p:cNvGrpSpPr/>
            <p:nvPr/>
          </p:nvGrpSpPr>
          <p:grpSpPr>
            <a:xfrm>
              <a:off x="927517" y="279844"/>
              <a:ext cx="8965939" cy="2069008"/>
              <a:chOff x="0" y="0"/>
              <a:chExt cx="12956587" cy="432040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95D0C66B-7B41-EBE7-DB1C-2FB4D2ADB740}"/>
                  </a:ext>
                </a:extLst>
              </p:cNvPr>
              <p:cNvSpPr/>
              <p:nvPr/>
            </p:nvSpPr>
            <p:spPr>
              <a:xfrm>
                <a:off x="0" y="-4073"/>
                <a:ext cx="12962978" cy="4327009"/>
              </a:xfrm>
              <a:custGeom>
                <a:avLst/>
                <a:gdLst/>
                <a:ahLst/>
                <a:cxnLst/>
                <a:rect l="l" t="t" r="r" b="b"/>
                <a:pathLst>
                  <a:path w="12962978" h="4327009">
                    <a:moveTo>
                      <a:pt x="12335201" y="4272531"/>
                    </a:moveTo>
                    <a:cubicBezTo>
                      <a:pt x="12335201" y="4272531"/>
                      <a:pt x="11604326" y="4327009"/>
                      <a:pt x="9843168" y="4324387"/>
                    </a:cubicBezTo>
                    <a:cubicBezTo>
                      <a:pt x="4754291" y="4322225"/>
                      <a:pt x="1057074" y="4314400"/>
                      <a:pt x="1057074" y="4314400"/>
                    </a:cubicBezTo>
                    <a:cubicBezTo>
                      <a:pt x="812932" y="4305566"/>
                      <a:pt x="449110" y="4284335"/>
                      <a:pt x="282371" y="4226158"/>
                    </a:cubicBezTo>
                    <a:cubicBezTo>
                      <a:pt x="4469" y="4129195"/>
                      <a:pt x="0" y="3955916"/>
                      <a:pt x="0" y="3206247"/>
                    </a:cubicBezTo>
                    <a:lnTo>
                      <a:pt x="0" y="3206214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619048" y="15681"/>
                      <a:pt x="7966728" y="7673"/>
                    </a:cubicBezTo>
                    <a:cubicBezTo>
                      <a:pt x="11385398" y="0"/>
                      <a:pt x="12102131" y="6979"/>
                      <a:pt x="12102131" y="6979"/>
                    </a:cubicBezTo>
                    <a:cubicBezTo>
                      <a:pt x="12470439" y="14458"/>
                      <a:pt x="12608699" y="42638"/>
                      <a:pt x="12806438" y="165219"/>
                    </a:cubicBezTo>
                    <a:cubicBezTo>
                      <a:pt x="12957456" y="258836"/>
                      <a:pt x="12962978" y="476157"/>
                      <a:pt x="12953837" y="3206214"/>
                    </a:cubicBezTo>
                    <a:lnTo>
                      <a:pt x="12953837" y="3206247"/>
                    </a:lnTo>
                    <a:cubicBezTo>
                      <a:pt x="12953836" y="4073881"/>
                      <a:pt x="12911053" y="4222469"/>
                      <a:pt x="12335201" y="4272531"/>
                    </a:cubicBezTo>
                    <a:close/>
                  </a:path>
                </a:pathLst>
              </a:custGeom>
              <a:solidFill>
                <a:srgbClr val="FFF3E4"/>
              </a:solidFill>
              <a:ln>
                <a:solidFill>
                  <a:schemeClr val="tx1"/>
                </a:solidFill>
                <a:prstDash val="lgDash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16C880FC-3954-CCE2-3F4A-A00CCB420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188" y="194580"/>
              <a:ext cx="8557018" cy="961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Nước nào có số dân đông nhất Đông Nam Á?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4 Tinos Bold" panose="020208030705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2503450-067B-4229-57BF-E3B0D9DEC0C3}"/>
              </a:ext>
            </a:extLst>
          </p:cNvPr>
          <p:cNvSpPr/>
          <p:nvPr/>
        </p:nvSpPr>
        <p:spPr>
          <a:xfrm>
            <a:off x="2410493" y="1203960"/>
            <a:ext cx="2984467" cy="3505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B08154-4DCC-24E9-E2C2-41F245ED5CD4}"/>
              </a:ext>
            </a:extLst>
          </p:cNvPr>
          <p:cNvGrpSpPr/>
          <p:nvPr/>
        </p:nvGrpSpPr>
        <p:grpSpPr>
          <a:xfrm>
            <a:off x="1526957" y="4901610"/>
            <a:ext cx="9303603" cy="1077218"/>
            <a:chOff x="927517" y="194580"/>
            <a:chExt cx="8965939" cy="3431703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E85814B5-0F01-6D36-3C9C-6C5F787B46BE}"/>
                </a:ext>
              </a:extLst>
            </p:cNvPr>
            <p:cNvGrpSpPr/>
            <p:nvPr/>
          </p:nvGrpSpPr>
          <p:grpSpPr>
            <a:xfrm>
              <a:off x="927517" y="279844"/>
              <a:ext cx="8965939" cy="2069008"/>
              <a:chOff x="0" y="0"/>
              <a:chExt cx="12956587" cy="4320406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E7AC43F7-E526-70B4-FCA4-6BA25D8A3C1A}"/>
                  </a:ext>
                </a:extLst>
              </p:cNvPr>
              <p:cNvSpPr/>
              <p:nvPr/>
            </p:nvSpPr>
            <p:spPr>
              <a:xfrm>
                <a:off x="0" y="-4073"/>
                <a:ext cx="12962978" cy="4327009"/>
              </a:xfrm>
              <a:custGeom>
                <a:avLst/>
                <a:gdLst/>
                <a:ahLst/>
                <a:cxnLst/>
                <a:rect l="l" t="t" r="r" b="b"/>
                <a:pathLst>
                  <a:path w="12962978" h="4327009">
                    <a:moveTo>
                      <a:pt x="12335201" y="4272531"/>
                    </a:moveTo>
                    <a:cubicBezTo>
                      <a:pt x="12335201" y="4272531"/>
                      <a:pt x="11604326" y="4327009"/>
                      <a:pt x="9843168" y="4324387"/>
                    </a:cubicBezTo>
                    <a:cubicBezTo>
                      <a:pt x="4754291" y="4322225"/>
                      <a:pt x="1057074" y="4314400"/>
                      <a:pt x="1057074" y="4314400"/>
                    </a:cubicBezTo>
                    <a:cubicBezTo>
                      <a:pt x="812932" y="4305566"/>
                      <a:pt x="449110" y="4284335"/>
                      <a:pt x="282371" y="4226158"/>
                    </a:cubicBezTo>
                    <a:cubicBezTo>
                      <a:pt x="4469" y="4129195"/>
                      <a:pt x="0" y="3955916"/>
                      <a:pt x="0" y="3206247"/>
                    </a:cubicBezTo>
                    <a:lnTo>
                      <a:pt x="0" y="3206214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619048" y="15681"/>
                      <a:pt x="7966728" y="7673"/>
                    </a:cubicBezTo>
                    <a:cubicBezTo>
                      <a:pt x="11385398" y="0"/>
                      <a:pt x="12102131" y="6979"/>
                      <a:pt x="12102131" y="6979"/>
                    </a:cubicBezTo>
                    <a:cubicBezTo>
                      <a:pt x="12470439" y="14458"/>
                      <a:pt x="12608699" y="42638"/>
                      <a:pt x="12806438" y="165219"/>
                    </a:cubicBezTo>
                    <a:cubicBezTo>
                      <a:pt x="12957456" y="258836"/>
                      <a:pt x="12962978" y="476157"/>
                      <a:pt x="12953837" y="3206214"/>
                    </a:cubicBezTo>
                    <a:lnTo>
                      <a:pt x="12953837" y="3206247"/>
                    </a:lnTo>
                    <a:cubicBezTo>
                      <a:pt x="12953836" y="4073881"/>
                      <a:pt x="12911053" y="4222469"/>
                      <a:pt x="12335201" y="4272531"/>
                    </a:cubicBezTo>
                    <a:close/>
                  </a:path>
                </a:pathLst>
              </a:custGeom>
              <a:solidFill>
                <a:srgbClr val="FFF3E4"/>
              </a:solidFill>
              <a:ln>
                <a:solidFill>
                  <a:schemeClr val="tx1"/>
                </a:solidFill>
                <a:prstDash val="lgDash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177A9322-CB97-4592-7C47-F06227967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188" y="194580"/>
              <a:ext cx="8557018" cy="343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Nước ta có dân số đứng thứ mấy Đông Nam Á?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4 Tinos Bold" panose="020208030705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2BC81D8-B7FA-1396-7660-145E5C11528A}"/>
              </a:ext>
            </a:extLst>
          </p:cNvPr>
          <p:cNvSpPr txBox="1"/>
          <p:nvPr/>
        </p:nvSpPr>
        <p:spPr>
          <a:xfrm>
            <a:off x="2133601" y="5853382"/>
            <a:ext cx="854456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vi-VN" altLang="en-US" sz="24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Dân số nước ta đứng thứ 3 trong khu vực Đông Nam Á.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8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825</Words>
  <Application>Microsoft Office PowerPoint</Application>
  <PresentationFormat>Widescreen</PresentationFormat>
  <Paragraphs>66</Paragraphs>
  <Slides>23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等线</vt:lpstr>
      <vt:lpstr>Arial</vt:lpstr>
      <vt:lpstr>Calibri</vt:lpstr>
      <vt:lpstr>Cambria</vt:lpstr>
      <vt:lpstr>Times New Roman</vt:lpstr>
      <vt:lpstr>Wingdings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57</cp:revision>
  <dcterms:created xsi:type="dcterms:W3CDTF">2024-07-19T12:50:26Z</dcterms:created>
  <dcterms:modified xsi:type="dcterms:W3CDTF">2025-11-06T05:46:16Z</dcterms:modified>
</cp:coreProperties>
</file>