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684" r:id="rId4"/>
    <p:sldMasterId id="2147483696" r:id="rId5"/>
  </p:sldMasterIdLst>
  <p:sldIdLst>
    <p:sldId id="257" r:id="rId6"/>
    <p:sldId id="261" r:id="rId7"/>
    <p:sldId id="260" r:id="rId8"/>
    <p:sldId id="263" r:id="rId9"/>
    <p:sldId id="264" r:id="rId10"/>
    <p:sldId id="265" r:id="rId11"/>
    <p:sldId id="262" r:id="rId12"/>
    <p:sldId id="259" r:id="rId13"/>
    <p:sldId id="266" r:id="rId14"/>
    <p:sldId id="268" r:id="rId15"/>
    <p:sldId id="269" r:id="rId16"/>
    <p:sldId id="270" r:id="rId17"/>
    <p:sldId id="271" r:id="rId18"/>
    <p:sldId id="274" r:id="rId19"/>
    <p:sldId id="275" r:id="rId20"/>
    <p:sldId id="276" r:id="rId21"/>
    <p:sldId id="278" r:id="rId22"/>
    <p:sldId id="279" r:id="rId23"/>
    <p:sldId id="280" r:id="rId24"/>
    <p:sldId id="272" r:id="rId25"/>
    <p:sldId id="273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AE2"/>
    <a:srgbClr val="099CD5"/>
    <a:srgbClr val="FAC866"/>
    <a:srgbClr val="FBDF9A"/>
    <a:srgbClr val="C9E9F5"/>
    <a:srgbClr val="08A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2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5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7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6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7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3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46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97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4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34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5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24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8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71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1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2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6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4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11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35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9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27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21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7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25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15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5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60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2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2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60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7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6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94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8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38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62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5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3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45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5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0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2084" y="6453478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749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2" name="Rectangle 11"/>
          <p:cNvSpPr/>
          <p:nvPr userDrawn="1"/>
        </p:nvSpPr>
        <p:spPr>
          <a:xfrm>
            <a:off x="313898" y="365124"/>
            <a:ext cx="11586949" cy="6117563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198A5-5453-4649-9B40-A2120C579265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6674" y="224589"/>
            <a:ext cx="11694694" cy="636871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85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1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2" name="Rectangle 11"/>
          <p:cNvSpPr/>
          <p:nvPr userDrawn="1"/>
        </p:nvSpPr>
        <p:spPr>
          <a:xfrm>
            <a:off x="838200" y="686331"/>
            <a:ext cx="10515600" cy="551706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1158" r="30619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1"/>
            <a:ext cx="12192000" cy="2603591"/>
            <a:chOff x="0" y="0"/>
            <a:chExt cx="24384000" cy="520718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32708" b="32708"/>
            <a:stretch>
              <a:fillRect/>
            </a:stretch>
          </p:blipFill>
          <p:spPr>
            <a:xfrm>
              <a:off x="0" y="0"/>
              <a:ext cx="24384000" cy="5207183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0" y="4225036"/>
            <a:ext cx="12192000" cy="2632964"/>
          </a:xfrm>
          <a:custGeom>
            <a:avLst/>
            <a:gdLst/>
            <a:ahLst/>
            <a:cxnLst/>
            <a:rect l="l" t="t" r="r" b="b"/>
            <a:pathLst>
              <a:path w="18288000" h="3949446">
                <a:moveTo>
                  <a:pt x="0" y="0"/>
                </a:moveTo>
                <a:lnTo>
                  <a:pt x="18288000" y="0"/>
                </a:lnTo>
                <a:lnTo>
                  <a:pt x="18288000" y="3949446"/>
                </a:lnTo>
                <a:lnTo>
                  <a:pt x="0" y="394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t="-5388" b="-728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225036"/>
            <a:ext cx="12192000" cy="2632964"/>
            <a:chOff x="0" y="0"/>
            <a:chExt cx="2833290" cy="61187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33290" cy="611873"/>
            </a:xfrm>
            <a:custGeom>
              <a:avLst/>
              <a:gdLst/>
              <a:ahLst/>
              <a:cxnLst/>
              <a:rect l="l" t="t" r="r" b="b"/>
              <a:pathLst>
                <a:path w="2833290" h="611873">
                  <a:moveTo>
                    <a:pt x="0" y="0"/>
                  </a:moveTo>
                  <a:lnTo>
                    <a:pt x="2833290" y="0"/>
                  </a:lnTo>
                  <a:lnTo>
                    <a:pt x="2833290" y="611873"/>
                  </a:lnTo>
                  <a:lnTo>
                    <a:pt x="0" y="611873"/>
                  </a:lnTo>
                  <a:close/>
                </a:path>
              </a:pathLst>
            </a:custGeom>
            <a:blipFill>
              <a:blip r:embed="rId5"/>
              <a:stretch>
                <a:fillRect t="-66968" b="-66968"/>
              </a:stretch>
            </a:blipFill>
          </p:spPr>
        </p:sp>
      </p:grpSp>
      <p:grpSp>
        <p:nvGrpSpPr>
          <p:cNvPr id="15" name="Group 14"/>
          <p:cNvGrpSpPr/>
          <p:nvPr/>
        </p:nvGrpSpPr>
        <p:grpSpPr>
          <a:xfrm>
            <a:off x="10199469" y="263484"/>
            <a:ext cx="2004955" cy="495638"/>
            <a:chOff x="7640283" y="2704768"/>
            <a:chExt cx="3007433" cy="743457"/>
          </a:xfrm>
        </p:grpSpPr>
        <p:grpSp>
          <p:nvGrpSpPr>
            <p:cNvPr id="6" name="Group 6"/>
            <p:cNvGrpSpPr/>
            <p:nvPr/>
          </p:nvGrpSpPr>
          <p:grpSpPr>
            <a:xfrm>
              <a:off x="7640283" y="2704768"/>
              <a:ext cx="3007433" cy="743457"/>
              <a:chOff x="0" y="0"/>
              <a:chExt cx="1643970" cy="406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4397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643970" h="406400">
                    <a:moveTo>
                      <a:pt x="1440770" y="0"/>
                    </a:moveTo>
                    <a:cubicBezTo>
                      <a:pt x="1552995" y="0"/>
                      <a:pt x="1643970" y="90976"/>
                      <a:pt x="1643970" y="203200"/>
                    </a:cubicBezTo>
                    <a:cubicBezTo>
                      <a:pt x="1643970" y="315424"/>
                      <a:pt x="1552995" y="406400"/>
                      <a:pt x="144077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72F460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64397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7748342" y="2817226"/>
              <a:ext cx="2791313" cy="4424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</a:pPr>
              <a:r>
                <a:rPr lang="en-US" sz="1666" spc="499" dirty="0">
                  <a:solidFill>
                    <a:srgbClr val="FFFFFF"/>
                  </a:solidFill>
                  <a:latin typeface="#9Slide03 SVND Sari" panose="02000000000000000000" pitchFamily="2" charset="0"/>
                </a:rPr>
                <a:t>ĐẢO LÝ SƠN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550401" y="6315605"/>
            <a:ext cx="2510232" cy="495638"/>
            <a:chOff x="7640283" y="2704768"/>
            <a:chExt cx="3007433" cy="743457"/>
          </a:xfrm>
        </p:grpSpPr>
        <p:grpSp>
          <p:nvGrpSpPr>
            <p:cNvPr id="17" name="Group 6"/>
            <p:cNvGrpSpPr/>
            <p:nvPr/>
          </p:nvGrpSpPr>
          <p:grpSpPr>
            <a:xfrm>
              <a:off x="7640283" y="2704768"/>
              <a:ext cx="3007433" cy="743457"/>
              <a:chOff x="0" y="0"/>
              <a:chExt cx="1643970" cy="406400"/>
            </a:xfrm>
          </p:grpSpPr>
          <p:sp>
            <p:nvSpPr>
              <p:cNvPr id="19" name="Freeform 7"/>
              <p:cNvSpPr/>
              <p:nvPr/>
            </p:nvSpPr>
            <p:spPr>
              <a:xfrm>
                <a:off x="0" y="0"/>
                <a:ext cx="164397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643970" h="406400">
                    <a:moveTo>
                      <a:pt x="1440770" y="0"/>
                    </a:moveTo>
                    <a:cubicBezTo>
                      <a:pt x="1552995" y="0"/>
                      <a:pt x="1643970" y="90976"/>
                      <a:pt x="1643970" y="203200"/>
                    </a:cubicBezTo>
                    <a:cubicBezTo>
                      <a:pt x="1643970" y="315424"/>
                      <a:pt x="1552995" y="406400"/>
                      <a:pt x="144077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72F460"/>
                </a:solidFill>
                <a:prstDash val="solid"/>
                <a:miter/>
              </a:ln>
            </p:spPr>
          </p:sp>
          <p:sp>
            <p:nvSpPr>
              <p:cNvPr id="20" name="TextBox 8"/>
              <p:cNvSpPr txBox="1"/>
              <p:nvPr/>
            </p:nvSpPr>
            <p:spPr>
              <a:xfrm>
                <a:off x="0" y="-38100"/>
                <a:ext cx="164397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" name="TextBox 13"/>
            <p:cNvSpPr txBox="1"/>
            <p:nvPr/>
          </p:nvSpPr>
          <p:spPr>
            <a:xfrm>
              <a:off x="7748342" y="2887379"/>
              <a:ext cx="2791313" cy="4424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</a:pPr>
              <a:r>
                <a:rPr lang="en-US" sz="1666" spc="499" dirty="0">
                  <a:solidFill>
                    <a:srgbClr val="FFFFFF"/>
                  </a:solidFill>
                  <a:latin typeface="#9Slide03 SVND Sari" panose="02000000000000000000" pitchFamily="2" charset="0"/>
                </a:rPr>
                <a:t>ĐẢO PHÚ QUỐC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" y="7394"/>
            <a:ext cx="1272172" cy="12721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4667" y="6164030"/>
            <a:ext cx="627711" cy="64721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610181" y="1354538"/>
            <a:ext cx="13412362" cy="4203087"/>
            <a:chOff x="-481845" y="1301796"/>
            <a:chExt cx="13412362" cy="420308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/>
            <a:srcRect t="30230"/>
            <a:stretch/>
          </p:blipFill>
          <p:spPr>
            <a:xfrm>
              <a:off x="-481845" y="2544417"/>
              <a:ext cx="13412362" cy="296046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62526" y="1301796"/>
              <a:ext cx="7078069" cy="1457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15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08932" y="1059921"/>
            <a:ext cx="7492963" cy="4685274"/>
            <a:chOff x="-40588" y="1042735"/>
            <a:chExt cx="7492963" cy="46852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41297" b="10588"/>
            <a:stretch/>
          </p:blipFill>
          <p:spPr>
            <a:xfrm>
              <a:off x="732853" y="1042735"/>
              <a:ext cx="5903157" cy="4186989"/>
            </a:xfrm>
            <a:prstGeom prst="rect">
              <a:avLst/>
            </a:prstGeom>
          </p:spPr>
        </p:pic>
        <p:sp>
          <p:nvSpPr>
            <p:cNvPr id="4" name="TextBox 12"/>
            <p:cNvSpPr txBox="1"/>
            <p:nvPr/>
          </p:nvSpPr>
          <p:spPr>
            <a:xfrm>
              <a:off x="-40588" y="5358677"/>
              <a:ext cx="7492963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Vịnh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Long (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86226" y="678657"/>
            <a:ext cx="5008469" cy="5611026"/>
            <a:chOff x="6686226" y="678657"/>
            <a:chExt cx="5008469" cy="5611026"/>
          </a:xfrm>
        </p:grpSpPr>
        <p:grpSp>
          <p:nvGrpSpPr>
            <p:cNvPr id="5" name="Group 4"/>
            <p:cNvGrpSpPr/>
            <p:nvPr/>
          </p:nvGrpSpPr>
          <p:grpSpPr>
            <a:xfrm>
              <a:off x="6686226" y="678657"/>
              <a:ext cx="5008469" cy="5611026"/>
              <a:chOff x="6686226" y="678657"/>
              <a:chExt cx="5008469" cy="561102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686226" y="678657"/>
                <a:ext cx="5008469" cy="5545681"/>
                <a:chOff x="6686226" y="678657"/>
                <a:chExt cx="5008469" cy="5545681"/>
              </a:xfrm>
            </p:grpSpPr>
            <p:sp>
              <p:nvSpPr>
                <p:cNvPr id="8" name="Rounded Rectangle 7"/>
                <p:cNvSpPr/>
                <p:nvPr/>
              </p:nvSpPr>
              <p:spPr>
                <a:xfrm>
                  <a:off x="6689558" y="689810"/>
                  <a:ext cx="5005137" cy="5534528"/>
                </a:xfrm>
                <a:prstGeom prst="roundRect">
                  <a:avLst>
                    <a:gd name="adj" fmla="val 2564"/>
                  </a:avLst>
                </a:prstGeom>
                <a:solidFill>
                  <a:srgbClr val="FBDF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6686226" y="689807"/>
                  <a:ext cx="5006803" cy="1075562"/>
                  <a:chOff x="6686226" y="689807"/>
                  <a:chExt cx="5006803" cy="1075562"/>
                </a:xfrm>
              </p:grpSpPr>
              <p:sp>
                <p:nvSpPr>
                  <p:cNvPr id="14" name="Rounded Rectangle 13"/>
                  <p:cNvSpPr/>
                  <p:nvPr/>
                </p:nvSpPr>
                <p:spPr>
                  <a:xfrm>
                    <a:off x="6687892" y="689808"/>
                    <a:ext cx="5005137" cy="1075561"/>
                  </a:xfrm>
                  <a:prstGeom prst="roundRect">
                    <a:avLst>
                      <a:gd name="adj" fmla="val 10022"/>
                    </a:avLst>
                  </a:prstGeom>
                  <a:solidFill>
                    <a:srgbClr val="FAC8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" name="Rounded Rectangle 14"/>
                  <p:cNvSpPr/>
                  <p:nvPr/>
                </p:nvSpPr>
                <p:spPr>
                  <a:xfrm>
                    <a:off x="6686226" y="689807"/>
                    <a:ext cx="1767963" cy="1075561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AC8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0" name="Group 9"/>
                <p:cNvGrpSpPr/>
                <p:nvPr/>
              </p:nvGrpSpPr>
              <p:grpSpPr>
                <a:xfrm>
                  <a:off x="6687892" y="678657"/>
                  <a:ext cx="5003470" cy="1086711"/>
                  <a:chOff x="6612124" y="1505881"/>
                  <a:chExt cx="5210908" cy="2051314"/>
                </a:xfrm>
              </p:grpSpPr>
              <p:sp>
                <p:nvSpPr>
                  <p:cNvPr id="11" name="Rounded Rectangle 10"/>
                  <p:cNvSpPr/>
                  <p:nvPr/>
                </p:nvSpPr>
                <p:spPr>
                  <a:xfrm>
                    <a:off x="8824549" y="1505883"/>
                    <a:ext cx="2996748" cy="2051312"/>
                  </a:xfrm>
                  <a:prstGeom prst="roundRect">
                    <a:avLst>
                      <a:gd name="adj" fmla="val 7677"/>
                    </a:avLst>
                  </a:pr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" name="Rectangle 11"/>
                  <p:cNvSpPr/>
                  <p:nvPr/>
                </p:nvSpPr>
                <p:spPr>
                  <a:xfrm>
                    <a:off x="6612124" y="1505881"/>
                    <a:ext cx="3114254" cy="2051314"/>
                  </a:xfrm>
                  <a:custGeom>
                    <a:avLst/>
                    <a:gdLst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0 w 3946358"/>
                      <a:gd name="connsiteY4" fmla="*/ 0 h 2051314"/>
                      <a:gd name="connsiteX0" fmla="*/ 21 w 3946379"/>
                      <a:gd name="connsiteY0" fmla="*/ 0 h 2051314"/>
                      <a:gd name="connsiteX1" fmla="*/ 3946379 w 3946379"/>
                      <a:gd name="connsiteY1" fmla="*/ 0 h 2051314"/>
                      <a:gd name="connsiteX2" fmla="*/ 3946379 w 3946379"/>
                      <a:gd name="connsiteY2" fmla="*/ 2051314 h 2051314"/>
                      <a:gd name="connsiteX3" fmla="*/ 21 w 3946379"/>
                      <a:gd name="connsiteY3" fmla="*/ 2051314 h 2051314"/>
                      <a:gd name="connsiteX4" fmla="*/ 1408601 w 3946379"/>
                      <a:gd name="connsiteY4" fmla="*/ 964603 h 2051314"/>
                      <a:gd name="connsiteX5" fmla="*/ 21 w 3946379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88790 w 3946358"/>
                      <a:gd name="connsiteY4" fmla="*/ 1060856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88790 w 3946358"/>
                      <a:gd name="connsiteY4" fmla="*/ 1060856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6358" h="2051314">
                        <a:moveTo>
                          <a:pt x="0" y="0"/>
                        </a:moveTo>
                        <a:lnTo>
                          <a:pt x="3946358" y="0"/>
                        </a:lnTo>
                        <a:lnTo>
                          <a:pt x="3946358" y="2051314"/>
                        </a:lnTo>
                        <a:lnTo>
                          <a:pt x="0" y="2051314"/>
                        </a:lnTo>
                        <a:cubicBezTo>
                          <a:pt x="250284" y="1796024"/>
                          <a:pt x="708570" y="1130854"/>
                          <a:pt x="832482" y="939731"/>
                        </a:cubicBezTo>
                        <a:cubicBezTo>
                          <a:pt x="576159" y="626487"/>
                          <a:pt x="277494" y="31324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9849853" y="2967789"/>
                    <a:ext cx="1973179" cy="589406"/>
                  </a:xfrm>
                  <a:prstGeom prst="rect">
                    <a:avLst/>
                  </a:pr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7" name="Rectangle 6"/>
              <p:cNvSpPr/>
              <p:nvPr/>
            </p:nvSpPr>
            <p:spPr>
              <a:xfrm>
                <a:off x="6856104" y="1765368"/>
                <a:ext cx="4670378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352425" algn="just" defTabSz="609630"/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Long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2 000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hòn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đảo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nhỏ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đảo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hang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tắm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đẹp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Long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UNESCO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ghi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danh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Di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sản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thiên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giới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GB" sz="2400" i="1" dirty="0"/>
              </a:p>
            </p:txBody>
          </p:sp>
        </p:grpSp>
        <p:sp>
          <p:nvSpPr>
            <p:cNvPr id="16" name="TextBox 12"/>
            <p:cNvSpPr txBox="1"/>
            <p:nvPr/>
          </p:nvSpPr>
          <p:spPr>
            <a:xfrm>
              <a:off x="7160398" y="883458"/>
              <a:ext cx="3692262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Em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có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biết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987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32672" y="285351"/>
            <a:ext cx="5692351" cy="4966816"/>
            <a:chOff x="464756" y="631960"/>
            <a:chExt cx="5692351" cy="49668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50000" b="13467"/>
            <a:stretch/>
          </p:blipFill>
          <p:spPr>
            <a:xfrm>
              <a:off x="464756" y="631960"/>
              <a:ext cx="5692351" cy="4539916"/>
            </a:xfrm>
            <a:prstGeom prst="rect">
              <a:avLst/>
            </a:prstGeom>
          </p:spPr>
        </p:pic>
        <p:sp>
          <p:nvSpPr>
            <p:cNvPr id="4" name="TextBox 12"/>
            <p:cNvSpPr txBox="1"/>
            <p:nvPr/>
          </p:nvSpPr>
          <p:spPr>
            <a:xfrm>
              <a:off x="517273" y="5167889"/>
              <a:ext cx="5587315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Ngãi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25023" y="285351"/>
            <a:ext cx="5774737" cy="5414325"/>
            <a:chOff x="6157107" y="830782"/>
            <a:chExt cx="5774737" cy="54143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0257" b="14211"/>
            <a:stretch/>
          </p:blipFill>
          <p:spPr>
            <a:xfrm>
              <a:off x="6320589" y="830782"/>
              <a:ext cx="5611255" cy="4539916"/>
            </a:xfrm>
            <a:prstGeom prst="rect">
              <a:avLst/>
            </a:prstGeom>
          </p:spPr>
        </p:pic>
        <p:sp>
          <p:nvSpPr>
            <p:cNvPr id="5" name="TextBox 12"/>
            <p:cNvSpPr txBox="1"/>
            <p:nvPr/>
          </p:nvSpPr>
          <p:spPr>
            <a:xfrm>
              <a:off x="6157107" y="5383333"/>
              <a:ext cx="5587315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4: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 defTabSz="609630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Kiên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39168" y="5587198"/>
            <a:ext cx="10195874" cy="889556"/>
            <a:chOff x="1516464" y="5266356"/>
            <a:chExt cx="10195874" cy="889556"/>
          </a:xfrm>
        </p:grpSpPr>
        <p:grpSp>
          <p:nvGrpSpPr>
            <p:cNvPr id="9" name="Group 8"/>
            <p:cNvGrpSpPr/>
            <p:nvPr/>
          </p:nvGrpSpPr>
          <p:grpSpPr>
            <a:xfrm>
              <a:off x="1516464" y="5266356"/>
              <a:ext cx="10065936" cy="889556"/>
              <a:chOff x="1516464" y="5266356"/>
              <a:chExt cx="10065936" cy="88955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732547" y="5464613"/>
                <a:ext cx="9849853" cy="691299"/>
              </a:xfrm>
              <a:prstGeom prst="rect">
                <a:avLst/>
              </a:prstGeom>
              <a:solidFill>
                <a:srgbClr val="C9E9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16464" y="5266356"/>
                <a:ext cx="731092" cy="889556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882010" y="5560866"/>
              <a:ext cx="9830328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hòn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429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55872" y="882401"/>
            <a:ext cx="3398290" cy="55659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18638" y="1841582"/>
            <a:ext cx="8211887" cy="2534475"/>
            <a:chOff x="4950178" y="4645798"/>
            <a:chExt cx="6671320" cy="1332777"/>
          </a:xfrm>
        </p:grpSpPr>
        <p:sp>
          <p:nvSpPr>
            <p:cNvPr id="11" name="Rectangle 10"/>
            <p:cNvSpPr/>
            <p:nvPr/>
          </p:nvSpPr>
          <p:spPr>
            <a:xfrm>
              <a:off x="4950178" y="4645798"/>
              <a:ext cx="6671320" cy="1332777"/>
            </a:xfrm>
            <a:prstGeom prst="rect">
              <a:avLst/>
            </a:prstGeom>
            <a:solidFill>
              <a:srgbClr val="C9E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60277" y="4699187"/>
              <a:ext cx="6283238" cy="7005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Em hãy kể </a:t>
              </a:r>
              <a:r>
                <a:rPr lang="en-US" sz="4800" b="1">
                  <a:latin typeface="Cambria" panose="02040503050406030204" pitchFamily="18" charset="0"/>
                  <a:ea typeface="Cambria" panose="02040503050406030204" pitchFamily="18" charset="0"/>
                </a:rPr>
                <a:t>lại những cảnh quan biển, hải đảo mà em đã từng đến thăm.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3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55872" y="882401"/>
            <a:ext cx="3398290" cy="55659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18638" y="1841582"/>
            <a:ext cx="8211887" cy="2377720"/>
            <a:chOff x="4950178" y="4645798"/>
            <a:chExt cx="6671320" cy="1250346"/>
          </a:xfrm>
        </p:grpSpPr>
        <p:sp>
          <p:nvSpPr>
            <p:cNvPr id="11" name="Rectangle 10"/>
            <p:cNvSpPr/>
            <p:nvPr/>
          </p:nvSpPr>
          <p:spPr>
            <a:xfrm>
              <a:off x="4950178" y="4645798"/>
              <a:ext cx="6671320" cy="1250346"/>
            </a:xfrm>
            <a:prstGeom prst="rect">
              <a:avLst/>
            </a:prstGeom>
            <a:solidFill>
              <a:srgbClr val="C9E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60277" y="4699187"/>
              <a:ext cx="6283238" cy="10681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vi-VN" sz="4400" b="1">
                  <a:latin typeface="Cambria" panose="02040503050406030204" pitchFamily="18" charset="0"/>
                  <a:ea typeface="Cambria" panose="02040503050406030204" pitchFamily="18" charset="0"/>
                </a:rPr>
                <a:t>Là một học sinh, theo em cần làm những gì để bảo vệ vẻ đẹp của biển đảo quê hương?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6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55872" y="882401"/>
            <a:ext cx="3398290" cy="55659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18638" y="1841583"/>
            <a:ext cx="8211887" cy="1228190"/>
            <a:chOff x="4950178" y="4645798"/>
            <a:chExt cx="6671320" cy="645855"/>
          </a:xfrm>
        </p:grpSpPr>
        <p:sp>
          <p:nvSpPr>
            <p:cNvPr id="11" name="Rectangle 10"/>
            <p:cNvSpPr/>
            <p:nvPr/>
          </p:nvSpPr>
          <p:spPr>
            <a:xfrm>
              <a:off x="4950178" y="4645798"/>
              <a:ext cx="6671320" cy="645855"/>
            </a:xfrm>
            <a:prstGeom prst="rect">
              <a:avLst/>
            </a:prstGeom>
            <a:solidFill>
              <a:srgbClr val="C9E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60277" y="4699187"/>
              <a:ext cx="6283238" cy="5340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6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TRÒ CHƠI “ĐỐ VUI”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335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9452" y="571508"/>
            <a:ext cx="1120793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Vùng biển Việt Nam là một phần của: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62548" y="1603474"/>
            <a:ext cx="1120793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Biển Đen</a:t>
            </a:r>
            <a:r>
              <a:rPr lang="vi-VN" sz="44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4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2547" y="2374183"/>
            <a:ext cx="1120793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44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Biển Đông</a:t>
            </a:r>
            <a:r>
              <a:rPr lang="vi-VN" sz="44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4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2547" y="3144892"/>
            <a:ext cx="1120793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44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Biển Đỏ</a:t>
            </a:r>
            <a:r>
              <a:rPr lang="vi-VN" sz="44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4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62546" y="3822000"/>
            <a:ext cx="1120793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44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Biển Bắc.</a:t>
            </a:r>
          </a:p>
        </p:txBody>
      </p:sp>
      <p:sp>
        <p:nvSpPr>
          <p:cNvPr id="19" name="Oval 18"/>
          <p:cNvSpPr/>
          <p:nvPr/>
        </p:nvSpPr>
        <p:spPr>
          <a:xfrm>
            <a:off x="3859306" y="2374183"/>
            <a:ext cx="833718" cy="7707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8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9452" y="571508"/>
            <a:ext cx="1120793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nào dưới đây không đúng khi nói về vùng biển nước ta?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1734" y="1806450"/>
            <a:ext cx="1120793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Trong vùng biển có hàng nghìn đảo lớn nhỏ.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01735" y="2467784"/>
            <a:ext cx="1120793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Nhiều đảo tập hợp lại thành các quần đảo.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01734" y="3254797"/>
            <a:ext cx="875250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Đảo lớn nhất là quần đảo Trường Sa.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01733" y="4041810"/>
            <a:ext cx="875250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Vùng biển nước ta là một phần của Biển Đông.</a:t>
            </a:r>
          </a:p>
        </p:txBody>
      </p:sp>
      <p:sp>
        <p:nvSpPr>
          <p:cNvPr id="19" name="Oval 18"/>
          <p:cNvSpPr/>
          <p:nvPr/>
        </p:nvSpPr>
        <p:spPr>
          <a:xfrm>
            <a:off x="1358536" y="3180025"/>
            <a:ext cx="731521" cy="7707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5766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9452" y="571508"/>
            <a:ext cx="1120793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 cây nào sau đây xuất hiện nhiều trên các bài thơ, bài hát về Trường Sa?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1734" y="1806450"/>
            <a:ext cx="1120793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Cây phi lao.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01735" y="2467784"/>
            <a:ext cx="1120793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Cây liễu.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01734" y="3254797"/>
            <a:ext cx="875250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Cây phượng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01733" y="4041810"/>
            <a:ext cx="875250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Cây bàng vuông.</a:t>
            </a:r>
          </a:p>
        </p:txBody>
      </p:sp>
      <p:sp>
        <p:nvSpPr>
          <p:cNvPr id="19" name="Oval 18"/>
          <p:cNvSpPr/>
          <p:nvPr/>
        </p:nvSpPr>
        <p:spPr>
          <a:xfrm>
            <a:off x="1358536" y="3933454"/>
            <a:ext cx="731521" cy="7707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88877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9452" y="571508"/>
            <a:ext cx="1120793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 đảo Thổ Chu thuộc tỉnh nào?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1734" y="1806450"/>
            <a:ext cx="1120793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Kiên Giang.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01735" y="2467784"/>
            <a:ext cx="1120793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Bình Dương.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01734" y="3254797"/>
            <a:ext cx="875250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Tiền Giang.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01733" y="4041810"/>
            <a:ext cx="875250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Cà Mau.</a:t>
            </a:r>
          </a:p>
        </p:txBody>
      </p:sp>
      <p:sp>
        <p:nvSpPr>
          <p:cNvPr id="19" name="Oval 18"/>
          <p:cNvSpPr/>
          <p:nvPr/>
        </p:nvSpPr>
        <p:spPr>
          <a:xfrm>
            <a:off x="1371599" y="1727954"/>
            <a:ext cx="731521" cy="7707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20678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6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2011557"/>
            <a:ext cx="12845385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75658" y="845828"/>
            <a:ext cx="9823268" cy="4966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30000"/>
              </a:lnSpc>
            </a:pP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3: Biển, đảo Việt Nam (Tiết 1)</a:t>
            </a:r>
          </a:p>
          <a:p>
            <a:pPr marL="742950" indent="-742950" algn="just" defTabSz="609630">
              <a:lnSpc>
                <a:spcPct val="130000"/>
              </a:lnSpc>
              <a:buAutoNum type="arabicPeriod"/>
            </a:pP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trí địa lí</a:t>
            </a:r>
          </a:p>
          <a:p>
            <a:pPr algn="just" defTabSz="609630">
              <a:lnSpc>
                <a:spcPct val="130000"/>
              </a:lnSpc>
            </a:pPr>
            <a:r>
              <a:rPr lang="en-US" sz="36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Vùng biển Việt Nam là một phần của Biển Đông.</a:t>
            </a:r>
          </a:p>
          <a:p>
            <a:pPr algn="just" defTabSz="609630">
              <a:lnSpc>
                <a:spcPct val="130000"/>
              </a:lnSpc>
            </a:pPr>
            <a:r>
              <a:rPr lang="en-US" sz="36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hàng nghìn đảo: Bạch Long Vĩ, Cát Bà, Cồn Cỏ, Lý Sơn, Phú Quốc,…</a:t>
            </a:r>
          </a:p>
          <a:p>
            <a:pPr algn="just" defTabSz="609630">
              <a:lnSpc>
                <a:spcPct val="130000"/>
              </a:lnSpc>
            </a:pPr>
            <a:r>
              <a:rPr lang="en-US" sz="36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Nhiều đảo tập hợp thành quần đảo, trong đó lớn nhất là quần đảo Hoàng Sa và Trường Sa.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68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532263" y="910655"/>
            <a:ext cx="3398290" cy="5565994"/>
          </a:xfrm>
          <a:prstGeom prst="rect">
            <a:avLst/>
          </a:prstGeom>
        </p:spPr>
      </p:pic>
      <p:sp>
        <p:nvSpPr>
          <p:cNvPr id="3" name="TextBox 12"/>
          <p:cNvSpPr txBox="1"/>
          <p:nvPr/>
        </p:nvSpPr>
        <p:spPr>
          <a:xfrm>
            <a:off x="3256340" y="527395"/>
            <a:ext cx="834972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ta?</a:t>
            </a:r>
          </a:p>
        </p:txBody>
      </p:sp>
      <p:sp>
        <p:nvSpPr>
          <p:cNvPr id="4" name="Rectangle 3"/>
          <p:cNvSpPr/>
          <p:nvPr/>
        </p:nvSpPr>
        <p:spPr>
          <a:xfrm>
            <a:off x="4053383" y="1691273"/>
            <a:ext cx="6755641" cy="3630304"/>
          </a:xfrm>
          <a:prstGeom prst="rect">
            <a:avLst/>
          </a:prstGeom>
          <a:blipFill dpi="0" rotWithShape="1">
            <a:blip r:embed="rId4"/>
            <a:srcRect/>
            <a:stretch>
              <a:fillRect l="3000" r="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12"/>
          <p:cNvSpPr txBox="1"/>
          <p:nvPr/>
        </p:nvSpPr>
        <p:spPr>
          <a:xfrm>
            <a:off x="3256339" y="5528388"/>
            <a:ext cx="834972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979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214651" y="705938"/>
            <a:ext cx="3398290" cy="556599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540991" y="1091820"/>
            <a:ext cx="4945672" cy="3804271"/>
            <a:chOff x="5540991" y="1091820"/>
            <a:chExt cx="4945672" cy="3804271"/>
          </a:xfrm>
        </p:grpSpPr>
        <p:sp>
          <p:nvSpPr>
            <p:cNvPr id="4" name="Oval Callout 3"/>
            <p:cNvSpPr/>
            <p:nvPr/>
          </p:nvSpPr>
          <p:spPr>
            <a:xfrm>
              <a:off x="5540991" y="1091820"/>
              <a:ext cx="4945672" cy="3804271"/>
            </a:xfrm>
            <a:prstGeom prst="wedgeEllipseCallout">
              <a:avLst>
                <a:gd name="adj1" fmla="val -75561"/>
                <a:gd name="adj2" fmla="val -1651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3000">
                  <a:srgbClr val="8EBAE2"/>
                </a:gs>
                <a:gs pos="76000">
                  <a:schemeClr val="accent1">
                    <a:lumMod val="45000"/>
                    <a:lumOff val="55000"/>
                  </a:schemeClr>
                </a:gs>
                <a:gs pos="37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12"/>
            <p:cNvSpPr txBox="1"/>
            <p:nvPr/>
          </p:nvSpPr>
          <p:spPr>
            <a:xfrm>
              <a:off x="5708163" y="1767946"/>
              <a:ext cx="4611328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076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7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623" y="1581752"/>
            <a:ext cx="1308924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8489" y="418108"/>
            <a:ext cx="4421874" cy="5978740"/>
            <a:chOff x="368489" y="418108"/>
            <a:chExt cx="4421874" cy="59787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994" t="1944"/>
            <a:stretch/>
          </p:blipFill>
          <p:spPr>
            <a:xfrm>
              <a:off x="368489" y="418108"/>
              <a:ext cx="4421874" cy="5670963"/>
            </a:xfrm>
            <a:prstGeom prst="rect">
              <a:avLst/>
            </a:prstGeom>
          </p:spPr>
        </p:pic>
        <p:sp>
          <p:nvSpPr>
            <p:cNvPr id="7" name="TextBox 12"/>
            <p:cNvSpPr txBox="1"/>
            <p:nvPr/>
          </p:nvSpPr>
          <p:spPr>
            <a:xfrm>
              <a:off x="416255" y="6089071"/>
              <a:ext cx="4326341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2021</a:t>
              </a:r>
            </a:p>
          </p:txBody>
        </p:sp>
      </p:grpSp>
      <p:sp>
        <p:nvSpPr>
          <p:cNvPr id="11" name="TextBox 12"/>
          <p:cNvSpPr txBox="1"/>
          <p:nvPr/>
        </p:nvSpPr>
        <p:spPr>
          <a:xfrm>
            <a:off x="4868905" y="721620"/>
            <a:ext cx="6809952" cy="3739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52425" algn="just" defTabSz="609630"/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Bạch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Long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Vĩ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Hải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Phòng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Cồn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Cỏ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Lý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Sơn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Ngãi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Sơn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Rịa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Vũng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Tàu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Phú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Quốc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Kiên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Giang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…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nhất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Hoàng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Nẵng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Khánh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Hòa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742596" y="4461105"/>
            <a:ext cx="6839804" cy="1694808"/>
            <a:chOff x="4742596" y="4461105"/>
            <a:chExt cx="6839804" cy="1694808"/>
          </a:xfrm>
        </p:grpSpPr>
        <p:grpSp>
          <p:nvGrpSpPr>
            <p:cNvPr id="18" name="Group 17"/>
            <p:cNvGrpSpPr/>
            <p:nvPr/>
          </p:nvGrpSpPr>
          <p:grpSpPr>
            <a:xfrm>
              <a:off x="4742596" y="4461105"/>
              <a:ext cx="6839804" cy="1694808"/>
              <a:chOff x="4742596" y="4461105"/>
              <a:chExt cx="6839804" cy="169480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021179" y="4674513"/>
                <a:ext cx="6561221" cy="1481400"/>
              </a:xfrm>
              <a:prstGeom prst="rect">
                <a:avLst/>
              </a:prstGeom>
              <a:solidFill>
                <a:srgbClr val="C9E9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42596" y="4461105"/>
                <a:ext cx="731092" cy="889556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5160170" y="4768882"/>
              <a:ext cx="6283238" cy="12926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63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55872" y="882401"/>
            <a:ext cx="3398290" cy="55659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18638" y="1841582"/>
            <a:ext cx="8211887" cy="4215739"/>
            <a:chOff x="4950178" y="4645798"/>
            <a:chExt cx="6671320" cy="1332777"/>
          </a:xfrm>
        </p:grpSpPr>
        <p:sp>
          <p:nvSpPr>
            <p:cNvPr id="11" name="Rectangle 10"/>
            <p:cNvSpPr/>
            <p:nvPr/>
          </p:nvSpPr>
          <p:spPr>
            <a:xfrm>
              <a:off x="4950178" y="4645798"/>
              <a:ext cx="6671320" cy="1332777"/>
            </a:xfrm>
            <a:prstGeom prst="rect">
              <a:avLst/>
            </a:prstGeom>
            <a:solidFill>
              <a:srgbClr val="C9E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44218" y="4687737"/>
              <a:ext cx="6283238" cy="1225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2800" b="1" u="sng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u="sng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Chia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GV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quẩn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thắng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455" y="384512"/>
            <a:ext cx="991295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109263" y="1123032"/>
            <a:ext cx="3104782" cy="5085263"/>
          </a:xfrm>
          <a:prstGeom prst="rect">
            <a:avLst/>
          </a:prstGeom>
        </p:spPr>
      </p:pic>
      <p:sp>
        <p:nvSpPr>
          <p:cNvPr id="10" name="TextBox 12"/>
          <p:cNvSpPr txBox="1"/>
          <p:nvPr/>
        </p:nvSpPr>
        <p:spPr>
          <a:xfrm>
            <a:off x="4214045" y="2042051"/>
            <a:ext cx="6990249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52425" algn="just" defTabSz="609630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bờ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kéo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Móng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Ninh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mũi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Mau (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Mau).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nhất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Hoảng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093" y="679160"/>
            <a:ext cx="408467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719</Words>
  <Application>Microsoft Office PowerPoint</Application>
  <PresentationFormat>Widescreen</PresentationFormat>
  <Paragraphs>49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#9Slide03 SVND Sari</vt:lpstr>
      <vt:lpstr>#9Slide06 SVNDope Script</vt:lpstr>
      <vt:lpstr>Arial</vt:lpstr>
      <vt:lpstr>Calibri</vt:lpstr>
      <vt:lpstr>Calibri Light</vt:lpstr>
      <vt:lpstr>Cambria</vt:lpstr>
      <vt:lpstr>SVN-Newton</vt:lpstr>
      <vt:lpstr>Times New Roman</vt:lpstr>
      <vt:lpstr>UTM American Sans</vt:lpstr>
      <vt:lpstr>1_Office Theme</vt:lpstr>
      <vt:lpstr>Custom Design</vt:lpstr>
      <vt:lpstr>3_Custom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37</cp:revision>
  <dcterms:created xsi:type="dcterms:W3CDTF">2024-07-27T09:41:07Z</dcterms:created>
  <dcterms:modified xsi:type="dcterms:W3CDTF">2024-09-22T10:38:06Z</dcterms:modified>
</cp:coreProperties>
</file>