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62" r:id="rId3"/>
    <p:sldId id="263" r:id="rId4"/>
    <p:sldId id="348" r:id="rId5"/>
    <p:sldId id="354" r:id="rId6"/>
    <p:sldId id="264" r:id="rId7"/>
    <p:sldId id="349" r:id="rId8"/>
    <p:sldId id="355" r:id="rId9"/>
    <p:sldId id="350" r:id="rId10"/>
    <p:sldId id="364" r:id="rId11"/>
    <p:sldId id="356" r:id="rId12"/>
    <p:sldId id="351" r:id="rId13"/>
    <p:sldId id="357" r:id="rId14"/>
    <p:sldId id="352" r:id="rId15"/>
    <p:sldId id="358" r:id="rId16"/>
    <p:sldId id="265" r:id="rId17"/>
    <p:sldId id="353" r:id="rId18"/>
    <p:sldId id="360"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4"/>
    <a:srgbClr val="FFCBE1"/>
    <a:srgbClr val="FFE3F1"/>
    <a:srgbClr val="5CD5E1"/>
    <a:srgbClr val="C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79" d="100"/>
          <a:sy n="79" d="100"/>
        </p:scale>
        <p:origin x="61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BD716-1BAB-436B-B47C-31AF58ED7732}"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A0B44-6C23-4063-9ADA-5EBD22841781}" type="slidenum">
              <a:rPr lang="en-US" smtClean="0"/>
              <a:t>‹#›</a:t>
            </a:fld>
            <a:endParaRPr lang="en-US"/>
          </a:p>
        </p:txBody>
      </p:sp>
    </p:spTree>
    <p:extLst>
      <p:ext uri="{BB962C8B-B14F-4D97-AF65-F5344CB8AC3E}">
        <p14:creationId xmlns:p14="http://schemas.microsoft.com/office/powerpoint/2010/main" val="356477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A0B44-6C23-4063-9ADA-5EBD22841781}" type="slidenum">
              <a:rPr lang="en-US" smtClean="0"/>
              <a:t>1</a:t>
            </a:fld>
            <a:endParaRPr lang="en-US"/>
          </a:p>
        </p:txBody>
      </p:sp>
    </p:spTree>
    <p:extLst>
      <p:ext uri="{BB962C8B-B14F-4D97-AF65-F5344CB8AC3E}">
        <p14:creationId xmlns:p14="http://schemas.microsoft.com/office/powerpoint/2010/main" val="1860250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D28F-12AA-921B-64F3-F0C62176E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5A763-DF63-3136-3586-970930DCD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034E19-D01D-BFD9-9F45-B08A1747808A}"/>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8DD55C05-1513-C66A-DC81-84F24C1BF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109D0-2388-E4F3-4512-9690C2047C72}"/>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32088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E1BB-689B-C164-5A0D-5832C2645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AFD40-A9E2-DABF-8A8D-E84F2D337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451B8-102D-D37C-0523-C80C873B1255}"/>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4DAF9B4D-A92E-A887-556B-50DDA5A0B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065F1-32EA-C6B7-B888-C8A40C6508A2}"/>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412614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726CC-668C-60B5-6B66-B01D47CA0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7A6DC-68EC-F34C-224A-FFBE2FA52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A4468-54AB-8915-E015-FA9413328553}"/>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392BCAFB-288A-DD37-D060-E2BD1952B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A4E9A-FFD9-B662-80A0-C2B4E03FFA4F}"/>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227359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BEF3-0577-5310-E0D8-0959C43E8B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F940B-502E-1A02-9A45-7A2520A327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EBC4A-A4EA-54A7-45DC-556DB79A71BF}"/>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5" name="Footer Placeholder 4">
            <a:extLst>
              <a:ext uri="{FF2B5EF4-FFF2-40B4-BE49-F238E27FC236}">
                <a16:creationId xmlns:a16="http://schemas.microsoft.com/office/drawing/2014/main" id="{DD87993A-2037-4C68-07B5-FCE76EC145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09906F-F7A4-FE71-8CE8-3DA6C46CF42D}"/>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2304868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E8CB-74E1-CC8F-DC29-C7FDC4212B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A126AA-AD71-47BC-C507-9945CC8C5C3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8F871-2E0F-EAF4-7D1D-91976B8FEE4D}"/>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5" name="Footer Placeholder 4">
            <a:extLst>
              <a:ext uri="{FF2B5EF4-FFF2-40B4-BE49-F238E27FC236}">
                <a16:creationId xmlns:a16="http://schemas.microsoft.com/office/drawing/2014/main" id="{8E8615A0-6F82-BA38-6E4E-0E80D6ACF3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A3380F-FAB6-91B0-DE1D-B6F438196CB8}"/>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
        <p:nvSpPr>
          <p:cNvPr id="8" name="Rectangle: Rounded Corners 7">
            <a:extLst>
              <a:ext uri="{FF2B5EF4-FFF2-40B4-BE49-F238E27FC236}">
                <a16:creationId xmlns:a16="http://schemas.microsoft.com/office/drawing/2014/main" id="{7A672E2A-1934-CF46-4545-39E28FCE9429}"/>
              </a:ext>
            </a:extLst>
          </p:cNvPr>
          <p:cNvSpPr/>
          <p:nvPr userDrawn="1"/>
        </p:nvSpPr>
        <p:spPr>
          <a:xfrm>
            <a:off x="164123" y="136525"/>
            <a:ext cx="11816861" cy="6584950"/>
          </a:xfrm>
          <a:custGeom>
            <a:avLst/>
            <a:gdLst>
              <a:gd name="connsiteX0" fmla="*/ 0 w 11816861"/>
              <a:gd name="connsiteY0" fmla="*/ 1097514 h 6584950"/>
              <a:gd name="connsiteX1" fmla="*/ 1097514 w 11816861"/>
              <a:gd name="connsiteY1" fmla="*/ 0 h 6584950"/>
              <a:gd name="connsiteX2" fmla="*/ 1592351 w 11816861"/>
              <a:gd name="connsiteY2" fmla="*/ 0 h 6584950"/>
              <a:gd name="connsiteX3" fmla="*/ 2375843 w 11816861"/>
              <a:gd name="connsiteY3" fmla="*/ 0 h 6584950"/>
              <a:gd name="connsiteX4" fmla="*/ 3159335 w 11816861"/>
              <a:gd name="connsiteY4" fmla="*/ 0 h 6584950"/>
              <a:gd name="connsiteX5" fmla="*/ 3750391 w 11816861"/>
              <a:gd name="connsiteY5" fmla="*/ 0 h 6584950"/>
              <a:gd name="connsiteX6" fmla="*/ 4437665 w 11816861"/>
              <a:gd name="connsiteY6" fmla="*/ 0 h 6584950"/>
              <a:gd name="connsiteX7" fmla="*/ 4932502 w 11816861"/>
              <a:gd name="connsiteY7" fmla="*/ 0 h 6584950"/>
              <a:gd name="connsiteX8" fmla="*/ 5812212 w 11816861"/>
              <a:gd name="connsiteY8" fmla="*/ 0 h 6584950"/>
              <a:gd name="connsiteX9" fmla="*/ 6403268 w 11816861"/>
              <a:gd name="connsiteY9" fmla="*/ 0 h 6584950"/>
              <a:gd name="connsiteX10" fmla="*/ 7186760 w 11816861"/>
              <a:gd name="connsiteY10" fmla="*/ 0 h 6584950"/>
              <a:gd name="connsiteX11" fmla="*/ 8066470 w 11816861"/>
              <a:gd name="connsiteY11" fmla="*/ 0 h 6584950"/>
              <a:gd name="connsiteX12" fmla="*/ 8946181 w 11816861"/>
              <a:gd name="connsiteY12" fmla="*/ 0 h 6584950"/>
              <a:gd name="connsiteX13" fmla="*/ 9537236 w 11816861"/>
              <a:gd name="connsiteY13" fmla="*/ 0 h 6584950"/>
              <a:gd name="connsiteX14" fmla="*/ 10719347 w 11816861"/>
              <a:gd name="connsiteY14" fmla="*/ 0 h 6584950"/>
              <a:gd name="connsiteX15" fmla="*/ 11816861 w 11816861"/>
              <a:gd name="connsiteY15" fmla="*/ 1097514 h 6584950"/>
              <a:gd name="connsiteX16" fmla="*/ 11816861 w 11816861"/>
              <a:gd name="connsiteY16" fmla="*/ 1592948 h 6584950"/>
              <a:gd name="connsiteX17" fmla="*/ 11816861 w 11816861"/>
              <a:gd name="connsiteY17" fmla="*/ 2263979 h 6584950"/>
              <a:gd name="connsiteX18" fmla="*/ 11816861 w 11816861"/>
              <a:gd name="connsiteY18" fmla="*/ 2978909 h 6584950"/>
              <a:gd name="connsiteX19" fmla="*/ 11816861 w 11816861"/>
              <a:gd name="connsiteY19" fmla="*/ 3474343 h 6584950"/>
              <a:gd name="connsiteX20" fmla="*/ 11816861 w 11816861"/>
              <a:gd name="connsiteY20" fmla="*/ 4101475 h 6584950"/>
              <a:gd name="connsiteX21" fmla="*/ 11816861 w 11816861"/>
              <a:gd name="connsiteY21" fmla="*/ 4640808 h 6584950"/>
              <a:gd name="connsiteX22" fmla="*/ 11816861 w 11816861"/>
              <a:gd name="connsiteY22" fmla="*/ 5487436 h 6584950"/>
              <a:gd name="connsiteX23" fmla="*/ 10719347 w 11816861"/>
              <a:gd name="connsiteY23" fmla="*/ 6584950 h 6584950"/>
              <a:gd name="connsiteX24" fmla="*/ 10320728 w 11816861"/>
              <a:gd name="connsiteY24" fmla="*/ 6584950 h 6584950"/>
              <a:gd name="connsiteX25" fmla="*/ 9729673 w 11816861"/>
              <a:gd name="connsiteY25" fmla="*/ 6584950 h 6584950"/>
              <a:gd name="connsiteX26" fmla="*/ 9331054 w 11816861"/>
              <a:gd name="connsiteY26" fmla="*/ 6584950 h 6584950"/>
              <a:gd name="connsiteX27" fmla="*/ 8739998 w 11816861"/>
              <a:gd name="connsiteY27" fmla="*/ 6584950 h 6584950"/>
              <a:gd name="connsiteX28" fmla="*/ 8052725 w 11816861"/>
              <a:gd name="connsiteY28" fmla="*/ 6584950 h 6584950"/>
              <a:gd name="connsiteX29" fmla="*/ 7365451 w 11816861"/>
              <a:gd name="connsiteY29" fmla="*/ 6584950 h 6584950"/>
              <a:gd name="connsiteX30" fmla="*/ 6678177 w 11816861"/>
              <a:gd name="connsiteY30" fmla="*/ 6584950 h 6584950"/>
              <a:gd name="connsiteX31" fmla="*/ 6087122 w 11816861"/>
              <a:gd name="connsiteY31" fmla="*/ 6584950 h 6584950"/>
              <a:gd name="connsiteX32" fmla="*/ 5303630 w 11816861"/>
              <a:gd name="connsiteY32" fmla="*/ 6584950 h 6584950"/>
              <a:gd name="connsiteX33" fmla="*/ 4808792 w 11816861"/>
              <a:gd name="connsiteY33" fmla="*/ 6584950 h 6584950"/>
              <a:gd name="connsiteX34" fmla="*/ 4025300 w 11816861"/>
              <a:gd name="connsiteY34" fmla="*/ 6584950 h 6584950"/>
              <a:gd name="connsiteX35" fmla="*/ 3626682 w 11816861"/>
              <a:gd name="connsiteY35" fmla="*/ 6584950 h 6584950"/>
              <a:gd name="connsiteX36" fmla="*/ 2843189 w 11816861"/>
              <a:gd name="connsiteY36" fmla="*/ 6584950 h 6584950"/>
              <a:gd name="connsiteX37" fmla="*/ 1963479 w 11816861"/>
              <a:gd name="connsiteY37" fmla="*/ 6584950 h 6584950"/>
              <a:gd name="connsiteX38" fmla="*/ 1097514 w 11816861"/>
              <a:gd name="connsiteY38" fmla="*/ 6584950 h 6584950"/>
              <a:gd name="connsiteX39" fmla="*/ 0 w 11816861"/>
              <a:gd name="connsiteY39" fmla="*/ 5487436 h 6584950"/>
              <a:gd name="connsiteX40" fmla="*/ 0 w 11816861"/>
              <a:gd name="connsiteY40" fmla="*/ 4860304 h 6584950"/>
              <a:gd name="connsiteX41" fmla="*/ 0 w 11816861"/>
              <a:gd name="connsiteY41" fmla="*/ 4277072 h 6584950"/>
              <a:gd name="connsiteX42" fmla="*/ 0 w 11816861"/>
              <a:gd name="connsiteY42" fmla="*/ 3693839 h 6584950"/>
              <a:gd name="connsiteX43" fmla="*/ 0 w 11816861"/>
              <a:gd name="connsiteY43" fmla="*/ 3022808 h 6584950"/>
              <a:gd name="connsiteX44" fmla="*/ 0 w 11816861"/>
              <a:gd name="connsiteY44" fmla="*/ 2395677 h 6584950"/>
              <a:gd name="connsiteX45" fmla="*/ 0 w 11816861"/>
              <a:gd name="connsiteY45" fmla="*/ 1812444 h 6584950"/>
              <a:gd name="connsiteX46" fmla="*/ 0 w 11816861"/>
              <a:gd name="connsiteY46" fmla="*/ 1097514 h 658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16861" h="6584950" fill="none" extrusionOk="0">
                <a:moveTo>
                  <a:pt x="0" y="1097514"/>
                </a:moveTo>
                <a:cubicBezTo>
                  <a:pt x="-11437" y="510111"/>
                  <a:pt x="572133" y="-68813"/>
                  <a:pt x="1097514" y="0"/>
                </a:cubicBezTo>
                <a:cubicBezTo>
                  <a:pt x="1247961" y="-29"/>
                  <a:pt x="1448085" y="15068"/>
                  <a:pt x="1592351" y="0"/>
                </a:cubicBezTo>
                <a:cubicBezTo>
                  <a:pt x="1736617" y="-15068"/>
                  <a:pt x="2091703" y="-27421"/>
                  <a:pt x="2375843" y="0"/>
                </a:cubicBezTo>
                <a:cubicBezTo>
                  <a:pt x="2659983" y="27421"/>
                  <a:pt x="2939831" y="34511"/>
                  <a:pt x="3159335" y="0"/>
                </a:cubicBezTo>
                <a:cubicBezTo>
                  <a:pt x="3378839" y="-34511"/>
                  <a:pt x="3609165" y="-28120"/>
                  <a:pt x="3750391" y="0"/>
                </a:cubicBezTo>
                <a:cubicBezTo>
                  <a:pt x="3891617" y="28120"/>
                  <a:pt x="4221999" y="-8153"/>
                  <a:pt x="4437665" y="0"/>
                </a:cubicBezTo>
                <a:cubicBezTo>
                  <a:pt x="4653331" y="8153"/>
                  <a:pt x="4699885" y="-15215"/>
                  <a:pt x="4932502" y="0"/>
                </a:cubicBezTo>
                <a:cubicBezTo>
                  <a:pt x="5165119" y="15215"/>
                  <a:pt x="5424690" y="-39665"/>
                  <a:pt x="5812212" y="0"/>
                </a:cubicBezTo>
                <a:cubicBezTo>
                  <a:pt x="6199734" y="39665"/>
                  <a:pt x="6255790" y="-27041"/>
                  <a:pt x="6403268" y="0"/>
                </a:cubicBezTo>
                <a:cubicBezTo>
                  <a:pt x="6550746" y="27041"/>
                  <a:pt x="6875361" y="18344"/>
                  <a:pt x="7186760" y="0"/>
                </a:cubicBezTo>
                <a:cubicBezTo>
                  <a:pt x="7498159" y="-18344"/>
                  <a:pt x="7660248" y="-3357"/>
                  <a:pt x="8066470" y="0"/>
                </a:cubicBezTo>
                <a:cubicBezTo>
                  <a:pt x="8472692" y="3357"/>
                  <a:pt x="8619202" y="26151"/>
                  <a:pt x="8946181" y="0"/>
                </a:cubicBezTo>
                <a:cubicBezTo>
                  <a:pt x="9273160" y="-26151"/>
                  <a:pt x="9339103" y="9610"/>
                  <a:pt x="9537236" y="0"/>
                </a:cubicBezTo>
                <a:cubicBezTo>
                  <a:pt x="9735370" y="-9610"/>
                  <a:pt x="10452625" y="-25343"/>
                  <a:pt x="10719347" y="0"/>
                </a:cubicBezTo>
                <a:cubicBezTo>
                  <a:pt x="11311033" y="131912"/>
                  <a:pt x="11952805" y="489223"/>
                  <a:pt x="11816861" y="1097514"/>
                </a:cubicBezTo>
                <a:cubicBezTo>
                  <a:pt x="11840087" y="1216750"/>
                  <a:pt x="11818287" y="1486950"/>
                  <a:pt x="11816861" y="1592948"/>
                </a:cubicBezTo>
                <a:cubicBezTo>
                  <a:pt x="11815435" y="1698946"/>
                  <a:pt x="11821561" y="1936727"/>
                  <a:pt x="11816861" y="2263979"/>
                </a:cubicBezTo>
                <a:cubicBezTo>
                  <a:pt x="11812161" y="2591231"/>
                  <a:pt x="11849418" y="2730335"/>
                  <a:pt x="11816861" y="2978909"/>
                </a:cubicBezTo>
                <a:cubicBezTo>
                  <a:pt x="11784305" y="3227483"/>
                  <a:pt x="11793193" y="3315121"/>
                  <a:pt x="11816861" y="3474343"/>
                </a:cubicBezTo>
                <a:cubicBezTo>
                  <a:pt x="11840529" y="3633565"/>
                  <a:pt x="11843561" y="3853158"/>
                  <a:pt x="11816861" y="4101475"/>
                </a:cubicBezTo>
                <a:cubicBezTo>
                  <a:pt x="11790161" y="4349792"/>
                  <a:pt x="11838509" y="4498244"/>
                  <a:pt x="11816861" y="4640808"/>
                </a:cubicBezTo>
                <a:cubicBezTo>
                  <a:pt x="11795213" y="4783372"/>
                  <a:pt x="11813274" y="5271068"/>
                  <a:pt x="11816861" y="5487436"/>
                </a:cubicBezTo>
                <a:cubicBezTo>
                  <a:pt x="11817197" y="6216041"/>
                  <a:pt x="11321267" y="6645242"/>
                  <a:pt x="10719347" y="6584950"/>
                </a:cubicBezTo>
                <a:cubicBezTo>
                  <a:pt x="10602337" y="6579177"/>
                  <a:pt x="10513245" y="6591728"/>
                  <a:pt x="10320728" y="6584950"/>
                </a:cubicBezTo>
                <a:cubicBezTo>
                  <a:pt x="10128211" y="6578172"/>
                  <a:pt x="10005356" y="6587829"/>
                  <a:pt x="9729673" y="6584950"/>
                </a:cubicBezTo>
                <a:cubicBezTo>
                  <a:pt x="9453991" y="6582071"/>
                  <a:pt x="9471770" y="6570913"/>
                  <a:pt x="9331054" y="6584950"/>
                </a:cubicBezTo>
                <a:cubicBezTo>
                  <a:pt x="9190338" y="6598987"/>
                  <a:pt x="8948882" y="6584342"/>
                  <a:pt x="8739998" y="6584950"/>
                </a:cubicBezTo>
                <a:cubicBezTo>
                  <a:pt x="8531114" y="6585558"/>
                  <a:pt x="8383709" y="6557153"/>
                  <a:pt x="8052725" y="6584950"/>
                </a:cubicBezTo>
                <a:cubicBezTo>
                  <a:pt x="7721741" y="6612747"/>
                  <a:pt x="7517300" y="6578111"/>
                  <a:pt x="7365451" y="6584950"/>
                </a:cubicBezTo>
                <a:cubicBezTo>
                  <a:pt x="7213602" y="6591789"/>
                  <a:pt x="6835063" y="6567426"/>
                  <a:pt x="6678177" y="6584950"/>
                </a:cubicBezTo>
                <a:cubicBezTo>
                  <a:pt x="6521291" y="6602474"/>
                  <a:pt x="6340086" y="6600492"/>
                  <a:pt x="6087122" y="6584950"/>
                </a:cubicBezTo>
                <a:cubicBezTo>
                  <a:pt x="5834158" y="6569408"/>
                  <a:pt x="5619397" y="6571801"/>
                  <a:pt x="5303630" y="6584950"/>
                </a:cubicBezTo>
                <a:cubicBezTo>
                  <a:pt x="4987863" y="6598099"/>
                  <a:pt x="4948094" y="6574954"/>
                  <a:pt x="4808792" y="6584950"/>
                </a:cubicBezTo>
                <a:cubicBezTo>
                  <a:pt x="4669490" y="6594946"/>
                  <a:pt x="4217168" y="6577121"/>
                  <a:pt x="4025300" y="6584950"/>
                </a:cubicBezTo>
                <a:cubicBezTo>
                  <a:pt x="3833432" y="6592779"/>
                  <a:pt x="3807465" y="6569473"/>
                  <a:pt x="3626682" y="6584950"/>
                </a:cubicBezTo>
                <a:cubicBezTo>
                  <a:pt x="3445899" y="6600427"/>
                  <a:pt x="3206475" y="6578161"/>
                  <a:pt x="2843189" y="6584950"/>
                </a:cubicBezTo>
                <a:cubicBezTo>
                  <a:pt x="2479903" y="6591739"/>
                  <a:pt x="2340042" y="6615373"/>
                  <a:pt x="1963479" y="6584950"/>
                </a:cubicBezTo>
                <a:cubicBezTo>
                  <a:pt x="1586916" y="6554528"/>
                  <a:pt x="1360066" y="6555498"/>
                  <a:pt x="1097514" y="6584950"/>
                </a:cubicBezTo>
                <a:cubicBezTo>
                  <a:pt x="486314" y="6598076"/>
                  <a:pt x="-55415" y="6062021"/>
                  <a:pt x="0" y="5487436"/>
                </a:cubicBezTo>
                <a:cubicBezTo>
                  <a:pt x="30262" y="5201011"/>
                  <a:pt x="13575" y="5116828"/>
                  <a:pt x="0" y="4860304"/>
                </a:cubicBezTo>
                <a:cubicBezTo>
                  <a:pt x="-13575" y="4603780"/>
                  <a:pt x="-12641" y="4503273"/>
                  <a:pt x="0" y="4277072"/>
                </a:cubicBezTo>
                <a:cubicBezTo>
                  <a:pt x="12641" y="4050871"/>
                  <a:pt x="6522" y="3862584"/>
                  <a:pt x="0" y="3693839"/>
                </a:cubicBezTo>
                <a:cubicBezTo>
                  <a:pt x="-6522" y="3525094"/>
                  <a:pt x="-3329" y="3212757"/>
                  <a:pt x="0" y="3022808"/>
                </a:cubicBezTo>
                <a:cubicBezTo>
                  <a:pt x="3329" y="2832859"/>
                  <a:pt x="8925" y="2543316"/>
                  <a:pt x="0" y="2395677"/>
                </a:cubicBezTo>
                <a:cubicBezTo>
                  <a:pt x="-8925" y="2248038"/>
                  <a:pt x="-21838" y="1978550"/>
                  <a:pt x="0" y="1812444"/>
                </a:cubicBezTo>
                <a:cubicBezTo>
                  <a:pt x="21838" y="1646338"/>
                  <a:pt x="-10624" y="1408583"/>
                  <a:pt x="0" y="1097514"/>
                </a:cubicBezTo>
                <a:close/>
              </a:path>
              <a:path w="11816861" h="6584950" stroke="0" extrusionOk="0">
                <a:moveTo>
                  <a:pt x="0" y="1097514"/>
                </a:moveTo>
                <a:cubicBezTo>
                  <a:pt x="11161" y="473638"/>
                  <a:pt x="351896" y="-44382"/>
                  <a:pt x="1097514" y="0"/>
                </a:cubicBezTo>
                <a:cubicBezTo>
                  <a:pt x="1273496" y="-30019"/>
                  <a:pt x="1534820" y="-33760"/>
                  <a:pt x="1881006" y="0"/>
                </a:cubicBezTo>
                <a:cubicBezTo>
                  <a:pt x="2227192" y="33760"/>
                  <a:pt x="2384344" y="26512"/>
                  <a:pt x="2664498" y="0"/>
                </a:cubicBezTo>
                <a:cubicBezTo>
                  <a:pt x="2944652" y="-26512"/>
                  <a:pt x="2887523" y="5092"/>
                  <a:pt x="3063117" y="0"/>
                </a:cubicBezTo>
                <a:cubicBezTo>
                  <a:pt x="3238711" y="-5092"/>
                  <a:pt x="3296308" y="-2595"/>
                  <a:pt x="3461736" y="0"/>
                </a:cubicBezTo>
                <a:cubicBezTo>
                  <a:pt x="3627164" y="2595"/>
                  <a:pt x="3947344" y="-13235"/>
                  <a:pt x="4341446" y="0"/>
                </a:cubicBezTo>
                <a:cubicBezTo>
                  <a:pt x="4735548" y="13235"/>
                  <a:pt x="4763405" y="-31012"/>
                  <a:pt x="5124938" y="0"/>
                </a:cubicBezTo>
                <a:cubicBezTo>
                  <a:pt x="5486471" y="31012"/>
                  <a:pt x="5534050" y="13650"/>
                  <a:pt x="5715994" y="0"/>
                </a:cubicBezTo>
                <a:cubicBezTo>
                  <a:pt x="5897938" y="-13650"/>
                  <a:pt x="6328319" y="-3213"/>
                  <a:pt x="6499486" y="0"/>
                </a:cubicBezTo>
                <a:cubicBezTo>
                  <a:pt x="6670653" y="3213"/>
                  <a:pt x="6838190" y="-8289"/>
                  <a:pt x="6994323" y="0"/>
                </a:cubicBezTo>
                <a:cubicBezTo>
                  <a:pt x="7150456" y="8289"/>
                  <a:pt x="7556035" y="17577"/>
                  <a:pt x="7874034" y="0"/>
                </a:cubicBezTo>
                <a:cubicBezTo>
                  <a:pt x="8192033" y="-17577"/>
                  <a:pt x="8270531" y="20072"/>
                  <a:pt x="8465089" y="0"/>
                </a:cubicBezTo>
                <a:cubicBezTo>
                  <a:pt x="8659648" y="-20072"/>
                  <a:pt x="8714623" y="5739"/>
                  <a:pt x="8863708" y="0"/>
                </a:cubicBezTo>
                <a:cubicBezTo>
                  <a:pt x="9012793" y="-5739"/>
                  <a:pt x="9154497" y="17393"/>
                  <a:pt x="9358545" y="0"/>
                </a:cubicBezTo>
                <a:cubicBezTo>
                  <a:pt x="9562593" y="-17393"/>
                  <a:pt x="9630929" y="15113"/>
                  <a:pt x="9757164" y="0"/>
                </a:cubicBezTo>
                <a:cubicBezTo>
                  <a:pt x="9883399" y="-15113"/>
                  <a:pt x="10341381" y="45845"/>
                  <a:pt x="10719347" y="0"/>
                </a:cubicBezTo>
                <a:cubicBezTo>
                  <a:pt x="11411612" y="-19019"/>
                  <a:pt x="11799051" y="502135"/>
                  <a:pt x="11816861" y="1097514"/>
                </a:cubicBezTo>
                <a:cubicBezTo>
                  <a:pt x="11829470" y="1267668"/>
                  <a:pt x="11821943" y="1600225"/>
                  <a:pt x="11816861" y="1768545"/>
                </a:cubicBezTo>
                <a:cubicBezTo>
                  <a:pt x="11811779" y="1936865"/>
                  <a:pt x="11840263" y="2119856"/>
                  <a:pt x="11816861" y="2351777"/>
                </a:cubicBezTo>
                <a:cubicBezTo>
                  <a:pt x="11793459" y="2583698"/>
                  <a:pt x="11815197" y="2699513"/>
                  <a:pt x="11816861" y="3022808"/>
                </a:cubicBezTo>
                <a:cubicBezTo>
                  <a:pt x="11818525" y="3346103"/>
                  <a:pt x="11787100" y="3505450"/>
                  <a:pt x="11816861" y="3737739"/>
                </a:cubicBezTo>
                <a:cubicBezTo>
                  <a:pt x="11846622" y="3970028"/>
                  <a:pt x="11799474" y="4181884"/>
                  <a:pt x="11816861" y="4364870"/>
                </a:cubicBezTo>
                <a:cubicBezTo>
                  <a:pt x="11834248" y="4547856"/>
                  <a:pt x="11819182" y="4646902"/>
                  <a:pt x="11816861" y="4904204"/>
                </a:cubicBezTo>
                <a:cubicBezTo>
                  <a:pt x="11814540" y="5161506"/>
                  <a:pt x="11801672" y="5368165"/>
                  <a:pt x="11816861" y="5487436"/>
                </a:cubicBezTo>
                <a:cubicBezTo>
                  <a:pt x="11796947" y="6056451"/>
                  <a:pt x="11286368" y="6701931"/>
                  <a:pt x="10719347" y="6584950"/>
                </a:cubicBezTo>
                <a:cubicBezTo>
                  <a:pt x="10599433" y="6590186"/>
                  <a:pt x="10443347" y="6588382"/>
                  <a:pt x="10320728" y="6584950"/>
                </a:cubicBezTo>
                <a:cubicBezTo>
                  <a:pt x="10198109" y="6581518"/>
                  <a:pt x="10099755" y="6569856"/>
                  <a:pt x="9922109" y="6584950"/>
                </a:cubicBezTo>
                <a:cubicBezTo>
                  <a:pt x="9744463" y="6600044"/>
                  <a:pt x="9673326" y="6594427"/>
                  <a:pt x="9427272" y="6584950"/>
                </a:cubicBezTo>
                <a:cubicBezTo>
                  <a:pt x="9181218" y="6575473"/>
                  <a:pt x="9163479" y="6586018"/>
                  <a:pt x="9028653" y="6584950"/>
                </a:cubicBezTo>
                <a:cubicBezTo>
                  <a:pt x="8893827" y="6583882"/>
                  <a:pt x="8475554" y="6570234"/>
                  <a:pt x="8245161" y="6584950"/>
                </a:cubicBezTo>
                <a:cubicBezTo>
                  <a:pt x="8014768" y="6599666"/>
                  <a:pt x="7899525" y="6561033"/>
                  <a:pt x="7750324" y="6584950"/>
                </a:cubicBezTo>
                <a:cubicBezTo>
                  <a:pt x="7601123" y="6608867"/>
                  <a:pt x="7475734" y="6585613"/>
                  <a:pt x="7351705" y="6584950"/>
                </a:cubicBezTo>
                <a:cubicBezTo>
                  <a:pt x="7227676" y="6584287"/>
                  <a:pt x="6916963" y="6554360"/>
                  <a:pt x="6664432" y="6584950"/>
                </a:cubicBezTo>
                <a:cubicBezTo>
                  <a:pt x="6411901" y="6615540"/>
                  <a:pt x="6331458" y="6596095"/>
                  <a:pt x="6169595" y="6584950"/>
                </a:cubicBezTo>
                <a:cubicBezTo>
                  <a:pt x="6007732" y="6573805"/>
                  <a:pt x="5567399" y="6574066"/>
                  <a:pt x="5386102" y="6584950"/>
                </a:cubicBezTo>
                <a:cubicBezTo>
                  <a:pt x="5204805" y="6595834"/>
                  <a:pt x="5161232" y="6578215"/>
                  <a:pt x="4987484" y="6584950"/>
                </a:cubicBezTo>
                <a:cubicBezTo>
                  <a:pt x="4813736" y="6591685"/>
                  <a:pt x="4667831" y="6602828"/>
                  <a:pt x="4492647" y="6584950"/>
                </a:cubicBezTo>
                <a:cubicBezTo>
                  <a:pt x="4317463" y="6567072"/>
                  <a:pt x="4183535" y="6571772"/>
                  <a:pt x="3997809" y="6584950"/>
                </a:cubicBezTo>
                <a:cubicBezTo>
                  <a:pt x="3812083" y="6598128"/>
                  <a:pt x="3552543" y="6591726"/>
                  <a:pt x="3118099" y="6584950"/>
                </a:cubicBezTo>
                <a:cubicBezTo>
                  <a:pt x="2683655" y="6578175"/>
                  <a:pt x="2701640" y="6578706"/>
                  <a:pt x="2527043" y="6584950"/>
                </a:cubicBezTo>
                <a:cubicBezTo>
                  <a:pt x="2352446" y="6591194"/>
                  <a:pt x="2285926" y="6582456"/>
                  <a:pt x="2128425" y="6584950"/>
                </a:cubicBezTo>
                <a:cubicBezTo>
                  <a:pt x="1970924" y="6587444"/>
                  <a:pt x="1605507" y="6533570"/>
                  <a:pt x="1097514" y="6584950"/>
                </a:cubicBezTo>
                <a:cubicBezTo>
                  <a:pt x="407701" y="6524410"/>
                  <a:pt x="-18366" y="6242836"/>
                  <a:pt x="0" y="5487436"/>
                </a:cubicBezTo>
                <a:cubicBezTo>
                  <a:pt x="21643" y="5246199"/>
                  <a:pt x="17714" y="5067392"/>
                  <a:pt x="0" y="4816405"/>
                </a:cubicBezTo>
                <a:cubicBezTo>
                  <a:pt x="-17714" y="4565418"/>
                  <a:pt x="11586" y="4434004"/>
                  <a:pt x="0" y="4277072"/>
                </a:cubicBezTo>
                <a:cubicBezTo>
                  <a:pt x="-11586" y="4120140"/>
                  <a:pt x="-33230" y="3821170"/>
                  <a:pt x="0" y="3562142"/>
                </a:cubicBezTo>
                <a:cubicBezTo>
                  <a:pt x="33230" y="3303114"/>
                  <a:pt x="-19220" y="3228996"/>
                  <a:pt x="0" y="3022808"/>
                </a:cubicBezTo>
                <a:cubicBezTo>
                  <a:pt x="19220" y="2816620"/>
                  <a:pt x="9259" y="2604003"/>
                  <a:pt x="0" y="2483475"/>
                </a:cubicBezTo>
                <a:cubicBezTo>
                  <a:pt x="-9259" y="2362947"/>
                  <a:pt x="4866" y="2168439"/>
                  <a:pt x="0" y="1900243"/>
                </a:cubicBezTo>
                <a:cubicBezTo>
                  <a:pt x="-4866" y="1632047"/>
                  <a:pt x="-7627" y="1267816"/>
                  <a:pt x="0" y="1097514"/>
                </a:cubicBezTo>
                <a:close/>
              </a:path>
            </a:pathLst>
          </a:custGeom>
          <a:solidFill>
            <a:schemeClr val="bg1"/>
          </a:solidFill>
          <a:ln w="28575">
            <a:extLst>
              <a:ext uri="{C807C97D-BFC1-408E-A445-0C87EB9F89A2}">
                <ask:lineSketchStyleProps xmlns:ask="http://schemas.microsoft.com/office/drawing/2018/sketchyshapes" sd="36767396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5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CC24-5B41-824A-51CD-78161781CF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E3261-4FAD-53DB-4420-5B526B9A7A5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618BA-CB80-4B51-E442-AE15AAAAFB02}"/>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5" name="Footer Placeholder 4">
            <a:extLst>
              <a:ext uri="{FF2B5EF4-FFF2-40B4-BE49-F238E27FC236}">
                <a16:creationId xmlns:a16="http://schemas.microsoft.com/office/drawing/2014/main" id="{87F8028E-CB74-36F2-6110-E18A3DB9EB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30AF16-E451-EEDA-8163-EC2EE8D55BA8}"/>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
        <p:nvSpPr>
          <p:cNvPr id="7" name="Speech Bubble: Rectangle with Corners Rounded 6">
            <a:extLst>
              <a:ext uri="{FF2B5EF4-FFF2-40B4-BE49-F238E27FC236}">
                <a16:creationId xmlns:a16="http://schemas.microsoft.com/office/drawing/2014/main" id="{272892A7-2FB2-3A9C-B827-52206AB5272B}"/>
              </a:ext>
            </a:extLst>
          </p:cNvPr>
          <p:cNvSpPr/>
          <p:nvPr userDrawn="1"/>
        </p:nvSpPr>
        <p:spPr>
          <a:xfrm>
            <a:off x="167640" y="137159"/>
            <a:ext cx="11917680" cy="6584315"/>
          </a:xfrm>
          <a:prstGeom prst="wedgeRoundRectCallout">
            <a:avLst>
              <a:gd name="adj1" fmla="val -5166"/>
              <a:gd name="adj2" fmla="val 42977"/>
              <a:gd name="adj3" fmla="val 16667"/>
            </a:avLst>
          </a:prstGeom>
          <a:solidFill>
            <a:schemeClr val="bg1"/>
          </a:solidFill>
          <a:ln w="28575">
            <a:solidFill>
              <a:srgbClr val="FFCB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23F27"/>
              </a:solidFill>
              <a:effectLst/>
              <a:uLnTx/>
              <a:uFillTx/>
              <a:latin typeface="Cambria" panose="02040503050406030204" pitchFamily="18" charset="0"/>
              <a:ea typeface="思源黑体旧字形 Light"/>
            </a:endParaRPr>
          </a:p>
        </p:txBody>
      </p:sp>
    </p:spTree>
    <p:extLst>
      <p:ext uri="{BB962C8B-B14F-4D97-AF65-F5344CB8AC3E}">
        <p14:creationId xmlns:p14="http://schemas.microsoft.com/office/powerpoint/2010/main" val="29993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21F4-E153-87BA-7DF3-BF8A73B6EE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6750CD-0CC1-317C-C361-730FDC49F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674B3-A2F4-89E3-E0DB-6CE9E957A6A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A2C5A7-D3C0-1B4D-7DC7-1741AFA4FDD5}"/>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6" name="Footer Placeholder 5">
            <a:extLst>
              <a:ext uri="{FF2B5EF4-FFF2-40B4-BE49-F238E27FC236}">
                <a16:creationId xmlns:a16="http://schemas.microsoft.com/office/drawing/2014/main" id="{BCE92EBA-EA20-0145-0E33-D01C356EF7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0C76103-1A24-D5BE-D35C-C43BB724B439}"/>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73565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3553-1B47-A942-D7F0-09882EEDD0D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B37C8D0-CE3D-1207-19FC-B6518ADAEE8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5CAD48-C50E-3E51-6563-4AD96717FF0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5348D-541A-F81B-7539-4D613A5043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90335-7FA3-C19E-A3EB-391DD663F79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45890-F090-20DD-72CB-8D679E0AF074}"/>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8" name="Footer Placeholder 7">
            <a:extLst>
              <a:ext uri="{FF2B5EF4-FFF2-40B4-BE49-F238E27FC236}">
                <a16:creationId xmlns:a16="http://schemas.microsoft.com/office/drawing/2014/main" id="{5A5B8AAD-DEA4-D5AA-5A3C-76CDBD5B6D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22408D-627B-233A-8FC3-ADFF1DF2AA48}"/>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1544386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5D81-880B-64EE-4D99-3C3F15AA8C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F83BE2B-CFBF-B703-836C-F8B9A9A4336F}"/>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4" name="Footer Placeholder 3">
            <a:extLst>
              <a:ext uri="{FF2B5EF4-FFF2-40B4-BE49-F238E27FC236}">
                <a16:creationId xmlns:a16="http://schemas.microsoft.com/office/drawing/2014/main" id="{6944108E-73B9-AD95-03C7-F86F58BB0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0AF6D-81E5-F421-80BE-1088C10CC055}"/>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192186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0A1CF-E4FE-C885-C549-F46B234F1CCE}"/>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3" name="Footer Placeholder 2">
            <a:extLst>
              <a:ext uri="{FF2B5EF4-FFF2-40B4-BE49-F238E27FC236}">
                <a16:creationId xmlns:a16="http://schemas.microsoft.com/office/drawing/2014/main" id="{66A1E4FE-A973-82DC-0072-463C56731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0DFC8E-013A-75AE-400B-D206D5135CEF}"/>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71434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38F2-E781-9580-B2A4-813527C850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C233A2-DFBE-FF31-5BE6-38393052AA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4D4890-64E3-5E15-68F0-9A77B9240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037EF-263B-D5F3-4869-682AD08BA21E}"/>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6" name="Footer Placeholder 5">
            <a:extLst>
              <a:ext uri="{FF2B5EF4-FFF2-40B4-BE49-F238E27FC236}">
                <a16:creationId xmlns:a16="http://schemas.microsoft.com/office/drawing/2014/main" id="{1FCC29D9-1417-FB74-30AB-6EBA3CFB24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CB2996-E7BC-9C5E-53D5-94E596B0294E}"/>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114409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3B6-EA03-095F-C0C8-D7314EB128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011EF-EC02-FD4F-15BB-FE3910382D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7491B-2244-1950-1158-A95081877F1A}"/>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45443A8F-B1EC-B1A0-A20D-74F655756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7BC5A-3B82-338D-F7BC-614A34B4D631}"/>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110060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224B-870A-07D9-FCA5-425E2564CE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90C55B-7AB6-06A1-9225-5450D538D8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9A2C1-3559-1077-0EB0-CC694474BD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A86CF-3B6D-CB33-4767-6F7CF4D7F881}"/>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6" name="Footer Placeholder 5">
            <a:extLst>
              <a:ext uri="{FF2B5EF4-FFF2-40B4-BE49-F238E27FC236}">
                <a16:creationId xmlns:a16="http://schemas.microsoft.com/office/drawing/2014/main" id="{766DD834-716B-975A-98C0-03A4D7B659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F83AE2-FDD8-820C-DFB5-E6E75CB79BC5}"/>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42232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6F25-FF31-D0B2-D6D9-05987F78A0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8D108-C919-6B17-4C35-EAC48DB8A0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E80E1-B550-5AD3-B883-D44282FF82AD}"/>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5" name="Footer Placeholder 4">
            <a:extLst>
              <a:ext uri="{FF2B5EF4-FFF2-40B4-BE49-F238E27FC236}">
                <a16:creationId xmlns:a16="http://schemas.microsoft.com/office/drawing/2014/main" id="{0BE77B47-3F63-D06B-6D72-53F533586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89470B-DE3C-5C62-A13E-FCD608D0C481}"/>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3904632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EFD51-8DA6-337A-D1EE-A74E8CD30C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0C38C4-7D22-ED20-8EA4-7162AC68338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5F4FD-B45D-3D09-F1E2-9CD172E51BC0}"/>
              </a:ext>
            </a:extLst>
          </p:cNvPr>
          <p:cNvSpPr>
            <a:spLocks noGrp="1"/>
          </p:cNvSpPr>
          <p:nvPr>
            <p:ph type="dt" sz="half" idx="10"/>
          </p:nvPr>
        </p:nvSpPr>
        <p:spPr>
          <a:xfrm>
            <a:off x="838200" y="6356350"/>
            <a:ext cx="2743200" cy="365125"/>
          </a:xfrm>
          <a:prstGeom prst="rect">
            <a:avLst/>
          </a:prstGeom>
        </p:spPr>
        <p:txBody>
          <a:bodyPr/>
          <a:lstStyle/>
          <a:p>
            <a:fld id="{CE426A68-FAC5-4799-8ACC-040AF922005D}" type="datetimeFigureOut">
              <a:rPr lang="en-US" smtClean="0"/>
              <a:t>11/6/2025</a:t>
            </a:fld>
            <a:endParaRPr lang="en-US"/>
          </a:p>
        </p:txBody>
      </p:sp>
      <p:sp>
        <p:nvSpPr>
          <p:cNvPr id="5" name="Footer Placeholder 4">
            <a:extLst>
              <a:ext uri="{FF2B5EF4-FFF2-40B4-BE49-F238E27FC236}">
                <a16:creationId xmlns:a16="http://schemas.microsoft.com/office/drawing/2014/main" id="{9F56817E-E025-131E-E3C9-7602A06DE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170DDF-FD34-5E27-0A55-93B6328AF386}"/>
              </a:ext>
            </a:extLst>
          </p:cNvPr>
          <p:cNvSpPr>
            <a:spLocks noGrp="1"/>
          </p:cNvSpPr>
          <p:nvPr>
            <p:ph type="sldNum" sz="quarter" idx="12"/>
          </p:nvPr>
        </p:nvSpPr>
        <p:spPr>
          <a:xfrm>
            <a:off x="8610600" y="6356350"/>
            <a:ext cx="2743200" cy="365125"/>
          </a:xfrm>
          <a:prstGeom prst="rect">
            <a:avLst/>
          </a:prstGeom>
        </p:spPr>
        <p:txBody>
          <a:bodyPr/>
          <a:lstStyle/>
          <a:p>
            <a:fld id="{25697C2D-BF82-442A-AB82-FC6F73416096}" type="slidenum">
              <a:rPr lang="en-US" smtClean="0"/>
              <a:t>‹#›</a:t>
            </a:fld>
            <a:endParaRPr lang="en-US"/>
          </a:p>
        </p:txBody>
      </p:sp>
    </p:spTree>
    <p:extLst>
      <p:ext uri="{BB962C8B-B14F-4D97-AF65-F5344CB8AC3E}">
        <p14:creationId xmlns:p14="http://schemas.microsoft.com/office/powerpoint/2010/main" val="145181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72C3-56D9-0464-7888-72FDE7420E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2C36BE-461B-C17F-5C83-D195D81F5D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71FA5-3A9E-4B6B-4057-8B78AA31A623}"/>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96063CB9-5898-0D84-0B2E-1BCE5BD8F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2BCB3-9BFB-A4A9-8208-1B4DF21EBEBE}"/>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282004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7AAB-1BEA-0CD5-86ED-2084C5FF0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39E0F-C3CD-B318-FEE5-053F9E4B2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9D51E-C2E5-8F5D-95E1-DD51E341B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8445C-4689-2F3B-2C7A-E08C48A9A63A}"/>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6" name="Footer Placeholder 5">
            <a:extLst>
              <a:ext uri="{FF2B5EF4-FFF2-40B4-BE49-F238E27FC236}">
                <a16:creationId xmlns:a16="http://schemas.microsoft.com/office/drawing/2014/main" id="{09F711F4-5507-D1E8-E1F2-8F9170281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6C09D-E554-67E9-C2EA-E2459556168C}"/>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373531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B735-E950-5883-EDB9-017053764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7FEB15-90C5-FCA9-F544-9C97EE28D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6E584-98E7-D1A9-8E06-61A234FAD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BA9BD-9202-58EF-6ECC-64280E5A7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B057F-2D56-CFCB-0DE4-B7BE585B2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0E6E7-D937-ADA6-9C16-374072E6CE2E}"/>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8" name="Footer Placeholder 7">
            <a:extLst>
              <a:ext uri="{FF2B5EF4-FFF2-40B4-BE49-F238E27FC236}">
                <a16:creationId xmlns:a16="http://schemas.microsoft.com/office/drawing/2014/main" id="{A7049389-A6F5-9B24-C654-F2C946019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D86197-5301-3EEE-6D28-3A41B3AF566E}"/>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106489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4769-9C18-8333-1E63-278D0E31E2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80211-A6A4-D63A-697D-CDBC0EBDFB0F}"/>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4" name="Footer Placeholder 3">
            <a:extLst>
              <a:ext uri="{FF2B5EF4-FFF2-40B4-BE49-F238E27FC236}">
                <a16:creationId xmlns:a16="http://schemas.microsoft.com/office/drawing/2014/main" id="{B2B5A159-617B-64E8-D20D-4657F16220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F86DB6-5D49-E11B-D44D-A9E400E1DD82}"/>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11176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E3B0A-7BFD-EDC2-B89C-02F9B166E82C}"/>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3" name="Footer Placeholder 2">
            <a:extLst>
              <a:ext uri="{FF2B5EF4-FFF2-40B4-BE49-F238E27FC236}">
                <a16:creationId xmlns:a16="http://schemas.microsoft.com/office/drawing/2014/main" id="{6533ECE9-00CE-56A3-4976-64035C1636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6A0B17-CC49-ECBC-7265-B5C9B893797B}"/>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240113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CCF-F639-1A36-C196-6390B6787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5AC90-BA48-301A-489B-7D10AF8CB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81D411-55B5-A552-28A4-4B39FB417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1725A-7EA3-4BB6-8E0F-4489E7E9A72B}"/>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6" name="Footer Placeholder 5">
            <a:extLst>
              <a:ext uri="{FF2B5EF4-FFF2-40B4-BE49-F238E27FC236}">
                <a16:creationId xmlns:a16="http://schemas.microsoft.com/office/drawing/2014/main" id="{AF67A854-5589-0ED9-8C0A-1B83235C2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6CD98-CCBB-0645-E6C0-FE29175D44B4}"/>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244784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215B-D9D9-1C30-038F-3AE2B47BD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658B96-A217-505D-DA4A-90096F527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22918-B22D-8D1B-1929-FC6253019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65593-E164-B91B-CAC7-CBFEFE7A67E8}"/>
              </a:ext>
            </a:extLst>
          </p:cNvPr>
          <p:cNvSpPr>
            <a:spLocks noGrp="1"/>
          </p:cNvSpPr>
          <p:nvPr>
            <p:ph type="dt" sz="half" idx="10"/>
          </p:nvPr>
        </p:nvSpPr>
        <p:spPr/>
        <p:txBody>
          <a:bodyPr/>
          <a:lstStyle/>
          <a:p>
            <a:fld id="{C3C0BE51-1DAC-453E-8CC0-0FA6FB098DC2}" type="datetimeFigureOut">
              <a:rPr lang="en-US" smtClean="0"/>
              <a:t>11/6/2025</a:t>
            </a:fld>
            <a:endParaRPr lang="en-US"/>
          </a:p>
        </p:txBody>
      </p:sp>
      <p:sp>
        <p:nvSpPr>
          <p:cNvPr id="6" name="Footer Placeholder 5">
            <a:extLst>
              <a:ext uri="{FF2B5EF4-FFF2-40B4-BE49-F238E27FC236}">
                <a16:creationId xmlns:a16="http://schemas.microsoft.com/office/drawing/2014/main" id="{DD20035A-8295-CB80-032E-472D82169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E7DA2-9357-7405-5F1F-F8530160B358}"/>
              </a:ext>
            </a:extLst>
          </p:cNvPr>
          <p:cNvSpPr>
            <a:spLocks noGrp="1"/>
          </p:cNvSpPr>
          <p:nvPr>
            <p:ph type="sldNum" sz="quarter" idx="12"/>
          </p:nvPr>
        </p:nvSpPr>
        <p:spPr/>
        <p:txBody>
          <a:bodyPr/>
          <a:lstStyle/>
          <a:p>
            <a:fld id="{65A0D0D3-DCD4-4CD8-A64A-856058BC607F}" type="slidenum">
              <a:rPr lang="en-US" smtClean="0"/>
              <a:t>‹#›</a:t>
            </a:fld>
            <a:endParaRPr lang="en-US"/>
          </a:p>
        </p:txBody>
      </p:sp>
    </p:spTree>
    <p:extLst>
      <p:ext uri="{BB962C8B-B14F-4D97-AF65-F5344CB8AC3E}">
        <p14:creationId xmlns:p14="http://schemas.microsoft.com/office/powerpoint/2010/main" val="123006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DE789-8468-F497-4DE8-D98A91E17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D13CA-C5FC-5B78-3D7F-0222F5F51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6391-807F-0369-EDF7-52FC9BBE3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C0BE51-1DAC-453E-8CC0-0FA6FB098DC2}" type="datetimeFigureOut">
              <a:rPr lang="en-US" smtClean="0"/>
              <a:t>11/6/2025</a:t>
            </a:fld>
            <a:endParaRPr lang="en-US"/>
          </a:p>
        </p:txBody>
      </p:sp>
      <p:sp>
        <p:nvSpPr>
          <p:cNvPr id="5" name="Footer Placeholder 4">
            <a:extLst>
              <a:ext uri="{FF2B5EF4-FFF2-40B4-BE49-F238E27FC236}">
                <a16:creationId xmlns:a16="http://schemas.microsoft.com/office/drawing/2014/main" id="{83C66A02-92B9-1DA8-8C83-FB68A2D6F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714220-1240-61CA-44CC-FC80E9982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A0D0D3-DCD4-4CD8-A64A-856058BC607F}" type="slidenum">
              <a:rPr lang="en-US" smtClean="0"/>
              <a:t>‹#›</a:t>
            </a:fld>
            <a:endParaRPr lang="en-US"/>
          </a:p>
        </p:txBody>
      </p:sp>
      <p:sp>
        <p:nvSpPr>
          <p:cNvPr id="7" name="TextBox 3">
            <a:extLst>
              <a:ext uri="{FF2B5EF4-FFF2-40B4-BE49-F238E27FC236}">
                <a16:creationId xmlns:a16="http://schemas.microsoft.com/office/drawing/2014/main" id="{211305E7-006D-715E-AD9E-11DB694070FC}"/>
              </a:ext>
            </a:extLst>
          </p:cNvPr>
          <p:cNvSpPr txBox="1"/>
          <p:nvPr userDrawn="1"/>
        </p:nvSpPr>
        <p:spPr>
          <a:xfrm>
            <a:off x="3169920" y="7768836"/>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B48A27C0-367C-D1DE-E9E2-DC2E0EE73FAD}"/>
              </a:ext>
            </a:extLst>
          </p:cNvPr>
          <p:cNvPicPr>
            <a:picLocks noChangeAspect="1"/>
          </p:cNvPicPr>
          <p:nvPr userDrawn="1"/>
        </p:nvPicPr>
        <p:blipFill>
          <a:blip r:embed="rId14"/>
          <a:stretch>
            <a:fillRect/>
          </a:stretch>
        </p:blipFill>
        <p:spPr>
          <a:xfrm>
            <a:off x="1243428" y="7513373"/>
            <a:ext cx="1804572" cy="2542252"/>
          </a:xfrm>
          <a:prstGeom prst="rect">
            <a:avLst/>
          </a:prstGeom>
        </p:spPr>
      </p:pic>
    </p:spTree>
    <p:extLst>
      <p:ext uri="{BB962C8B-B14F-4D97-AF65-F5344CB8AC3E}">
        <p14:creationId xmlns:p14="http://schemas.microsoft.com/office/powerpoint/2010/main" val="393756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96EEE614-6B97-C311-EEDF-0C929E004D64}"/>
              </a:ext>
            </a:extLst>
          </p:cNvPr>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22" name="Text Placeholder 2">
            <a:extLst>
              <a:ext uri="{FF2B5EF4-FFF2-40B4-BE49-F238E27FC236}">
                <a16:creationId xmlns:a16="http://schemas.microsoft.com/office/drawing/2014/main" id="{7A64432A-C0A1-4AE0-53EF-352C3F44924B}"/>
              </a:ext>
            </a:extLst>
          </p:cNvPr>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a:extLst>
              <a:ext uri="{FF2B5EF4-FFF2-40B4-BE49-F238E27FC236}">
                <a16:creationId xmlns:a16="http://schemas.microsoft.com/office/drawing/2014/main" id="{8265F887-CF45-42E5-1DFE-0A531F3B0B44}"/>
              </a:ext>
            </a:extLst>
          </p:cNvPr>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11/6/2025</a:t>
            </a:fld>
            <a:endParaRPr lang="en-US"/>
          </a:p>
        </p:txBody>
      </p:sp>
      <p:sp>
        <p:nvSpPr>
          <p:cNvPr id="24" name="Footer Placeholder 4">
            <a:extLst>
              <a:ext uri="{FF2B5EF4-FFF2-40B4-BE49-F238E27FC236}">
                <a16:creationId xmlns:a16="http://schemas.microsoft.com/office/drawing/2014/main" id="{31E77810-9A8A-12C9-58B5-0DA41933ABEC}"/>
              </a:ext>
            </a:extLst>
          </p:cNvPr>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25" name="Slide Number Placeholder 5">
            <a:extLst>
              <a:ext uri="{FF2B5EF4-FFF2-40B4-BE49-F238E27FC236}">
                <a16:creationId xmlns:a16="http://schemas.microsoft.com/office/drawing/2014/main" id="{3106B4A3-F831-A0FF-B716-4D1003C68E26}"/>
              </a:ext>
            </a:extLst>
          </p:cNvPr>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3" name="Picture 2" descr="A pink hexagons on a white background&#10;&#10;Description automatically generated">
            <a:extLst>
              <a:ext uri="{FF2B5EF4-FFF2-40B4-BE49-F238E27FC236}">
                <a16:creationId xmlns:a16="http://schemas.microsoft.com/office/drawing/2014/main" id="{008CFDFA-8885-83D1-2D85-C659463B54A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3075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1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8D1C-7528-905A-950E-D535AAF2F4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E88D1C-68F1-A5B5-A5D5-380A92BFF19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92A8F3-4108-8A39-F9CA-4923816448D8}"/>
              </a:ext>
            </a:extLst>
          </p:cNvPr>
          <p:cNvPicPr>
            <a:picLocks noChangeAspect="1"/>
          </p:cNvPicPr>
          <p:nvPr/>
        </p:nvPicPr>
        <p:blipFill>
          <a:blip r:embed="rId3"/>
          <a:stretch>
            <a:fillRect/>
          </a:stretch>
        </p:blipFill>
        <p:spPr>
          <a:xfrm>
            <a:off x="-296409" y="-121079"/>
            <a:ext cx="13762890" cy="7912642"/>
          </a:xfrm>
          <a:prstGeom prst="rect">
            <a:avLst/>
          </a:prstGeom>
        </p:spPr>
      </p:pic>
    </p:spTree>
    <p:extLst>
      <p:ext uri="{BB962C8B-B14F-4D97-AF65-F5344CB8AC3E}">
        <p14:creationId xmlns:p14="http://schemas.microsoft.com/office/powerpoint/2010/main" val="308058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C20D76A-8B73-92E2-A956-C9049B6C3B40}"/>
              </a:ext>
            </a:extLst>
          </p:cNvPr>
          <p:cNvSpPr>
            <a:spLocks noChangeArrowheads="1"/>
          </p:cNvSpPr>
          <p:nvPr/>
        </p:nvSpPr>
        <p:spPr bwMode="auto">
          <a:xfrm>
            <a:off x="408851" y="181958"/>
            <a:ext cx="805521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Tx/>
              <a:buChar char="-"/>
              <a:tabLst/>
            </a:pP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Từ</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hình</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2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cho</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biết</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chất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ở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trạng</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thái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có</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hình</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dạng</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của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vật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chứa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nó</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a:t>
            </a:r>
          </a:p>
          <a:p>
            <a:pPr marR="0" lvl="0" algn="just" defTabSz="914400" rtl="0" eaLnBrk="0" fontAlgn="base" latinLnBrk="0" hangingPunct="0">
              <a:lnSpc>
                <a:spcPct val="100000"/>
              </a:lnSpc>
              <a:spcBef>
                <a:spcPct val="0"/>
              </a:spcBef>
              <a:spcAft>
                <a:spcPct val="0"/>
              </a:spcAft>
              <a:buClrTx/>
              <a:buSzTx/>
              <a:tabLst/>
            </a:pPr>
            <a:endPar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Từ</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hình</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3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cho</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biết</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a.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Hút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không</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vào</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Vị</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trí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của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ruột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thay</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đổi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vì</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không</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đi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vào</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làm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thay</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đổi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vị</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trí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của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ruột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b.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Bịt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kín</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đầu</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rồi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ấn</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ruột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Vị</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trí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của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ruột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bơm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tiêm</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cố</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định</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vì</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khí</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không</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thoát</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ra</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dirty="0" err="1">
                <a:highlight>
                  <a:srgbClr val="FFFFFF"/>
                </a:highlight>
                <a:latin typeface="Cambria" panose="02040503050406030204" pitchFamily="18" charset="0"/>
                <a:ea typeface="Cambria" panose="02040503050406030204" pitchFamily="18" charset="0"/>
                <a:cs typeface="Calibri" panose="020F0502020204030204" pitchFamily="34" charset="0"/>
              </a:rPr>
              <a:t>ngoài</a:t>
            </a:r>
            <a:r>
              <a:rPr lang="en-US" altLang="en-US" sz="3200" dirty="0">
                <a:highlight>
                  <a:srgbClr val="FFFFFF"/>
                </a:highlight>
                <a:latin typeface="Cambria" panose="02040503050406030204" pitchFamily="18" charset="0"/>
                <a:ea typeface="Cambria" panose="02040503050406030204" pitchFamily="18" charset="0"/>
                <a:cs typeface="Calibri" panose="020F050202020403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Kết</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highlight>
                  <a:srgbClr val="FFFFFF"/>
                </a:highlight>
                <a:latin typeface="Cambria" panose="02040503050406030204" pitchFamily="18" charset="0"/>
                <a:ea typeface="Cambria" panose="02040503050406030204" pitchFamily="18" charset="0"/>
                <a:cs typeface="Calibri" panose="020F0502020204030204" pitchFamily="34" charset="0"/>
              </a:rPr>
              <a:t>luận</a:t>
            </a:r>
            <a:r>
              <a:rPr lang="en-US" altLang="en-US" sz="3200" b="1" dirty="0">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Chất</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ở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trạng</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thái</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khí</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chiếm</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khoảng</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không</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gian</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không</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xác</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en-US" altLang="en-US" sz="3200" b="1" dirty="0" err="1">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định</a:t>
            </a:r>
            <a:r>
              <a:rPr lang="en-US" altLang="en-US" sz="3200" b="1" dirty="0">
                <a:solidFill>
                  <a:srgbClr val="C00000"/>
                </a:solidFill>
                <a:highlight>
                  <a:srgbClr val="FFFFFF"/>
                </a:highlight>
                <a:latin typeface="Cambria" panose="02040503050406030204" pitchFamily="18" charset="0"/>
                <a:ea typeface="Cambria" panose="02040503050406030204" pitchFamily="18" charset="0"/>
                <a:cs typeface="Calibri" panose="020F0502020204030204" pitchFamily="34" charset="0"/>
              </a:rPr>
              <a:t>.</a:t>
            </a:r>
          </a:p>
        </p:txBody>
      </p:sp>
      <p:pic>
        <p:nvPicPr>
          <p:cNvPr id="3" name="Picture 2" descr="A cartoon of a child holding books&#10;&#10;Description automatically generated">
            <a:extLst>
              <a:ext uri="{FF2B5EF4-FFF2-40B4-BE49-F238E27FC236}">
                <a16:creationId xmlns:a16="http://schemas.microsoft.com/office/drawing/2014/main" id="{E15802CD-D501-984F-43AD-7B1488EAC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64063" y="1599950"/>
            <a:ext cx="3983579" cy="5076092"/>
          </a:xfrm>
          <a:prstGeom prst="rect">
            <a:avLst/>
          </a:prstGeom>
        </p:spPr>
      </p:pic>
    </p:spTree>
    <p:extLst>
      <p:ext uri="{BB962C8B-B14F-4D97-AF65-F5344CB8AC3E}">
        <p14:creationId xmlns:p14="http://schemas.microsoft.com/office/powerpoint/2010/main" val="4799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22AB37-117B-7BF0-DC96-7BAF55B3C766}"/>
              </a:ext>
            </a:extLst>
          </p:cNvPr>
          <p:cNvPicPr>
            <a:picLocks noChangeAspect="1"/>
          </p:cNvPicPr>
          <p:nvPr/>
        </p:nvPicPr>
        <p:blipFill rotWithShape="1">
          <a:blip r:embed="rId2"/>
          <a:srcRect l="48388" t="1125" r="1343" b="32875"/>
          <a:stretch/>
        </p:blipFill>
        <p:spPr>
          <a:xfrm>
            <a:off x="7557071" y="324009"/>
            <a:ext cx="4274453" cy="3720453"/>
          </a:xfrm>
          <a:prstGeom prst="rect">
            <a:avLst/>
          </a:prstGeom>
        </p:spPr>
      </p:pic>
      <p:graphicFrame>
        <p:nvGraphicFramePr>
          <p:cNvPr id="4" name="Table 3">
            <a:extLst>
              <a:ext uri="{FF2B5EF4-FFF2-40B4-BE49-F238E27FC236}">
                <a16:creationId xmlns:a16="http://schemas.microsoft.com/office/drawing/2014/main" id="{C7736721-9BC9-51C9-0F97-4D3626551B11}"/>
              </a:ext>
            </a:extLst>
          </p:cNvPr>
          <p:cNvGraphicFramePr>
            <a:graphicFrameLocks noGrp="1"/>
          </p:cNvGraphicFramePr>
          <p:nvPr>
            <p:extLst>
              <p:ext uri="{D42A27DB-BD31-4B8C-83A1-F6EECF244321}">
                <p14:modId xmlns:p14="http://schemas.microsoft.com/office/powerpoint/2010/main" val="3286513021"/>
              </p:ext>
            </p:extLst>
          </p:nvPr>
        </p:nvGraphicFramePr>
        <p:xfrm>
          <a:off x="560070" y="324009"/>
          <a:ext cx="6958330" cy="5913120"/>
        </p:xfrm>
        <a:graphic>
          <a:graphicData uri="http://schemas.openxmlformats.org/drawingml/2006/table">
            <a:tbl>
              <a:tblPr/>
              <a:tblGrid>
                <a:gridCol w="6958330">
                  <a:extLst>
                    <a:ext uri="{9D8B030D-6E8A-4147-A177-3AD203B41FA5}">
                      <a16:colId xmlns:a16="http://schemas.microsoft.com/office/drawing/2014/main" val="2716502753"/>
                    </a:ext>
                  </a:extLst>
                </a:gridCol>
              </a:tblGrid>
              <a:tr h="0">
                <a:tc>
                  <a:txBody>
                    <a:bodyPr/>
                    <a:lstStyle/>
                    <a:p>
                      <a:pPr marL="0" algn="just" defTabSz="914400" rtl="0" eaLnBrk="1" fontAlgn="t" latinLnBrk="0" hangingPunct="1"/>
                      <a:r>
                        <a:rPr lang="vi-VN" sz="3200" dirty="0">
                          <a:latin typeface="Cambria" panose="02040503050406030204" pitchFamily="18" charset="0"/>
                          <a:ea typeface="Cambria" panose="02040503050406030204" pitchFamily="18" charset="0"/>
                        </a:rPr>
                        <a:t>Rót vào ống đong 100ml nước, sau đó đổ toàn bộ nước trong ống đong vào bình tam giác (hình 4). Quan sát hình và cho biết:</a:t>
                      </a:r>
                    </a:p>
                    <a:p>
                      <a:pPr marL="0" algn="just" defTabSz="914400" rtl="0" eaLnBrk="1" fontAlgn="t" latinLnBrk="0" hangingPunct="1"/>
                      <a:r>
                        <a:rPr lang="vi-VN" sz="3200" dirty="0">
                          <a:latin typeface="Cambria" panose="02040503050406030204" pitchFamily="18" charset="0"/>
                          <a:ea typeface="Cambria" panose="02040503050406030204" pitchFamily="18" charset="0"/>
                        </a:rPr>
                        <a:t>- Chất ở trạng thái lỏng có hình dạng xác định hay có hình dạng của vật chứa nó?</a:t>
                      </a:r>
                    </a:p>
                    <a:p>
                      <a:pPr marL="0" algn="just" defTabSz="914400" rtl="0" eaLnBrk="1" fontAlgn="t" latinLnBrk="0" hangingPunct="1"/>
                      <a:r>
                        <a:rPr lang="vi-VN" sz="3200" dirty="0">
                          <a:latin typeface="Cambria" panose="02040503050406030204" pitchFamily="18" charset="0"/>
                          <a:ea typeface="Cambria" panose="02040503050406030204" pitchFamily="18" charset="0"/>
                        </a:rPr>
                        <a:t>- So sánh lượng nước trong ống đong và bình tam giác. Từ đó, rút ra kết luận: chất ở trạng thái lỏng chiếm khoảng không gian xác định hay không xác định.</a:t>
                      </a:r>
                    </a:p>
                  </a:txBody>
                  <a:tcPr marL="30480" marR="30480" marT="30480" marB="30480">
                    <a:lnL>
                      <a:noFill/>
                    </a:lnL>
                    <a:lnR>
                      <a:noFill/>
                    </a:lnR>
                    <a:lnT>
                      <a:noFill/>
                    </a:lnT>
                    <a:lnB>
                      <a:noFill/>
                    </a:lnB>
                    <a:solidFill>
                      <a:srgbClr val="FFFFFF"/>
                    </a:solidFill>
                  </a:tcPr>
                </a:tc>
                <a:extLst>
                  <a:ext uri="{0D108BD9-81ED-4DB2-BD59-A6C34878D82A}">
                    <a16:rowId xmlns:a16="http://schemas.microsoft.com/office/drawing/2014/main" val="551920957"/>
                  </a:ext>
                </a:extLst>
              </a:tr>
            </a:tbl>
          </a:graphicData>
        </a:graphic>
      </p:graphicFrame>
      <p:pic>
        <p:nvPicPr>
          <p:cNvPr id="2" name="Picture 1" descr="A group of kids sitting at a table&#10;&#10;Description automatically generated">
            <a:extLst>
              <a:ext uri="{FF2B5EF4-FFF2-40B4-BE49-F238E27FC236}">
                <a16:creationId xmlns:a16="http://schemas.microsoft.com/office/drawing/2014/main" id="{6ADCEA1F-E408-1C23-08C2-ECAD200CB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667" y="4220499"/>
            <a:ext cx="3973259" cy="2711365"/>
          </a:xfrm>
          <a:prstGeom prst="rect">
            <a:avLst/>
          </a:prstGeom>
        </p:spPr>
      </p:pic>
    </p:spTree>
    <p:extLst>
      <p:ext uri="{BB962C8B-B14F-4D97-AF65-F5344CB8AC3E}">
        <p14:creationId xmlns:p14="http://schemas.microsoft.com/office/powerpoint/2010/main" val="16933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holding a pencil and a notebook&#10;&#10;Description automatically generated">
            <a:extLst>
              <a:ext uri="{FF2B5EF4-FFF2-40B4-BE49-F238E27FC236}">
                <a16:creationId xmlns:a16="http://schemas.microsoft.com/office/drawing/2014/main" id="{1ED998A9-93BE-F9B0-BBB4-BC677645D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249" y="1965627"/>
            <a:ext cx="3874541" cy="4656017"/>
          </a:xfrm>
          <a:prstGeom prst="rect">
            <a:avLst/>
          </a:prstGeom>
        </p:spPr>
      </p:pic>
      <p:grpSp>
        <p:nvGrpSpPr>
          <p:cNvPr id="4" name="Group 3">
            <a:extLst>
              <a:ext uri="{FF2B5EF4-FFF2-40B4-BE49-F238E27FC236}">
                <a16:creationId xmlns:a16="http://schemas.microsoft.com/office/drawing/2014/main" id="{A5C0A51F-7624-A80E-9643-EE4CC2D1830B}"/>
              </a:ext>
            </a:extLst>
          </p:cNvPr>
          <p:cNvGrpSpPr/>
          <p:nvPr/>
        </p:nvGrpSpPr>
        <p:grpSpPr>
          <a:xfrm>
            <a:off x="521161" y="1179800"/>
            <a:ext cx="6775938" cy="4498400"/>
            <a:chOff x="2446413" y="4217616"/>
            <a:chExt cx="3984268" cy="8239229"/>
          </a:xfrm>
        </p:grpSpPr>
        <p:grpSp>
          <p:nvGrpSpPr>
            <p:cNvPr id="6" name="组合 31">
              <a:extLst>
                <a:ext uri="{FF2B5EF4-FFF2-40B4-BE49-F238E27FC236}">
                  <a16:creationId xmlns:a16="http://schemas.microsoft.com/office/drawing/2014/main" id="{FA75A099-7818-D7E7-C473-05C7D073A09D}"/>
                </a:ext>
              </a:extLst>
            </p:cNvPr>
            <p:cNvGrpSpPr/>
            <p:nvPr/>
          </p:nvGrpSpPr>
          <p:grpSpPr>
            <a:xfrm>
              <a:off x="2446413" y="4217616"/>
              <a:ext cx="3984268" cy="8239229"/>
              <a:chOff x="1346200" y="3302002"/>
              <a:chExt cx="2413000" cy="7135895"/>
            </a:xfrm>
            <a:solidFill>
              <a:schemeClr val="accent2">
                <a:lumMod val="20000"/>
                <a:lumOff val="80000"/>
              </a:schemeClr>
            </a:solidFill>
            <a:effectLst>
              <a:outerShdw blurRad="254000" sx="102000" sy="102000" algn="ctr" rotWithShape="0">
                <a:prstClr val="black">
                  <a:alpha val="25000"/>
                </a:prstClr>
              </a:outerShdw>
            </a:effectLst>
          </p:grpSpPr>
          <p:sp>
            <p:nvSpPr>
              <p:cNvPr id="8" name="圆角矩形 32">
                <a:extLst>
                  <a:ext uri="{FF2B5EF4-FFF2-40B4-BE49-F238E27FC236}">
                    <a16:creationId xmlns:a16="http://schemas.microsoft.com/office/drawing/2014/main" id="{003E8C75-F7E5-8957-E6FB-A18FF66967FC}"/>
                  </a:ext>
                </a:extLst>
              </p:cNvPr>
              <p:cNvSpPr/>
              <p:nvPr/>
            </p:nvSpPr>
            <p:spPr>
              <a:xfrm>
                <a:off x="1346200" y="3302002"/>
                <a:ext cx="2413000" cy="7135895"/>
              </a:xfrm>
              <a:prstGeom prst="roundRect">
                <a:avLst>
                  <a:gd name="adj" fmla="val 1371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9" name="圆角矩形 33">
                <a:extLst>
                  <a:ext uri="{FF2B5EF4-FFF2-40B4-BE49-F238E27FC236}">
                    <a16:creationId xmlns:a16="http://schemas.microsoft.com/office/drawing/2014/main" id="{3CC4CB12-1F86-C8FA-5692-050322B3AE79}"/>
                  </a:ext>
                </a:extLst>
              </p:cNvPr>
              <p:cNvSpPr/>
              <p:nvPr/>
            </p:nvSpPr>
            <p:spPr>
              <a:xfrm>
                <a:off x="1405890" y="3430023"/>
                <a:ext cx="2293620" cy="6879854"/>
              </a:xfrm>
              <a:prstGeom prst="roundRect">
                <a:avLst>
                  <a:gd name="adj" fmla="val 13094"/>
                </a:avLst>
              </a:prstGeom>
              <a:solidFill>
                <a:schemeClr val="accent5">
                  <a:lumMod val="20000"/>
                  <a:lumOff val="80000"/>
                </a:schemeClr>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7" name="文本框 41">
              <a:extLst>
                <a:ext uri="{FF2B5EF4-FFF2-40B4-BE49-F238E27FC236}">
                  <a16:creationId xmlns:a16="http://schemas.microsoft.com/office/drawing/2014/main" id="{AE35A33C-2373-1894-E929-8DE36AC1A8A7}"/>
                </a:ext>
              </a:extLst>
            </p:cNvPr>
            <p:cNvSpPr txBox="1"/>
            <p:nvPr/>
          </p:nvSpPr>
          <p:spPr>
            <a:xfrm>
              <a:off x="2594251" y="4701231"/>
              <a:ext cx="3787151" cy="7271999"/>
            </a:xfrm>
            <a:prstGeom prst="rect">
              <a:avLst/>
            </a:prstGeom>
            <a:noFill/>
          </p:spPr>
          <p:txBody>
            <a:bodyPr wrap="square" rtlCol="0">
              <a:spAutoFit/>
            </a:bodyPr>
            <a:lstStyle/>
            <a:p>
              <a:pPr algn="just" fontAlgn="t"/>
              <a:r>
                <a:rPr lang="vi-VN" sz="3600" dirty="0">
                  <a:latin typeface="Cambria" panose="02040503050406030204" pitchFamily="18" charset="0"/>
                  <a:ea typeface="Cambria" panose="02040503050406030204" pitchFamily="18" charset="0"/>
                </a:rPr>
                <a:t>- Chất ở trạng thái lỏng không có hình dạng xác định.</a:t>
              </a:r>
            </a:p>
            <a:p>
              <a:pPr algn="just" fontAlgn="t"/>
              <a:r>
                <a:rPr lang="vi-VN" sz="3600" dirty="0">
                  <a:latin typeface="Cambria" panose="02040503050406030204" pitchFamily="18" charset="0"/>
                  <a:ea typeface="Cambria" panose="02040503050406030204" pitchFamily="18" charset="0"/>
                </a:rPr>
                <a:t>- Lượng nước trong ống đong và bình tam giác bằng nhau. Từ đó, rút ra kết luận: </a:t>
              </a:r>
              <a:r>
                <a:rPr lang="vi-VN" sz="3600" b="1" dirty="0">
                  <a:solidFill>
                    <a:srgbClr val="C00000"/>
                  </a:solidFill>
                  <a:latin typeface="Cambria" panose="02040503050406030204" pitchFamily="18" charset="0"/>
                  <a:ea typeface="Cambria" panose="02040503050406030204" pitchFamily="18" charset="0"/>
                </a:rPr>
                <a:t>chất ở trạng thái lỏng chiếm khoảng không gian xác định.</a:t>
              </a:r>
            </a:p>
          </p:txBody>
        </p:sp>
      </p:grpSp>
    </p:spTree>
    <p:extLst>
      <p:ext uri="{BB962C8B-B14F-4D97-AF65-F5344CB8AC3E}">
        <p14:creationId xmlns:p14="http://schemas.microsoft.com/office/powerpoint/2010/main" val="36012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8A710-4BD1-DF2D-8598-F4CBC096C2DA}"/>
              </a:ext>
            </a:extLst>
          </p:cNvPr>
          <p:cNvPicPr>
            <a:picLocks noChangeAspect="1"/>
          </p:cNvPicPr>
          <p:nvPr/>
        </p:nvPicPr>
        <p:blipFill rotWithShape="1">
          <a:blip r:embed="rId2"/>
          <a:srcRect l="46684" t="-2699" r="5223" b="69536"/>
          <a:stretch/>
        </p:blipFill>
        <p:spPr>
          <a:xfrm>
            <a:off x="7110962" y="1383477"/>
            <a:ext cx="4628048" cy="2296508"/>
          </a:xfrm>
          <a:prstGeom prst="rect">
            <a:avLst/>
          </a:prstGeom>
        </p:spPr>
      </p:pic>
      <p:sp>
        <p:nvSpPr>
          <p:cNvPr id="4" name="Rectangle 1">
            <a:extLst>
              <a:ext uri="{FF2B5EF4-FFF2-40B4-BE49-F238E27FC236}">
                <a16:creationId xmlns:a16="http://schemas.microsoft.com/office/drawing/2014/main" id="{88129312-4D76-937C-5D0F-C0B3B45B7092}"/>
              </a:ext>
            </a:extLst>
          </p:cNvPr>
          <p:cNvSpPr>
            <a:spLocks noChangeArrowheads="1"/>
          </p:cNvSpPr>
          <p:nvPr/>
        </p:nvSpPr>
        <p:spPr bwMode="auto">
          <a:xfrm>
            <a:off x="245745" y="306259"/>
            <a:ext cx="119462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latin typeface="Cambria" panose="02040503050406030204" pitchFamily="18" charset="0"/>
                <a:ea typeface="Cambria" panose="02040503050406030204" pitchFamily="18" charset="0"/>
              </a:rPr>
              <a:t>4. Quan </a:t>
            </a:r>
            <a:r>
              <a:rPr lang="en-US" altLang="en-US" sz="3200" b="1" dirty="0" err="1">
                <a:latin typeface="Cambria" panose="02040503050406030204" pitchFamily="18" charset="0"/>
                <a:ea typeface="Cambria" panose="02040503050406030204" pitchFamily="18" charset="0"/>
              </a:rPr>
              <a:t>sát</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hình</a:t>
            </a:r>
            <a:r>
              <a:rPr lang="en-US" altLang="en-US" sz="3200" b="1" dirty="0">
                <a:latin typeface="Cambria" panose="02040503050406030204" pitchFamily="18" charset="0"/>
                <a:ea typeface="Cambria" panose="02040503050406030204" pitchFamily="18" charset="0"/>
              </a:rPr>
              <a:t> 5 </a:t>
            </a:r>
            <a:r>
              <a:rPr lang="en-US" altLang="en-US" sz="3200" b="1" dirty="0" err="1">
                <a:latin typeface="Cambria" panose="02040503050406030204" pitchFamily="18" charset="0"/>
                <a:ea typeface="Cambria" panose="02040503050406030204" pitchFamily="18" charset="0"/>
              </a:rPr>
              <a:t>và</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cho</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biết</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viên</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đá</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có</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hình</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dạng</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xác</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định</a:t>
            </a:r>
            <a:r>
              <a:rPr lang="en-US" altLang="en-US" sz="3200" b="1" dirty="0">
                <a:latin typeface="Cambria" panose="02040503050406030204" pitchFamily="18" charset="0"/>
                <a:ea typeface="Cambria" panose="02040503050406030204" pitchFamily="18" charset="0"/>
              </a:rPr>
              <a:t> hay </a:t>
            </a:r>
            <a:r>
              <a:rPr lang="en-US" altLang="en-US" sz="3200" b="1" dirty="0" err="1">
                <a:latin typeface="Cambria" panose="02040503050406030204" pitchFamily="18" charset="0"/>
                <a:ea typeface="Cambria" panose="02040503050406030204" pitchFamily="18" charset="0"/>
              </a:rPr>
              <a:t>có</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hình</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dạng</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của</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vật</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chứa</a:t>
            </a:r>
            <a:r>
              <a:rPr lang="en-US" altLang="en-US" sz="3200" b="1" dirty="0">
                <a:latin typeface="Cambria" panose="02040503050406030204" pitchFamily="18" charset="0"/>
                <a:ea typeface="Cambria" panose="02040503050406030204" pitchFamily="18" charset="0"/>
              </a:rPr>
              <a:t> </a:t>
            </a:r>
            <a:r>
              <a:rPr lang="en-US" altLang="en-US" sz="3200" b="1" dirty="0" err="1">
                <a:latin typeface="Cambria" panose="02040503050406030204" pitchFamily="18" charset="0"/>
                <a:ea typeface="Cambria" panose="02040503050406030204" pitchFamily="18" charset="0"/>
              </a:rPr>
              <a:t>nó</a:t>
            </a:r>
            <a:r>
              <a:rPr lang="en-US" altLang="en-US" sz="3200" b="1" dirty="0">
                <a:latin typeface="Cambria" panose="02040503050406030204" pitchFamily="18" charset="0"/>
                <a:ea typeface="Cambria" panose="02040503050406030204" pitchFamily="18" charset="0"/>
              </a:rPr>
              <a:t>.  </a:t>
            </a:r>
          </a:p>
        </p:txBody>
      </p:sp>
      <p:sp>
        <p:nvSpPr>
          <p:cNvPr id="6" name="AutoShape 2" descr="Khoa học lớp 5 Kết nối tri thức Bài 4: Đặc điểm của chất ở trạng thái rắn, lỏng, khí. Sự biến đổi trạng thái của chất">
            <a:extLst>
              <a:ext uri="{FF2B5EF4-FFF2-40B4-BE49-F238E27FC236}">
                <a16:creationId xmlns:a16="http://schemas.microsoft.com/office/drawing/2014/main" id="{60BF051C-0D9F-9AC3-60FB-FC85CF5A542C}"/>
              </a:ext>
            </a:extLst>
          </p:cNvPr>
          <p:cNvSpPr>
            <a:spLocks noChangeAspect="1" noChangeArrowheads="1"/>
          </p:cNvSpPr>
          <p:nvPr/>
        </p:nvSpPr>
        <p:spPr bwMode="auto">
          <a:xfrm>
            <a:off x="85725" y="-936625"/>
            <a:ext cx="3009900"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E257257-5EFC-7F9C-5DB6-7ED02A271288}"/>
              </a:ext>
            </a:extLst>
          </p:cNvPr>
          <p:cNvPicPr>
            <a:picLocks noChangeAspect="1"/>
          </p:cNvPicPr>
          <p:nvPr/>
        </p:nvPicPr>
        <p:blipFill rotWithShape="1">
          <a:blip r:embed="rId2"/>
          <a:srcRect t="57946" r="4518"/>
          <a:stretch/>
        </p:blipFill>
        <p:spPr>
          <a:xfrm>
            <a:off x="6781798" y="4079588"/>
            <a:ext cx="5286375" cy="1675483"/>
          </a:xfrm>
          <a:prstGeom prst="rect">
            <a:avLst/>
          </a:prstGeom>
        </p:spPr>
      </p:pic>
      <p:sp>
        <p:nvSpPr>
          <p:cNvPr id="8" name="Rectangle 1">
            <a:extLst>
              <a:ext uri="{FF2B5EF4-FFF2-40B4-BE49-F238E27FC236}">
                <a16:creationId xmlns:a16="http://schemas.microsoft.com/office/drawing/2014/main" id="{EC966948-7A0F-1865-FFD2-A80F380E69D2}"/>
              </a:ext>
            </a:extLst>
          </p:cNvPr>
          <p:cNvSpPr>
            <a:spLocks noChangeArrowheads="1"/>
          </p:cNvSpPr>
          <p:nvPr/>
        </p:nvSpPr>
        <p:spPr bwMode="auto">
          <a:xfrm>
            <a:off x="245745" y="1324988"/>
            <a:ext cx="641413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Thả</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lần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lượt</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viên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đá</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vào</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cốc</a:t>
            </a:r>
            <a:r>
              <a:rPr lang="en-US" altLang="en-US" sz="3200" dirty="0">
                <a:latin typeface="Cambria" panose="02040503050406030204" pitchFamily="18" charset="0"/>
                <a:ea typeface="Cambria" panose="02040503050406030204" pitchFamily="18" charset="0"/>
              </a:rPr>
              <a:t> ở </a:t>
            </a:r>
            <a:r>
              <a:rPr lang="en-US" altLang="en-US" sz="3200" dirty="0" err="1">
                <a:latin typeface="Cambria" panose="02040503050406030204" pitchFamily="18" charset="0"/>
                <a:ea typeface="Cambria" panose="02040503050406030204" pitchFamily="18" charset="0"/>
              </a:rPr>
              <a:t>hình</a:t>
            </a:r>
            <a:r>
              <a:rPr lang="en-US" altLang="en-US" sz="3200" dirty="0">
                <a:latin typeface="Cambria" panose="02040503050406030204" pitchFamily="18" charset="0"/>
                <a:ea typeface="Cambria" panose="02040503050406030204" pitchFamily="18" charset="0"/>
              </a:rPr>
              <a:t> 6a </a:t>
            </a:r>
            <a:r>
              <a:rPr lang="en-US" altLang="en-US" sz="3200" dirty="0" err="1">
                <a:latin typeface="Cambria" panose="02040503050406030204" pitchFamily="18" charset="0"/>
                <a:ea typeface="Cambria" panose="02040503050406030204" pitchFamily="18" charset="0"/>
              </a:rPr>
              <a:t>và</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cốc</a:t>
            </a:r>
            <a:r>
              <a:rPr lang="en-US" altLang="en-US" sz="3200" dirty="0">
                <a:latin typeface="Cambria" panose="02040503050406030204" pitchFamily="18" charset="0"/>
                <a:ea typeface="Cambria" panose="02040503050406030204" pitchFamily="18" charset="0"/>
              </a:rPr>
              <a:t> ở </a:t>
            </a:r>
            <a:r>
              <a:rPr lang="en-US" altLang="en-US" sz="3200" dirty="0" err="1">
                <a:latin typeface="Cambria" panose="02040503050406030204" pitchFamily="18" charset="0"/>
                <a:ea typeface="Cambria" panose="02040503050406030204" pitchFamily="18" charset="0"/>
              </a:rPr>
              <a:t>hình</a:t>
            </a:r>
            <a:r>
              <a:rPr lang="en-US" altLang="en-US" sz="3200" dirty="0">
                <a:latin typeface="Cambria" panose="02040503050406030204" pitchFamily="18" charset="0"/>
                <a:ea typeface="Cambria" panose="02040503050406030204" pitchFamily="18" charset="0"/>
              </a:rPr>
              <a:t> 6b. Quan </a:t>
            </a:r>
            <a:r>
              <a:rPr lang="en-US" altLang="en-US" sz="3200" dirty="0" err="1">
                <a:latin typeface="Cambria" panose="02040503050406030204" pitchFamily="18" charset="0"/>
                <a:ea typeface="Cambria" panose="02040503050406030204" pitchFamily="18" charset="0"/>
              </a:rPr>
              <a:t>sát</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hình</a:t>
            </a:r>
            <a:r>
              <a:rPr lang="en-US" altLang="en-US" sz="3200" dirty="0">
                <a:latin typeface="Cambria" panose="02040503050406030204" pitchFamily="18" charset="0"/>
                <a:ea typeface="Cambria" panose="02040503050406030204" pitchFamily="18" charset="0"/>
              </a:rPr>
              <a:t> 6.</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Nhận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xét</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mực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nước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trước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và</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sau</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khi</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thả</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viên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đá</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Giải</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thích</a:t>
            </a:r>
            <a:r>
              <a:rPr lang="en-US" altLang="en-US" sz="3200" dirty="0">
                <a:latin typeface="Cambria" panose="02040503050406030204" pitchFamily="18" charset="0"/>
                <a:ea typeface="Cambria" panose="020405030504060302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latin typeface="Cambria" panose="02040503050406030204" pitchFamily="18" charset="0"/>
                <a:ea typeface="Cambria" panose="02040503050406030204" pitchFamily="18" charset="0"/>
              </a:rPr>
              <a:t>+ So </a:t>
            </a:r>
            <a:r>
              <a:rPr lang="en-US" altLang="en-US" sz="3200" dirty="0" err="1">
                <a:latin typeface="Cambria" panose="02040503050406030204" pitchFamily="18" charset="0"/>
                <a:ea typeface="Cambria" panose="02040503050406030204" pitchFamily="18" charset="0"/>
              </a:rPr>
              <a:t>sánh</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lượng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nước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dâng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lên</a:t>
            </a:r>
            <a:r>
              <a:rPr lang="en-US" altLang="en-US" sz="3200" dirty="0">
                <a:latin typeface="Cambria" panose="02040503050406030204" pitchFamily="18" charset="0"/>
                <a:ea typeface="Cambria" panose="02040503050406030204" pitchFamily="18" charset="0"/>
              </a:rPr>
              <a:t> ở </a:t>
            </a:r>
            <a:r>
              <a:rPr lang="en-US" altLang="en-US" sz="3200" dirty="0" err="1">
                <a:latin typeface="Cambria" panose="02040503050406030204" pitchFamily="18" charset="0"/>
                <a:ea typeface="Cambria" panose="02040503050406030204" pitchFamily="18" charset="0"/>
              </a:rPr>
              <a:t>hai</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cốc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hình</a:t>
            </a:r>
            <a:r>
              <a:rPr lang="en-US" altLang="en-US" sz="3200" dirty="0">
                <a:latin typeface="Cambria" panose="02040503050406030204" pitchFamily="18" charset="0"/>
                <a:ea typeface="Cambria" panose="02040503050406030204" pitchFamily="18" charset="0"/>
              </a:rPr>
              <a:t> 6a, 6b) </a:t>
            </a:r>
            <a:r>
              <a:rPr lang="en-US" altLang="en-US" sz="3200" dirty="0" err="1">
                <a:latin typeface="Cambria" panose="02040503050406030204" pitchFamily="18" charset="0"/>
                <a:ea typeface="Cambria" panose="02040503050406030204" pitchFamily="18" charset="0"/>
              </a:rPr>
              <a:t>sau</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khi</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thả</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viên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đá</a:t>
            </a:r>
            <a:r>
              <a:rPr lang="en-US" altLang="en-US" sz="3200" dirty="0">
                <a:latin typeface="Cambria" panose="02040503050406030204" pitchFamily="18" charset="0"/>
                <a:ea typeface="Cambria" panose="020405030504060302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err="1">
                <a:latin typeface="Cambria" panose="02040503050406030204" pitchFamily="18" charset="0"/>
                <a:ea typeface="Cambria" panose="02040503050406030204" pitchFamily="18" charset="0"/>
              </a:rPr>
              <a:t>Từ</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đó</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rút</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ra</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kết</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luận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chất</a:t>
            </a:r>
            <a:r>
              <a:rPr lang="en-US" altLang="en-US" sz="3200" dirty="0">
                <a:latin typeface="Cambria" panose="02040503050406030204" pitchFamily="18" charset="0"/>
                <a:ea typeface="Cambria" panose="02040503050406030204" pitchFamily="18" charset="0"/>
              </a:rPr>
              <a:t> ở </a:t>
            </a:r>
            <a:r>
              <a:rPr lang="en-US" altLang="en-US" sz="3200" dirty="0" err="1">
                <a:latin typeface="Cambria" panose="02040503050406030204" pitchFamily="18" charset="0"/>
                <a:ea typeface="Cambria" panose="02040503050406030204" pitchFamily="18" charset="0"/>
              </a:rPr>
              <a:t>trạng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thái</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rắn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chiếm</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khoảng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không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gian</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xác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định</a:t>
            </a:r>
            <a:r>
              <a:rPr lang="en-US" altLang="en-US" sz="3200" dirty="0">
                <a:latin typeface="Cambria" panose="02040503050406030204" pitchFamily="18" charset="0"/>
                <a:ea typeface="Cambria" panose="02040503050406030204" pitchFamily="18" charset="0"/>
              </a:rPr>
              <a:t> hay </a:t>
            </a:r>
            <a:r>
              <a:rPr lang="en-US" altLang="en-US" sz="3200" dirty="0" err="1">
                <a:latin typeface="Cambria" panose="02040503050406030204" pitchFamily="18" charset="0"/>
                <a:ea typeface="Cambria" panose="02040503050406030204" pitchFamily="18" charset="0"/>
              </a:rPr>
              <a:t>không</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xác</a:t>
            </a:r>
            <a:r>
              <a:rPr lang="en-US" altLang="en-US" sz="3200" dirty="0">
                <a:latin typeface="Cambria" panose="02040503050406030204" pitchFamily="18" charset="0"/>
                <a:ea typeface="Cambria" panose="02040503050406030204" pitchFamily="18" charset="0"/>
              </a:rPr>
              <a:t> </a:t>
            </a:r>
            <a:r>
              <a:rPr lang="en-US" altLang="en-US" sz="3200" dirty="0" err="1">
                <a:latin typeface="Cambria" panose="02040503050406030204" pitchFamily="18" charset="0"/>
                <a:ea typeface="Cambria" panose="02040503050406030204" pitchFamily="18" charset="0"/>
              </a:rPr>
              <a:t>định</a:t>
            </a:r>
            <a:r>
              <a:rPr lang="en-US" alt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04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7E269F-58D7-909D-33F2-782CB2CC37BE}"/>
              </a:ext>
            </a:extLst>
          </p:cNvPr>
          <p:cNvGrpSpPr/>
          <p:nvPr/>
        </p:nvGrpSpPr>
        <p:grpSpPr>
          <a:xfrm>
            <a:off x="419686" y="152400"/>
            <a:ext cx="8800513" cy="6367806"/>
            <a:chOff x="2446413" y="4217616"/>
            <a:chExt cx="3984268" cy="8239229"/>
          </a:xfrm>
        </p:grpSpPr>
        <p:grpSp>
          <p:nvGrpSpPr>
            <p:cNvPr id="3" name="组合 31">
              <a:extLst>
                <a:ext uri="{FF2B5EF4-FFF2-40B4-BE49-F238E27FC236}">
                  <a16:creationId xmlns:a16="http://schemas.microsoft.com/office/drawing/2014/main" id="{1E02F551-109F-3C3B-F974-3E59D1E9CD00}"/>
                </a:ext>
              </a:extLst>
            </p:cNvPr>
            <p:cNvGrpSpPr/>
            <p:nvPr/>
          </p:nvGrpSpPr>
          <p:grpSpPr>
            <a:xfrm>
              <a:off x="2446413" y="4217616"/>
              <a:ext cx="3984268" cy="8239229"/>
              <a:chOff x="1346200" y="3302002"/>
              <a:chExt cx="2413000" cy="7135895"/>
            </a:xfrm>
            <a:solidFill>
              <a:schemeClr val="accent2">
                <a:lumMod val="20000"/>
                <a:lumOff val="80000"/>
              </a:schemeClr>
            </a:solidFill>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E413ABC3-B3BB-5E5F-D810-1D00896447D0}"/>
                  </a:ext>
                </a:extLst>
              </p:cNvPr>
              <p:cNvSpPr/>
              <p:nvPr/>
            </p:nvSpPr>
            <p:spPr>
              <a:xfrm>
                <a:off x="1346200" y="3302002"/>
                <a:ext cx="2413000" cy="7135895"/>
              </a:xfrm>
              <a:prstGeom prst="roundRect">
                <a:avLst>
                  <a:gd name="adj" fmla="val 1371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7" name="圆角矩形 33">
                <a:extLst>
                  <a:ext uri="{FF2B5EF4-FFF2-40B4-BE49-F238E27FC236}">
                    <a16:creationId xmlns:a16="http://schemas.microsoft.com/office/drawing/2014/main" id="{F8F10428-7C69-924E-532B-179E11283754}"/>
                  </a:ext>
                </a:extLst>
              </p:cNvPr>
              <p:cNvSpPr/>
              <p:nvPr/>
            </p:nvSpPr>
            <p:spPr>
              <a:xfrm>
                <a:off x="1405890" y="3430023"/>
                <a:ext cx="2293620" cy="6879853"/>
              </a:xfrm>
              <a:prstGeom prst="roundRect">
                <a:avLst>
                  <a:gd name="adj" fmla="val 13094"/>
                </a:avLst>
              </a:prstGeom>
              <a:solidFill>
                <a:schemeClr val="accent5">
                  <a:lumMod val="20000"/>
                  <a:lumOff val="80000"/>
                </a:schemeClr>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4" name="文本框 41">
              <a:extLst>
                <a:ext uri="{FF2B5EF4-FFF2-40B4-BE49-F238E27FC236}">
                  <a16:creationId xmlns:a16="http://schemas.microsoft.com/office/drawing/2014/main" id="{04B76F01-D4C2-5FF2-C528-76CF367F40FB}"/>
                </a:ext>
              </a:extLst>
            </p:cNvPr>
            <p:cNvSpPr txBox="1"/>
            <p:nvPr/>
          </p:nvSpPr>
          <p:spPr>
            <a:xfrm>
              <a:off x="2615487" y="4494326"/>
              <a:ext cx="3646120" cy="7685808"/>
            </a:xfrm>
            <a:prstGeom prst="rect">
              <a:avLst/>
            </a:prstGeom>
            <a:noFill/>
          </p:spPr>
          <p:txBody>
            <a:bodyPr wrap="square" rtlCol="0">
              <a:spAutoFit/>
            </a:bodyPr>
            <a:lstStyle/>
            <a:p>
              <a:pPr algn="just"/>
              <a:r>
                <a:rPr lang="vi-VN" sz="3800" dirty="0">
                  <a:latin typeface="Cambria" panose="02040503050406030204" pitchFamily="18" charset="0"/>
                  <a:ea typeface="Cambria" panose="02040503050406030204" pitchFamily="18" charset="0"/>
                </a:rPr>
                <a:t>- Hình 5 cho biết, viên đá có hình dạng xác định.</a:t>
              </a:r>
            </a:p>
            <a:p>
              <a:pPr algn="just"/>
              <a:r>
                <a:rPr lang="vi-VN" sz="3800" dirty="0">
                  <a:latin typeface="Cambria" panose="02040503050406030204" pitchFamily="18" charset="0"/>
                  <a:ea typeface="Cambria" panose="02040503050406030204" pitchFamily="18" charset="0"/>
                </a:rPr>
                <a:t>- Hình 6 cho biết:</a:t>
              </a:r>
            </a:p>
            <a:p>
              <a:pPr algn="just"/>
              <a:r>
                <a:rPr lang="vi-VN" sz="3800" dirty="0">
                  <a:latin typeface="Cambria" panose="02040503050406030204" pitchFamily="18" charset="0"/>
                  <a:ea typeface="Cambria" panose="02040503050406030204" pitchFamily="18" charset="0"/>
                </a:rPr>
                <a:t>+ Mực nước sau khi thả viên đá cao hơn mực nước trước khi thả viên đá.</a:t>
              </a:r>
            </a:p>
            <a:p>
              <a:pPr algn="just"/>
              <a:r>
                <a:rPr lang="vi-VN" sz="3800" dirty="0">
                  <a:latin typeface="Cambria" panose="02040503050406030204" pitchFamily="18" charset="0"/>
                  <a:ea typeface="Cambria" panose="02040503050406030204" pitchFamily="18" charset="0"/>
                </a:rPr>
                <a:t>+ Lượng nước dâng lên ở hai cốc (hình 6a, 6b) sau khi thả viên đá bằng nhau.</a:t>
              </a:r>
            </a:p>
            <a:p>
              <a:pPr algn="just"/>
              <a:r>
                <a:rPr lang="vi-VN" sz="3800" b="1" dirty="0">
                  <a:latin typeface="Cambria" panose="02040503050406030204" pitchFamily="18" charset="0"/>
                  <a:ea typeface="Cambria" panose="02040503050406030204" pitchFamily="18" charset="0"/>
                </a:rPr>
                <a:t>Kết luận: </a:t>
              </a:r>
              <a:r>
                <a:rPr lang="vi-VN" sz="3800" b="1" dirty="0">
                  <a:solidFill>
                    <a:srgbClr val="C00000"/>
                  </a:solidFill>
                  <a:latin typeface="Cambria" panose="02040503050406030204" pitchFamily="18" charset="0"/>
                  <a:ea typeface="Cambria" panose="02040503050406030204" pitchFamily="18" charset="0"/>
                </a:rPr>
                <a:t>Chất ở trạng thái rắn chiếm khoảng không gian xác định</a:t>
              </a:r>
              <a:r>
                <a:rPr lang="vi-VN" sz="3800" b="1" dirty="0">
                  <a:latin typeface="Cambria" panose="02040503050406030204" pitchFamily="18" charset="0"/>
                  <a:ea typeface="Cambria" panose="02040503050406030204" pitchFamily="18" charset="0"/>
                </a:rPr>
                <a:t>.</a:t>
              </a:r>
              <a:endParaRPr lang="en-US" sz="3800" b="1" dirty="0">
                <a:latin typeface="Cambria" panose="02040503050406030204" pitchFamily="18" charset="0"/>
                <a:ea typeface="Cambria" panose="02040503050406030204" pitchFamily="18" charset="0"/>
              </a:endParaRPr>
            </a:p>
          </p:txBody>
        </p:sp>
      </p:grpSp>
      <p:pic>
        <p:nvPicPr>
          <p:cNvPr id="9" name="Picture 8" descr="A cartoon of a child holding a pencil and paper&#10;&#10;Description automatically generated">
            <a:extLst>
              <a:ext uri="{FF2B5EF4-FFF2-40B4-BE49-F238E27FC236}">
                <a16:creationId xmlns:a16="http://schemas.microsoft.com/office/drawing/2014/main" id="{BF139784-0B53-955C-3F61-528E74025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02501" y="1276703"/>
            <a:ext cx="2411463" cy="5357744"/>
          </a:xfrm>
          <a:prstGeom prst="rect">
            <a:avLst/>
          </a:prstGeom>
        </p:spPr>
      </p:pic>
    </p:spTree>
    <p:extLst>
      <p:ext uri="{BB962C8B-B14F-4D97-AF65-F5344CB8AC3E}">
        <p14:creationId xmlns:p14="http://schemas.microsoft.com/office/powerpoint/2010/main" val="23950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531AFFD1-AB2E-F025-8A9E-872663BFB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71140" y="289560"/>
            <a:ext cx="7800008" cy="5887850"/>
          </a:xfrm>
          <a:prstGeom prst="rect">
            <a:avLst/>
          </a:prstGeom>
        </p:spPr>
      </p:pic>
      <p:pic>
        <p:nvPicPr>
          <p:cNvPr id="4" name="Picture 3" descr="A cartoon of a water drop with a bubble net&#10;&#10;Description automatically generated">
            <a:extLst>
              <a:ext uri="{FF2B5EF4-FFF2-40B4-BE49-F238E27FC236}">
                <a16:creationId xmlns:a16="http://schemas.microsoft.com/office/drawing/2014/main" id="{EC3BC578-CCBB-7732-19C4-3BC31958E819}"/>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24031" y1="54120" x2="24031" y2="54120"/>
                        <a14:foregroundMark x1="77358" y1="38126" x2="77358" y2="38126"/>
                      </a14:backgroundRemoval>
                    </a14:imgEffect>
                  </a14:imgLayer>
                </a14:imgProps>
              </a:ext>
              <a:ext uri="{28A0092B-C50C-407E-A947-70E740481C1C}">
                <a14:useLocalDpi xmlns:a14="http://schemas.microsoft.com/office/drawing/2010/main" val="0"/>
              </a:ext>
            </a:extLst>
          </a:blip>
          <a:stretch>
            <a:fillRect/>
          </a:stretch>
        </p:blipFill>
        <p:spPr>
          <a:xfrm>
            <a:off x="-552585" y="2090913"/>
            <a:ext cx="7058496" cy="5645385"/>
          </a:xfrm>
          <a:prstGeom prst="rect">
            <a:avLst/>
          </a:prstGeom>
        </p:spPr>
      </p:pic>
      <p:pic>
        <p:nvPicPr>
          <p:cNvPr id="8" name="Picture 7">
            <a:extLst>
              <a:ext uri="{FF2B5EF4-FFF2-40B4-BE49-F238E27FC236}">
                <a16:creationId xmlns:a16="http://schemas.microsoft.com/office/drawing/2014/main" id="{BECB27BA-409B-3860-55A0-1F3DE8688652}"/>
              </a:ext>
            </a:extLst>
          </p:cNvPr>
          <p:cNvPicPr>
            <a:picLocks noChangeAspect="1"/>
          </p:cNvPicPr>
          <p:nvPr/>
        </p:nvPicPr>
        <p:blipFill>
          <a:blip r:embed="rId5"/>
          <a:stretch>
            <a:fillRect/>
          </a:stretch>
        </p:blipFill>
        <p:spPr>
          <a:xfrm>
            <a:off x="5565359" y="923594"/>
            <a:ext cx="3811569" cy="4619781"/>
          </a:xfrm>
          <a:prstGeom prst="rect">
            <a:avLst/>
          </a:prstGeom>
        </p:spPr>
      </p:pic>
    </p:spTree>
    <p:extLst>
      <p:ext uri="{BB962C8B-B14F-4D97-AF65-F5344CB8AC3E}">
        <p14:creationId xmlns:p14="http://schemas.microsoft.com/office/powerpoint/2010/main" val="41625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A76C5B-7628-9400-606C-A85FF8BA7B74}"/>
              </a:ext>
            </a:extLst>
          </p:cNvPr>
          <p:cNvPicPr>
            <a:picLocks noChangeAspect="1"/>
          </p:cNvPicPr>
          <p:nvPr/>
        </p:nvPicPr>
        <p:blipFill rotWithShape="1">
          <a:blip r:embed="rId2"/>
          <a:srcRect l="64578" t="3520" r="2172" b="25499"/>
          <a:stretch/>
        </p:blipFill>
        <p:spPr>
          <a:xfrm>
            <a:off x="3176067" y="1775315"/>
            <a:ext cx="5017787" cy="3801938"/>
          </a:xfrm>
          <a:prstGeom prst="rect">
            <a:avLst/>
          </a:prstGeom>
        </p:spPr>
      </p:pic>
      <p:sp>
        <p:nvSpPr>
          <p:cNvPr id="6" name="TextBox 5">
            <a:extLst>
              <a:ext uri="{FF2B5EF4-FFF2-40B4-BE49-F238E27FC236}">
                <a16:creationId xmlns:a16="http://schemas.microsoft.com/office/drawing/2014/main" id="{41C26826-24BB-2064-854A-F7CBBB89ADC0}"/>
              </a:ext>
            </a:extLst>
          </p:cNvPr>
          <p:cNvSpPr txBox="1"/>
          <p:nvPr/>
        </p:nvSpPr>
        <p:spPr>
          <a:xfrm>
            <a:off x="1074930" y="574986"/>
            <a:ext cx="10192510" cy="1200329"/>
          </a:xfrm>
          <a:prstGeom prst="rect">
            <a:avLst/>
          </a:prstGeom>
          <a:noFill/>
        </p:spPr>
        <p:txBody>
          <a:bodyPr wrap="square">
            <a:spAutoFit/>
          </a:bodyPr>
          <a:lstStyle/>
          <a:p>
            <a:pPr algn="ctr"/>
            <a:r>
              <a:rPr lang="vi-VN" sz="3600" b="1" dirty="0">
                <a:solidFill>
                  <a:schemeClr val="accent2">
                    <a:lumMod val="75000"/>
                  </a:schemeClr>
                </a:solidFill>
                <a:latin typeface="Cambria" panose="02040503050406030204" pitchFamily="18" charset="0"/>
                <a:ea typeface="Cambria" panose="02040503050406030204" pitchFamily="18" charset="0"/>
              </a:rPr>
              <a:t>Người ta đã vận dụng đặc điểm nào của chất ở trạng thái rắn trong trò chơi xếp hình ở hình 7?</a:t>
            </a:r>
            <a:endParaRPr lang="en-US" sz="3600" b="1" dirty="0">
              <a:solidFill>
                <a:schemeClr val="accent2">
                  <a:lumMod val="75000"/>
                </a:schemeClr>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A95A65C1-1ABC-EFD0-CD37-E2A6714A87AF}"/>
              </a:ext>
            </a:extLst>
          </p:cNvPr>
          <p:cNvGrpSpPr/>
          <p:nvPr/>
        </p:nvGrpSpPr>
        <p:grpSpPr>
          <a:xfrm>
            <a:off x="5960961" y="2233914"/>
            <a:ext cx="5787343" cy="3340765"/>
            <a:chOff x="4275913" y="2434232"/>
            <a:chExt cx="4153192" cy="3539430"/>
          </a:xfrm>
        </p:grpSpPr>
        <p:grpSp>
          <p:nvGrpSpPr>
            <p:cNvPr id="3" name="组合 31">
              <a:extLst>
                <a:ext uri="{FF2B5EF4-FFF2-40B4-BE49-F238E27FC236}">
                  <a16:creationId xmlns:a16="http://schemas.microsoft.com/office/drawing/2014/main" id="{2B6C640C-9C2C-018E-3033-5ACAD73C1CFA}"/>
                </a:ext>
              </a:extLst>
            </p:cNvPr>
            <p:cNvGrpSpPr/>
            <p:nvPr/>
          </p:nvGrpSpPr>
          <p:grpSpPr>
            <a:xfrm>
              <a:off x="4275913" y="2434232"/>
              <a:ext cx="4153192" cy="3539430"/>
              <a:chOff x="1243894" y="3302000"/>
              <a:chExt cx="2515306" cy="3065457"/>
            </a:xfrm>
            <a:solidFill>
              <a:schemeClr val="accent2">
                <a:lumMod val="20000"/>
                <a:lumOff val="80000"/>
              </a:schemeClr>
            </a:solidFill>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id="{B7408FB2-CD63-AC4E-4CAE-08D9F5022DDA}"/>
                  </a:ext>
                </a:extLst>
              </p:cNvPr>
              <p:cNvSpPr/>
              <p:nvPr/>
            </p:nvSpPr>
            <p:spPr>
              <a:xfrm>
                <a:off x="1243894" y="3302000"/>
                <a:ext cx="2515306" cy="3065457"/>
              </a:xfrm>
              <a:prstGeom prst="roundRect">
                <a:avLst>
                  <a:gd name="adj" fmla="val 13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9" name="圆角矩形 33">
                <a:extLst>
                  <a:ext uri="{FF2B5EF4-FFF2-40B4-BE49-F238E27FC236}">
                    <a16:creationId xmlns:a16="http://schemas.microsoft.com/office/drawing/2014/main" id="{C8501BC2-AB46-2939-5C27-454BDA9EDFD7}"/>
                  </a:ext>
                </a:extLst>
              </p:cNvPr>
              <p:cNvSpPr/>
              <p:nvPr/>
            </p:nvSpPr>
            <p:spPr>
              <a:xfrm>
                <a:off x="1343293" y="3351387"/>
                <a:ext cx="2352407" cy="2831519"/>
              </a:xfrm>
              <a:prstGeom prst="roundRect">
                <a:avLst>
                  <a:gd name="adj" fmla="val 13094"/>
                </a:avLst>
              </a:prstGeom>
              <a:grp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4" name="文本框 41">
              <a:extLst>
                <a:ext uri="{FF2B5EF4-FFF2-40B4-BE49-F238E27FC236}">
                  <a16:creationId xmlns:a16="http://schemas.microsoft.com/office/drawing/2014/main" id="{E07074E5-470C-7252-9029-0B0CA300D218}"/>
                </a:ext>
              </a:extLst>
            </p:cNvPr>
            <p:cNvSpPr txBox="1"/>
            <p:nvPr/>
          </p:nvSpPr>
          <p:spPr>
            <a:xfrm>
              <a:off x="4452670" y="2772686"/>
              <a:ext cx="3799678" cy="2706456"/>
            </a:xfrm>
            <a:prstGeom prst="rect">
              <a:avLst/>
            </a:prstGeom>
            <a:noFill/>
          </p:spPr>
          <p:txBody>
            <a:bodyPr wrap="square" rtlCol="0">
              <a:spAutoFit/>
            </a:bodyPr>
            <a:lstStyle/>
            <a:p>
              <a:pPr algn="ctr">
                <a:defRPr/>
              </a:pP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vi-VN" sz="4000" dirty="0">
                  <a:latin typeface="Cambria" panose="02040503050406030204" pitchFamily="18" charset="0"/>
                  <a:ea typeface="Cambria" panose="02040503050406030204" pitchFamily="18" charset="0"/>
                </a:rPr>
                <a:t>Người ta đã vận dụng đặc điểm của chất ở trạng thái rắn trong trò chơi xếp hình ở hình 7</a:t>
              </a:r>
              <a:endParaRPr kumimoji="0"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81302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95833E-6 3.7037E-7 L -0.23881 0.03009 " pathEditMode="relative" rAng="0" ptsTypes="AA">
                                      <p:cBhvr>
                                        <p:cTn id="16" dur="2000" fill="hold"/>
                                        <p:tgtEl>
                                          <p:spTgt spid="5"/>
                                        </p:tgtEl>
                                        <p:attrNameLst>
                                          <p:attrName>ppt_x</p:attrName>
                                          <p:attrName>ppt_y</p:attrName>
                                        </p:attrNameLst>
                                      </p:cBhvr>
                                      <p:rCtr x="-11940" y="1505"/>
                                    </p:animMotion>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73521E-458D-D13E-6465-BB0C50B6C715}"/>
              </a:ext>
            </a:extLst>
          </p:cNvPr>
          <p:cNvSpPr txBox="1"/>
          <p:nvPr/>
        </p:nvSpPr>
        <p:spPr>
          <a:xfrm>
            <a:off x="844550" y="2746421"/>
            <a:ext cx="7101840" cy="3539430"/>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Con quạ trong hoạt động mở đầu đã cố gắng gắp từng viên sỏi thả vào chiếc bình chứa nước để nước dâng lên trong bình. Lượng nước dâng lên thể hiện rõ đặc điểm của chất ở trạng thái rắn là: chất ở trạng thái rắn chiếm khoảng không gian xác định.</a:t>
            </a:r>
            <a:endParaRPr lang="en-US" sz="32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0E911A8-C076-A6A0-89AE-44BA6DDE8376}"/>
              </a:ext>
            </a:extLst>
          </p:cNvPr>
          <p:cNvSpPr txBox="1"/>
          <p:nvPr/>
        </p:nvSpPr>
        <p:spPr>
          <a:xfrm>
            <a:off x="381000" y="572149"/>
            <a:ext cx="11459308" cy="1569660"/>
          </a:xfrm>
          <a:prstGeom prst="rect">
            <a:avLst/>
          </a:prstGeom>
          <a:noFill/>
        </p:spPr>
        <p:txBody>
          <a:bodyPr wrap="square">
            <a:spAutoFit/>
          </a:bodyPr>
          <a:lstStyle/>
          <a:p>
            <a:pPr algn="just"/>
            <a:r>
              <a:rPr lang="vi-VN" sz="3200" b="1" dirty="0">
                <a:solidFill>
                  <a:schemeClr val="accent2">
                    <a:lumMod val="75000"/>
                  </a:schemeClr>
                </a:solidFill>
                <a:latin typeface="Cambria" panose="02040503050406030204" pitchFamily="18" charset="0"/>
                <a:ea typeface="Cambria" panose="02040503050406030204" pitchFamily="18" charset="0"/>
              </a:rPr>
              <a:t>Con quạ trong hoạt động mở đầu đã làm gì để nước dâng lên trong bình? Lượng nước dâng lên thể hiện rõ đặc điểm nào của chất ở trạng thái rắn?</a:t>
            </a:r>
            <a:endParaRPr lang="en-US" sz="3200" b="1" dirty="0">
              <a:solidFill>
                <a:schemeClr val="accent2">
                  <a:lumMod val="75000"/>
                </a:schemeClr>
              </a:solidFill>
              <a:latin typeface="Cambria" panose="02040503050406030204" pitchFamily="18" charset="0"/>
              <a:ea typeface="Cambria" panose="02040503050406030204" pitchFamily="18" charset="0"/>
            </a:endParaRPr>
          </a:p>
        </p:txBody>
      </p:sp>
      <p:pic>
        <p:nvPicPr>
          <p:cNvPr id="3074" name="Picture 2" descr="Khoa học lớp 5 Kết nối tri thức Bài 4: Đặc điểm của chất ở trạng thái rắn, lỏng, khí. Sự biến đổi trạng thái của chất">
            <a:extLst>
              <a:ext uri="{FF2B5EF4-FFF2-40B4-BE49-F238E27FC236}">
                <a16:creationId xmlns:a16="http://schemas.microsoft.com/office/drawing/2014/main" id="{446213EA-AC55-DC47-8403-580238D2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700" y="2634252"/>
            <a:ext cx="29527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CE9A-5E97-8ED8-1AB5-49B750ACDF1F}"/>
              </a:ext>
            </a:extLst>
          </p:cNvPr>
          <p:cNvPicPr>
            <a:picLocks noChangeAspect="1"/>
          </p:cNvPicPr>
          <p:nvPr/>
        </p:nvPicPr>
        <p:blipFill>
          <a:blip r:embed="rId2"/>
          <a:stretch>
            <a:fillRect/>
          </a:stretch>
        </p:blipFill>
        <p:spPr>
          <a:xfrm>
            <a:off x="222007" y="0"/>
            <a:ext cx="11473666" cy="6547671"/>
          </a:xfrm>
          <a:prstGeom prst="rect">
            <a:avLst/>
          </a:prstGeom>
        </p:spPr>
      </p:pic>
    </p:spTree>
    <p:extLst>
      <p:ext uri="{BB962C8B-B14F-4D97-AF65-F5344CB8AC3E}">
        <p14:creationId xmlns:p14="http://schemas.microsoft.com/office/powerpoint/2010/main" val="279327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F790F41-0ED9-D03B-1677-8498BFADCA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69955" y="0"/>
            <a:ext cx="7800008" cy="5887850"/>
          </a:xfrm>
          <a:prstGeom prst="rect">
            <a:avLst/>
          </a:prstGeom>
        </p:spPr>
      </p:pic>
      <p:pic>
        <p:nvPicPr>
          <p:cNvPr id="2" name="Picture 1" descr="A cartoon of a water drop with a bubble net&#10;&#10;Description automatically generated">
            <a:extLst>
              <a:ext uri="{FF2B5EF4-FFF2-40B4-BE49-F238E27FC236}">
                <a16:creationId xmlns:a16="http://schemas.microsoft.com/office/drawing/2014/main" id="{FBF96BEC-A513-D6F2-C852-CC775E221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031" y1="54120" x2="24031" y2="54120"/>
                        <a14:foregroundMark x1="77358" y1="38126" x2="77358" y2="38126"/>
                      </a14:backgroundRemoval>
                    </a14:imgEffect>
                  </a14:imgLayer>
                </a14:imgProps>
              </a:ext>
              <a:ext uri="{28A0092B-C50C-407E-A947-70E740481C1C}">
                <a14:useLocalDpi xmlns:a14="http://schemas.microsoft.com/office/drawing/2010/main" val="0"/>
              </a:ext>
            </a:extLst>
          </a:blip>
          <a:stretch>
            <a:fillRect/>
          </a:stretch>
        </p:blipFill>
        <p:spPr>
          <a:xfrm>
            <a:off x="-1307447" y="806566"/>
            <a:ext cx="9629806" cy="7701919"/>
          </a:xfrm>
          <a:prstGeom prst="rect">
            <a:avLst/>
          </a:prstGeom>
        </p:spPr>
      </p:pic>
      <p:pic>
        <p:nvPicPr>
          <p:cNvPr id="9" name="Picture 8">
            <a:extLst>
              <a:ext uri="{FF2B5EF4-FFF2-40B4-BE49-F238E27FC236}">
                <a16:creationId xmlns:a16="http://schemas.microsoft.com/office/drawing/2014/main" id="{5B124BEC-0FB4-CDBE-0ED6-EB6E51C5924B}"/>
              </a:ext>
            </a:extLst>
          </p:cNvPr>
          <p:cNvPicPr>
            <a:picLocks noChangeAspect="1"/>
          </p:cNvPicPr>
          <p:nvPr/>
        </p:nvPicPr>
        <p:blipFill>
          <a:blip r:embed="rId5"/>
          <a:stretch>
            <a:fillRect/>
          </a:stretch>
        </p:blipFill>
        <p:spPr>
          <a:xfrm>
            <a:off x="6765991" y="305112"/>
            <a:ext cx="3744202" cy="5243952"/>
          </a:xfrm>
          <a:prstGeom prst="rect">
            <a:avLst/>
          </a:prstGeom>
        </p:spPr>
      </p:pic>
    </p:spTree>
    <p:extLst>
      <p:ext uri="{BB962C8B-B14F-4D97-AF65-F5344CB8AC3E}">
        <p14:creationId xmlns:p14="http://schemas.microsoft.com/office/powerpoint/2010/main" val="29351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9DBAD3-878F-A810-2F1A-CFE957965449}"/>
              </a:ext>
            </a:extLst>
          </p:cNvPr>
          <p:cNvPicPr>
            <a:picLocks noChangeAspect="1"/>
          </p:cNvPicPr>
          <p:nvPr/>
        </p:nvPicPr>
        <p:blipFill rotWithShape="1">
          <a:blip r:embed="rId2"/>
          <a:srcRect l="66649" t="17873" r="4590" b="6875"/>
          <a:stretch/>
        </p:blipFill>
        <p:spPr>
          <a:xfrm>
            <a:off x="8310311" y="3199371"/>
            <a:ext cx="3506550" cy="2887544"/>
          </a:xfrm>
          <a:prstGeom prst="rect">
            <a:avLst/>
          </a:prstGeom>
        </p:spPr>
      </p:pic>
      <p:sp>
        <p:nvSpPr>
          <p:cNvPr id="5" name="Rectangle: Rounded Corners 4">
            <a:extLst>
              <a:ext uri="{FF2B5EF4-FFF2-40B4-BE49-F238E27FC236}">
                <a16:creationId xmlns:a16="http://schemas.microsoft.com/office/drawing/2014/main" id="{DFE29287-5AB9-05A4-5856-FE8E05F9018C}"/>
              </a:ext>
            </a:extLst>
          </p:cNvPr>
          <p:cNvSpPr/>
          <p:nvPr/>
        </p:nvSpPr>
        <p:spPr>
          <a:xfrm>
            <a:off x="551705" y="624841"/>
            <a:ext cx="8133745" cy="4011930"/>
          </a:xfrm>
          <a:prstGeom prst="roundRect">
            <a:avLst>
              <a:gd name="adj" fmla="val 26735"/>
            </a:avLst>
          </a:prstGeom>
          <a:solidFill>
            <a:schemeClr val="bg1"/>
          </a:solidFill>
          <a:ln w="28575">
            <a:solidFill>
              <a:srgbClr val="FF64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Trong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truyện</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ngụ</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ngôn</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Ê-</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dốp</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để</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uống</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được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nước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một</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con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quạ</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cố</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gắng</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gắp</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từng</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viên</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sỏi</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thả</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vào</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chiếc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bình</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chứa</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nước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Theo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em</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con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quạ</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có</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thể</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uống</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được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nước</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không</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Vì</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 </a:t>
            </a:r>
            <a:r>
              <a:rPr lang="en-US" sz="4000" b="1" dirty="0" err="1">
                <a:solidFill>
                  <a:schemeClr val="tx1"/>
                </a:solidFill>
                <a:latin typeface="Cambria" panose="02040503050406030204" pitchFamily="18" charset="0"/>
                <a:ea typeface="Cambria" panose="02040503050406030204" pitchFamily="18" charset="0"/>
                <a:cs typeface="#9Slide05 HLT Boulevard" panose="00000400000000000000" pitchFamily="2" charset="0"/>
              </a:rPr>
              <a:t>sao</a:t>
            </a:r>
            <a:r>
              <a:rPr lang="en-US" sz="4000" b="1" dirty="0">
                <a:solidFill>
                  <a:schemeClr val="tx1"/>
                </a:solidFill>
                <a:latin typeface="Cambria" panose="02040503050406030204" pitchFamily="18" charset="0"/>
                <a:ea typeface="Cambria" panose="02040503050406030204" pitchFamily="18" charset="0"/>
                <a:cs typeface="#9Slide05 HLT Boulevard" panose="00000400000000000000" pitchFamily="2" charset="0"/>
              </a:rPr>
              <a:t>?</a:t>
            </a:r>
          </a:p>
        </p:txBody>
      </p:sp>
    </p:spTree>
    <p:extLst>
      <p:ext uri="{BB962C8B-B14F-4D97-AF65-F5344CB8AC3E}">
        <p14:creationId xmlns:p14="http://schemas.microsoft.com/office/powerpoint/2010/main" val="253641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3BB5FB-44AC-2E5C-A483-997A50CBC37E}"/>
              </a:ext>
            </a:extLst>
          </p:cNvPr>
          <p:cNvSpPr txBox="1"/>
          <p:nvPr/>
        </p:nvSpPr>
        <p:spPr>
          <a:xfrm>
            <a:off x="831850" y="1072892"/>
            <a:ext cx="7101840" cy="5016758"/>
          </a:xfrm>
          <a:prstGeom prst="rect">
            <a:avLst/>
          </a:prstGeom>
          <a:noFill/>
        </p:spPr>
        <p:txBody>
          <a:bodyPr wrap="square">
            <a:spAutoFit/>
          </a:bodyPr>
          <a:lstStyle/>
          <a:p>
            <a:pPr algn="just"/>
            <a:r>
              <a:rPr lang="vi-VN" sz="4000" b="1" dirty="0">
                <a:latin typeface="Cambria" panose="02040503050406030204" pitchFamily="18" charset="0"/>
                <a:ea typeface="Cambria" panose="02040503050406030204" pitchFamily="18" charset="0"/>
                <a:cs typeface="#9Slide05 HLT Boulevard" panose="00000400000000000000" pitchFamily="2" charset="0"/>
              </a:rPr>
              <a:t>Theo em, con quạ có thể uống được nước. Vì khi con quạ cố gắng gắp từng viên sỏi thả vào chiếc bình chứa nước sẽ làm cho nước trong bình từ </a:t>
            </a:r>
            <a:r>
              <a:rPr lang="vi-VN" sz="4000" b="1" dirty="0" err="1">
                <a:latin typeface="Cambria" panose="02040503050406030204" pitchFamily="18" charset="0"/>
                <a:ea typeface="Cambria" panose="02040503050406030204" pitchFamily="18" charset="0"/>
                <a:cs typeface="#9Slide05 HLT Boulevard" panose="00000400000000000000" pitchFamily="2" charset="0"/>
              </a:rPr>
              <a:t>từ</a:t>
            </a:r>
            <a:r>
              <a:rPr lang="vi-VN" sz="4000" b="1" dirty="0">
                <a:latin typeface="Cambria" panose="02040503050406030204" pitchFamily="18" charset="0"/>
                <a:ea typeface="Cambria" panose="02040503050406030204" pitchFamily="18" charset="0"/>
                <a:cs typeface="#9Slide05 HLT Boulevard" panose="00000400000000000000" pitchFamily="2" charset="0"/>
              </a:rPr>
              <a:t> dâng lên. Khi nước dâng lên đến miệng lọ, con quạ có thể uống được nước.</a:t>
            </a:r>
            <a:endParaRPr lang="en-US" sz="4000" b="1" dirty="0">
              <a:latin typeface="Cambria" panose="02040503050406030204" pitchFamily="18" charset="0"/>
              <a:ea typeface="Cambria" panose="02040503050406030204" pitchFamily="18" charset="0"/>
              <a:cs typeface="#9Slide05 HLT Boulevard" panose="00000400000000000000" pitchFamily="2" charset="0"/>
            </a:endParaRPr>
          </a:p>
        </p:txBody>
      </p:sp>
      <p:pic>
        <p:nvPicPr>
          <p:cNvPr id="6" name="Picture 5" descr="A cartoon of a child holding a pencil and a notebook&#10;&#10;Description automatically generated">
            <a:extLst>
              <a:ext uri="{FF2B5EF4-FFF2-40B4-BE49-F238E27FC236}">
                <a16:creationId xmlns:a16="http://schemas.microsoft.com/office/drawing/2014/main" id="{E4E96233-A837-D9A4-DF92-342AFFBFA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446" y="1855921"/>
            <a:ext cx="3269704" cy="3929187"/>
          </a:xfrm>
          <a:prstGeom prst="rect">
            <a:avLst/>
          </a:prstGeom>
        </p:spPr>
      </p:pic>
    </p:spTree>
    <p:extLst>
      <p:ext uri="{BB962C8B-B14F-4D97-AF65-F5344CB8AC3E}">
        <p14:creationId xmlns:p14="http://schemas.microsoft.com/office/powerpoint/2010/main" val="18575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F790F41-0ED9-D03B-1677-8498BFADCA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61341" y="0"/>
            <a:ext cx="7800008" cy="5887850"/>
          </a:xfrm>
          <a:prstGeom prst="rect">
            <a:avLst/>
          </a:prstGeom>
        </p:spPr>
      </p:pic>
      <p:pic>
        <p:nvPicPr>
          <p:cNvPr id="3" name="Picture 2" descr="A cartoon of a water drop with a bubble net&#10;&#10;Description automatically generated">
            <a:extLst>
              <a:ext uri="{FF2B5EF4-FFF2-40B4-BE49-F238E27FC236}">
                <a16:creationId xmlns:a16="http://schemas.microsoft.com/office/drawing/2014/main" id="{28F2EA18-9BAD-033E-8D3D-22CB30871F8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24031" y1="54120" x2="24031" y2="54120"/>
                        <a14:foregroundMark x1="77358" y1="38126" x2="77358" y2="38126"/>
                      </a14:backgroundRemoval>
                    </a14:imgEffect>
                  </a14:imgLayer>
                </a14:imgProps>
              </a:ext>
              <a:ext uri="{28A0092B-C50C-407E-A947-70E740481C1C}">
                <a14:useLocalDpi xmlns:a14="http://schemas.microsoft.com/office/drawing/2010/main" val="0"/>
              </a:ext>
            </a:extLst>
          </a:blip>
          <a:stretch>
            <a:fillRect/>
          </a:stretch>
        </p:blipFill>
        <p:spPr>
          <a:xfrm>
            <a:off x="-735465" y="2258553"/>
            <a:ext cx="7058496" cy="5645385"/>
          </a:xfrm>
          <a:prstGeom prst="rect">
            <a:avLst/>
          </a:prstGeom>
        </p:spPr>
      </p:pic>
      <p:pic>
        <p:nvPicPr>
          <p:cNvPr id="4" name="Picture 3">
            <a:extLst>
              <a:ext uri="{FF2B5EF4-FFF2-40B4-BE49-F238E27FC236}">
                <a16:creationId xmlns:a16="http://schemas.microsoft.com/office/drawing/2014/main" id="{EEB6550D-804E-75C3-6689-D74EC483DC45}"/>
              </a:ext>
            </a:extLst>
          </p:cNvPr>
          <p:cNvPicPr>
            <a:picLocks noChangeAspect="1"/>
          </p:cNvPicPr>
          <p:nvPr/>
        </p:nvPicPr>
        <p:blipFill>
          <a:blip r:embed="rId5"/>
          <a:stretch>
            <a:fillRect/>
          </a:stretch>
        </p:blipFill>
        <p:spPr>
          <a:xfrm>
            <a:off x="6323031" y="359381"/>
            <a:ext cx="4383129" cy="5528469"/>
          </a:xfrm>
          <a:prstGeom prst="rect">
            <a:avLst/>
          </a:prstGeom>
        </p:spPr>
      </p:pic>
    </p:spTree>
    <p:extLst>
      <p:ext uri="{BB962C8B-B14F-4D97-AF65-F5344CB8AC3E}">
        <p14:creationId xmlns:p14="http://schemas.microsoft.com/office/powerpoint/2010/main" val="22780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E62295-AF3B-11B7-8D8B-13C9EBAF021E}"/>
              </a:ext>
            </a:extLst>
          </p:cNvPr>
          <p:cNvPicPr>
            <a:picLocks noChangeAspect="1"/>
          </p:cNvPicPr>
          <p:nvPr/>
        </p:nvPicPr>
        <p:blipFill>
          <a:blip r:embed="rId2"/>
          <a:stretch>
            <a:fillRect/>
          </a:stretch>
        </p:blipFill>
        <p:spPr>
          <a:xfrm>
            <a:off x="520725" y="293966"/>
            <a:ext cx="11150550" cy="707197"/>
          </a:xfrm>
          <a:prstGeom prst="rect">
            <a:avLst/>
          </a:prstGeom>
        </p:spPr>
      </p:pic>
      <p:sp>
        <p:nvSpPr>
          <p:cNvPr id="8" name="TextBox 7">
            <a:extLst>
              <a:ext uri="{FF2B5EF4-FFF2-40B4-BE49-F238E27FC236}">
                <a16:creationId xmlns:a16="http://schemas.microsoft.com/office/drawing/2014/main" id="{E7348A63-AF76-2D30-C21A-5C5852FBCF4D}"/>
              </a:ext>
            </a:extLst>
          </p:cNvPr>
          <p:cNvSpPr txBox="1"/>
          <p:nvPr/>
        </p:nvSpPr>
        <p:spPr>
          <a:xfrm>
            <a:off x="376140" y="1044339"/>
            <a:ext cx="11436813" cy="1569660"/>
          </a:xfrm>
          <a:prstGeom prst="rect">
            <a:avLst/>
          </a:prstGeom>
          <a:noFill/>
        </p:spPr>
        <p:txBody>
          <a:bodyPr wrap="square">
            <a:spAutoFit/>
          </a:bodyPr>
          <a:lstStyle/>
          <a:p>
            <a:pPr algn="just"/>
            <a:r>
              <a:rPr lang="vi-VN" sz="3200" dirty="0">
                <a:effectLst/>
                <a:highlight>
                  <a:srgbClr val="FFFFFF"/>
                </a:highlight>
                <a:latin typeface="Cambria" panose="02040503050406030204" pitchFamily="18" charset="0"/>
                <a:ea typeface="Cambria" panose="02040503050406030204" pitchFamily="18" charset="0"/>
                <a:cs typeface="Calibri" panose="020F0502020204030204" pitchFamily="34" charset="0"/>
              </a:rPr>
              <a:t>Sắp xếp các chất: muối ăn, hơi nước, nhôm, ni-tơ (</a:t>
            </a:r>
            <a:r>
              <a:rPr lang="vi-VN" sz="3200" dirty="0" err="1">
                <a:effectLst/>
                <a:highlight>
                  <a:srgbClr val="FFFFFF"/>
                </a:highlight>
                <a:latin typeface="Cambria" panose="02040503050406030204" pitchFamily="18" charset="0"/>
                <a:ea typeface="Cambria" panose="02040503050406030204" pitchFamily="18" charset="0"/>
                <a:cs typeface="Calibri" panose="020F0502020204030204" pitchFamily="34" charset="0"/>
              </a:rPr>
              <a:t>nitrogen</a:t>
            </a:r>
            <a:r>
              <a:rPr lang="vi-VN" sz="3200" dirty="0">
                <a:effectLst/>
                <a:highlight>
                  <a:srgbClr val="FFFFFF"/>
                </a:highlight>
                <a:latin typeface="Cambria" panose="02040503050406030204" pitchFamily="18" charset="0"/>
                <a:ea typeface="Cambria" panose="02040503050406030204" pitchFamily="18" charset="0"/>
                <a:cs typeface="Calibri" panose="020F0502020204030204" pitchFamily="34" charset="0"/>
              </a:rPr>
              <a:t>), nước uống, dầu ăn, giấm ăn, ô-xi (</a:t>
            </a:r>
            <a:r>
              <a:rPr lang="vi-VN" sz="3200" dirty="0" err="1">
                <a:effectLst/>
                <a:highlight>
                  <a:srgbClr val="FFFFFF"/>
                </a:highlight>
                <a:latin typeface="Cambria" panose="02040503050406030204" pitchFamily="18" charset="0"/>
                <a:ea typeface="Cambria" panose="02040503050406030204" pitchFamily="18" charset="0"/>
                <a:cs typeface="Calibri" panose="020F0502020204030204" pitchFamily="34" charset="0"/>
              </a:rPr>
              <a:t>oxygen</a:t>
            </a:r>
            <a:r>
              <a:rPr lang="vi-VN" sz="3200" dirty="0">
                <a:effectLst/>
                <a:highlight>
                  <a:srgbClr val="FFFFFF"/>
                </a:highlight>
                <a:latin typeface="Cambria" panose="02040503050406030204" pitchFamily="18" charset="0"/>
                <a:ea typeface="Cambria" panose="02040503050406030204" pitchFamily="18" charset="0"/>
                <a:cs typeface="Calibri" panose="020F0502020204030204" pitchFamily="34" charset="0"/>
              </a:rPr>
              <a:t>), </a:t>
            </a:r>
            <a:r>
              <a:rPr lang="vi-VN" sz="3200" dirty="0" err="1">
                <a:effectLst/>
                <a:highlight>
                  <a:srgbClr val="FFFFFF"/>
                </a:highlight>
                <a:latin typeface="Cambria" panose="02040503050406030204" pitchFamily="18" charset="0"/>
                <a:ea typeface="Cambria" panose="02040503050406030204" pitchFamily="18" charset="0"/>
                <a:cs typeface="Calibri" panose="020F0502020204030204" pitchFamily="34" charset="0"/>
              </a:rPr>
              <a:t>thuỷ</a:t>
            </a:r>
            <a:r>
              <a:rPr lang="vi-VN" sz="3200" dirty="0">
                <a:effectLst/>
                <a:highlight>
                  <a:srgbClr val="FFFFFF"/>
                </a:highlight>
                <a:latin typeface="Cambria" panose="02040503050406030204" pitchFamily="18" charset="0"/>
                <a:ea typeface="Cambria" panose="02040503050406030204" pitchFamily="18" charset="0"/>
                <a:cs typeface="Calibri" panose="020F0502020204030204" pitchFamily="34" charset="0"/>
              </a:rPr>
              <a:t> tinh (ở nhiệt độ bình thường) vào vị trí thích hợp theo bảng gợi ý dưới đây.</a:t>
            </a:r>
            <a:endParaRPr lang="en-US" sz="2000"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EC27064F-E595-670D-31FE-CFB5C6374890}"/>
              </a:ext>
            </a:extLst>
          </p:cNvPr>
          <p:cNvGraphicFramePr>
            <a:graphicFrameLocks noGrp="1"/>
          </p:cNvGraphicFramePr>
          <p:nvPr>
            <p:extLst>
              <p:ext uri="{D42A27DB-BD31-4B8C-83A1-F6EECF244321}">
                <p14:modId xmlns:p14="http://schemas.microsoft.com/office/powerpoint/2010/main" val="1764404166"/>
              </p:ext>
            </p:extLst>
          </p:nvPr>
        </p:nvGraphicFramePr>
        <p:xfrm>
          <a:off x="520724" y="2766646"/>
          <a:ext cx="11147646" cy="3313254"/>
        </p:xfrm>
        <a:graphic>
          <a:graphicData uri="http://schemas.openxmlformats.org/drawingml/2006/table">
            <a:tbl>
              <a:tblPr firstRow="1" bandRow="1">
                <a:tableStyleId>{5C22544A-7EE6-4342-B048-85BDC9FD1C3A}</a:tableStyleId>
              </a:tblPr>
              <a:tblGrid>
                <a:gridCol w="3715882">
                  <a:extLst>
                    <a:ext uri="{9D8B030D-6E8A-4147-A177-3AD203B41FA5}">
                      <a16:colId xmlns:a16="http://schemas.microsoft.com/office/drawing/2014/main" val="3141412504"/>
                    </a:ext>
                  </a:extLst>
                </a:gridCol>
                <a:gridCol w="3715882">
                  <a:extLst>
                    <a:ext uri="{9D8B030D-6E8A-4147-A177-3AD203B41FA5}">
                      <a16:colId xmlns:a16="http://schemas.microsoft.com/office/drawing/2014/main" val="2587109997"/>
                    </a:ext>
                  </a:extLst>
                </a:gridCol>
                <a:gridCol w="3715882">
                  <a:extLst>
                    <a:ext uri="{9D8B030D-6E8A-4147-A177-3AD203B41FA5}">
                      <a16:colId xmlns:a16="http://schemas.microsoft.com/office/drawing/2014/main" val="3625447663"/>
                    </a:ext>
                  </a:extLst>
                </a:gridCol>
              </a:tblGrid>
              <a:tr h="1500554">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Trạng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rắn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chemeClr val="tx1"/>
                          </a:solidFill>
                          <a:latin typeface="Times New Roman" panose="02020603050405020304" pitchFamily="18" charset="0"/>
                          <a:ea typeface="+mn-ea"/>
                          <a:cs typeface="Times New Roman" panose="02020603050405020304" pitchFamily="18" charset="0"/>
                        </a:rPr>
                        <a:t>Trạng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thái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lỏng</a:t>
                      </a: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chemeClr val="tx1"/>
                          </a:solidFill>
                          <a:latin typeface="Times New Roman" panose="02020603050405020304" pitchFamily="18" charset="0"/>
                          <a:ea typeface="+mn-ea"/>
                          <a:cs typeface="Times New Roman" panose="02020603050405020304" pitchFamily="18" charset="0"/>
                        </a:rPr>
                        <a:t>Trạng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thái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khí</a:t>
                      </a: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extLst>
                  <a:ext uri="{0D108BD9-81ED-4DB2-BD59-A6C34878D82A}">
                    <a16:rowId xmlns:a16="http://schemas.microsoft.com/office/drawing/2014/main" val="4086929016"/>
                  </a:ext>
                </a:extLst>
              </a:tr>
              <a:tr h="175877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034015"/>
                  </a:ext>
                </a:extLst>
              </a:tr>
            </a:tbl>
          </a:graphicData>
        </a:graphic>
      </p:graphicFrame>
      <p:pic>
        <p:nvPicPr>
          <p:cNvPr id="3" name="Picture 2" descr="A couple of kids sitting at desks&#10;&#10;Description automatically generated">
            <a:extLst>
              <a:ext uri="{FF2B5EF4-FFF2-40B4-BE49-F238E27FC236}">
                <a16:creationId xmlns:a16="http://schemas.microsoft.com/office/drawing/2014/main" id="{09399A38-8BC7-3DBF-BC31-C50AC5947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24" y="4362622"/>
            <a:ext cx="3828319" cy="2364550"/>
          </a:xfrm>
          <a:prstGeom prst="rect">
            <a:avLst/>
          </a:prstGeom>
        </p:spPr>
      </p:pic>
    </p:spTree>
    <p:extLst>
      <p:ext uri="{BB962C8B-B14F-4D97-AF65-F5344CB8AC3E}">
        <p14:creationId xmlns:p14="http://schemas.microsoft.com/office/powerpoint/2010/main" val="32093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4E17B0-1468-DE30-C53B-6663764A27DF}"/>
              </a:ext>
            </a:extLst>
          </p:cNvPr>
          <p:cNvGraphicFramePr>
            <a:graphicFrameLocks noGrp="1"/>
          </p:cNvGraphicFramePr>
          <p:nvPr>
            <p:extLst>
              <p:ext uri="{D42A27DB-BD31-4B8C-83A1-F6EECF244321}">
                <p14:modId xmlns:p14="http://schemas.microsoft.com/office/powerpoint/2010/main" val="612403438"/>
              </p:ext>
            </p:extLst>
          </p:nvPr>
        </p:nvGraphicFramePr>
        <p:xfrm>
          <a:off x="400175" y="979060"/>
          <a:ext cx="11147646" cy="5374848"/>
        </p:xfrm>
        <a:graphic>
          <a:graphicData uri="http://schemas.openxmlformats.org/drawingml/2006/table">
            <a:tbl>
              <a:tblPr firstRow="1" bandRow="1">
                <a:tableStyleId>{5C22544A-7EE6-4342-B048-85BDC9FD1C3A}</a:tableStyleId>
              </a:tblPr>
              <a:tblGrid>
                <a:gridCol w="3715882">
                  <a:extLst>
                    <a:ext uri="{9D8B030D-6E8A-4147-A177-3AD203B41FA5}">
                      <a16:colId xmlns:a16="http://schemas.microsoft.com/office/drawing/2014/main" val="3141412504"/>
                    </a:ext>
                  </a:extLst>
                </a:gridCol>
                <a:gridCol w="3715882">
                  <a:extLst>
                    <a:ext uri="{9D8B030D-6E8A-4147-A177-3AD203B41FA5}">
                      <a16:colId xmlns:a16="http://schemas.microsoft.com/office/drawing/2014/main" val="2587109997"/>
                    </a:ext>
                  </a:extLst>
                </a:gridCol>
                <a:gridCol w="3715882">
                  <a:extLst>
                    <a:ext uri="{9D8B030D-6E8A-4147-A177-3AD203B41FA5}">
                      <a16:colId xmlns:a16="http://schemas.microsoft.com/office/drawing/2014/main" val="3625447663"/>
                    </a:ext>
                  </a:extLst>
                </a:gridCol>
              </a:tblGrid>
              <a:tr h="2406870">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Trạng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rắn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chemeClr val="tx1"/>
                          </a:solidFill>
                          <a:latin typeface="Times New Roman" panose="02020603050405020304" pitchFamily="18" charset="0"/>
                          <a:ea typeface="+mn-ea"/>
                          <a:cs typeface="Times New Roman" panose="02020603050405020304" pitchFamily="18" charset="0"/>
                        </a:rPr>
                        <a:t>Trạng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thái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lỏng</a:t>
                      </a: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chemeClr val="tx1"/>
                          </a:solidFill>
                          <a:latin typeface="Times New Roman" panose="02020603050405020304" pitchFamily="18" charset="0"/>
                          <a:ea typeface="+mn-ea"/>
                          <a:cs typeface="Times New Roman" panose="02020603050405020304" pitchFamily="18" charset="0"/>
                        </a:rPr>
                        <a:t>Trạng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thái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khí</a:t>
                      </a:r>
                      <a:endParaRPr lang="en-US" sz="32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FE4"/>
                    </a:solidFill>
                  </a:tcPr>
                </a:tc>
                <a:extLst>
                  <a:ext uri="{0D108BD9-81ED-4DB2-BD59-A6C34878D82A}">
                    <a16:rowId xmlns:a16="http://schemas.microsoft.com/office/drawing/2014/main" val="4086929016"/>
                  </a:ext>
                </a:extLst>
              </a:tr>
              <a:tr h="2967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034015"/>
                  </a:ext>
                </a:extLst>
              </a:tr>
            </a:tbl>
          </a:graphicData>
        </a:graphic>
      </p:graphicFrame>
      <p:sp>
        <p:nvSpPr>
          <p:cNvPr id="6" name="Speech Bubble: Rectangle with Corners Rounded 5">
            <a:extLst>
              <a:ext uri="{FF2B5EF4-FFF2-40B4-BE49-F238E27FC236}">
                <a16:creationId xmlns:a16="http://schemas.microsoft.com/office/drawing/2014/main" id="{251C64CE-1288-303B-F7AA-1AF72DE40705}"/>
              </a:ext>
            </a:extLst>
          </p:cNvPr>
          <p:cNvSpPr/>
          <p:nvPr/>
        </p:nvSpPr>
        <p:spPr>
          <a:xfrm>
            <a:off x="498231" y="3628109"/>
            <a:ext cx="3537188" cy="2314279"/>
          </a:xfrm>
          <a:prstGeom prst="wedgeRoundRectCallout">
            <a:avLst>
              <a:gd name="adj1" fmla="val -5166"/>
              <a:gd name="adj2" fmla="val 42977"/>
              <a:gd name="adj3" fmla="val 16667"/>
            </a:avLst>
          </a:prstGeom>
          <a:solidFill>
            <a:srgbClr val="DFF1CB"/>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ambria" panose="02040503050406030204" pitchFamily="18" charset="0"/>
                <a:ea typeface="思源黑体旧字形 Light"/>
              </a:rPr>
              <a:t>Món</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ăn</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nhôm</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thủy</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tinh</a:t>
            </a:r>
            <a:endParaRPr kumimoji="0" lang="en-US" sz="3600" b="1" i="0" u="none" strike="noStrike" kern="1200" cap="none" spc="0" normalizeH="0" baseline="0" noProof="0" dirty="0">
              <a:ln>
                <a:noFill/>
              </a:ln>
              <a:solidFill>
                <a:srgbClr val="F23F27"/>
              </a:solidFill>
              <a:effectLst/>
              <a:uLnTx/>
              <a:uFillTx/>
              <a:latin typeface="Cambria" panose="02040503050406030204" pitchFamily="18" charset="0"/>
              <a:ea typeface="思源黑体旧字形 Light"/>
            </a:endParaRPr>
          </a:p>
        </p:txBody>
      </p:sp>
      <p:sp>
        <p:nvSpPr>
          <p:cNvPr id="7" name="Speech Bubble: Rectangle with Corners Rounded 6">
            <a:extLst>
              <a:ext uri="{FF2B5EF4-FFF2-40B4-BE49-F238E27FC236}">
                <a16:creationId xmlns:a16="http://schemas.microsoft.com/office/drawing/2014/main" id="{E589732B-C504-0342-2F5D-5529B2BC2038}"/>
              </a:ext>
            </a:extLst>
          </p:cNvPr>
          <p:cNvSpPr/>
          <p:nvPr/>
        </p:nvSpPr>
        <p:spPr>
          <a:xfrm>
            <a:off x="4156921" y="3628109"/>
            <a:ext cx="3634154" cy="2250831"/>
          </a:xfrm>
          <a:prstGeom prst="wedgeRoundRectCallout">
            <a:avLst>
              <a:gd name="adj1" fmla="val -5166"/>
              <a:gd name="adj2" fmla="val 42977"/>
              <a:gd name="adj3" fmla="val 16667"/>
            </a:avLst>
          </a:prstGeom>
          <a:solidFill>
            <a:srgbClr val="DFF1CB"/>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ambria" panose="02040503050406030204" pitchFamily="18" charset="0"/>
                <a:ea typeface="思源黑体旧字形 Light"/>
              </a:rPr>
              <a:t>Nước</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uống</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dầu</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ăn</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giấm</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ăn</a:t>
            </a:r>
            <a:endParaRPr kumimoji="0" lang="en-US" sz="3600" b="1" i="0" u="none" strike="noStrike" kern="1200" cap="none" spc="0" normalizeH="0" baseline="0" noProof="0" dirty="0">
              <a:ln>
                <a:noFill/>
              </a:ln>
              <a:solidFill>
                <a:srgbClr val="F23F27"/>
              </a:solidFill>
              <a:effectLst/>
              <a:uLnTx/>
              <a:uFillTx/>
              <a:latin typeface="Cambria" panose="02040503050406030204" pitchFamily="18" charset="0"/>
              <a:ea typeface="思源黑体旧字形 Light"/>
            </a:endParaRPr>
          </a:p>
        </p:txBody>
      </p:sp>
      <p:sp>
        <p:nvSpPr>
          <p:cNvPr id="8" name="Speech Bubble: Rectangle with Corners Rounded 7">
            <a:extLst>
              <a:ext uri="{FF2B5EF4-FFF2-40B4-BE49-F238E27FC236}">
                <a16:creationId xmlns:a16="http://schemas.microsoft.com/office/drawing/2014/main" id="{8E24CC1C-DBDD-E467-4B1E-C18E4E61245F}"/>
              </a:ext>
            </a:extLst>
          </p:cNvPr>
          <p:cNvSpPr/>
          <p:nvPr/>
        </p:nvSpPr>
        <p:spPr>
          <a:xfrm>
            <a:off x="7912576" y="3628109"/>
            <a:ext cx="3513743" cy="2250831"/>
          </a:xfrm>
          <a:prstGeom prst="wedgeRoundRectCallout">
            <a:avLst>
              <a:gd name="adj1" fmla="val -5166"/>
              <a:gd name="adj2" fmla="val 42977"/>
              <a:gd name="adj3" fmla="val 16667"/>
            </a:avLst>
          </a:prstGeom>
          <a:solidFill>
            <a:srgbClr val="DFF1CB"/>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ambria" panose="02040503050406030204" pitchFamily="18" charset="0"/>
                <a:ea typeface="思源黑体旧字形 Light"/>
              </a:rPr>
              <a:t>Hơi</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nước</a:t>
            </a:r>
            <a:r>
              <a:rPr lang="en-US" sz="3600" b="1" dirty="0">
                <a:solidFill>
                  <a:schemeClr val="tx1"/>
                </a:solidFill>
                <a:latin typeface="Cambria" panose="02040503050406030204" pitchFamily="18" charset="0"/>
                <a:ea typeface="思源黑体旧字形 Light"/>
              </a:rPr>
              <a:t>, </a:t>
            </a:r>
            <a:r>
              <a:rPr lang="en-US" sz="3600" b="1" dirty="0" err="1">
                <a:solidFill>
                  <a:schemeClr val="tx1"/>
                </a:solidFill>
                <a:latin typeface="Cambria" panose="02040503050406030204" pitchFamily="18" charset="0"/>
                <a:ea typeface="思源黑体旧字形 Light"/>
              </a:rPr>
              <a:t>ni-tơ</a:t>
            </a:r>
            <a:r>
              <a:rPr lang="en-US" sz="3600" b="1" dirty="0">
                <a:solidFill>
                  <a:schemeClr val="tx1"/>
                </a:solidFill>
                <a:latin typeface="Cambria" panose="02040503050406030204" pitchFamily="18" charset="0"/>
                <a:ea typeface="思源黑体旧字形 Light"/>
              </a:rPr>
              <a:t>(nitrogen), ô-xi (oxygen)</a:t>
            </a:r>
            <a:endParaRPr kumimoji="0" lang="en-US" sz="3600" b="1" i="0" u="none" strike="noStrike" kern="1200" cap="none" spc="0" normalizeH="0" baseline="0" noProof="0" dirty="0">
              <a:ln>
                <a:noFill/>
              </a:ln>
              <a:solidFill>
                <a:srgbClr val="F23F27"/>
              </a:solidFill>
              <a:effectLst/>
              <a:uLnTx/>
              <a:uFillTx/>
              <a:latin typeface="Cambria" panose="02040503050406030204" pitchFamily="18" charset="0"/>
              <a:ea typeface="思源黑体旧字形 Light"/>
            </a:endParaRPr>
          </a:p>
        </p:txBody>
      </p:sp>
    </p:spTree>
    <p:extLst>
      <p:ext uri="{BB962C8B-B14F-4D97-AF65-F5344CB8AC3E}">
        <p14:creationId xmlns:p14="http://schemas.microsoft.com/office/powerpoint/2010/main" val="2441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5656A-39F0-3BD1-2669-17A6256A4611}"/>
              </a:ext>
            </a:extLst>
          </p:cNvPr>
          <p:cNvPicPr>
            <a:picLocks noChangeAspect="1"/>
          </p:cNvPicPr>
          <p:nvPr/>
        </p:nvPicPr>
        <p:blipFill rotWithShape="1">
          <a:blip r:embed="rId2"/>
          <a:srcRect l="59279"/>
          <a:stretch/>
        </p:blipFill>
        <p:spPr>
          <a:xfrm>
            <a:off x="6623243" y="637283"/>
            <a:ext cx="5246372" cy="5873372"/>
          </a:xfrm>
          <a:prstGeom prst="rect">
            <a:avLst/>
          </a:prstGeom>
        </p:spPr>
      </p:pic>
      <p:sp>
        <p:nvSpPr>
          <p:cNvPr id="6" name="TextBox 5">
            <a:extLst>
              <a:ext uri="{FF2B5EF4-FFF2-40B4-BE49-F238E27FC236}">
                <a16:creationId xmlns:a16="http://schemas.microsoft.com/office/drawing/2014/main" id="{BBF55856-0F50-CD59-F378-79E2A4956D6F}"/>
              </a:ext>
            </a:extLst>
          </p:cNvPr>
          <p:cNvSpPr txBox="1"/>
          <p:nvPr/>
        </p:nvSpPr>
        <p:spPr>
          <a:xfrm>
            <a:off x="213360" y="573148"/>
            <a:ext cx="6409883" cy="6001643"/>
          </a:xfrm>
          <a:prstGeom prst="rect">
            <a:avLst/>
          </a:prstGeom>
          <a:noFill/>
        </p:spPr>
        <p:txBody>
          <a:bodyPr wrap="square">
            <a:spAutoFit/>
          </a:bodyPr>
          <a:lstStyle/>
          <a:p>
            <a:pPr algn="just"/>
            <a:r>
              <a:rPr lang="vi-VN" sz="3200" dirty="0">
                <a:highlight>
                  <a:srgbClr val="FFFFFF"/>
                </a:highlight>
                <a:latin typeface="Cambria" panose="02040503050406030204" pitchFamily="18" charset="0"/>
                <a:ea typeface="Cambria" panose="02040503050406030204" pitchFamily="18" charset="0"/>
                <a:cs typeface="Calibri" panose="020F0502020204030204" pitchFamily="34" charset="0"/>
              </a:rPr>
              <a:t>- Bơm cùng một lượng khí vào hai quả bóng bay khác nhau (hình 2). Quan sát hình và cho biết chất ở trạng thái khí có hình dạng xác định hay có hình dạng của vật chứa nó.</a:t>
            </a:r>
          </a:p>
          <a:p>
            <a:pPr algn="just"/>
            <a:r>
              <a:rPr lang="vi-VN" sz="3200" dirty="0">
                <a:highlight>
                  <a:srgbClr val="FFFFFF"/>
                </a:highlight>
                <a:latin typeface="Cambria" panose="02040503050406030204" pitchFamily="18" charset="0"/>
                <a:ea typeface="Cambria" panose="02040503050406030204" pitchFamily="18" charset="0"/>
                <a:cs typeface="Calibri" panose="020F0502020204030204" pitchFamily="34" charset="0"/>
              </a:rPr>
              <a:t>- Quan sát hình 3 và nhận xét vị trí của ruột bơm tiêm cố định hay thay đổi khi bơm tiêm chứa cùng một lượng không khí. Từ đó rút ra kết luận: chất ở trạng thái khí chiếm khoảng không gian xác định hay không xác định.</a:t>
            </a:r>
          </a:p>
        </p:txBody>
      </p:sp>
    </p:spTree>
    <p:extLst>
      <p:ext uri="{BB962C8B-B14F-4D97-AF65-F5344CB8AC3E}">
        <p14:creationId xmlns:p14="http://schemas.microsoft.com/office/powerpoint/2010/main" val="177780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10;&#10;Description automatically generated">
            <a:extLst>
              <a:ext uri="{FF2B5EF4-FFF2-40B4-BE49-F238E27FC236}">
                <a16:creationId xmlns:a16="http://schemas.microsoft.com/office/drawing/2014/main" id="{A4ECD573-FE2E-6360-698A-44E0E65EA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772" y="1005630"/>
            <a:ext cx="7102456" cy="4846740"/>
          </a:xfrm>
          <a:prstGeom prst="rect">
            <a:avLst/>
          </a:prstGeom>
        </p:spPr>
      </p:pic>
    </p:spTree>
    <p:extLst>
      <p:ext uri="{BB962C8B-B14F-4D97-AF65-F5344CB8AC3E}">
        <p14:creationId xmlns:p14="http://schemas.microsoft.com/office/powerpoint/2010/main" val="25324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843</Words>
  <Application>Microsoft Office PowerPoint</Application>
  <PresentationFormat>Widescreen</PresentationFormat>
  <Paragraphs>42</Paragraphs>
  <Slides>18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等线</vt:lpstr>
      <vt:lpstr>Aptos</vt:lpstr>
      <vt:lpstr>Aptos Display</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Administrator</cp:lastModifiedBy>
  <cp:revision>21</cp:revision>
  <dcterms:created xsi:type="dcterms:W3CDTF">2024-06-20T02:16:33Z</dcterms:created>
  <dcterms:modified xsi:type="dcterms:W3CDTF">2025-11-06T05:37:44Z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2024-06-20T02:52:11Z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9691469d-9748-493b-a72a-19f44fdd6d18</vt:lpwstr>
  </property>
  <property fmtid="{D5CDD505-2E9C-101B-9397-08002B2CF9AE}" pid="8" name="MSIP_Label_defa4170-0d19-0005-0004-bc88714345d2_ContentBits">
    <vt:lpwstr>0</vt:lpwstr>
  </property>
</Properties>
</file>