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65" r:id="rId4"/>
    <p:sldId id="284" r:id="rId5"/>
    <p:sldId id="285" r:id="rId6"/>
    <p:sldId id="277" r:id="rId7"/>
    <p:sldId id="278" r:id="rId8"/>
    <p:sldId id="286" r:id="rId9"/>
    <p:sldId id="279" r:id="rId10"/>
    <p:sldId id="261" r:id="rId11"/>
    <p:sldId id="287" r:id="rId12"/>
    <p:sldId id="264" r:id="rId13"/>
    <p:sldId id="263" r:id="rId14"/>
    <p:sldId id="280" r:id="rId15"/>
    <p:sldId id="281" r:id="rId16"/>
    <p:sldId id="268" r:id="rId17"/>
    <p:sldId id="288" r:id="rId18"/>
    <p:sldId id="282" r:id="rId19"/>
  </p:sldIdLst>
  <p:sldSz cx="18288000" cy="10287000"/>
  <p:notesSz cx="6858000" cy="9144000"/>
  <p:embeddedFontLst>
    <p:embeddedFont>
      <p:font typeface="#9Slide04 Rokkitt ExtraBold" panose="00000900000000000000" pitchFamily="2" charset="0"/>
      <p:bold r:id="rId20"/>
    </p:embeddedFont>
    <p:embeddedFont>
      <p:font typeface="#9Slide07 IcielCrocante" panose="02000000000000000000" pitchFamily="2" charset="0"/>
      <p:regular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2F"/>
    <a:srgbClr val="FDF59F"/>
    <a:srgbClr val="E9342E"/>
    <a:srgbClr val="E8342E"/>
    <a:srgbClr val="E03722"/>
    <a:srgbClr val="9E4B32"/>
    <a:srgbClr val="FFFAF7"/>
    <a:srgbClr val="F3E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E40AE45-0A03-8CD2-525F-67ABDBF8DCC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3FCE06A0-B948-8CC4-3ACD-412E537B07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svg"/><Relationship Id="rId7"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A9E53-637F-FE08-0ECC-C0C748B3C79A}"/>
              </a:ext>
            </a:extLst>
          </p:cNvPr>
          <p:cNvPicPr>
            <a:picLocks noChangeAspect="1"/>
          </p:cNvPicPr>
          <p:nvPr/>
        </p:nvPicPr>
        <p:blipFill rotWithShape="1">
          <a:blip r:embed="rId2"/>
          <a:srcRect t="1099"/>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3" name="Picture 32">
            <a:extLst>
              <a:ext uri="{FF2B5EF4-FFF2-40B4-BE49-F238E27FC236}">
                <a16:creationId xmlns:a16="http://schemas.microsoft.com/office/drawing/2014/main" id="{D8E5226D-87A7-6965-E43F-7DC987325D38}"/>
              </a:ext>
            </a:extLst>
          </p:cNvPr>
          <p:cNvPicPr>
            <a:picLocks noChangeAspect="1"/>
          </p:cNvPicPr>
          <p:nvPr/>
        </p:nvPicPr>
        <p:blipFill>
          <a:blip r:embed="rId6"/>
          <a:stretch>
            <a:fillRect/>
          </a:stretch>
        </p:blipFill>
        <p:spPr>
          <a:xfrm>
            <a:off x="3175487" y="513184"/>
            <a:ext cx="11290771" cy="100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3" name="Group 23"/>
          <p:cNvGrpSpPr/>
          <p:nvPr/>
        </p:nvGrpSpPr>
        <p:grpSpPr>
          <a:xfrm>
            <a:off x="9010626" y="962070"/>
            <a:ext cx="8855867" cy="8550071"/>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1" name="Picture 20">
            <a:extLst>
              <a:ext uri="{FF2B5EF4-FFF2-40B4-BE49-F238E27FC236}">
                <a16:creationId xmlns:a16="http://schemas.microsoft.com/office/drawing/2014/main" id="{D4472CF8-94BB-2FF4-A094-70EC6BD4D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8903" y="2171700"/>
            <a:ext cx="6932001" cy="6847580"/>
          </a:xfrm>
          <a:prstGeom prst="rect">
            <a:avLst/>
          </a:prstGeom>
        </p:spPr>
      </p:pic>
    </p:spTree>
    <p:extLst>
      <p:ext uri="{BB962C8B-B14F-4D97-AF65-F5344CB8AC3E}">
        <p14:creationId xmlns:p14="http://schemas.microsoft.com/office/powerpoint/2010/main" val="3080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3" name="Group 23"/>
          <p:cNvGrpSpPr/>
          <p:nvPr/>
        </p:nvGrpSpPr>
        <p:grpSpPr>
          <a:xfrm>
            <a:off x="9010626" y="962070"/>
            <a:ext cx="8855867" cy="8982030"/>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19">
            <a:extLst>
              <a:ext uri="{FF2B5EF4-FFF2-40B4-BE49-F238E27FC236}">
                <a16:creationId xmlns:a16="http://schemas.microsoft.com/office/drawing/2014/main" id="{99C530FA-C313-EDC6-7EDE-AAF4E602A5EB}"/>
              </a:ext>
            </a:extLst>
          </p:cNvPr>
          <p:cNvSpPr txBox="1"/>
          <p:nvPr/>
        </p:nvSpPr>
        <p:spPr>
          <a:xfrm>
            <a:off x="9489107" y="1576890"/>
            <a:ext cx="8154817" cy="8094524"/>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Dọn dẹp nghĩa trang liệt sĩ, khu dâng hương đài tưởng niệm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Viết thư thăm hỏi các chiến sĩ đang thực hiện các nhiệm vụ ở đảo xa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R="0" lvl="0" algn="just" defTabSz="914400" rtl="0" eaLnBrk="1" fontAlgn="auto" latinLnBrk="0" hangingPunct="1">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Tham gia các hoạt động tình nguyện thiện nguyện, giúp đỡ các gia đình thương binh liệt sĩ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p>
          <a:p>
            <a:pPr lvl="0" algn="just"/>
            <a:r>
              <a:rPr lang="en-US" sz="4000" dirty="0"/>
              <a:t>- </a:t>
            </a:r>
            <a:r>
              <a:rPr lang="vi-VN" sz="4000" dirty="0"/>
              <a:t>Kể lại cho anh, chị, em nghe về những tấm gương có công với đất nước. </a:t>
            </a:r>
            <a:endParaRPr lang="en-US" sz="4000" dirty="0"/>
          </a:p>
          <a:p>
            <a:pPr lvl="0" algn="just"/>
            <a:r>
              <a:rPr lang="en-US" sz="4000" dirty="0"/>
              <a:t>- </a:t>
            </a:r>
            <a:r>
              <a:rPr lang="vi-VN" sz="4000" dirty="0"/>
              <a:t>Tổ chức cuộc thi tìm hiểu về những người có công.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barn(inVertical)">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barn(inVertical)">
                                      <p:cBhvr>
                                        <p:cTn id="28" dur="500"/>
                                        <p:tgtEl>
                                          <p:spTgt spid="2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arn(inVertical)">
                                      <p:cBhvr>
                                        <p:cTn id="33" dur="500"/>
                                        <p:tgtEl>
                                          <p:spTgt spid="2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barn(inVertical)">
                                      <p:cBhvr>
                                        <p:cTn id="38" dur="500"/>
                                        <p:tgtEl>
                                          <p:spTgt spid="2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Effect transition="in" filter="barn(inVertical)">
                                      <p:cBhvr>
                                        <p:cTn id="4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5122" name="Picture 2" descr="Bé biết ơn các anh hùng liệt sỹ, nhân ngày quân đội nhân dân Việt Nam">
            <a:extLst>
              <a:ext uri="{FF2B5EF4-FFF2-40B4-BE49-F238E27FC236}">
                <a16:creationId xmlns:a16="http://schemas.microsoft.com/office/drawing/2014/main" id="{B17AE029-2FA0-F447-7401-075C66550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98" y="1446534"/>
            <a:ext cx="5926666"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Dọn vệ sinh môi trường tại Đài tưởng niệm các Anh hùng Liệt sỹ">
            <a:extLst>
              <a:ext uri="{FF2B5EF4-FFF2-40B4-BE49-F238E27FC236}">
                <a16:creationId xmlns:a16="http://schemas.microsoft.com/office/drawing/2014/main" id="{18A2A4AE-26F0-E316-7AA5-0AB527BD9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178" y="1491472"/>
            <a:ext cx="5214961" cy="3311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6" descr="Trường Tiểu học Nam Đào tổ chức cho các thầy cô giáo và các em học sinh  viếng nghĩa trang tri ân các anh hùng liệt sĩ nhân ngày Thương binh liệt">
            <a:extLst>
              <a:ext uri="{FF2B5EF4-FFF2-40B4-BE49-F238E27FC236}">
                <a16:creationId xmlns:a16="http://schemas.microsoft.com/office/drawing/2014/main" id="{DFECC54D-42BD-3793-2A4A-FBB2170EC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162" y="1650388"/>
            <a:ext cx="4105275" cy="3081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8" descr="THĂM HỎI VÀ TẶNG QUÀ GIA ĐÌNH CÓ CÔNG VỚI CÁCH MẠNG.">
            <a:extLst>
              <a:ext uri="{FF2B5EF4-FFF2-40B4-BE49-F238E27FC236}">
                <a16:creationId xmlns:a16="http://schemas.microsoft.com/office/drawing/2014/main" id="{290AB351-069E-6941-D07B-B2A42157B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23" y="5641332"/>
            <a:ext cx="4733358" cy="332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0" descr="LIÊN ĐỘI VẠN GIÃ 3 THĂM GIA ĐÌNH CÓ CÔNG VỚI CÁCH MẠNG">
            <a:extLst>
              <a:ext uri="{FF2B5EF4-FFF2-40B4-BE49-F238E27FC236}">
                <a16:creationId xmlns:a16="http://schemas.microsoft.com/office/drawing/2014/main" id="{097001DB-E758-4197-81BE-5BAC04A4A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0678" y="5473426"/>
            <a:ext cx="5219050" cy="3567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descr="Tuổi trẻ Bình Dương">
            <a:extLst>
              <a:ext uri="{FF2B5EF4-FFF2-40B4-BE49-F238E27FC236}">
                <a16:creationId xmlns:a16="http://schemas.microsoft.com/office/drawing/2014/main" id="{3270BD7F-BBD2-5852-94F9-0C57589CE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2711" y="5636056"/>
            <a:ext cx="5219049" cy="348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4" name="Freeform 28"/>
          <p:cNvSpPr/>
          <p:nvPr/>
        </p:nvSpPr>
        <p:spPr>
          <a:xfrm>
            <a:off x="12392626" y="2832735"/>
            <a:ext cx="5733150" cy="4811644"/>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4"/>
            <a:stretch>
              <a:fillRect/>
            </a:stretch>
          </a:blipFill>
        </p:spPr>
      </p:sp>
      <p:sp>
        <p:nvSpPr>
          <p:cNvPr id="35" name="TextBox 30">
            <a:extLst>
              <a:ext uri="{FF2B5EF4-FFF2-40B4-BE49-F238E27FC236}">
                <a16:creationId xmlns:a16="http://schemas.microsoft.com/office/drawing/2014/main" id="{D5791A66-BBEB-FB81-7B29-282A043734A7}"/>
              </a:ext>
            </a:extLst>
          </p:cNvPr>
          <p:cNvSpPr txBox="1"/>
          <p:nvPr/>
        </p:nvSpPr>
        <p:spPr>
          <a:xfrm>
            <a:off x="1215448" y="1325110"/>
            <a:ext cx="10905076" cy="7755969"/>
          </a:xfrm>
          <a:prstGeom prst="rect">
            <a:avLst/>
          </a:prstGeom>
        </p:spPr>
        <p:txBody>
          <a:bodyPr wrap="square" lIns="0" tIns="0" rIns="0" bIns="0" rtlCol="0" anchor="t">
            <a:spAutoFit/>
          </a:bodyPr>
          <a:lstStyle/>
          <a:p>
            <a:pPr algn="ctr"/>
            <a:r>
              <a:rPr lang="en-US" sz="72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2.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Hãy</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tạo</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ra</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một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sản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phẩm</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đoạn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văn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vẽ</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bức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tranh</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kế</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poster,…)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p>
        </p:txBody>
      </p:sp>
    </p:spTree>
    <p:extLst>
      <p:ext uri="{BB962C8B-B14F-4D97-AF65-F5344CB8AC3E}">
        <p14:creationId xmlns:p14="http://schemas.microsoft.com/office/powerpoint/2010/main" val="4138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6" name="Group 26"/>
          <p:cNvGrpSpPr/>
          <p:nvPr/>
        </p:nvGrpSpPr>
        <p:grpSpPr>
          <a:xfrm>
            <a:off x="378590" y="648555"/>
            <a:ext cx="8765409" cy="9224325"/>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7170" name="Picture 2" descr="Tranh vẽ chú bộ đội - Gợi ý vẽ tranh đơn giản mà nhiều ý nghĩa - Aloha Decor">
            <a:extLst>
              <a:ext uri="{FF2B5EF4-FFF2-40B4-BE49-F238E27FC236}">
                <a16:creationId xmlns:a16="http://schemas.microsoft.com/office/drawing/2014/main" id="{89A492AF-2BA1-870A-7ED7-0E7136E59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51" y="4952233"/>
            <a:ext cx="6030675" cy="45230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Ý nghĩa của những cuộc thi vẽ tranh chú bộ đội">
            <a:extLst>
              <a:ext uri="{FF2B5EF4-FFF2-40B4-BE49-F238E27FC236}">
                <a16:creationId xmlns:a16="http://schemas.microsoft.com/office/drawing/2014/main" id="{B5271649-0502-FDD3-E759-67D5D6C55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62" y="414119"/>
            <a:ext cx="5959945" cy="422162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3"/>
          <p:cNvGrpSpPr/>
          <p:nvPr/>
        </p:nvGrpSpPr>
        <p:grpSpPr>
          <a:xfrm>
            <a:off x="8174612" y="962071"/>
            <a:ext cx="9691881" cy="7932334"/>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7174" name="Picture 6" descr="Những cánh thư gửi về biên cương">
            <a:extLst>
              <a:ext uri="{FF2B5EF4-FFF2-40B4-BE49-F238E27FC236}">
                <a16:creationId xmlns:a16="http://schemas.microsoft.com/office/drawing/2014/main" id="{97659A39-D2C5-0FE4-DFD0-BE400DB99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626" y="1741436"/>
            <a:ext cx="8709639" cy="652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randombar(horizontal)">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5" name="Picture 24">
            <a:extLst>
              <a:ext uri="{FF2B5EF4-FFF2-40B4-BE49-F238E27FC236}">
                <a16:creationId xmlns:a16="http://schemas.microsoft.com/office/drawing/2014/main" id="{413A138F-E437-55E7-534D-F44A353F40CF}"/>
              </a:ext>
            </a:extLst>
          </p:cNvPr>
          <p:cNvPicPr>
            <a:picLocks noChangeAspect="1"/>
          </p:cNvPicPr>
          <p:nvPr/>
        </p:nvPicPr>
        <p:blipFill>
          <a:blip r:embed="rId4"/>
          <a:stretch>
            <a:fillRect/>
          </a:stretch>
        </p:blipFill>
        <p:spPr>
          <a:xfrm>
            <a:off x="1496298" y="1253177"/>
            <a:ext cx="13808637" cy="5145470"/>
          </a:xfrm>
          <a:prstGeom prst="rect">
            <a:avLst/>
          </a:prstGeom>
        </p:spPr>
      </p:pic>
      <p:sp>
        <p:nvSpPr>
          <p:cNvPr id="27" name="Freeform 27"/>
          <p:cNvSpPr/>
          <p:nvPr/>
        </p:nvSpPr>
        <p:spPr>
          <a:xfrm>
            <a:off x="11831445" y="4069081"/>
            <a:ext cx="6419134" cy="6050839"/>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5"/>
            <a:stretch>
              <a:fillRect/>
            </a:stretch>
          </a:blipFill>
        </p:spPr>
      </p:sp>
      <p:sp>
        <p:nvSpPr>
          <p:cNvPr id="26" name="TextBox 25">
            <a:extLst>
              <a:ext uri="{FF2B5EF4-FFF2-40B4-BE49-F238E27FC236}">
                <a16:creationId xmlns:a16="http://schemas.microsoft.com/office/drawing/2014/main" id="{4C7CF662-B6C7-F6A8-4482-76DC30F0BBFB}"/>
              </a:ext>
            </a:extLst>
          </p:cNvPr>
          <p:cNvSpPr txBox="1"/>
          <p:nvPr/>
        </p:nvSpPr>
        <p:spPr>
          <a:xfrm>
            <a:off x="1559779" y="6253663"/>
            <a:ext cx="10168785" cy="2123658"/>
          </a:xfrm>
          <a:prstGeom prst="rect">
            <a:avLst/>
          </a:prstGeom>
          <a:noFill/>
        </p:spPr>
        <p:txBody>
          <a:bodyPr wrap="square" rtlCol="0">
            <a:spAutoFit/>
          </a:bodyPr>
          <a:lstStyle/>
          <a:p>
            <a:pPr algn="ctr"/>
            <a:r>
              <a:rPr lang="en-US" sz="6600" i="1" dirty="0"/>
              <a:t>Em </a:t>
            </a:r>
            <a:r>
              <a:rPr lang="en-US" sz="6600" i="1" dirty="0" err="1"/>
              <a:t>hiểu</a:t>
            </a:r>
            <a:r>
              <a:rPr lang="en-US" sz="6600" i="1" dirty="0"/>
              <a:t> </a:t>
            </a:r>
            <a:r>
              <a:rPr lang="en-US" sz="6600" i="1" dirty="0" err="1"/>
              <a:t>câu</a:t>
            </a:r>
            <a:r>
              <a:rPr lang="en-US" sz="6600" i="1" dirty="0"/>
              <a:t> </a:t>
            </a:r>
            <a:r>
              <a:rPr lang="en-US" sz="6600" i="1" dirty="0" err="1"/>
              <a:t>tục</a:t>
            </a:r>
            <a:r>
              <a:rPr lang="en-US" sz="6600" i="1" dirty="0"/>
              <a:t> </a:t>
            </a:r>
            <a:r>
              <a:rPr lang="en-US" sz="6600" i="1" dirty="0" err="1"/>
              <a:t>ngữ</a:t>
            </a:r>
            <a:r>
              <a:rPr lang="en-US" sz="6600" i="1" dirty="0"/>
              <a:t> </a:t>
            </a:r>
            <a:r>
              <a:rPr lang="en-US" sz="6600" i="1" dirty="0" err="1"/>
              <a:t>trên</a:t>
            </a:r>
            <a:r>
              <a:rPr lang="en-US" sz="6600" i="1" dirty="0"/>
              <a:t> </a:t>
            </a:r>
            <a:r>
              <a:rPr lang="en-US" sz="6600" i="1" dirty="0" err="1"/>
              <a:t>muốn</a:t>
            </a:r>
            <a:r>
              <a:rPr lang="en-US" sz="6600" i="1" dirty="0"/>
              <a:t> </a:t>
            </a:r>
            <a:r>
              <a:rPr lang="en-US" sz="6600" i="1" dirty="0" err="1"/>
              <a:t>nói</a:t>
            </a:r>
            <a:r>
              <a:rPr lang="en-US" sz="6600" i="1" dirty="0"/>
              <a:t> </a:t>
            </a:r>
            <a:r>
              <a:rPr lang="en-US" sz="6600" i="1" dirty="0" err="1"/>
              <a:t>gì</a:t>
            </a:r>
            <a:r>
              <a:rPr lang="en-US" sz="6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6" name="TextBox 25">
            <a:extLst>
              <a:ext uri="{FF2B5EF4-FFF2-40B4-BE49-F238E27FC236}">
                <a16:creationId xmlns:a16="http://schemas.microsoft.com/office/drawing/2014/main" id="{4C7CF662-B6C7-F6A8-4482-76DC30F0BBFB}"/>
              </a:ext>
            </a:extLst>
          </p:cNvPr>
          <p:cNvSpPr txBox="1"/>
          <p:nvPr/>
        </p:nvSpPr>
        <p:spPr>
          <a:xfrm>
            <a:off x="983302" y="1409700"/>
            <a:ext cx="9765102" cy="7571303"/>
          </a:xfrm>
          <a:prstGeom prst="rect">
            <a:avLst/>
          </a:prstGeom>
          <a:noFill/>
        </p:spPr>
        <p:txBody>
          <a:bodyPr wrap="square" rtlCol="0">
            <a:spAutoFit/>
          </a:bodyPr>
          <a:lstStyle/>
          <a:p>
            <a:pPr algn="just"/>
            <a:r>
              <a:rPr lang="vi-VN" sz="5400" b="0" i="0" dirty="0">
                <a:solidFill>
                  <a:srgbClr val="1F1F1F"/>
                </a:solidFill>
                <a:effectLst/>
                <a:highlight>
                  <a:srgbClr val="FFFFFF"/>
                </a:highlight>
                <a:latin typeface="Google Sans"/>
              </a:rPr>
              <a:t>"</a:t>
            </a:r>
            <a:r>
              <a:rPr lang="vi-VN" sz="5400" b="1" i="1" dirty="0">
                <a:solidFill>
                  <a:srgbClr val="E9352F"/>
                </a:solidFill>
                <a:effectLst/>
                <a:highlight>
                  <a:srgbClr val="FFFFFF"/>
                </a:highlight>
                <a:latin typeface="Google Sans"/>
              </a:rPr>
              <a:t>Uống nước nhớ nguồn</a:t>
            </a:r>
            <a:r>
              <a:rPr lang="vi-VN" sz="5400" b="0" i="0" dirty="0">
                <a:solidFill>
                  <a:srgbClr val="1F1F1F"/>
                </a:solidFill>
                <a:effectLst/>
                <a:highlight>
                  <a:srgbClr val="FFFFFF"/>
                </a:highlight>
                <a:latin typeface="Google Sans"/>
              </a:rPr>
              <a:t>" là một câu tục ngữ nổi tiếng trong tiếng Việt, thể hiện truyền thống đạo đức tốt đẹp của dân tộc</a:t>
            </a:r>
            <a:r>
              <a:rPr lang="en-US" sz="5400" b="0" i="0" dirty="0">
                <a:solidFill>
                  <a:srgbClr val="1F1F1F"/>
                </a:solidFill>
                <a:effectLst/>
                <a:highlight>
                  <a:srgbClr val="FFFFFF"/>
                </a:highlight>
                <a:latin typeface="Google Sans"/>
              </a:rPr>
              <a:t> ta;</a:t>
            </a:r>
            <a:r>
              <a:rPr lang="vi-VN" sz="5400" b="0" i="0" dirty="0">
                <a:solidFill>
                  <a:srgbClr val="1F1F1F"/>
                </a:solidFill>
                <a:effectLst/>
                <a:highlight>
                  <a:srgbClr val="FFFFFF"/>
                </a:highlight>
                <a:latin typeface="Google Sans"/>
              </a:rPr>
              <a:t> </a:t>
            </a:r>
            <a:r>
              <a:rPr lang="vi-VN" sz="5400" b="0" i="0" dirty="0">
                <a:solidFill>
                  <a:srgbClr val="040C28"/>
                </a:solidFill>
                <a:effectLst/>
                <a:latin typeface="Google Sans"/>
              </a:rPr>
              <a:t>là lời răn dạy về lòng biết ơn, trân trọng những thành quả do thế hệ trước tạo dựng và ý thức trách nhiệm gìn giữ, phát huy những giá trị đó</a:t>
            </a:r>
            <a:r>
              <a:rPr lang="vi-VN" sz="5400" b="0" i="0" dirty="0">
                <a:solidFill>
                  <a:srgbClr val="1F1F1F"/>
                </a:solidFill>
                <a:effectLst/>
                <a:highlight>
                  <a:srgbClr val="FFFFFF"/>
                </a:highlight>
                <a:latin typeface="Google Sans"/>
              </a:rPr>
              <a:t>.</a:t>
            </a:r>
            <a:endParaRPr lang="en-US" sz="5400" i="1" dirty="0"/>
          </a:p>
        </p:txBody>
      </p:sp>
      <p:pic>
        <p:nvPicPr>
          <p:cNvPr id="2050" name="Picture 2" descr="Ý nghĩa câu tục ngữ Uống nước nhớ nguồn | Ca dao, tục ngữ">
            <a:extLst>
              <a:ext uri="{FF2B5EF4-FFF2-40B4-BE49-F238E27FC236}">
                <a16:creationId xmlns:a16="http://schemas.microsoft.com/office/drawing/2014/main" id="{820ED57F-4355-90B0-C1C5-D8EFCCD2C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6497" y="4531557"/>
            <a:ext cx="6835741" cy="4209973"/>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pic>
        <p:nvPicPr>
          <p:cNvPr id="23" name="Picture 22">
            <a:extLst>
              <a:ext uri="{FF2B5EF4-FFF2-40B4-BE49-F238E27FC236}">
                <a16:creationId xmlns:a16="http://schemas.microsoft.com/office/drawing/2014/main" id="{E394CCAF-EE81-1DCB-4E44-828A466CE7F1}"/>
              </a:ext>
            </a:extLst>
          </p:cNvPr>
          <p:cNvPicPr>
            <a:picLocks noChangeAspect="1"/>
          </p:cNvPicPr>
          <p:nvPr/>
        </p:nvPicPr>
        <p:blipFill>
          <a:blip r:embed="rId5"/>
          <a:stretch>
            <a:fillRect/>
          </a:stretch>
        </p:blipFill>
        <p:spPr>
          <a:xfrm>
            <a:off x="11472216" y="1666502"/>
            <a:ext cx="6510654" cy="2426045"/>
          </a:xfrm>
          <a:prstGeom prst="rect">
            <a:avLst/>
          </a:prstGeom>
          <a:ln w="57150">
            <a:solidFill>
              <a:schemeClr val="tx1"/>
            </a:solidFill>
          </a:ln>
        </p:spPr>
      </p:pic>
    </p:spTree>
    <p:extLst>
      <p:ext uri="{BB962C8B-B14F-4D97-AF65-F5344CB8AC3E}">
        <p14:creationId xmlns:p14="http://schemas.microsoft.com/office/powerpoint/2010/main" val="337783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4" name="Picture 23">
            <a:extLst>
              <a:ext uri="{FF2B5EF4-FFF2-40B4-BE49-F238E27FC236}">
                <a16:creationId xmlns:a16="http://schemas.microsoft.com/office/drawing/2014/main" id="{80118AD8-6341-17B1-B0DB-FDB7DF478D38}"/>
              </a:ext>
            </a:extLst>
          </p:cNvPr>
          <p:cNvPicPr>
            <a:picLocks noChangeAspect="1"/>
          </p:cNvPicPr>
          <p:nvPr/>
        </p:nvPicPr>
        <p:blipFill>
          <a:blip r:embed="rId6"/>
          <a:stretch>
            <a:fillRect/>
          </a:stretch>
        </p:blipFill>
        <p:spPr>
          <a:xfrm>
            <a:off x="3343618" y="1987560"/>
            <a:ext cx="11296867" cy="6962235"/>
          </a:xfrm>
          <a:prstGeom prst="rect">
            <a:avLst/>
          </a:prstGeom>
        </p:spPr>
      </p:pic>
    </p:spTree>
    <p:extLst>
      <p:ext uri="{BB962C8B-B14F-4D97-AF65-F5344CB8AC3E}">
        <p14:creationId xmlns:p14="http://schemas.microsoft.com/office/powerpoint/2010/main" val="36158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900916" y="923924"/>
            <a:ext cx="9653233"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1172258" y="976122"/>
            <a:ext cx="8909979" cy="8725466"/>
          </a:xfrm>
          <a:prstGeom prst="rect">
            <a:avLst/>
          </a:prstGeom>
        </p:spPr>
        <p:txBody>
          <a:bodyPr wrap="square" lIns="0" tIns="0" rIns="0" bIns="0" rtlCol="0" anchor="t">
            <a:spAutoFit/>
          </a:bodyPr>
          <a:lstStyle/>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Tạo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thành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tập</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thảo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luận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và</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trả</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lời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câu</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hỏi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Em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sẽ</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đưa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ra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ý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kiến</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hoặc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ứng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như</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thế</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nào</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các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này</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ct val="150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35" name="Picture 34">
            <a:extLst>
              <a:ext uri="{FF2B5EF4-FFF2-40B4-BE49-F238E27FC236}">
                <a16:creationId xmlns:a16="http://schemas.microsoft.com/office/drawing/2014/main" id="{3AFDEBA9-45CC-C3EB-EA63-1F5ED786373F}"/>
              </a:ext>
            </a:extLst>
          </p:cNvPr>
          <p:cNvPicPr>
            <a:picLocks noChangeAspect="1"/>
          </p:cNvPicPr>
          <p:nvPr/>
        </p:nvPicPr>
        <p:blipFill rotWithShape="1">
          <a:blip r:embed="rId4"/>
          <a:srcRect t="17708"/>
          <a:stretch/>
        </p:blipFill>
        <p:spPr>
          <a:xfrm>
            <a:off x="9166244" y="2738380"/>
            <a:ext cx="10083658" cy="7346114"/>
          </a:xfrm>
          <a:prstGeom prst="rect">
            <a:avLst/>
          </a:prstGeom>
        </p:spPr>
      </p:pic>
      <p:sp>
        <p:nvSpPr>
          <p:cNvPr id="26" name="TextBox 25">
            <a:extLst>
              <a:ext uri="{FF2B5EF4-FFF2-40B4-BE49-F238E27FC236}">
                <a16:creationId xmlns:a16="http://schemas.microsoft.com/office/drawing/2014/main" id="{B2996E73-0B3E-1330-9196-C36E5DD32F7C}"/>
              </a:ext>
            </a:extLst>
          </p:cNvPr>
          <p:cNvSpPr txBox="1"/>
          <p:nvPr/>
        </p:nvSpPr>
        <p:spPr>
          <a:xfrm>
            <a:off x="11942421" y="2184382"/>
            <a:ext cx="4567276" cy="1107996"/>
          </a:xfrm>
          <a:prstGeom prst="rect">
            <a:avLst/>
          </a:prstGeom>
          <a:noFill/>
        </p:spPr>
        <p:txBody>
          <a:bodyPr wrap="none" rtlCol="0">
            <a:spAutoFit/>
          </a:bodyPr>
          <a:lstStyle/>
          <a:p>
            <a:r>
              <a:rPr lang="en-US" sz="6600" dirty="0" err="1">
                <a:solidFill>
                  <a:srgbClr val="C00000"/>
                </a:solidFill>
                <a:latin typeface="#9Slide04 Rokkitt ExtraBold" panose="00000900000000000000" pitchFamily="2" charset="0"/>
              </a:rPr>
              <a:t>Hoạt</a:t>
            </a:r>
            <a:r>
              <a:rPr lang="en-US" sz="6600" dirty="0">
                <a:solidFill>
                  <a:srgbClr val="C00000"/>
                </a:solidFill>
                <a:latin typeface="#9Slide04 Rokkitt ExtraBold" panose="00000900000000000000" pitchFamily="2" charset="0"/>
              </a:rPr>
              <a:t> </a:t>
            </a:r>
            <a:r>
              <a:rPr lang="en-US" sz="6600" dirty="0" err="1">
                <a:solidFill>
                  <a:srgbClr val="C00000"/>
                </a:solidFill>
                <a:latin typeface="#9Slide04 Rokkitt ExtraBold" panose="00000900000000000000" pitchFamily="2" charset="0"/>
              </a:rPr>
              <a:t>động</a:t>
            </a:r>
            <a:r>
              <a:rPr lang="en-US" sz="6600" dirty="0">
                <a:solidFill>
                  <a:srgbClr val="C00000"/>
                </a:solidFill>
                <a:latin typeface="#9Slide04 Rokkitt ExtraBold" panose="000009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grpSp>
      <p:grpSp>
        <p:nvGrpSpPr>
          <p:cNvPr id="20" name="Group 20"/>
          <p:cNvGrpSpPr/>
          <p:nvPr/>
        </p:nvGrpSpPr>
        <p:grpSpPr>
          <a:xfrm>
            <a:off x="937609" y="358826"/>
            <a:ext cx="8167087" cy="934816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455346" y="1070339"/>
            <a:ext cx="8542470" cy="864423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333951" y="1584866"/>
            <a:ext cx="7198903" cy="7540526"/>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lớp</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tích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cực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tham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trào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liệt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tham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vì</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cũng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binh</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a:t>
            </a:r>
            <a:r>
              <a:rPr lang="en-US" sz="4400" b="1" i="1" dirty="0" err="1">
                <a:latin typeface="Open Sans" panose="020B0606030504020204" pitchFamily="34" charset="0"/>
                <a:ea typeface="Open Sans" panose="020B0606030504020204" pitchFamily="34" charset="0"/>
                <a:cs typeface="Open Sans" panose="020B0606030504020204" pitchFamily="34" charset="0"/>
              </a:rPr>
              <a:t>có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mặt</a:t>
            </a:r>
            <a:r>
              <a:rPr lang="en-US" sz="4400" b="1" i="1" dirty="0">
                <a:latin typeface="Open Sans" panose="020B0606030504020204" pitchFamily="34" charset="0"/>
                <a:ea typeface="Open Sans" panose="020B0606030504020204" pitchFamily="34" charset="0"/>
                <a:cs typeface="Open Sans" panose="020B0606030504020204" pitchFamily="34" charset="0"/>
              </a:rPr>
              <a:t> ở </a:t>
            </a:r>
            <a:r>
              <a:rPr lang="en-US" sz="4400" b="1" i="1" dirty="0" err="1">
                <a:latin typeface="Open Sans" panose="020B0606030504020204" pitchFamily="34" charset="0"/>
                <a:ea typeface="Open Sans" panose="020B0606030504020204" pitchFamily="34" charset="0"/>
                <a:cs typeface="Open Sans" panose="020B0606030504020204" pitchFamily="34" charset="0"/>
              </a:rPr>
              <a:t>đó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9568E725-EB67-6EC1-C81C-97AA214347A4}"/>
              </a:ext>
            </a:extLst>
          </p:cNvPr>
          <p:cNvSpPr txBox="1"/>
          <p:nvPr/>
        </p:nvSpPr>
        <p:spPr>
          <a:xfrm>
            <a:off x="9992038" y="2181192"/>
            <a:ext cx="7481984" cy="6863417"/>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sau</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trỏ</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lính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phòng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đêm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Khánh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Bây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giờ</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đất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hòa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rồi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trở</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hay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sư</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529546" y="-78446"/>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48" name="Star: 8 Points 47">
            <a:extLst>
              <a:ext uri="{FF2B5EF4-FFF2-40B4-BE49-F238E27FC236}">
                <a16:creationId xmlns:a16="http://schemas.microsoft.com/office/drawing/2014/main" id="{BB7A048D-F289-5D2A-5789-3169AAA2FCA3}"/>
              </a:ext>
            </a:extLst>
          </p:cNvPr>
          <p:cNvSpPr/>
          <p:nvPr/>
        </p:nvSpPr>
        <p:spPr>
          <a:xfrm>
            <a:off x="12758784" y="271090"/>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sp>
      </p:grpSp>
      <p:grpSp>
        <p:nvGrpSpPr>
          <p:cNvPr id="37" name="Group 23">
            <a:extLst>
              <a:ext uri="{FF2B5EF4-FFF2-40B4-BE49-F238E27FC236}">
                <a16:creationId xmlns:a16="http://schemas.microsoft.com/office/drawing/2014/main" id="{5D83BE2F-172A-C8B2-0391-9EE524BC8967}"/>
              </a:ext>
            </a:extLst>
          </p:cNvPr>
          <p:cNvGrpSpPr/>
          <p:nvPr/>
        </p:nvGrpSpPr>
        <p:grpSpPr>
          <a:xfrm>
            <a:off x="1002080" y="593295"/>
            <a:ext cx="8029247" cy="9583064"/>
            <a:chOff x="0" y="0"/>
            <a:chExt cx="2146400" cy="2414341"/>
          </a:xfrm>
        </p:grpSpPr>
        <p:sp>
          <p:nvSpPr>
            <p:cNvPr id="38" name="Freeform 24">
              <a:extLst>
                <a:ext uri="{FF2B5EF4-FFF2-40B4-BE49-F238E27FC236}">
                  <a16:creationId xmlns:a16="http://schemas.microsoft.com/office/drawing/2014/main" id="{F7B559D6-CE31-6364-7C67-887A592FD10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9" name="Freeform 25">
              <a:extLst>
                <a:ext uri="{FF2B5EF4-FFF2-40B4-BE49-F238E27FC236}">
                  <a16:creationId xmlns:a16="http://schemas.microsoft.com/office/drawing/2014/main" id="{8373CB79-F4D5-93F9-22BF-48FD154E6466}"/>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5" name="TextBox 44">
            <a:extLst>
              <a:ext uri="{FF2B5EF4-FFF2-40B4-BE49-F238E27FC236}">
                <a16:creationId xmlns:a16="http://schemas.microsoft.com/office/drawing/2014/main" id="{1EE118D6-2F94-546F-2858-3EBB83DBAA55}"/>
              </a:ext>
            </a:extLst>
          </p:cNvPr>
          <p:cNvSpPr txBox="1"/>
          <p:nvPr/>
        </p:nvSpPr>
        <p:spPr>
          <a:xfrm>
            <a:off x="1433303" y="850729"/>
            <a:ext cx="7135155" cy="9325630"/>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Nhờ</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sự</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Nhịp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hạnh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chiếc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bắc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suối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mọi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bàn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vệ</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bằng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cấm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xe</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hàng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nặng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“Sao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Hỏng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thì</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49" name="Star: 8 Points 48">
            <a:extLst>
              <a:ext uri="{FF2B5EF4-FFF2-40B4-BE49-F238E27FC236}">
                <a16:creationId xmlns:a16="http://schemas.microsoft.com/office/drawing/2014/main" id="{DDCDE566-ACD5-426F-4414-00FD670972F9}"/>
              </a:ext>
            </a:extLst>
          </p:cNvPr>
          <p:cNvSpPr/>
          <p:nvPr/>
        </p:nvSpPr>
        <p:spPr>
          <a:xfrm>
            <a:off x="211936" y="54652"/>
            <a:ext cx="1402741" cy="1344431"/>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grpSp>
        <p:nvGrpSpPr>
          <p:cNvPr id="30" name="Group 23">
            <a:extLst>
              <a:ext uri="{FF2B5EF4-FFF2-40B4-BE49-F238E27FC236}">
                <a16:creationId xmlns:a16="http://schemas.microsoft.com/office/drawing/2014/main" id="{F691E333-2866-E8A1-D6AC-6D3FE33ECC1A}"/>
              </a:ext>
            </a:extLst>
          </p:cNvPr>
          <p:cNvGrpSpPr/>
          <p:nvPr/>
        </p:nvGrpSpPr>
        <p:grpSpPr>
          <a:xfrm>
            <a:off x="9552052" y="843139"/>
            <a:ext cx="8029247" cy="9282811"/>
            <a:chOff x="0" y="0"/>
            <a:chExt cx="2146400" cy="2414341"/>
          </a:xfrm>
        </p:grpSpPr>
        <p:sp>
          <p:nvSpPr>
            <p:cNvPr id="31" name="Freeform 24">
              <a:extLst>
                <a:ext uri="{FF2B5EF4-FFF2-40B4-BE49-F238E27FC236}">
                  <a16:creationId xmlns:a16="http://schemas.microsoft.com/office/drawing/2014/main" id="{E3D8998E-B42C-70BC-702A-7768621A55E6}"/>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2" name="Freeform 25">
              <a:extLst>
                <a:ext uri="{FF2B5EF4-FFF2-40B4-BE49-F238E27FC236}">
                  <a16:creationId xmlns:a16="http://schemas.microsoft.com/office/drawing/2014/main" id="{1DA44604-7729-75F8-EF04-5046F4DBF8B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33" name="TextBox 32">
            <a:extLst>
              <a:ext uri="{FF2B5EF4-FFF2-40B4-BE49-F238E27FC236}">
                <a16:creationId xmlns:a16="http://schemas.microsoft.com/office/drawing/2014/main" id="{EB1C4B9F-B759-1E37-5DE3-DF9A994DF25E}"/>
              </a:ext>
            </a:extLst>
          </p:cNvPr>
          <p:cNvSpPr txBox="1"/>
          <p:nvPr/>
        </p:nvSpPr>
        <p:spPr>
          <a:xfrm>
            <a:off x="9983275" y="1100574"/>
            <a:ext cx="7135155" cy="8710077"/>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nuôi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trẻ</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tựa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Thỉnh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thoảng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mang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quần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áo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đến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dạy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dỗ</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nhỏ</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muốn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dành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khuyên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tiếp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tục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nữa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rất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buồn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Thu,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4" name="Star: 8 Points 33">
            <a:extLst>
              <a:ext uri="{FF2B5EF4-FFF2-40B4-BE49-F238E27FC236}">
                <a16:creationId xmlns:a16="http://schemas.microsoft.com/office/drawing/2014/main" id="{5A35BA4A-F98F-AB34-361C-98A59D3B623F}"/>
              </a:ext>
            </a:extLst>
          </p:cNvPr>
          <p:cNvSpPr/>
          <p:nvPr/>
        </p:nvSpPr>
        <p:spPr>
          <a:xfrm>
            <a:off x="12778877" y="-117428"/>
            <a:ext cx="1517933" cy="13739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n>
                  <a:solidFill>
                    <a:sysClr val="windowText" lastClr="000000"/>
                  </a:solidFill>
                </a:ln>
                <a:solidFill>
                  <a:schemeClr val="bg1"/>
                </a:solidFill>
                <a:latin typeface="#9Slide07 IcielCrocante" panose="02000000000000000000" pitchFamily="2" charset="0"/>
              </a:rPr>
              <a:t>4</a:t>
            </a:r>
          </a:p>
        </p:txBody>
      </p:sp>
    </p:spTree>
    <p:extLst>
      <p:ext uri="{BB962C8B-B14F-4D97-AF65-F5344CB8AC3E}">
        <p14:creationId xmlns:p14="http://schemas.microsoft.com/office/powerpoint/2010/main" val="6780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33"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470492" y="923924"/>
            <a:ext cx="10343530"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815181" y="1488142"/>
            <a:ext cx="9432093" cy="7181453"/>
          </a:xfrm>
          <a:prstGeom prst="rect">
            <a:avLst/>
          </a:prstGeom>
        </p:spPr>
        <p:txBody>
          <a:bodyPr wrap="square" lIns="0" tIns="0" rIns="0" bIns="0" rtlCol="0" anchor="t">
            <a:spAutoFit/>
          </a:bodyPr>
          <a:lstStyle/>
          <a:p>
            <a:pPr marL="342900" indent="-342900" algn="just">
              <a:lnSpc>
                <a:spcPts val="8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bốc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thăm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Từng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bạn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Sau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thời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gian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quy</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định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1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bày</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27" name="Picture 26">
            <a:extLst>
              <a:ext uri="{FF2B5EF4-FFF2-40B4-BE49-F238E27FC236}">
                <a16:creationId xmlns:a16="http://schemas.microsoft.com/office/drawing/2014/main" id="{892D02CF-9CEA-F479-5323-A1DE04FAE63E}"/>
              </a:ext>
            </a:extLst>
          </p:cNvPr>
          <p:cNvPicPr>
            <a:picLocks noChangeAspect="1"/>
          </p:cNvPicPr>
          <p:nvPr/>
        </p:nvPicPr>
        <p:blipFill>
          <a:blip r:embed="rId4"/>
          <a:stretch>
            <a:fillRect/>
          </a:stretch>
        </p:blipFill>
        <p:spPr>
          <a:xfrm>
            <a:off x="8678844" y="800802"/>
            <a:ext cx="10083658" cy="9486198"/>
          </a:xfrm>
          <a:prstGeom prst="rect">
            <a:avLst/>
          </a:prstGeom>
        </p:spPr>
      </p:pic>
    </p:spTree>
    <p:extLst>
      <p:ext uri="{BB962C8B-B14F-4D97-AF65-F5344CB8AC3E}">
        <p14:creationId xmlns:p14="http://schemas.microsoft.com/office/powerpoint/2010/main" val="23199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937608" y="358827"/>
            <a:ext cx="17121791" cy="295732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3525395"/>
            <a:ext cx="17069485" cy="640444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660171" cy="2431435"/>
          </a:xfrm>
          <a:prstGeom prst="rect">
            <a:avLst/>
          </a:prstGeom>
          <a:noFill/>
        </p:spPr>
        <p:txBody>
          <a:bodyPr wrap="square">
            <a:spAutoFit/>
          </a:bodyPr>
          <a:lstStyle/>
          <a:p>
            <a:pPr algn="just"/>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lớp</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tích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cực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phong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trào</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Chăm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sóc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đình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liệt</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sĩ</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người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có</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mạng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nói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không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đâu</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vì</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cũng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a:t>
            </a:r>
            <a:endParaRPr lang="vi-VN" sz="38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3800" b="1" i="1" dirty="0">
                <a:latin typeface="Open Sans" panose="020B0606030504020204" pitchFamily="34" charset="0"/>
                <a:ea typeface="Open Sans" panose="020B0606030504020204" pitchFamily="34" charset="0"/>
                <a:cs typeface="Open Sans" panose="020B0606030504020204" pitchFamily="34" charset="0"/>
              </a:rPr>
              <a:t>? Nếu </a:t>
            </a:r>
            <a:r>
              <a:rPr lang="en-US" sz="3800" b="1" i="1" dirty="0" err="1">
                <a:latin typeface="Open Sans" panose="020B0606030504020204" pitchFamily="34" charset="0"/>
                <a:ea typeface="Open Sans" panose="020B0606030504020204" pitchFamily="34" charset="0"/>
                <a:cs typeface="Open Sans" panose="020B0606030504020204" pitchFamily="34" charset="0"/>
              </a:rPr>
              <a:t>có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mặt</a:t>
            </a:r>
            <a:r>
              <a:rPr lang="en-US" sz="3800" b="1" i="1" dirty="0">
                <a:latin typeface="Open Sans" panose="020B0606030504020204" pitchFamily="34" charset="0"/>
                <a:ea typeface="Open Sans" panose="020B0606030504020204" pitchFamily="34" charset="0"/>
                <a:cs typeface="Open Sans" panose="020B0606030504020204" pitchFamily="34" charset="0"/>
              </a:rPr>
              <a:t> ở </a:t>
            </a:r>
            <a:r>
              <a:rPr lang="en-US" sz="3800" b="1" i="1" dirty="0" err="1">
                <a:latin typeface="Open Sans" panose="020B0606030504020204" pitchFamily="34" charset="0"/>
                <a:ea typeface="Open Sans" panose="020B0606030504020204" pitchFamily="34" charset="0"/>
                <a:cs typeface="Open Sans" panose="020B0606030504020204" pitchFamily="34" charset="0"/>
              </a:rPr>
              <a:t>đó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em</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sẽ</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nói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gì</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với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Sơn</a:t>
            </a:r>
            <a:r>
              <a:rPr lang="en-US" sz="3800" b="1" i="1" dirty="0">
                <a:latin typeface="Open Sans" panose="020B0606030504020204" pitchFamily="34" charset="0"/>
                <a:ea typeface="Open Sans" panose="020B0606030504020204" pitchFamily="34" charset="0"/>
                <a:cs typeface="Open Sans" panose="020B0606030504020204" pitchFamily="34" charset="0"/>
              </a:rPr>
              <a:t>?</a:t>
            </a:r>
            <a:endParaRPr lang="vi-VN" sz="3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56149" y="3709842"/>
            <a:ext cx="10158539" cy="6186309"/>
          </a:xfrm>
          <a:prstGeom prst="rect">
            <a:avLst/>
          </a:prstGeom>
          <a:noFill/>
        </p:spPr>
        <p:txBody>
          <a:bodyPr wrap="square">
            <a:spAutoFit/>
          </a:bodyPr>
          <a:lstStyle/>
          <a:p>
            <a:pPr algn="just"/>
            <a:r>
              <a:rPr lang="vi-VN" sz="3600" i="1" dirty="0">
                <a:latin typeface="Open Sans" panose="020B0606030504020204" pitchFamily="34" charset="0"/>
                <a:ea typeface="Open Sans" panose="020B0606030504020204" pitchFamily="34" charset="0"/>
                <a:cs typeface="Open Sans" panose="020B0606030504020204" pitchFamily="34" charset="0"/>
              </a:rPr>
              <a:t>Nếu em có mặt ở đó và nghe được lời của Sơn, em có thể nói với Sơn như sau: "Sơn, dù ông của bạn là một thương binh, nhưng việc tham gia phong trào "Chăm sóc các gia đình thương binh, liệt sĩ và người có công với cách mạng" không chỉ là để đối xử với gia đình của mình mà còn là cách chúng ta thể hiện lòng biết ơn và tôn trọng đối với những người đã h</a:t>
            </a:r>
            <a:r>
              <a:rPr lang="en-US" sz="3600" i="1" dirty="0" err="1">
                <a:latin typeface="Open Sans" panose="020B0606030504020204" pitchFamily="34" charset="0"/>
                <a:ea typeface="Open Sans" panose="020B0606030504020204" pitchFamily="34" charset="0"/>
                <a:cs typeface="Open Sans" panose="020B0606030504020204" pitchFamily="34" charset="0"/>
              </a:rPr>
              <a:t>i</a:t>
            </a:r>
            <a:r>
              <a:rPr lang="vi-VN" sz="3600" i="1" dirty="0">
                <a:latin typeface="Open Sans" panose="020B0606030504020204" pitchFamily="34" charset="0"/>
                <a:ea typeface="Open Sans" panose="020B0606030504020204" pitchFamily="34" charset="0"/>
                <a:cs typeface="Open Sans" panose="020B0606030504020204" pitchFamily="34" charset="0"/>
              </a:rPr>
              <a:t> sinh và có đóng góp cho quê hương và đất nước. Bạn cũng có thể là nguồn động viên và cảm hứng cho những người khác trong cùng hoàn cảnh."</a:t>
            </a:r>
            <a:endParaRPr lang="vi-VN" sz="3600" b="1" i="1"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hăm hỏi, tặng quà gia đình thương binh liệt sỹ nhân dịp Kỷ niệm ngày thành  lập Quân đội Nhân dân ...">
            <a:extLst>
              <a:ext uri="{FF2B5EF4-FFF2-40B4-BE49-F238E27FC236}">
                <a16:creationId xmlns:a16="http://schemas.microsoft.com/office/drawing/2014/main" id="{073CF4D6-DA8A-A1EC-95E4-CBBE6367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7265">
            <a:off x="11807849" y="4261621"/>
            <a:ext cx="6470531" cy="48528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937609" y="358826"/>
            <a:ext cx="17085908" cy="3710953"/>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4403476"/>
            <a:ext cx="17220951" cy="5526364"/>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892183" cy="3477875"/>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Páo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được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người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lính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phòng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đêm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giữ</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cương</a:t>
            </a:r>
            <a:r>
              <a:rPr lang="en-US" sz="4400" dirty="0">
                <a:latin typeface="Open Sans" panose="020B0606030504020204" pitchFamily="34" charset="0"/>
                <a:ea typeface="Open Sans" panose="020B0606030504020204" pitchFamily="34" charset="0"/>
                <a:cs typeface="Open Sans" panose="020B0606030504020204" pitchFamily="34" charset="0"/>
              </a:rPr>
              <a:t>. Khánh </a:t>
            </a:r>
            <a:r>
              <a:rPr lang="en-US" sz="4400" dirty="0" err="1">
                <a:latin typeface="Open Sans" panose="020B0606030504020204" pitchFamily="34" charset="0"/>
                <a:ea typeface="Open Sans" panose="020B0606030504020204" pitchFamily="34" charset="0"/>
                <a:cs typeface="Open Sans" panose="020B0606030504020204" pitchFamily="34" charset="0"/>
              </a:rPr>
              <a:t>thắc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giờ</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đã</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hòa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bình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rồi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doanh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nhân</a:t>
            </a:r>
            <a:r>
              <a:rPr lang="en-US" sz="4400" dirty="0">
                <a:latin typeface="Open Sans" panose="020B0606030504020204" pitchFamily="34" charset="0"/>
                <a:ea typeface="Open Sans" panose="020B0606030504020204" pitchFamily="34" charset="0"/>
                <a:cs typeface="Open Sans" panose="020B0606030504020204" pitchFamily="34" charset="0"/>
              </a:rPr>
              <a:t> hay </a:t>
            </a:r>
            <a:r>
              <a:rPr lang="en-US" sz="4400" dirty="0" err="1">
                <a:latin typeface="Open Sans" panose="020B0606030504020204" pitchFamily="34" charset="0"/>
                <a:ea typeface="Open Sans" panose="020B0606030504020204" pitchFamily="34" charset="0"/>
                <a:cs typeface="Open Sans" panose="020B0606030504020204" pitchFamily="34" charset="0"/>
              </a:rPr>
              <a:t>kĩ</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sư</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sĩ</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latin typeface="Open Sans" panose="020B0606030504020204" pitchFamily="34" charset="0"/>
                <a:ea typeface="Open Sans" panose="020B0606030504020204" pitchFamily="34" charset="0"/>
                <a:cs typeface="Open Sans" panose="020B0606030504020204" pitchFamily="34" charset="0"/>
              </a:rPr>
              <a:t>Páo</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bạn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43231" y="4484011"/>
            <a:ext cx="15906619" cy="5509200"/>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Páo, em có thể nói với Khánh như sau: "Mơ ước trở thành người lính biên phòng là sự lựa chọn của tôi và nó phản ánh ước mơ và tình yêu của tôi dành cho đất nước. Dù hiện tại đất nước đã hoà bình, nhưng vẫn còn những nhiệm vụ và trách nhiệm mà người lính biên phòng phải thực hiện như bảo vệ biên cương và an ninh quốc gia. Ngoài ra, trở thành người lính biên phòng cũng là một cách để tôi góp phần vào sự phát triển và bảo vệ đất nước."</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40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937608" y="358826"/>
            <a:ext cx="17233909" cy="453454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023116"/>
            <a:ext cx="17896714" cy="5073437"/>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495300"/>
            <a:ext cx="16220192" cy="4401205"/>
          </a:xfrm>
          <a:prstGeom prst="rect">
            <a:avLst/>
          </a:prstGeom>
          <a:noFill/>
        </p:spPr>
        <p:txBody>
          <a:bodyPr wrap="square">
            <a:spAutoFit/>
          </a:bodyPr>
          <a:lstStyle/>
          <a:p>
            <a:pPr algn="just"/>
            <a:r>
              <a:rPr lang="en-US" sz="4000" dirty="0" err="1">
                <a:latin typeface="Open Sans" panose="020B0606030504020204" pitchFamily="34" charset="0"/>
                <a:ea typeface="Open Sans" panose="020B0606030504020204" pitchFamily="34" charset="0"/>
                <a:cs typeface="Open Sans" panose="020B0606030504020204" pitchFamily="34" charset="0"/>
              </a:rPr>
              <a:t>Nhờ</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sự</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doanh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nhân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chương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trình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Nhịp</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hạnh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phúc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Sử</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chiếc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bắc</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suối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Biết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nhà</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mọi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người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bàn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nhau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vệ</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bằng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biển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cấm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xe</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chở</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hàng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nặng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đi</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Nhưng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nói</a:t>
            </a:r>
            <a:r>
              <a:rPr lang="en-US" sz="4000" dirty="0">
                <a:latin typeface="Open Sans" panose="020B0606030504020204" pitchFamily="34" charset="0"/>
                <a:ea typeface="Open Sans" panose="020B0606030504020204" pitchFamily="34" charset="0"/>
                <a:cs typeface="Open Sans" panose="020B0606030504020204" pitchFamily="34" charset="0"/>
              </a:rPr>
              <a:t>: “Sao </a:t>
            </a:r>
            <a:r>
              <a:rPr lang="en-US" sz="4000" dirty="0" err="1">
                <a:latin typeface="Open Sans" panose="020B0606030504020204" pitchFamily="34" charset="0"/>
                <a:ea typeface="Open Sans" panose="020B0606030504020204" pitchFamily="34" charset="0"/>
                <a:cs typeface="Open Sans" panose="020B0606030504020204" pitchFamily="34" charset="0"/>
              </a:rPr>
              <a:t>phải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Hỏng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này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thì</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họ</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khác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mà</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lang="vi-VN" sz="40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latin typeface="Open Sans" panose="020B0606030504020204" pitchFamily="34" charset="0"/>
                <a:ea typeface="Open Sans" panose="020B0606030504020204" pitchFamily="34" charset="0"/>
                <a:cs typeface="Open Sans" panose="020B0606030504020204" pitchFamily="34" charset="0"/>
              </a:rPr>
              <a:t>Sử</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em</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sẽ</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nói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gì</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với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các</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bạn</a:t>
            </a:r>
            <a:r>
              <a:rPr lang="vi-VN" sz="40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sp>
        <p:nvSpPr>
          <p:cNvPr id="26" name="TextBox 25">
            <a:extLst>
              <a:ext uri="{FF2B5EF4-FFF2-40B4-BE49-F238E27FC236}">
                <a16:creationId xmlns:a16="http://schemas.microsoft.com/office/drawing/2014/main" id="{F265E9D7-D1A0-50C2-C42E-E62070CEB180}"/>
              </a:ext>
            </a:extLst>
          </p:cNvPr>
          <p:cNvSpPr txBox="1"/>
          <p:nvPr/>
        </p:nvSpPr>
        <p:spPr>
          <a:xfrm>
            <a:off x="801863" y="5193208"/>
            <a:ext cx="16957190" cy="4832092"/>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Sử và nghe được lời của các bạn, em có thể nói với họ như sau: "Việc làm biển cẩm những xe chở hàng nặng để bảo vệ cây cầu là một cách để chúng ta thể hiện lòng biết ơn và tôn trọng đối với sự tài trợ của các doanh nhân. Đây không chỉ là việc làm bảo vệ cây cầu đang có mà còn là cách để chúng ta ghi nhớ và đánh giá cao sự đóng góp của họ. Chúng ta cần trân trọng và giữ gìn những gì đã được xây dựng để tạo lợi ích lâu dài cho cộng đồng."</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9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937608" y="358826"/>
            <a:ext cx="17233909" cy="510513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442566"/>
            <a:ext cx="17896714" cy="4653988"/>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580010"/>
            <a:ext cx="16220192" cy="4832092"/>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Phú</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nhận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nuôi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trẻ</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nơi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tựa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Thỉnh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thoảng</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mang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ăn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quần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sách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đến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giúp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chăm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sóc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dạy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dỗ</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đình</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muốn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học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tập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khuyên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tiếp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tục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việc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đó</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nữa</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rất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buồn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nhưng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biết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phải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a:latin typeface="Open Sans" panose="020B0606030504020204" pitchFamily="34" charset="0"/>
                <a:ea typeface="Open Sans" panose="020B0606030504020204" pitchFamily="34" charset="0"/>
                <a:cs typeface="Open Sans" panose="020B0606030504020204" pitchFamily="34" charset="0"/>
              </a:rPr>
              <a:t>Thu,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làm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vi-VN" sz="44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4</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027139" y="5690525"/>
            <a:ext cx="15962791" cy="4524315"/>
          </a:xfrm>
          <a:prstGeom prst="rect">
            <a:avLst/>
          </a:prstGeom>
          <a:noFill/>
        </p:spPr>
        <p:txBody>
          <a:bodyPr wrap="square">
            <a:spAutoFit/>
          </a:bodyPr>
          <a:lstStyle/>
          <a:p>
            <a:pPr algn="just"/>
            <a:r>
              <a:rPr lang="vi-VN" sz="4800" i="1" dirty="0">
                <a:latin typeface="Open Sans" panose="020B0606030504020204" pitchFamily="34" charset="0"/>
                <a:ea typeface="Open Sans" panose="020B0606030504020204" pitchFamily="34" charset="0"/>
                <a:cs typeface="Open Sans" panose="020B0606030504020204" pitchFamily="34" charset="0"/>
              </a:rPr>
              <a:t>Nếu em là Thu, em có thể trò chuyện với gia đình mình và cố gắng thuyết phục họ hiểu rằng công việc giúp đỡ và chăm sóc trẻ em mồ côi là một việc làm có ý nghĩa và đáng quý. Em có thể đề xuất một thỏa thuận với gia đình, bằng cách tìm cách quản lý thời gian hợp l</a:t>
            </a:r>
            <a:r>
              <a:rPr lang="en-US" sz="4800" i="1" dirty="0">
                <a:latin typeface="Open Sans" panose="020B0606030504020204" pitchFamily="34" charset="0"/>
                <a:ea typeface="Open Sans" panose="020B0606030504020204" pitchFamily="34" charset="0"/>
                <a:cs typeface="Open Sans" panose="020B0606030504020204" pitchFamily="34" charset="0"/>
              </a:rPr>
              <a:t>í</a:t>
            </a:r>
            <a:r>
              <a:rPr lang="vi-VN" sz="4800" i="1" dirty="0">
                <a:latin typeface="Open Sans" panose="020B0606030504020204" pitchFamily="34" charset="0"/>
                <a:ea typeface="Open Sans" panose="020B0606030504020204" pitchFamily="34" charset="0"/>
                <a:cs typeface="Open Sans" panose="020B0606030504020204" pitchFamily="34" charset="0"/>
              </a:rPr>
              <a:t> giữa việc học tập và công việc từ thiện.</a:t>
            </a:r>
            <a:endParaRPr lang="vi-VN" sz="48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8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1416</Words>
  <Application>Microsoft Office PowerPoint</Application>
  <PresentationFormat>Custom</PresentationFormat>
  <Paragraphs>45</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#9Slide04 Rokkitt ExtraBold</vt:lpstr>
      <vt:lpstr>Open Sans</vt:lpstr>
      <vt:lpstr>Times New Roman</vt:lpstr>
      <vt:lpstr>SVN-Newton</vt:lpstr>
      <vt:lpstr>#9Slide07 IcielCrocante</vt:lpstr>
      <vt:lpstr>Google Sans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cd bài 1</dc:title>
  <dc:creator>ADMIN</dc:creator>
  <cp:lastModifiedBy>Administrator</cp:lastModifiedBy>
  <cp:revision>13</cp:revision>
  <dcterms:created xsi:type="dcterms:W3CDTF">2006-08-16T00:00:00Z</dcterms:created>
  <dcterms:modified xsi:type="dcterms:W3CDTF">2025-11-06T05:35:48Z</dcterms:modified>
  <dc:identifier>DAGNavgo2HU</dc:identifier>
</cp:coreProperties>
</file>