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2"/>
    <p:sldId id="328" r:id="rId3"/>
    <p:sldId id="263" r:id="rId4"/>
    <p:sldId id="267" r:id="rId5"/>
    <p:sldId id="268" r:id="rId6"/>
    <p:sldId id="314" r:id="rId7"/>
    <p:sldId id="304" r:id="rId8"/>
    <p:sldId id="305" r:id="rId9"/>
    <p:sldId id="306" r:id="rId10"/>
    <p:sldId id="329" r:id="rId11"/>
    <p:sldId id="315" r:id="rId12"/>
    <p:sldId id="316" r:id="rId13"/>
    <p:sldId id="264" r:id="rId14"/>
    <p:sldId id="300"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0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E0D7A-E1F2-46B5-8F94-A6EED4F0B54D}"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B6759-8ABA-4F26-8BED-5FFA49C80D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535900"/>
                </a:solidFill>
                <a:effectLst/>
                <a:latin typeface="Times New Roman" panose="02020603050405020304" pitchFamily="18" charset="0"/>
              </a:rPr>
              <a:t>Những đồ vật các em đã đoán được là những sáng chế trong đời sống của chúng ta. Để hiểu rõ về vai trò của sáng chế, lớp chúng mình hãy cùng đến với bài học Nhà sáng chế ngày hôm nay nhé!</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9018B7-60D2-45AA-BC98-84008D3BFB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41.svg"/><Relationship Id="rId7" Type="http://schemas.openxmlformats.org/officeDocument/2006/relationships/image" Target="../media/image44.svg"/><Relationship Id="rId12"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6.svg"/><Relationship Id="rId5" Type="http://schemas.openxmlformats.org/officeDocument/2006/relationships/image" Target="../media/image42.svg"/><Relationship Id="rId1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45.sv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2.png"/><Relationship Id="rId4" Type="http://schemas.openxmlformats.org/officeDocument/2006/relationships/image" Target="../media/image73.png"/><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image" Target="../media/image79.sv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6.sv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22.png"/><Relationship Id="rId9" Type="http://schemas.openxmlformats.org/officeDocument/2006/relationships/image" Target="../media/image84.svg"/><Relationship Id="rId14" Type="http://schemas.openxmlformats.org/officeDocument/2006/relationships/image" Target="../media/image89.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7.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1.xml"/><Relationship Id="rId16" Type="http://schemas.openxmlformats.org/officeDocument/2006/relationships/image" Target="../media/image33.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8.png"/><Relationship Id="rId5" Type="http://schemas.openxmlformats.org/officeDocument/2006/relationships/image" Target="../media/image1.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8.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svg"/><Relationship Id="rId3" Type="http://schemas.openxmlformats.org/officeDocument/2006/relationships/image" Target="../media/image41.svg"/><Relationship Id="rId7" Type="http://schemas.openxmlformats.org/officeDocument/2006/relationships/image" Target="../media/image43.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5.svg"/><Relationship Id="rId5" Type="http://schemas.openxmlformats.org/officeDocument/2006/relationships/image" Target="../media/image42.svg"/><Relationship Id="rId15" Type="http://schemas.openxmlformats.org/officeDocument/2006/relationships/image" Target="../media/image4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44.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2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41.svg"/><Relationship Id="rId7" Type="http://schemas.openxmlformats.org/officeDocument/2006/relationships/image" Target="../media/image44.svg"/><Relationship Id="rId12"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6.svg"/><Relationship Id="rId5" Type="http://schemas.openxmlformats.org/officeDocument/2006/relationships/image" Target="../media/image42.svg"/><Relationship Id="rId1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45.sv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41.svg"/><Relationship Id="rId7" Type="http://schemas.openxmlformats.org/officeDocument/2006/relationships/image" Target="../media/image44.svg"/><Relationship Id="rId12"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6.svg"/><Relationship Id="rId5" Type="http://schemas.openxmlformats.org/officeDocument/2006/relationships/image" Target="../media/image42.svg"/><Relationship Id="rId1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45.sv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41.svg"/><Relationship Id="rId7" Type="http://schemas.openxmlformats.org/officeDocument/2006/relationships/image" Target="../media/image44.svg"/><Relationship Id="rId12"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6.svg"/><Relationship Id="rId5" Type="http://schemas.openxmlformats.org/officeDocument/2006/relationships/image" Target="../media/image42.svg"/><Relationship Id="rId1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45.sv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60731" y="324744"/>
            <a:ext cx="6265472" cy="6208513"/>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620000" y="2819400"/>
            <a:ext cx="3856495" cy="40386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12" name="Picture 11"/>
          <p:cNvPicPr>
            <a:picLocks noChangeAspect="1"/>
          </p:cNvPicPr>
          <p:nvPr/>
        </p:nvPicPr>
        <p:blipFill>
          <a:blip r:embed="rId16"/>
          <a:stretch>
            <a:fillRect/>
          </a:stretch>
        </p:blipFill>
        <p:spPr>
          <a:xfrm>
            <a:off x="711200" y="635000"/>
            <a:ext cx="7157324" cy="5816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 name="Picture 4"/>
          <p:cNvPicPr>
            <a:picLocks noChangeAspect="1"/>
          </p:cNvPicPr>
          <p:nvPr/>
        </p:nvPicPr>
        <p:blipFill rotWithShape="1">
          <a:blip r:embed="rId12">
            <a:extLst>
              <a:ext uri="{BEBA8EAE-BF5A-486C-A8C5-ECC9F3942E4B}">
                <a14:imgProps xmlns:a14="http://schemas.microsoft.com/office/drawing/2010/main">
                  <a14:imgLayer r:embed="rId1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2196432"/>
            <a:ext cx="3293128" cy="4709545"/>
          </a:xfrm>
          <a:prstGeom prst="rect">
            <a:avLst/>
          </a:prstGeom>
        </p:spPr>
      </p:pic>
      <p:pic>
        <p:nvPicPr>
          <p:cNvPr id="1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8618">
            <a:off x="3964944" y="326308"/>
            <a:ext cx="4973395" cy="5112836"/>
          </a:xfrm>
          <a:prstGeom prst="rect">
            <a:avLst/>
          </a:prstGeom>
        </p:spPr>
      </p:pic>
      <p:sp>
        <p:nvSpPr>
          <p:cNvPr id="12" name="TextBox 11"/>
          <p:cNvSpPr txBox="1"/>
          <p:nvPr/>
        </p:nvSpPr>
        <p:spPr>
          <a:xfrm rot="21292701">
            <a:off x="4404406" y="1460455"/>
            <a:ext cx="4303925" cy="1568450"/>
          </a:xfrm>
          <a:prstGeom prst="rect">
            <a:avLst/>
          </a:prstGeom>
          <a:noFill/>
        </p:spPr>
        <p:txBody>
          <a:bodyPr wrap="square" rtlCol="0">
            <a:spAutoFit/>
          </a:bodyPr>
          <a:lstStyle/>
          <a:p>
            <a:pPr lvl="0" algn="ctr"/>
            <a:r>
              <a:rPr lang="en-US" sz="4800" dirty="0">
                <a:solidFill>
                  <a:prstClr val="black"/>
                </a:solidFill>
                <a:latin typeface="Calibri" panose="020F0502020204030204"/>
              </a:rPr>
              <a:t>Ê-đi-xơn có đức tính gì</a:t>
            </a:r>
            <a:r>
              <a:rPr lang="vi-VN" sz="4800" dirty="0">
                <a:solidFill>
                  <a:prstClr val="black"/>
                </a:solidFill>
                <a:latin typeface="Calibri" panose="020F0502020204030204"/>
              </a:rPr>
              <a:t>?</a:t>
            </a:r>
            <a:endParaRPr kumimoji="0" lang="en-US" sz="4800" b="0" i="0" u="none" strike="noStrike" kern="1200" cap="none" spc="0" normalizeH="0" baseline="0" noProof="0" dirty="0">
              <a:ln>
                <a:noFill/>
              </a:ln>
              <a:solidFill>
                <a:prstClr val="black"/>
              </a:solidFill>
              <a:effectLst/>
              <a:uLnTx/>
              <a:uFillTx/>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1571907" y="-1850565"/>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3"/>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4"/>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5"/>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6"/>
            <a:stretch>
              <a:fillRect/>
            </a:stretch>
          </a:blipFill>
        </p:spPr>
      </p:sp>
      <p:sp>
        <p:nvSpPr>
          <p:cNvPr id="11" name="Rectangle: Rounded Corners 10"/>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00"/>
            <a:endParaRPr lang="en-US" sz="1200">
              <a:solidFill>
                <a:prstClr val="black"/>
              </a:solidFill>
              <a:latin typeface="Calibri" panose="020F0502020204030204"/>
            </a:endParaRPr>
          </a:p>
        </p:txBody>
      </p:sp>
      <p:sp>
        <p:nvSpPr>
          <p:cNvPr id="12" name="Freeform 6"/>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7"/>
            <a:stretch>
              <a:fillRect/>
            </a:stretch>
          </a:blipFill>
        </p:spPr>
      </p:sp>
      <p:sp>
        <p:nvSpPr>
          <p:cNvPr id="13" name="TextBox 12"/>
          <p:cNvSpPr txBox="1"/>
          <p:nvPr/>
        </p:nvSpPr>
        <p:spPr>
          <a:xfrm>
            <a:off x="1574800" y="0"/>
            <a:ext cx="9194800" cy="995016"/>
          </a:xfrm>
          <a:prstGeom prst="rect">
            <a:avLst/>
          </a:prstGeom>
          <a:noFill/>
        </p:spPr>
        <p:txBody>
          <a:bodyPr wrap="square" rtlCol="0">
            <a:spAutoFit/>
          </a:bodyPr>
          <a:lstStyle/>
          <a:p>
            <a:pPr algn="just" defTabSz="609600"/>
            <a:r>
              <a:rPr lang="vi-VN" sz="2935" b="1" dirty="0">
                <a:solidFill>
                  <a:prstClr val="white"/>
                </a:solidFill>
                <a:latin typeface="Calibri" panose="020F0502020204030204" pitchFamily="34" charset="0"/>
                <a:cs typeface="Calibri" panose="020F0502020204030204" pitchFamily="34" charset="0"/>
              </a:rPr>
              <a:t>Lựa chọn những từ mô tả đức tính cần có để trở thành nhà sáng chế trong các </a:t>
            </a:r>
            <a:r>
              <a:rPr lang="en-US" sz="2935" b="1" dirty="0" err="1">
                <a:solidFill>
                  <a:prstClr val="white"/>
                </a:solidFill>
                <a:latin typeface="Calibri" panose="020F0502020204030204" pitchFamily="34" charset="0"/>
                <a:cs typeface="Calibri" panose="020F0502020204030204" pitchFamily="34" charset="0"/>
              </a:rPr>
              <a:t>thẻ</a:t>
            </a:r>
            <a:r>
              <a:rPr lang="vi-VN" sz="2935" b="1" dirty="0">
                <a:solidFill>
                  <a:prstClr val="white"/>
                </a:solidFill>
                <a:latin typeface="Calibri" panose="020F0502020204030204" pitchFamily="34" charset="0"/>
                <a:cs typeface="Calibri" panose="020F0502020204030204" pitchFamily="34" charset="0"/>
              </a:rPr>
              <a:t> dưới đây:</a:t>
            </a:r>
            <a:endParaRPr lang="en-US" sz="2935" b="1" dirty="0">
              <a:solidFill>
                <a:prstClr val="white"/>
              </a:solidFill>
              <a:latin typeface="Calibri" panose="020F0502020204030204" pitchFamily="34" charset="0"/>
              <a:cs typeface="Calibri" panose="020F0502020204030204" pitchFamily="34" charset="0"/>
            </a:endParaRPr>
          </a:p>
        </p:txBody>
      </p:sp>
      <p:sp>
        <p:nvSpPr>
          <p:cNvPr id="5" name="Rectangle: Rounded Corners 4"/>
          <p:cNvSpPr/>
          <p:nvPr/>
        </p:nvSpPr>
        <p:spPr>
          <a:xfrm>
            <a:off x="457200" y="1444225"/>
            <a:ext cx="3165894" cy="615463"/>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Kiên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trì</a:t>
            </a:r>
            <a:endParaRPr lang="en-US" sz="2800" b="1" dirty="0">
              <a:solidFill>
                <a:schemeClr val="tx1"/>
              </a:solidFill>
              <a:latin typeface="Cambria" panose="02040503050406030204" pitchFamily="18" charset="0"/>
              <a:ea typeface="Cambria" panose="02040503050406030204" pitchFamily="18" charset="0"/>
            </a:endParaRPr>
          </a:p>
        </p:txBody>
      </p:sp>
      <p:sp>
        <p:nvSpPr>
          <p:cNvPr id="6" name="Rectangle: Rounded Corners 5"/>
          <p:cNvSpPr/>
          <p:nvPr/>
        </p:nvSpPr>
        <p:spPr>
          <a:xfrm>
            <a:off x="457200" y="2357316"/>
            <a:ext cx="3165894" cy="615463"/>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Tò</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mò</a:t>
            </a:r>
            <a:r>
              <a:rPr lang="en-US" sz="2800" b="1" dirty="0">
                <a:solidFill>
                  <a:schemeClr val="tx1"/>
                </a:solidFill>
                <a:latin typeface="Cambria" panose="02040503050406030204" pitchFamily="18" charset="0"/>
                <a:ea typeface="Cambria" panose="02040503050406030204" pitchFamily="18" charset="0"/>
              </a:rPr>
              <a:t> khoa </a:t>
            </a:r>
            <a:r>
              <a:rPr lang="en-US" sz="2800" b="1" dirty="0" err="1">
                <a:solidFill>
                  <a:schemeClr val="tx1"/>
                </a:solidFill>
                <a:latin typeface="Cambria" panose="02040503050406030204" pitchFamily="18" charset="0"/>
                <a:ea typeface="Cambria" panose="02040503050406030204" pitchFamily="18" charset="0"/>
              </a:rPr>
              <a:t>học</a:t>
            </a:r>
            <a:endParaRPr lang="en-US" sz="2800" b="1" dirty="0">
              <a:solidFill>
                <a:schemeClr val="tx1"/>
              </a:solidFill>
              <a:latin typeface="Cambria" panose="02040503050406030204" pitchFamily="18" charset="0"/>
              <a:ea typeface="Cambria" panose="02040503050406030204" pitchFamily="18" charset="0"/>
            </a:endParaRPr>
          </a:p>
        </p:txBody>
      </p:sp>
      <p:sp>
        <p:nvSpPr>
          <p:cNvPr id="10" name="Rectangle: Rounded Corners 9"/>
          <p:cNvSpPr/>
          <p:nvPr/>
        </p:nvSpPr>
        <p:spPr>
          <a:xfrm>
            <a:off x="457200" y="3270407"/>
            <a:ext cx="3165894" cy="61546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Chịu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khó</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quan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sát</a:t>
            </a:r>
            <a:endParaRPr lang="en-US" sz="28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p:cNvSpPr/>
          <p:nvPr/>
        </p:nvSpPr>
        <p:spPr>
          <a:xfrm>
            <a:off x="457200" y="4183499"/>
            <a:ext cx="3165894" cy="615463"/>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Chăm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chỉ</a:t>
            </a:r>
            <a:endParaRPr lang="en-US" sz="2800" b="1" dirty="0">
              <a:solidFill>
                <a:schemeClr val="tx1"/>
              </a:solidFill>
              <a:latin typeface="Cambria" panose="02040503050406030204" pitchFamily="18" charset="0"/>
              <a:ea typeface="Cambria" panose="02040503050406030204" pitchFamily="18" charset="0"/>
            </a:endParaRPr>
          </a:p>
        </p:txBody>
      </p:sp>
      <p:sp>
        <p:nvSpPr>
          <p:cNvPr id="15" name="Rectangle: Rounded Corners 14"/>
          <p:cNvSpPr/>
          <p:nvPr/>
        </p:nvSpPr>
        <p:spPr>
          <a:xfrm>
            <a:off x="4357522" y="2357316"/>
            <a:ext cx="3476955" cy="61546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Đam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mê</a:t>
            </a:r>
            <a:endParaRPr lang="en-US" sz="2800" b="1" dirty="0">
              <a:solidFill>
                <a:schemeClr val="tx1"/>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4357522" y="3270407"/>
            <a:ext cx="3476955" cy="615463"/>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Không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ngại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thất</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bại</a:t>
            </a:r>
            <a:endParaRPr lang="en-US" sz="2800" b="1" dirty="0">
              <a:solidFill>
                <a:schemeClr val="tx1"/>
              </a:solidFill>
              <a:latin typeface="Cambria" panose="02040503050406030204" pitchFamily="18" charset="0"/>
              <a:ea typeface="Cambria" panose="02040503050406030204" pitchFamily="18" charset="0"/>
            </a:endParaRPr>
          </a:p>
        </p:txBody>
      </p:sp>
      <p:sp>
        <p:nvSpPr>
          <p:cNvPr id="17" name="Rectangle: Rounded Corners 16"/>
          <p:cNvSpPr/>
          <p:nvPr/>
        </p:nvSpPr>
        <p:spPr>
          <a:xfrm>
            <a:off x="4357522" y="4183499"/>
            <a:ext cx="3476955" cy="615463"/>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Nóng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vội</a:t>
            </a:r>
            <a:endParaRPr lang="en-US" sz="2800" b="1" dirty="0">
              <a:solidFill>
                <a:schemeClr val="tx1"/>
              </a:solidFill>
              <a:latin typeface="Cambria" panose="02040503050406030204" pitchFamily="18" charset="0"/>
              <a:ea typeface="Cambria" panose="02040503050406030204" pitchFamily="18" charset="0"/>
            </a:endParaRPr>
          </a:p>
        </p:txBody>
      </p:sp>
      <p:sp>
        <p:nvSpPr>
          <p:cNvPr id="18" name="Rectangle: Rounded Corners 17"/>
          <p:cNvSpPr/>
          <p:nvPr/>
        </p:nvSpPr>
        <p:spPr>
          <a:xfrm>
            <a:off x="8393757" y="1444225"/>
            <a:ext cx="3165894" cy="615463"/>
          </a:xfrm>
          <a:prstGeom prst="roundRect">
            <a:avLst/>
          </a:prstGeom>
          <a:solidFill>
            <a:schemeClr val="accent1">
              <a:lumMod val="60000"/>
              <a:lumOff val="4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Thông </a:t>
            </a:r>
            <a:r>
              <a:rPr lang="en-US" sz="2800" b="1" dirty="0" err="1">
                <a:solidFill>
                  <a:schemeClr val="tx1"/>
                </a:solidFill>
                <a:latin typeface="Cambria" panose="02040503050406030204" pitchFamily="18" charset="0"/>
                <a:ea typeface="Cambria" panose="02040503050406030204" pitchFamily="18" charset="0"/>
              </a:rPr>
              <a:t>minh</a:t>
            </a:r>
            <a:endParaRPr lang="en-US" sz="2800" b="1" dirty="0">
              <a:solidFill>
                <a:schemeClr val="tx1"/>
              </a:solidFill>
              <a:latin typeface="Cambria" panose="02040503050406030204" pitchFamily="18" charset="0"/>
              <a:ea typeface="Cambria" panose="02040503050406030204" pitchFamily="18" charset="0"/>
            </a:endParaRPr>
          </a:p>
        </p:txBody>
      </p:sp>
      <p:sp>
        <p:nvSpPr>
          <p:cNvPr id="19" name="Rectangle: Rounded Corners 18"/>
          <p:cNvSpPr/>
          <p:nvPr/>
        </p:nvSpPr>
        <p:spPr>
          <a:xfrm>
            <a:off x="8393757" y="2357316"/>
            <a:ext cx="3165894" cy="615463"/>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Sáng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tạo</a:t>
            </a:r>
            <a:endParaRPr lang="en-US" sz="2800" b="1" dirty="0">
              <a:solidFill>
                <a:schemeClr val="tx1"/>
              </a:solidFill>
              <a:latin typeface="Cambria" panose="02040503050406030204" pitchFamily="18" charset="0"/>
              <a:ea typeface="Cambria" panose="02040503050406030204" pitchFamily="18" charset="0"/>
            </a:endParaRPr>
          </a:p>
        </p:txBody>
      </p:sp>
      <p:sp>
        <p:nvSpPr>
          <p:cNvPr id="20" name="Rectangle: Rounded Corners 19"/>
          <p:cNvSpPr/>
          <p:nvPr/>
        </p:nvSpPr>
        <p:spPr>
          <a:xfrm>
            <a:off x="8393757" y="3270407"/>
            <a:ext cx="3165894" cy="615463"/>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Nghị</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lực</a:t>
            </a:r>
            <a:endParaRPr lang="en-US" sz="2800" b="1" dirty="0">
              <a:solidFill>
                <a:schemeClr val="tx1"/>
              </a:solidFill>
              <a:latin typeface="Cambria" panose="02040503050406030204" pitchFamily="18" charset="0"/>
              <a:ea typeface="Cambria" panose="02040503050406030204" pitchFamily="18" charset="0"/>
            </a:endParaRPr>
          </a:p>
        </p:txBody>
      </p:sp>
      <p:sp>
        <p:nvSpPr>
          <p:cNvPr id="21" name="Rectangle: Rounded Corners 20"/>
          <p:cNvSpPr/>
          <p:nvPr/>
        </p:nvSpPr>
        <p:spPr>
          <a:xfrm>
            <a:off x="8393757" y="4183499"/>
            <a:ext cx="3165894" cy="615463"/>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Ham </a:t>
            </a:r>
            <a:r>
              <a:rPr lang="en-US" sz="2800" b="1" dirty="0" err="1">
                <a:solidFill>
                  <a:schemeClr val="tx1"/>
                </a:solidFill>
                <a:latin typeface="Cambria" panose="02040503050406030204" pitchFamily="18" charset="0"/>
                <a:ea typeface="Cambria" panose="02040503050406030204" pitchFamily="18" charset="0"/>
              </a:rPr>
              <a:t>học</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hỏi</a:t>
            </a:r>
            <a:endParaRPr lang="en-US" sz="2800" b="1" dirty="0">
              <a:solidFill>
                <a:schemeClr val="tx1"/>
              </a:solidFill>
              <a:latin typeface="Cambria" panose="02040503050406030204" pitchFamily="18" charset="0"/>
              <a:ea typeface="Cambria" panose="02040503050406030204" pitchFamily="18" charset="0"/>
            </a:endParaRPr>
          </a:p>
        </p:txBody>
      </p:sp>
      <p:sp>
        <p:nvSpPr>
          <p:cNvPr id="22" name="TextBox 21"/>
          <p:cNvSpPr txBox="1"/>
          <p:nvPr/>
        </p:nvSpPr>
        <p:spPr>
          <a:xfrm>
            <a:off x="457200" y="5333588"/>
            <a:ext cx="11430000" cy="1077218"/>
          </a:xfrm>
          <a:prstGeom prst="rect">
            <a:avLst/>
          </a:prstGeom>
          <a:noFill/>
        </p:spPr>
        <p:txBody>
          <a:bodyPr wrap="square" rtlCol="0">
            <a:spAutoFit/>
          </a:bodyPr>
          <a:lstStyle/>
          <a:p>
            <a:pPr algn="just" defTabSz="609600"/>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Hãy</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trao</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đổi</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với</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bạn</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về</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những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đức</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tính</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cần</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có</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để</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có</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thể</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trở</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thành</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nhà</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sáng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chế</a:t>
            </a:r>
            <a:r>
              <a:rPr lang="en-US" sz="3200" b="1" i="1" dirty="0">
                <a:solidFill>
                  <a:srgbClr val="FF0000"/>
                </a:solidFill>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60099">
            <a:off x="-589005" y="4623485"/>
            <a:ext cx="3498525" cy="3276951"/>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25861" flipH="1">
            <a:off x="10175210" y="2804121"/>
            <a:ext cx="2361449" cy="4605663"/>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366181" y="-685800"/>
            <a:ext cx="2518757" cy="27432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8527196">
            <a:off x="-2715110" y="-1136673"/>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stretch>
              <a:fillRect/>
            </a:stretch>
          </a:blipFill>
        </p:spPr>
      </p:sp>
      <p:grpSp>
        <p:nvGrpSpPr>
          <p:cNvPr id="21" name="组合 14"/>
          <p:cNvGrpSpPr/>
          <p:nvPr/>
        </p:nvGrpSpPr>
        <p:grpSpPr>
          <a:xfrm>
            <a:off x="2190422" y="783337"/>
            <a:ext cx="8843191" cy="3718325"/>
            <a:chOff x="1710430" y="1284911"/>
            <a:chExt cx="8020062" cy="2564311"/>
          </a:xfrm>
        </p:grpSpPr>
        <p:sp>
          <p:nvSpPr>
            <p:cNvPr id="22" name="矩形 22"/>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20">
                <a:solidFill>
                  <a:prstClr val="white"/>
                </a:solidFill>
                <a:latin typeface="Calibri" panose="020F0502020204030204"/>
                <a:ea typeface="SimSun" panose="02010600030101010101" pitchFamily="2" charset="-122"/>
              </a:endParaRPr>
            </a:p>
          </p:txBody>
        </p:sp>
        <p:sp>
          <p:nvSpPr>
            <p:cNvPr id="23" name="矩形 23"/>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20">
                <a:solidFill>
                  <a:prstClr val="white"/>
                </a:solidFill>
                <a:latin typeface="Calibri" panose="020F0502020204030204"/>
                <a:ea typeface="SimSun" panose="02010600030101010101" pitchFamily="2" charset="-122"/>
              </a:endParaRPr>
            </a:p>
          </p:txBody>
        </p:sp>
      </p:grpSp>
      <p:grpSp>
        <p:nvGrpSpPr>
          <p:cNvPr id="24" name="组合 15"/>
          <p:cNvGrpSpPr/>
          <p:nvPr/>
        </p:nvGrpSpPr>
        <p:grpSpPr>
          <a:xfrm>
            <a:off x="905588" y="1807940"/>
            <a:ext cx="1415845" cy="1331706"/>
            <a:chOff x="713110" y="905764"/>
            <a:chExt cx="1361797" cy="1280869"/>
          </a:xfrm>
        </p:grpSpPr>
        <p:grpSp>
          <p:nvGrpSpPr>
            <p:cNvPr id="25" name="组合 16"/>
            <p:cNvGrpSpPr/>
            <p:nvPr/>
          </p:nvGrpSpPr>
          <p:grpSpPr>
            <a:xfrm>
              <a:off x="713110" y="905764"/>
              <a:ext cx="1270764" cy="1280869"/>
              <a:chOff x="3315195" y="1967685"/>
              <a:chExt cx="1881008" cy="1895965"/>
            </a:xfrm>
          </p:grpSpPr>
          <p:sp>
            <p:nvSpPr>
              <p:cNvPr id="27" name="Freeform 6"/>
              <p:cNvSpPr/>
              <p:nvPr/>
            </p:nvSpPr>
            <p:spPr bwMode="auto">
              <a:xfrm>
                <a:off x="3675108" y="2355747"/>
                <a:ext cx="1161181" cy="1119839"/>
              </a:xfrm>
              <a:custGeom>
                <a:avLst/>
                <a:gdLst>
                  <a:gd name="T0" fmla="*/ 447 w 447"/>
                  <a:gd name="T1" fmla="*/ 351 h 447"/>
                  <a:gd name="T2" fmla="*/ 351 w 447"/>
                  <a:gd name="T3" fmla="*/ 447 h 447"/>
                  <a:gd name="T4" fmla="*/ 96 w 447"/>
                  <a:gd name="T5" fmla="*/ 447 h 447"/>
                  <a:gd name="T6" fmla="*/ 0 w 447"/>
                  <a:gd name="T7" fmla="*/ 351 h 447"/>
                  <a:gd name="T8" fmla="*/ 0 w 447"/>
                  <a:gd name="T9" fmla="*/ 96 h 447"/>
                  <a:gd name="T10" fmla="*/ 96 w 447"/>
                  <a:gd name="T11" fmla="*/ 0 h 447"/>
                  <a:gd name="T12" fmla="*/ 351 w 447"/>
                  <a:gd name="T13" fmla="*/ 0 h 447"/>
                  <a:gd name="T14" fmla="*/ 447 w 447"/>
                  <a:gd name="T15" fmla="*/ 96 h 447"/>
                  <a:gd name="T16" fmla="*/ 447 w 447"/>
                  <a:gd name="T17" fmla="*/ 35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447" y="351"/>
                    </a:moveTo>
                    <a:cubicBezTo>
                      <a:pt x="447" y="404"/>
                      <a:pt x="404" y="447"/>
                      <a:pt x="351" y="447"/>
                    </a:cubicBezTo>
                    <a:cubicBezTo>
                      <a:pt x="96" y="447"/>
                      <a:pt x="96" y="447"/>
                      <a:pt x="96" y="447"/>
                    </a:cubicBezTo>
                    <a:cubicBezTo>
                      <a:pt x="43" y="447"/>
                      <a:pt x="0" y="404"/>
                      <a:pt x="0" y="351"/>
                    </a:cubicBezTo>
                    <a:cubicBezTo>
                      <a:pt x="0" y="96"/>
                      <a:pt x="0" y="96"/>
                      <a:pt x="0" y="96"/>
                    </a:cubicBezTo>
                    <a:cubicBezTo>
                      <a:pt x="0" y="43"/>
                      <a:pt x="43" y="0"/>
                      <a:pt x="96" y="0"/>
                    </a:cubicBezTo>
                    <a:cubicBezTo>
                      <a:pt x="351" y="0"/>
                      <a:pt x="351" y="0"/>
                      <a:pt x="351" y="0"/>
                    </a:cubicBezTo>
                    <a:cubicBezTo>
                      <a:pt x="404" y="0"/>
                      <a:pt x="447" y="43"/>
                      <a:pt x="447" y="96"/>
                    </a:cubicBezTo>
                    <a:lnTo>
                      <a:pt x="447" y="351"/>
                    </a:lnTo>
                    <a:close/>
                  </a:path>
                </a:pathLst>
              </a:custGeom>
              <a:solidFill>
                <a:schemeClr val="bg1">
                  <a:lumMod val="95000"/>
                </a:schemeClr>
              </a:solidFill>
              <a:ln>
                <a:solidFill>
                  <a:schemeClr val="bg1"/>
                </a:solidFill>
              </a:ln>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28" name="Freeform 11"/>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dir="5400000" algn="t" rotWithShape="0">
                  <a:schemeClr val="tx1">
                    <a:lumMod val="85000"/>
                    <a:lumOff val="15000"/>
                    <a:alpha val="50000"/>
                  </a:schemeClr>
                </a:out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29" name="Freeform 11"/>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algn="l" rotWithShape="0">
                  <a:schemeClr val="tx1">
                    <a:lumMod val="95000"/>
                    <a:lumOff val="5000"/>
                    <a:alpha val="50000"/>
                  </a:schemeClr>
                </a:out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30" name="Freeform 11"/>
              <p:cNvSpPr>
                <a:spLocks noEditPoints="1"/>
              </p:cNvSpPr>
              <p:nvPr/>
            </p:nvSpPr>
            <p:spPr bwMode="auto">
              <a:xfrm>
                <a:off x="3315195" y="1967685"/>
                <a:ext cx="1881008" cy="1895965"/>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solidFill>
                <a:schemeClr val="bg1">
                  <a:lumMod val="95000"/>
                </a:schemeClr>
              </a:solidFill>
              <a:ln>
                <a:solidFill>
                  <a:schemeClr val="bg1"/>
                </a:solidFill>
              </a:ln>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grpSp>
        <p:sp>
          <p:nvSpPr>
            <p:cNvPr id="26" name="TextBox 25"/>
            <p:cNvSpPr txBox="1"/>
            <p:nvPr/>
          </p:nvSpPr>
          <p:spPr>
            <a:xfrm>
              <a:off x="982460" y="1192254"/>
              <a:ext cx="1092447" cy="680863"/>
            </a:xfrm>
            <a:prstGeom prst="rect">
              <a:avLst/>
            </a:prstGeom>
            <a:noFill/>
          </p:spPr>
          <p:txBody>
            <a:bodyPr wrap="square" rtlCol="0">
              <a:spAutoFit/>
            </a:bodyPr>
            <a:lstStyle/>
            <a:p>
              <a:pPr defTabSz="914400">
                <a:defRPr/>
              </a:pPr>
              <a:endParaRPr lang="zh-CN" altLang="en-US" sz="4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endParaRPr>
            </a:p>
          </p:txBody>
        </p:sp>
      </p:grpSp>
      <p:sp useBgFill="1">
        <p:nvSpPr>
          <p:cNvPr id="31" name="Freeform 27"/>
          <p:cNvSpPr/>
          <p:nvPr/>
        </p:nvSpPr>
        <p:spPr bwMode="auto">
          <a:xfrm>
            <a:off x="1388488" y="3039531"/>
            <a:ext cx="441960" cy="489586"/>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32" name="TextBox 31"/>
          <p:cNvSpPr txBox="1"/>
          <p:nvPr/>
        </p:nvSpPr>
        <p:spPr>
          <a:xfrm>
            <a:off x="2448766" y="1108497"/>
            <a:ext cx="8590741" cy="3016210"/>
          </a:xfrm>
          <a:prstGeom prst="rect">
            <a:avLst/>
          </a:prstGeom>
          <a:noFill/>
        </p:spPr>
        <p:txBody>
          <a:bodyPr wrap="square" rtlCol="0">
            <a:spAutoFit/>
          </a:bodyPr>
          <a:lstStyle/>
          <a:p>
            <a:pPr algn="just" defTabSz="914400">
              <a:defRPr/>
            </a:pPr>
            <a:r>
              <a:rPr lang="vi-VN"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Nhà sáng chế thường có những đức tính như: ham tìm tòi, học hỏi, tò mò khoa học, chịu khó quan sát, có sự kiên trì, nhẫn nại, không ngại khó khăn, vật vã, không sợ thất bại, ....</a:t>
            </a:r>
          </a:p>
        </p:txBody>
      </p:sp>
      <p:sp>
        <p:nvSpPr>
          <p:cNvPr id="33" name="Freeform 3"/>
          <p:cNvSpPr/>
          <p:nvPr/>
        </p:nvSpPr>
        <p:spPr>
          <a:xfrm>
            <a:off x="152401" y="3928416"/>
            <a:ext cx="2641600" cy="2929584"/>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9"/>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5354778" y="-389785"/>
            <a:ext cx="11849803" cy="5450909"/>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735118" flipV="1">
            <a:off x="-478013" y="113145"/>
            <a:ext cx="5439221" cy="877075"/>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9142540" y="205145"/>
            <a:ext cx="2248413" cy="2060365"/>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7"/>
          <p:cNvSpPr/>
          <p:nvPr/>
        </p:nvSpPr>
        <p:spPr>
          <a:xfrm>
            <a:off x="508000" y="127000"/>
            <a:ext cx="10210800" cy="5384800"/>
          </a:xfrm>
          <a:custGeom>
            <a:avLst/>
            <a:gdLst/>
            <a:ahLst/>
            <a:cxnLst/>
            <a:rect l="l" t="t" r="r" b="b"/>
            <a:pathLst>
              <a:path w="3024000" h="2241540">
                <a:moveTo>
                  <a:pt x="0" y="0"/>
                </a:moveTo>
                <a:lnTo>
                  <a:pt x="3024000" y="0"/>
                </a:lnTo>
                <a:lnTo>
                  <a:pt x="3024000" y="2241540"/>
                </a:lnTo>
                <a:lnTo>
                  <a:pt x="0" y="2241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9"/>
          <p:cNvSpPr txBox="1"/>
          <p:nvPr/>
        </p:nvSpPr>
        <p:spPr>
          <a:xfrm>
            <a:off x="2152661" y="2343655"/>
            <a:ext cx="7772400" cy="2554545"/>
          </a:xfrm>
          <a:prstGeom prst="rect">
            <a:avLst/>
          </a:prstGeom>
          <a:noFill/>
        </p:spPr>
        <p:txBody>
          <a:bodyPr wrap="square" rtlCol="0">
            <a:spAutoFit/>
          </a:bodyPr>
          <a:lstStyle/>
          <a:p>
            <a:pPr algn="ctr" defTabSz="609600"/>
            <a:r>
              <a:rPr lang="vi-VN" sz="4000" b="1" dirty="0">
                <a:solidFill>
                  <a:srgbClr val="FF0000"/>
                </a:solidFill>
                <a:latin typeface="Calibri" panose="020F0502020204030204" pitchFamily="34" charset="0"/>
                <a:cs typeface="Calibri" panose="020F0502020204030204" pitchFamily="34" charset="0"/>
              </a:rPr>
              <a:t>Chia sẻ cùng người thân về những sáng chế mà em biết và những đức tính cần có để trở thành nhà sáng chế mà em có thể học tập.</a:t>
            </a:r>
            <a:endParaRPr lang="en-US" sz="40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3"/>
            <a:stretch>
              <a:fillRect/>
            </a:stretch>
          </a:blipFill>
        </p:spPr>
      </p:sp>
      <p:sp>
        <p:nvSpPr>
          <p:cNvPr id="4" name="Freeform 4"/>
          <p:cNvSpPr/>
          <p:nvPr/>
        </p:nvSpPr>
        <p:spPr>
          <a:xfrm>
            <a:off x="1060731" y="324744"/>
            <a:ext cx="6265472" cy="6208513"/>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4"/>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5"/>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6"/>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7"/>
            <a:stretch>
              <a:fillRect/>
            </a:stretch>
          </a:blipFill>
        </p:spPr>
      </p:sp>
      <p:sp>
        <p:nvSpPr>
          <p:cNvPr id="10" name="Freeform 10"/>
          <p:cNvSpPr/>
          <p:nvPr/>
        </p:nvSpPr>
        <p:spPr>
          <a:xfrm>
            <a:off x="7620000" y="2819400"/>
            <a:ext cx="3856495" cy="40386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8"/>
            <a:stretch>
              <a:fillRect/>
            </a:stretch>
          </a:blipFill>
        </p:spPr>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8400" y="1244600"/>
            <a:ext cx="6120597" cy="492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4429557">
            <a:off x="6688211" y="1344273"/>
            <a:ext cx="8436794" cy="5087898"/>
          </a:xfrm>
          <a:custGeom>
            <a:avLst/>
            <a:gdLst/>
            <a:ahLst/>
            <a:cxnLst/>
            <a:rect l="l" t="t" r="r" b="b"/>
            <a:pathLst>
              <a:path w="12655191" h="7631847">
                <a:moveTo>
                  <a:pt x="0" y="0"/>
                </a:moveTo>
                <a:lnTo>
                  <a:pt x="12655191" y="0"/>
                </a:lnTo>
                <a:lnTo>
                  <a:pt x="12655191" y="7631846"/>
                </a:lnTo>
                <a:lnTo>
                  <a:pt x="0" y="7631846"/>
                </a:lnTo>
                <a:lnTo>
                  <a:pt x="0" y="0"/>
                </a:lnTo>
                <a:close/>
              </a:path>
            </a:pathLst>
          </a:custGeom>
          <a:blipFill>
            <a:blip r:embed="rId2">
              <a:extLst>
                <a:ext uri="{96DAC541-7B7A-43D3-8B79-37D633B846F1}">
                  <asvg:svgBlip xmlns:asvg="http://schemas.microsoft.com/office/drawing/2016/SVG/main" r:embed="rId3"/>
                </a:ext>
              </a:extLst>
            </a:blip>
            <a:stretch>
              <a:fillRect r="-31050" b="-123167"/>
            </a:stretch>
          </a:blipFill>
        </p:spPr>
      </p:sp>
      <p:sp>
        <p:nvSpPr>
          <p:cNvPr id="3" name="Freeform 3"/>
          <p:cNvSpPr/>
          <p:nvPr/>
        </p:nvSpPr>
        <p:spPr>
          <a:xfrm>
            <a:off x="1071603" y="5621450"/>
            <a:ext cx="9364079" cy="4518169"/>
          </a:xfrm>
          <a:custGeom>
            <a:avLst/>
            <a:gdLst/>
            <a:ahLst/>
            <a:cxnLst/>
            <a:rect l="l" t="t" r="r" b="b"/>
            <a:pathLst>
              <a:path w="14046119" h="6777253">
                <a:moveTo>
                  <a:pt x="0" y="0"/>
                </a:moveTo>
                <a:lnTo>
                  <a:pt x="14046120" y="0"/>
                </a:lnTo>
                <a:lnTo>
                  <a:pt x="14046120" y="6777252"/>
                </a:lnTo>
                <a:lnTo>
                  <a:pt x="0" y="6777252"/>
                </a:lnTo>
                <a:lnTo>
                  <a:pt x="0" y="0"/>
                </a:lnTo>
                <a:close/>
              </a:path>
            </a:pathLst>
          </a:custGeom>
          <a:blipFill>
            <a:blip r:embed="rId4"/>
            <a:stretch>
              <a:fillRect/>
            </a:stretch>
          </a:blipFill>
        </p:spPr>
      </p:sp>
      <p:sp>
        <p:nvSpPr>
          <p:cNvPr id="4" name="Freeform 4"/>
          <p:cNvSpPr/>
          <p:nvPr/>
        </p:nvSpPr>
        <p:spPr>
          <a:xfrm>
            <a:off x="-1286310" y="2280064"/>
            <a:ext cx="4715825" cy="6684805"/>
          </a:xfrm>
          <a:custGeom>
            <a:avLst/>
            <a:gdLst/>
            <a:ahLst/>
            <a:cxnLst/>
            <a:rect l="l" t="t" r="r" b="b"/>
            <a:pathLst>
              <a:path w="7073738" h="10027207">
                <a:moveTo>
                  <a:pt x="0" y="0"/>
                </a:moveTo>
                <a:lnTo>
                  <a:pt x="7073739" y="0"/>
                </a:lnTo>
                <a:lnTo>
                  <a:pt x="7073739" y="10027206"/>
                </a:lnTo>
                <a:lnTo>
                  <a:pt x="0" y="100272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350658" y="2555303"/>
            <a:ext cx="2873502" cy="5486400"/>
          </a:xfrm>
          <a:custGeom>
            <a:avLst/>
            <a:gdLst/>
            <a:ahLst/>
            <a:cxnLst/>
            <a:rect l="l" t="t" r="r" b="b"/>
            <a:pathLst>
              <a:path w="4310253" h="8229600">
                <a:moveTo>
                  <a:pt x="0" y="0"/>
                </a:moveTo>
                <a:lnTo>
                  <a:pt x="4310253" y="0"/>
                </a:lnTo>
                <a:lnTo>
                  <a:pt x="4310253" y="8229600"/>
                </a:lnTo>
                <a:lnTo>
                  <a:pt x="0" y="8229600"/>
                </a:lnTo>
                <a:lnTo>
                  <a:pt x="0" y="0"/>
                </a:lnTo>
                <a:close/>
              </a:path>
            </a:pathLst>
          </a:custGeom>
          <a:blipFill>
            <a:blip r:embed="rId7"/>
            <a:stretch>
              <a:fillRect/>
            </a:stretch>
          </a:blipFill>
        </p:spPr>
      </p:sp>
      <p:sp>
        <p:nvSpPr>
          <p:cNvPr id="6" name="Freeform 6"/>
          <p:cNvSpPr/>
          <p:nvPr/>
        </p:nvSpPr>
        <p:spPr>
          <a:xfrm>
            <a:off x="7826737" y="1195157"/>
            <a:ext cx="1297171" cy="1084907"/>
          </a:xfrm>
          <a:custGeom>
            <a:avLst/>
            <a:gdLst/>
            <a:ahLst/>
            <a:cxnLst/>
            <a:rect l="l" t="t" r="r" b="b"/>
            <a:pathLst>
              <a:path w="1945757" h="1627360">
                <a:moveTo>
                  <a:pt x="0" y="0"/>
                </a:moveTo>
                <a:lnTo>
                  <a:pt x="1945757" y="0"/>
                </a:lnTo>
                <a:lnTo>
                  <a:pt x="1945757" y="1627361"/>
                </a:lnTo>
                <a:lnTo>
                  <a:pt x="0" y="16273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7577007" flipV="1">
            <a:off x="-1179141" y="1398897"/>
            <a:ext cx="4876800" cy="1141984"/>
          </a:xfrm>
          <a:custGeom>
            <a:avLst/>
            <a:gdLst/>
            <a:ahLst/>
            <a:cxnLst/>
            <a:rect l="l" t="t" r="r" b="b"/>
            <a:pathLst>
              <a:path w="7315200" h="1712976">
                <a:moveTo>
                  <a:pt x="0" y="1712976"/>
                </a:moveTo>
                <a:lnTo>
                  <a:pt x="7315200" y="1712976"/>
                </a:lnTo>
                <a:lnTo>
                  <a:pt x="7315200" y="0"/>
                </a:lnTo>
                <a:lnTo>
                  <a:pt x="0" y="0"/>
                </a:lnTo>
                <a:lnTo>
                  <a:pt x="0" y="1712976"/>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1526331">
            <a:off x="8762418" y="-1255783"/>
            <a:ext cx="2264387" cy="2743200"/>
          </a:xfrm>
          <a:custGeom>
            <a:avLst/>
            <a:gdLst/>
            <a:ahLst/>
            <a:cxnLst/>
            <a:rect l="l" t="t" r="r" b="b"/>
            <a:pathLst>
              <a:path w="3396580" h="4114800">
                <a:moveTo>
                  <a:pt x="0" y="0"/>
                </a:moveTo>
                <a:lnTo>
                  <a:pt x="3396581" y="0"/>
                </a:lnTo>
                <a:lnTo>
                  <a:pt x="339658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16" name="Picture 15"/>
          <p:cNvPicPr>
            <a:picLocks noChangeAspect="1"/>
          </p:cNvPicPr>
          <p:nvPr/>
        </p:nvPicPr>
        <p:blipFill>
          <a:blip r:embed="rId14"/>
          <a:stretch>
            <a:fillRect/>
          </a:stretch>
        </p:blipFill>
        <p:spPr>
          <a:xfrm>
            <a:off x="1828800" y="1905000"/>
            <a:ext cx="7128874" cy="2052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589005" y="4623485"/>
            <a:ext cx="3498525" cy="3276951"/>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25861" flipH="1">
            <a:off x="10175210" y="2804121"/>
            <a:ext cx="2361449" cy="4605663"/>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366181" y="-685800"/>
            <a:ext cx="2518757" cy="27432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8527196">
            <a:off x="-2715110" y="-1136673"/>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stretch>
              <a:fillRect/>
            </a:stretch>
          </a:blipFill>
        </p:spPr>
      </p:sp>
      <p:grpSp>
        <p:nvGrpSpPr>
          <p:cNvPr id="21" name="组合 14"/>
          <p:cNvGrpSpPr/>
          <p:nvPr/>
        </p:nvGrpSpPr>
        <p:grpSpPr>
          <a:xfrm>
            <a:off x="2190422" y="783337"/>
            <a:ext cx="9485763" cy="4329150"/>
            <a:chOff x="1710430" y="1284911"/>
            <a:chExt cx="8020062" cy="2564311"/>
          </a:xfrm>
        </p:grpSpPr>
        <p:sp>
          <p:nvSpPr>
            <p:cNvPr id="22" name="矩形 22"/>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20">
                <a:solidFill>
                  <a:prstClr val="white"/>
                </a:solidFill>
                <a:latin typeface="Calibri" panose="020F0502020204030204"/>
                <a:ea typeface="SimSun" panose="02010600030101010101" pitchFamily="2" charset="-122"/>
              </a:endParaRPr>
            </a:p>
          </p:txBody>
        </p:sp>
        <p:sp>
          <p:nvSpPr>
            <p:cNvPr id="23" name="矩形 23"/>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20">
                <a:solidFill>
                  <a:prstClr val="white"/>
                </a:solidFill>
                <a:latin typeface="Calibri" panose="020F0502020204030204"/>
                <a:ea typeface="SimSun" panose="02010600030101010101" pitchFamily="2" charset="-122"/>
              </a:endParaRPr>
            </a:p>
          </p:txBody>
        </p:sp>
      </p:grpSp>
      <p:grpSp>
        <p:nvGrpSpPr>
          <p:cNvPr id="24" name="组合 15"/>
          <p:cNvGrpSpPr/>
          <p:nvPr/>
        </p:nvGrpSpPr>
        <p:grpSpPr>
          <a:xfrm>
            <a:off x="905588" y="1807940"/>
            <a:ext cx="1415845" cy="1331706"/>
            <a:chOff x="713110" y="905764"/>
            <a:chExt cx="1361797" cy="1280869"/>
          </a:xfrm>
        </p:grpSpPr>
        <p:grpSp>
          <p:nvGrpSpPr>
            <p:cNvPr id="25" name="组合 16"/>
            <p:cNvGrpSpPr/>
            <p:nvPr/>
          </p:nvGrpSpPr>
          <p:grpSpPr>
            <a:xfrm>
              <a:off x="713110" y="905764"/>
              <a:ext cx="1270764" cy="1280869"/>
              <a:chOff x="3315195" y="1967685"/>
              <a:chExt cx="1881008" cy="1895965"/>
            </a:xfrm>
          </p:grpSpPr>
          <p:sp>
            <p:nvSpPr>
              <p:cNvPr id="27" name="Freeform 6"/>
              <p:cNvSpPr/>
              <p:nvPr/>
            </p:nvSpPr>
            <p:spPr bwMode="auto">
              <a:xfrm>
                <a:off x="3675108" y="2355747"/>
                <a:ext cx="1161181" cy="1119839"/>
              </a:xfrm>
              <a:custGeom>
                <a:avLst/>
                <a:gdLst>
                  <a:gd name="T0" fmla="*/ 447 w 447"/>
                  <a:gd name="T1" fmla="*/ 351 h 447"/>
                  <a:gd name="T2" fmla="*/ 351 w 447"/>
                  <a:gd name="T3" fmla="*/ 447 h 447"/>
                  <a:gd name="T4" fmla="*/ 96 w 447"/>
                  <a:gd name="T5" fmla="*/ 447 h 447"/>
                  <a:gd name="T6" fmla="*/ 0 w 447"/>
                  <a:gd name="T7" fmla="*/ 351 h 447"/>
                  <a:gd name="T8" fmla="*/ 0 w 447"/>
                  <a:gd name="T9" fmla="*/ 96 h 447"/>
                  <a:gd name="T10" fmla="*/ 96 w 447"/>
                  <a:gd name="T11" fmla="*/ 0 h 447"/>
                  <a:gd name="T12" fmla="*/ 351 w 447"/>
                  <a:gd name="T13" fmla="*/ 0 h 447"/>
                  <a:gd name="T14" fmla="*/ 447 w 447"/>
                  <a:gd name="T15" fmla="*/ 96 h 447"/>
                  <a:gd name="T16" fmla="*/ 447 w 447"/>
                  <a:gd name="T17" fmla="*/ 35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447" y="351"/>
                    </a:moveTo>
                    <a:cubicBezTo>
                      <a:pt x="447" y="404"/>
                      <a:pt x="404" y="447"/>
                      <a:pt x="351" y="447"/>
                    </a:cubicBezTo>
                    <a:cubicBezTo>
                      <a:pt x="96" y="447"/>
                      <a:pt x="96" y="447"/>
                      <a:pt x="96" y="447"/>
                    </a:cubicBezTo>
                    <a:cubicBezTo>
                      <a:pt x="43" y="447"/>
                      <a:pt x="0" y="404"/>
                      <a:pt x="0" y="351"/>
                    </a:cubicBezTo>
                    <a:cubicBezTo>
                      <a:pt x="0" y="96"/>
                      <a:pt x="0" y="96"/>
                      <a:pt x="0" y="96"/>
                    </a:cubicBezTo>
                    <a:cubicBezTo>
                      <a:pt x="0" y="43"/>
                      <a:pt x="43" y="0"/>
                      <a:pt x="96" y="0"/>
                    </a:cubicBezTo>
                    <a:cubicBezTo>
                      <a:pt x="351" y="0"/>
                      <a:pt x="351" y="0"/>
                      <a:pt x="351" y="0"/>
                    </a:cubicBezTo>
                    <a:cubicBezTo>
                      <a:pt x="404" y="0"/>
                      <a:pt x="447" y="43"/>
                      <a:pt x="447" y="96"/>
                    </a:cubicBezTo>
                    <a:lnTo>
                      <a:pt x="447" y="351"/>
                    </a:lnTo>
                    <a:close/>
                  </a:path>
                </a:pathLst>
              </a:custGeom>
              <a:solidFill>
                <a:schemeClr val="bg1">
                  <a:lumMod val="95000"/>
                </a:schemeClr>
              </a:solidFill>
              <a:ln>
                <a:solidFill>
                  <a:schemeClr val="bg1"/>
                </a:solidFill>
              </a:ln>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28" name="Freeform 11"/>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dir="5400000" algn="t" rotWithShape="0">
                  <a:schemeClr val="tx1">
                    <a:lumMod val="85000"/>
                    <a:lumOff val="15000"/>
                    <a:alpha val="50000"/>
                  </a:schemeClr>
                </a:out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29" name="Freeform 11"/>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algn="l" rotWithShape="0">
                  <a:schemeClr val="tx1">
                    <a:lumMod val="95000"/>
                    <a:lumOff val="5000"/>
                    <a:alpha val="50000"/>
                  </a:schemeClr>
                </a:out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30" name="Freeform 11"/>
              <p:cNvSpPr>
                <a:spLocks noEditPoints="1"/>
              </p:cNvSpPr>
              <p:nvPr/>
            </p:nvSpPr>
            <p:spPr bwMode="auto">
              <a:xfrm>
                <a:off x="3315195" y="1967685"/>
                <a:ext cx="1881008" cy="1895965"/>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solidFill>
                <a:schemeClr val="bg1">
                  <a:lumMod val="95000"/>
                </a:schemeClr>
              </a:solidFill>
              <a:ln>
                <a:solidFill>
                  <a:schemeClr val="bg1"/>
                </a:solidFill>
              </a:ln>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grpSp>
        <p:sp>
          <p:nvSpPr>
            <p:cNvPr id="26" name="TextBox 25"/>
            <p:cNvSpPr txBox="1"/>
            <p:nvPr/>
          </p:nvSpPr>
          <p:spPr>
            <a:xfrm>
              <a:off x="982460" y="1192254"/>
              <a:ext cx="1092447" cy="680863"/>
            </a:xfrm>
            <a:prstGeom prst="rect">
              <a:avLst/>
            </a:prstGeom>
            <a:noFill/>
          </p:spPr>
          <p:txBody>
            <a:bodyPr wrap="square" rtlCol="0">
              <a:spAutoFit/>
            </a:bodyPr>
            <a:lstStyle/>
            <a:p>
              <a:pPr defTabSz="914400">
                <a:defRPr/>
              </a:pPr>
              <a:endParaRPr lang="zh-CN" altLang="en-US" sz="4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endParaRPr>
            </a:p>
          </p:txBody>
        </p:sp>
      </p:grpSp>
      <p:sp useBgFill="1">
        <p:nvSpPr>
          <p:cNvPr id="31" name="Freeform 27"/>
          <p:cNvSpPr/>
          <p:nvPr/>
        </p:nvSpPr>
        <p:spPr bwMode="auto">
          <a:xfrm>
            <a:off x="1473201" y="3046502"/>
            <a:ext cx="441960" cy="489586"/>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32" name="TextBox 31"/>
          <p:cNvSpPr txBox="1"/>
          <p:nvPr/>
        </p:nvSpPr>
        <p:spPr>
          <a:xfrm>
            <a:off x="2415631" y="926726"/>
            <a:ext cx="9203539" cy="3599815"/>
          </a:xfrm>
          <a:prstGeom prst="rect">
            <a:avLst/>
          </a:prstGeom>
          <a:noFill/>
        </p:spPr>
        <p:txBody>
          <a:bodyPr wrap="square" rtlCol="0">
            <a:spAutoFit/>
          </a:bodyPr>
          <a:lstStyle/>
          <a:p>
            <a:pPr algn="ctr" defTabSz="914400">
              <a:defRPr/>
            </a:pPr>
            <a:r>
              <a:rPr lang="en-US" altLang="zh-CN" sz="3800" b="1">
                <a:solidFill>
                  <a:srgbClr val="FF000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TRÒ CHƠI</a:t>
            </a:r>
          </a:p>
          <a:p>
            <a:pPr algn="just" defTabSz="914400">
              <a:defRPr/>
            </a:pPr>
            <a:r>
              <a:rPr lang="en-US" altLang="zh-CN" sz="3800" b="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GV đưa chai nước cho một HS, khi tiếng nhạc vang lên, HS sẽ lập tức truyền chai nước ấy cho HS khác. Hết nhạc HSnào giữ chai nước sẽ phải đứng lên kể tên 2 sáng chế có trong cuộc sống mà em biết.</a:t>
            </a:r>
          </a:p>
        </p:txBody>
      </p:sp>
      <p:sp>
        <p:nvSpPr>
          <p:cNvPr id="33" name="Freeform 3"/>
          <p:cNvSpPr/>
          <p:nvPr/>
        </p:nvSpPr>
        <p:spPr>
          <a:xfrm>
            <a:off x="152401" y="3928416"/>
            <a:ext cx="2641600" cy="2929584"/>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9"/>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589005" y="4623485"/>
            <a:ext cx="3498525" cy="3276951"/>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25861" flipH="1">
            <a:off x="10175210" y="2804121"/>
            <a:ext cx="2361449" cy="4605663"/>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366181" y="-685800"/>
            <a:ext cx="2518757" cy="27432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8527196">
            <a:off x="-2715110" y="-1136673"/>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stretch>
              <a:fillRect/>
            </a:stretch>
          </a:blipFill>
        </p:spPr>
      </p:sp>
      <p:grpSp>
        <p:nvGrpSpPr>
          <p:cNvPr id="21" name="组合 14"/>
          <p:cNvGrpSpPr/>
          <p:nvPr/>
        </p:nvGrpSpPr>
        <p:grpSpPr>
          <a:xfrm>
            <a:off x="2190422" y="783337"/>
            <a:ext cx="9485763" cy="4329150"/>
            <a:chOff x="1710430" y="1284911"/>
            <a:chExt cx="8020062" cy="2564311"/>
          </a:xfrm>
        </p:grpSpPr>
        <p:sp>
          <p:nvSpPr>
            <p:cNvPr id="22" name="矩形 22"/>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20">
                <a:solidFill>
                  <a:prstClr val="white"/>
                </a:solidFill>
                <a:latin typeface="Calibri" panose="020F0502020204030204"/>
                <a:ea typeface="SimSun" panose="02010600030101010101" pitchFamily="2" charset="-122"/>
              </a:endParaRPr>
            </a:p>
          </p:txBody>
        </p:sp>
        <p:sp>
          <p:nvSpPr>
            <p:cNvPr id="23" name="矩形 23"/>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20">
                <a:solidFill>
                  <a:prstClr val="white"/>
                </a:solidFill>
                <a:latin typeface="Calibri" panose="020F0502020204030204"/>
                <a:ea typeface="SimSun" panose="02010600030101010101" pitchFamily="2" charset="-122"/>
              </a:endParaRPr>
            </a:p>
          </p:txBody>
        </p:sp>
      </p:grpSp>
      <p:grpSp>
        <p:nvGrpSpPr>
          <p:cNvPr id="24" name="组合 15"/>
          <p:cNvGrpSpPr/>
          <p:nvPr/>
        </p:nvGrpSpPr>
        <p:grpSpPr>
          <a:xfrm>
            <a:off x="905588" y="1807940"/>
            <a:ext cx="1415845" cy="1331706"/>
            <a:chOff x="713110" y="905764"/>
            <a:chExt cx="1361797" cy="1280869"/>
          </a:xfrm>
        </p:grpSpPr>
        <p:grpSp>
          <p:nvGrpSpPr>
            <p:cNvPr id="25" name="组合 16"/>
            <p:cNvGrpSpPr/>
            <p:nvPr/>
          </p:nvGrpSpPr>
          <p:grpSpPr>
            <a:xfrm>
              <a:off x="713110" y="905764"/>
              <a:ext cx="1270764" cy="1280869"/>
              <a:chOff x="3315195" y="1967685"/>
              <a:chExt cx="1881008" cy="1895965"/>
            </a:xfrm>
          </p:grpSpPr>
          <p:sp>
            <p:nvSpPr>
              <p:cNvPr id="27" name="Freeform 6"/>
              <p:cNvSpPr/>
              <p:nvPr/>
            </p:nvSpPr>
            <p:spPr bwMode="auto">
              <a:xfrm>
                <a:off x="3675108" y="2355747"/>
                <a:ext cx="1161181" cy="1119839"/>
              </a:xfrm>
              <a:custGeom>
                <a:avLst/>
                <a:gdLst>
                  <a:gd name="T0" fmla="*/ 447 w 447"/>
                  <a:gd name="T1" fmla="*/ 351 h 447"/>
                  <a:gd name="T2" fmla="*/ 351 w 447"/>
                  <a:gd name="T3" fmla="*/ 447 h 447"/>
                  <a:gd name="T4" fmla="*/ 96 w 447"/>
                  <a:gd name="T5" fmla="*/ 447 h 447"/>
                  <a:gd name="T6" fmla="*/ 0 w 447"/>
                  <a:gd name="T7" fmla="*/ 351 h 447"/>
                  <a:gd name="T8" fmla="*/ 0 w 447"/>
                  <a:gd name="T9" fmla="*/ 96 h 447"/>
                  <a:gd name="T10" fmla="*/ 96 w 447"/>
                  <a:gd name="T11" fmla="*/ 0 h 447"/>
                  <a:gd name="T12" fmla="*/ 351 w 447"/>
                  <a:gd name="T13" fmla="*/ 0 h 447"/>
                  <a:gd name="T14" fmla="*/ 447 w 447"/>
                  <a:gd name="T15" fmla="*/ 96 h 447"/>
                  <a:gd name="T16" fmla="*/ 447 w 447"/>
                  <a:gd name="T17" fmla="*/ 35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447" y="351"/>
                    </a:moveTo>
                    <a:cubicBezTo>
                      <a:pt x="447" y="404"/>
                      <a:pt x="404" y="447"/>
                      <a:pt x="351" y="447"/>
                    </a:cubicBezTo>
                    <a:cubicBezTo>
                      <a:pt x="96" y="447"/>
                      <a:pt x="96" y="447"/>
                      <a:pt x="96" y="447"/>
                    </a:cubicBezTo>
                    <a:cubicBezTo>
                      <a:pt x="43" y="447"/>
                      <a:pt x="0" y="404"/>
                      <a:pt x="0" y="351"/>
                    </a:cubicBezTo>
                    <a:cubicBezTo>
                      <a:pt x="0" y="96"/>
                      <a:pt x="0" y="96"/>
                      <a:pt x="0" y="96"/>
                    </a:cubicBezTo>
                    <a:cubicBezTo>
                      <a:pt x="0" y="43"/>
                      <a:pt x="43" y="0"/>
                      <a:pt x="96" y="0"/>
                    </a:cubicBezTo>
                    <a:cubicBezTo>
                      <a:pt x="351" y="0"/>
                      <a:pt x="351" y="0"/>
                      <a:pt x="351" y="0"/>
                    </a:cubicBezTo>
                    <a:cubicBezTo>
                      <a:pt x="404" y="0"/>
                      <a:pt x="447" y="43"/>
                      <a:pt x="447" y="96"/>
                    </a:cubicBezTo>
                    <a:lnTo>
                      <a:pt x="447" y="351"/>
                    </a:lnTo>
                    <a:close/>
                  </a:path>
                </a:pathLst>
              </a:custGeom>
              <a:solidFill>
                <a:schemeClr val="bg1">
                  <a:lumMod val="95000"/>
                </a:schemeClr>
              </a:solidFill>
              <a:ln>
                <a:solidFill>
                  <a:schemeClr val="bg1"/>
                </a:solidFill>
              </a:ln>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28" name="Freeform 11"/>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dir="5400000" algn="t" rotWithShape="0">
                  <a:schemeClr val="tx1">
                    <a:lumMod val="85000"/>
                    <a:lumOff val="15000"/>
                    <a:alpha val="50000"/>
                  </a:schemeClr>
                </a:out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29" name="Freeform 11"/>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algn="l" rotWithShape="0">
                  <a:schemeClr val="tx1">
                    <a:lumMod val="95000"/>
                    <a:lumOff val="5000"/>
                    <a:alpha val="50000"/>
                  </a:schemeClr>
                </a:out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30" name="Freeform 11"/>
              <p:cNvSpPr>
                <a:spLocks noEditPoints="1"/>
              </p:cNvSpPr>
              <p:nvPr/>
            </p:nvSpPr>
            <p:spPr bwMode="auto">
              <a:xfrm>
                <a:off x="3315195" y="1967685"/>
                <a:ext cx="1881008" cy="1895965"/>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solidFill>
                <a:schemeClr val="bg1">
                  <a:lumMod val="95000"/>
                </a:schemeClr>
              </a:solidFill>
              <a:ln>
                <a:solidFill>
                  <a:schemeClr val="bg1"/>
                </a:solidFill>
              </a:ln>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grpSp>
        <p:sp>
          <p:nvSpPr>
            <p:cNvPr id="26" name="TextBox 25"/>
            <p:cNvSpPr txBox="1"/>
            <p:nvPr/>
          </p:nvSpPr>
          <p:spPr>
            <a:xfrm>
              <a:off x="982460" y="1192254"/>
              <a:ext cx="1092447" cy="680863"/>
            </a:xfrm>
            <a:prstGeom prst="rect">
              <a:avLst/>
            </a:prstGeom>
            <a:noFill/>
          </p:spPr>
          <p:txBody>
            <a:bodyPr wrap="square" rtlCol="0">
              <a:spAutoFit/>
            </a:bodyPr>
            <a:lstStyle/>
            <a:p>
              <a:pPr defTabSz="914400">
                <a:defRPr/>
              </a:pPr>
              <a:endParaRPr lang="zh-CN" altLang="en-US" sz="4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endParaRPr>
            </a:p>
          </p:txBody>
        </p:sp>
      </p:grpSp>
      <p:sp useBgFill="1">
        <p:nvSpPr>
          <p:cNvPr id="31" name="Freeform 27"/>
          <p:cNvSpPr/>
          <p:nvPr/>
        </p:nvSpPr>
        <p:spPr bwMode="auto">
          <a:xfrm>
            <a:off x="1473201" y="3046502"/>
            <a:ext cx="441960" cy="489586"/>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09728" tIns="54864" rIns="109728" bIns="54864" numCol="1" anchor="t" anchorCtr="0" compatLnSpc="1"/>
          <a:lstStyle/>
          <a:p>
            <a:pPr defTabSz="914400">
              <a:defRPr/>
            </a:pPr>
            <a:endParaRPr lang="zh-CN" altLang="en-US" sz="1620">
              <a:solidFill>
                <a:prstClr val="black"/>
              </a:solidFill>
              <a:latin typeface="Calibri" panose="020F0502020204030204"/>
              <a:ea typeface="SimSun" panose="02010600030101010101" pitchFamily="2" charset="-122"/>
            </a:endParaRPr>
          </a:p>
        </p:txBody>
      </p:sp>
      <p:sp>
        <p:nvSpPr>
          <p:cNvPr id="32" name="TextBox 31"/>
          <p:cNvSpPr txBox="1"/>
          <p:nvPr/>
        </p:nvSpPr>
        <p:spPr>
          <a:xfrm>
            <a:off x="2415631" y="926726"/>
            <a:ext cx="9203539" cy="4185761"/>
          </a:xfrm>
          <a:prstGeom prst="rect">
            <a:avLst/>
          </a:prstGeom>
          <a:noFill/>
        </p:spPr>
        <p:txBody>
          <a:bodyPr wrap="square" rtlCol="0">
            <a:spAutoFit/>
          </a:bodyPr>
          <a:lstStyle/>
          <a:p>
            <a:pPr algn="just" defTabSz="914400">
              <a:defRPr/>
            </a:pP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Trong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lịch</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sử</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có</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một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số</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nhà</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sáng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chế</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tiêu</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biểu</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góp</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phần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thay</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đổi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xã</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hội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loài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người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các</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sáng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chế</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của</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họ</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Có</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thể</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kể</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đến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như</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Giêm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Oát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động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cơ</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hơi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nước</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(1784), </a:t>
            </a:r>
          </a:p>
          <a:p>
            <a:pPr algn="just" defTabSz="914400">
              <a:defRPr/>
            </a:pP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A-</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lếch</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xan-đơ</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Gra</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-ham Beo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điện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thoại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(1876), Tô-</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mát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Ê-</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xơn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bóng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đèn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sợi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đốt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(1879),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Các</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Ben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ô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tô</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(1886),…</a:t>
            </a:r>
            <a:endParaRPr lang="vi-VN"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endParaRPr>
          </a:p>
        </p:txBody>
      </p:sp>
      <p:sp>
        <p:nvSpPr>
          <p:cNvPr id="33" name="Freeform 3"/>
          <p:cNvSpPr/>
          <p:nvPr/>
        </p:nvSpPr>
        <p:spPr>
          <a:xfrm>
            <a:off x="152401" y="3928416"/>
            <a:ext cx="2641600" cy="2929584"/>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9"/>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4410556" y="4490723"/>
            <a:ext cx="9686505" cy="4673739"/>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4588844">
            <a:off x="-836774" y="-305916"/>
            <a:ext cx="4397563" cy="3672779"/>
          </a:xfrm>
          <a:custGeom>
            <a:avLst/>
            <a:gdLst/>
            <a:ahLst/>
            <a:cxnLst/>
            <a:rect l="l" t="t" r="r" b="b"/>
            <a:pathLst>
              <a:path w="6596345" h="5509169">
                <a:moveTo>
                  <a:pt x="0" y="0"/>
                </a:moveTo>
                <a:lnTo>
                  <a:pt x="6596345" y="0"/>
                </a:lnTo>
                <a:lnTo>
                  <a:pt x="6596345" y="5509169"/>
                </a:lnTo>
                <a:lnTo>
                  <a:pt x="0" y="5509169"/>
                </a:lnTo>
                <a:lnTo>
                  <a:pt x="0" y="0"/>
                </a:lnTo>
                <a:close/>
              </a:path>
            </a:pathLst>
          </a:custGeom>
          <a:blipFill>
            <a:blip r:embed="rId5">
              <a:extLst>
                <a:ext uri="{96DAC541-7B7A-43D3-8B79-37D633B846F1}">
                  <asvg:svgBlip xmlns:asvg="http://schemas.microsoft.com/office/drawing/2016/SVG/main" r:embed="rId6"/>
                </a:ext>
              </a:extLst>
            </a:blip>
            <a:stretch>
              <a:fillRect l="-5007" t="-51538" r="-25637"/>
            </a:stretch>
          </a:blipFill>
        </p:spPr>
      </p:sp>
      <p:sp>
        <p:nvSpPr>
          <p:cNvPr id="4" name="Freeform 4"/>
          <p:cNvSpPr/>
          <p:nvPr/>
        </p:nvSpPr>
        <p:spPr>
          <a:xfrm rot="-2700000">
            <a:off x="6137496" y="-287950"/>
            <a:ext cx="2742757" cy="1827362"/>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7105757">
            <a:off x="9212468" y="-3072516"/>
            <a:ext cx="5424489" cy="5254973"/>
          </a:xfrm>
          <a:custGeom>
            <a:avLst/>
            <a:gdLst/>
            <a:ahLst/>
            <a:cxnLst/>
            <a:rect l="l" t="t" r="r" b="b"/>
            <a:pathLst>
              <a:path w="8136733" h="7882460">
                <a:moveTo>
                  <a:pt x="0" y="0"/>
                </a:moveTo>
                <a:lnTo>
                  <a:pt x="8136733" y="0"/>
                </a:lnTo>
                <a:lnTo>
                  <a:pt x="8136733" y="7882461"/>
                </a:lnTo>
                <a:lnTo>
                  <a:pt x="0" y="78824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3200400" y="1085129"/>
            <a:ext cx="7587984" cy="4883871"/>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Freeform 7"/>
          <p:cNvSpPr/>
          <p:nvPr/>
        </p:nvSpPr>
        <p:spPr>
          <a:xfrm>
            <a:off x="9906000" y="2159000"/>
            <a:ext cx="1047842" cy="876377"/>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8" name="Freeform 8"/>
          <p:cNvSpPr/>
          <p:nvPr/>
        </p:nvSpPr>
        <p:spPr>
          <a:xfrm>
            <a:off x="9845477" y="5091421"/>
            <a:ext cx="2257503" cy="216155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9" name="Freeform 9"/>
          <p:cNvSpPr/>
          <p:nvPr/>
        </p:nvSpPr>
        <p:spPr>
          <a:xfrm>
            <a:off x="1463980" y="-767054"/>
            <a:ext cx="2731365" cy="2905707"/>
          </a:xfrm>
          <a:custGeom>
            <a:avLst/>
            <a:gdLst/>
            <a:ahLst/>
            <a:cxnLst/>
            <a:rect l="l" t="t" r="r" b="b"/>
            <a:pathLst>
              <a:path w="4097047" h="4358561">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0" name="Freeform 10"/>
          <p:cNvSpPr/>
          <p:nvPr/>
        </p:nvSpPr>
        <p:spPr>
          <a:xfrm>
            <a:off x="-646096" y="2241512"/>
            <a:ext cx="5155586" cy="4775362"/>
          </a:xfrm>
          <a:custGeom>
            <a:avLst/>
            <a:gdLst/>
            <a:ahLst/>
            <a:cxnLst/>
            <a:rect l="l" t="t" r="r" b="b"/>
            <a:pathLst>
              <a:path w="7733379" h="7163043">
                <a:moveTo>
                  <a:pt x="0" y="0"/>
                </a:moveTo>
                <a:lnTo>
                  <a:pt x="7733379" y="0"/>
                </a:lnTo>
                <a:lnTo>
                  <a:pt x="7733379" y="7163043"/>
                </a:lnTo>
                <a:lnTo>
                  <a:pt x="0" y="7163043"/>
                </a:lnTo>
                <a:lnTo>
                  <a:pt x="0" y="0"/>
                </a:lnTo>
                <a:close/>
              </a:path>
            </a:pathLst>
          </a:custGeom>
          <a:blipFill>
            <a:blip r:embed="rId19"/>
            <a:stretch>
              <a:fillRect/>
            </a:stretch>
          </a:blipFill>
        </p:spPr>
      </p:sp>
      <p:sp>
        <p:nvSpPr>
          <p:cNvPr id="11" name="Freeform 11"/>
          <p:cNvSpPr/>
          <p:nvPr/>
        </p:nvSpPr>
        <p:spPr>
          <a:xfrm>
            <a:off x="9965820" y="-104350"/>
            <a:ext cx="2226181" cy="2243003"/>
          </a:xfrm>
          <a:custGeom>
            <a:avLst/>
            <a:gdLst/>
            <a:ahLst/>
            <a:cxnLst/>
            <a:rect l="l" t="t" r="r" b="b"/>
            <a:pathLst>
              <a:path w="3339271" h="3364505">
                <a:moveTo>
                  <a:pt x="0" y="0"/>
                </a:moveTo>
                <a:lnTo>
                  <a:pt x="3339271" y="0"/>
                </a:lnTo>
                <a:lnTo>
                  <a:pt x="3339271" y="3364506"/>
                </a:lnTo>
                <a:lnTo>
                  <a:pt x="0" y="3364506"/>
                </a:lnTo>
                <a:lnTo>
                  <a:pt x="0" y="0"/>
                </a:lnTo>
                <a:close/>
              </a:path>
            </a:pathLst>
          </a:custGeom>
          <a:blipFill>
            <a:blip r:embed="rId20"/>
            <a:stretch>
              <a:fillRect/>
            </a:stretch>
          </a:blipFill>
        </p:spPr>
      </p:sp>
      <p:pic>
        <p:nvPicPr>
          <p:cNvPr id="14" name="Picture 13"/>
          <p:cNvPicPr>
            <a:picLocks noChangeAspect="1"/>
          </p:cNvPicPr>
          <p:nvPr/>
        </p:nvPicPr>
        <p:blipFill>
          <a:blip r:embed="rId21"/>
          <a:stretch>
            <a:fillRect/>
          </a:stretch>
        </p:blipFill>
        <p:spPr>
          <a:xfrm>
            <a:off x="3759200" y="1498600"/>
            <a:ext cx="6653345" cy="1324979"/>
          </a:xfrm>
          <a:prstGeom prst="rect">
            <a:avLst/>
          </a:prstGeom>
        </p:spPr>
      </p:pic>
      <p:pic>
        <p:nvPicPr>
          <p:cNvPr id="16" name="Picture 15"/>
          <p:cNvPicPr>
            <a:picLocks noChangeAspect="1"/>
          </p:cNvPicPr>
          <p:nvPr/>
        </p:nvPicPr>
        <p:blipFill>
          <a:blip r:embed="rId22"/>
          <a:stretch>
            <a:fillRect/>
          </a:stretch>
        </p:blipFill>
        <p:spPr>
          <a:xfrm>
            <a:off x="3251200" y="2667001"/>
            <a:ext cx="7356477" cy="1426587"/>
          </a:xfrm>
          <a:prstGeom prst="rect">
            <a:avLst/>
          </a:prstGeom>
        </p:spPr>
      </p:pic>
      <p:pic>
        <p:nvPicPr>
          <p:cNvPr id="13" name="Picture 12"/>
          <p:cNvPicPr>
            <a:picLocks noChangeAspect="1"/>
          </p:cNvPicPr>
          <p:nvPr/>
        </p:nvPicPr>
        <p:blipFill>
          <a:blip r:embed="rId23"/>
          <a:stretch>
            <a:fillRect/>
          </a:stretch>
        </p:blipFill>
        <p:spPr>
          <a:xfrm>
            <a:off x="6007286" y="3603088"/>
            <a:ext cx="2871465"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60731" y="324744"/>
            <a:ext cx="6265472" cy="6208513"/>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7620000" y="2819400"/>
            <a:ext cx="3856495" cy="40386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27200" y="1854200"/>
            <a:ext cx="4970703" cy="37229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86023" y="-1363439"/>
            <a:ext cx="9542861" cy="10125051"/>
          </a:xfrm>
          <a:custGeom>
            <a:avLst/>
            <a:gdLst/>
            <a:ahLst/>
            <a:cxnLst/>
            <a:rect l="l" t="t" r="r" b="b"/>
            <a:pathLst>
              <a:path w="14314291" h="15187577">
                <a:moveTo>
                  <a:pt x="0" y="0"/>
                </a:moveTo>
                <a:lnTo>
                  <a:pt x="14314291" y="0"/>
                </a:lnTo>
                <a:lnTo>
                  <a:pt x="14314291" y="15187577"/>
                </a:lnTo>
                <a:lnTo>
                  <a:pt x="0" y="15187577"/>
                </a:lnTo>
                <a:lnTo>
                  <a:pt x="0" y="0"/>
                </a:lnTo>
                <a:close/>
              </a:path>
            </a:pathLst>
          </a:custGeom>
          <a:blipFill>
            <a:blip r:embed="rId2"/>
            <a:stretch>
              <a:fillRect/>
            </a:stretch>
          </a:blipFill>
        </p:spPr>
      </p:sp>
      <p:sp>
        <p:nvSpPr>
          <p:cNvPr id="3" name="Freeform 3"/>
          <p:cNvSpPr/>
          <p:nvPr/>
        </p:nvSpPr>
        <p:spPr>
          <a:xfrm>
            <a:off x="2946400" y="4445000"/>
            <a:ext cx="5731137" cy="3725239"/>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3"/>
            <a:stretch>
              <a:fillRect/>
            </a:stretch>
          </a:blipFill>
        </p:spPr>
      </p:sp>
      <p:sp>
        <p:nvSpPr>
          <p:cNvPr id="4" name="Freeform 4"/>
          <p:cNvSpPr/>
          <p:nvPr/>
        </p:nvSpPr>
        <p:spPr>
          <a:xfrm>
            <a:off x="1066800" y="1092200"/>
            <a:ext cx="8940800" cy="25908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4"/>
            <a:stretch>
              <a:fillRect/>
            </a:stretch>
          </a:blipFill>
        </p:spPr>
      </p:sp>
      <p:sp>
        <p:nvSpPr>
          <p:cNvPr id="5" name="Freeform 5"/>
          <p:cNvSpPr/>
          <p:nvPr/>
        </p:nvSpPr>
        <p:spPr>
          <a:xfrm rot="-5460571">
            <a:off x="9657382" y="1259562"/>
            <a:ext cx="6180909" cy="2982289"/>
          </a:xfrm>
          <a:custGeom>
            <a:avLst/>
            <a:gdLst/>
            <a:ahLst/>
            <a:cxnLst/>
            <a:rect l="l" t="t" r="r" b="b"/>
            <a:pathLst>
              <a:path w="9271364" h="4473433">
                <a:moveTo>
                  <a:pt x="0" y="0"/>
                </a:moveTo>
                <a:lnTo>
                  <a:pt x="9271363" y="0"/>
                </a:lnTo>
                <a:lnTo>
                  <a:pt x="9271363" y="4473432"/>
                </a:lnTo>
                <a:lnTo>
                  <a:pt x="0" y="4473432"/>
                </a:lnTo>
                <a:lnTo>
                  <a:pt x="0" y="0"/>
                </a:lnTo>
                <a:close/>
              </a:path>
            </a:pathLst>
          </a:custGeom>
          <a:blipFill>
            <a:blip r:embed="rId5"/>
            <a:stretch>
              <a:fillRect/>
            </a:stretch>
          </a:blipFill>
        </p:spPr>
      </p:sp>
      <p:sp>
        <p:nvSpPr>
          <p:cNvPr id="6" name="Freeform 6"/>
          <p:cNvSpPr/>
          <p:nvPr/>
        </p:nvSpPr>
        <p:spPr>
          <a:xfrm rot="-1939430">
            <a:off x="7348549" y="4613167"/>
            <a:ext cx="5645104" cy="3627707"/>
          </a:xfrm>
          <a:custGeom>
            <a:avLst/>
            <a:gdLst/>
            <a:ahLst/>
            <a:cxnLst/>
            <a:rect l="l" t="t" r="r" b="b"/>
            <a:pathLst>
              <a:path w="8467656" h="5441560">
                <a:moveTo>
                  <a:pt x="0" y="0"/>
                </a:moveTo>
                <a:lnTo>
                  <a:pt x="8467656" y="0"/>
                </a:lnTo>
                <a:lnTo>
                  <a:pt x="8467656" y="5441561"/>
                </a:lnTo>
                <a:lnTo>
                  <a:pt x="0" y="5441561"/>
                </a:lnTo>
                <a:lnTo>
                  <a:pt x="0" y="0"/>
                </a:lnTo>
                <a:close/>
              </a:path>
            </a:pathLst>
          </a:custGeom>
          <a:blipFill>
            <a:blip r:embed="rId6"/>
            <a:stretch>
              <a:fillRect l="-19507" r="-79400" b="-163867"/>
            </a:stretch>
          </a:blipFill>
        </p:spPr>
      </p:sp>
      <p:sp>
        <p:nvSpPr>
          <p:cNvPr id="7" name="Freeform 7"/>
          <p:cNvSpPr/>
          <p:nvPr/>
        </p:nvSpPr>
        <p:spPr>
          <a:xfrm rot="7993430">
            <a:off x="8392916" y="5295961"/>
            <a:ext cx="4876800" cy="1141984"/>
          </a:xfrm>
          <a:custGeom>
            <a:avLst/>
            <a:gdLst/>
            <a:ahLst/>
            <a:cxnLst/>
            <a:rect l="l" t="t" r="r" b="b"/>
            <a:pathLst>
              <a:path w="7315200" h="1712976">
                <a:moveTo>
                  <a:pt x="0" y="0"/>
                </a:moveTo>
                <a:lnTo>
                  <a:pt x="7315200" y="0"/>
                </a:lnTo>
                <a:lnTo>
                  <a:pt x="7315200" y="1712976"/>
                </a:lnTo>
                <a:lnTo>
                  <a:pt x="0" y="1712976"/>
                </a:lnTo>
                <a:lnTo>
                  <a:pt x="0" y="0"/>
                </a:lnTo>
                <a:close/>
              </a:path>
            </a:pathLst>
          </a:custGeom>
          <a:blipFill>
            <a:blip r:embed="rId7"/>
            <a:stretch>
              <a:fillRect/>
            </a:stretch>
          </a:blipFill>
        </p:spPr>
      </p:sp>
      <p:sp>
        <p:nvSpPr>
          <p:cNvPr id="8" name="Freeform 8"/>
          <p:cNvSpPr/>
          <p:nvPr/>
        </p:nvSpPr>
        <p:spPr>
          <a:xfrm>
            <a:off x="-1727487" y="2750706"/>
            <a:ext cx="2518757" cy="2743200"/>
          </a:xfrm>
          <a:custGeom>
            <a:avLst/>
            <a:gdLst/>
            <a:ahLst/>
            <a:cxnLst/>
            <a:rect l="l" t="t" r="r" b="b"/>
            <a:pathLst>
              <a:path w="3778135" h="4114800">
                <a:moveTo>
                  <a:pt x="0" y="0"/>
                </a:moveTo>
                <a:lnTo>
                  <a:pt x="3778135" y="0"/>
                </a:lnTo>
                <a:lnTo>
                  <a:pt x="3778135" y="4114800"/>
                </a:lnTo>
                <a:lnTo>
                  <a:pt x="0" y="4114800"/>
                </a:lnTo>
                <a:lnTo>
                  <a:pt x="0" y="0"/>
                </a:lnTo>
                <a:close/>
              </a:path>
            </a:pathLst>
          </a:custGeom>
          <a:blipFill>
            <a:blip r:embed="rId8"/>
            <a:stretch>
              <a:fillRect/>
            </a:stretch>
          </a:blipFill>
        </p:spPr>
      </p:sp>
      <p:sp>
        <p:nvSpPr>
          <p:cNvPr id="9" name="TextBox 9"/>
          <p:cNvSpPr txBox="1"/>
          <p:nvPr/>
        </p:nvSpPr>
        <p:spPr>
          <a:xfrm>
            <a:off x="1257318" y="1601690"/>
            <a:ext cx="7958261" cy="1641540"/>
          </a:xfrm>
          <a:prstGeom prst="rect">
            <a:avLst/>
          </a:prstGeom>
        </p:spPr>
        <p:txBody>
          <a:bodyPr wrap="square" lIns="0" tIns="0" rIns="0" bIns="0" rtlCol="0" anchor="t">
            <a:spAutoFit/>
          </a:bodyPr>
          <a:lstStyle/>
          <a:p>
            <a:pPr algn="ctr" defTabSz="609600">
              <a:lnSpc>
                <a:spcPts val="6465"/>
              </a:lnSpc>
            </a:pPr>
            <a:r>
              <a:rPr lang="en-US" sz="5400" b="1" dirty="0">
                <a:solidFill>
                  <a:srgbClr val="121212"/>
                </a:solidFill>
                <a:latin typeface="Calibri" panose="020F0502020204030204"/>
              </a:rPr>
              <a:t>3. ĐỨC TÍNH CẦN CÓ CỦA NHÀ SÁNG CHẾ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 name="Picture 4"/>
          <p:cNvPicPr>
            <a:picLocks noChangeAspect="1"/>
          </p:cNvPicPr>
          <p:nvPr/>
        </p:nvPicPr>
        <p:blipFill rotWithShape="1">
          <a:blip r:embed="rId12">
            <a:extLst>
              <a:ext uri="{BEBA8EAE-BF5A-486C-A8C5-ECC9F3942E4B}">
                <a14:imgProps xmlns:a14="http://schemas.microsoft.com/office/drawing/2010/main">
                  <a14:imgLayer r:embed="rId1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2196432"/>
            <a:ext cx="3293128" cy="4709545"/>
          </a:xfrm>
          <a:prstGeom prst="rect">
            <a:avLst/>
          </a:prstGeom>
        </p:spPr>
      </p:pic>
      <p:pic>
        <p:nvPicPr>
          <p:cNvPr id="1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8618">
            <a:off x="3964944" y="326308"/>
            <a:ext cx="4973395" cy="5112836"/>
          </a:xfrm>
          <a:prstGeom prst="rect">
            <a:avLst/>
          </a:prstGeom>
        </p:spPr>
      </p:pic>
      <p:sp>
        <p:nvSpPr>
          <p:cNvPr id="12" name="TextBox 11"/>
          <p:cNvSpPr txBox="1"/>
          <p:nvPr/>
        </p:nvSpPr>
        <p:spPr>
          <a:xfrm rot="21292701">
            <a:off x="4267200" y="1243386"/>
            <a:ext cx="4080387" cy="1200329"/>
          </a:xfrm>
          <a:prstGeom prst="rect">
            <a:avLst/>
          </a:prstGeom>
          <a:noFill/>
        </p:spPr>
        <p:txBody>
          <a:bodyPr wrap="square" rtlCol="0">
            <a:spAutoFit/>
          </a:bodyPr>
          <a:lstStyle/>
          <a:p>
            <a:pPr algn="ctr"/>
            <a:r>
              <a:rPr lang="en-US" sz="3600" dirty="0" err="1"/>
              <a:t>Câu</a:t>
            </a:r>
            <a:r>
              <a:rPr lang="en-US" sz="3600" dirty="0"/>
              <a:t> </a:t>
            </a:r>
            <a:r>
              <a:rPr lang="en-US" sz="3600" dirty="0" err="1"/>
              <a:t>chuyện</a:t>
            </a:r>
            <a:r>
              <a:rPr lang="en-US" sz="3600" dirty="0"/>
              <a:t> </a:t>
            </a:r>
            <a:r>
              <a:rPr lang="en-US" sz="3600" dirty="0" err="1"/>
              <a:t>nói</a:t>
            </a:r>
            <a:r>
              <a:rPr lang="en-US" sz="3600" dirty="0"/>
              <a:t> </a:t>
            </a:r>
            <a:r>
              <a:rPr lang="en-US" sz="3600" dirty="0" err="1"/>
              <a:t>đến</a:t>
            </a:r>
            <a:r>
              <a:rPr lang="en-US" sz="3600" dirty="0"/>
              <a:t> </a:t>
            </a:r>
            <a:r>
              <a:rPr lang="en-US" sz="3600" dirty="0" err="1"/>
              <a:t>nhà</a:t>
            </a:r>
            <a:r>
              <a:rPr lang="en-US" sz="3600" dirty="0"/>
              <a:t> </a:t>
            </a:r>
            <a:r>
              <a:rPr lang="en-US" sz="3600" dirty="0" err="1"/>
              <a:t>bác</a:t>
            </a:r>
            <a:r>
              <a:rPr lang="en-US" sz="3600" dirty="0"/>
              <a:t> </a:t>
            </a:r>
            <a:r>
              <a:rPr lang="en-US" sz="3600" dirty="0" err="1"/>
              <a:t>học</a:t>
            </a:r>
            <a:r>
              <a:rPr lang="en-US" sz="3600" dirty="0"/>
              <a:t> </a:t>
            </a:r>
            <a:r>
              <a:rPr lang="en-US" sz="3600" dirty="0" err="1"/>
              <a:t>nào</a:t>
            </a:r>
            <a:r>
              <a:rPr lang="en-US" sz="3600" dirty="0"/>
              <a:t>?</a:t>
            </a:r>
          </a:p>
        </p:txBody>
      </p:sp>
      <p:sp>
        <p:nvSpPr>
          <p:cNvPr id="13" name="TextBox 12"/>
          <p:cNvSpPr txBox="1"/>
          <p:nvPr/>
        </p:nvSpPr>
        <p:spPr>
          <a:xfrm rot="21292701">
            <a:off x="4522838" y="2896902"/>
            <a:ext cx="4080387" cy="646331"/>
          </a:xfrm>
          <a:prstGeom prst="rect">
            <a:avLst/>
          </a:prstGeom>
          <a:noFill/>
        </p:spPr>
        <p:txBody>
          <a:bodyPr wrap="square" rtlCol="0">
            <a:spAutoFit/>
          </a:bodyPr>
          <a:lstStyle/>
          <a:p>
            <a:pPr algn="ctr"/>
            <a:r>
              <a:rPr lang="vi-VN" sz="3600" dirty="0">
                <a:solidFill>
                  <a:srgbClr val="FF0000"/>
                </a:solidFill>
              </a:rPr>
              <a:t>Ê-đi-xơn</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 name="Picture 4"/>
          <p:cNvPicPr>
            <a:picLocks noChangeAspect="1"/>
          </p:cNvPicPr>
          <p:nvPr/>
        </p:nvPicPr>
        <p:blipFill rotWithShape="1">
          <a:blip r:embed="rId12">
            <a:extLst>
              <a:ext uri="{BEBA8EAE-BF5A-486C-A8C5-ECC9F3942E4B}">
                <a14:imgProps xmlns:a14="http://schemas.microsoft.com/office/drawing/2010/main">
                  <a14:imgLayer r:embed="rId1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2196432"/>
            <a:ext cx="3293128" cy="4709545"/>
          </a:xfrm>
          <a:prstGeom prst="rect">
            <a:avLst/>
          </a:prstGeom>
        </p:spPr>
      </p:pic>
      <p:pic>
        <p:nvPicPr>
          <p:cNvPr id="1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8618">
            <a:off x="3964944" y="326308"/>
            <a:ext cx="4973395" cy="5112836"/>
          </a:xfrm>
          <a:prstGeom prst="rect">
            <a:avLst/>
          </a:prstGeom>
        </p:spPr>
      </p:pic>
      <p:sp>
        <p:nvSpPr>
          <p:cNvPr id="12" name="TextBox 11"/>
          <p:cNvSpPr txBox="1"/>
          <p:nvPr/>
        </p:nvSpPr>
        <p:spPr>
          <a:xfrm rot="21292701">
            <a:off x="4267200" y="966388"/>
            <a:ext cx="4080387" cy="1754326"/>
          </a:xfrm>
          <a:prstGeom prst="rect">
            <a:avLst/>
          </a:prstGeom>
          <a:noFill/>
        </p:spPr>
        <p:txBody>
          <a:bodyPr wrap="square" rtlCol="0">
            <a:spAutoFit/>
          </a:bodyPr>
          <a:lstStyle/>
          <a:p>
            <a:pPr lvl="0" algn="ctr"/>
            <a:r>
              <a:rPr lang="vi-VN" sz="3600">
                <a:solidFill>
                  <a:prstClr val="black"/>
                </a:solidFill>
                <a:latin typeface="Calibri" panose="020F0502020204030204"/>
              </a:rPr>
              <a:t>Ê-đi-xơn sáng chế ra cái gì trong câu chuyện?</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rot="21292701">
            <a:off x="4423843" y="3470121"/>
            <a:ext cx="4416917" cy="1198880"/>
          </a:xfrm>
          <a:prstGeom prst="rect">
            <a:avLst/>
          </a:prstGeom>
          <a:noFill/>
        </p:spPr>
        <p:txBody>
          <a:bodyPr wrap="square" rtlCol="0">
            <a:spAutoFit/>
          </a:bodyPr>
          <a:lstStyle/>
          <a:p>
            <a:pPr lvl="0" algn="ctr"/>
            <a:r>
              <a:rPr lang="vi-VN" sz="3600" dirty="0">
                <a:solidFill>
                  <a:srgbClr val="FF0000"/>
                </a:solidFill>
              </a:rPr>
              <a:t>Ê-đi-xơn sáng chế ra đèn điện</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 name="Picture 4"/>
          <p:cNvPicPr>
            <a:picLocks noChangeAspect="1"/>
          </p:cNvPicPr>
          <p:nvPr/>
        </p:nvPicPr>
        <p:blipFill rotWithShape="1">
          <a:blip r:embed="rId12">
            <a:extLst>
              <a:ext uri="{BEBA8EAE-BF5A-486C-A8C5-ECC9F3942E4B}">
                <a14:imgProps xmlns:a14="http://schemas.microsoft.com/office/drawing/2010/main">
                  <a14:imgLayer r:embed="rId1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2196432"/>
            <a:ext cx="3293128" cy="4709545"/>
          </a:xfrm>
          <a:prstGeom prst="rect">
            <a:avLst/>
          </a:prstGeom>
        </p:spPr>
      </p:pic>
      <p:pic>
        <p:nvPicPr>
          <p:cNvPr id="1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8618">
            <a:off x="3964944" y="326308"/>
            <a:ext cx="4973395" cy="5112836"/>
          </a:xfrm>
          <a:prstGeom prst="rect">
            <a:avLst/>
          </a:prstGeom>
        </p:spPr>
      </p:pic>
      <p:sp>
        <p:nvSpPr>
          <p:cNvPr id="12" name="TextBox 11"/>
          <p:cNvSpPr txBox="1"/>
          <p:nvPr/>
        </p:nvSpPr>
        <p:spPr>
          <a:xfrm rot="21292701">
            <a:off x="4404406" y="1460455"/>
            <a:ext cx="4303925" cy="2306955"/>
          </a:xfrm>
          <a:prstGeom prst="rect">
            <a:avLst/>
          </a:prstGeom>
          <a:noFill/>
        </p:spPr>
        <p:txBody>
          <a:bodyPr wrap="square" rtlCol="0">
            <a:spAutoFit/>
          </a:bodyPr>
          <a:lstStyle/>
          <a:p>
            <a:pPr lvl="0" algn="ctr"/>
            <a:r>
              <a:rPr lang="vi-VN" sz="4800" dirty="0">
                <a:solidFill>
                  <a:prstClr val="black"/>
                </a:solidFill>
                <a:latin typeface="Calibri" panose="020F0502020204030204"/>
              </a:rPr>
              <a:t>Đèn điện</a:t>
            </a:r>
            <a:r>
              <a:rPr lang="en-US" altLang="vi-VN" sz="4800" dirty="0">
                <a:solidFill>
                  <a:prstClr val="black"/>
                </a:solidFill>
                <a:latin typeface="Calibri" panose="020F0502020204030204"/>
              </a:rPr>
              <a:t> </a:t>
            </a:r>
            <a:r>
              <a:rPr lang="vi-VN" sz="4800" dirty="0">
                <a:solidFill>
                  <a:prstClr val="black"/>
                </a:solidFill>
                <a:latin typeface="Calibri" panose="020F0502020204030204"/>
              </a:rPr>
              <a:t>có vai trò gì đối với đời sống con người?</a:t>
            </a:r>
            <a:endParaRPr kumimoji="0" lang="en-US" sz="4800" b="0" i="0" u="none" strike="noStrike" kern="1200" cap="none" spc="0" normalizeH="0" baseline="0" noProof="0" dirty="0">
              <a:ln>
                <a:noFill/>
              </a:ln>
              <a:solidFill>
                <a:prstClr val="black"/>
              </a:solidFill>
              <a:effectLst/>
              <a:uLnTx/>
              <a:uFillTx/>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Widescreen</PresentationFormat>
  <Paragraphs>28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Times New Roman</vt:lpstr>
      <vt:lpstr>方正大标宋简体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17</cp:revision>
  <dcterms:created xsi:type="dcterms:W3CDTF">2024-07-10T13:32:00Z</dcterms:created>
  <dcterms:modified xsi:type="dcterms:W3CDTF">2025-11-06T05:36:40Z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8A7ABA9DC3934E12B7DE868162DF3984_12</vt:lpwstr>
  </property>
  <property fmtid="{D5CDD505-2E9C-101B-9397-08002B2CF9AE}" pid="3" name="KSOProductBuildVer">
    <vt:lpwstr>1033-12.2.0.18283</vt:lpwstr>
  </property>
</Properties>
</file>