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4" r:id="rId1"/>
  </p:sldMasterIdLst>
  <p:notesMasterIdLst>
    <p:notesMasterId r:id="rId22"/>
  </p:notesMasterIdLst>
  <p:sldIdLst>
    <p:sldId id="257" r:id="rId2"/>
    <p:sldId id="298" r:id="rId3"/>
    <p:sldId id="262" r:id="rId4"/>
    <p:sldId id="290" r:id="rId5"/>
    <p:sldId id="260" r:id="rId6"/>
    <p:sldId id="259" r:id="rId7"/>
    <p:sldId id="285" r:id="rId8"/>
    <p:sldId id="263" r:id="rId9"/>
    <p:sldId id="286" r:id="rId10"/>
    <p:sldId id="272" r:id="rId11"/>
    <p:sldId id="287" r:id="rId12"/>
    <p:sldId id="288" r:id="rId13"/>
    <p:sldId id="289" r:id="rId14"/>
    <p:sldId id="279" r:id="rId15"/>
    <p:sldId id="304" r:id="rId16"/>
    <p:sldId id="291" r:id="rId17"/>
    <p:sldId id="292" r:id="rId18"/>
    <p:sldId id="305" r:id="rId19"/>
    <p:sldId id="283" r:id="rId20"/>
    <p:sldId id="284" r:id="rId21"/>
  </p:sldIdLst>
  <p:sldSz cx="12192000" cy="6858000"/>
  <p:notesSz cx="6858000" cy="9144000"/>
  <p:embeddedFontLst>
    <p:embeddedFont>
      <p:font typeface="#9Slide03 Cabin Bold" panose="020B0604020202020204" charset="0"/>
      <p:bold r:id="rId23"/>
    </p:embeddedFont>
    <p:embeddedFont>
      <p:font typeface="#9Slide03 Comfortaa Light" panose="020B0604020202020204" charset="0"/>
      <p:regular r:id="rId24"/>
    </p:embeddedFont>
    <p:embeddedFont>
      <p:font typeface="#9Slide07 HoneyCream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74" autoAdjust="0"/>
  </p:normalViewPr>
  <p:slideViewPr>
    <p:cSldViewPr snapToGrid="0">
      <p:cViewPr varScale="1">
        <p:scale>
          <a:sx n="57" d="100"/>
          <a:sy n="57" d="100"/>
        </p:scale>
        <p:origin x="42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08EC0-972C-4D28-A435-6B51E8ADAB82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E4D8C-EC55-44A7-8A82-25B11EFD3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90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91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949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18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365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229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9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107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40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79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519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157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946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836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453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475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7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80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39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58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74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38D7C-6CB1-4DFE-86E9-5DD9578B027D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990-8D37-4DAE-825C-C8C5DAEE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0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38D7C-6CB1-4DFE-86E9-5DD9578B027D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990-8D37-4DAE-825C-C8C5DAEE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8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38D7C-6CB1-4DFE-86E9-5DD9578B027D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990-8D37-4DAE-825C-C8C5DAEE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62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5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5" y="0"/>
            <a:ext cx="1221247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21439492">
            <a:off x="10214943" y="693953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4899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6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38D7C-6CB1-4DFE-86E9-5DD9578B027D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990-8D37-4DAE-825C-C8C5DAEE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38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38D7C-6CB1-4DFE-86E9-5DD9578B027D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990-8D37-4DAE-825C-C8C5DAEE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8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38D7C-6CB1-4DFE-86E9-5DD9578B027D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990-8D37-4DAE-825C-C8C5DAEE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4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38D7C-6CB1-4DFE-86E9-5DD9578B027D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990-8D37-4DAE-825C-C8C5DAEE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1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38D7C-6CB1-4DFE-86E9-5DD9578B027D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990-8D37-4DAE-825C-C8C5DAEE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1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38D7C-6CB1-4DFE-86E9-5DD9578B027D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990-8D37-4DAE-825C-C8C5DAEE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40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38D7C-6CB1-4DFE-86E9-5DD9578B027D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990-8D37-4DAE-825C-C8C5DAEE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81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38D7C-6CB1-4DFE-86E9-5DD9578B027D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990-8D37-4DAE-825C-C8C5DAEE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68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38D7C-6CB1-4DFE-86E9-5DD9578B027D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E4990-8D37-4DAE-825C-C8C5DAEE8D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251849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927648" y="4370085"/>
            <a:ext cx="9339552" cy="25152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1487488" y="227772"/>
            <a:ext cx="5715728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200" dirty="0" err="1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3200" dirty="0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25592" y="2021481"/>
            <a:ext cx="244751" cy="244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1" y="0"/>
            <a:ext cx="807685" cy="807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2" y="6010500"/>
            <a:ext cx="452558" cy="466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841192" y="527466"/>
            <a:ext cx="11070122" cy="3935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607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448444" y="308855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2" y="1274599"/>
            <a:ext cx="5741887" cy="36009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</a:pPr>
            <a:r>
              <a:rPr lang="en-US" altLang="zh-CN" sz="10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LUYỆN </a:t>
            </a:r>
          </a:p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TẬP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2640" y="269394"/>
            <a:ext cx="11027988" cy="13027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Calibri" panose="020F0502020204030204" pitchFamily="34" charset="0"/>
                <a:cs typeface="Calibri" panose="020F0502020204030204" pitchFamily="34" charset="0"/>
              </a:rPr>
              <a:t>Bài 1: Quan sát thước đo góc rồi nêu số đo của mỗi góc (theo mẫu)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13264" y="1780673"/>
            <a:ext cx="9119255" cy="492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7619" y="308008"/>
            <a:ext cx="11099800" cy="7530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Bài 2: Quan sát tranh rồi nêu số đo các góc sau: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https://img.loigiaihay.com/picture/2023/0310/20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" r="65898"/>
          <a:stretch/>
        </p:blipFill>
        <p:spPr bwMode="auto">
          <a:xfrm>
            <a:off x="153166" y="884588"/>
            <a:ext cx="4576342" cy="574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091764" y="1482030"/>
            <a:ext cx="6968691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N; cạnh NM, NH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091763" y="3585890"/>
            <a:ext cx="6968691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H; cạnh HM, HN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94870" y="2107832"/>
            <a:ext cx="1116530" cy="1020979"/>
            <a:chOff x="12281836" y="1482030"/>
            <a:chExt cx="1116530" cy="1020979"/>
          </a:xfrm>
        </p:grpSpPr>
        <p:sp>
          <p:nvSpPr>
            <p:cNvPr id="7" name="TextBox 6"/>
            <p:cNvSpPr txBox="1"/>
            <p:nvPr/>
          </p:nvSpPr>
          <p:spPr>
            <a:xfrm>
              <a:off x="13006347" y="1482030"/>
              <a:ext cx="127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8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281836" y="1579679"/>
              <a:ext cx="1116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60</a:t>
              </a:r>
              <a:endParaRPr lang="en-US" sz="54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907311" y="4208655"/>
            <a:ext cx="1116530" cy="1020979"/>
            <a:chOff x="12281836" y="1482030"/>
            <a:chExt cx="1116530" cy="1020979"/>
          </a:xfrm>
        </p:grpSpPr>
        <p:sp>
          <p:nvSpPr>
            <p:cNvPr id="12" name="TextBox 11"/>
            <p:cNvSpPr txBox="1"/>
            <p:nvPr/>
          </p:nvSpPr>
          <p:spPr>
            <a:xfrm>
              <a:off x="13006347" y="1482030"/>
              <a:ext cx="127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8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281836" y="1579679"/>
              <a:ext cx="1116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90</a:t>
              </a:r>
              <a:endParaRPr lang="en-US" sz="54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88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.loigiaihay.com/picture/2023/0310/20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01"/>
          <a:stretch/>
        </p:blipFill>
        <p:spPr bwMode="auto">
          <a:xfrm>
            <a:off x="0" y="1642585"/>
            <a:ext cx="6504051" cy="402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7619" y="308008"/>
            <a:ext cx="11099800" cy="7530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Bài 2: Quan sát tranh rồi nêu số đo các góc sau: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27545" y="1482030"/>
            <a:ext cx="5832910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C; cạnh CA, CB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343048" y="3585890"/>
            <a:ext cx="5717406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D; cạnh DA, DB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029148" y="2179321"/>
            <a:ext cx="1116530" cy="928646"/>
            <a:chOff x="12281836" y="1482030"/>
            <a:chExt cx="1116530" cy="928646"/>
          </a:xfrm>
        </p:grpSpPr>
        <p:sp>
          <p:nvSpPr>
            <p:cNvPr id="8" name="TextBox 7"/>
            <p:cNvSpPr txBox="1"/>
            <p:nvPr/>
          </p:nvSpPr>
          <p:spPr>
            <a:xfrm>
              <a:off x="13006347" y="1482030"/>
              <a:ext cx="127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o</a:t>
              </a:r>
              <a:endParaRPr lang="en-US" sz="24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281836" y="1579679"/>
              <a:ext cx="1116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35</a:t>
              </a:r>
              <a:endParaRPr lang="en-US" sz="48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100918" y="4249746"/>
            <a:ext cx="1116530" cy="928646"/>
            <a:chOff x="12281836" y="1482030"/>
            <a:chExt cx="1116530" cy="928646"/>
          </a:xfrm>
        </p:grpSpPr>
        <p:sp>
          <p:nvSpPr>
            <p:cNvPr id="11" name="TextBox 10"/>
            <p:cNvSpPr txBox="1"/>
            <p:nvPr/>
          </p:nvSpPr>
          <p:spPr>
            <a:xfrm>
              <a:off x="13006347" y="1482030"/>
              <a:ext cx="127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o</a:t>
              </a:r>
              <a:endParaRPr lang="en-US" sz="24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281836" y="1579679"/>
              <a:ext cx="1116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45</a:t>
              </a:r>
              <a:endParaRPr lang="en-US" sz="48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5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605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133808" y="1243488"/>
            <a:ext cx="8585200" cy="415498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1" i="0" u="none" strike="noStrike" kern="800" cap="none" spc="0" normalizeH="0" baseline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 quan sát xung quanh các em, những đồ vật nào có thể tạo thành góc?</a:t>
            </a:r>
            <a:endParaRPr kumimoji="0" lang="zh-CN" altLang="en-US" sz="66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46" y="2759025"/>
            <a:ext cx="3343735" cy="3343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62" y="259770"/>
            <a:ext cx="3265241" cy="3265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239349" y="302433"/>
            <a:ext cx="4642616" cy="4128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1295467" y="86585"/>
            <a:ext cx="1265191" cy="22800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0"/>
          </p:cNvCxnSpPr>
          <p:nvPr/>
        </p:nvCxnSpPr>
        <p:spPr>
          <a:xfrm>
            <a:off x="2560658" y="302434"/>
            <a:ext cx="1" cy="2048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6806771" y="3138287"/>
            <a:ext cx="1111864" cy="33630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67906" y="3145817"/>
            <a:ext cx="544359" cy="1723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430244" y="2534314"/>
            <a:ext cx="3909603" cy="32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32666" y="644692"/>
            <a:ext cx="3598332" cy="18925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807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7" y="1816807"/>
            <a:ext cx="4254668" cy="4254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34" y="230449"/>
            <a:ext cx="3517860" cy="397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87" y="2499577"/>
            <a:ext cx="3264363" cy="3212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2399156" y="3939755"/>
            <a:ext cx="1368121" cy="2465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03919" y="1028734"/>
            <a:ext cx="0" cy="2950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7098983" y="2818998"/>
            <a:ext cx="1491323" cy="2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6284776" y="230448"/>
            <a:ext cx="824885" cy="2588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942485" y="1604798"/>
            <a:ext cx="1230211" cy="2265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626245" y="3833302"/>
            <a:ext cx="1554025" cy="2572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307980" y="808059"/>
            <a:ext cx="8585200" cy="7078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800" cap="none" spc="0" normalizeH="0" baseline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YÊU</a:t>
            </a:r>
            <a:r>
              <a:rPr kumimoji="0" lang="en-US" altLang="zh-CN" sz="4000" b="1" i="0" u="none" strike="noStrike" kern="800" cap="none" spc="0" normalizeH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CẦU CẦN ĐẠT</a:t>
            </a:r>
            <a:endParaRPr kumimoji="0" lang="zh-CN" altLang="en-US" sz="40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800454" y="1796777"/>
            <a:ext cx="9114972" cy="296459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Nhận biết được đơn vị đo góc: độ (°), thước đo góc và cách đo góc.</a:t>
            </a:r>
            <a:endParaRPr lang="en-US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endParaRPr lang="vi-VN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Sử dụng được thước đo góc để đo các góc: 60°, 90°, 120°, 180°.</a:t>
            </a:r>
          </a:p>
        </p:txBody>
      </p:sp>
    </p:spTree>
    <p:extLst>
      <p:ext uri="{BB962C8B-B14F-4D97-AF65-F5344CB8AC3E}">
        <p14:creationId xmlns:p14="http://schemas.microsoft.com/office/powerpoint/2010/main" val="36438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BFCA3BB-D64C-447B-9DED-C53C5E01F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564905"/>
            <a:ext cx="6288021" cy="3346415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AAD15EE4-EBA8-4B67-836E-13923FF199A9}"/>
              </a:ext>
            </a:extLst>
          </p:cNvPr>
          <p:cNvSpPr/>
          <p:nvPr/>
        </p:nvSpPr>
        <p:spPr>
          <a:xfrm>
            <a:off x="4751851" y="1028734"/>
            <a:ext cx="6624736" cy="105413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ts val="7500"/>
              </a:lnSpc>
            </a:pPr>
            <a:r>
              <a:rPr lang="en-US" altLang="zh-CN" sz="11733" b="1" kern="800" dirty="0">
                <a:ln w="22225"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DẶN DÒ</a:t>
            </a:r>
            <a:endParaRPr lang="zh-CN" altLang="en-US" sz="11733" b="1" kern="800" dirty="0">
              <a:ln w="22225"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98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2800" b="1" i="0" u="none" strike="noStrike" kern="800" cap="none" spc="0" normalizeH="0" baseline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KHỞI</a:t>
            </a:r>
            <a:r>
              <a:rPr kumimoji="0" lang="vi-VN" altLang="zh-CN" sz="12800" b="1" i="0" u="none" strike="noStrike" kern="800" cap="none" spc="0" normalizeH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ĐỘNG</a:t>
            </a:r>
            <a:endParaRPr kumimoji="0" lang="zh-CN" altLang="en-US" sz="128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300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20819" y="4490329"/>
            <a:ext cx="8859499" cy="23860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78724" y="548681"/>
            <a:ext cx="11434555" cy="4628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899" y="1490268"/>
            <a:ext cx="4214205" cy="27450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033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5" y="259882"/>
            <a:ext cx="9559357" cy="596240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424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307980" y="808059"/>
            <a:ext cx="8585200" cy="7078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800" cap="none" spc="0" normalizeH="0" baseline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YÊU</a:t>
            </a:r>
            <a:r>
              <a:rPr kumimoji="0" lang="en-US" altLang="zh-CN" sz="4000" b="1" i="0" u="none" strike="noStrike" kern="800" cap="none" spc="0" normalizeH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CẦU CẦN ĐẠT</a:t>
            </a:r>
            <a:endParaRPr kumimoji="0" lang="zh-CN" altLang="en-US" sz="40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800454" y="1796777"/>
            <a:ext cx="9114972" cy="296459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Nhận biết được đơn vị đo góc: độ (°), thước đo góc và cách đo góc.</a:t>
            </a:r>
            <a:endParaRPr lang="en-US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endParaRPr lang="vi-VN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Sử dụng được thước đo góc để đo các góc: 60°, 90°, 120°, 180°.</a:t>
            </a:r>
          </a:p>
        </p:txBody>
      </p:sp>
    </p:spTree>
    <p:extLst>
      <p:ext uri="{BB962C8B-B14F-4D97-AF65-F5344CB8AC3E}">
        <p14:creationId xmlns:p14="http://schemas.microsoft.com/office/powerpoint/2010/main" val="418224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374308" y="1527157"/>
            <a:ext cx="2662826" cy="2378224"/>
            <a:chOff x="3133692" y="1611748"/>
            <a:chExt cx="2662826" cy="2378224"/>
          </a:xfrm>
        </p:grpSpPr>
        <p:grpSp>
          <p:nvGrpSpPr>
            <p:cNvPr id="10" name="Group 9"/>
            <p:cNvGrpSpPr/>
            <p:nvPr/>
          </p:nvGrpSpPr>
          <p:grpSpPr>
            <a:xfrm>
              <a:off x="3620655" y="2059709"/>
              <a:ext cx="1995054" cy="1435505"/>
              <a:chOff x="3620655" y="2059709"/>
              <a:chExt cx="1995054" cy="1435505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3620655" y="3495213"/>
                <a:ext cx="1995054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3620655" y="2059709"/>
                <a:ext cx="1379614" cy="143550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3133692" y="3293080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O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73170" y="1611748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A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83155" y="3466752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B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12650" y="1095842"/>
            <a:ext cx="3045193" cy="2855194"/>
            <a:chOff x="6076799" y="1134778"/>
            <a:chExt cx="3045193" cy="2855194"/>
          </a:xfrm>
        </p:grpSpPr>
        <p:grpSp>
          <p:nvGrpSpPr>
            <p:cNvPr id="40" name="Group 39"/>
            <p:cNvGrpSpPr/>
            <p:nvPr/>
          </p:nvGrpSpPr>
          <p:grpSpPr>
            <a:xfrm>
              <a:off x="6390690" y="1608024"/>
              <a:ext cx="2479573" cy="1887191"/>
              <a:chOff x="3620655" y="1608024"/>
              <a:chExt cx="2479573" cy="1887191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3620655" y="3495213"/>
                <a:ext cx="2479573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3620655" y="1608024"/>
                <a:ext cx="1876945" cy="188719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6076799" y="3427816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P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4272" y="1134778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M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08629" y="3466752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N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76" b="100000" l="17062" r="36546">
                        <a14:backgroundMark x1="32543" y1="64645" x2="32543" y2="64645"/>
                        <a14:backgroundMark x1="27909" y1="47368" x2="27909" y2="47368"/>
                        <a14:backgroundMark x1="23275" y1="96911" x2="23275" y2="969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36472" r="63782"/>
          <a:stretch/>
        </p:blipFill>
        <p:spPr>
          <a:xfrm>
            <a:off x="893362" y="3427816"/>
            <a:ext cx="1944320" cy="27468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67" b="71481" l="52292" r="60365">
                        <a14:foregroundMark x1="55729" y1="42778" x2="55729" y2="42778"/>
                        <a14:foregroundMark x1="55625" y1="42963" x2="55625" y2="42963"/>
                        <a14:foregroundMark x1="53594" y1="50556" x2="53594" y2="505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2411" t="39362" r="39823" b="28108"/>
          <a:stretch/>
        </p:blipFill>
        <p:spPr>
          <a:xfrm>
            <a:off x="7766327" y="3870709"/>
            <a:ext cx="1102010" cy="25965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78" b="71111" l="59844" r="69427">
                        <a14:foregroundMark x1="64948" y1="51296" x2="64948" y2="51296"/>
                        <a14:foregroundMark x1="63073" y1="50926" x2="63073" y2="5092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071" t="45603" r="30461" b="29433"/>
          <a:stretch/>
        </p:blipFill>
        <p:spPr>
          <a:xfrm>
            <a:off x="9823134" y="3650490"/>
            <a:ext cx="1731524" cy="2568102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54605" y="800622"/>
            <a:ext cx="3048265" cy="2254580"/>
          </a:xfrm>
          <a:prstGeom prst="wedgeRoundRectCallout">
            <a:avLst>
              <a:gd name="adj1" fmla="val -7501"/>
              <a:gd name="adj2" fmla="val 62501"/>
              <a:gd name="adj3" fmla="val 16667"/>
            </a:avLst>
          </a:prstGeom>
          <a:ln w="19050">
            <a:solidFill>
              <a:schemeClr val="tx1"/>
            </a:solidFill>
            <a:prstDash val="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thấy góc đỉnh O; cạnh OA, OB bé hơn góc đỉnh P; cạnh PM, PN,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ounded Rectangular Callout 55"/>
          <p:cNvSpPr/>
          <p:nvPr/>
        </p:nvSpPr>
        <p:spPr>
          <a:xfrm>
            <a:off x="8717377" y="1055416"/>
            <a:ext cx="3443773" cy="2197828"/>
          </a:xfrm>
          <a:prstGeom prst="wedgeRoundRectCallout">
            <a:avLst>
              <a:gd name="adj1" fmla="val -7501"/>
              <a:gd name="adj2" fmla="val 62501"/>
              <a:gd name="adj3" fmla="val 16667"/>
            </a:avLst>
          </a:prstGeom>
          <a:ln w="19050">
            <a:solidFill>
              <a:schemeClr val="tx1"/>
            </a:solidFill>
            <a:prstDash val="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 dùng thước đo góc để đo mỗi góc bằng bao nhiêu độ rồi mới so sánh thì mới biết được!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4197024" y="4128975"/>
            <a:ext cx="3267989" cy="710202"/>
          </a:xfrm>
          <a:prstGeom prst="wedgeRect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thấy hai góc </a:t>
            </a:r>
            <a:endParaRPr lang="en-US" sz="28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 bằng nhau.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5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6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2" y="0"/>
            <a:ext cx="10706100" cy="63753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8761834" y="-159896"/>
            <a:ext cx="2058380" cy="2210568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44693" y="-184899"/>
            <a:ext cx="3936437" cy="2431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40" y="2466122"/>
            <a:ext cx="8077900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" y="-625642"/>
            <a:ext cx="12133848" cy="72256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8761834" y="-159896"/>
            <a:ext cx="2058380" cy="2210568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44693" y="-184899"/>
            <a:ext cx="3936437" cy="2431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43D14FC-7E66-4A2B-87F4-E9546638A666}"/>
                  </a:ext>
                </a:extLst>
              </p:cNvPr>
              <p:cNvSpPr/>
              <p:nvPr/>
            </p:nvSpPr>
            <p:spPr>
              <a:xfrm>
                <a:off x="2722960" y="2260576"/>
                <a:ext cx="7422526" cy="2325058"/>
              </a:xfrm>
              <a:prstGeom prst="rect">
                <a:avLst/>
              </a:prstGeom>
              <a:noFill/>
            </p:spPr>
            <p:txBody>
              <a:bodyPr wrap="square" lIns="91439" tIns="45719" rIns="91439" bIns="45719" rtlCol="0">
                <a:spAutoFit/>
              </a:bodyPr>
              <a:lstStyle/>
              <a:p>
                <a:pPr algn="just" defTabSz="914354"/>
                <a:r>
                  <a:rPr lang="en-US" altLang="zh-CN" sz="4800" b="1" kern="800">
                    <a:ln w="22225"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  <a:sym typeface="+mn-lt"/>
                  </a:rPr>
                  <a:t>Góc đỉnh O; cạnh OA, OB bằng ba mươi độ. Ba mươi độ viết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方正少儿简体" panose="03000509000000000000" pitchFamily="65" charset="-122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方正少儿简体" panose="03000509000000000000" pitchFamily="65" charset="-122"/>
                            <a:cs typeface="+mn-ea"/>
                            <a:sym typeface="+mn-lt"/>
                          </a:rPr>
                          <m:t>𝟑𝟎</m:t>
                        </m:r>
                      </m:e>
                      <m:sup>
                        <m: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°</m:t>
                        </m:r>
                      </m:sup>
                    </m:sSup>
                  </m:oMath>
                </a14:m>
                <a:endParaRPr lang="zh-CN" altLang="en-US" sz="4800" b="1" kern="800" dirty="0">
                  <a:ln w="2222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43D14FC-7E66-4A2B-87F4-E9546638A6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960" y="2260576"/>
                <a:ext cx="7422526" cy="2325058"/>
              </a:xfrm>
              <a:prstGeom prst="rect">
                <a:avLst/>
              </a:prstGeom>
              <a:blipFill>
                <a:blip r:embed="rId8"/>
                <a:stretch>
                  <a:fillRect l="-3862" t="-6824" r="-4437" b="-14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6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489197" y="2166543"/>
            <a:ext cx="5096503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altLang="zh-CN" sz="3733" b="1" kern="800" dirty="0">
                <a:ln w="2222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 đo góc</a:t>
            </a:r>
            <a:endParaRPr lang="zh-CN" altLang="en-US" sz="3733" b="1" kern="800" dirty="0">
              <a:ln w="22225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30875" y="253352"/>
            <a:ext cx="11099800" cy="7935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Cách đo góc bằng thước đo góc</a:t>
            </a: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7" y="1256851"/>
            <a:ext cx="8071663" cy="48752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0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54248" y="2406213"/>
            <a:ext cx="4306052" cy="3364878"/>
            <a:chOff x="304800" y="2790784"/>
            <a:chExt cx="4306052" cy="3364878"/>
          </a:xfrm>
        </p:grpSpPr>
        <p:grpSp>
          <p:nvGrpSpPr>
            <p:cNvPr id="6" name="Group 5"/>
            <p:cNvGrpSpPr/>
            <p:nvPr/>
          </p:nvGrpSpPr>
          <p:grpSpPr>
            <a:xfrm>
              <a:off x="873323" y="3270061"/>
              <a:ext cx="3123816" cy="2312249"/>
              <a:chOff x="2411760" y="909573"/>
              <a:chExt cx="2342862" cy="1734187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V="1">
                <a:off x="2411760" y="909573"/>
                <a:ext cx="1014587" cy="1734187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2411761" y="2638501"/>
                <a:ext cx="2342861" cy="5258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1549714" y="2790784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0745" y="5488876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" y="5248915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O</a:t>
              </a:r>
            </a:p>
          </p:txBody>
        </p:sp>
      </p:grp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-588572" y="1225661"/>
            <a:ext cx="8650363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Đo g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óc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đỉnh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O;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cạnh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OA, OB</a:t>
            </a:r>
            <a:r>
              <a:rPr lang="vi-VN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:</a:t>
            </a:r>
            <a:endParaRPr lang="zh-CN" altLang="en-US" sz="3200" b="1" kern="800" dirty="0">
              <a:ln w="22225">
                <a:noFill/>
              </a:ln>
              <a:solidFill>
                <a:srgbClr val="C0000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08000" y="203523"/>
            <a:ext cx="11099800" cy="7935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b) Cách đo góc bằng thước đo góc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50"/>
          <a:stretch/>
        </p:blipFill>
        <p:spPr>
          <a:xfrm>
            <a:off x="11967640" y="2666414"/>
            <a:ext cx="5038663" cy="2533614"/>
          </a:xfrm>
          <a:prstGeom prst="rect">
            <a:avLst/>
          </a:prstGeom>
        </p:spPr>
      </p:pic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322834" y="2067986"/>
            <a:ext cx="7611681" cy="156965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200" b="1" kern="800" dirty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Đặt thước đo góc sao cho tâm của thước trùng với đỉnh O của góc; cạnh OB nằm trên đường kính </a:t>
            </a:r>
            <a:r>
              <a:rPr lang="vi-VN" altLang="zh-CN" sz="3200" b="1" kern="80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của </a:t>
            </a:r>
            <a:r>
              <a:rPr lang="en-US" altLang="zh-CN" sz="3200" b="1" kern="80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nửa </a:t>
            </a:r>
            <a:r>
              <a:rPr lang="vi-VN" altLang="zh-CN" sz="3200" b="1" kern="80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hình </a:t>
            </a:r>
            <a:r>
              <a:rPr lang="vi-VN" altLang="zh-CN" sz="3200" b="1" kern="800" dirty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tròn của thước.</a:t>
            </a:r>
            <a:endParaRPr lang="zh-CN" altLang="en-US" sz="3200" b="1" kern="800" dirty="0">
              <a:ln w="22225">
                <a:noFill/>
              </a:ln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6441" y="3933221"/>
            <a:ext cx="6224957" cy="2062101"/>
            <a:chOff x="8788399" y="4663188"/>
            <a:chExt cx="7411467" cy="2062101"/>
          </a:xfrm>
        </p:grpSpPr>
        <p:sp>
          <p:nvSpPr>
            <p:cNvPr id="17" name="矩形 8">
              <a:extLst>
                <a:ext uri="{FF2B5EF4-FFF2-40B4-BE49-F238E27FC236}">
                  <a16:creationId xmlns:a16="http://schemas.microsoft.com/office/drawing/2014/main" id="{143D14FC-7E66-4A2B-87F4-E9546638A666}"/>
                </a:ext>
              </a:extLst>
            </p:cNvPr>
            <p:cNvSpPr/>
            <p:nvPr/>
          </p:nvSpPr>
          <p:spPr>
            <a:xfrm>
              <a:off x="8788399" y="4663188"/>
              <a:ext cx="7411467" cy="2062101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just" defTabSz="914354"/>
              <a:r>
                <a:rPr lang="vi-VN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Cạnh OA đi qua một vạch trên nửa đường tròn của thước, chẳng hạn vạch ghi </a:t>
              </a:r>
              <a:r>
                <a:rPr lang="vi-VN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số </a:t>
              </a:r>
              <a:r>
                <a:rPr lang="en-US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3</a:t>
              </a:r>
              <a:r>
                <a:rPr lang="vi-VN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0</a:t>
              </a:r>
              <a:r>
                <a:rPr lang="vi-VN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, ta </a:t>
              </a:r>
              <a:r>
                <a:rPr lang="vi-VN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được </a:t>
              </a:r>
              <a:r>
                <a:rPr lang="en-US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số đo </a:t>
              </a:r>
              <a:r>
                <a:rPr lang="vi-VN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góc </a:t>
              </a:r>
              <a:r>
                <a:rPr lang="vi-VN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đỉnh O; cạnh OA, OB </a:t>
              </a:r>
              <a:r>
                <a:rPr lang="vi-VN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bằng </a:t>
              </a:r>
              <a:r>
                <a:rPr lang="en-US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3</a:t>
              </a:r>
              <a:r>
                <a:rPr lang="vi-VN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0 </a:t>
              </a:r>
              <a:endParaRPr lang="zh-CN" altLang="en-US" sz="32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623963" y="6028733"/>
              <a:ext cx="17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400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91563" y="2070735"/>
            <a:ext cx="1423899" cy="1750157"/>
            <a:chOff x="9701302" y="1815327"/>
            <a:chExt cx="1423899" cy="1750157"/>
          </a:xfrm>
        </p:grpSpPr>
        <p:sp>
          <p:nvSpPr>
            <p:cNvPr id="24" name="Chord 23"/>
            <p:cNvSpPr/>
            <p:nvPr/>
          </p:nvSpPr>
          <p:spPr>
            <a:xfrm rot="8263736">
              <a:off x="9961915" y="1815327"/>
              <a:ext cx="1162172" cy="1162172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 rot="1603646">
              <a:off x="10264455" y="1896763"/>
              <a:ext cx="860746" cy="692498"/>
              <a:chOff x="10175555" y="1960263"/>
              <a:chExt cx="860746" cy="692498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10175555" y="2067986"/>
                <a:ext cx="8607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#9Slide03 Comfortaa Light" panose="00000400000000000000" pitchFamily="2" charset="0"/>
                  </a:rPr>
                  <a:t>3</a:t>
                </a:r>
                <a:r>
                  <a:rPr lang="vi-VN" sz="3200">
                    <a:solidFill>
                      <a:schemeClr val="bg1"/>
                    </a:solidFill>
                    <a:latin typeface="#9Slide03 Comfortaa Light" panose="00000400000000000000" pitchFamily="2" charset="0"/>
                  </a:rPr>
                  <a:t>0</a:t>
                </a:r>
                <a:endParaRPr lang="en-US" sz="3200" dirty="0">
                  <a:solidFill>
                    <a:schemeClr val="bg1"/>
                  </a:solidFill>
                  <a:latin typeface="#9Slide03 Comfortaa Light" panose="000004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669428" y="1960263"/>
                <a:ext cx="1279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000" kern="800" dirty="0">
                    <a:ln w="22225">
                      <a:noFill/>
                    </a:ln>
                    <a:solidFill>
                      <a:schemeClr val="bg1"/>
                    </a:solidFill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</a:rPr>
                  <a:t>o</a:t>
                </a:r>
                <a:endParaRPr lang="en-US" sz="2000" kern="800" dirty="0">
                  <a:ln w="22225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endParaRPr>
              </a:p>
            </p:txBody>
          </p:sp>
        </p:grpSp>
        <p:sp>
          <p:nvSpPr>
            <p:cNvPr id="28" name="Isosceles Triangle 27"/>
            <p:cNvSpPr/>
            <p:nvPr/>
          </p:nvSpPr>
          <p:spPr>
            <a:xfrm rot="12344395">
              <a:off x="9701302" y="2531935"/>
              <a:ext cx="1029894" cy="1033549"/>
            </a:xfrm>
            <a:prstGeom prst="triangle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261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46224 0.004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438</Words>
  <Application>Microsoft Office PowerPoint</Application>
  <PresentationFormat>Widescreen</PresentationFormat>
  <Paragraphs>93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UTM Avo</vt:lpstr>
      <vt:lpstr>Cambria Math</vt:lpstr>
      <vt:lpstr>Arial</vt:lpstr>
      <vt:lpstr>UTM Seagull</vt:lpstr>
      <vt:lpstr>Cambria</vt:lpstr>
      <vt:lpstr>#9Slide03 Comfortaa Light</vt:lpstr>
      <vt:lpstr>UTM NguyenHa 01</vt:lpstr>
      <vt:lpstr>Calibri Light</vt:lpstr>
      <vt:lpstr>Calibri</vt:lpstr>
      <vt:lpstr>#9Slide07 HoneyCream</vt:lpstr>
      <vt:lpstr>UTM Alberta Heavy</vt:lpstr>
      <vt:lpstr>#9Slide03 Cabin Bold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Quý Thắng</cp:lastModifiedBy>
  <cp:revision>38</cp:revision>
  <dcterms:created xsi:type="dcterms:W3CDTF">2023-07-05T01:13:12Z</dcterms:created>
  <dcterms:modified xsi:type="dcterms:W3CDTF">2025-09-17T03:04:30Z</dcterms:modified>
</cp:coreProperties>
</file>