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20" r:id="rId2"/>
  </p:sldMasterIdLst>
  <p:notesMasterIdLst>
    <p:notesMasterId r:id="rId27"/>
  </p:notesMasterIdLst>
  <p:sldIdLst>
    <p:sldId id="257" r:id="rId3"/>
    <p:sldId id="285" r:id="rId4"/>
    <p:sldId id="294" r:id="rId5"/>
    <p:sldId id="284" r:id="rId6"/>
    <p:sldId id="258" r:id="rId7"/>
    <p:sldId id="263" r:id="rId8"/>
    <p:sldId id="264" r:id="rId9"/>
    <p:sldId id="265" r:id="rId10"/>
    <p:sldId id="266" r:id="rId11"/>
    <p:sldId id="262" r:id="rId12"/>
    <p:sldId id="267" r:id="rId13"/>
    <p:sldId id="268" r:id="rId14"/>
    <p:sldId id="269" r:id="rId15"/>
    <p:sldId id="270" r:id="rId16"/>
    <p:sldId id="282" r:id="rId17"/>
    <p:sldId id="271" r:id="rId18"/>
    <p:sldId id="276" r:id="rId19"/>
    <p:sldId id="274" r:id="rId20"/>
    <p:sldId id="275" r:id="rId21"/>
    <p:sldId id="277" r:id="rId22"/>
    <p:sldId id="278" r:id="rId23"/>
    <p:sldId id="279" r:id="rId24"/>
    <p:sldId id="295" r:id="rId25"/>
    <p:sldId id="283" r:id="rId26"/>
  </p:sldIdLst>
  <p:sldSz cx="12192000" cy="6858000"/>
  <p:notesSz cx="6858000" cy="9144000"/>
  <p:embeddedFontLst>
    <p:embeddedFont>
      <p:font typeface="Adobe Arabic" panose="02040503050201020203" charset="-78"/>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Tahoma" panose="020B0604030504040204" pitchFamily="34"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showGuides="1">
      <p:cViewPr varScale="1">
        <p:scale>
          <a:sx n="64" d="100"/>
          <a:sy n="64" d="100"/>
        </p:scale>
        <p:origin x="648" y="40"/>
      </p:cViewPr>
      <p:guideLst>
        <p:guide orient="horz" pos="208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1255E-B5C8-4140-A0FA-C0B26E32747D}" type="datetimeFigureOut">
              <a:rPr lang="en-US" smtClean="0"/>
              <a:t>17-Sep-25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3A23B-701B-45A6-8E12-258FEFAFD906}" type="slidenum">
              <a:rPr lang="en-US" smtClean="0"/>
              <a:t>‹#›</a:t>
            </a:fld>
            <a:endParaRPr lang="en-US"/>
          </a:p>
        </p:txBody>
      </p:sp>
    </p:spTree>
    <p:extLst>
      <p:ext uri="{BB962C8B-B14F-4D97-AF65-F5344CB8AC3E}">
        <p14:creationId xmlns:p14="http://schemas.microsoft.com/office/powerpoint/2010/main" val="2180423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424469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455352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642428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847671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746509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472194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959646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72687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33892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237318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805279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292705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87502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18405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60619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030602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2715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951339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752552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776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535390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114864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53076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3730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461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566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350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172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8649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838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368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086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300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32560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160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165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1600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0"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9" y="-483460"/>
            <a:ext cx="2477069" cy="12205854"/>
          </a:xfrm>
          <a:prstGeom prst="rect">
            <a:avLst/>
          </a:prstGeom>
        </p:spPr>
      </p:pic>
      <p:sp>
        <p:nvSpPr>
          <p:cNvPr id="11" name="圆角矩形 2"/>
          <p:cNvSpPr/>
          <p:nvPr userDrawn="1"/>
        </p:nvSpPr>
        <p:spPr>
          <a:xfrm>
            <a:off x="304800" y="285750"/>
            <a:ext cx="11582400" cy="6293167"/>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pic>
        <p:nvPicPr>
          <p:cNvPr id="13"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10" y="-251448"/>
            <a:ext cx="2013046" cy="12205855"/>
          </a:xfrm>
          <a:prstGeom prst="rect">
            <a:avLst/>
          </a:prstGeom>
        </p:spPr>
      </p:pic>
    </p:spTree>
    <p:extLst>
      <p:ext uri="{BB962C8B-B14F-4D97-AF65-F5344CB8AC3E}">
        <p14:creationId xmlns:p14="http://schemas.microsoft.com/office/powerpoint/2010/main" val="287829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556472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82105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423980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7963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89735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07873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121589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2652344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丫丫体-D版" panose="02010601030101010101" pitchFamily="2" charset="-122"/>
          <a:ea typeface="印品丫丫体-D版" panose="02010601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丫丫体-D版" panose="02010601030101010101" pitchFamily="2" charset="-122"/>
          <a:ea typeface="印品丫丫体-D版" panose="02010601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丫丫体-D版" panose="02010601030101010101" pitchFamily="2" charset="-122"/>
          <a:ea typeface="印品丫丫体-D版" panose="02010601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77837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5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audio" Target="../media/audio1.wav"/><Relationship Id="rId4" Type="http://schemas.openxmlformats.org/officeDocument/2006/relationships/notesSlide" Target="../notesSlides/notesSlide11.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6.jpeg"/><Relationship Id="rId4" Type="http://schemas.openxmlformats.org/officeDocument/2006/relationships/notesSlide" Target="../notesSlides/notesSlide12.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6.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6.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1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33" y="3870118"/>
            <a:ext cx="6216108" cy="288354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484" y="2382883"/>
            <a:ext cx="3948360" cy="3346748"/>
          </a:xfrm>
          <a:prstGeom prst="rect">
            <a:avLst/>
          </a:prstGeom>
        </p:spPr>
      </p:pic>
      <p:pic>
        <p:nvPicPr>
          <p:cNvPr id="17"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68042" y="3993368"/>
            <a:ext cx="6216108" cy="288354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361" y="304876"/>
            <a:ext cx="1446112" cy="1446112"/>
          </a:xfrm>
          <a:prstGeom prst="rect">
            <a:avLst/>
          </a:prstGeom>
        </p:spPr>
      </p:pic>
      <p:pic>
        <p:nvPicPr>
          <p:cNvPr id="5" name="Picture 4"/>
          <p:cNvPicPr>
            <a:picLocks noChangeAspect="1"/>
          </p:cNvPicPr>
          <p:nvPr/>
        </p:nvPicPr>
        <p:blipFill>
          <a:blip r:embed="rId8"/>
          <a:stretch>
            <a:fillRect/>
          </a:stretch>
        </p:blipFill>
        <p:spPr>
          <a:xfrm>
            <a:off x="3068349" y="151590"/>
            <a:ext cx="10358002" cy="4883319"/>
          </a:xfrm>
          <a:prstGeom prst="rect">
            <a:avLst/>
          </a:prstGeom>
        </p:spPr>
      </p:pic>
    </p:spTree>
    <p:extLst>
      <p:ext uri="{BB962C8B-B14F-4D97-AF65-F5344CB8AC3E}">
        <p14:creationId xmlns:p14="http://schemas.microsoft.com/office/powerpoint/2010/main" val="375543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75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750"/>
                                        <p:tgtEl>
                                          <p:spTgt spid="17"/>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75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6999"/>
            <a:ext cx="6858001" cy="12191999"/>
          </a:xfrm>
          <a:prstGeom prst="rect">
            <a:avLst/>
          </a:prstGeom>
        </p:spPr>
      </p:pic>
      <p:sp>
        <p:nvSpPr>
          <p:cNvPr id="13" name="Google Shape;117;p2"/>
          <p:cNvSpPr/>
          <p:nvPr/>
        </p:nvSpPr>
        <p:spPr>
          <a:xfrm>
            <a:off x="733867" y="810929"/>
            <a:ext cx="10724265" cy="5236142"/>
          </a:xfrm>
          <a:prstGeom prst="roundRect">
            <a:avLst>
              <a:gd name="adj" fmla="val 16667"/>
            </a:avLst>
          </a:prstGeom>
          <a:solidFill>
            <a:schemeClr val="bg1"/>
          </a:solid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9" name="矩形 25"/>
          <p:cNvSpPr/>
          <p:nvPr/>
        </p:nvSpPr>
        <p:spPr>
          <a:xfrm>
            <a:off x="1280969" y="2036600"/>
            <a:ext cx="9899566" cy="35548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zh-CN" sz="4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Nếu chúng ta không tiết kiệm nước thì người khác không có nước để dùng, chi phí sinh hoạt sẽ tăng và tài nguyên nước sẽ bị cạn kiệt chúng ta không có nước để sử dụng.</a:t>
            </a:r>
            <a:endParaRPr kumimoji="0" lang="zh-CN" alt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3224507" y="810929"/>
            <a:ext cx="6376969" cy="1871634"/>
          </a:xfrm>
          <a:prstGeom prst="rect">
            <a:avLst/>
          </a:prstGeom>
        </p:spPr>
      </p:pic>
    </p:spTree>
    <p:extLst>
      <p:ext uri="{BB962C8B-B14F-4D97-AF65-F5344CB8AC3E}">
        <p14:creationId xmlns:p14="http://schemas.microsoft.com/office/powerpoint/2010/main" val="16417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9" name="TextBox 8"/>
          <p:cNvSpPr txBox="1"/>
          <p:nvPr/>
        </p:nvSpPr>
        <p:spPr>
          <a:xfrm>
            <a:off x="1135782" y="5706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Quan sát</a:t>
            </a:r>
            <a:r>
              <a:rPr kumimoji="0" lang="vi-VN" sz="3000" b="1"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Google Shape;117;p2"/>
          <p:cNvSpPr/>
          <p:nvPr/>
        </p:nvSpPr>
        <p:spPr>
          <a:xfrm>
            <a:off x="1135782" y="491353"/>
            <a:ext cx="98428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imes New Roman" panose="02020603050405020304" pitchFamily="18" charset="0"/>
              <a:ea typeface="Tahoma"/>
              <a:cs typeface="Times New Roman" panose="02020603050405020304" pitchFamily="18" charset="0"/>
              <a:sym typeface="Tahoma"/>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58" y="1934382"/>
            <a:ext cx="10850884" cy="34398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6753" y="4374370"/>
            <a:ext cx="2554550" cy="2554550"/>
          </a:xfrm>
          <a:prstGeom prst="rect">
            <a:avLst/>
          </a:prstGeom>
        </p:spPr>
      </p:pic>
    </p:spTree>
    <p:extLst>
      <p:ext uri="{BB962C8B-B14F-4D97-AF65-F5344CB8AC3E}">
        <p14:creationId xmlns:p14="http://schemas.microsoft.com/office/powerpoint/2010/main" val="77110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655462" y="589040"/>
            <a:ext cx="10917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Quan sát hình 4 và cho biết việc làm nào nên làm và việc làm nào không nên làm? Vì sao? </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Google Shape;117;p2"/>
          <p:cNvSpPr/>
          <p:nvPr/>
        </p:nvSpPr>
        <p:spPr>
          <a:xfrm>
            <a:off x="774334" y="491353"/>
            <a:ext cx="109177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586" y="1746545"/>
            <a:ext cx="10677942" cy="3328466"/>
          </a:xfrm>
          <a:prstGeom prst="rect">
            <a:avLst/>
          </a:prstGeom>
        </p:spPr>
      </p:pic>
      <p:pic>
        <p:nvPicPr>
          <p:cNvPr id="15" name="Picture 14">
            <a:extLst>
              <a:ext uri="{FF2B5EF4-FFF2-40B4-BE49-F238E27FC236}">
                <a16:creationId xmlns:a16="http://schemas.microsoft.com/office/drawing/2014/main"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462" y="1978846"/>
            <a:ext cx="723413" cy="718591"/>
          </a:xfrm>
          <a:prstGeom prst="rect">
            <a:avLst/>
          </a:prstGeom>
        </p:spPr>
      </p:pic>
      <p:pic>
        <p:nvPicPr>
          <p:cNvPr id="17" name="Picture 16">
            <a:extLst>
              <a:ext uri="{FF2B5EF4-FFF2-40B4-BE49-F238E27FC236}">
                <a16:creationId xmlns:a16="http://schemas.microsoft.com/office/drawing/2014/main"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1482" y="1898783"/>
            <a:ext cx="723413" cy="718591"/>
          </a:xfrm>
          <a:prstGeom prst="rect">
            <a:avLst/>
          </a:prstGeom>
        </p:spPr>
      </p:pic>
      <p:pic>
        <p:nvPicPr>
          <p:cNvPr id="18" name="Am-thanh-khi-chon-nham-www_tiengdong_com">
            <a:hlinkClick r:id="" action="ppaction://media"/>
            <a:extLst>
              <a:ext uri="{FF2B5EF4-FFF2-40B4-BE49-F238E27FC236}">
                <a16:creationId xmlns:a16="http://schemas.microsoft.com/office/drawing/2014/main" id="{8146F68D-1D09-2BD1-CBA2-B415EE2805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5431" y="2345915"/>
            <a:ext cx="1082920" cy="1082920"/>
          </a:xfrm>
          <a:prstGeom prst="rect">
            <a:avLst/>
          </a:prstGeom>
        </p:spPr>
      </p:pic>
      <p:sp>
        <p:nvSpPr>
          <p:cNvPr id="2" name="TextBox 1"/>
          <p:cNvSpPr txBox="1"/>
          <p:nvPr/>
        </p:nvSpPr>
        <p:spPr>
          <a:xfrm>
            <a:off x="774335" y="5211989"/>
            <a:ext cx="10924248" cy="954107"/>
          </a:xfrm>
          <a:prstGeom prst="rect">
            <a:avLst/>
          </a:prstGeom>
          <a:noFill/>
        </p:spPr>
        <p:txBody>
          <a:bodyPr wrap="square" rtlCol="0">
            <a:spAutoFit/>
          </a:bodyPr>
          <a:lstStyle/>
          <a:p>
            <a:pPr algn="just"/>
            <a:r>
              <a:rPr lang="vi-VN" sz="2800" b="1" dirty="0">
                <a:latin typeface="Times New Roman" panose="02020603050405020304" pitchFamily="18" charset="0"/>
                <a:ea typeface="Cambria" panose="02040503050406030204" pitchFamily="18" charset="0"/>
                <a:cs typeface="Times New Roman" panose="02020603050405020304" pitchFamily="18" charset="0"/>
              </a:rPr>
              <a:t>Ở hình a và c đang xoa xà phòng gội đầu và xà phòng rửa tay nhưng vẫn mở vòi nước, việc làm đó gây lãng phí nước.</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3885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5" name="sai-1.wav"/>
                                        </p:tgtEl>
                                      </p:cMediaNode>
                                    </p:audio>
                                  </p:sub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5" name="sai-1.wav"/>
                                        </p:tgtEl>
                                      </p:cMediaNode>
                                    </p:audio>
                                  </p:subTnLst>
                                </p:cTn>
                              </p:par>
                              <p:par>
                                <p:cTn id="15" presetID="1" presetClass="mediacall" presetSubtype="0" fill="hold" nodeType="withEffect">
                                  <p:stCondLst>
                                    <p:cond delay="0"/>
                                  </p:stCondLst>
                                  <p:childTnLst>
                                    <p:cmd type="call" cmd="playFrom(0.0)">
                                      <p:cBhvr>
                                        <p:cTn id="16" dur="41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774334" y="5535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Quan sát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Google Shape;117;p2"/>
          <p:cNvSpPr/>
          <p:nvPr/>
        </p:nvSpPr>
        <p:spPr>
          <a:xfrm>
            <a:off x="1135782" y="491353"/>
            <a:ext cx="9452008"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397" y="1863905"/>
            <a:ext cx="10183204" cy="3384981"/>
          </a:xfrm>
          <a:prstGeom prst="rect">
            <a:avLst/>
          </a:prstGeom>
        </p:spPr>
      </p:pic>
      <p:pic>
        <p:nvPicPr>
          <p:cNvPr id="11" name="Picture 10">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3689" y="4239448"/>
            <a:ext cx="1088992" cy="928852"/>
          </a:xfrm>
          <a:prstGeom prst="rect">
            <a:avLst/>
          </a:prstGeom>
        </p:spPr>
      </p:pic>
      <p:pic>
        <p:nvPicPr>
          <p:cNvPr id="13"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36854" y="0"/>
            <a:ext cx="2095326" cy="2095326"/>
          </a:xfrm>
          <a:prstGeom prst="rect">
            <a:avLst/>
          </a:prstGeom>
        </p:spPr>
      </p:pic>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2249" y="4217404"/>
            <a:ext cx="1158288" cy="987957"/>
          </a:xfrm>
          <a:prstGeom prst="rect">
            <a:avLst/>
          </a:prstGeom>
        </p:spPr>
      </p:pic>
      <p:sp>
        <p:nvSpPr>
          <p:cNvPr id="16" name="TextBox 15"/>
          <p:cNvSpPr txBox="1"/>
          <p:nvPr/>
        </p:nvSpPr>
        <p:spPr>
          <a:xfrm>
            <a:off x="552687" y="5319807"/>
            <a:ext cx="11398919" cy="1569660"/>
          </a:xfrm>
          <a:prstGeom prst="rect">
            <a:avLst/>
          </a:prstGeom>
          <a:noFill/>
        </p:spPr>
        <p:txBody>
          <a:bodyPr wrap="square" rtlCol="0">
            <a:spAutoFit/>
          </a:bodyPr>
          <a:lstStyle/>
          <a:p>
            <a:pPr algn="ctr"/>
            <a:r>
              <a:rPr lang="vi-VN" sz="3400" b="1" dirty="0">
                <a:latin typeface="Times New Roman" panose="02020603050405020304" pitchFamily="18" charset="0"/>
                <a:ea typeface="Cambria" panose="02040503050406030204" pitchFamily="18" charset="0"/>
                <a:cs typeface="Times New Roman" panose="02020603050405020304" pitchFamily="18" charset="0"/>
              </a:rPr>
              <a:t>Ở hình b và d tắt vòi nước khi đang xoa xà phòng gội đầu và xà phòng rửa tay việc làm đó giúp tiết kiệm nước.</a:t>
            </a:r>
            <a:endParaRPr lang="en-US" sz="3400" b="1" dirty="0">
              <a:latin typeface="Times New Roman" panose="02020603050405020304" pitchFamily="18" charset="0"/>
              <a:ea typeface="Cambria" panose="02040503050406030204" pitchFamily="18" charset="0"/>
              <a:cs typeface="Times New Roman" panose="02020603050405020304" pitchFamily="18" charset="0"/>
            </a:endParaRPr>
          </a:p>
          <a:p>
            <a:pPr algn="ctr"/>
            <a:r>
              <a:rPr lang="vi-VN" sz="2800" b="1" dirty="0">
                <a:latin typeface="Times New Roman" panose="02020603050405020304" pitchFamily="18" charset="0"/>
                <a:ea typeface="Cambria" panose="02040503050406030204" pitchFamily="18" charset="0"/>
                <a:cs typeface="Times New Roman" panose="02020603050405020304" pitchFamily="18" charset="0"/>
              </a:rPr>
              <a:t> </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45113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1" presetClass="mediacall" presetSubtype="0" fill="hold" nodeType="withEffect">
                                  <p:stCondLst>
                                    <p:cond delay="0"/>
                                  </p:stCondLst>
                                  <p:childTnLst>
                                    <p:cmd type="call" cmd="playFrom(0.0)">
                                      <p:cBhvr>
                                        <p:cTn id="16" dur="5276" fill="hold"/>
                                        <p:tgtEl>
                                          <p:spTgt spid="13"/>
                                        </p:tgtEl>
                                      </p:cBhvr>
                                    </p:cmd>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521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9" name="TextBox 8"/>
          <p:cNvSpPr txBox="1"/>
          <p:nvPr/>
        </p:nvSpPr>
        <p:spPr>
          <a:xfrm>
            <a:off x="569468" y="809762"/>
            <a:ext cx="1111190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Nêu một số việc làm khác để tiết kiệm nguồn nước?</a:t>
            </a:r>
            <a:endParaRPr kumimoji="0" lang="en-US" sz="3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Google Shape;117;p2"/>
          <p:cNvSpPr/>
          <p:nvPr/>
        </p:nvSpPr>
        <p:spPr>
          <a:xfrm>
            <a:off x="720410" y="566345"/>
            <a:ext cx="10751178" cy="1102386"/>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400" b="0" i="0" u="none" strike="noStrike" kern="1200" cap="none" spc="0" normalizeH="0" baseline="0" noProof="0" dirty="0">
              <a:ln>
                <a:noFill/>
              </a:ln>
              <a:solidFill>
                <a:srgbClr val="4472C4"/>
              </a:solidFill>
              <a:effectLst/>
              <a:uLnTx/>
              <a:uFillTx/>
              <a:latin typeface="Times New Roman" panose="02020603050405020304" pitchFamily="18" charset="0"/>
              <a:ea typeface="Tahoma"/>
              <a:cs typeface="Times New Roman" panose="02020603050405020304" pitchFamily="18" charset="0"/>
              <a:sym typeface="Tahoma"/>
            </a:endParaRPr>
          </a:p>
        </p:txBody>
      </p:sp>
      <p:sp>
        <p:nvSpPr>
          <p:cNvPr id="8" name="TextBox 7"/>
          <p:cNvSpPr txBox="1"/>
          <p:nvPr/>
        </p:nvSpPr>
        <p:spPr>
          <a:xfrm>
            <a:off x="-1233714" y="230731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Tắt vòi nước khi không sử dụng.</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p:cNvSpPr txBox="1"/>
          <p:nvPr/>
        </p:nvSpPr>
        <p:spPr>
          <a:xfrm>
            <a:off x="-1014458" y="308304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Sử dụng nước tưới rau để tưới cây.</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TextBox 12"/>
          <p:cNvSpPr txBox="1"/>
          <p:nvPr/>
        </p:nvSpPr>
        <p:spPr>
          <a:xfrm>
            <a:off x="-1538513" y="4049725"/>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Lấy lượng nước vừa đủ uống.</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815" t="3518" r="6666" b="4074"/>
          <a:stretch/>
        </p:blipFill>
        <p:spPr>
          <a:xfrm>
            <a:off x="7461504" y="1898314"/>
            <a:ext cx="4219870" cy="4405262"/>
          </a:xfrm>
          <a:prstGeom prst="rect">
            <a:avLst/>
          </a:prstGeom>
        </p:spPr>
      </p:pic>
    </p:spTree>
    <p:extLst>
      <p:ext uri="{BB962C8B-B14F-4D97-AF65-F5344CB8AC3E}">
        <p14:creationId xmlns:p14="http://schemas.microsoft.com/office/powerpoint/2010/main" val="89129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4026012" y="811846"/>
            <a:ext cx="9138696" cy="4186874"/>
          </a:xfrm>
          <a:prstGeom prst="rect">
            <a:avLst/>
          </a:prstGeom>
        </p:spPr>
      </p:pic>
    </p:spTree>
    <p:extLst>
      <p:ext uri="{BB962C8B-B14F-4D97-AF65-F5344CB8AC3E}">
        <p14:creationId xmlns:p14="http://schemas.microsoft.com/office/powerpoint/2010/main" val="35160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2" name="TextBox 1"/>
          <p:cNvSpPr txBox="1"/>
          <p:nvPr/>
        </p:nvSpPr>
        <p:spPr>
          <a:xfrm>
            <a:off x="671739" y="302253"/>
            <a:ext cx="10594520" cy="707886"/>
          </a:xfrm>
          <a:prstGeom prst="rect">
            <a:avLst/>
          </a:prstGeom>
          <a:noFill/>
        </p:spPr>
        <p:txBody>
          <a:bodyPr wrap="square" rtlCol="0">
            <a:spAutoFit/>
          </a:bodyPr>
          <a:lstStyle/>
          <a:p>
            <a:pPr algn="ctr"/>
            <a:r>
              <a:rPr lang="vi-VN"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Một số cách làm sạch nước</a:t>
            </a:r>
            <a:endPar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5244" t="1656" r="35645" b="-1238"/>
          <a:stretch/>
        </p:blipFill>
        <p:spPr>
          <a:xfrm>
            <a:off x="1401057" y="1747062"/>
            <a:ext cx="2451100" cy="4320590"/>
          </a:xfrm>
          <a:prstGeom prst="rect">
            <a:avLst/>
          </a:prstGeom>
        </p:spPr>
      </p:pic>
      <p:sp>
        <p:nvSpPr>
          <p:cNvPr id="9" name="Rectangle 8"/>
          <p:cNvSpPr/>
          <p:nvPr/>
        </p:nvSpPr>
        <p:spPr>
          <a:xfrm>
            <a:off x="582360" y="1122041"/>
            <a:ext cx="2146742" cy="553998"/>
          </a:xfrm>
          <a:prstGeom prst="rect">
            <a:avLst/>
          </a:prstGeom>
        </p:spPr>
        <p:txBody>
          <a:bodyPr wrap="none">
            <a:spAutoFit/>
          </a:bodyPr>
          <a:lstStyle/>
          <a:p>
            <a:r>
              <a:rPr lang="vi-VN"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 Lọc nước</a:t>
            </a:r>
            <a:endPar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p:cNvSpPr txBox="1"/>
          <p:nvPr/>
        </p:nvSpPr>
        <p:spPr>
          <a:xfrm>
            <a:off x="3929963" y="2102821"/>
            <a:ext cx="2514600" cy="430887"/>
          </a:xfrm>
          <a:prstGeom prst="rect">
            <a:avLst/>
          </a:prstGeom>
          <a:noFill/>
        </p:spPr>
        <p:txBody>
          <a:bodyPr wrap="square" rtlCol="0">
            <a:spAutoFit/>
          </a:bodyPr>
          <a:lstStyle/>
          <a:p>
            <a:r>
              <a:rPr lang="vi-VN" sz="2200" b="1" dirty="0">
                <a:latin typeface="Times New Roman" panose="02020603050405020304" pitchFamily="18" charset="0"/>
                <a:ea typeface="Cambria" panose="02040503050406030204" pitchFamily="18" charset="0"/>
                <a:cs typeface="Times New Roman" panose="02020603050405020304" pitchFamily="18" charset="0"/>
              </a:rPr>
              <a:t>Nước đục</a:t>
            </a:r>
            <a:endParaRPr lang="en-US" sz="2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3834026" y="2708868"/>
            <a:ext cx="2514600" cy="430887"/>
          </a:xfrm>
          <a:prstGeom prst="rect">
            <a:avLst/>
          </a:prstGeom>
          <a:noFill/>
        </p:spPr>
        <p:txBody>
          <a:bodyPr wrap="square" rtlCol="0">
            <a:spAutoFit/>
          </a:bodyPr>
          <a:lstStyle/>
          <a:p>
            <a:r>
              <a:rPr lang="vi-VN" sz="2200" b="1" dirty="0">
                <a:latin typeface="Times New Roman" panose="02020603050405020304" pitchFamily="18" charset="0"/>
                <a:ea typeface="Cambria" panose="02040503050406030204" pitchFamily="18" charset="0"/>
                <a:cs typeface="Times New Roman" panose="02020603050405020304" pitchFamily="18" charset="0"/>
              </a:rPr>
              <a:t>Cát</a:t>
            </a:r>
            <a:endParaRPr lang="en-US" sz="2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p:cNvSpPr txBox="1"/>
          <p:nvPr/>
        </p:nvSpPr>
        <p:spPr>
          <a:xfrm>
            <a:off x="3929963" y="3155635"/>
            <a:ext cx="2514600" cy="430887"/>
          </a:xfrm>
          <a:prstGeom prst="rect">
            <a:avLst/>
          </a:prstGeom>
          <a:noFill/>
        </p:spPr>
        <p:txBody>
          <a:bodyPr wrap="square" rtlCol="0">
            <a:spAutoFit/>
          </a:bodyPr>
          <a:lstStyle/>
          <a:p>
            <a:r>
              <a:rPr lang="vi-VN" sz="2200" b="1" dirty="0">
                <a:latin typeface="Times New Roman" panose="02020603050405020304" pitchFamily="18" charset="0"/>
                <a:ea typeface="Cambria" panose="02040503050406030204" pitchFamily="18" charset="0"/>
                <a:cs typeface="Times New Roman" panose="02020603050405020304" pitchFamily="18" charset="0"/>
              </a:rPr>
              <a:t>Sỏi</a:t>
            </a:r>
            <a:endParaRPr lang="en-US" sz="2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TextBox 17"/>
          <p:cNvSpPr txBox="1"/>
          <p:nvPr/>
        </p:nvSpPr>
        <p:spPr>
          <a:xfrm>
            <a:off x="3834026" y="3670787"/>
            <a:ext cx="2514600" cy="430887"/>
          </a:xfrm>
          <a:prstGeom prst="rect">
            <a:avLst/>
          </a:prstGeom>
          <a:noFill/>
        </p:spPr>
        <p:txBody>
          <a:bodyPr wrap="square" rtlCol="0">
            <a:spAutoFit/>
          </a:bodyPr>
          <a:lstStyle/>
          <a:p>
            <a:r>
              <a:rPr lang="vi-VN" sz="2200" b="1" dirty="0">
                <a:latin typeface="Times New Roman" panose="02020603050405020304" pitchFamily="18" charset="0"/>
                <a:ea typeface="Cambria" panose="02040503050406030204" pitchFamily="18" charset="0"/>
                <a:cs typeface="Times New Roman" panose="02020603050405020304" pitchFamily="18" charset="0"/>
              </a:rPr>
              <a:t>Bông</a:t>
            </a:r>
            <a:endParaRPr lang="en-US" sz="2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3796366" y="4810719"/>
            <a:ext cx="2514600" cy="430887"/>
          </a:xfrm>
          <a:prstGeom prst="rect">
            <a:avLst/>
          </a:prstGeom>
          <a:noFill/>
        </p:spPr>
        <p:txBody>
          <a:bodyPr wrap="square" rtlCol="0">
            <a:spAutoFit/>
          </a:bodyPr>
          <a:lstStyle/>
          <a:p>
            <a:r>
              <a:rPr lang="vi-VN" sz="2200" b="1">
                <a:latin typeface="Times New Roman" panose="02020603050405020304" pitchFamily="18" charset="0"/>
                <a:ea typeface="Cambria" panose="02040503050406030204" pitchFamily="18" charset="0"/>
                <a:cs typeface="Times New Roman" panose="02020603050405020304" pitchFamily="18" charset="0"/>
              </a:rPr>
              <a:t>Nước sau khi lọc</a:t>
            </a:r>
            <a:endParaRPr lang="en-US" sz="2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341060" y="2197405"/>
            <a:ext cx="2514600" cy="430887"/>
          </a:xfrm>
          <a:prstGeom prst="rect">
            <a:avLst/>
          </a:prstGeom>
          <a:noFill/>
        </p:spPr>
        <p:txBody>
          <a:bodyPr wrap="square" rtlCol="0">
            <a:spAutoFit/>
          </a:bodyPr>
          <a:lstStyle/>
          <a:p>
            <a:r>
              <a:rPr lang="vi-VN" sz="2200" b="1" dirty="0">
                <a:latin typeface="Times New Roman" panose="02020603050405020304" pitchFamily="18" charset="0"/>
                <a:ea typeface="Cambria" panose="02040503050406030204" pitchFamily="18" charset="0"/>
                <a:cs typeface="Times New Roman" panose="02020603050405020304" pitchFamily="18" charset="0"/>
              </a:rPr>
              <a:t>Phần A</a:t>
            </a:r>
            <a:endParaRPr lang="en-US" sz="2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20"/>
          <p:cNvSpPr txBox="1"/>
          <p:nvPr/>
        </p:nvSpPr>
        <p:spPr>
          <a:xfrm>
            <a:off x="842723" y="3679463"/>
            <a:ext cx="2514600" cy="430887"/>
          </a:xfrm>
          <a:prstGeom prst="rect">
            <a:avLst/>
          </a:prstGeom>
          <a:noFill/>
        </p:spPr>
        <p:txBody>
          <a:bodyPr wrap="square" rtlCol="0">
            <a:spAutoFit/>
          </a:bodyPr>
          <a:lstStyle/>
          <a:p>
            <a:r>
              <a:rPr lang="vi-VN" sz="2200" b="1" dirty="0">
                <a:latin typeface="Times New Roman" panose="02020603050405020304" pitchFamily="18" charset="0"/>
                <a:ea typeface="Cambria" panose="02040503050406030204" pitchFamily="18" charset="0"/>
                <a:cs typeface="Times New Roman" panose="02020603050405020304" pitchFamily="18" charset="0"/>
              </a:rPr>
              <a:t>Lỗ</a:t>
            </a:r>
            <a:endParaRPr lang="en-US" sz="2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TextBox 23"/>
          <p:cNvSpPr txBox="1"/>
          <p:nvPr/>
        </p:nvSpPr>
        <p:spPr>
          <a:xfrm>
            <a:off x="341060" y="4441454"/>
            <a:ext cx="2514600" cy="430887"/>
          </a:xfrm>
          <a:prstGeom prst="rect">
            <a:avLst/>
          </a:prstGeom>
          <a:noFill/>
        </p:spPr>
        <p:txBody>
          <a:bodyPr wrap="square" rtlCol="0">
            <a:spAutoFit/>
          </a:bodyPr>
          <a:lstStyle/>
          <a:p>
            <a:r>
              <a:rPr lang="vi-VN" sz="2200" b="1" dirty="0">
                <a:latin typeface="Times New Roman" panose="02020603050405020304" pitchFamily="18" charset="0"/>
                <a:ea typeface="Cambria" panose="02040503050406030204" pitchFamily="18" charset="0"/>
                <a:cs typeface="Times New Roman" panose="02020603050405020304" pitchFamily="18" charset="0"/>
              </a:rPr>
              <a:t>Phần B</a:t>
            </a:r>
            <a:endParaRPr lang="en-US" sz="2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6310966" y="1453162"/>
            <a:ext cx="5181601"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en-US" sz="26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6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Cắt một chai nhựa thành 2 phần A và B. </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Đục nhiều lỗ nhỏ ở nắp chai phần A và một lỗ ở phía trên phần B.</a:t>
            </a:r>
          </a:p>
          <a:p>
            <a:pPr marR="0" lvl="0" algn="just" defTabSz="914400" rtl="0" eaLnBrk="1" fontAlgn="auto" latinLnBrk="0" hangingPunct="1">
              <a:lnSpc>
                <a:spcPct val="100000"/>
              </a:lnSpc>
              <a:spcBef>
                <a:spcPts val="0"/>
              </a:spcBef>
              <a:spcAft>
                <a:spcPts val="0"/>
              </a:spcAft>
              <a:buClrTx/>
              <a:buSzTx/>
              <a:tabLst/>
              <a:defRPr/>
            </a:pPr>
            <a:r>
              <a:rPr kumimoji="0" lang="vi-VN" sz="2600" b="1" i="0" u="none" strike="noStrike" kern="1200" cap="none" spc="0" normalizeH="0" baseline="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Lật ngược phần A đặt vào phần B như hình vẽ.</a:t>
            </a:r>
          </a:p>
          <a:p>
            <a:pPr marR="0" lvl="0" algn="just" defTabSz="914400" rtl="0" eaLnBrk="1" fontAlgn="auto" latinLnBrk="0" hangingPunct="1">
              <a:lnSpc>
                <a:spcPct val="100000"/>
              </a:lnSpc>
              <a:spcBef>
                <a:spcPts val="0"/>
              </a:spcBef>
              <a:spcAft>
                <a:spcPts val="0"/>
              </a:spcAft>
              <a:buClrTx/>
              <a:buSzTx/>
              <a:tabLst/>
              <a:defRPr/>
            </a:pPr>
            <a:r>
              <a:rPr lang="vi-VN"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lần lượt vào hình A một ít bông, cát, sỏi.  </a:t>
            </a:r>
          </a:p>
          <a:p>
            <a:pPr marR="0" lvl="0" algn="just" defTabSz="914400" rtl="0" eaLnBrk="1" fontAlgn="auto" latinLnBrk="0" hangingPunct="1">
              <a:lnSpc>
                <a:spcPct val="100000"/>
              </a:lnSpc>
              <a:spcBef>
                <a:spcPts val="0"/>
              </a:spcBef>
              <a:spcAft>
                <a:spcPts val="0"/>
              </a:spcAft>
              <a:buClrTx/>
              <a:buSzTx/>
              <a:tabLst/>
              <a:defRPr/>
            </a:pPr>
            <a:r>
              <a:rPr lang="vi-VN"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Sau đó, từ từ đổ nước cần lọc vào phần A.</a:t>
            </a:r>
            <a:endPar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231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circle(in)">
                                      <p:cBhvr>
                                        <p:cTn id="4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5" grpId="0"/>
      <p:bldP spid="16" grpId="0"/>
      <p:bldP spid="18" grpId="0"/>
      <p:bldP spid="19" grpId="0"/>
      <p:bldP spid="20" grpId="0"/>
      <p:bldP spid="21"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 số cách làm sạch nước</a:t>
            </a:r>
            <a:endPar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582360" y="1122041"/>
            <a:ext cx="282160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a:t>
            </a: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3600" b="1"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Khử trùng</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p:cNvSpPr txBox="1"/>
          <p:nvPr/>
        </p:nvSpPr>
        <p:spPr>
          <a:xfrm>
            <a:off x="5631077" y="1830917"/>
            <a:ext cx="5900523" cy="35548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Cho nước cần làm sạch vào</a:t>
            </a:r>
            <a:r>
              <a:rPr kumimoji="0" lang="vi-VN" sz="4500" b="0"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chai.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aseline="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Cho vào chai một lượng chất khử trùng đậy nắp và lắc chai.</a:t>
            </a:r>
            <a:endParaRPr kumimoji="0" lang="en-US" sz="45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376424" y="2409280"/>
            <a:ext cx="4873653" cy="2952043"/>
          </a:xfrm>
          <a:prstGeom prst="rect">
            <a:avLst/>
          </a:prstGeom>
        </p:spPr>
      </p:pic>
    </p:spTree>
    <p:extLst>
      <p:ext uri="{BB962C8B-B14F-4D97-AF65-F5344CB8AC3E}">
        <p14:creationId xmlns:p14="http://schemas.microsoft.com/office/powerpoint/2010/main" val="269199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 số cách làm sạch nước</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582360" y="1122041"/>
            <a:ext cx="227498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 Đun sôi </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60" y="1798774"/>
            <a:ext cx="4521200" cy="4521200"/>
          </a:xfrm>
          <a:prstGeom prst="rect">
            <a:avLst/>
          </a:prstGeom>
        </p:spPr>
      </p:pic>
      <p:sp>
        <p:nvSpPr>
          <p:cNvPr id="8" name="TextBox 7"/>
          <p:cNvSpPr txBox="1"/>
          <p:nvPr/>
        </p:nvSpPr>
        <p:spPr>
          <a:xfrm>
            <a:off x="5250077" y="2423532"/>
            <a:ext cx="651600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Cho nước cần làm sạch vào ấm rồi đun sôi.</a:t>
            </a:r>
            <a:endPar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04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9" name="TextBox 8"/>
          <p:cNvSpPr txBox="1"/>
          <p:nvPr/>
        </p:nvSpPr>
        <p:spPr>
          <a:xfrm>
            <a:off x="-1825865" y="1326844"/>
            <a:ext cx="65160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Cho</a:t>
            </a:r>
            <a:r>
              <a:rPr kumimoji="0" lang="vi-VN" sz="3600" b="0"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biết: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extBox 1"/>
          <p:cNvSpPr txBox="1"/>
          <p:nvPr/>
        </p:nvSpPr>
        <p:spPr>
          <a:xfrm>
            <a:off x="2311400" y="3395621"/>
            <a:ext cx="76200" cy="369332"/>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861905" y="1933936"/>
            <a:ext cx="10882718" cy="3847207"/>
          </a:xfrm>
          <a:prstGeom prst="rect">
            <a:avLst/>
          </a:prstGeom>
          <a:noFill/>
        </p:spPr>
        <p:txBody>
          <a:bodyPr wrap="square" rtlCol="0">
            <a:spAutoFit/>
          </a:bodyPr>
          <a:lstStyle/>
          <a:p>
            <a:pPr marL="457200" indent="-457200" algn="just">
              <a:buFontTx/>
              <a:buChar char="-"/>
            </a:pPr>
            <a:r>
              <a:rPr lang="vi-VN" sz="3200" b="1" dirty="0">
                <a:latin typeface="Times New Roman" panose="02020603050405020304" pitchFamily="18" charset="0"/>
                <a:ea typeface="Cambria" panose="02040503050406030204" pitchFamily="18" charset="0"/>
                <a:cs typeface="Times New Roman" panose="02020603050405020304" pitchFamily="18" charset="0"/>
              </a:rPr>
              <a:t>Cách nào loại bỏ được các chất không tan trong nước.</a:t>
            </a:r>
          </a:p>
          <a:p>
            <a:pPr algn="just"/>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latin typeface="Times New Roman" panose="02020603050405020304" pitchFamily="18" charset="0"/>
              <a:ea typeface="Cambria" panose="02040503050406030204" pitchFamily="18" charset="0"/>
              <a:cs typeface="Times New Roman" panose="02020603050405020304" pitchFamily="18" charset="0"/>
            </a:endParaRPr>
          </a:p>
          <a:p>
            <a:pPr marL="457200" indent="-457200" algn="just">
              <a:buFontTx/>
              <a:buChar char="-"/>
            </a:pPr>
            <a:r>
              <a:rPr lang="vi-VN" sz="3200" b="1" dirty="0">
                <a:latin typeface="Times New Roman" panose="02020603050405020304" pitchFamily="18" charset="0"/>
                <a:ea typeface="Cambria" panose="02040503050406030204" pitchFamily="18" charset="0"/>
                <a:cs typeface="Times New Roman" panose="02020603050405020304" pitchFamily="18" charset="0"/>
              </a:rPr>
              <a:t>Cách nào loại bỏ được hầu hết vi khuẩn và các chất gây mùi cho nước.</a:t>
            </a:r>
          </a:p>
          <a:p>
            <a:pPr algn="just"/>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latin typeface="Times New Roman" panose="02020603050405020304" pitchFamily="18" charset="0"/>
              <a:ea typeface="Cambria" panose="02040503050406030204" pitchFamily="18" charset="0"/>
              <a:cs typeface="Times New Roman" panose="02020603050405020304" pitchFamily="18" charset="0"/>
            </a:endParaRPr>
          </a:p>
          <a:p>
            <a:pPr marL="457200" indent="-457200" algn="just">
              <a:buFontTx/>
              <a:buChar char="-"/>
            </a:pPr>
            <a:r>
              <a:rPr lang="vi-VN" sz="3200" b="1" dirty="0">
                <a:latin typeface="Times New Roman" panose="02020603050405020304" pitchFamily="18" charset="0"/>
                <a:ea typeface="Cambria" panose="02040503050406030204" pitchFamily="18" charset="0"/>
                <a:cs typeface="Times New Roman" panose="02020603050405020304" pitchFamily="18" charset="0"/>
              </a:rPr>
              <a:t>Cách nào loại bỏ được vi khuẩn trong </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vi-VN" sz="3200" b="1" dirty="0">
                <a:latin typeface="Times New Roman" panose="02020603050405020304" pitchFamily="18" charset="0"/>
                <a:ea typeface="Cambria" panose="02040503050406030204" pitchFamily="18" charset="0"/>
                <a:cs typeface="Times New Roman" panose="02020603050405020304" pitchFamily="18" charset="0"/>
              </a:rPr>
              <a:t>nước.</a:t>
            </a:r>
          </a:p>
        </p:txBody>
      </p:sp>
      <p:grpSp>
        <p:nvGrpSpPr>
          <p:cNvPr id="5" name="Group 4"/>
          <p:cNvGrpSpPr/>
          <p:nvPr/>
        </p:nvGrpSpPr>
        <p:grpSpPr>
          <a:xfrm>
            <a:off x="4516364" y="2644647"/>
            <a:ext cx="2857501" cy="635101"/>
            <a:chOff x="9778999" y="1402179"/>
            <a:chExt cx="2857501" cy="635101"/>
          </a:xfrm>
        </p:grpSpPr>
        <p:sp>
          <p:nvSpPr>
            <p:cNvPr id="14"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imes New Roman" panose="02020603050405020304" pitchFamily="18" charset="0"/>
                <a:ea typeface="Tahoma"/>
                <a:cs typeface="Times New Roman" panose="02020603050405020304" pitchFamily="18" charset="0"/>
                <a:sym typeface="Tahoma"/>
              </a:endParaRPr>
            </a:p>
          </p:txBody>
        </p:sp>
        <p:sp>
          <p:nvSpPr>
            <p:cNvPr id="4" name="TextBox 3"/>
            <p:cNvSpPr txBox="1"/>
            <p:nvPr/>
          </p:nvSpPr>
          <p:spPr>
            <a:xfrm>
              <a:off x="10223500" y="1402179"/>
              <a:ext cx="2413000" cy="584775"/>
            </a:xfrm>
            <a:prstGeom prst="rect">
              <a:avLst/>
            </a:prstGeom>
            <a:noFill/>
          </p:spPr>
          <p:txBody>
            <a:bodyPr wrap="square" rtlCol="0">
              <a:spAutoFit/>
            </a:bodyPr>
            <a:lstStyle/>
            <a:p>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Lọc nước</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8" name="Group 17"/>
          <p:cNvGrpSpPr/>
          <p:nvPr/>
        </p:nvGrpSpPr>
        <p:grpSpPr>
          <a:xfrm>
            <a:off x="4516364" y="4461597"/>
            <a:ext cx="2857501" cy="635101"/>
            <a:chOff x="9778999" y="1402179"/>
            <a:chExt cx="2857501" cy="635101"/>
          </a:xfrm>
        </p:grpSpPr>
        <p:sp>
          <p:nvSpPr>
            <p:cNvPr id="19"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imes New Roman" panose="02020603050405020304" pitchFamily="18" charset="0"/>
                <a:ea typeface="Tahoma"/>
                <a:cs typeface="Times New Roman" panose="02020603050405020304" pitchFamily="18" charset="0"/>
                <a:sym typeface="Tahoma"/>
              </a:endParaRPr>
            </a:p>
          </p:txBody>
        </p:sp>
        <p:sp>
          <p:nvSpPr>
            <p:cNvPr id="20" name="TextBox 19"/>
            <p:cNvSpPr txBox="1"/>
            <p:nvPr/>
          </p:nvSpPr>
          <p:spPr>
            <a:xfrm>
              <a:off x="10223500" y="1402179"/>
              <a:ext cx="2413000" cy="584775"/>
            </a:xfrm>
            <a:prstGeom prst="rect">
              <a:avLst/>
            </a:prstGeom>
            <a:noFill/>
          </p:spPr>
          <p:txBody>
            <a:bodyPr wrap="square" rtlCol="0">
              <a:spAutoFit/>
            </a:bodyPr>
            <a:lstStyle/>
            <a:p>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Đun sôi</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5" name="Group 24"/>
          <p:cNvGrpSpPr/>
          <p:nvPr/>
        </p:nvGrpSpPr>
        <p:grpSpPr>
          <a:xfrm>
            <a:off x="4516364" y="5802670"/>
            <a:ext cx="2648390" cy="614321"/>
            <a:chOff x="9778999" y="1422959"/>
            <a:chExt cx="2648390" cy="614321"/>
          </a:xfrm>
        </p:grpSpPr>
        <p:sp>
          <p:nvSpPr>
            <p:cNvPr id="26"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imes New Roman" panose="02020603050405020304" pitchFamily="18" charset="0"/>
                <a:ea typeface="Tahoma"/>
                <a:cs typeface="Times New Roman" panose="02020603050405020304" pitchFamily="18" charset="0"/>
                <a:sym typeface="Tahoma"/>
              </a:endParaRPr>
            </a:p>
          </p:txBody>
        </p:sp>
        <p:sp>
          <p:nvSpPr>
            <p:cNvPr id="27" name="TextBox 26"/>
            <p:cNvSpPr txBox="1"/>
            <p:nvPr/>
          </p:nvSpPr>
          <p:spPr>
            <a:xfrm>
              <a:off x="10014389" y="1440164"/>
              <a:ext cx="2413000" cy="584775"/>
            </a:xfrm>
            <a:prstGeom prst="rect">
              <a:avLst/>
            </a:prstGeom>
            <a:noFill/>
          </p:spPr>
          <p:txBody>
            <a:bodyPr wrap="square" rtlCol="0">
              <a:spAutoFit/>
            </a:bodyPr>
            <a:lstStyle/>
            <a:p>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Khử trùng</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10" name="Picture 9"/>
          <p:cNvPicPr>
            <a:picLocks noChangeAspect="1"/>
          </p:cNvPicPr>
          <p:nvPr/>
        </p:nvPicPr>
        <p:blipFill>
          <a:blip r:embed="rId4"/>
          <a:stretch>
            <a:fillRect/>
          </a:stretch>
        </p:blipFill>
        <p:spPr>
          <a:xfrm>
            <a:off x="1432138" y="403048"/>
            <a:ext cx="9742252" cy="1341236"/>
          </a:xfrm>
          <a:prstGeom prst="rect">
            <a:avLst/>
          </a:prstGeom>
        </p:spPr>
      </p:pic>
    </p:spTree>
    <p:extLst>
      <p:ext uri="{BB962C8B-B14F-4D97-AF65-F5344CB8AC3E}">
        <p14:creationId xmlns:p14="http://schemas.microsoft.com/office/powerpoint/2010/main" val="13950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175985" y="154092"/>
            <a:ext cx="11894095" cy="6472587"/>
          </a:xfrm>
          <a:prstGeom prst="rect">
            <a:avLst/>
          </a:prstGeom>
        </p:spPr>
      </p:pic>
      <p:pic>
        <p:nvPicPr>
          <p:cNvPr id="3" name="Picture 2"/>
          <p:cNvPicPr>
            <a:picLocks noChangeAspect="1"/>
          </p:cNvPicPr>
          <p:nvPr/>
        </p:nvPicPr>
        <p:blipFill>
          <a:blip r:embed="rId6"/>
          <a:stretch>
            <a:fillRect/>
          </a:stretch>
        </p:blipFill>
        <p:spPr>
          <a:xfrm>
            <a:off x="4013820" y="655110"/>
            <a:ext cx="9138696" cy="4834547"/>
          </a:xfrm>
          <a:prstGeom prst="rect">
            <a:avLst/>
          </a:prstGeom>
        </p:spPr>
      </p:pic>
    </p:spTree>
    <p:extLst>
      <p:ext uri="{BB962C8B-B14F-4D97-AF65-F5344CB8AC3E}">
        <p14:creationId xmlns:p14="http://schemas.microsoft.com/office/powerpoint/2010/main" val="337370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1" name="TextBox 10"/>
          <p:cNvSpPr txBox="1"/>
          <p:nvPr/>
        </p:nvSpPr>
        <p:spPr>
          <a:xfrm>
            <a:off x="560092" y="1172469"/>
            <a:ext cx="11122616" cy="1384995"/>
          </a:xfrm>
          <a:prstGeom prst="rect">
            <a:avLst/>
          </a:prstGeom>
          <a:noFill/>
        </p:spPr>
        <p:txBody>
          <a:bodyPr wrap="square" rtlCol="0">
            <a:spAutoFit/>
          </a:bodyPr>
          <a:lstStyle/>
          <a:p>
            <a:pPr algn="just"/>
            <a:r>
              <a:rPr lang="vi-VN" sz="2800" b="1" dirty="0">
                <a:latin typeface="Times New Roman" panose="02020603050405020304" pitchFamily="18" charset="0"/>
                <a:ea typeface="Cambria" panose="02040503050406030204" pitchFamily="18" charset="0"/>
                <a:cs typeface="Times New Roman" panose="02020603050405020304" pitchFamily="18" charset="0"/>
              </a:rPr>
              <a:t>1. Chọn một cách phù hợp để làm sạch: Nước máy, nước trong bể bơi, nước đục. Nước sau khi được làm sạch trường hợp nào có thể uống được?</a:t>
            </a:r>
          </a:p>
        </p:txBody>
      </p:sp>
      <p:sp>
        <p:nvSpPr>
          <p:cNvPr id="13" name="TextBox 12"/>
          <p:cNvSpPr txBox="1"/>
          <p:nvPr/>
        </p:nvSpPr>
        <p:spPr>
          <a:xfrm>
            <a:off x="560092" y="4772307"/>
            <a:ext cx="11122616" cy="954107"/>
          </a:xfrm>
          <a:prstGeom prst="rect">
            <a:avLst/>
          </a:prstGeom>
          <a:noFill/>
        </p:spPr>
        <p:txBody>
          <a:bodyPr wrap="square" rtlCol="0">
            <a:spAutoFit/>
          </a:bodyPr>
          <a:lstStyle/>
          <a:p>
            <a:pPr algn="just"/>
            <a:r>
              <a:rPr lang="vi-VN" sz="2800" b="1" dirty="0">
                <a:latin typeface="Times New Roman" panose="02020603050405020304" pitchFamily="18" charset="0"/>
                <a:ea typeface="Cambria" panose="02040503050406030204" pitchFamily="18" charset="0"/>
                <a:cs typeface="Times New Roman" panose="02020603050405020304" pitchFamily="18" charset="0"/>
              </a:rPr>
              <a:t>2. Gia đình em đang sử dụng nguồn nước nào? Hãy kể tên cách làm sạch nước ở gia đình hoặc địa phương em đang sử dụng.</a:t>
            </a:r>
          </a:p>
        </p:txBody>
      </p:sp>
      <p:grpSp>
        <p:nvGrpSpPr>
          <p:cNvPr id="14" name="Group 13"/>
          <p:cNvGrpSpPr/>
          <p:nvPr/>
        </p:nvGrpSpPr>
        <p:grpSpPr>
          <a:xfrm>
            <a:off x="2835656" y="2187382"/>
            <a:ext cx="7342134" cy="614321"/>
            <a:chOff x="9778999" y="1422959"/>
            <a:chExt cx="2577193" cy="614321"/>
          </a:xfrm>
        </p:grpSpPr>
        <p:sp>
          <p:nvSpPr>
            <p:cNvPr id="15"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imes New Roman" panose="02020603050405020304" pitchFamily="18" charset="0"/>
                <a:ea typeface="Tahoma"/>
                <a:cs typeface="Times New Roman" panose="02020603050405020304" pitchFamily="18" charset="0"/>
                <a:sym typeface="Tahoma"/>
              </a:endParaRPr>
            </a:p>
          </p:txBody>
        </p:sp>
        <p:sp>
          <p:nvSpPr>
            <p:cNvPr id="16" name="TextBox 15"/>
            <p:cNvSpPr txBox="1"/>
            <p:nvPr/>
          </p:nvSpPr>
          <p:spPr>
            <a:xfrm>
              <a:off x="9931834" y="1422959"/>
              <a:ext cx="2413000" cy="584775"/>
            </a:xfrm>
            <a:prstGeom prst="rect">
              <a:avLst/>
            </a:prstGeom>
            <a:noFill/>
          </p:spPr>
          <p:txBody>
            <a:bodyPr wrap="square" rtlCol="0">
              <a:spAutoFit/>
            </a:bodyPr>
            <a:lstStyle/>
            <a:p>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Cách làm sạch nước máy là đun sôi.</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7" name="Group 16"/>
          <p:cNvGrpSpPr/>
          <p:nvPr/>
        </p:nvGrpSpPr>
        <p:grpSpPr>
          <a:xfrm>
            <a:off x="2835654" y="3148750"/>
            <a:ext cx="8663958" cy="614321"/>
            <a:chOff x="9778998" y="1825263"/>
            <a:chExt cx="3214131" cy="614321"/>
          </a:xfrm>
        </p:grpSpPr>
        <p:sp>
          <p:nvSpPr>
            <p:cNvPr id="18" name="Google Shape;117;p2"/>
            <p:cNvSpPr/>
            <p:nvPr/>
          </p:nvSpPr>
          <p:spPr>
            <a:xfrm>
              <a:off x="9778998" y="1825263"/>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imes New Roman" panose="02020603050405020304" pitchFamily="18" charset="0"/>
                <a:ea typeface="Tahoma"/>
                <a:cs typeface="Times New Roman" panose="02020603050405020304" pitchFamily="18" charset="0"/>
                <a:sym typeface="Tahoma"/>
              </a:endParaRPr>
            </a:p>
          </p:txBody>
        </p:sp>
        <p:sp>
          <p:nvSpPr>
            <p:cNvPr id="19" name="TextBox 18"/>
            <p:cNvSpPr txBox="1"/>
            <p:nvPr/>
          </p:nvSpPr>
          <p:spPr>
            <a:xfrm>
              <a:off x="9851591" y="1836623"/>
              <a:ext cx="3141538" cy="584775"/>
            </a:xfrm>
            <a:prstGeom prst="rect">
              <a:avLst/>
            </a:prstGeom>
            <a:noFill/>
          </p:spPr>
          <p:txBody>
            <a:bodyPr wrap="square" rtlCol="0">
              <a:spAutoFit/>
            </a:bodyPr>
            <a:lstStyle/>
            <a:p>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Cách làm sạch nước trong bể là khử trùng.</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1" name="Group 20"/>
          <p:cNvGrpSpPr/>
          <p:nvPr/>
        </p:nvGrpSpPr>
        <p:grpSpPr>
          <a:xfrm>
            <a:off x="2835654" y="4034045"/>
            <a:ext cx="8710513" cy="639382"/>
            <a:chOff x="9801606" y="2124835"/>
            <a:chExt cx="3231402" cy="639382"/>
          </a:xfrm>
        </p:grpSpPr>
        <p:sp>
          <p:nvSpPr>
            <p:cNvPr id="22" name="Google Shape;117;p2"/>
            <p:cNvSpPr/>
            <p:nvPr/>
          </p:nvSpPr>
          <p:spPr>
            <a:xfrm>
              <a:off x="9801606" y="2149896"/>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imes New Roman" panose="02020603050405020304" pitchFamily="18" charset="0"/>
                <a:ea typeface="Tahoma"/>
                <a:cs typeface="Times New Roman" panose="02020603050405020304" pitchFamily="18" charset="0"/>
                <a:sym typeface="Tahoma"/>
              </a:endParaRPr>
            </a:p>
          </p:txBody>
        </p:sp>
        <p:sp>
          <p:nvSpPr>
            <p:cNvPr id="23" name="TextBox 22"/>
            <p:cNvSpPr txBox="1"/>
            <p:nvPr/>
          </p:nvSpPr>
          <p:spPr>
            <a:xfrm>
              <a:off x="9891470" y="2124835"/>
              <a:ext cx="3141538" cy="584775"/>
            </a:xfrm>
            <a:prstGeom prst="rect">
              <a:avLst/>
            </a:prstGeom>
            <a:noFill/>
          </p:spPr>
          <p:txBody>
            <a:bodyPr wrap="square" rtlCol="0">
              <a:spAutoFit/>
            </a:bodyPr>
            <a:lstStyle/>
            <a:p>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Cách làm sạch nước đục là lọc nước.</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24" name="TextBox 23"/>
          <p:cNvSpPr txBox="1"/>
          <p:nvPr/>
        </p:nvSpPr>
        <p:spPr>
          <a:xfrm>
            <a:off x="1606325" y="5682663"/>
            <a:ext cx="11122616" cy="630942"/>
          </a:xfrm>
          <a:prstGeom prst="rect">
            <a:avLst/>
          </a:prstGeom>
          <a:noFill/>
        </p:spPr>
        <p:txBody>
          <a:bodyPr wrap="square" rtlCol="0">
            <a:spAutoFit/>
          </a:bodyPr>
          <a:lstStyle/>
          <a:p>
            <a:r>
              <a:rPr lang="vi-VN" sz="3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Nước máy sau khi đun sôi có thể uống được.</a:t>
            </a:r>
          </a:p>
        </p:txBody>
      </p:sp>
    </p:spTree>
    <p:extLst>
      <p:ext uri="{BB962C8B-B14F-4D97-AF65-F5344CB8AC3E}">
        <p14:creationId xmlns:p14="http://schemas.microsoft.com/office/powerpoint/2010/main" val="274903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3">
                                            <p:txEl>
                                              <p:pRg st="0" end="0"/>
                                            </p:txEl>
                                          </p:spTgt>
                                        </p:tgtEl>
                                      </p:cBhvr>
                                    </p:animEffect>
                                    <p:set>
                                      <p:cBhvr>
                                        <p:cTn id="17"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1"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down)">
                                      <p:cBhvr>
                                        <p:cTn id="4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uild="allAtOnce"/>
      <p:bldP spid="13" grpI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3" name="TextBox 12"/>
          <p:cNvSpPr txBox="1"/>
          <p:nvPr/>
        </p:nvSpPr>
        <p:spPr>
          <a:xfrm>
            <a:off x="510539" y="1823341"/>
            <a:ext cx="529068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2. Gia đình em đang sử dụng nguồn nước nào? Hãy kể tên cách làm sạch nước ở gia đình hoặc địa phương em đang sử dụng.</a:t>
            </a:r>
          </a:p>
        </p:txBody>
      </p:sp>
      <p:pic>
        <p:nvPicPr>
          <p:cNvPr id="1026" name="Picture 2" descr="Nước sinh hoạt là gì? Một số vấn đề khi sử dụng nguồn nước sinh hoạ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411" y="1810277"/>
            <a:ext cx="571500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27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9" name="矩形 25"/>
          <p:cNvSpPr/>
          <p:nvPr/>
        </p:nvSpPr>
        <p:spPr>
          <a:xfrm>
            <a:off x="898233" y="541733"/>
            <a:ext cx="974372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500" b="1"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BÀI HỌC NÀY GIÚP EM HỌC ĐƯỢC NHỮNG KIẾN THỨC GÌ?</a:t>
            </a:r>
            <a:endParaRPr kumimoji="0" lang="zh-CN" alt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3" name="TextBox 12"/>
          <p:cNvSpPr txBox="1"/>
          <p:nvPr/>
        </p:nvSpPr>
        <p:spPr>
          <a:xfrm>
            <a:off x="753178" y="2093376"/>
            <a:ext cx="8923161"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Sử dụng tiết kiệm nước để cho nhiều người khác có nước dùng  và giảm chi phí sinh hoạt, tránh cạn kiệt nguồn nước.</a:t>
            </a:r>
          </a:p>
        </p:txBody>
      </p:sp>
      <p:sp>
        <p:nvSpPr>
          <p:cNvPr id="8" name="矩形 25"/>
          <p:cNvSpPr/>
          <p:nvPr/>
        </p:nvSpPr>
        <p:spPr>
          <a:xfrm>
            <a:off x="282525" y="812092"/>
            <a:ext cx="974372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000" b="1"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EM ĐÃ HỌC</a:t>
            </a:r>
            <a:endParaRPr kumimoji="0" lang="zh-CN" altLang="en-US" sz="5000" b="1" i="0" u="none" strike="noStrike" kern="1200" cap="none" spc="0" normalizeH="0" baseline="0" noProof="0" dirty="0">
              <a:ln>
                <a:noFill/>
              </a:ln>
              <a:solidFill>
                <a:srgbClr val="C0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1" name="Google Shape;117;p2"/>
          <p:cNvSpPr/>
          <p:nvPr/>
        </p:nvSpPr>
        <p:spPr>
          <a:xfrm>
            <a:off x="753178" y="2050244"/>
            <a:ext cx="9546521" cy="171748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imes New Roman" panose="02020603050405020304" pitchFamily="18" charset="0"/>
              <a:ea typeface="Tahoma"/>
              <a:cs typeface="Times New Roman" panose="02020603050405020304" pitchFamily="18" charset="0"/>
              <a:sym typeface="Tahoma"/>
            </a:endParaRPr>
          </a:p>
        </p:txBody>
      </p:sp>
      <p:sp>
        <p:nvSpPr>
          <p:cNvPr id="15" name="Google Shape;117;p2"/>
          <p:cNvSpPr/>
          <p:nvPr/>
        </p:nvSpPr>
        <p:spPr>
          <a:xfrm>
            <a:off x="1816100" y="4156423"/>
            <a:ext cx="9653169" cy="2024344"/>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imes New Roman" panose="02020603050405020304" pitchFamily="18" charset="0"/>
              <a:ea typeface="Tahoma"/>
              <a:cs typeface="Times New Roman" panose="02020603050405020304" pitchFamily="18" charset="0"/>
              <a:sym typeface="Tahoma"/>
            </a:endParaRPr>
          </a:p>
        </p:txBody>
      </p:sp>
      <p:sp>
        <p:nvSpPr>
          <p:cNvPr id="16" name="TextBox 15"/>
          <p:cNvSpPr txBox="1"/>
          <p:nvPr/>
        </p:nvSpPr>
        <p:spPr>
          <a:xfrm>
            <a:off x="1917701" y="4087886"/>
            <a:ext cx="93980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Làm sạch nước bằng cách lọc đối với nước chứa chất không tan, khử trùng với nước chứa vi khuẩn như nước ở bể bơi, đun sôi trước khi uống với nước chứa ít vi khuẩn như nước máy.</a:t>
            </a: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0022633" y="788465"/>
            <a:ext cx="1889967" cy="33336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356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8" grpId="0"/>
      <p:bldP spid="11" grpId="0" animBg="1"/>
      <p:bldP spid="15"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F0EE08-E487-EAB4-8B33-4E7B76D40660}"/>
              </a:ext>
            </a:extLst>
          </p:cNvPr>
          <p:cNvSpPr txBox="1"/>
          <p:nvPr/>
        </p:nvSpPr>
        <p:spPr>
          <a:xfrm>
            <a:off x="5271654" y="132750"/>
            <a:ext cx="2126673"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GHI VỞ</a:t>
            </a:r>
          </a:p>
        </p:txBody>
      </p:sp>
      <p:sp>
        <p:nvSpPr>
          <p:cNvPr id="5" name="TextBox 4">
            <a:extLst>
              <a:ext uri="{FF2B5EF4-FFF2-40B4-BE49-F238E27FC236}">
                <a16:creationId xmlns:a16="http://schemas.microsoft.com/office/drawing/2014/main" id="{99107BE0-09EE-A9AE-C4F7-CD7177559EC0}"/>
              </a:ext>
            </a:extLst>
          </p:cNvPr>
          <p:cNvSpPr txBox="1"/>
          <p:nvPr/>
        </p:nvSpPr>
        <p:spPr>
          <a:xfrm>
            <a:off x="235527" y="858977"/>
            <a:ext cx="11665528" cy="5379421"/>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Khoa </a:t>
            </a:r>
            <a:r>
              <a:rPr lang="en-US" sz="2800" b="1" dirty="0" err="1">
                <a:solidFill>
                  <a:srgbClr val="002060"/>
                </a:solidFill>
                <a:latin typeface="Times New Roman" panose="02020603050405020304" pitchFamily="18" charset="0"/>
                <a:cs typeface="Times New Roman" panose="02020603050405020304" pitchFamily="18" charset="0"/>
              </a:rPr>
              <a:t>học</a:t>
            </a: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3: </a:t>
            </a:r>
            <a:r>
              <a:rPr lang="en-US" sz="2800" b="1" dirty="0" err="1">
                <a:solidFill>
                  <a:srgbClr val="002060"/>
                </a:solidFill>
                <a:latin typeface="Times New Roman" panose="02020603050405020304" pitchFamily="18" charset="0"/>
                <a:cs typeface="Times New Roman" panose="02020603050405020304" pitchFamily="18" charset="0"/>
              </a:rPr>
              <a:t>Sự</a:t>
            </a:r>
            <a:r>
              <a:rPr lang="en-US" sz="2800" b="1" dirty="0">
                <a:solidFill>
                  <a:srgbClr val="002060"/>
                </a:solidFill>
                <a:latin typeface="Times New Roman" panose="02020603050405020304" pitchFamily="18" charset="0"/>
                <a:cs typeface="Times New Roman" panose="02020603050405020304" pitchFamily="18" charset="0"/>
              </a:rPr>
              <a:t> ô </a:t>
            </a:r>
            <a:r>
              <a:rPr lang="en-US" sz="2800" b="1" dirty="0" err="1">
                <a:solidFill>
                  <a:srgbClr val="002060"/>
                </a:solidFill>
                <a:latin typeface="Times New Roman" panose="02020603050405020304" pitchFamily="18" charset="0"/>
                <a:cs typeface="Times New Roman" panose="02020603050405020304" pitchFamily="18" charset="0"/>
              </a:rPr>
              <a:t>nhiễm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bảo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vệ</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nguồn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sạch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tiết</a:t>
            </a:r>
            <a:r>
              <a:rPr lang="en-US" sz="2800" b="1" dirty="0">
                <a:solidFill>
                  <a:srgbClr val="002060"/>
                </a:solidFill>
                <a:latin typeface="Times New Roman" panose="02020603050405020304" pitchFamily="18" charset="0"/>
                <a:cs typeface="Times New Roman" panose="02020603050405020304" pitchFamily="18" charset="0"/>
              </a:rPr>
              <a:t> 2)</a:t>
            </a:r>
          </a:p>
          <a:p>
            <a:pPr>
              <a:lnSpc>
                <a:spcPct val="130000"/>
              </a:lnSpc>
            </a:pPr>
            <a:r>
              <a:rPr lang="en-US" sz="2800" dirty="0">
                <a:solidFill>
                  <a:srgbClr val="C00000"/>
                </a:solidFill>
                <a:latin typeface="Times New Roman" panose="02020603050405020304" pitchFamily="18" charset="0"/>
                <a:cs typeface="Times New Roman" panose="02020603050405020304" pitchFamily="18" charset="0"/>
              </a:rPr>
              <a:t>3.Sử </a:t>
            </a:r>
            <a:r>
              <a:rPr lang="en-US" sz="2800" dirty="0" err="1">
                <a:solidFill>
                  <a:srgbClr val="C00000"/>
                </a:solidFill>
                <a:latin typeface="Times New Roman" panose="02020603050405020304" pitchFamily="18" charset="0"/>
                <a:cs typeface="Times New Roman" panose="02020603050405020304" pitchFamily="18" charset="0"/>
              </a:rPr>
              <a:t>dụng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tiết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kiệm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nước</a:t>
            </a:r>
            <a:r>
              <a:rPr lang="en-US" sz="2800" dirty="0">
                <a:solidFill>
                  <a:srgbClr val="C00000"/>
                </a:solidFill>
                <a:latin typeface="Times New Roman" panose="02020603050405020304" pitchFamily="18" charset="0"/>
                <a:cs typeface="Times New Roman" panose="02020603050405020304" pitchFamily="18" charset="0"/>
              </a:rPr>
              <a:t>:</a:t>
            </a:r>
          </a:p>
          <a:p>
            <a:pPr>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endParaRPr lang="en-US" sz="2800" dirty="0">
              <a:latin typeface="Times New Roman" panose="02020603050405020304" pitchFamily="18" charset="0"/>
              <a:cs typeface="Times New Roman" panose="02020603050405020304" pitchFamily="18" charset="0"/>
            </a:endParaRPr>
          </a:p>
          <a:p>
            <a:pPr>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phí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endParaRPr lang="en-US" sz="2800" dirty="0">
              <a:latin typeface="Times New Roman" panose="02020603050405020304" pitchFamily="18" charset="0"/>
              <a:cs typeface="Times New Roman" panose="02020603050405020304" pitchFamily="18" charset="0"/>
            </a:endParaRPr>
          </a:p>
          <a:p>
            <a:pPr>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a:p>
            <a:pPr>
              <a:lnSpc>
                <a:spcPct val="130000"/>
              </a:lnSpc>
            </a:pPr>
            <a:r>
              <a:rPr lang="en-US" sz="2800" dirty="0">
                <a:solidFill>
                  <a:srgbClr val="C00000"/>
                </a:solidFill>
                <a:latin typeface="Times New Roman" panose="02020603050405020304" pitchFamily="18" charset="0"/>
                <a:cs typeface="Times New Roman" panose="02020603050405020304" pitchFamily="18" charset="0"/>
              </a:rPr>
              <a:t>4. </a:t>
            </a:r>
            <a:r>
              <a:rPr lang="en-US" sz="2800" dirty="0" err="1">
                <a:solidFill>
                  <a:srgbClr val="C00000"/>
                </a:solidFill>
                <a:latin typeface="Times New Roman" panose="02020603050405020304" pitchFamily="18" charset="0"/>
                <a:cs typeface="Times New Roman" panose="02020603050405020304" pitchFamily="18" charset="0"/>
              </a:rPr>
              <a:t>Một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số</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cách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sạch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nước</a:t>
            </a:r>
            <a:r>
              <a:rPr lang="en-US" sz="2800" dirty="0">
                <a:solidFill>
                  <a:srgbClr val="C00000"/>
                </a:solidFill>
                <a:latin typeface="Times New Roman" panose="02020603050405020304" pitchFamily="18" charset="0"/>
                <a:cs typeface="Times New Roman" panose="02020603050405020304" pitchFamily="18" charset="0"/>
              </a:rPr>
              <a:t>:</a:t>
            </a:r>
          </a:p>
          <a:p>
            <a:pPr algn="just">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Lọc</a:t>
            </a:r>
            <a:r>
              <a:rPr lang="en-US" sz="2800" dirty="0">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Sử dụng máy lọc, bộ lọc để lọc nước.</a:t>
            </a:r>
          </a:p>
          <a:p>
            <a:pPr algn="just">
              <a:lnSpc>
                <a:spcPct val="130000"/>
              </a:lnSpc>
            </a:pP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Khử</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trùng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Sử dụng hóa chất để làm sạch nước.</a:t>
            </a:r>
          </a:p>
          <a:p>
            <a:pPr>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808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3074964" y="802702"/>
            <a:ext cx="10796952" cy="4293554"/>
          </a:xfrm>
          <a:prstGeom prst="rect">
            <a:avLst/>
          </a:prstGeom>
        </p:spPr>
      </p:pic>
    </p:spTree>
    <p:extLst>
      <p:ext uri="{BB962C8B-B14F-4D97-AF65-F5344CB8AC3E}">
        <p14:creationId xmlns:p14="http://schemas.microsoft.com/office/powerpoint/2010/main" val="1427954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75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igzag-lines-in-side-view-position_31924"/>
          <p:cNvSpPr>
            <a:spLocks noChangeAspect="1"/>
          </p:cNvSpPr>
          <p:nvPr/>
        </p:nvSpPr>
        <p:spPr bwMode="auto">
          <a:xfrm rot="5400000">
            <a:off x="5856643" y="-1326204"/>
            <a:ext cx="141034" cy="5675896"/>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854509" y="432311"/>
            <a:ext cx="6145301" cy="1286367"/>
          </a:xfrm>
          <a:prstGeom prst="rect">
            <a:avLst/>
          </a:prstGeom>
        </p:spPr>
      </p:pic>
      <p:pic>
        <p:nvPicPr>
          <p:cNvPr id="6" name="Picture 2" descr="D:\acer\配图\8ff02d20754c5ff1a50fb722d651766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23565" y="0"/>
            <a:ext cx="2669710" cy="11203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659CA4-779C-2D83-2811-C2BCD5D46C00}"/>
              </a:ext>
            </a:extLst>
          </p:cNvPr>
          <p:cNvSpPr txBox="1"/>
          <p:nvPr/>
        </p:nvSpPr>
        <p:spPr>
          <a:xfrm>
            <a:off x="336884" y="1659470"/>
            <a:ext cx="11389895" cy="4524315"/>
          </a:xfrm>
          <a:prstGeom prst="rect">
            <a:avLst/>
          </a:prstGeom>
          <a:noFill/>
        </p:spPr>
        <p:txBody>
          <a:bodyPr wrap="square">
            <a:spAutoFit/>
          </a:bodyPr>
          <a:lstStyle/>
          <a:p>
            <a:pPr marL="457200" indent="-457200" algn="just">
              <a:buFontTx/>
              <a:buChar char="-"/>
            </a:pPr>
            <a:r>
              <a:rPr lang="vi-VN" sz="3200" dirty="0">
                <a:solidFill>
                  <a:srgbClr val="333333"/>
                </a:solidFill>
                <a:latin typeface="+mj-lt"/>
              </a:rPr>
              <a:t>Nêu được nguyên nhân gây ra ô nhiễm nguồn nước, liên hệ thực tế ở gia đình và địa phương.</a:t>
            </a:r>
          </a:p>
          <a:p>
            <a:pPr marL="457200" indent="-457200" algn="just">
              <a:buFontTx/>
              <a:buChar char="-"/>
            </a:pPr>
            <a:r>
              <a:rPr lang="vi-VN" sz="3200" dirty="0">
                <a:solidFill>
                  <a:srgbClr val="333333"/>
                </a:solidFill>
                <a:latin typeface="+mj-lt"/>
              </a:rPr>
              <a:t>Nêu được sự cần thiết phải bảo vệ nguồn nước (nêu được tác hại của nước không sạch) và phải sử dụng tiết kiệm nước.</a:t>
            </a:r>
          </a:p>
          <a:p>
            <a:pPr marL="457200" indent="-457200" algn="just">
              <a:buFontTx/>
              <a:buChar char="-"/>
            </a:pPr>
            <a:r>
              <a:rPr lang="vi-VN" sz="3200" dirty="0">
                <a:solidFill>
                  <a:srgbClr val="333333"/>
                </a:solidFill>
                <a:latin typeface="+mj-lt"/>
              </a:rPr>
              <a:t>Thực hiện được và vận động những người xung quanh (gia đình và địa phương) cũng bảo vệ nguồn nước và sử dụng nước tiết kiệm.</a:t>
            </a:r>
          </a:p>
          <a:p>
            <a:pPr marL="457200" indent="-457200" algn="just">
              <a:buFontTx/>
              <a:buChar char="-"/>
            </a:pPr>
            <a:r>
              <a:rPr lang="vi-VN" sz="3200" dirty="0">
                <a:solidFill>
                  <a:srgbClr val="333333"/>
                </a:solidFill>
                <a:latin typeface="+mj-lt"/>
              </a:rPr>
              <a:t>Trình bày được một số cách làm sạch nước, liên hệ thực tế về cách làm sạch nước ở gia đình và địa phương.</a:t>
            </a:r>
          </a:p>
        </p:txBody>
      </p:sp>
    </p:spTree>
    <p:extLst>
      <p:ext uri="{BB962C8B-B14F-4D97-AF65-F5344CB8AC3E}">
        <p14:creationId xmlns:p14="http://schemas.microsoft.com/office/powerpoint/2010/main" val="298764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4005901" y="757508"/>
            <a:ext cx="9138696" cy="4153857"/>
          </a:xfrm>
          <a:prstGeom prst="rect">
            <a:avLst/>
          </a:prstGeom>
        </p:spPr>
      </p:pic>
    </p:spTree>
    <p:extLst>
      <p:ext uri="{BB962C8B-B14F-4D97-AF65-F5344CB8AC3E}">
        <p14:creationId xmlns:p14="http://schemas.microsoft.com/office/powerpoint/2010/main" val="1237390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3" name="Picture 2"/>
          <p:cNvPicPr>
            <a:picLocks noChangeAspect="1"/>
          </p:cNvPicPr>
          <p:nvPr/>
        </p:nvPicPr>
        <p:blipFill>
          <a:blip r:embed="rId5"/>
          <a:stretch>
            <a:fillRect/>
          </a:stretch>
        </p:blipFill>
        <p:spPr>
          <a:xfrm>
            <a:off x="1398553" y="3441436"/>
            <a:ext cx="11053006" cy="3048264"/>
          </a:xfrm>
          <a:prstGeom prst="rect">
            <a:avLst/>
          </a:prstGeom>
        </p:spPr>
      </p:pic>
    </p:spTree>
    <p:extLst>
      <p:ext uri="{BB962C8B-B14F-4D97-AF65-F5344CB8AC3E}">
        <p14:creationId xmlns:p14="http://schemas.microsoft.com/office/powerpoint/2010/main" val="82050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75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92020" y="1244284"/>
            <a:ext cx="10634348" cy="1015663"/>
          </a:xfrm>
          <a:prstGeom prst="rect">
            <a:avLst/>
          </a:prstGeom>
          <a:noFill/>
        </p:spPr>
        <p:txBody>
          <a:bodyPr wrap="square" rtlCol="0">
            <a:spAutoFit/>
          </a:bodyPr>
          <a:lstStyle/>
          <a:p>
            <a:pPr algn="ctr"/>
            <a:r>
              <a:rPr lang="vi-VN" sz="3000" b="1" dirty="0">
                <a:solidFill>
                  <a:srgbClr val="C00000"/>
                </a:solidFill>
                <a:latin typeface="+mj-lt"/>
                <a:ea typeface="Cambria" panose="02040503050406030204" pitchFamily="18" charset="0"/>
              </a:rPr>
              <a:t>Quan sát và đọc thông tin ở hình 3 cho biết, điều gì sẽ xảy ra nếu chúng ta không tiết kiệm nước?</a:t>
            </a:r>
            <a:endParaRPr lang="en-US" sz="3000" b="1" dirty="0">
              <a:solidFill>
                <a:srgbClr val="C00000"/>
              </a:solidFill>
              <a:latin typeface="+mj-lt"/>
              <a:ea typeface="Cambria" panose="02040503050406030204" pitchFamily="18" charset="0"/>
            </a:endParaRPr>
          </a:p>
        </p:txBody>
      </p:sp>
      <p:sp>
        <p:nvSpPr>
          <p:cNvPr id="4" name="TextBox 3"/>
          <p:cNvSpPr txBox="1"/>
          <p:nvPr/>
        </p:nvSpPr>
        <p:spPr>
          <a:xfrm>
            <a:off x="1423816" y="5312803"/>
            <a:ext cx="3593711" cy="769441"/>
          </a:xfrm>
          <a:prstGeom prst="rect">
            <a:avLst/>
          </a:prstGeom>
          <a:noFill/>
        </p:spPr>
        <p:txBody>
          <a:bodyPr wrap="square" rtlCol="0">
            <a:spAutoFit/>
          </a:bodyPr>
          <a:lstStyle/>
          <a:p>
            <a:pPr algn="ctr"/>
            <a:r>
              <a:rPr lang="vi-VN" sz="2200" b="1" dirty="0">
                <a:latin typeface="+mj-lt"/>
                <a:ea typeface="Cambria" panose="02040503050406030204" pitchFamily="18" charset="0"/>
              </a:rPr>
              <a:t>Tiết kiệm nước để chia sẻ cho nhiều người dùng</a:t>
            </a:r>
            <a:endParaRPr lang="en-US" sz="2200" b="1" dirty="0">
              <a:latin typeface="+mj-lt"/>
              <a:ea typeface="Cambria" panose="02040503050406030204" pitchFamily="18" charset="0"/>
            </a:endParaRPr>
          </a:p>
        </p:txBody>
      </p:sp>
      <p:sp>
        <p:nvSpPr>
          <p:cNvPr id="14" name="TextBox 13"/>
          <p:cNvSpPr txBox="1"/>
          <p:nvPr/>
        </p:nvSpPr>
        <p:spPr>
          <a:xfrm>
            <a:off x="5322161" y="5392724"/>
            <a:ext cx="3118585" cy="769441"/>
          </a:xfrm>
          <a:prstGeom prst="rect">
            <a:avLst/>
          </a:prstGeom>
          <a:noFill/>
        </p:spPr>
        <p:txBody>
          <a:bodyPr wrap="square" rtlCol="0">
            <a:spAutoFit/>
          </a:bodyPr>
          <a:lstStyle/>
          <a:p>
            <a:pPr algn="ctr"/>
            <a:r>
              <a:rPr lang="vi-VN" sz="2200" b="1" dirty="0">
                <a:latin typeface="+mj-lt"/>
                <a:ea typeface="Cambria" panose="02040503050406030204" pitchFamily="18" charset="0"/>
              </a:rPr>
              <a:t>Giảm chi phí sinh hoạt </a:t>
            </a:r>
          </a:p>
          <a:p>
            <a:pPr algn="ctr"/>
            <a:r>
              <a:rPr lang="vi-VN" sz="2200" b="1" dirty="0">
                <a:latin typeface="+mj-lt"/>
                <a:ea typeface="Cambria" panose="02040503050406030204" pitchFamily="18" charset="0"/>
              </a:rPr>
              <a:t>nếu tiết kiệm nước</a:t>
            </a:r>
            <a:endParaRPr lang="en-US" sz="2200" b="1" dirty="0">
              <a:latin typeface="+mj-lt"/>
              <a:ea typeface="Cambria" panose="02040503050406030204" pitchFamily="18" charset="0"/>
            </a:endParaRPr>
          </a:p>
        </p:txBody>
      </p:sp>
      <p:sp>
        <p:nvSpPr>
          <p:cNvPr id="15" name="TextBox 14"/>
          <p:cNvSpPr txBox="1"/>
          <p:nvPr/>
        </p:nvSpPr>
        <p:spPr>
          <a:xfrm>
            <a:off x="8440746" y="5388246"/>
            <a:ext cx="3118585" cy="769441"/>
          </a:xfrm>
          <a:prstGeom prst="rect">
            <a:avLst/>
          </a:prstGeom>
          <a:noFill/>
        </p:spPr>
        <p:txBody>
          <a:bodyPr wrap="square" rtlCol="0">
            <a:spAutoFit/>
          </a:bodyPr>
          <a:lstStyle/>
          <a:p>
            <a:pPr algn="ctr"/>
            <a:r>
              <a:rPr lang="vi-VN" sz="2200" b="1" dirty="0">
                <a:latin typeface="+mj-lt"/>
                <a:ea typeface="Cambria" panose="02040503050406030204" pitchFamily="18" charset="0"/>
              </a:rPr>
              <a:t>Nước là tài nguyên</a:t>
            </a:r>
          </a:p>
          <a:p>
            <a:pPr algn="ctr"/>
            <a:r>
              <a:rPr lang="vi-VN" sz="2200" b="1" dirty="0">
                <a:latin typeface="+mj-lt"/>
                <a:ea typeface="Cambria" panose="02040503050406030204" pitchFamily="18" charset="0"/>
              </a:rPr>
              <a:t> có hạn</a:t>
            </a:r>
            <a:endParaRPr lang="en-US" sz="2200" b="1" dirty="0">
              <a:latin typeface="+mj-lt"/>
              <a:ea typeface="Cambria" panose="02040503050406030204" pitchFamily="18" charset="0"/>
            </a:endParaRPr>
          </a:p>
        </p:txBody>
      </p:sp>
      <p:sp>
        <p:nvSpPr>
          <p:cNvPr id="10" name="Rectangle 9"/>
          <p:cNvSpPr/>
          <p:nvPr/>
        </p:nvSpPr>
        <p:spPr>
          <a:xfrm>
            <a:off x="2216697" y="463620"/>
            <a:ext cx="8376011" cy="861774"/>
          </a:xfrm>
          <a:prstGeom prst="rect">
            <a:avLst/>
          </a:prstGeom>
        </p:spPr>
        <p:txBody>
          <a:bodyPr wrap="none">
            <a:spAutoFit/>
          </a:bodyPr>
          <a:lstStyle/>
          <a:p>
            <a:r>
              <a:rPr lang="vi-VN" altLang="zh-CN" sz="5000" b="1" dirty="0">
                <a:ln>
                  <a:solidFill>
                    <a:schemeClr val="tx1"/>
                  </a:solidFill>
                </a:ln>
                <a:solidFill>
                  <a:srgbClr val="00B050"/>
                </a:solidFill>
                <a:latin typeface="UTM Cooper Black" panose="02040603050506020204" pitchFamily="18" charset="0"/>
                <a:ea typeface="印品丫丫体-D版" panose="02010601030101010101" pitchFamily="2" charset="-122"/>
              </a:rPr>
              <a:t>THẢO LUẬN NHÓM ĐÔI </a:t>
            </a:r>
            <a:endParaRPr lang="en-US" sz="5000" dirty="0">
              <a:ln>
                <a:solidFill>
                  <a:schemeClr val="tx1"/>
                </a:solidFill>
              </a:ln>
              <a:solidFill>
                <a:srgbClr val="00B050"/>
              </a:solidFill>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b="6828"/>
          <a:stretch/>
        </p:blipFill>
        <p:spPr>
          <a:xfrm>
            <a:off x="1230013" y="2339926"/>
            <a:ext cx="10329317" cy="2946355"/>
          </a:xfrm>
          <a:prstGeom prst="rect">
            <a:avLst/>
          </a:prstGeom>
        </p:spPr>
      </p:pic>
      <p:grpSp>
        <p:nvGrpSpPr>
          <p:cNvPr id="17" name="Group 16"/>
          <p:cNvGrpSpPr/>
          <p:nvPr/>
        </p:nvGrpSpPr>
        <p:grpSpPr>
          <a:xfrm>
            <a:off x="6594910" y="3295877"/>
            <a:ext cx="1944303" cy="215444"/>
            <a:chOff x="6574857" y="3229935"/>
            <a:chExt cx="1944303" cy="215444"/>
          </a:xfrm>
        </p:grpSpPr>
        <p:sp>
          <p:nvSpPr>
            <p:cNvPr id="18" name="Rounded Rectangle 17"/>
            <p:cNvSpPr/>
            <p:nvPr/>
          </p:nvSpPr>
          <p:spPr>
            <a:xfrm>
              <a:off x="6651057" y="3247010"/>
              <a:ext cx="1184286" cy="15696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574857" y="3229935"/>
              <a:ext cx="1944303" cy="215444"/>
            </a:xfrm>
            <a:prstGeom prst="rect">
              <a:avLst/>
            </a:prstGeom>
            <a:noFill/>
          </p:spPr>
          <p:txBody>
            <a:bodyPr wrap="square" rtlCol="0">
              <a:spAutoFit/>
            </a:bodyPr>
            <a:lstStyle/>
            <a:p>
              <a:r>
                <a:rPr lang="vi-VN" sz="800" b="1" dirty="0">
                  <a:solidFill>
                    <a:schemeClr val="bg1"/>
                  </a:solidFill>
                  <a:latin typeface="Cambria" panose="02040503050406030204" pitchFamily="18" charset="0"/>
                  <a:ea typeface="Cambria" panose="02040503050406030204" pitchFamily="18" charset="0"/>
                </a:rPr>
                <a:t>THANH TOÁN TIỀN NƯỚC</a:t>
              </a:r>
              <a:endParaRPr lang="en-US" sz="8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8009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P spid="15"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129433"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1041944" y="728531"/>
            <a:ext cx="10261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mj-lt"/>
                <a:ea typeface="Cambria" panose="02040503050406030204" pitchFamily="18" charset="0"/>
                <a:cs typeface="+mn-cs"/>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mj-lt"/>
              <a:ea typeface="Cambria" panose="02040503050406030204" pitchFamily="18" charset="0"/>
              <a:cs typeface="+mn-cs"/>
            </a:endParaRPr>
          </a:p>
        </p:txBody>
      </p:sp>
      <p:sp>
        <p:nvSpPr>
          <p:cNvPr id="4" name="TextBox 3"/>
          <p:cNvSpPr txBox="1"/>
          <p:nvPr/>
        </p:nvSpPr>
        <p:spPr>
          <a:xfrm>
            <a:off x="5969049" y="2915666"/>
            <a:ext cx="533428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mj-lt"/>
                <a:ea typeface="Cambria" panose="02040503050406030204" pitchFamily="18" charset="0"/>
              </a:rPr>
              <a:t>Nếu chúng ta không tiết kiệm nước thì người khác sẽ không có nước để dùng.</a:t>
            </a:r>
            <a:endParaRPr kumimoji="0" lang="en-US" sz="4000" b="1" i="0" u="none" strike="noStrike" kern="1200" cap="none" spc="0" normalizeH="0" baseline="0" noProof="0" dirty="0">
              <a:ln>
                <a:noFill/>
              </a:ln>
              <a:solidFill>
                <a:prstClr val="black"/>
              </a:solidFill>
              <a:effectLst/>
              <a:uLnTx/>
              <a:uFillTx/>
              <a:latin typeface="+mj-lt"/>
              <a:ea typeface="Cambria" panose="02040503050406030204" pitchFamily="18" charset="0"/>
            </a:endParaRPr>
          </a:p>
        </p:txBody>
      </p:sp>
      <p:sp>
        <p:nvSpPr>
          <p:cNvPr id="11" name="Google Shape;117;p2"/>
          <p:cNvSpPr/>
          <p:nvPr/>
        </p:nvSpPr>
        <p:spPr>
          <a:xfrm>
            <a:off x="1041944" y="599306"/>
            <a:ext cx="1046730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374" r="56787" b="7824"/>
          <a:stretch/>
        </p:blipFill>
        <p:spPr>
          <a:xfrm>
            <a:off x="760500" y="2330433"/>
            <a:ext cx="5079116" cy="3509535"/>
          </a:xfrm>
          <a:prstGeom prst="rect">
            <a:avLst/>
          </a:prstGeom>
        </p:spPr>
      </p:pic>
    </p:spTree>
    <p:extLst>
      <p:ext uri="{BB962C8B-B14F-4D97-AF65-F5344CB8AC3E}">
        <p14:creationId xmlns:p14="http://schemas.microsoft.com/office/powerpoint/2010/main" val="143698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40393"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522" y="723694"/>
            <a:ext cx="105528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6754" t="1" r="29167" b="7439"/>
          <a:stretch/>
        </p:blipFill>
        <p:spPr>
          <a:xfrm>
            <a:off x="769523" y="2020565"/>
            <a:ext cx="3635543" cy="4278480"/>
          </a:xfrm>
          <a:prstGeom prst="rect">
            <a:avLst/>
          </a:prstGeom>
        </p:spPr>
      </p:pic>
      <p:sp>
        <p:nvSpPr>
          <p:cNvPr id="13" name="TextBox 12"/>
          <p:cNvSpPr txBox="1"/>
          <p:nvPr/>
        </p:nvSpPr>
        <p:spPr>
          <a:xfrm>
            <a:off x="4893727" y="2873271"/>
            <a:ext cx="642861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Nếu chúng ta không tiết kiệm nước thì hàng tháng chúng ta sẽ tốn nhiều tiền để trả tiền nước.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Google Shape;117;p2"/>
          <p:cNvSpPr/>
          <p:nvPr/>
        </p:nvSpPr>
        <p:spPr>
          <a:xfrm>
            <a:off x="875900" y="599306"/>
            <a:ext cx="10706500"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Rounded Rectangle 4"/>
          <p:cNvSpPr/>
          <p:nvPr/>
        </p:nvSpPr>
        <p:spPr>
          <a:xfrm>
            <a:off x="2237993" y="3407147"/>
            <a:ext cx="1704917" cy="30931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37993" y="3438694"/>
            <a:ext cx="1944303" cy="246221"/>
          </a:xfrm>
          <a:prstGeom prst="rect">
            <a:avLst/>
          </a:prstGeom>
          <a:noFill/>
        </p:spPr>
        <p:txBody>
          <a:bodyPr wrap="square" rtlCol="0">
            <a:spAutoFit/>
          </a:bodyPr>
          <a:lstStyle/>
          <a:p>
            <a:r>
              <a:rPr lang="vi-VN" sz="1000" b="1" dirty="0">
                <a:solidFill>
                  <a:schemeClr val="bg1"/>
                </a:solidFill>
                <a:latin typeface="Cambria" panose="02040503050406030204" pitchFamily="18" charset="0"/>
                <a:ea typeface="Cambria" panose="02040503050406030204" pitchFamily="18" charset="0"/>
              </a:rPr>
              <a:t>THANH TOÁN TIỀN NƯỚC</a:t>
            </a:r>
            <a:endParaRPr lang="en-US" sz="1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21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022" y="621435"/>
            <a:ext cx="108377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mj-lt"/>
                <a:ea typeface="Cambria" panose="02040503050406030204" pitchFamily="18" charset="0"/>
                <a:cs typeface="+mn-cs"/>
              </a:rPr>
              <a:t>Quan sát và đọc thông tin ở hình 3 cho biết, điều gì sẽ xảy ra nếu chúng ta không tiết kiệm nước?</a:t>
            </a:r>
            <a:endParaRPr kumimoji="0" lang="en-US" sz="3300" b="1" i="0" u="none" strike="noStrike" kern="1200" cap="none" spc="0" normalizeH="0" baseline="0" noProof="0" dirty="0">
              <a:ln>
                <a:noFill/>
              </a:ln>
              <a:solidFill>
                <a:srgbClr val="002060"/>
              </a:solidFill>
              <a:effectLst/>
              <a:uLnTx/>
              <a:uFillTx/>
              <a:latin typeface="+mj-lt"/>
              <a:ea typeface="Cambria" panose="02040503050406030204" pitchFamily="18" charset="0"/>
              <a:cs typeface="+mn-cs"/>
            </a:endParaRPr>
          </a:p>
        </p:txBody>
      </p:sp>
      <p:sp>
        <p:nvSpPr>
          <p:cNvPr id="15" name="TextBox 14"/>
          <p:cNvSpPr txBox="1"/>
          <p:nvPr/>
        </p:nvSpPr>
        <p:spPr>
          <a:xfrm>
            <a:off x="4653284" y="2263641"/>
            <a:ext cx="6668963" cy="27853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Nước</a:t>
            </a:r>
            <a:r>
              <a:rPr kumimoji="0" lang="vi-VN" sz="3500" b="1" i="0" u="none" strike="noStrike" kern="1200" cap="none" spc="0" normalizeH="0" noProof="0" dirty="0">
                <a:ln>
                  <a:noFill/>
                </a:ln>
                <a:solidFill>
                  <a:prstClr val="black"/>
                </a:solidFill>
                <a:effectLst/>
                <a:uLnTx/>
                <a:uFillTx/>
                <a:latin typeface="+mj-lt"/>
                <a:ea typeface="Cambria" panose="02040503050406030204" pitchFamily="18" charset="0"/>
                <a:cs typeface="+mn-cs"/>
              </a:rPr>
              <a:t> không phải là tài nguyên vô hạn, vì vậy nếu không tiết kiệm nước thì đến một ngày nó sẽ cạn kiệt và chúng ta sẽ không có nước để sử dụng.</a:t>
            </a:r>
            <a:endParaRPr kumimoji="0" lang="en-US" sz="35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endParaRPr>
          </a:p>
        </p:txBody>
      </p:sp>
      <p:sp>
        <p:nvSpPr>
          <p:cNvPr id="16" name="Google Shape;117;p2"/>
          <p:cNvSpPr/>
          <p:nvPr/>
        </p:nvSpPr>
        <p:spPr>
          <a:xfrm>
            <a:off x="875900" y="599306"/>
            <a:ext cx="1073088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3430" t="1572" r="2255" b="6828"/>
          <a:stretch/>
        </p:blipFill>
        <p:spPr>
          <a:xfrm>
            <a:off x="875900" y="2260389"/>
            <a:ext cx="3484250" cy="4018491"/>
          </a:xfrm>
          <a:prstGeom prst="rect">
            <a:avLst/>
          </a:prstGeom>
        </p:spPr>
      </p:pic>
    </p:spTree>
    <p:extLst>
      <p:ext uri="{BB962C8B-B14F-4D97-AF65-F5344CB8AC3E}">
        <p14:creationId xmlns:p14="http://schemas.microsoft.com/office/powerpoint/2010/main" val="1473144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TotalTime>
  <Words>1054</Words>
  <Application>Microsoft Office PowerPoint</Application>
  <PresentationFormat>Widescreen</PresentationFormat>
  <Paragraphs>109</Paragraphs>
  <Slides>24</Slides>
  <Notes>22</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Calibri</vt:lpstr>
      <vt:lpstr>Arial</vt:lpstr>
      <vt:lpstr>Calibri Light</vt:lpstr>
      <vt:lpstr>Adobe Arabic</vt:lpstr>
      <vt:lpstr>UTM Cooper Black</vt:lpstr>
      <vt:lpstr>Cambria</vt:lpstr>
      <vt:lpstr>印品丫丫体-D版</vt:lpstr>
      <vt:lpstr>Times New Roman</vt:lpstr>
      <vt:lpstr>Tahoma</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Quý Thắng</cp:lastModifiedBy>
  <cp:revision>56</cp:revision>
  <dcterms:created xsi:type="dcterms:W3CDTF">2023-07-12T12:54:28Z</dcterms:created>
  <dcterms:modified xsi:type="dcterms:W3CDTF">2025-09-17T03:00:44Z</dcterms:modified>
</cp:coreProperties>
</file>