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97" r:id="rId2"/>
    <p:sldMasterId id="2147483820" r:id="rId3"/>
    <p:sldMasterId id="2147483822" r:id="rId4"/>
  </p:sldMasterIdLst>
  <p:notesMasterIdLst>
    <p:notesMasterId r:id="rId19"/>
  </p:notesMasterIdLst>
  <p:sldIdLst>
    <p:sldId id="306" r:id="rId5"/>
    <p:sldId id="7710" r:id="rId6"/>
    <p:sldId id="7730" r:id="rId7"/>
    <p:sldId id="7731" r:id="rId8"/>
    <p:sldId id="2634" r:id="rId9"/>
    <p:sldId id="2667" r:id="rId10"/>
    <p:sldId id="7732" r:id="rId11"/>
    <p:sldId id="7733" r:id="rId12"/>
    <p:sldId id="309" r:id="rId13"/>
    <p:sldId id="7734" r:id="rId14"/>
    <p:sldId id="7739" r:id="rId15"/>
    <p:sldId id="7735" r:id="rId16"/>
    <p:sldId id="7736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DBEE6-97A4-4C2B-A5CD-8FE5FD9CBDA9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CEE52-A8D8-4C1A-A2E1-2FFE9188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8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974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63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3DF8C-7E6C-4D10-6FCD-BC9AB0CD3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507D2-0893-472A-054E-2E691D5983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C7167-20AA-A943-05B5-E2CF61D472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0A699-6B6D-968F-8331-4E18D5870D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00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821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533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8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877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810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1774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8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46391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85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2830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35385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3691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3404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45295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237297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24355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62641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40311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702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3307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1757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7313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3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13-Sep-25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9736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91191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198172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68751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785723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922719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6902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91748476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62072719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631804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48568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42270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861268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769919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496217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95259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285113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2851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66289056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07541263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219509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41779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025975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55789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565577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1676336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6014864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22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487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5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49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305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752539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805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71759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13-Sep-25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5397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9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25" r:id="rId2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38F7B2-4502-187A-BE20-CA2A946705D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4415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267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0" y="0"/>
            <a:ext cx="12620839" cy="787034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EEC6CD-81E6-535A-64BF-6AE33C3A69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144157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2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9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11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7.wdp"/><Relationship Id="rId18" Type="http://schemas.openxmlformats.org/officeDocument/2006/relationships/image" Target="../media/image3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31.png"/><Relationship Id="rId1" Type="http://schemas.openxmlformats.org/officeDocument/2006/relationships/tags" Target="../tags/tag2.xml"/><Relationship Id="rId6" Type="http://schemas.microsoft.com/office/2007/relationships/hdphoto" Target="../media/hdphoto5.wdp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072" y="5433626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492" y="3407777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2192" y="134740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6499644" y="-483239"/>
            <a:ext cx="5893865" cy="7782032"/>
          </a:xfrm>
          <a:prstGeom prst="rect">
            <a:avLst/>
          </a:prstGeom>
        </p:spPr>
      </p:pic>
      <p:pic>
        <p:nvPicPr>
          <p:cNvPr id="1026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223" y="2075668"/>
            <a:ext cx="6575296" cy="46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823" y="3125055"/>
            <a:ext cx="3507067" cy="40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523D03-E5B0-F140-2E5D-3D8DF1AA49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01864" y="466589"/>
            <a:ext cx="3529890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35C56-22A0-6665-E260-CB75075720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797" y="1516981"/>
            <a:ext cx="8443692" cy="228010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812036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BECC627-396C-5A23-A802-D7AC0C72840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1BEAD-C8D6-58F3-A6AE-9996D3630B87}"/>
              </a:ext>
            </a:extLst>
          </p:cNvPr>
          <p:cNvSpPr txBox="1"/>
          <p:nvPr/>
        </p:nvSpPr>
        <p:spPr>
          <a:xfrm>
            <a:off x="1371600" y="54864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trị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biểu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3E35C-5B05-E48B-344F-29A7206A5BFE}"/>
              </a:ext>
            </a:extLst>
          </p:cNvPr>
          <p:cNvSpPr/>
          <p:nvPr/>
        </p:nvSpPr>
        <p:spPr>
          <a:xfrm>
            <a:off x="476250" y="1419225"/>
            <a:ext cx="5572125" cy="962025"/>
          </a:xfrm>
          <a:prstGeom prst="roundRect">
            <a:avLst/>
          </a:prstGeom>
          <a:solidFill>
            <a:srgbClr val="F9C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FF0000"/>
                </a:solidFill>
              </a:rPr>
              <a:t>a) 57 670  - (29 653 - 2 653)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EA2CFD-ACC4-3AE0-5502-EA925671BEAA}"/>
              </a:ext>
            </a:extLst>
          </p:cNvPr>
          <p:cNvSpPr/>
          <p:nvPr/>
        </p:nvSpPr>
        <p:spPr>
          <a:xfrm>
            <a:off x="6838950" y="1409700"/>
            <a:ext cx="5048250" cy="962025"/>
          </a:xfrm>
          <a:prstGeom prst="roundRect">
            <a:avLst/>
          </a:prstGeom>
          <a:solidFill>
            <a:srgbClr val="F9C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>
                <a:solidFill>
                  <a:srgbClr val="FF0000"/>
                </a:solidFill>
              </a:rPr>
              <a:t>b) 16 000 + 8 140 + 2 760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0DE6BCD1-EB35-E41C-FBC5-0E4992344054}"/>
              </a:ext>
            </a:extLst>
          </p:cNvPr>
          <p:cNvSpPr/>
          <p:nvPr/>
        </p:nvSpPr>
        <p:spPr>
          <a:xfrm>
            <a:off x="742951" y="2876550"/>
            <a:ext cx="10753724" cy="11811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rgbClr val="E456B1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56845" algn="l"/>
              </a:tabLst>
            </a:pP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)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pt-BR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B703DD-7F52-5F42-24D1-7001BA96F286}"/>
              </a:ext>
            </a:extLst>
          </p:cNvPr>
          <p:cNvSpPr txBox="1"/>
          <p:nvPr/>
        </p:nvSpPr>
        <p:spPr>
          <a:xfrm>
            <a:off x="653819" y="2328099"/>
            <a:ext cx="4537305" cy="159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57 670 – 27 000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= 30 670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DC7D4A-67EA-E8A8-3F6D-2628868585F8}"/>
              </a:ext>
            </a:extLst>
          </p:cNvPr>
          <p:cNvSpPr txBox="1"/>
          <p:nvPr/>
        </p:nvSpPr>
        <p:spPr>
          <a:xfrm>
            <a:off x="7016519" y="2289999"/>
            <a:ext cx="4537305" cy="159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24 140 + 2 760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= 26 900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31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2.96296E-6 L 5.55112E-17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2" grpId="0" animBg="1"/>
      <p:bldP spid="3" grpId="0" animBg="1"/>
      <p:bldP spid="4" grpId="0" animBg="1"/>
      <p:bldP spid="4" grpId="1" animBg="1"/>
      <p:bldP spid="22" grpId="0" build="p"/>
      <p:bldP spid="3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B43D0E-78ED-6403-3C5E-E8AE66A05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889AF7-1553-7893-6C58-AF98510D25D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Cartoon of a robot&#10;&#10;AI-generated content may be incorrect.">
            <a:extLst>
              <a:ext uri="{FF2B5EF4-FFF2-40B4-BE49-F238E27FC236}">
                <a16:creationId xmlns:a16="http://schemas.microsoft.com/office/drawing/2014/main" id="{D4D1874B-201F-BF81-3F98-6D25EF801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48" y="669852"/>
            <a:ext cx="4099815" cy="57203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56250E-E8E2-C015-BC94-DE0661B76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72" y="557672"/>
            <a:ext cx="2536420" cy="24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F389ACB-44C3-12CC-746A-E794387CC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51" y="2957623"/>
            <a:ext cx="3560135" cy="356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ải xuống (6)">
            <a:hlinkClick r:id="" action="ppaction://media"/>
            <a:extLst>
              <a:ext uri="{FF2B5EF4-FFF2-40B4-BE49-F238E27FC236}">
                <a16:creationId xmlns:a16="http://schemas.microsoft.com/office/drawing/2014/main" id="{D816A8EC-D056-CF72-E3AC-6EDC049EC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4446" y="5038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3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BECC627-396C-5A23-A802-D7AC0C72840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1BEAD-C8D6-58F3-A6AE-9996D3630B87}"/>
              </a:ext>
            </a:extLst>
          </p:cNvPr>
          <p:cNvSpPr txBox="1"/>
          <p:nvPr/>
        </p:nvSpPr>
        <p:spPr>
          <a:xfrm>
            <a:off x="1371600" y="320041"/>
            <a:ext cx="1003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 một hộp bút là 16 500 đồng, giá một ba lô học sinh nhiều hơn giá một hộp bút là 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2 500 đồng. Mẹ mua cho An một hộp bút và một ba lô học sinh. Hỏi mẹ của An phải trả người bán hàng bao nhiêu tiền?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921191-FEC5-7290-DEA8-B39817661B2C}"/>
              </a:ext>
            </a:extLst>
          </p:cNvPr>
          <p:cNvSpPr txBox="1"/>
          <p:nvPr/>
        </p:nvSpPr>
        <p:spPr>
          <a:xfrm>
            <a:off x="578126" y="3675270"/>
            <a:ext cx="205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Hộp</a:t>
            </a:r>
            <a:r>
              <a:rPr lang="en-US" sz="4000" b="1" dirty="0">
                <a:solidFill>
                  <a:srgbClr val="016D16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bút</a:t>
            </a:r>
            <a:endParaRPr lang="en-US" sz="4000" b="1" dirty="0">
              <a:solidFill>
                <a:srgbClr val="016D16"/>
              </a:solidFill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A57B78-5BD1-F365-E1F9-7DE44DDCC20F}"/>
              </a:ext>
            </a:extLst>
          </p:cNvPr>
          <p:cNvGrpSpPr/>
          <p:nvPr/>
        </p:nvGrpSpPr>
        <p:grpSpPr>
          <a:xfrm>
            <a:off x="2521526" y="3915888"/>
            <a:ext cx="1895175" cy="399872"/>
            <a:chOff x="3276600" y="3124200"/>
            <a:chExt cx="3505200" cy="39987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078FD88-5D4A-ACF9-D21A-D9B9525DD1F8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8ABF39F-6BB7-4553-C1B1-71EE407A9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ED7A913-F4A6-22DF-F666-4B351B5CD6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54" name="Right Brace 53">
            <a:extLst>
              <a:ext uri="{FF2B5EF4-FFF2-40B4-BE49-F238E27FC236}">
                <a16:creationId xmlns:a16="http://schemas.microsoft.com/office/drawing/2014/main" id="{23B810AE-9136-C33D-CEA0-929068FB8152}"/>
              </a:ext>
            </a:extLst>
          </p:cNvPr>
          <p:cNvSpPr/>
          <p:nvPr/>
        </p:nvSpPr>
        <p:spPr>
          <a:xfrm>
            <a:off x="8512713" y="3565158"/>
            <a:ext cx="621715" cy="1808598"/>
          </a:xfrm>
          <a:prstGeom prst="rightBrace">
            <a:avLst>
              <a:gd name="adj1" fmla="val 2309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8C0C35-4BBA-FB68-5538-EAE464E6585C}"/>
              </a:ext>
            </a:extLst>
          </p:cNvPr>
          <p:cNvSpPr txBox="1"/>
          <p:nvPr/>
        </p:nvSpPr>
        <p:spPr>
          <a:xfrm>
            <a:off x="2397401" y="2995115"/>
            <a:ext cx="216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16 </a:t>
            </a: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500 đ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C65099-6674-5AE9-81A1-F06CF6A37B62}"/>
              </a:ext>
            </a:extLst>
          </p:cNvPr>
          <p:cNvSpPr txBox="1"/>
          <p:nvPr/>
        </p:nvSpPr>
        <p:spPr>
          <a:xfrm>
            <a:off x="1055779" y="4819581"/>
            <a:ext cx="149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16D16"/>
                </a:solidFill>
                <a:cs typeface="Calibri" panose="020F0502020204030204" pitchFamily="34" charset="0"/>
              </a:rPr>
              <a:t>Ba </a:t>
            </a: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lô</a:t>
            </a:r>
            <a:endParaRPr lang="en-US" sz="4000" b="1" dirty="0">
              <a:solidFill>
                <a:srgbClr val="016D16"/>
              </a:solidFill>
              <a:cs typeface="Calibri" panose="020F050202020403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AED6210-C1C6-006A-2263-029DD2BD2DB6}"/>
              </a:ext>
            </a:extLst>
          </p:cNvPr>
          <p:cNvGrpSpPr/>
          <p:nvPr/>
        </p:nvGrpSpPr>
        <p:grpSpPr>
          <a:xfrm>
            <a:off x="2521525" y="5054237"/>
            <a:ext cx="5890021" cy="399871"/>
            <a:chOff x="3276600" y="3124200"/>
            <a:chExt cx="3505200" cy="39987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B4204E5-F3B3-7D5B-723F-A118C0FDF0BD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0355E36-225A-0519-AA4A-6DBD0BB53C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57632A5-5FA9-9DF0-066B-882645A5AC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D779AE0-4661-B061-5DE2-35FE012289C4}"/>
              </a:ext>
            </a:extLst>
          </p:cNvPr>
          <p:cNvCxnSpPr>
            <a:cxnSpLocks/>
          </p:cNvCxnSpPr>
          <p:nvPr/>
        </p:nvCxnSpPr>
        <p:spPr>
          <a:xfrm flipV="1">
            <a:off x="4407476" y="4222098"/>
            <a:ext cx="0" cy="1019478"/>
          </a:xfrm>
          <a:prstGeom prst="line">
            <a:avLst/>
          </a:prstGeom>
          <a:noFill/>
          <a:ln w="57150" cap="flat" cmpd="sng" algn="ctr">
            <a:solidFill>
              <a:srgbClr val="FC6E51">
                <a:lumMod val="75000"/>
              </a:srgbClr>
            </a:solidFill>
            <a:prstDash val="sysDot"/>
            <a:miter lim="800000"/>
          </a:ln>
          <a:effectLst/>
        </p:spPr>
      </p:cxnSp>
      <p:sp>
        <p:nvSpPr>
          <p:cNvPr id="62" name="Right Brace 61">
            <a:extLst>
              <a:ext uri="{FF2B5EF4-FFF2-40B4-BE49-F238E27FC236}">
                <a16:creationId xmlns:a16="http://schemas.microsoft.com/office/drawing/2014/main" id="{9818FC4E-3D49-CE83-E3EE-93216F40CF13}"/>
              </a:ext>
            </a:extLst>
          </p:cNvPr>
          <p:cNvSpPr/>
          <p:nvPr/>
        </p:nvSpPr>
        <p:spPr>
          <a:xfrm rot="16200000">
            <a:off x="6237049" y="3037331"/>
            <a:ext cx="392251" cy="3956747"/>
          </a:xfrm>
          <a:prstGeom prst="rightBrace">
            <a:avLst>
              <a:gd name="adj1" fmla="val 41059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F178925-6639-D691-1602-C7D0442D944D}"/>
              </a:ext>
            </a:extLst>
          </p:cNvPr>
          <p:cNvSpPr txBox="1"/>
          <p:nvPr/>
        </p:nvSpPr>
        <p:spPr>
          <a:xfrm>
            <a:off x="5425809" y="4131543"/>
            <a:ext cx="209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62 </a:t>
            </a: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500 đ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BB42E0DA-7216-D35F-3DA8-DDA48180D960}"/>
              </a:ext>
            </a:extLst>
          </p:cNvPr>
          <p:cNvSpPr/>
          <p:nvPr/>
        </p:nvSpPr>
        <p:spPr>
          <a:xfrm rot="16200000">
            <a:off x="3284181" y="2945835"/>
            <a:ext cx="338912" cy="1849929"/>
          </a:xfrm>
          <a:prstGeom prst="rightBrace">
            <a:avLst>
              <a:gd name="adj1" fmla="val 6744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A7CEC70-FB43-BED4-C27B-C68349CFEA84}"/>
              </a:ext>
            </a:extLst>
          </p:cNvPr>
          <p:cNvGrpSpPr/>
          <p:nvPr/>
        </p:nvGrpSpPr>
        <p:grpSpPr>
          <a:xfrm>
            <a:off x="9127281" y="3990564"/>
            <a:ext cx="2090270" cy="844924"/>
            <a:chOff x="9225168" y="3265008"/>
            <a:chExt cx="2090270" cy="84492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CC465C3-5C28-D195-D7B8-575582EEFC3A}"/>
                </a:ext>
              </a:extLst>
            </p:cNvPr>
            <p:cNvSpPr txBox="1"/>
            <p:nvPr/>
          </p:nvSpPr>
          <p:spPr>
            <a:xfrm>
              <a:off x="9639037" y="3284959"/>
              <a:ext cx="16764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srgbClr val="FC6E51">
                      <a:lumMod val="75000"/>
                    </a:srgbClr>
                  </a:solidFill>
                  <a:cs typeface="Calibri" panose="020F0502020204030204" pitchFamily="34" charset="0"/>
                </a:rPr>
                <a:t>đồng</a:t>
              </a:r>
              <a:endPara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F5AFBCE-7964-E1FE-C4D1-A245BC759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225168" y="3265008"/>
              <a:ext cx="573969" cy="844924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1C8C96DA-D64D-4136-B474-717432C35E0A}"/>
              </a:ext>
            </a:extLst>
          </p:cNvPr>
          <p:cNvSpPr txBox="1"/>
          <p:nvPr/>
        </p:nvSpPr>
        <p:spPr>
          <a:xfrm>
            <a:off x="1969361" y="2308442"/>
            <a:ext cx="8603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Tóm</a:t>
            </a:r>
            <a:r>
              <a:rPr lang="en-US" sz="4200" b="1" dirty="0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tắt</a:t>
            </a:r>
            <a:endParaRPr lang="en-US" sz="4200" b="1" dirty="0">
              <a:solidFill>
                <a:srgbClr val="092D6C">
                  <a:lumMod val="60000"/>
                  <a:lumOff val="40000"/>
                </a:srgbClr>
              </a:solidFill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B473F8AE-29A6-7AA2-36D7-CAC1DE226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357" flipV="1">
            <a:off x="4952982" y="3379202"/>
            <a:ext cx="2637507" cy="974187"/>
          </a:xfrm>
          <a:prstGeom prst="rect">
            <a:avLst/>
          </a:prstGeom>
          <a:ln>
            <a:noFill/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B0E3496-85FB-1259-B8FE-655424EC1A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19081" r="54495" b="25940"/>
          <a:stretch/>
        </p:blipFill>
        <p:spPr>
          <a:xfrm>
            <a:off x="6276271" y="2850296"/>
            <a:ext cx="794971" cy="848033"/>
          </a:xfrm>
          <a:prstGeom prst="rect">
            <a:avLst/>
          </a:prstGeom>
        </p:spPr>
      </p:pic>
      <p:sp>
        <p:nvSpPr>
          <p:cNvPr id="77" name="Right Brace 76">
            <a:extLst>
              <a:ext uri="{FF2B5EF4-FFF2-40B4-BE49-F238E27FC236}">
                <a16:creationId xmlns:a16="http://schemas.microsoft.com/office/drawing/2014/main" id="{D5193441-82F4-8C3D-295D-BDC732701178}"/>
              </a:ext>
            </a:extLst>
          </p:cNvPr>
          <p:cNvSpPr/>
          <p:nvPr/>
        </p:nvSpPr>
        <p:spPr>
          <a:xfrm rot="16200000" flipH="1">
            <a:off x="5163172" y="2753410"/>
            <a:ext cx="546934" cy="5793408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B85C3EA-D43F-0791-5A90-800683E8B701}"/>
              </a:ext>
            </a:extLst>
          </p:cNvPr>
          <p:cNvGrpSpPr/>
          <p:nvPr/>
        </p:nvGrpSpPr>
        <p:grpSpPr>
          <a:xfrm>
            <a:off x="5115173" y="5935665"/>
            <a:ext cx="1509286" cy="707886"/>
            <a:chOff x="9522880" y="3469816"/>
            <a:chExt cx="1509286" cy="70788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001BCF8-424C-E59F-4C21-AEB00F8C36CC}"/>
                </a:ext>
              </a:extLst>
            </p:cNvPr>
            <p:cNvSpPr txBox="1"/>
            <p:nvPr/>
          </p:nvSpPr>
          <p:spPr>
            <a:xfrm>
              <a:off x="9537516" y="3469816"/>
              <a:ext cx="1494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lang="en-US" sz="4000" b="1" dirty="0" err="1">
                  <a:solidFill>
                    <a:srgbClr val="FC6E5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9C478A8-5E0B-141B-4855-F2247EDB7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522880" y="3517881"/>
              <a:ext cx="404756" cy="595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2709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4" grpId="0" animBg="1"/>
      <p:bldP spid="55" grpId="0"/>
      <p:bldP spid="56" grpId="0"/>
      <p:bldP spid="62" grpId="0" animBg="1"/>
      <p:bldP spid="63" grpId="0"/>
      <p:bldP spid="64" grpId="0" animBg="1"/>
      <p:bldP spid="72" grpId="0"/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2C8C89-427E-BFEF-6D6E-455884433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025" y="-381000"/>
            <a:ext cx="16137025" cy="76262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CEE460-CA3B-0D04-D46D-944B947E6379}"/>
              </a:ext>
            </a:extLst>
          </p:cNvPr>
          <p:cNvSpPr txBox="1"/>
          <p:nvPr/>
        </p:nvSpPr>
        <p:spPr>
          <a:xfrm>
            <a:off x="1106424" y="1869322"/>
            <a:ext cx="103327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 tiền một ba lô học sinh là:</a:t>
            </a:r>
          </a:p>
          <a:p>
            <a:pPr lvl="0" algn="ct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16 500 + 62 500 = 79 000 (đồng)</a:t>
            </a:r>
          </a:p>
          <a:p>
            <a:pPr lvl="0" algn="ct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 An phải trả người bán hàng số tiền là:</a:t>
            </a:r>
          </a:p>
          <a:p>
            <a:pPr lvl="0" algn="ct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16 500 + 79 000 = 95 500 (đồng)</a:t>
            </a:r>
          </a:p>
          <a:p>
            <a:pPr lvl="0" algn="r">
              <a:defRPr/>
            </a:pPr>
            <a:r>
              <a:rPr lang="vi-VN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95 000 đồng.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B161BCF-1CDF-E906-B95F-E94C98200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000" y="390098"/>
            <a:ext cx="272514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7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7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1" descr="50a6ee428d3d04b2fceae95a066ffdb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1290" y="110853"/>
            <a:ext cx="2054600" cy="1901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2111A-5779-38E0-456F-3AAE191B02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1139" y="689476"/>
            <a:ext cx="11729721" cy="30787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BECC627-396C-5A23-A802-D7AC0C72840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1BEAD-C8D6-58F3-A6AE-9996D3630B87}"/>
              </a:ext>
            </a:extLst>
          </p:cNvPr>
          <p:cNvSpPr txBox="1"/>
          <p:nvPr/>
        </p:nvSpPr>
        <p:spPr>
          <a:xfrm>
            <a:off x="1371600" y="54864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Duepuntozero" panose="02040603050506020204" pitchFamily="18" charset="0"/>
              </a:rPr>
              <a:t>Tính</a:t>
            </a:r>
            <a:r>
              <a:rPr lang="en-US" sz="4000" b="1" dirty="0"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atin typeface="UTM Duepuntozero" panose="02040603050506020204" pitchFamily="18" charset="0"/>
              </a:rPr>
              <a:t>nhẩm</a:t>
            </a:r>
            <a:r>
              <a:rPr lang="en-US" sz="4000" b="1" dirty="0">
                <a:latin typeface="UTM Duepuntozero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B15B0D-DC5F-26A5-DB84-B524D5589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381125"/>
            <a:ext cx="4352925" cy="424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EAE759-630C-1180-01D5-BF1C968B4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7875" y="1243012"/>
            <a:ext cx="5404229" cy="431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2.96296E-6 L 5.55112E-17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C6C55-1576-A2F1-090D-CA1BC7A12628}"/>
              </a:ext>
            </a:extLst>
          </p:cNvPr>
          <p:cNvSpPr txBox="1"/>
          <p:nvPr/>
        </p:nvSpPr>
        <p:spPr>
          <a:xfrm>
            <a:off x="466725" y="1581150"/>
            <a:ext cx="498157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8 000 + 7 000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16 000 - 9 000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25 000 + 30 000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BB406F-6B12-2DEC-0863-698A17113D2D}"/>
              </a:ext>
            </a:extLst>
          </p:cNvPr>
          <p:cNvSpPr txBox="1"/>
          <p:nvPr/>
        </p:nvSpPr>
        <p:spPr>
          <a:xfrm>
            <a:off x="5476875" y="1666875"/>
            <a:ext cx="498157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46 000 + 4 000 + 9 000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73 000 - 3 000 - 50 000 =</a:t>
            </a:r>
          </a:p>
          <a:p>
            <a:pPr algn="l">
              <a:lnSpc>
                <a:spcPct val="15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32 000 + 5 000 - 17 000 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117914-5760-DAB9-9475-3FDC41142DA9}"/>
              </a:ext>
            </a:extLst>
          </p:cNvPr>
          <p:cNvSpPr txBox="1"/>
          <p:nvPr/>
        </p:nvSpPr>
        <p:spPr>
          <a:xfrm>
            <a:off x="3448050" y="17811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2E725-3FE8-13E2-9B5C-4B10B9DD078C}"/>
              </a:ext>
            </a:extLst>
          </p:cNvPr>
          <p:cNvSpPr txBox="1"/>
          <p:nvPr/>
        </p:nvSpPr>
        <p:spPr>
          <a:xfrm>
            <a:off x="3638550" y="25431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C1020-5610-F5EB-07E6-4AAB68D2C324}"/>
              </a:ext>
            </a:extLst>
          </p:cNvPr>
          <p:cNvSpPr txBox="1"/>
          <p:nvPr/>
        </p:nvSpPr>
        <p:spPr>
          <a:xfrm>
            <a:off x="3867150" y="342900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55 000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144D5B-0E15-43E2-60C9-EA98B3C0191C}"/>
              </a:ext>
            </a:extLst>
          </p:cNvPr>
          <p:cNvSpPr txBox="1"/>
          <p:nvPr/>
        </p:nvSpPr>
        <p:spPr>
          <a:xfrm>
            <a:off x="10106025" y="184785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59 000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013EC-5C00-B6B2-A2FE-BED95F584225}"/>
              </a:ext>
            </a:extLst>
          </p:cNvPr>
          <p:cNvSpPr txBox="1"/>
          <p:nvPr/>
        </p:nvSpPr>
        <p:spPr>
          <a:xfrm>
            <a:off x="10248900" y="260985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20 000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0E87C2-DC20-0EC5-D5AB-F519F376F94C}"/>
              </a:ext>
            </a:extLst>
          </p:cNvPr>
          <p:cNvSpPr txBox="1"/>
          <p:nvPr/>
        </p:nvSpPr>
        <p:spPr>
          <a:xfrm>
            <a:off x="10306050" y="350520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A7D0B3-5DE1-24EB-7D60-F0FA0D254431}"/>
              </a:ext>
            </a:extLst>
          </p:cNvPr>
          <p:cNvSpPr txBox="1"/>
          <p:nvPr/>
        </p:nvSpPr>
        <p:spPr>
          <a:xfrm>
            <a:off x="447675" y="1095375"/>
            <a:ext cx="10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483D8B-B068-DF35-824B-C8E708A5B9AB}"/>
              </a:ext>
            </a:extLst>
          </p:cNvPr>
          <p:cNvSpPr txBox="1"/>
          <p:nvPr/>
        </p:nvSpPr>
        <p:spPr>
          <a:xfrm>
            <a:off x="5667375" y="1066800"/>
            <a:ext cx="10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71351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28600"/>
            <a:ext cx="11613443" cy="65460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733250-EC62-8681-6373-C7F875C1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42" y="294461"/>
            <a:ext cx="6206266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7FC4-9188-67AE-A83F-F47CBAD80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99" y="1685924"/>
            <a:ext cx="8494649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54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8 254 + 6 392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8 254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600575" y="2634474"/>
            <a:ext cx="4191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6 392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971925" y="3879398"/>
            <a:ext cx="1732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38986" y="27339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36 073 - 847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36 073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847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53942" y="30514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58 623 + 25 047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58 623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25 047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39642" y="2813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3854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130117" y="2822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215412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74 528 - 16 240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74 528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16 240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39642" y="2813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723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3854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491676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553" y="1585139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72" y="989192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7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7487 0.24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409</Words>
  <Application>Microsoft Office PowerPoint</Application>
  <PresentationFormat>Widescreen</PresentationFormat>
  <Paragraphs>87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#9Slide02 Noi dung dai</vt:lpstr>
      <vt:lpstr>Arial</vt:lpstr>
      <vt:lpstr>Bebas Neue</vt:lpstr>
      <vt:lpstr>Calibri</vt:lpstr>
      <vt:lpstr>Cambria</vt:lpstr>
      <vt:lpstr>Karla</vt:lpstr>
      <vt:lpstr>Love Ya Like A Sister</vt:lpstr>
      <vt:lpstr>UTM Avo</vt:lpstr>
      <vt:lpstr>UTM Duepuntozero</vt:lpstr>
      <vt:lpstr>Custom Design</vt:lpstr>
      <vt:lpstr>Printable Number Sense Activities for Pre-K by Slidesgo</vt:lpstr>
      <vt:lpstr>Office 主题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Quý Thắng</cp:lastModifiedBy>
  <cp:revision>49</cp:revision>
  <dcterms:created xsi:type="dcterms:W3CDTF">2023-06-12T03:15:56Z</dcterms:created>
  <dcterms:modified xsi:type="dcterms:W3CDTF">2025-09-13T13:31:53Z</dcterms:modified>
</cp:coreProperties>
</file>