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10" r:id="rId3"/>
  </p:sldMasterIdLst>
  <p:notesMasterIdLst>
    <p:notesMasterId r:id="rId14"/>
  </p:notesMasterIdLst>
  <p:sldIdLst>
    <p:sldId id="258" r:id="rId4"/>
    <p:sldId id="7633" r:id="rId5"/>
    <p:sldId id="7634" r:id="rId6"/>
    <p:sldId id="7636" r:id="rId7"/>
    <p:sldId id="7637" r:id="rId8"/>
    <p:sldId id="7638" r:id="rId9"/>
    <p:sldId id="7639" r:id="rId10"/>
    <p:sldId id="7643" r:id="rId11"/>
    <p:sldId id="7648" r:id="rId12"/>
    <p:sldId id="200757740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2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13-Sep-25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1</a:t>
            </a:fld>
            <a:endParaRPr lang="en-US"/>
          </a:p>
        </p:txBody>
      </p:sp>
    </p:spTree>
    <p:extLst>
      <p:ext uri="{BB962C8B-B14F-4D97-AF65-F5344CB8AC3E}">
        <p14:creationId xmlns:p14="http://schemas.microsoft.com/office/powerpoint/2010/main" val="4004051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73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8891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009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13-Sep-25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271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13-Sep-25</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13-Sep-25</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13-Sep-25</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13-Sep-25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13-Sep-25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13-Sep-25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13-Sep-25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6841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6895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13-Sep-25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7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366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2025/9/13</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820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2025/9/13</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64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2025/9/13</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176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2025/9/13</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70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2025/9/13</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5922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2025/9/13</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6787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524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2025/9/13</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769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13-Sep-25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821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13-Sep-25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13-Sep-25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14458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13-Sep-25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13-Sep-25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13-Sep-25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13-Sep-25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13-Sep-25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990B252-DBD1-6FF3-0320-1CDF4E596DA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B52151E3-F6AA-402A-8906-5FBAD4FD668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9276" y="295274"/>
            <a:ext cx="1533526" cy="1533526"/>
          </a:xfrm>
          <a:prstGeom prst="rect">
            <a:avLst/>
          </a:prstGeom>
        </p:spPr>
      </p:pic>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id="{778401D4-2854-7E14-03E4-83D3D544B4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4826" y="304800"/>
            <a:ext cx="10426148" cy="4356652"/>
          </a:xfrm>
          <a:prstGeom prst="rect">
            <a:avLst/>
          </a:prstGeom>
        </p:spPr>
      </p:pic>
      <p:pic>
        <p:nvPicPr>
          <p:cNvPr id="19" name="Picture 18">
            <a:extLst>
              <a:ext uri="{FF2B5EF4-FFF2-40B4-BE49-F238E27FC236}">
                <a16:creationId xmlns:a16="http://schemas.microsoft.com/office/drawing/2014/main" id="{0107301D-BE15-E3C9-D754-41770EB2DB76}"/>
              </a:ext>
            </a:extLst>
          </p:cNvPr>
          <p:cNvPicPr>
            <a:picLocks noChangeAspect="1"/>
          </p:cNvPicPr>
          <p:nvPr/>
        </p:nvPicPr>
        <p:blipFill>
          <a:blip r:embed="rId5"/>
          <a:stretch>
            <a:fillRect/>
          </a:stretch>
        </p:blipFill>
        <p:spPr>
          <a:xfrm>
            <a:off x="0" y="-142037"/>
            <a:ext cx="3011685" cy="2450804"/>
          </a:xfrm>
          <a:prstGeom prst="rect">
            <a:avLst/>
          </a:prstGeom>
        </p:spPr>
      </p:pic>
      <p:pic>
        <p:nvPicPr>
          <p:cNvPr id="28" name="Picture 27">
            <a:extLst>
              <a:ext uri="{FF2B5EF4-FFF2-40B4-BE49-F238E27FC236}">
                <a16:creationId xmlns:a16="http://schemas.microsoft.com/office/drawing/2014/main" id="{7A4F4255-33EA-5299-F543-596E3F4C2794}"/>
              </a:ext>
            </a:extLst>
          </p:cNvPr>
          <p:cNvPicPr>
            <a:picLocks noChangeAspect="1"/>
          </p:cNvPicPr>
          <p:nvPr/>
        </p:nvPicPr>
        <p:blipFill>
          <a:blip r:embed="rId6"/>
          <a:stretch>
            <a:fillRect/>
          </a:stretch>
        </p:blipFill>
        <p:spPr>
          <a:xfrm>
            <a:off x="1762162" y="1295424"/>
            <a:ext cx="8687553" cy="2517866"/>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189A8017-3297-E3EA-BC73-DC7F945966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874" y="5029761"/>
            <a:ext cx="1529614" cy="1529614"/>
          </a:xfrm>
          <a:prstGeom prst="rect">
            <a:avLst/>
          </a:prstGeom>
        </p:spPr>
      </p:pic>
    </p:spTree>
    <p:extLst>
      <p:ext uri="{BB962C8B-B14F-4D97-AF65-F5344CB8AC3E}">
        <p14:creationId xmlns:p14="http://schemas.microsoft.com/office/powerpoint/2010/main" val="416831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AA9C5-710A-7E1E-4726-C55F1FBC682B}"/>
            </a:ext>
          </a:extLst>
        </p:cNvPr>
        <p:cNvGrpSpPr/>
        <p:nvPr/>
      </p:nvGrpSpPr>
      <p:grpSpPr>
        <a:xfrm>
          <a:off x="0" y="0"/>
          <a:ext cx="0" cy="0"/>
          <a:chOff x="0" y="0"/>
          <a:chExt cx="0" cy="0"/>
        </a:xfrm>
      </p:grpSpPr>
      <p:pic>
        <p:nvPicPr>
          <p:cNvPr id="24" name="图片 23">
            <a:extLst>
              <a:ext uri="{FF2B5EF4-FFF2-40B4-BE49-F238E27FC236}">
                <a16:creationId xmlns:a16="http://schemas.microsoft.com/office/drawing/2014/main" id="{EC20D55F-6D2E-E6C8-4A07-9075AB633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0BA7DF0-A610-7C0A-C51A-B17089A420A0}"/>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Rounded Corners 2">
            <a:extLst>
              <a:ext uri="{FF2B5EF4-FFF2-40B4-BE49-F238E27FC236}">
                <a16:creationId xmlns:a16="http://schemas.microsoft.com/office/drawing/2014/main" id="{2DD91AF4-BF99-40E2-A266-BA44645D5AED}"/>
              </a:ext>
            </a:extLst>
          </p:cNvPr>
          <p:cNvSpPr/>
          <p:nvPr/>
        </p:nvSpPr>
        <p:spPr>
          <a:xfrm>
            <a:off x="3966210" y="662940"/>
            <a:ext cx="4640580" cy="66294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đã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được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gì</a:t>
            </a:r>
            <a:r>
              <a:rPr lang="en-US" sz="2800" b="1" dirty="0">
                <a:solidFill>
                  <a:srgbClr val="002060"/>
                </a:solidFill>
                <a:latin typeface="Cambria" panose="02040503050406030204" pitchFamily="18" charset="0"/>
                <a:ea typeface="Cambria" panose="02040503050406030204" pitchFamily="18" charset="0"/>
              </a:rPr>
              <a:t>?</a:t>
            </a:r>
          </a:p>
        </p:txBody>
      </p:sp>
      <p:cxnSp>
        <p:nvCxnSpPr>
          <p:cNvPr id="6" name="Straight Arrow Connector 5">
            <a:extLst>
              <a:ext uri="{FF2B5EF4-FFF2-40B4-BE49-F238E27FC236}">
                <a16:creationId xmlns:a16="http://schemas.microsoft.com/office/drawing/2014/main" id="{20BA1DCA-0A90-E0DA-1FB6-BBD69A3A7249}"/>
              </a:ext>
            </a:extLst>
          </p:cNvPr>
          <p:cNvCxnSpPr>
            <a:cxnSpLocks/>
          </p:cNvCxnSpPr>
          <p:nvPr/>
        </p:nvCxnSpPr>
        <p:spPr>
          <a:xfrm flipH="1">
            <a:off x="2103120" y="1360170"/>
            <a:ext cx="4171950" cy="65151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AB90AAF3-A219-FB60-4B5D-2A5A789AEEEB}"/>
              </a:ext>
            </a:extLst>
          </p:cNvPr>
          <p:cNvSpPr/>
          <p:nvPr/>
        </p:nvSpPr>
        <p:spPr>
          <a:xfrm>
            <a:off x="1074420" y="2011680"/>
            <a:ext cx="2286000" cy="284607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Tìm hiểu được cách viết đoạn văn nêu ý kiến.</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B0EFBAD4-31C3-957A-37AA-CAD27A084543}"/>
              </a:ext>
            </a:extLst>
          </p:cNvPr>
          <p:cNvCxnSpPr>
            <a:cxnSpLocks/>
            <a:stCxn id="3" idx="2"/>
          </p:cNvCxnSpPr>
          <p:nvPr/>
        </p:nvCxnSpPr>
        <p:spPr>
          <a:xfrm flipH="1">
            <a:off x="6103620" y="1325880"/>
            <a:ext cx="182880" cy="84582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468230E-85DA-8CC3-DEF5-D310FFFCB7D1}"/>
              </a:ext>
            </a:extLst>
          </p:cNvPr>
          <p:cNvSpPr/>
          <p:nvPr/>
        </p:nvSpPr>
        <p:spPr>
          <a:xfrm>
            <a:off x="4949190" y="2171700"/>
            <a:ext cx="2651760" cy="284607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Biết cách nêu lí do vì sao mình thích câu chuyện đã đọc hoặc đã nghe.</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3" name="Straight Arrow Connector 12">
            <a:extLst>
              <a:ext uri="{FF2B5EF4-FFF2-40B4-BE49-F238E27FC236}">
                <a16:creationId xmlns:a16="http://schemas.microsoft.com/office/drawing/2014/main" id="{251D0000-ADAF-FCFC-4D61-EE08C3426AAF}"/>
              </a:ext>
            </a:extLst>
          </p:cNvPr>
          <p:cNvCxnSpPr>
            <a:cxnSpLocks/>
          </p:cNvCxnSpPr>
          <p:nvPr/>
        </p:nvCxnSpPr>
        <p:spPr>
          <a:xfrm>
            <a:off x="6320790" y="1383030"/>
            <a:ext cx="3737610" cy="75438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F62D385-818C-1FF8-F00A-167918F51779}"/>
              </a:ext>
            </a:extLst>
          </p:cNvPr>
          <p:cNvSpPr/>
          <p:nvPr/>
        </p:nvSpPr>
        <p:spPr>
          <a:xfrm>
            <a:off x="8903970" y="2137410"/>
            <a:ext cx="2651760" cy="284607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Biết chia sẻ suy nghĩ, nhận thức, cách đánh giá của mình.</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8952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1.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đoạn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dưới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đây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r>
              <a:rPr lang="en-US" sz="4000" b="1" dirty="0">
                <a:solidFill>
                  <a:srgbClr val="00206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cs typeface="Calibri" panose="020F0502020204030204" pitchFamily="34" charset="0"/>
              </a:rPr>
              <a:t>   </a:t>
            </a:r>
            <a:r>
              <a:rPr lang="vi-VN" sz="2800" dirty="0">
                <a:latin typeface="Cambria" panose="02040503050406030204" pitchFamily="18" charset="0"/>
                <a:ea typeface="Cambria" panose="02040503050406030204" pitchFamily="18" charset="0"/>
                <a:cs typeface="Calibri" panose="020F0502020204030204" pitchFamily="34" charset="0"/>
              </a:rPr>
              <a:t>Câu chuyện </a:t>
            </a:r>
            <a:r>
              <a:rPr lang="vi-VN" sz="2800" i="1" dirty="0">
                <a:latin typeface="Cambria" panose="02040503050406030204" pitchFamily="18" charset="0"/>
                <a:ea typeface="Cambria" panose="02040503050406030204" pitchFamily="18" charset="0"/>
                <a:cs typeface="Calibri" panose="020F0502020204030204" pitchFamily="34" charset="0"/>
              </a:rPr>
              <a:t>Thi nhạc </a:t>
            </a:r>
            <a:r>
              <a:rPr lang="vi-VN" sz="2800" dirty="0">
                <a:latin typeface="Cambria" panose="02040503050406030204" pitchFamily="18" charset="0"/>
                <a:ea typeface="Cambria" panose="02040503050406030204" pitchFamily="18"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mbria" panose="02040503050406030204" pitchFamily="18" charset="0"/>
                <a:ea typeface="Cambria" panose="02040503050406030204" pitchFamily="18" charset="0"/>
                <a:cs typeface="Calibri" panose="020F0502020204030204" pitchFamily="34" charset="0"/>
              </a:rPr>
              <a:t>(Tùng Anh)</a:t>
            </a:r>
            <a:endParaRPr lang="en-US" sz="28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57519257"/>
      </p:ext>
    </p:extLst>
  </p:cSld>
  <p:clrMapOvr>
    <a:masterClrMapping/>
  </p:clrMapOvr>
  <p:transition spd="slow">
    <p:random/>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266879" y="1674341"/>
              <a:ext cx="1093595" cy="1093595"/>
            </a:xfrm>
            <a:prstGeom prst="rect">
              <a:avLst/>
            </a:prstGeom>
          </p:spPr>
        </p:pic>
      </p:grpSp>
      <p:sp>
        <p:nvSpPr>
          <p:cNvPr id="10" name="Oval 9">
            <a:extLst>
              <a:ext uri="{FF2B5EF4-FFF2-40B4-BE49-F238E27FC236}">
                <a16:creationId xmlns:a16="http://schemas.microsoft.com/office/drawing/2014/main" id="{6E0CB659-86AB-F5D8-D78B-D76A61F0D590}"/>
              </a:ext>
            </a:extLst>
          </p:cNvPr>
          <p:cNvSpPr/>
          <p:nvPr/>
        </p:nvSpPr>
        <p:spPr>
          <a:xfrm>
            <a:off x="83820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37112"/>
      </p:ext>
    </p:extLst>
  </p:cSld>
  <p:clrMapOvr>
    <a:masterClrMapping/>
  </p:clrMapOvr>
  <p:transition spd="slow">
    <p:random/>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 Người viết yêu thích những gì ở câu chuyện? Từ ngữ, câu văn nào cho biết điều đó?</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9B4CEEF-7F0A-7176-C928-CCA7F3A43127}"/>
                </a:ext>
              </a:extLst>
            </p:cNvPr>
            <p:cNvSpPr txBox="1"/>
            <p:nvPr/>
          </p:nvSpPr>
          <p:spPr>
            <a:xfrm>
              <a:off x="5600700" y="2209800"/>
              <a:ext cx="270510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Thế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giới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thú</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vị</a:t>
              </a:r>
              <a:endParaRPr lang="en-US" sz="2800" b="1" dirty="0">
                <a:solidFill>
                  <a:srgbClr val="FF0000"/>
                </a:solidFill>
                <a:latin typeface="Cambria" panose="02040503050406030204" pitchFamily="18" charset="0"/>
                <a:ea typeface="Cambria" panose="02040503050406030204" pitchFamily="18" charset="0"/>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534D71C5-3AE3-4471-3141-86CEAF20D9A1}"/>
                </a:ext>
              </a:extLst>
            </p:cNvPr>
            <p:cNvSpPr txBox="1"/>
            <p:nvPr/>
          </p:nvSpPr>
          <p:spPr>
            <a:xfrm>
              <a:off x="5220355" y="2209800"/>
              <a:ext cx="3328933" cy="686726"/>
            </a:xfrm>
            <a:prstGeom prst="rect">
              <a:avLst/>
            </a:prstGeom>
            <a:noFill/>
          </p:spPr>
          <p:txBody>
            <a:bodyPr wrap="square" rtlCol="0">
              <a:spAutoFit/>
            </a:bodyPr>
            <a:lstStyle/>
            <a:p>
              <a:pPr marL="457200" indent="-457200">
                <a:buFontTx/>
                <a:buChar char="-"/>
              </a:pP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quen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thuộc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như</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nào</a:t>
              </a:r>
              <a:r>
                <a:rPr lang="en-US" sz="2400" b="1" dirty="0">
                  <a:solidFill>
                    <a:srgbClr val="002060"/>
                  </a:solidFill>
                  <a:latin typeface="Cambria" panose="02040503050406030204" pitchFamily="18" charset="0"/>
                  <a:ea typeface="Cambria" panose="02040503050406030204" pitchFamily="18" charset="0"/>
                </a:rPr>
                <a:t>?</a:t>
              </a:r>
            </a:p>
            <a:p>
              <a:pPr marL="457200" indent="-457200">
                <a:buFontTx/>
                <a:buChar char="-"/>
              </a:pPr>
              <a:r>
                <a:rPr lang="en-US" sz="2400" b="1" dirty="0" err="1">
                  <a:solidFill>
                    <a:srgbClr val="002060"/>
                  </a:solidFill>
                  <a:latin typeface="Cambria" panose="02040503050406030204" pitchFamily="18" charset="0"/>
                  <a:ea typeface="Cambria" panose="02040503050406030204" pitchFamily="18" charset="0"/>
                </a:rPr>
                <a:t>Tiếng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kêu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tiếng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tiếng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hót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miêu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sao</a:t>
              </a:r>
              <a:r>
                <a:rPr lang="en-US" sz="2400" b="1" dirty="0">
                  <a:solidFill>
                    <a:srgbClr val="002060"/>
                  </a:solidFill>
                  <a:latin typeface="Cambria" panose="02040503050406030204" pitchFamily="18" charset="0"/>
                  <a:ea typeface="Cambria" panose="02040503050406030204" pitchFamily="18" charset="0"/>
                </a:rPr>
                <a:t>?</a:t>
              </a: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a16="http://schemas.microsoft.com/office/drawing/2014/main"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369C9C24-5297-294B-443A-51221C8BD557}"/>
                </a:ext>
              </a:extLst>
            </p:cNvPr>
            <p:cNvSpPr txBox="1"/>
            <p:nvPr/>
          </p:nvSpPr>
          <p:spPr>
            <a:xfrm>
              <a:off x="5220355" y="2209800"/>
              <a:ext cx="3328933" cy="744508"/>
            </a:xfrm>
            <a:prstGeom prst="rect">
              <a:avLst/>
            </a:prstGeom>
            <a:noFill/>
          </p:spPr>
          <p:txBody>
            <a:bodyPr wrap="square" rtlCol="0">
              <a:spAutoFit/>
            </a:bodyPr>
            <a:lstStyle/>
            <a:p>
              <a:pPr marL="457200" indent="-457200">
                <a:buFontTx/>
                <a:buChar char="-"/>
              </a:pPr>
              <a:r>
                <a:rPr lang="en-US" sz="2400" b="1" dirty="0" err="1">
                  <a:solidFill>
                    <a:srgbClr val="002060"/>
                  </a:solidFill>
                  <a:latin typeface="Cambria" panose="02040503050406030204" pitchFamily="18" charset="0"/>
                  <a:ea typeface="Cambria" panose="02040503050406030204" pitchFamily="18" charset="0"/>
                </a:rPr>
                <a:t>Vì</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sao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thầy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anh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ấn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tượng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quên</a:t>
              </a:r>
              <a:r>
                <a:rPr lang="en-US" sz="2400" b="1" dirty="0">
                  <a:solidFill>
                    <a:srgbClr val="002060"/>
                  </a:solidFill>
                  <a:latin typeface="Cambria" panose="02040503050406030204" pitchFamily="18" charset="0"/>
                  <a:ea typeface="Cambria" panose="02040503050406030204" pitchFamily="18" charset="0"/>
                </a:rPr>
                <a:t>?</a:t>
              </a: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65228"/>
      </p:ext>
    </p:extLst>
  </p:cSld>
  <p:clrMapOvr>
    <a:masterClrMapping/>
  </p:clrMapOvr>
  <p:transition spd="slow">
    <p:random/>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3" name="Group 2">
            <a:extLst>
              <a:ext uri="{FF2B5EF4-FFF2-40B4-BE49-F238E27FC236}">
                <a16:creationId xmlns:a16="http://schemas.microsoft.com/office/drawing/2014/main" id="{481B9BD5-B137-7801-4987-4CBDB1A92BB1}"/>
              </a:ext>
            </a:extLst>
          </p:cNvPr>
          <p:cNvGrpSpPr/>
          <p:nvPr/>
        </p:nvGrpSpPr>
        <p:grpSpPr>
          <a:xfrm>
            <a:off x="911050" y="1539924"/>
            <a:ext cx="10391163" cy="905566"/>
            <a:chOff x="67025" y="1102148"/>
            <a:chExt cx="6025306" cy="1172109"/>
          </a:xfrm>
        </p:grpSpPr>
        <p:sp>
          <p:nvSpPr>
            <p:cNvPr id="5" name="Rectangle: Rounded Corners 4">
              <a:extLst>
                <a:ext uri="{FF2B5EF4-FFF2-40B4-BE49-F238E27FC236}">
                  <a16:creationId xmlns:a16="http://schemas.microsoft.com/office/drawing/2014/main" id="{AE52E8B8-6B30-BFC6-FBE8-7AE62AEA5003}"/>
                </a:ext>
              </a:extLst>
            </p:cNvPr>
            <p:cNvSpPr/>
            <p:nvPr/>
          </p:nvSpPr>
          <p:spPr>
            <a:xfrm>
              <a:off x="67025" y="1102148"/>
              <a:ext cx="6025306" cy="1172109"/>
            </a:xfrm>
            <a:custGeom>
              <a:avLst/>
              <a:gdLst>
                <a:gd name="connsiteX0" fmla="*/ 0 w 6025306"/>
                <a:gd name="connsiteY0" fmla="*/ 195355 h 1172109"/>
                <a:gd name="connsiteX1" fmla="*/ 195355 w 6025306"/>
                <a:gd name="connsiteY1" fmla="*/ 0 h 1172109"/>
                <a:gd name="connsiteX2" fmla="*/ 5829951 w 6025306"/>
                <a:gd name="connsiteY2" fmla="*/ 0 h 1172109"/>
                <a:gd name="connsiteX3" fmla="*/ 6025306 w 6025306"/>
                <a:gd name="connsiteY3" fmla="*/ 195355 h 1172109"/>
                <a:gd name="connsiteX4" fmla="*/ 6025306 w 6025306"/>
                <a:gd name="connsiteY4" fmla="*/ 976754 h 1172109"/>
                <a:gd name="connsiteX5" fmla="*/ 5829951 w 6025306"/>
                <a:gd name="connsiteY5" fmla="*/ 1172109 h 1172109"/>
                <a:gd name="connsiteX6" fmla="*/ 195355 w 6025306"/>
                <a:gd name="connsiteY6" fmla="*/ 1172109 h 1172109"/>
                <a:gd name="connsiteX7" fmla="*/ 0 w 6025306"/>
                <a:gd name="connsiteY7" fmla="*/ 976754 h 1172109"/>
                <a:gd name="connsiteX8" fmla="*/ 0 w 6025306"/>
                <a:gd name="connsiteY8" fmla="*/ 195355 h 1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06" h="1172109" fill="none" extrusionOk="0">
                  <a:moveTo>
                    <a:pt x="0" y="195355"/>
                  </a:moveTo>
                  <a:cubicBezTo>
                    <a:pt x="686" y="106029"/>
                    <a:pt x="94429" y="11691"/>
                    <a:pt x="195355" y="0"/>
                  </a:cubicBezTo>
                  <a:cubicBezTo>
                    <a:pt x="2263393" y="72427"/>
                    <a:pt x="3324871" y="61419"/>
                    <a:pt x="5829951" y="0"/>
                  </a:cubicBezTo>
                  <a:cubicBezTo>
                    <a:pt x="5935508" y="-16070"/>
                    <a:pt x="6022245" y="86537"/>
                    <a:pt x="6025306" y="195355"/>
                  </a:cubicBezTo>
                  <a:cubicBezTo>
                    <a:pt x="5997743" y="574524"/>
                    <a:pt x="5990434" y="799668"/>
                    <a:pt x="6025306" y="976754"/>
                  </a:cubicBezTo>
                  <a:cubicBezTo>
                    <a:pt x="6027762" y="1072180"/>
                    <a:pt x="5930722" y="1164126"/>
                    <a:pt x="5829951" y="1172109"/>
                  </a:cubicBezTo>
                  <a:cubicBezTo>
                    <a:pt x="4380068" y="1201936"/>
                    <a:pt x="1922808" y="1092803"/>
                    <a:pt x="195355" y="1172109"/>
                  </a:cubicBezTo>
                  <a:cubicBezTo>
                    <a:pt x="107557" y="1169838"/>
                    <a:pt x="-15458" y="1087703"/>
                    <a:pt x="0" y="976754"/>
                  </a:cubicBezTo>
                  <a:cubicBezTo>
                    <a:pt x="31775" y="744562"/>
                    <a:pt x="29352" y="294915"/>
                    <a:pt x="0" y="195355"/>
                  </a:cubicBezTo>
                  <a:close/>
                </a:path>
                <a:path w="6025306" h="1172109" stroke="0" extrusionOk="0">
                  <a:moveTo>
                    <a:pt x="0" y="195355"/>
                  </a:moveTo>
                  <a:cubicBezTo>
                    <a:pt x="9159" y="89960"/>
                    <a:pt x="96730" y="19307"/>
                    <a:pt x="195355" y="0"/>
                  </a:cubicBezTo>
                  <a:cubicBezTo>
                    <a:pt x="2682939" y="123000"/>
                    <a:pt x="3239084" y="-96860"/>
                    <a:pt x="5829951" y="0"/>
                  </a:cubicBezTo>
                  <a:cubicBezTo>
                    <a:pt x="5921874" y="-12171"/>
                    <a:pt x="6027575" y="82889"/>
                    <a:pt x="6025306" y="195355"/>
                  </a:cubicBezTo>
                  <a:cubicBezTo>
                    <a:pt x="6060195" y="415043"/>
                    <a:pt x="6037217" y="894100"/>
                    <a:pt x="6025306" y="976754"/>
                  </a:cubicBezTo>
                  <a:cubicBezTo>
                    <a:pt x="6008407" y="1090768"/>
                    <a:pt x="5918596" y="1168959"/>
                    <a:pt x="5829951" y="1172109"/>
                  </a:cubicBezTo>
                  <a:cubicBezTo>
                    <a:pt x="3511422" y="1011402"/>
                    <a:pt x="1311316" y="1211776"/>
                    <a:pt x="195355" y="1172109"/>
                  </a:cubicBezTo>
                  <a:cubicBezTo>
                    <a:pt x="84350" y="1171480"/>
                    <a:pt x="-7096" y="1081431"/>
                    <a:pt x="0" y="976754"/>
                  </a:cubicBezTo>
                  <a:cubicBezTo>
                    <a:pt x="-35234" y="760637"/>
                    <a:pt x="-54587" y="469542"/>
                    <a:pt x="0" y="195355"/>
                  </a:cubicBezTo>
                  <a:close/>
                </a:path>
              </a:pathLst>
            </a:custGeom>
            <a:solidFill>
              <a:schemeClr val="accent4">
                <a:lumMod val="20000"/>
                <a:lumOff val="80000"/>
              </a:schemeClr>
            </a:solidFill>
            <a:ln w="28575">
              <a:solidFill>
                <a:schemeClr val="accent1"/>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dirty="0">
                <a:ln>
                  <a:noFill/>
                </a:ln>
                <a:solidFill>
                  <a:srgbClr val="593FD3"/>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EFE9D487-98C4-9197-02C0-635B3DCBE96F}"/>
                </a:ext>
              </a:extLst>
            </p:cNvPr>
            <p:cNvSpPr txBox="1"/>
            <p:nvPr/>
          </p:nvSpPr>
          <p:spPr>
            <a:xfrm>
              <a:off x="118911" y="1166704"/>
              <a:ext cx="5928019" cy="601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Thảo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luận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và</a:t>
              </a:r>
              <a:r>
                <a:rPr lang="en-US" sz="3600" b="1" kern="0" dirty="0">
                  <a:solidFill>
                    <a:srgbClr val="000000"/>
                  </a:solidFill>
                  <a:latin typeface="Calibri" panose="020F0502020204030204" pitchFamily="34" charset="0"/>
                  <a:cs typeface="Calibri" panose="020F0502020204030204" pitchFamily="34" charset="0"/>
                  <a:sym typeface="Arial"/>
                </a:rPr>
                <a:t> 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hi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kết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quả</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nhóm</a:t>
              </a:r>
              <a:endPar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Picture 10" descr="Shape, rectangle&#10;&#10;Description automatically generated">
            <a:extLst>
              <a:ext uri="{FF2B5EF4-FFF2-40B4-BE49-F238E27FC236}">
                <a16:creationId xmlns:a16="http://schemas.microsoft.com/office/drawing/2014/main" id="{B02DCDE2-6B21-9731-50AD-01E573B7B3BF}"/>
              </a:ext>
            </a:extLst>
          </p:cNvPr>
          <p:cNvPicPr>
            <a:picLocks noChangeAspect="1"/>
          </p:cNvPicPr>
          <p:nvPr/>
        </p:nvPicPr>
        <p:blipFill>
          <a:blip r:embed="rId4"/>
          <a:stretch>
            <a:fillRect/>
          </a:stretch>
        </p:blipFill>
        <p:spPr>
          <a:xfrm>
            <a:off x="2123709" y="2834154"/>
            <a:ext cx="4913696" cy="3496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children posing for a photo&#10;&#10;Description automatically generated with low confidence">
            <a:extLst>
              <a:ext uri="{FF2B5EF4-FFF2-40B4-BE49-F238E27FC236}">
                <a16:creationId xmlns:a16="http://schemas.microsoft.com/office/drawing/2014/main" id="{CFE90CE9-10B4-8A46-9A9E-B52F6C6765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7611444" y="2834154"/>
            <a:ext cx="3726840" cy="3877039"/>
          </a:xfrm>
          <a:prstGeom prst="rect">
            <a:avLst/>
          </a:prstGeom>
        </p:spPr>
      </p:pic>
      <p:pic>
        <p:nvPicPr>
          <p:cNvPr id="13" name="Picture 12">
            <a:extLst>
              <a:ext uri="{FF2B5EF4-FFF2-40B4-BE49-F238E27FC236}">
                <a16:creationId xmlns:a16="http://schemas.microsoft.com/office/drawing/2014/main" id="{44B4D087-CDEF-8C52-93D6-5D4DA543BC6C}"/>
              </a:ext>
            </a:extLst>
          </p:cNvPr>
          <p:cNvPicPr>
            <a:picLocks noChangeAspect="1"/>
          </p:cNvPicPr>
          <p:nvPr/>
        </p:nvPicPr>
        <p:blipFill>
          <a:blip r:embed="rId7"/>
          <a:stretch>
            <a:fillRect/>
          </a:stretch>
        </p:blipFill>
        <p:spPr>
          <a:xfrm>
            <a:off x="2547818" y="445765"/>
            <a:ext cx="7096359" cy="969348"/>
          </a:xfrm>
          <a:prstGeom prst="rect">
            <a:avLst/>
          </a:prstGeom>
        </p:spPr>
      </p:pic>
    </p:spTree>
    <p:extLst>
      <p:ext uri="{BB962C8B-B14F-4D97-AF65-F5344CB8AC3E}">
        <p14:creationId xmlns:p14="http://schemas.microsoft.com/office/powerpoint/2010/main" val="4239113089"/>
      </p:ext>
    </p:extLst>
  </p:cSld>
  <p:clrMapOvr>
    <a:masterClrMapping/>
  </p:clrMapOvr>
  <p:transition spd="slow">
    <p:random/>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Baloo 2" pitchFamily="2" charset="0"/>
            </a:endParaRPr>
          </a:p>
        </p:txBody>
      </p:sp>
      <p:grpSp>
        <p:nvGrpSpPr>
          <p:cNvPr id="10" name="Group 9">
            <a:extLst>
              <a:ext uri="{FF2B5EF4-FFF2-40B4-BE49-F238E27FC236}">
                <a16:creationId xmlns:a16="http://schemas.microsoft.com/office/drawing/2014/main" id="{5440F202-4CA1-EC1E-23B2-A8760D899412}"/>
              </a:ext>
            </a:extLst>
          </p:cNvPr>
          <p:cNvGrpSpPr/>
          <p:nvPr/>
        </p:nvGrpSpPr>
        <p:grpSpPr>
          <a:xfrm>
            <a:off x="4876801" y="647701"/>
            <a:ext cx="3638550" cy="2686050"/>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9B4CEEF-7F0A-7176-C928-CCA7F3A43127}"/>
                </a:ext>
              </a:extLst>
            </p:cNvPr>
            <p:cNvSpPr txBox="1"/>
            <p:nvPr/>
          </p:nvSpPr>
          <p:spPr>
            <a:xfrm>
              <a:off x="5286375" y="2078697"/>
              <a:ext cx="3162300" cy="946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2 </a:t>
              </a:r>
              <a:r>
                <a:rPr lang="en-US" sz="2800" b="1" i="0" u="none" strike="noStrike"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lý</a:t>
              </a:r>
              <a:r>
                <a:rPr lang="en-US" sz="2800" b="1" i="0" u="none" strike="noStrike"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do </a:t>
              </a:r>
              <a:r>
                <a:rPr lang="en-US" sz="2800" b="1" i="0" u="none" strike="noStrike"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sau</a:t>
              </a:r>
              <a:r>
                <a:rPr lang="en-US" sz="2800" b="1" i="0" u="none" strike="noStrike"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594360" y="3295651"/>
            <a:ext cx="6217920" cy="3185159"/>
            <a:chOff x="5019675" y="1933575"/>
            <a:chExt cx="3495675" cy="1549925"/>
          </a:xfrm>
          <a:solidFill>
            <a:srgbClr val="BBEFFB"/>
          </a:solidFill>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534D71C5-3AE3-4471-3141-86CEAF20D9A1}"/>
                </a:ext>
              </a:extLst>
            </p:cNvPr>
            <p:cNvSpPr txBox="1"/>
            <p:nvPr/>
          </p:nvSpPr>
          <p:spPr>
            <a:xfrm>
              <a:off x="5043285" y="1963935"/>
              <a:ext cx="3441078" cy="1519565"/>
            </a:xfrm>
            <a:prstGeom prst="roundRect">
              <a:avLst/>
            </a:prstGeom>
            <a:grp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(1) Học trò là những con vật quen thuộc như ve sầu, gà trống, để mèn, chim hoạ mi. Nhưng chúng đã hoá thành các nghệ sĩ có tài năng âm nhạc, biểu diễn những tiết mục rất hay, rất đặc sắc. Tiếng kêu, tiếng gáy, tiếng hót của chúng gọi lên trong tâm trí người nghe những cảnh vật có âm thanh, ánh sáng, sắc màu, hương vị,...</a:t>
              </a:r>
              <a:endParaRPr lang="vi-VN" sz="2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7305675" y="3240089"/>
            <a:ext cx="4676773" cy="2989261"/>
            <a:chOff x="5019675" y="1933575"/>
            <a:chExt cx="3496963" cy="1400175"/>
          </a:xfrm>
          <a:solidFill>
            <a:schemeClr val="accent3">
              <a:lumMod val="20000"/>
              <a:lumOff val="80000"/>
            </a:schemeClr>
          </a:solidFill>
        </p:grpSpPr>
        <p:sp>
          <p:nvSpPr>
            <p:cNvPr id="19" name="Rectangle: Rounded Corners 18">
              <a:extLst>
                <a:ext uri="{FF2B5EF4-FFF2-40B4-BE49-F238E27FC236}">
                  <a16:creationId xmlns:a16="http://schemas.microsoft.com/office/drawing/2014/main" id="{5A015AB0-7EF1-1249-C338-CAA97A57942E}"/>
                </a:ext>
              </a:extLst>
            </p:cNvPr>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369C9C24-5297-294B-443A-51221C8BD557}"/>
                </a:ext>
              </a:extLst>
            </p:cNvPr>
            <p:cNvSpPr txBox="1"/>
            <p:nvPr/>
          </p:nvSpPr>
          <p:spPr>
            <a:xfrm>
              <a:off x="5187705" y="1977416"/>
              <a:ext cx="3328933" cy="1156558"/>
            </a:xfrm>
            <a:prstGeom prst="rect">
              <a:avLst/>
            </a:prstGeom>
            <a:no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(2) Thầy giáo vàng anh cũng để lại ấn tượng khó quên. Thầy xúc động khi thấy các học trò của mình đã thành công trong học tập, đã biểu diễn những tiết mục xuất sắc. Việc làm và lời nói của thầy thể hiện tình yêu thương, sự trân trọng đối với học trò.</a:t>
              </a:r>
              <a:endParaRPr lang="vi-VN" sz="2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267700" y="2457450"/>
            <a:ext cx="1933575" cy="7905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782"/>
      </p:ext>
    </p:extLst>
  </p:cSld>
  <p:clrMapOvr>
    <a:masterClrMapping/>
  </p:clrMapOvr>
  <p:transition spd="slow">
    <p:random/>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38593"/>
      </p:ext>
    </p:extLst>
  </p:cSld>
  <p:clrMapOvr>
    <a:masterClrMapping/>
  </p:clrMapOvr>
  <p:transition spd="slow">
    <p:random/>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81229" y="1626716"/>
              <a:ext cx="1093595" cy="1093595"/>
            </a:xfrm>
            <a:prstGeom prst="rect">
              <a:avLst/>
            </a:prstGeom>
          </p:spPr>
        </p:pic>
      </p:grpSp>
      <p:pic>
        <p:nvPicPr>
          <p:cNvPr id="2" name="Picture 1">
            <a:extLst>
              <a:ext uri="{FF2B5EF4-FFF2-40B4-BE49-F238E27FC236}">
                <a16:creationId xmlns:a16="http://schemas.microsoft.com/office/drawing/2014/main" id="{2F43C329-744E-E43A-A3AD-78B2937C10E0}"/>
              </a:ext>
            </a:extLst>
          </p:cNvPr>
          <p:cNvPicPr>
            <a:picLocks noChangeAspect="1"/>
          </p:cNvPicPr>
          <p:nvPr/>
        </p:nvPicPr>
        <p:blipFill>
          <a:blip r:embed="rId5"/>
          <a:stretch>
            <a:fillRect/>
          </a:stretch>
        </p:blipFill>
        <p:spPr>
          <a:xfrm>
            <a:off x="854392" y="1562100"/>
            <a:ext cx="10576181" cy="3661410"/>
          </a:xfrm>
          <a:prstGeom prst="rect">
            <a:avLst/>
          </a:prstGeom>
        </p:spPr>
      </p:pic>
    </p:spTree>
    <p:extLst>
      <p:ext uri="{BB962C8B-B14F-4D97-AF65-F5344CB8AC3E}">
        <p14:creationId xmlns:p14="http://schemas.microsoft.com/office/powerpoint/2010/main" val="3961228803"/>
      </p:ext>
    </p:extLst>
  </p:cSld>
  <p:clrMapOvr>
    <a:masterClrMapping/>
  </p:clrMapOvr>
  <p:transition spd="slow">
    <p:random/>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Baloo 2" pitchFamily="2" charset="0"/>
            </a:endParaRPr>
          </a:p>
        </p:txBody>
      </p:sp>
      <p:grpSp>
        <p:nvGrpSpPr>
          <p:cNvPr id="7" name="Group 6">
            <a:extLst>
              <a:ext uri="{FF2B5EF4-FFF2-40B4-BE49-F238E27FC236}">
                <a16:creationId xmlns:a16="http://schemas.microsoft.com/office/drawing/2014/main" id="{9653FB64-147F-E308-195A-5524F5CE33CD}"/>
              </a:ext>
            </a:extLst>
          </p:cNvPr>
          <p:cNvGrpSpPr/>
          <p:nvPr/>
        </p:nvGrpSpPr>
        <p:grpSpPr>
          <a:xfrm>
            <a:off x="1210697" y="2252437"/>
            <a:ext cx="10419649" cy="2975126"/>
            <a:chOff x="647361" y="477443"/>
            <a:chExt cx="8438540" cy="1187014"/>
          </a:xfrm>
        </p:grpSpPr>
        <p:sp>
          <p:nvSpPr>
            <p:cNvPr id="17" name="Rectangle: Rounded Corners 16">
              <a:extLst>
                <a:ext uri="{FF2B5EF4-FFF2-40B4-BE49-F238E27FC236}">
                  <a16:creationId xmlns:a16="http://schemas.microsoft.com/office/drawing/2014/main"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custGeom>
                      <a:avLst/>
                      <a:gdLst>
                        <a:gd name="connsiteX0" fmla="*/ 0 w 10419649"/>
                        <a:gd name="connsiteY0" fmla="*/ 495864 h 2975126"/>
                        <a:gd name="connsiteX1" fmla="*/ 495864 w 10419649"/>
                        <a:gd name="connsiteY1" fmla="*/ 0 h 2975126"/>
                        <a:gd name="connsiteX2" fmla="*/ 9923785 w 10419649"/>
                        <a:gd name="connsiteY2" fmla="*/ 0 h 2975126"/>
                        <a:gd name="connsiteX3" fmla="*/ 10419649 w 10419649"/>
                        <a:gd name="connsiteY3" fmla="*/ 495864 h 2975126"/>
                        <a:gd name="connsiteX4" fmla="*/ 10419649 w 10419649"/>
                        <a:gd name="connsiteY4" fmla="*/ 2479262 h 2975126"/>
                        <a:gd name="connsiteX5" fmla="*/ 9923785 w 10419649"/>
                        <a:gd name="connsiteY5" fmla="*/ 2975126 h 2975126"/>
                        <a:gd name="connsiteX6" fmla="*/ 495864 w 10419649"/>
                        <a:gd name="connsiteY6" fmla="*/ 2975126 h 2975126"/>
                        <a:gd name="connsiteX7" fmla="*/ 0 w 10419649"/>
                        <a:gd name="connsiteY7" fmla="*/ 2479262 h 2975126"/>
                        <a:gd name="connsiteX8" fmla="*/ 0 w 10419649"/>
                        <a:gd name="connsiteY8" fmla="*/ 495864 h 297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9649" h="2975126" fill="none" extrusionOk="0">
                          <a:moveTo>
                            <a:pt x="0" y="495864"/>
                          </a:moveTo>
                          <a:cubicBezTo>
                            <a:pt x="36750" y="199280"/>
                            <a:pt x="247408" y="-20338"/>
                            <a:pt x="495864" y="0"/>
                          </a:cubicBezTo>
                          <a:cubicBezTo>
                            <a:pt x="4378466" y="58574"/>
                            <a:pt x="8347734" y="-34421"/>
                            <a:pt x="9923785" y="0"/>
                          </a:cubicBezTo>
                          <a:cubicBezTo>
                            <a:pt x="10186557" y="2014"/>
                            <a:pt x="10444076" y="173531"/>
                            <a:pt x="10419649" y="495864"/>
                          </a:cubicBezTo>
                          <a:cubicBezTo>
                            <a:pt x="10441317" y="1230207"/>
                            <a:pt x="10320062" y="1843614"/>
                            <a:pt x="10419649" y="2479262"/>
                          </a:cubicBezTo>
                          <a:cubicBezTo>
                            <a:pt x="10434363" y="2744957"/>
                            <a:pt x="10210066" y="2971869"/>
                            <a:pt x="9923785" y="2975126"/>
                          </a:cubicBezTo>
                          <a:cubicBezTo>
                            <a:pt x="8073131" y="2897002"/>
                            <a:pt x="1804557" y="2943308"/>
                            <a:pt x="495864" y="2975126"/>
                          </a:cubicBezTo>
                          <a:cubicBezTo>
                            <a:pt x="179181" y="2956320"/>
                            <a:pt x="32889" y="2773242"/>
                            <a:pt x="0" y="2479262"/>
                          </a:cubicBezTo>
                          <a:cubicBezTo>
                            <a:pt x="-34995" y="2084043"/>
                            <a:pt x="-87364" y="1387690"/>
                            <a:pt x="0" y="495864"/>
                          </a:cubicBezTo>
                          <a:close/>
                        </a:path>
                        <a:path w="10419649" h="2975126" stroke="0" extrusionOk="0">
                          <a:moveTo>
                            <a:pt x="0" y="495864"/>
                          </a:moveTo>
                          <a:cubicBezTo>
                            <a:pt x="-3523" y="220010"/>
                            <a:pt x="193576" y="-27225"/>
                            <a:pt x="495864" y="0"/>
                          </a:cubicBezTo>
                          <a:cubicBezTo>
                            <a:pt x="3006050" y="-126865"/>
                            <a:pt x="6674023" y="-164965"/>
                            <a:pt x="9923785" y="0"/>
                          </a:cubicBezTo>
                          <a:cubicBezTo>
                            <a:pt x="10206010" y="5883"/>
                            <a:pt x="10421930" y="170288"/>
                            <a:pt x="10419649" y="495864"/>
                          </a:cubicBezTo>
                          <a:cubicBezTo>
                            <a:pt x="10509045" y="835392"/>
                            <a:pt x="10514595" y="1588811"/>
                            <a:pt x="10419649" y="2479262"/>
                          </a:cubicBezTo>
                          <a:cubicBezTo>
                            <a:pt x="10431761" y="2716749"/>
                            <a:pt x="10189390" y="2979417"/>
                            <a:pt x="9923785" y="2975126"/>
                          </a:cubicBezTo>
                          <a:cubicBezTo>
                            <a:pt x="5234718" y="2901144"/>
                            <a:pt x="2556337" y="3053698"/>
                            <a:pt x="495864" y="2975126"/>
                          </a:cubicBezTo>
                          <a:cubicBezTo>
                            <a:pt x="224745" y="2972581"/>
                            <a:pt x="-23568" y="2723516"/>
                            <a:pt x="0" y="2479262"/>
                          </a:cubicBezTo>
                          <a:cubicBezTo>
                            <a:pt x="35106" y="1955576"/>
                            <a:pt x="-50102" y="1269358"/>
                            <a:pt x="0" y="4958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ADEF5754-56E5-2965-4FC6-0C98BF44DF8F}"/>
                </a:ext>
              </a:extLst>
            </p:cNvPr>
            <p:cNvSpPr txBox="1"/>
            <p:nvPr/>
          </p:nvSpPr>
          <p:spPr>
            <a:xfrm>
              <a:off x="836293" y="548635"/>
              <a:ext cx="8022910" cy="92097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Khi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viết</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văn</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nêu</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ý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kiến</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về</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một</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chuyện</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cần</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nói</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rõ</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mình</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thích</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hoặc</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không</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thích</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chuyện</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đó</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và</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giải</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thích</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lí</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do.</a:t>
              </a:r>
              <a:endParaRPr kumimoji="0" lang="vi-VN" sz="3600" b="1"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0DBC4CA3-1BA9-61E0-B512-C7EBD708B50F}"/>
              </a:ext>
            </a:extLst>
          </p:cNvPr>
          <p:cNvPicPr>
            <a:picLocks noChangeAspect="1"/>
          </p:cNvPicPr>
          <p:nvPr/>
        </p:nvPicPr>
        <p:blipFill>
          <a:blip r:embed="rId4"/>
          <a:stretch>
            <a:fillRect/>
          </a:stretch>
        </p:blipFill>
        <p:spPr>
          <a:xfrm>
            <a:off x="2820604" y="724221"/>
            <a:ext cx="7388992" cy="1390008"/>
          </a:xfrm>
          <a:prstGeom prst="rect">
            <a:avLst/>
          </a:prstGeom>
        </p:spPr>
      </p:pic>
    </p:spTree>
    <p:extLst>
      <p:ext uri="{BB962C8B-B14F-4D97-AF65-F5344CB8AC3E}">
        <p14:creationId xmlns:p14="http://schemas.microsoft.com/office/powerpoint/2010/main" val="1194855478"/>
      </p:ext>
    </p:extLst>
  </p:cSld>
  <p:clrMapOvr>
    <a:masterClrMapping/>
  </p:clrMapOvr>
  <p:transition spd="slow">
    <p:random/>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597</Words>
  <Application>Microsoft Office PowerPoint</Application>
  <PresentationFormat>Widescreen</PresentationFormat>
  <Paragraphs>35</Paragraphs>
  <Slides>10</Slides>
  <Notes>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等线</vt:lpstr>
      <vt:lpstr>#9Slide02 Noi dung dai</vt:lpstr>
      <vt:lpstr>#9Slide02 Tieu de dai</vt:lpstr>
      <vt:lpstr>Arial</vt:lpstr>
      <vt:lpstr>Calibri</vt:lpstr>
      <vt:lpstr>Cambria</vt:lpstr>
      <vt:lpstr>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Quý Thắng</cp:lastModifiedBy>
  <cp:revision>91</cp:revision>
  <dcterms:created xsi:type="dcterms:W3CDTF">2023-06-11T06:21:02Z</dcterms:created>
  <dcterms:modified xsi:type="dcterms:W3CDTF">2025-09-13T13:25:55Z</dcterms:modified>
</cp:coreProperties>
</file>