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4"/>
  </p:notesMasterIdLst>
  <p:sldIdLst>
    <p:sldId id="291" r:id="rId2"/>
    <p:sldId id="292" r:id="rId3"/>
    <p:sldId id="257" r:id="rId4"/>
    <p:sldId id="258" r:id="rId5"/>
    <p:sldId id="261" r:id="rId6"/>
    <p:sldId id="262" r:id="rId7"/>
    <p:sldId id="266" r:id="rId8"/>
    <p:sldId id="264" r:id="rId9"/>
    <p:sldId id="288" r:id="rId10"/>
    <p:sldId id="270" r:id="rId11"/>
    <p:sldId id="274" r:id="rId12"/>
    <p:sldId id="275" r:id="rId13"/>
  </p:sldIdLst>
  <p:sldSz cx="12192000" cy="6858000"/>
  <p:notesSz cx="6858000" cy="9144000"/>
  <p:embeddedFontLst>
    <p:embeddedFont>
      <p:font typeface="#9Slide03 AmpleSoft" panose="020B0604020202020204" charset="0"/>
      <p:regular r:id="rId15"/>
    </p:embeddedFont>
    <p:embeddedFont>
      <p:font typeface="#9Slide04 SFU Fenice Ultra" panose="020B0604020202020204" charset="0"/>
      <p:regular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4A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63" autoAdjust="0"/>
    <p:restoredTop sz="94660"/>
  </p:normalViewPr>
  <p:slideViewPr>
    <p:cSldViewPr snapToGrid="0">
      <p:cViewPr varScale="1">
        <p:scale>
          <a:sx n="64" d="100"/>
          <a:sy n="64" d="100"/>
        </p:scale>
        <p:origin x="8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33640-CBC1-4094-9859-499AA17154A9}" type="datetimeFigureOut">
              <a:rPr lang="en-US" smtClean="0"/>
              <a:t>11-Sep-25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28C9B-B25F-4C5D-A03C-35246BA5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7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928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699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006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893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04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672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00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685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719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73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899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777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7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3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1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8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3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9400" y="2433935"/>
            <a:ext cx="702944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chemeClr val="accent4"/>
                </a:solidFill>
              </a:rPr>
              <a:t>ĐẠO ĐỨC</a:t>
            </a:r>
            <a:endParaRPr lang="en-US" sz="96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49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601" y="906545"/>
            <a:ext cx="5840474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8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22594" y="2844225"/>
            <a:ext cx="6456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3436" y="3378955"/>
            <a:ext cx="53746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555" y="1209139"/>
            <a:ext cx="5797798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0E3113-5A61-84D8-5868-E790A36257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524" b="62985"/>
          <a:stretch/>
        </p:blipFill>
        <p:spPr>
          <a:xfrm>
            <a:off x="2027313" y="1783894"/>
            <a:ext cx="7501421" cy="350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0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81300" y="1798954"/>
            <a:ext cx="702944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CE4A17"/>
                </a:solidFill>
              </a:rPr>
              <a:t>KHỞI </a:t>
            </a:r>
          </a:p>
          <a:p>
            <a:pPr algn="ctr"/>
            <a:r>
              <a:rPr lang="en-US" sz="9600" b="1" dirty="0">
                <a:ln/>
                <a:solidFill>
                  <a:srgbClr val="CE4A17"/>
                </a:solidFill>
              </a:rPr>
              <a:t>ĐỘNG</a:t>
            </a:r>
            <a:endParaRPr lang="en-US" sz="9600" b="1" cap="none" spc="0" dirty="0">
              <a:ln/>
              <a:solidFill>
                <a:srgbClr val="CE4A1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010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144102" y="-322028"/>
            <a:ext cx="3566710" cy="2230730"/>
            <a:chOff x="8321931" y="-186793"/>
            <a:chExt cx="3566710" cy="22307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r="13327" b="39565"/>
            <a:stretch/>
          </p:blipFill>
          <p:spPr>
            <a:xfrm>
              <a:off x="8321931" y="-186793"/>
              <a:ext cx="3566710" cy="200064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26046">
              <a:off x="10017200" y="685405"/>
              <a:ext cx="762384" cy="135853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365901" y="396787"/>
            <a:ext cx="2717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00CC00"/>
                </a:solidFill>
                <a:effectLst/>
                <a:uLnTx/>
                <a:uFillTx/>
                <a:latin typeface="#9Slide04 SFU Fenice Ultra" panose="00000400000000000000" pitchFamily="2" charset="0"/>
                <a:ea typeface="+mn-ea"/>
                <a:cs typeface="+mn-cs"/>
              </a:rPr>
              <a:t>BÀI 2</a:t>
            </a:r>
            <a:endParaRPr kumimoji="0" lang="en-US" sz="6600" b="1" i="0" u="none" strike="noStrike" kern="1200" cap="none" spc="0" normalizeH="0" baseline="0" noProof="0" dirty="0">
              <a:ln w="28575">
                <a:solidFill>
                  <a:prstClr val="white"/>
                </a:solidFill>
                <a:prstDash val="solid"/>
              </a:ln>
              <a:solidFill>
                <a:srgbClr val="00CC00"/>
              </a:solidFill>
              <a:effectLst/>
              <a:uLnTx/>
              <a:uFillTx/>
              <a:latin typeface="#9Slide04 SFU Fenice Ultra" panose="00000400000000000000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14" y="2790261"/>
            <a:ext cx="5538321" cy="44825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" y="-43980"/>
            <a:ext cx="1091609" cy="1091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4BD167-978C-EA7E-0F70-1C2C18EEF93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3200" b="39023"/>
          <a:stretch/>
        </p:blipFill>
        <p:spPr>
          <a:xfrm>
            <a:off x="45294" y="501824"/>
            <a:ext cx="9092765" cy="595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93" y="556479"/>
            <a:ext cx="5950212" cy="11217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7150" y="1678240"/>
            <a:ext cx="100376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vì sao phải biết ơn người lao động.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Học sinh nhận xét được các ý kiến có liên quan đến người lao động và đóng góp của những người lao động.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tỏ thái độ đồng tình hay không đồng tình với các tình huống trong SGK.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67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2503804"/>
            <a:ext cx="702944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CE4A17"/>
                </a:solidFill>
              </a:rPr>
              <a:t>HOẠT ĐỘNG</a:t>
            </a:r>
            <a:endParaRPr lang="en-US" sz="9600" b="1" cap="none" spc="0" dirty="0">
              <a:ln/>
              <a:solidFill>
                <a:srgbClr val="CE4A1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225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6985" y="448562"/>
            <a:ext cx="10779927" cy="3779908"/>
            <a:chOff x="1977166" y="1499991"/>
            <a:chExt cx="8015920" cy="1948928"/>
          </a:xfrm>
        </p:grpSpPr>
        <p:sp>
          <p:nvSpPr>
            <p:cNvPr id="5" name="Rounded Rectangle 4"/>
            <p:cNvSpPr/>
            <p:nvPr/>
          </p:nvSpPr>
          <p:spPr>
            <a:xfrm>
              <a:off x="2116184" y="1499991"/>
              <a:ext cx="7876902" cy="6662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CC00"/>
              </a:solidFill>
              <a:prstDash val="dash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77166" y="1509927"/>
              <a:ext cx="79087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Em đồng tình hay không đồng tình  với ý kiến nào dưới đây? Vì sao?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3933" y="2097780"/>
            <a:ext cx="10972317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1154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3951" y="2782315"/>
            <a:ext cx="10990641" cy="954107"/>
            <a:chOff x="796835" y="4694483"/>
            <a:chExt cx="2604182" cy="1466854"/>
          </a:xfrm>
        </p:grpSpPr>
        <p:grpSp>
          <p:nvGrpSpPr>
            <p:cNvPr id="20" name="Group 19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96835" y="4694483"/>
              <a:ext cx="2535152" cy="1466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43938" y="3775235"/>
            <a:ext cx="10977536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55066" y="4461622"/>
            <a:ext cx="11013103" cy="601576"/>
            <a:chOff x="796835" y="4694484"/>
            <a:chExt cx="2604182" cy="1404122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3973" y="5174851"/>
            <a:ext cx="11013103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7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79" y="3809601"/>
            <a:ext cx="2949776" cy="2949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856" y="3645260"/>
            <a:ext cx="6864724" cy="31141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0" y="4102388"/>
            <a:ext cx="3265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60571" y="4497008"/>
            <a:ext cx="4097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60276" y="5338275"/>
            <a:ext cx="5852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6454" t="27635" r="35142" b="29433"/>
          <a:stretch/>
        </p:blipFill>
        <p:spPr>
          <a:xfrm>
            <a:off x="889965" y="1146973"/>
            <a:ext cx="4936794" cy="2462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3475" t="16289" r="43546" b="22246"/>
          <a:stretch/>
        </p:blipFill>
        <p:spPr>
          <a:xfrm>
            <a:off x="6105524" y="1328251"/>
            <a:ext cx="4702175" cy="2317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36029" t="16667" r="21843" b="27352"/>
          <a:stretch/>
        </p:blipFill>
        <p:spPr>
          <a:xfrm>
            <a:off x="972073" y="3615032"/>
            <a:ext cx="3513548" cy="2626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0100" y="570449"/>
            <a:ext cx="989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C00000"/>
                </a:solidFill>
                <a:latin typeface="#9Slide03 AmpleSoft" panose="02000000000000000000" pitchFamily="2" charset="0"/>
              </a:rPr>
              <a:t>Bài</a:t>
            </a:r>
            <a:r>
              <a:rPr lang="en-US" sz="3600" b="1">
                <a:solidFill>
                  <a:srgbClr val="C00000"/>
                </a:solidFill>
                <a:latin typeface="#9Slide03 AmpleSoft" panose="02000000000000000000" pitchFamily="2" charset="0"/>
              </a:rPr>
              <a:t> tập</a:t>
            </a:r>
            <a:r>
              <a:rPr lang="vi-VN" sz="3600" b="1">
                <a:solidFill>
                  <a:srgbClr val="C00000"/>
                </a:solidFill>
                <a:latin typeface="#9Slide03 AmpleSoft" panose="02000000000000000000" pitchFamily="2" charset="0"/>
              </a:rPr>
              <a:t> </a:t>
            </a:r>
            <a:r>
              <a:rPr lang="vi-VN" sz="3600" b="1" dirty="0">
                <a:solidFill>
                  <a:srgbClr val="C00000"/>
                </a:solidFill>
                <a:latin typeface="#9Slide03 AmpleSoft" panose="02000000000000000000" pitchFamily="2" charset="0"/>
              </a:rPr>
              <a:t>3: Xử lí tình huống</a:t>
            </a:r>
            <a:endParaRPr lang="en-US" sz="3600" b="1" dirty="0">
              <a:solidFill>
                <a:srgbClr val="C0000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2"/>
            <a:ext cx="5153025" cy="1811838"/>
            <a:chOff x="796835" y="4754879"/>
            <a:chExt cx="2604182" cy="1343727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682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Huy giẫm</a:t>
              </a:r>
              <a:r>
                <a:rPr kumimoji="0" lang="vi-VN" sz="3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chân bẩn lên hành lang mà bác lao công vừa lau sạch.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04223" y="353463"/>
            <a:ext cx="4040199" cy="17549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3347048" y="685233"/>
            <a:ext cx="8265549" cy="714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8055" t="17407" r="23751" b="43086"/>
          <a:stretch/>
        </p:blipFill>
        <p:spPr>
          <a:xfrm>
            <a:off x="6033099" y="1487619"/>
            <a:ext cx="5579498" cy="2410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roup 18"/>
          <p:cNvGrpSpPr/>
          <p:nvPr/>
        </p:nvGrpSpPr>
        <p:grpSpPr>
          <a:xfrm>
            <a:off x="860425" y="3949992"/>
            <a:ext cx="10490200" cy="2576921"/>
            <a:chOff x="4331974" y="1534802"/>
            <a:chExt cx="6859901" cy="938823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930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 sẽ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noProof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ần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chờ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giẫm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bẩn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0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75310" y="439916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1"/>
            <a:ext cx="5996940" cy="2246769"/>
            <a:chOff x="796835" y="4754879"/>
            <a:chExt cx="2604182" cy="1666288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1666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Tổng</a:t>
              </a:r>
              <a:r>
                <a:rPr kumimoji="0" lang="vi-VN" sz="2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kết năm học, cả lớp được đi ăn liên hoan tại nhà hàng tự chọn. Một số bạn lấy rất nhiều đồ ăn mà không ăn hết.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73421" y="-69701"/>
            <a:ext cx="2862744" cy="1243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2589323" y="510750"/>
            <a:ext cx="8265549" cy="71437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8985" y="4938141"/>
            <a:ext cx="10490200" cy="2555912"/>
            <a:chOff x="4331974" y="1534802"/>
            <a:chExt cx="6859901" cy="1359722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1359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sẽ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lãng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phí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3473" t="23580" r="49584" b="20617"/>
          <a:stretch/>
        </p:blipFill>
        <p:spPr>
          <a:xfrm>
            <a:off x="7118798" y="1167687"/>
            <a:ext cx="4442576" cy="3774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88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1489</TotalTime>
  <Words>362</Words>
  <Application>Microsoft Office PowerPoint</Application>
  <PresentationFormat>Widescreen</PresentationFormat>
  <Paragraphs>36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#9Slide03 AmpleSoft</vt:lpstr>
      <vt:lpstr>Calibri Light</vt:lpstr>
      <vt:lpstr>#9Slide04 SFU Fenice Ultra</vt:lpstr>
      <vt:lpstr>Cambria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Quý Thắng</cp:lastModifiedBy>
  <cp:revision>9</cp:revision>
  <dcterms:created xsi:type="dcterms:W3CDTF">2023-06-28T15:31:04Z</dcterms:created>
  <dcterms:modified xsi:type="dcterms:W3CDTF">2025-09-11T05:29:44Z</dcterms:modified>
  <cp:version>MNT37</cp:version>
</cp:coreProperties>
</file>