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5" r:id="rId4"/>
    <p:sldId id="270" r:id="rId5"/>
    <p:sldId id="275" r:id="rId6"/>
    <p:sldId id="272" r:id="rId7"/>
    <p:sldId id="266" r:id="rId8"/>
    <p:sldId id="279" r:id="rId9"/>
    <p:sldId id="286" r:id="rId10"/>
    <p:sldId id="285" r:id="rId11"/>
    <p:sldId id="287" r:id="rId12"/>
    <p:sldId id="288" r:id="rId13"/>
    <p:sldId id="290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5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BB1ECE6-03AD-475A-868C-7DD539657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57D605-FA3B-4D1B-9DD2-468B9C937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0"/>
            <a:ext cx="842772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746B9DA-D622-4382-8DCB-0D6C0A912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D8B571A-996C-4AC4-B1C7-4BFAB4E9E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FFDDF11-CA8E-4151-AE16-C0E052C3C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sp>
        <p:nvSpPr>
          <p:cNvPr id="19" name="矩形: 圆角 1">
            <a:extLst>
              <a:ext uri="{FF2B5EF4-FFF2-40B4-BE49-F238E27FC236}">
                <a16:creationId xmlns:a16="http://schemas.microsoft.com/office/drawing/2014/main" id="{F50A4660-FECB-4B56-9FD7-6B74A829ED17}"/>
              </a:ext>
            </a:extLst>
          </p:cNvPr>
          <p:cNvSpPr/>
          <p:nvPr userDrawn="1"/>
        </p:nvSpPr>
        <p:spPr>
          <a:xfrm>
            <a:off x="317186" y="411480"/>
            <a:ext cx="11570014" cy="6080760"/>
          </a:xfrm>
          <a:prstGeom prst="roundRect">
            <a:avLst>
              <a:gd name="adj" fmla="val 8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4506DA6-AFDE-4026-B8A0-4BC023CE2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 r="29146"/>
          <a:stretch/>
        </p:blipFill>
        <p:spPr>
          <a:xfrm>
            <a:off x="0" y="4412836"/>
            <a:ext cx="6446520" cy="2445163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14D1ECC-88A9-44B7-B644-6CD4E3626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7" t="43563" r="167"/>
          <a:stretch/>
        </p:blipFill>
        <p:spPr>
          <a:xfrm>
            <a:off x="9613585" y="4412836"/>
            <a:ext cx="2590800" cy="2445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8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106680"/>
            <a:ext cx="8427721" cy="685800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13" name="图片 90">
            <a:extLst>
              <a:ext uri="{FF2B5EF4-FFF2-40B4-BE49-F238E27FC236}">
                <a16:creationId xmlns:a16="http://schemas.microsoft.com/office/drawing/2014/main" id="{5583FDEE-79DD-440E-BFC1-02A729B316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7" y="363658"/>
            <a:ext cx="2143500" cy="13393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2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A577F-17CC-4279-A774-65D8BE8CDAD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05CE8-A33D-45FD-B729-B443CD229C0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>
            <a:extLst>
              <a:ext uri="{FF2B5EF4-FFF2-40B4-BE49-F238E27FC236}">
                <a16:creationId xmlns:a16="http://schemas.microsoft.com/office/drawing/2014/main" id="{1BB1ECE6-03AD-475A-868C-7DD539657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12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0"/>
            <a:ext cx="8427721" cy="6858000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061" y="598605"/>
            <a:ext cx="3352281" cy="1117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39" y="1490395"/>
            <a:ext cx="11544450" cy="2643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3098" y="3102076"/>
            <a:ext cx="2771635" cy="18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62" y="885940"/>
            <a:ext cx="107009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NL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sơ đồ mô tả sự trao đổi khí với môi trường khi thực vật hô hấp.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27293385-DB6F-453C-BD64-3EE7BADB54A1}"/>
              </a:ext>
            </a:extLst>
          </p:cNvPr>
          <p:cNvGrpSpPr>
            <a:grpSpLocks/>
          </p:cNvGrpSpPr>
          <p:nvPr/>
        </p:nvGrpSpPr>
        <p:grpSpPr bwMode="auto">
          <a:xfrm>
            <a:off x="1181334" y="2863118"/>
            <a:ext cx="10162527" cy="2333473"/>
            <a:chOff x="336" y="624"/>
            <a:chExt cx="5136" cy="1056"/>
          </a:xfrm>
        </p:grpSpPr>
        <p:sp>
          <p:nvSpPr>
            <p:cNvPr id="4" name="Line 13">
              <a:extLst>
                <a:ext uri="{FF2B5EF4-FFF2-40B4-BE49-F238E27FC236}">
                  <a16:creationId xmlns:a16="http://schemas.microsoft.com/office/drawing/2014/main" id="{E6244587-E9AD-43D2-BDAF-6ABD25697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5" name="Line 14">
              <a:extLst>
                <a:ext uri="{FF2B5EF4-FFF2-40B4-BE49-F238E27FC236}">
                  <a16:creationId xmlns:a16="http://schemas.microsoft.com/office/drawing/2014/main" id="{0CE36185-9756-4A75-BEBE-2AE1A8C92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6" name="Line 15">
              <a:extLst>
                <a:ext uri="{FF2B5EF4-FFF2-40B4-BE49-F238E27FC236}">
                  <a16:creationId xmlns:a16="http://schemas.microsoft.com/office/drawing/2014/main" id="{BC918A77-BE55-4467-B6B0-7D583F6F2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922F97C0-861B-42FD-86D9-67637293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8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67" y="3872665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584" y="3049491"/>
            <a:ext cx="1828800" cy="5191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468" y="3065452"/>
            <a:ext cx="1828800" cy="5191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334" y="3799906"/>
            <a:ext cx="2933166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50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547" y="3923803"/>
            <a:ext cx="1514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Ô-xi</a:t>
            </a:r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4ABDB4C6-BECB-464E-B83A-00287D76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7" y="3621156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917" y="3888908"/>
            <a:ext cx="3633661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825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947" y="4012703"/>
            <a:ext cx="2274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5" grpId="0" animBg="1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898" y="353608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1054208" y="1921176"/>
            <a:ext cx="10503208" cy="3537669"/>
            <a:chOff x="169315" y="528866"/>
            <a:chExt cx="14793873" cy="12012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28866"/>
              <a:ext cx="14793873" cy="120128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1097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nl-NL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 vật trao đổi khí với môi trường để thực hiện quá trình quang hợp và hô hấp. Quang hợp diễn ra chủ yếu ở lá và cần có ánh sáng. Hô hấp diễn ra suốt ngày đêm và ở tất cả các bộ phận rễ, thân, lá,...</a:t>
              </a:r>
              <a:endParaRPr lang="en-US" sz="7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29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" y="823824"/>
            <a:ext cx="2143500" cy="1339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590" y="1928026"/>
            <a:ext cx="9948373" cy="2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0574" y="231605"/>
            <a:ext cx="11304104" cy="6414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27653" y="231605"/>
            <a:ext cx="1029693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 VỞ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2.Sự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kì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Chất dinh dưỡng được thực vật tự tổng hợp thông qua quá trình quang hợp.</a:t>
            </a:r>
          </a:p>
          <a:p>
            <a:pPr algn="just"/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Thực vật trao đổi khí với môi trường:</a:t>
            </a:r>
          </a:p>
          <a:p>
            <a:pPr algn="just"/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-Thực vật trao đổi khí với môi trường để thực hiện quá trình quang hợp và hô hấp. </a:t>
            </a:r>
          </a:p>
          <a:p>
            <a:pPr>
              <a:lnSpc>
                <a:spcPct val="130000"/>
              </a:lnSpc>
              <a:defRPr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355" y="3575981"/>
            <a:ext cx="516904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 trình quang hợp</a:t>
            </a: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202" y="5343222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4200" y="4569000"/>
            <a:ext cx="182880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561" y="4529230"/>
            <a:ext cx="182880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064" y="5223715"/>
            <a:ext cx="3387795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4860" y="5699204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253" y="5434585"/>
            <a:ext cx="243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níc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id="{4ABDB4C6-BECB-464E-B83A-00287D76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7" y="3621156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8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369" y="5212311"/>
            <a:ext cx="2285273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</a:p>
        </p:txBody>
      </p:sp>
      <p:sp>
        <p:nvSpPr>
          <p:cNvPr id="19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9708" y="5699204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8600" y="5343222"/>
            <a:ext cx="9116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Ô-xi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1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8539" y="414130"/>
            <a:ext cx="11304104" cy="6414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01149" y="636420"/>
            <a:ext cx="10323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 VỞ</a:t>
            </a: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138" y="1699373"/>
            <a:ext cx="516904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 trình hô hấp</a:t>
            </a: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214" y="3633692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672" y="2859470"/>
            <a:ext cx="182880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573" y="2819700"/>
            <a:ext cx="182880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36" y="3514185"/>
            <a:ext cx="3387795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9332" y="3989674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733" y="3746383"/>
            <a:ext cx="11109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Ô - xi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8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5182" y="3502780"/>
            <a:ext cx="3354648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</a:p>
        </p:txBody>
      </p:sp>
      <p:sp>
        <p:nvSpPr>
          <p:cNvPr id="19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8533" y="3989674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5630" y="3651755"/>
            <a:ext cx="2212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níc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30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32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33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" y="823824"/>
            <a:ext cx="2143500" cy="133939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43" y="1892137"/>
            <a:ext cx="8440802" cy="19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6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" y="823824"/>
            <a:ext cx="2143500" cy="13393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265" y="2606040"/>
            <a:ext cx="3097036" cy="1847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600" y="2007130"/>
            <a:ext cx="5590517" cy="3023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282" y="3059361"/>
            <a:ext cx="309703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48" y="1372092"/>
            <a:ext cx="4181863" cy="516583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15711" y="61992"/>
            <a:ext cx="10820290" cy="1387587"/>
            <a:chOff x="1147156" y="572516"/>
            <a:chExt cx="12988181" cy="33580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33580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 dinh dưỡng được thực vật tự tổng hợp thông qua quá trình nào?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" name="Line Callout 1 5"/>
          <p:cNvSpPr/>
          <p:nvPr/>
        </p:nvSpPr>
        <p:spPr>
          <a:xfrm>
            <a:off x="9482348" y="1501258"/>
            <a:ext cx="2053653" cy="727195"/>
          </a:xfrm>
          <a:prstGeom prst="borderCallout1">
            <a:avLst>
              <a:gd name="adj1" fmla="val 18750"/>
              <a:gd name="adj2" fmla="val -8333"/>
              <a:gd name="adj3" fmla="val 73334"/>
              <a:gd name="adj4" fmla="val -9672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 sáng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9350800" y="3955007"/>
            <a:ext cx="2427912" cy="974534"/>
          </a:xfrm>
          <a:prstGeom prst="borderCallout1">
            <a:avLst>
              <a:gd name="adj1" fmla="val 18750"/>
              <a:gd name="adj2" fmla="val -8333"/>
              <a:gd name="adj3" fmla="val 73334"/>
              <a:gd name="adj4" fmla="val -9672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</a:t>
            </a:r>
          </a:p>
          <a:p>
            <a:pPr algn="ctr">
              <a:lnSpc>
                <a:spcPct val="80000"/>
              </a:lnSpc>
            </a:pP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803868" y="4202346"/>
            <a:ext cx="2053653" cy="727195"/>
          </a:xfrm>
          <a:prstGeom prst="borderCallout1">
            <a:avLst>
              <a:gd name="adj1" fmla="val 88837"/>
              <a:gd name="adj2" fmla="val 104806"/>
              <a:gd name="adj3" fmla="val 189190"/>
              <a:gd name="adj4" fmla="val 27815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45419" y="1815057"/>
            <a:ext cx="2692316" cy="1411214"/>
            <a:chOff x="169315" y="525230"/>
            <a:chExt cx="14793873" cy="117147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25230"/>
              <a:ext cx="14793873" cy="117147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345991" y="533662"/>
              <a:ext cx="14440521" cy="99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Quá trình quang hợp.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8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092784" y="147621"/>
            <a:ext cx="5741934" cy="807120"/>
            <a:chOff x="169315" y="525230"/>
            <a:chExt cx="14793873" cy="117147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25230"/>
              <a:ext cx="14793873" cy="117147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345991" y="533662"/>
              <a:ext cx="14440521" cy="99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Quá trình quang hợp.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18461" y="2647420"/>
            <a:ext cx="3063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các-bô-nic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9707976" y="1489676"/>
            <a:ext cx="202421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 RA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D14C5-3FFA-47E7-B0C8-FE52011C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42" y="503583"/>
            <a:ext cx="834221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388729" y="1629110"/>
            <a:ext cx="201168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394569" y="3286871"/>
            <a:ext cx="2195796" cy="82552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>
            <a:off x="8104469" y="3736830"/>
            <a:ext cx="2518707" cy="1100845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9956052" y="3090499"/>
            <a:ext cx="1928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Khí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noProof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ô-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4381" y="764578"/>
            <a:ext cx="2196846" cy="219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898" y="353608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1054208" y="1921176"/>
            <a:ext cx="10503208" cy="3537669"/>
            <a:chOff x="169315" y="528866"/>
            <a:chExt cx="14793873" cy="12012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28866"/>
              <a:ext cx="14793873" cy="120128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116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nl-NL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6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" y="823824"/>
            <a:ext cx="2143500" cy="13393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6269" y="2613601"/>
            <a:ext cx="3097036" cy="18472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095" y="1843917"/>
            <a:ext cx="6822015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30941" y="162754"/>
            <a:ext cx="10687849" cy="1295347"/>
            <a:chOff x="1147156" y="572516"/>
            <a:chExt cx="13337768" cy="42002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3337768" cy="420028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92952" y="611814"/>
              <a:ext cx="12922346" cy="357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en-US" sz="44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nl-NL" sz="3800">
                  <a:latin typeface="Cambria" panose="02040503050406030204" pitchFamily="18" charset="0"/>
                  <a:ea typeface="Cambria" panose="02040503050406030204" pitchFamily="18" charset="0"/>
                </a:rPr>
                <a:t>Sự trao đổi khí với môi trường khi thực vật </a:t>
              </a:r>
              <a:r>
                <a:rPr lang="nl-NL" sz="3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quang hợp</a:t>
              </a:r>
              <a:r>
                <a:rPr lang="nl-NL" sz="3800">
                  <a:latin typeface="Cambria" panose="02040503050406030204" pitchFamily="18" charset="0"/>
                  <a:ea typeface="Cambria" panose="02040503050406030204" pitchFamily="18" charset="0"/>
                </a:rPr>
                <a:t> và </a:t>
              </a:r>
              <a:r>
                <a:rPr lang="nl-NL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 hấp </a:t>
              </a:r>
              <a:r>
                <a:rPr lang="nl-NL" sz="3800">
                  <a:latin typeface="Cambria" panose="02040503050406030204" pitchFamily="18" charset="0"/>
                  <a:ea typeface="Cambria" panose="02040503050406030204" pitchFamily="18" charset="0"/>
                </a:rPr>
                <a:t>khác nhau như thế nào?</a:t>
              </a:r>
              <a:endParaRPr lang="en-US" sz="3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87740"/>
              </p:ext>
            </p:extLst>
          </p:nvPr>
        </p:nvGraphicFramePr>
        <p:xfrm>
          <a:off x="630939" y="1705230"/>
          <a:ext cx="10687850" cy="43751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40172">
                  <a:extLst>
                    <a:ext uri="{9D8B030D-6E8A-4147-A177-3AD203B41FA5}">
                      <a16:colId xmlns:a16="http://schemas.microsoft.com/office/drawing/2014/main" val="1910709688"/>
                    </a:ext>
                  </a:extLst>
                </a:gridCol>
                <a:gridCol w="4085061">
                  <a:extLst>
                    <a:ext uri="{9D8B030D-6E8A-4147-A177-3AD203B41FA5}">
                      <a16:colId xmlns:a16="http://schemas.microsoft.com/office/drawing/2014/main" val="2248522969"/>
                    </a:ext>
                  </a:extLst>
                </a:gridCol>
                <a:gridCol w="3562617">
                  <a:extLst>
                    <a:ext uri="{9D8B030D-6E8A-4147-A177-3AD203B41FA5}">
                      <a16:colId xmlns:a16="http://schemas.microsoft.com/office/drawing/2014/main" val="3568163499"/>
                    </a:ext>
                  </a:extLst>
                </a:gridCol>
              </a:tblGrid>
              <a:tr h="857559"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3600" baseline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HỢP</a:t>
                      </a:r>
                      <a:endParaRPr lang="en-US" sz="360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sz="3600" baseline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HẤP</a:t>
                      </a:r>
                      <a:endParaRPr lang="en-US" sz="360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77883"/>
                  </a:ext>
                </a:extLst>
              </a:tr>
              <a:tr h="857559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 diễn ra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990666"/>
                  </a:ext>
                </a:extLst>
              </a:tr>
              <a:tr h="857559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phận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thực hiện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022929"/>
                  </a:ext>
                </a:extLst>
              </a:tr>
              <a:tr h="857559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vật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lấy vào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93683"/>
                  </a:ext>
                </a:extLst>
              </a:tr>
              <a:tr h="857559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vật thải ra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7941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80021" y="2718487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Ban ngày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2443" y="2718487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ngày và đêm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5307" y="3559087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 cây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2443" y="3559087"/>
            <a:ext cx="340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Thân, rễ, lá,…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5306" y="4424300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Các-bô-níc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1275" y="4514450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Ô-xi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0021" y="5289684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Ô-xi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1274" y="5367903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Các-bô-níc</a:t>
            </a:r>
          </a:p>
        </p:txBody>
      </p:sp>
    </p:spTree>
    <p:extLst>
      <p:ext uri="{BB962C8B-B14F-4D97-AF65-F5344CB8AC3E}">
        <p14:creationId xmlns:p14="http://schemas.microsoft.com/office/powerpoint/2010/main" val="10625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62" y="885940"/>
            <a:ext cx="107009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NL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sơ đồ mô tả sự trao đổi khí với môi trường khi thực vật quang hợp.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27293385-DB6F-453C-BD64-3EE7BADB54A1}"/>
              </a:ext>
            </a:extLst>
          </p:cNvPr>
          <p:cNvGrpSpPr>
            <a:grpSpLocks/>
          </p:cNvGrpSpPr>
          <p:nvPr/>
        </p:nvGrpSpPr>
        <p:grpSpPr bwMode="auto">
          <a:xfrm>
            <a:off x="616048" y="2692793"/>
            <a:ext cx="10701310" cy="2333473"/>
            <a:chOff x="336" y="624"/>
            <a:chExt cx="5136" cy="1056"/>
          </a:xfrm>
        </p:grpSpPr>
        <p:sp>
          <p:nvSpPr>
            <p:cNvPr id="4" name="Line 13">
              <a:extLst>
                <a:ext uri="{FF2B5EF4-FFF2-40B4-BE49-F238E27FC236}">
                  <a16:creationId xmlns:a16="http://schemas.microsoft.com/office/drawing/2014/main" id="{E6244587-E9AD-43D2-BDAF-6ABD25697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5" name="Line 14">
              <a:extLst>
                <a:ext uri="{FF2B5EF4-FFF2-40B4-BE49-F238E27FC236}">
                  <a16:creationId xmlns:a16="http://schemas.microsoft.com/office/drawing/2014/main" id="{0CE36185-9756-4A75-BEBE-2AE1A8C92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6" name="Line 15">
              <a:extLst>
                <a:ext uri="{FF2B5EF4-FFF2-40B4-BE49-F238E27FC236}">
                  <a16:creationId xmlns:a16="http://schemas.microsoft.com/office/drawing/2014/main" id="{BC918A77-BE55-4467-B6B0-7D583F6F2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922F97C0-861B-42FD-86D9-67637293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8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7108" y="3777199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584" y="3049491"/>
            <a:ext cx="1828800" cy="5191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468" y="2957629"/>
            <a:ext cx="1828800" cy="5191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38" y="3692083"/>
            <a:ext cx="4176470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308" y="4267978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363" y="3967353"/>
            <a:ext cx="2432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</a:t>
            </a:r>
            <a:r>
              <a:rPr lang="en-US" sz="3000" b="1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-níc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4ABDB4C6-BECB-464E-B83A-00287D76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7" y="3621156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369" y="3781085"/>
            <a:ext cx="2553208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9723" y="4267978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165" y="4017479"/>
            <a:ext cx="1192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Ô-xi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5" grpId="0" animBg="1"/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399</Words>
  <Application>Microsoft Office PowerPoint</Application>
  <PresentationFormat>Widescreen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#9Slide07 HoneyCream</vt:lpstr>
      <vt:lpstr>Arial</vt:lpstr>
      <vt:lpstr>Calibri</vt:lpstr>
      <vt:lpstr>Cambria</vt:lpstr>
      <vt:lpstr>等线</vt:lpstr>
      <vt:lpstr>思源黑体 CN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61</cp:revision>
  <dcterms:created xsi:type="dcterms:W3CDTF">2023-10-30T15:46:34Z</dcterms:created>
  <dcterms:modified xsi:type="dcterms:W3CDTF">2025-04-18T15:05:31Z</dcterms:modified>
</cp:coreProperties>
</file>