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02" r:id="rId1"/>
    <p:sldMasterId id="2147483714" r:id="rId2"/>
    <p:sldMasterId id="2147483726" r:id="rId3"/>
  </p:sldMasterIdLst>
  <p:notesMasterIdLst>
    <p:notesMasterId r:id="rId26"/>
  </p:notesMasterIdLst>
  <p:sldIdLst>
    <p:sldId id="4364" r:id="rId4"/>
    <p:sldId id="4386" r:id="rId5"/>
    <p:sldId id="4380" r:id="rId6"/>
    <p:sldId id="4381" r:id="rId7"/>
    <p:sldId id="4382" r:id="rId8"/>
    <p:sldId id="4387" r:id="rId9"/>
    <p:sldId id="4365" r:id="rId10"/>
    <p:sldId id="4366" r:id="rId11"/>
    <p:sldId id="4367" r:id="rId12"/>
    <p:sldId id="4368" r:id="rId13"/>
    <p:sldId id="4369" r:id="rId14"/>
    <p:sldId id="4370" r:id="rId15"/>
    <p:sldId id="4371" r:id="rId16"/>
    <p:sldId id="4372" r:id="rId17"/>
    <p:sldId id="4373" r:id="rId18"/>
    <p:sldId id="4374" r:id="rId19"/>
    <p:sldId id="4375" r:id="rId20"/>
    <p:sldId id="4376" r:id="rId21"/>
    <p:sldId id="4377" r:id="rId22"/>
    <p:sldId id="4378" r:id="rId23"/>
    <p:sldId id="4388" r:id="rId24"/>
    <p:sldId id="4379" r:id="rId25"/>
  </p:sldIdLst>
  <p:sldSz cx="12192000" cy="6858000"/>
  <p:notesSz cx="6858000" cy="9144000"/>
  <p:embeddedFontLst>
    <p:embeddedFont>
      <p:font typeface="Pangolin" panose="020B0604020202020204" charset="0"/>
      <p:regular r:id="rId27"/>
    </p:embeddedFont>
    <p:embeddedFont>
      <p:font typeface="Roboto" panose="02000000000000000000" pitchFamily="2" charset="0"/>
      <p:regular r:id="rId28"/>
      <p:bold r:id="rId29"/>
      <p:italic r:id="rId30"/>
      <p:boldItalic r:id="rId31"/>
    </p:embeddedFont>
    <p:embeddedFont>
      <p:font typeface="Roboto Black" panose="02000000000000000000" pitchFamily="2" charset="0"/>
      <p:regular r:id="rId32"/>
      <p:bold r:id="rId33"/>
      <p:boldItalic r:id="rId34"/>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E9EE"/>
    <a:srgbClr val="EE9974"/>
    <a:srgbClr val="CEECDC"/>
    <a:srgbClr val="BDD7EE"/>
    <a:srgbClr val="DFCEBC"/>
    <a:srgbClr val="CB6CE6"/>
    <a:srgbClr val="A5B2D3"/>
    <a:srgbClr val="95624C"/>
    <a:srgbClr val="B94917"/>
    <a:srgbClr val="8DD3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10" autoAdjust="0"/>
    <p:restoredTop sz="83192" autoAdjust="0"/>
  </p:normalViewPr>
  <p:slideViewPr>
    <p:cSldViewPr snapToGrid="0">
      <p:cViewPr varScale="1">
        <p:scale>
          <a:sx n="59" d="100"/>
          <a:sy n="59" d="100"/>
        </p:scale>
        <p:origin x="12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font" Target="fonts/font8.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7.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6.fntdata"/><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2.fntdata"/><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5.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886C9A-2569-46F8-987B-630E79973BE1}" type="datetimeFigureOut">
              <a:rPr lang="vi-VN" smtClean="0"/>
              <a:t>11/12/2024</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EB516E-07DC-497B-9789-361D47A843FC}" type="slidenum">
              <a:rPr lang="vi-VN" smtClean="0"/>
              <a:t>‹#›</a:t>
            </a:fld>
            <a:endParaRPr lang="vi-VN"/>
          </a:p>
        </p:txBody>
      </p:sp>
    </p:spTree>
    <p:extLst>
      <p:ext uri="{BB962C8B-B14F-4D97-AF65-F5344CB8AC3E}">
        <p14:creationId xmlns:p14="http://schemas.microsoft.com/office/powerpoint/2010/main" val="1453063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61647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GV</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cho</a:t>
            </a:r>
            <a:r>
              <a:rPr lang="en-US" baseline="0" dirty="0">
                <a:latin typeface="Times New Roman" panose="02020603050405020304" pitchFamily="18" charset="0"/>
                <a:cs typeface="Times New Roman" panose="02020603050405020304" pitchFamily="18" charset="0"/>
              </a:rPr>
              <a:t> </a:t>
            </a:r>
            <a:r>
              <a:rPr lang="en-US" baseline="0">
                <a:latin typeface="Times New Roman" panose="02020603050405020304" pitchFamily="18" charset="0"/>
                <a:cs typeface="Times New Roman" panose="02020603050405020304" pitchFamily="18" charset="0"/>
              </a:rPr>
              <a:t>HS thực hiện theo ý </a:t>
            </a:r>
            <a:r>
              <a:rPr lang="en-US" baseline="0" dirty="0" err="1">
                <a:latin typeface="Times New Roman" panose="02020603050405020304" pitchFamily="18" charset="0"/>
                <a:cs typeface="Times New Roman" panose="02020603050405020304" pitchFamily="18" charset="0"/>
              </a:rPr>
              <a:t>tưởng</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của</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nhóm</a:t>
            </a:r>
            <a:r>
              <a:rPr lang="en-US" baseline="0">
                <a:latin typeface="Times New Roman" panose="02020603050405020304" pitchFamily="18" charset="0"/>
                <a:cs typeface="Times New Roman" panose="02020603050405020304" pitchFamily="18" charset="0"/>
              </a:rPr>
              <a:t>, hướng dẫn nếu </a:t>
            </a:r>
            <a:r>
              <a:rPr lang="en-US" baseline="0" dirty="0" err="1">
                <a:latin typeface="Times New Roman" panose="02020603050405020304" pitchFamily="18" charset="0"/>
                <a:cs typeface="Times New Roman" panose="02020603050405020304" pitchFamily="18" charset="0"/>
              </a:rPr>
              <a:t>nhóm</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gặp</a:t>
            </a:r>
            <a:r>
              <a:rPr lang="en-US" baseline="0" dirty="0">
                <a:latin typeface="Times New Roman" panose="02020603050405020304" pitchFamily="18" charset="0"/>
                <a:cs typeface="Times New Roman" panose="02020603050405020304" pitchFamily="18" charset="0"/>
              </a:rPr>
              <a:t> </a:t>
            </a:r>
            <a:r>
              <a:rPr lang="en-US" baseline="0" err="1">
                <a:latin typeface="Times New Roman" panose="02020603050405020304" pitchFamily="18" charset="0"/>
                <a:cs typeface="Times New Roman" panose="02020603050405020304" pitchFamily="18" charset="0"/>
              </a:rPr>
              <a:t>khó</a:t>
            </a:r>
            <a:r>
              <a:rPr lang="en-US" baseline="0">
                <a:latin typeface="Times New Roman" panose="02020603050405020304" pitchFamily="18" charset="0"/>
                <a:cs typeface="Times New Roman" panose="02020603050405020304" pitchFamily="18" charset="0"/>
              </a:rPr>
              <a:t> khăn</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781184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 hướng</a:t>
            </a:r>
            <a:r>
              <a:rPr lang="en-US" baseline="0">
                <a:latin typeface="Times New Roman" panose="02020603050405020304" pitchFamily="18" charset="0"/>
                <a:cs typeface="Times New Roman" panose="02020603050405020304" pitchFamily="18" charset="0"/>
              </a:rPr>
              <a:t> dẫn HS làm theo mẫu, gợi ý để hs có những cách làm sáng tạo</a:t>
            </a:r>
            <a:endParaRPr lang="vi-V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8884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 hướng</a:t>
            </a:r>
            <a:r>
              <a:rPr lang="en-US" baseline="0">
                <a:latin typeface="Times New Roman" panose="02020603050405020304" pitchFamily="18" charset="0"/>
                <a:cs typeface="Times New Roman" panose="02020603050405020304" pitchFamily="18" charset="0"/>
              </a:rPr>
              <a:t> dẫn, gợi ý để hs thực hiện</a:t>
            </a:r>
            <a:endParaRPr lang="vi-V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726774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 hướng</a:t>
            </a:r>
            <a:r>
              <a:rPr lang="en-US" baseline="0">
                <a:latin typeface="Times New Roman" panose="02020603050405020304" pitchFamily="18" charset="0"/>
                <a:cs typeface="Times New Roman" panose="02020603050405020304" pitchFamily="18" charset="0"/>
              </a:rPr>
              <a:t> dẫn, gợi ý để hs thực hiện</a:t>
            </a:r>
            <a:endParaRPr lang="vi-V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730887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 hướng</a:t>
            </a:r>
            <a:r>
              <a:rPr lang="en-US" baseline="0">
                <a:latin typeface="Times New Roman" panose="02020603050405020304" pitchFamily="18" charset="0"/>
                <a:cs typeface="Times New Roman" panose="02020603050405020304" pitchFamily="18" charset="0"/>
              </a:rPr>
              <a:t> dẫn, gợi ý để hs thực hiện</a:t>
            </a:r>
            <a:endParaRPr lang="vi-V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372224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 hướng</a:t>
            </a:r>
            <a:r>
              <a:rPr lang="en-US" baseline="0">
                <a:latin typeface="Times New Roman" panose="02020603050405020304" pitchFamily="18" charset="0"/>
                <a:cs typeface="Times New Roman" panose="02020603050405020304" pitchFamily="18" charset="0"/>
              </a:rPr>
              <a:t> dẫn, gợi ý để hs có những cách làm sáng tạo</a:t>
            </a:r>
            <a:endParaRPr lang="vi-V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203861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Kiểm tra theo tiêu</a:t>
            </a:r>
            <a:r>
              <a:rPr lang="en-US" baseline="0"/>
              <a:t> chí, điều chỉnh nếu chưa đúng tiêu chí</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237405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aseline="0">
                <a:latin typeface="Times New Roman" panose="02020603050405020304" pitchFamily="18" charset="0"/>
                <a:cs typeface="Times New Roman" panose="02020603050405020304" pitchFamily="18" charset="0"/>
              </a:rPr>
              <a:t>Các nhóm trình bày về </a:t>
            </a:r>
            <a:r>
              <a:rPr lang="en-US" baseline="0">
                <a:latin typeface="Times New Roman" panose="02020603050405020304" pitchFamily="18" charset="0"/>
                <a:cs typeface="Times New Roman" panose="02020603050405020304" pitchFamily="18" charset="0"/>
              </a:rPr>
              <a:t>sản phẩm </a:t>
            </a:r>
            <a:r>
              <a:rPr lang="vi-VN" baseline="0">
                <a:latin typeface="Times New Roman" panose="02020603050405020304" pitchFamily="18" charset="0"/>
                <a:cs typeface="Times New Roman" panose="02020603050405020304" pitchFamily="18" charset="0"/>
              </a:rPr>
              <a:t>của nhóm mình</a:t>
            </a:r>
            <a:r>
              <a:rPr lang="en-US" baseline="0">
                <a:latin typeface="Times New Roman" panose="02020603050405020304" pitchFamily="18" charset="0"/>
                <a:cs typeface="Times New Roman" panose="02020603050405020304" pitchFamily="18" charset="0"/>
              </a:rPr>
              <a:t>, vật liệu sử dụng, cách làm, công dụng của sản phẩm, khó khăn khi làm sản phẩm, cách khắc phục</a:t>
            </a:r>
            <a:endParaRPr lang="vi-VN" baseline="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09162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hướng</a:t>
            </a:r>
            <a:r>
              <a:rPr lang="en-US" dirty="0"/>
              <a:t> </a:t>
            </a:r>
            <a:r>
              <a:rPr lang="en-US" dirty="0" err="1"/>
              <a:t>dẫn</a:t>
            </a:r>
            <a:r>
              <a:rPr lang="en-US" dirty="0"/>
              <a:t> HS </a:t>
            </a:r>
            <a:r>
              <a:rPr lang="en-US" dirty="0" err="1"/>
              <a:t>đánh</a:t>
            </a:r>
            <a:r>
              <a:rPr lang="en-US" dirty="0"/>
              <a:t> </a:t>
            </a:r>
            <a:r>
              <a:rPr lang="en-US" dirty="0" err="1"/>
              <a:t>giá</a:t>
            </a:r>
            <a:r>
              <a:rPr lang="en-US" dirty="0"/>
              <a:t> </a:t>
            </a:r>
            <a:r>
              <a:rPr lang="en-US" dirty="0" err="1"/>
              <a:t>theo</a:t>
            </a:r>
            <a:r>
              <a:rPr lang="en-US" dirty="0"/>
              <a:t> </a:t>
            </a:r>
            <a:r>
              <a:rPr lang="en-US" dirty="0" err="1"/>
              <a:t>từng</a:t>
            </a:r>
            <a:r>
              <a:rPr lang="en-US" dirty="0"/>
              <a:t> </a:t>
            </a:r>
            <a:r>
              <a:rPr lang="en-US" dirty="0" err="1"/>
              <a:t>tiêu</a:t>
            </a:r>
            <a:r>
              <a:rPr lang="en-US" dirty="0"/>
              <a:t> </a:t>
            </a:r>
            <a:r>
              <a:rPr lang="en-US" dirty="0" err="1"/>
              <a:t>chí</a:t>
            </a:r>
            <a:r>
              <a:rPr lang="en-US" dirty="0"/>
              <a:t> </a:t>
            </a:r>
            <a:r>
              <a:rPr lang="en-US" dirty="0" err="1"/>
              <a:t>bằng</a:t>
            </a:r>
            <a:r>
              <a:rPr lang="en-US" dirty="0"/>
              <a:t> </a:t>
            </a:r>
            <a:r>
              <a:rPr lang="en-US" dirty="0" err="1"/>
              <a:t>hình</a:t>
            </a:r>
            <a:r>
              <a:rPr lang="en-US" dirty="0"/>
              <a:t> </a:t>
            </a:r>
            <a:r>
              <a:rPr lang="en-US" dirty="0" err="1"/>
              <a:t>dán</a:t>
            </a:r>
            <a:r>
              <a:rPr lang="en-US" dirty="0"/>
              <a:t>. </a:t>
            </a:r>
            <a:r>
              <a:rPr lang="en-US" dirty="0" err="1"/>
              <a:t>Có</a:t>
            </a:r>
            <a:r>
              <a:rPr lang="en-US" dirty="0"/>
              <a:t> </a:t>
            </a:r>
            <a:r>
              <a:rPr lang="en-US" dirty="0" err="1"/>
              <a:t>thể</a:t>
            </a:r>
            <a:r>
              <a:rPr lang="en-US" dirty="0"/>
              <a:t> </a:t>
            </a:r>
            <a:r>
              <a:rPr lang="en-US" dirty="0" err="1"/>
              <a:t>tặng</a:t>
            </a:r>
            <a:r>
              <a:rPr lang="en-US" dirty="0"/>
              <a:t> </a:t>
            </a:r>
            <a:r>
              <a:rPr lang="en-US" dirty="0" err="1"/>
              <a:t>thêm</a:t>
            </a:r>
            <a:r>
              <a:rPr lang="en-US" dirty="0"/>
              <a:t> </a:t>
            </a:r>
            <a:r>
              <a:rPr lang="en-US" dirty="0" err="1"/>
              <a:t>hình</a:t>
            </a:r>
            <a:r>
              <a:rPr lang="en-US" dirty="0"/>
              <a:t> </a:t>
            </a:r>
            <a:r>
              <a:rPr lang="en-US" dirty="0" err="1"/>
              <a:t>dán</a:t>
            </a:r>
            <a:r>
              <a:rPr lang="en-US" dirty="0"/>
              <a:t> </a:t>
            </a:r>
            <a:r>
              <a:rPr lang="en-US" dirty="0" err="1"/>
              <a:t>cho</a:t>
            </a:r>
            <a:r>
              <a:rPr lang="en-US" dirty="0"/>
              <a:t> </a:t>
            </a:r>
            <a:r>
              <a:rPr lang="en-US" dirty="0" err="1"/>
              <a:t>điểm</a:t>
            </a:r>
            <a:r>
              <a:rPr lang="en-US" dirty="0"/>
              <a:t> </a:t>
            </a:r>
            <a:r>
              <a:rPr lang="en-US" dirty="0" err="1"/>
              <a:t>sáng</a:t>
            </a:r>
            <a:r>
              <a:rPr lang="en-US" dirty="0"/>
              <a:t> </a:t>
            </a:r>
            <a:r>
              <a:rPr lang="en-US" dirty="0" err="1"/>
              <a:t>tạo</a:t>
            </a:r>
            <a:r>
              <a:rPr lang="en-US" dirty="0"/>
              <a:t>, </a:t>
            </a:r>
            <a:r>
              <a:rPr lang="en-US" dirty="0" err="1"/>
              <a:t>làm</a:t>
            </a:r>
            <a:r>
              <a:rPr lang="en-US" dirty="0"/>
              <a:t> </a:t>
            </a:r>
            <a:r>
              <a:rPr lang="en-US" dirty="0" err="1"/>
              <a:t>nhanh</a:t>
            </a:r>
            <a:r>
              <a:rPr lang="en-US" dirty="0"/>
              <a:t>, </a:t>
            </a:r>
            <a:r>
              <a:rPr lang="en-US" dirty="0" err="1"/>
              <a:t>đẹp</a:t>
            </a:r>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912741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Trong quá trình dạy học, GV thường xuyên khuyến khích HS bằng các câu khen khi HS trả lời đúng</a:t>
            </a:r>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30129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a:t>
            </a:r>
            <a:r>
              <a:rPr lang="en-US"/>
              <a:t>tổ</a:t>
            </a:r>
            <a:r>
              <a:rPr lang="en-US" baseline="0"/>
              <a:t> chức cho HS chơi. </a:t>
            </a:r>
            <a:r>
              <a:rPr lang="vi-VN" baseline="0"/>
              <a:t>Quy luật: Hình vuông </a:t>
            </a:r>
            <a:r>
              <a:rPr lang="en-US" baseline="0"/>
              <a:t>và chấm tròn </a:t>
            </a:r>
            <a:r>
              <a:rPr lang="vi-VN" baseline="0"/>
              <a:t>xoay theo chiều kim đồng hồ, </a:t>
            </a:r>
            <a:r>
              <a:rPr lang="en-US" baseline="0"/>
              <a:t>trong đó </a:t>
            </a:r>
            <a:r>
              <a:rPr lang="vi-VN" baseline="0"/>
              <a:t>mỗi vòng</a:t>
            </a:r>
            <a:r>
              <a:rPr lang="en-US" baseline="0"/>
              <a:t> hình vuông</a:t>
            </a:r>
            <a:r>
              <a:rPr lang="vi-VN" baseline="0"/>
              <a:t> di chuyển 90 độ</a:t>
            </a:r>
            <a:r>
              <a:rPr lang="en-US" baseline="0"/>
              <a:t>, chấm trắng di chuyển từng góc, chấm sanh di chuyển 2 góc</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56223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a:t>
            </a:r>
            <a:r>
              <a:rPr lang="en-US"/>
              <a:t>tổ</a:t>
            </a:r>
            <a:r>
              <a:rPr lang="en-US" baseline="0"/>
              <a:t> chức cho HS chơi. </a:t>
            </a:r>
            <a:r>
              <a:rPr lang="vi-VN" baseline="0"/>
              <a:t>Quy luật: Ở mỗi hàng theo hướng từ trái sang phải, lấy hình 1 chồng lên hình 2, ta có hình 3. Quy tắc chồng hình như sau:</a:t>
            </a:r>
          </a:p>
          <a:p>
            <a:endParaRPr lang="vi-VN" baseline="0"/>
          </a:p>
          <a:p>
            <a:r>
              <a:rPr lang="vi-VN" baseline="0"/>
              <a:t>- Giữ nguyên hình thoi ở giữa</a:t>
            </a:r>
          </a:p>
          <a:p>
            <a:endParaRPr lang="vi-VN" baseline="0"/>
          </a:p>
          <a:p>
            <a:r>
              <a:rPr lang="vi-VN" baseline="0"/>
              <a:t>- Với các chấm tròn, hai chấm cùng màu chồng lên nhau sẽ ra chấm có màu ngược lại, hai chấm khác màu chồng lên nhau hoặc không chồng lên chấm nào sẽ biến mất.</a:t>
            </a:r>
          </a:p>
          <a:p>
            <a:endParaRPr lang="vi-VN" baseline="0"/>
          </a:p>
          <a:p>
            <a:r>
              <a:rPr lang="vi-VN" baseline="0"/>
              <a:t>Hình cần tìm chỉ còn một hình thoi ở chính giữa, các chấm tròn đều biến mất vì không chồng lên nhau. 3 là đáp án đúng.</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98488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a:t>
            </a:r>
            <a:r>
              <a:rPr lang="en-US"/>
              <a:t>tổ</a:t>
            </a:r>
            <a:r>
              <a:rPr lang="en-US" baseline="0"/>
              <a:t> chức cho HS chơi. </a:t>
            </a:r>
            <a:r>
              <a:rPr lang="vi-VN" baseline="0"/>
              <a:t>Quy luật: </a:t>
            </a:r>
            <a:r>
              <a:rPr lang="en-US" baseline="0"/>
              <a:t>Do cân thăng bằng, tổng trọng lượng là 24kg, vậy mỗi bên là 12kg. Ở mỗi bên đều giữ thăng bằng nên mỗi dãy quả sẽ có số cân là 6kg. 3 quả táo bằng 6kg, vậy mỗi quả có trọng lượng là 2kg. 2 quả kiwi có tổng bằng 6kg, vậy mỗi quả có trọng lượng là 3kg. Táo + kiwi + cam = 2 + 3+ cam = 6, vậy cam bằng 1kg. Cam + cam + chuối = 1 + 1 + chuối = 6kg, vậy chuối bằng 4kg.</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85886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GV</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cho</a:t>
            </a:r>
            <a:r>
              <a:rPr lang="en-US" baseline="0" dirty="0">
                <a:latin typeface="Times New Roman" panose="02020603050405020304" pitchFamily="18" charset="0"/>
                <a:cs typeface="Times New Roman" panose="02020603050405020304" pitchFamily="18" charset="0"/>
              </a:rPr>
              <a:t> HS </a:t>
            </a:r>
            <a:r>
              <a:rPr lang="en-US" baseline="0" dirty="0" err="1">
                <a:latin typeface="Times New Roman" panose="02020603050405020304" pitchFamily="18" charset="0"/>
                <a:cs typeface="Times New Roman" panose="02020603050405020304" pitchFamily="18" charset="0"/>
              </a:rPr>
              <a:t>thảo</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luận</a:t>
            </a:r>
            <a:r>
              <a:rPr lang="en-US" baseline="0" dirty="0">
                <a:latin typeface="Times New Roman" panose="02020603050405020304" pitchFamily="18" charset="0"/>
                <a:cs typeface="Times New Roman" panose="02020603050405020304" pitchFamily="18" charset="0"/>
              </a:rPr>
              <a:t> </a:t>
            </a:r>
            <a:r>
              <a:rPr lang="en-US" baseline="0" err="1">
                <a:latin typeface="Times New Roman" panose="02020603050405020304" pitchFamily="18" charset="0"/>
                <a:cs typeface="Times New Roman" panose="02020603050405020304" pitchFamily="18" charset="0"/>
              </a:rPr>
              <a:t>nhóm</a:t>
            </a:r>
            <a:r>
              <a:rPr lang="en-US" baseline="0">
                <a:latin typeface="Times New Roman" panose="02020603050405020304" pitchFamily="18" charset="0"/>
                <a:cs typeface="Times New Roman" panose="02020603050405020304" pitchFamily="18" charset="0"/>
              </a:rPr>
              <a:t> chia sẻ </a:t>
            </a:r>
            <a:r>
              <a:rPr lang="en-US" baseline="0" dirty="0">
                <a:latin typeface="Times New Roman" panose="02020603050405020304" pitchFamily="18" charset="0"/>
                <a:cs typeface="Times New Roman" panose="02020603050405020304" pitchFamily="18" charset="0"/>
              </a:rPr>
              <a:t>ý </a:t>
            </a:r>
            <a:r>
              <a:rPr lang="en-US" baseline="0" dirty="0" err="1">
                <a:latin typeface="Times New Roman" panose="02020603050405020304" pitchFamily="18" charset="0"/>
                <a:cs typeface="Times New Roman" panose="02020603050405020304" pitchFamily="18" charset="0"/>
              </a:rPr>
              <a:t>tưởng</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của</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nhóm</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hỗ</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trợ</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nếu</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nhóm</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gặp</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khó</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khăn</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trong</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việc</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thể</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hiện</a:t>
            </a:r>
            <a:r>
              <a:rPr lang="en-US" baseline="0" dirty="0">
                <a:latin typeface="Times New Roman" panose="02020603050405020304" pitchFamily="18" charset="0"/>
                <a:cs typeface="Times New Roman" panose="02020603050405020304" pitchFamily="18" charset="0"/>
              </a:rPr>
              <a:t> </a:t>
            </a:r>
            <a:r>
              <a:rPr lang="en-US" baseline="0">
                <a:latin typeface="Times New Roman" panose="02020603050405020304" pitchFamily="18" charset="0"/>
                <a:cs typeface="Times New Roman" panose="02020603050405020304" pitchFamily="18" charset="0"/>
              </a:rPr>
              <a:t>ý tưởng. Trước khi HS thảo luận, GV chiếu tiêu chí và yêu cầu HS thảo luận dựa vào các tiêu chí</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3810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a:t>
            </a:r>
            <a:r>
              <a:rPr lang="en-US" baseline="0" dirty="0"/>
              <a:t> </a:t>
            </a:r>
            <a:r>
              <a:rPr lang="en-US" baseline="0" dirty="0" err="1"/>
              <a:t>nêu</a:t>
            </a:r>
            <a:r>
              <a:rPr lang="en-US" baseline="0" dirty="0"/>
              <a:t> </a:t>
            </a:r>
            <a:r>
              <a:rPr lang="en-US" baseline="0" dirty="0" err="1"/>
              <a:t>yêu</a:t>
            </a:r>
            <a:r>
              <a:rPr lang="en-US" baseline="0" dirty="0"/>
              <a:t> </a:t>
            </a:r>
            <a:r>
              <a:rPr lang="en-US" baseline="0" dirty="0" err="1"/>
              <a:t>cầu</a:t>
            </a:r>
            <a:r>
              <a:rPr lang="en-US" baseline="0" dirty="0"/>
              <a:t> </a:t>
            </a:r>
            <a:r>
              <a:rPr lang="en-US" baseline="0" dirty="0" err="1"/>
              <a:t>sản</a:t>
            </a:r>
            <a:r>
              <a:rPr lang="en-US" baseline="0" dirty="0"/>
              <a:t> </a:t>
            </a:r>
            <a:r>
              <a:rPr lang="en-US" baseline="0" dirty="0" err="1"/>
              <a:t>phẩm</a:t>
            </a:r>
            <a:r>
              <a:rPr lang="en-US" baseline="0" dirty="0"/>
              <a:t>, </a:t>
            </a:r>
            <a:r>
              <a:rPr lang="en-US" baseline="0" dirty="0" err="1"/>
              <a:t>trong</a:t>
            </a:r>
            <a:r>
              <a:rPr lang="en-US" baseline="0" dirty="0"/>
              <a:t> </a:t>
            </a:r>
            <a:r>
              <a:rPr lang="en-US" baseline="0" dirty="0" err="1"/>
              <a:t>đó</a:t>
            </a:r>
            <a:r>
              <a:rPr lang="en-US" baseline="0" dirty="0"/>
              <a:t> </a:t>
            </a:r>
            <a:r>
              <a:rPr lang="en-US" baseline="0" dirty="0" err="1"/>
              <a:t>có</a:t>
            </a:r>
            <a:r>
              <a:rPr lang="en-US" baseline="0" dirty="0"/>
              <a:t> </a:t>
            </a:r>
            <a:r>
              <a:rPr lang="en-US" baseline="0" dirty="0" err="1"/>
              <a:t>thể</a:t>
            </a:r>
            <a:r>
              <a:rPr lang="en-US" baseline="0" dirty="0"/>
              <a:t> </a:t>
            </a:r>
            <a:r>
              <a:rPr lang="en-US" baseline="0" dirty="0" err="1"/>
              <a:t>gợi</a:t>
            </a:r>
            <a:r>
              <a:rPr lang="en-US" baseline="0" dirty="0"/>
              <a:t> </a:t>
            </a:r>
            <a:r>
              <a:rPr lang="en-US" baseline="0" dirty="0" err="1"/>
              <a:t>mở</a:t>
            </a:r>
            <a:r>
              <a:rPr lang="en-US" baseline="0" dirty="0"/>
              <a:t> </a:t>
            </a:r>
            <a:r>
              <a:rPr lang="en-US" baseline="0" dirty="0" err="1"/>
              <a:t>cho</a:t>
            </a:r>
            <a:r>
              <a:rPr lang="en-US" baseline="0" dirty="0"/>
              <a:t> HS </a:t>
            </a:r>
            <a:r>
              <a:rPr lang="en-US" baseline="0" dirty="0" err="1"/>
              <a:t>cách</a:t>
            </a:r>
            <a:r>
              <a:rPr lang="en-US" baseline="0" dirty="0"/>
              <a:t> </a:t>
            </a:r>
            <a:r>
              <a:rPr lang="en-US" baseline="0" dirty="0" err="1"/>
              <a:t>làm</a:t>
            </a:r>
            <a:r>
              <a:rPr lang="en-US" baseline="0" dirty="0"/>
              <a:t> </a:t>
            </a:r>
            <a:r>
              <a:rPr lang="en-US" baseline="0" dirty="0" err="1"/>
              <a:t>sử</a:t>
            </a:r>
            <a:r>
              <a:rPr lang="en-US" baseline="0" dirty="0"/>
              <a:t> </a:t>
            </a:r>
            <a:r>
              <a:rPr lang="en-US" baseline="0" dirty="0" err="1"/>
              <a:t>dụng</a:t>
            </a:r>
            <a:r>
              <a:rPr lang="en-US" baseline="0" dirty="0"/>
              <a:t> </a:t>
            </a:r>
            <a:r>
              <a:rPr lang="en-US" baseline="0" dirty="0" err="1"/>
              <a:t>hình</a:t>
            </a:r>
            <a:r>
              <a:rPr lang="en-US" baseline="0" dirty="0"/>
              <a:t> </a:t>
            </a:r>
            <a:r>
              <a:rPr lang="en-US" baseline="0" dirty="0" err="1"/>
              <a:t>vẽ</a:t>
            </a:r>
            <a:r>
              <a:rPr lang="en-US" baseline="0"/>
              <a:t>, dán tranh ảnh</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21253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GV</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cho</a:t>
            </a:r>
            <a:r>
              <a:rPr lang="en-US" baseline="0" dirty="0">
                <a:latin typeface="Times New Roman" panose="02020603050405020304" pitchFamily="18" charset="0"/>
                <a:cs typeface="Times New Roman" panose="02020603050405020304" pitchFamily="18" charset="0"/>
              </a:rPr>
              <a:t> HS </a:t>
            </a:r>
            <a:r>
              <a:rPr lang="en-US" baseline="0" dirty="0" err="1">
                <a:latin typeface="Times New Roman" panose="02020603050405020304" pitchFamily="18" charset="0"/>
                <a:cs typeface="Times New Roman" panose="02020603050405020304" pitchFamily="18" charset="0"/>
              </a:rPr>
              <a:t>thảo</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luận</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nhóm</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để</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thống</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nhất</a:t>
            </a:r>
            <a:r>
              <a:rPr lang="en-US" baseline="0" dirty="0">
                <a:latin typeface="Times New Roman" panose="02020603050405020304" pitchFamily="18" charset="0"/>
                <a:cs typeface="Times New Roman" panose="02020603050405020304" pitchFamily="18" charset="0"/>
              </a:rPr>
              <a:t> ý </a:t>
            </a:r>
            <a:r>
              <a:rPr lang="en-US" baseline="0" dirty="0" err="1">
                <a:latin typeface="Times New Roman" panose="02020603050405020304" pitchFamily="18" charset="0"/>
                <a:cs typeface="Times New Roman" panose="02020603050405020304" pitchFamily="18" charset="0"/>
              </a:rPr>
              <a:t>tưởng</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của</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nhóm</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hỗ</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trợ</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nếu</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nhóm</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gặp</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khó</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khăn</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trong</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việc</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thể</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hiện</a:t>
            </a:r>
            <a:r>
              <a:rPr lang="en-US" baseline="0" dirty="0">
                <a:latin typeface="Times New Roman" panose="02020603050405020304" pitchFamily="18" charset="0"/>
                <a:cs typeface="Times New Roman" panose="02020603050405020304" pitchFamily="18" charset="0"/>
              </a:rPr>
              <a:t> ý </a:t>
            </a:r>
            <a:r>
              <a:rPr lang="en-US" baseline="0" dirty="0" err="1">
                <a:latin typeface="Times New Roman" panose="02020603050405020304" pitchFamily="18" charset="0"/>
                <a:cs typeface="Times New Roman" panose="02020603050405020304" pitchFamily="18" charset="0"/>
              </a:rPr>
              <a:t>tưởng</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34183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a:t>
            </a:r>
            <a:r>
              <a:rPr lang="en-US" baseline="0">
                <a:latin typeface="Times New Roman" panose="02020603050405020304" pitchFamily="18" charset="0"/>
                <a:cs typeface="Times New Roman" panose="02020603050405020304" pitchFamily="18" charset="0"/>
              </a:rPr>
              <a:t> hướng dẫn HS hoàn thiện phiếu học tập số 4, cho HS các nhóm lên trình bày phiếu học tập</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98678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HS</a:t>
            </a:r>
            <a:r>
              <a:rPr lang="en-US" baseline="0"/>
              <a:t> lựa chọn vật liệu dùng làm sản phẩm</a:t>
            </a:r>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04555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9013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0817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5387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9158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17838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39906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86531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63689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41830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210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2630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85641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4375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46305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39060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66387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45239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3487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49990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0767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44269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0680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52524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62421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42724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55910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5924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7589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7355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4037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3009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9752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0626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83386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556967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811922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3.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3.xml"/><Relationship Id="rId5" Type="http://schemas.microsoft.com/office/2007/relationships/hdphoto" Target="../media/hdphoto1.wdp"/><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3.png"/><Relationship Id="rId7"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3.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3.xml"/><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3.xml"/><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3.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3.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3.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3.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3.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2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2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hord 3"/>
          <p:cNvSpPr/>
          <p:nvPr/>
        </p:nvSpPr>
        <p:spPr>
          <a:xfrm rot="19883493">
            <a:off x="993452" y="5549896"/>
            <a:ext cx="1063255" cy="1063255"/>
          </a:xfrm>
          <a:prstGeom prst="chor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TextBox 42">
            <a:extLst>
              <a:ext uri="{FF2B5EF4-FFF2-40B4-BE49-F238E27FC236}">
                <a16:creationId xmlns:a16="http://schemas.microsoft.com/office/drawing/2014/main" id="{5B1500B4-2A13-B105-884B-9C3A22343CC6}"/>
              </a:ext>
            </a:extLst>
          </p:cNvPr>
          <p:cNvSpPr txBox="1"/>
          <p:nvPr/>
        </p:nvSpPr>
        <p:spPr>
          <a:xfrm>
            <a:off x="996034" y="5977454"/>
            <a:ext cx="1058090" cy="461665"/>
          </a:xfrm>
          <a:prstGeom prst="rect">
            <a:avLst/>
          </a:prstGeom>
          <a:noFill/>
          <a:scene3d>
            <a:camera prst="orthographicFront"/>
            <a:lightRig rig="threePt" dir="t"/>
          </a:scene3d>
          <a:sp3d>
            <a:bevelT prst="angle"/>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7030A0"/>
                </a:solidFill>
                <a:effectLst/>
                <a:uLnTx/>
                <a:uFillTx/>
                <a:latin typeface="Roboto Black" panose="02000000000000000000" pitchFamily="2" charset="0"/>
                <a:ea typeface="Roboto Black" panose="02000000000000000000" pitchFamily="2" charset="0"/>
                <a:cs typeface="+mn-cs"/>
              </a:rPr>
              <a:t>Tiết </a:t>
            </a:r>
            <a:r>
              <a:rPr kumimoji="0" lang="en-US" sz="2400" b="0" i="0" u="none" strike="noStrike" kern="1200" cap="none" spc="0" normalizeH="0" baseline="0" noProof="0">
                <a:ln>
                  <a:noFill/>
                </a:ln>
                <a:solidFill>
                  <a:srgbClr val="7030A0"/>
                </a:solidFill>
                <a:effectLst/>
                <a:uLnTx/>
                <a:uFillTx/>
                <a:latin typeface="Roboto Black" panose="02000000000000000000" pitchFamily="2" charset="0"/>
                <a:ea typeface="Roboto Black" panose="02000000000000000000" pitchFamily="2" charset="0"/>
                <a:cs typeface="+mn-cs"/>
              </a:rPr>
              <a:t>2</a:t>
            </a:r>
            <a:endParaRPr kumimoji="0" lang="vi-VN" sz="2400" b="0" i="0" u="none" strike="noStrike" kern="1200" cap="none" spc="0" normalizeH="0" baseline="0" noProof="0" dirty="0">
              <a:ln>
                <a:noFill/>
              </a:ln>
              <a:solidFill>
                <a:srgbClr val="7030A0"/>
              </a:solidFill>
              <a:effectLst/>
              <a:uLnTx/>
              <a:uFillTx/>
              <a:latin typeface="Roboto Black" panose="02000000000000000000" pitchFamily="2" charset="0"/>
              <a:ea typeface="Roboto Black" panose="02000000000000000000" pitchFamily="2" charset="0"/>
              <a:cs typeface="+mn-cs"/>
            </a:endParaRPr>
          </a:p>
        </p:txBody>
      </p:sp>
      <p:pic>
        <p:nvPicPr>
          <p:cNvPr id="13" name="Picture 12">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1161" y="74092"/>
            <a:ext cx="2130839" cy="1470513"/>
          </a:xfrm>
          <a:prstGeom prst="rect">
            <a:avLst/>
          </a:prstGeom>
        </p:spPr>
      </p:pic>
      <p:sp>
        <p:nvSpPr>
          <p:cNvPr id="7" name="TextBox 6">
            <a:extLst>
              <a:ext uri="{FF2B5EF4-FFF2-40B4-BE49-F238E27FC236}">
                <a16:creationId xmlns:a16="http://schemas.microsoft.com/office/drawing/2014/main" id="{DA14CBFD-2C6F-E4A0-F468-3C5C731B2275}"/>
              </a:ext>
            </a:extLst>
          </p:cNvPr>
          <p:cNvSpPr txBox="1"/>
          <p:nvPr/>
        </p:nvSpPr>
        <p:spPr>
          <a:xfrm>
            <a:off x="723361" y="270859"/>
            <a:ext cx="1835813" cy="707886"/>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7030A0"/>
                </a:solidFill>
                <a:effectLst/>
                <a:uLnTx/>
                <a:uFillTx/>
                <a:latin typeface="Roboto Black" panose="02000000000000000000" pitchFamily="2" charset="0"/>
                <a:ea typeface="Roboto Black" panose="02000000000000000000" pitchFamily="2" charset="0"/>
                <a:cs typeface="+mn-cs"/>
              </a:rPr>
              <a:t>BÀI 7</a:t>
            </a:r>
          </a:p>
        </p:txBody>
      </p:sp>
      <p:pic>
        <p:nvPicPr>
          <p:cNvPr id="9" name="Picture 8">
            <a:extLst>
              <a:ext uri="{FF2B5EF4-FFF2-40B4-BE49-F238E27FC236}">
                <a16:creationId xmlns:a16="http://schemas.microsoft.com/office/drawing/2014/main" id="{92ED2DE9-85A3-C3F8-E310-6BFDFCBA98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9174" y="2740714"/>
            <a:ext cx="2921897" cy="3893613"/>
          </a:xfrm>
          <a:prstGeom prst="rect">
            <a:avLst/>
          </a:prstGeom>
        </p:spPr>
      </p:pic>
      <p:pic>
        <p:nvPicPr>
          <p:cNvPr id="3" name="Picture 2"/>
          <p:cNvPicPr>
            <a:picLocks noChangeAspect="1"/>
          </p:cNvPicPr>
          <p:nvPr/>
        </p:nvPicPr>
        <p:blipFill rotWithShape="1">
          <a:blip r:embed="rId5"/>
          <a:srcRect r="24897"/>
          <a:stretch/>
        </p:blipFill>
        <p:spPr>
          <a:xfrm>
            <a:off x="6395044" y="1700469"/>
            <a:ext cx="5128476" cy="3876190"/>
          </a:xfrm>
          <a:prstGeom prst="rect">
            <a:avLst/>
          </a:prstGeom>
        </p:spPr>
      </p:pic>
      <p:sp>
        <p:nvSpPr>
          <p:cNvPr id="8" name="TextBox 7"/>
          <p:cNvSpPr txBox="1"/>
          <p:nvPr/>
        </p:nvSpPr>
        <p:spPr>
          <a:xfrm>
            <a:off x="115614" y="964302"/>
            <a:ext cx="6541499"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dirty="0">
                <a:ln>
                  <a:noFill/>
                </a:ln>
                <a:solidFill>
                  <a:srgbClr val="7030A0"/>
                </a:solidFill>
                <a:effectLst/>
                <a:uLnTx/>
                <a:uFillTx/>
                <a:latin typeface="Roboto Black" panose="02000000000000000000" pitchFamily="2" charset="0"/>
                <a:ea typeface="Roboto Black" panose="02000000000000000000" pitchFamily="2" charset="0"/>
                <a:cs typeface="+mn-cs"/>
              </a:rPr>
              <a:t>CHẬU </a:t>
            </a:r>
            <a:r>
              <a:rPr kumimoji="0" lang="en-US" altLang="zh-CN" sz="6000" b="1" i="0" u="none" strike="noStrike" kern="1200" cap="none" spc="0" normalizeH="0" baseline="0" noProof="0">
                <a:ln>
                  <a:noFill/>
                </a:ln>
                <a:solidFill>
                  <a:srgbClr val="7030A0"/>
                </a:solidFill>
                <a:effectLst/>
                <a:uLnTx/>
                <a:uFillTx/>
                <a:latin typeface="Roboto Black" panose="02000000000000000000" pitchFamily="2" charset="0"/>
                <a:ea typeface="Roboto Black" panose="02000000000000000000" pitchFamily="2" charset="0"/>
                <a:cs typeface="+mn-cs"/>
              </a:rPr>
              <a:t>HOA,</a:t>
            </a:r>
            <a:br>
              <a:rPr kumimoji="0" lang="en-US" altLang="zh-CN" sz="6000" b="1" i="0" u="none" strike="noStrike" kern="1200" cap="none" spc="0" normalizeH="0" baseline="0" noProof="0">
                <a:ln>
                  <a:noFill/>
                </a:ln>
                <a:solidFill>
                  <a:srgbClr val="7030A0"/>
                </a:solidFill>
                <a:effectLst/>
                <a:uLnTx/>
                <a:uFillTx/>
                <a:latin typeface="Roboto Black" panose="02000000000000000000" pitchFamily="2" charset="0"/>
                <a:ea typeface="Roboto Black" panose="02000000000000000000" pitchFamily="2" charset="0"/>
                <a:cs typeface="+mn-cs"/>
              </a:rPr>
            </a:br>
            <a:r>
              <a:rPr kumimoji="0" lang="en-US" altLang="zh-CN" sz="6000" b="1" i="0" u="none" strike="noStrike" kern="1200" cap="none" spc="0" normalizeH="0" baseline="0" noProof="0">
                <a:ln>
                  <a:noFill/>
                </a:ln>
                <a:solidFill>
                  <a:srgbClr val="7030A0"/>
                </a:solidFill>
                <a:effectLst/>
                <a:uLnTx/>
                <a:uFillTx/>
                <a:latin typeface="Roboto Black" panose="02000000000000000000" pitchFamily="2" charset="0"/>
                <a:ea typeface="Roboto Black" panose="02000000000000000000" pitchFamily="2" charset="0"/>
                <a:cs typeface="+mn-cs"/>
              </a:rPr>
              <a:t>CÂY CẢNH MINI</a:t>
            </a:r>
            <a:endParaRPr kumimoji="0" lang="en-US" altLang="zh-CN" sz="6000" b="1" i="0" u="none" strike="noStrike" kern="1200" cap="none" spc="0" normalizeH="0" baseline="0" noProof="0" dirty="0">
              <a:ln>
                <a:noFill/>
              </a:ln>
              <a:solidFill>
                <a:srgbClr val="7030A0"/>
              </a:solidFill>
              <a:effectLst/>
              <a:uLnTx/>
              <a:uFillTx/>
              <a:latin typeface="Roboto Black" panose="02000000000000000000" pitchFamily="2" charset="0"/>
              <a:ea typeface="Roboto Black" panose="02000000000000000000" pitchFamily="2" charset="0"/>
              <a:cs typeface="+mn-cs"/>
            </a:endParaRPr>
          </a:p>
        </p:txBody>
      </p:sp>
    </p:spTree>
    <p:extLst>
      <p:ext uri="{BB962C8B-B14F-4D97-AF65-F5344CB8AC3E}">
        <p14:creationId xmlns:p14="http://schemas.microsoft.com/office/powerpoint/2010/main" val="316512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62445" y="1573620"/>
            <a:ext cx="10280476" cy="459858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p:cNvSpPr txBox="1"/>
          <p:nvPr/>
        </p:nvSpPr>
        <p:spPr>
          <a:xfrm>
            <a:off x="895345" y="1969124"/>
            <a:ext cx="4333237" cy="523220"/>
          </a:xfrm>
          <a:prstGeom prst="rect">
            <a:avLst/>
          </a:prstGeom>
          <a:noFill/>
        </p:spPr>
        <p:txBody>
          <a:bodyPr wrap="square" rtlCol="0">
            <a:spAutoFit/>
          </a:bodyPr>
          <a:lstStyle>
            <a:defPPr>
              <a:defRPr lang="en-US"/>
            </a:defPPr>
            <a:lvl1pPr lvl="0" algn="ctr">
              <a:defRPr sz="2800" b="1">
                <a:solidFill>
                  <a:srgbClr val="00B050"/>
                </a:solidFill>
                <a:latin typeface="Pangolin" panose="00000500000000000000" pitchFamily="2" charset="0"/>
                <a:ea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srgbClr val="00B050"/>
                </a:solidFill>
                <a:effectLst/>
                <a:uLnTx/>
                <a:uFillTx/>
                <a:latin typeface="Pangolin" panose="00000500000000000000" pitchFamily="2" charset="0"/>
                <a:ea typeface="Roboto" panose="02000000000000000000" pitchFamily="2" charset="0"/>
                <a:cs typeface="+mn-cs"/>
              </a:rPr>
              <a:t>Cùng vẽ ý tưởng của nhóm</a:t>
            </a:r>
          </a:p>
        </p:txBody>
      </p:sp>
      <p:sp>
        <p:nvSpPr>
          <p:cNvPr id="13" name="TextBox 12"/>
          <p:cNvSpPr txBox="1"/>
          <p:nvPr/>
        </p:nvSpPr>
        <p:spPr>
          <a:xfrm>
            <a:off x="3700301" y="508695"/>
            <a:ext cx="407095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002060"/>
                </a:solidFill>
                <a:effectLst/>
                <a:uLnTx/>
                <a:uFillTx/>
                <a:latin typeface="Pangolin" panose="00000500000000000000" pitchFamily="2" charset="0"/>
                <a:ea typeface="Roboto" panose="02000000000000000000" pitchFamily="2" charset="0"/>
                <a:cs typeface="+mn-cs"/>
              </a:rPr>
              <a:t>PHIẾU HỌC TẬP SỐ 2</a:t>
            </a:r>
            <a:endParaRPr kumimoji="0" lang="en-US" altLang="zh-CN" sz="3200" b="1" i="0" u="none" strike="noStrike" kern="1200" cap="none" spc="0" normalizeH="0" baseline="0" noProof="0" dirty="0">
              <a:ln>
                <a:noFill/>
              </a:ln>
              <a:solidFill>
                <a:srgbClr val="002060"/>
              </a:solidFill>
              <a:effectLst/>
              <a:uLnTx/>
              <a:uFillTx/>
              <a:latin typeface="Pangolin" panose="00000500000000000000" pitchFamily="2" charset="0"/>
              <a:ea typeface="Roboto" panose="02000000000000000000" pitchFamily="2" charset="0"/>
              <a:cs typeface="+mn-cs"/>
            </a:endParaRPr>
          </a:p>
        </p:txBody>
      </p:sp>
      <p:sp>
        <p:nvSpPr>
          <p:cNvPr id="14" name="TextBox 13"/>
          <p:cNvSpPr txBox="1"/>
          <p:nvPr/>
        </p:nvSpPr>
        <p:spPr>
          <a:xfrm>
            <a:off x="5860473" y="2164465"/>
            <a:ext cx="5282448"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1. </a:t>
            </a: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Em sẽ</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trồng cây gì</a:t>
            </a: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2. </a:t>
            </a: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Vật liệu sử dụng là</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gì</a:t>
            </a: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a:t>
            </a:r>
          </a:p>
          <a:p>
            <a:pPr lvl="0">
              <a:defRPr/>
            </a:pP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3. Mô tả </a:t>
            </a:r>
            <a:r>
              <a:rPr lang="vi-VN" altLang="zh-CN" sz="2400">
                <a:solidFill>
                  <a:srgbClr val="002060"/>
                </a:solidFill>
                <a:latin typeface="Roboto" panose="02000000000000000000" pitchFamily="2" charset="0"/>
                <a:ea typeface="Roboto" panose="02000000000000000000" pitchFamily="2" charset="0"/>
              </a:rPr>
              <a:t>các bước làm chậu </a:t>
            </a:r>
            <a:endParaRPr lang="en-US" altLang="zh-CN" sz="2400">
              <a:solidFill>
                <a:srgbClr val="002060"/>
              </a:solidFill>
              <a:latin typeface="Roboto" panose="02000000000000000000" pitchFamily="2" charset="0"/>
              <a:ea typeface="Roboto" panose="02000000000000000000" pitchFamily="2" charset="0"/>
            </a:endParaRPr>
          </a:p>
          <a:p>
            <a:pPr lvl="0">
              <a:defRPr/>
            </a:pPr>
            <a:r>
              <a:rPr lang="vi-VN" altLang="zh-CN" sz="2400">
                <a:solidFill>
                  <a:srgbClr val="002060"/>
                </a:solidFill>
                <a:latin typeface="Roboto" panose="02000000000000000000" pitchFamily="2" charset="0"/>
                <a:ea typeface="Roboto" panose="02000000000000000000" pitchFamily="2" charset="0"/>
              </a:rPr>
              <a:t>cây cảnh</a:t>
            </a:r>
            <a:endPar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a:t>
            </a:r>
          </a:p>
        </p:txBody>
      </p:sp>
      <p:pic>
        <p:nvPicPr>
          <p:cNvPr id="8" name="Picture 7">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backgroundRemoval t="0" b="99490" l="2885" r="96635">
                        <a14:foregroundMark x1="69712" y1="63776" x2="71635" y2="64286"/>
                        <a14:foregroundMark x1="43269" y1="86224" x2="59615" y2="93878"/>
                        <a14:backgroundMark x1="90865" y1="4592" x2="92308" y2="30612"/>
                        <a14:backgroundMark x1="65865" y1="2041" x2="72115" y2="2041"/>
                        <a14:backgroundMark x1="56250" y1="47449" x2="61538" y2="47449"/>
                        <a14:backgroundMark x1="49038" y1="36224" x2="50962" y2="37755"/>
                        <a14:backgroundMark x1="58654" y1="59694" x2="61538" y2="61224"/>
                        <a14:backgroundMark x1="17788" y1="15306" x2="34135" y2="17347"/>
                      </a14:backgroundRemoval>
                    </a14:imgEffect>
                  </a14:imgLayer>
                </a14:imgProps>
              </a:ext>
            </a:extLst>
          </a:blip>
          <a:stretch>
            <a:fillRect/>
          </a:stretch>
        </p:blipFill>
        <p:spPr>
          <a:xfrm>
            <a:off x="1733421" y="2660766"/>
            <a:ext cx="2942487" cy="2772729"/>
          </a:xfrm>
          <a:prstGeom prst="rect">
            <a:avLst/>
          </a:prstGeom>
        </p:spPr>
      </p:pic>
    </p:spTree>
    <p:extLst>
      <p:ext uri="{BB962C8B-B14F-4D97-AF65-F5344CB8AC3E}">
        <p14:creationId xmlns:p14="http://schemas.microsoft.com/office/powerpoint/2010/main" val="4171788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2">
            <a:extLst>
              <a:ext uri="{FF2B5EF4-FFF2-40B4-BE49-F238E27FC236}">
                <a16:creationId xmlns:a16="http://schemas.microsoft.com/office/drawing/2014/main" id="{8D375CCE-294A-4A06-B090-A5CB539AC2CB}"/>
              </a:ext>
            </a:extLst>
          </p:cNvPr>
          <p:cNvSpPr/>
          <p:nvPr/>
        </p:nvSpPr>
        <p:spPr>
          <a:xfrm>
            <a:off x="1488736" y="1695175"/>
            <a:ext cx="8991600" cy="4080757"/>
          </a:xfrm>
          <a:prstGeom prst="roundRect">
            <a:avLst>
              <a:gd name="adj" fmla="val 9417"/>
            </a:avLst>
          </a:prstGeom>
          <a:solidFill>
            <a:schemeClr val="bg1"/>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060"/>
              </a:solidFill>
              <a:effectLst/>
              <a:uLnTx/>
              <a:uFillTx/>
              <a:latin typeface="Roboto" panose="02000000000000000000" pitchFamily="2" charset="0"/>
              <a:ea typeface="+mn-ea"/>
              <a:cs typeface="+mn-cs"/>
            </a:endParaRPr>
          </a:p>
        </p:txBody>
      </p:sp>
      <p:sp>
        <p:nvSpPr>
          <p:cNvPr id="15" name="TextBox 14">
            <a:extLst>
              <a:ext uri="{FF2B5EF4-FFF2-40B4-BE49-F238E27FC236}">
                <a16:creationId xmlns:a16="http://schemas.microsoft.com/office/drawing/2014/main" id="{F47EDC76-93E4-69B2-B3EB-FFBB9F9285CB}"/>
              </a:ext>
            </a:extLst>
          </p:cNvPr>
          <p:cNvSpPr txBox="1"/>
          <p:nvPr/>
        </p:nvSpPr>
        <p:spPr>
          <a:xfrm>
            <a:off x="3865254" y="1847811"/>
            <a:ext cx="4189228" cy="3693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Lựa</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chọn</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dụng</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cụ</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và</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vật</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liệu</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6" name="TextBox 25"/>
          <p:cNvSpPr txBox="1"/>
          <p:nvPr/>
        </p:nvSpPr>
        <p:spPr>
          <a:xfrm>
            <a:off x="2934388" y="590602"/>
            <a:ext cx="653414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rPr>
              <a:t>LÀM CHẬU HOA, CÂY CẢNH MINI</a:t>
            </a:r>
          </a:p>
        </p:txBody>
      </p:sp>
      <p:pic>
        <p:nvPicPr>
          <p:cNvPr id="16" name="Picture 15">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pic>
        <p:nvPicPr>
          <p:cNvPr id="5" name="Picture 4">
            <a:extLst>
              <a:ext uri="{FF2B5EF4-FFF2-40B4-BE49-F238E27FC236}">
                <a16:creationId xmlns:a16="http://schemas.microsoft.com/office/drawing/2014/main" id="{66EA7CAD-6ECF-0ECA-6545-8E013C6F4566}"/>
              </a:ext>
            </a:extLst>
          </p:cNvPr>
          <p:cNvPicPr>
            <a:picLocks noChangeAspect="1"/>
          </p:cNvPicPr>
          <p:nvPr/>
        </p:nvPicPr>
        <p:blipFill>
          <a:blip r:embed="rId4"/>
          <a:stretch>
            <a:fillRect/>
          </a:stretch>
        </p:blipFill>
        <p:spPr>
          <a:xfrm>
            <a:off x="2047498" y="2217143"/>
            <a:ext cx="1009650" cy="9715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a:extLst>
              <a:ext uri="{FF2B5EF4-FFF2-40B4-BE49-F238E27FC236}">
                <a16:creationId xmlns:a16="http://schemas.microsoft.com/office/drawing/2014/main" id="{C3BC90DE-A0D5-072D-F379-25689A25BE2A}"/>
              </a:ext>
            </a:extLst>
          </p:cNvPr>
          <p:cNvPicPr>
            <a:picLocks noChangeAspect="1"/>
          </p:cNvPicPr>
          <p:nvPr/>
        </p:nvPicPr>
        <p:blipFill>
          <a:blip r:embed="rId5"/>
          <a:stretch>
            <a:fillRect/>
          </a:stretch>
        </p:blipFill>
        <p:spPr>
          <a:xfrm>
            <a:off x="4187863" y="2436218"/>
            <a:ext cx="1095375" cy="752475"/>
          </a:xfrm>
          <a:prstGeom prst="rect">
            <a:avLst/>
          </a:prstGeom>
        </p:spPr>
      </p:pic>
      <p:pic>
        <p:nvPicPr>
          <p:cNvPr id="9" name="Picture 8">
            <a:extLst>
              <a:ext uri="{FF2B5EF4-FFF2-40B4-BE49-F238E27FC236}">
                <a16:creationId xmlns:a16="http://schemas.microsoft.com/office/drawing/2014/main" id="{A04A41EB-5CD2-4145-1AF9-47056FB0D6A4}"/>
              </a:ext>
            </a:extLst>
          </p:cNvPr>
          <p:cNvPicPr>
            <a:picLocks noChangeAspect="1"/>
          </p:cNvPicPr>
          <p:nvPr/>
        </p:nvPicPr>
        <p:blipFill>
          <a:blip r:embed="rId6"/>
          <a:stretch>
            <a:fillRect/>
          </a:stretch>
        </p:blipFill>
        <p:spPr>
          <a:xfrm>
            <a:off x="6427995" y="2330939"/>
            <a:ext cx="1162050" cy="10096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0">
            <a:extLst>
              <a:ext uri="{FF2B5EF4-FFF2-40B4-BE49-F238E27FC236}">
                <a16:creationId xmlns:a16="http://schemas.microsoft.com/office/drawing/2014/main" id="{1E04D591-D05C-2E92-0504-B33611BBA2CC}"/>
              </a:ext>
            </a:extLst>
          </p:cNvPr>
          <p:cNvPicPr>
            <a:picLocks noChangeAspect="1"/>
          </p:cNvPicPr>
          <p:nvPr/>
        </p:nvPicPr>
        <p:blipFill>
          <a:blip r:embed="rId7"/>
          <a:stretch>
            <a:fillRect/>
          </a:stretch>
        </p:blipFill>
        <p:spPr>
          <a:xfrm>
            <a:off x="8734802" y="2455268"/>
            <a:ext cx="904875" cy="733425"/>
          </a:xfrm>
          <a:prstGeom prst="rect">
            <a:avLst/>
          </a:prstGeom>
        </p:spPr>
      </p:pic>
      <p:pic>
        <p:nvPicPr>
          <p:cNvPr id="13" name="Picture 12">
            <a:extLst>
              <a:ext uri="{FF2B5EF4-FFF2-40B4-BE49-F238E27FC236}">
                <a16:creationId xmlns:a16="http://schemas.microsoft.com/office/drawing/2014/main" id="{CE2BB17F-1C96-857F-5666-C53EDD87FF8A}"/>
              </a:ext>
            </a:extLst>
          </p:cNvPr>
          <p:cNvPicPr>
            <a:picLocks noChangeAspect="1"/>
          </p:cNvPicPr>
          <p:nvPr/>
        </p:nvPicPr>
        <p:blipFill>
          <a:blip r:embed="rId8"/>
          <a:stretch>
            <a:fillRect/>
          </a:stretch>
        </p:blipFill>
        <p:spPr>
          <a:xfrm>
            <a:off x="2567362" y="4033198"/>
            <a:ext cx="1495425" cy="1028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9" name="Picture 18">
            <a:extLst>
              <a:ext uri="{FF2B5EF4-FFF2-40B4-BE49-F238E27FC236}">
                <a16:creationId xmlns:a16="http://schemas.microsoft.com/office/drawing/2014/main" id="{551618F5-352B-5CC7-A263-1603EBD3E2CA}"/>
              </a:ext>
            </a:extLst>
          </p:cNvPr>
          <p:cNvPicPr>
            <a:picLocks noChangeAspect="1"/>
          </p:cNvPicPr>
          <p:nvPr/>
        </p:nvPicPr>
        <p:blipFill>
          <a:blip r:embed="rId9"/>
          <a:stretch>
            <a:fillRect/>
          </a:stretch>
        </p:blipFill>
        <p:spPr>
          <a:xfrm>
            <a:off x="5141413" y="4029890"/>
            <a:ext cx="1304925" cy="1314450"/>
          </a:xfrm>
          <a:prstGeom prst="rect">
            <a:avLst/>
          </a:prstGeom>
        </p:spPr>
      </p:pic>
      <p:pic>
        <p:nvPicPr>
          <p:cNvPr id="21" name="Picture 20">
            <a:extLst>
              <a:ext uri="{FF2B5EF4-FFF2-40B4-BE49-F238E27FC236}">
                <a16:creationId xmlns:a16="http://schemas.microsoft.com/office/drawing/2014/main" id="{BA8FB892-AA46-CAA3-30C9-2B1A5FF20DA0}"/>
              </a:ext>
            </a:extLst>
          </p:cNvPr>
          <p:cNvPicPr>
            <a:picLocks noChangeAspect="1"/>
          </p:cNvPicPr>
          <p:nvPr/>
        </p:nvPicPr>
        <p:blipFill>
          <a:blip r:embed="rId10"/>
          <a:stretch>
            <a:fillRect/>
          </a:stretch>
        </p:blipFill>
        <p:spPr>
          <a:xfrm>
            <a:off x="7948987" y="4120919"/>
            <a:ext cx="1028700" cy="1028700"/>
          </a:xfrm>
          <a:prstGeom prst="rect">
            <a:avLst/>
          </a:prstGeom>
        </p:spPr>
      </p:pic>
      <p:sp>
        <p:nvSpPr>
          <p:cNvPr id="23" name="TextBox 22">
            <a:extLst>
              <a:ext uri="{FF2B5EF4-FFF2-40B4-BE49-F238E27FC236}">
                <a16:creationId xmlns:a16="http://schemas.microsoft.com/office/drawing/2014/main" id="{B71D3CE2-9C01-491B-4935-ADB201EEABF3}"/>
              </a:ext>
            </a:extLst>
          </p:cNvPr>
          <p:cNvSpPr txBox="1"/>
          <p:nvPr/>
        </p:nvSpPr>
        <p:spPr>
          <a:xfrm>
            <a:off x="1989714" y="3471586"/>
            <a:ext cx="165051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4472C4">
                    <a:lumMod val="50000"/>
                  </a:srgbClr>
                </a:solidFill>
                <a:effectLst/>
                <a:uLnTx/>
                <a:uFillTx/>
                <a:latin typeface="Roboto" panose="02000000000000000000" pitchFamily="2" charset="0"/>
                <a:ea typeface="Roboto" panose="02000000000000000000" pitchFamily="2" charset="0"/>
                <a:cs typeface="Roboto" panose="02000000000000000000" pitchFamily="2" charset="0"/>
              </a:rPr>
              <a:t>Cốc giấy</a:t>
            </a:r>
          </a:p>
        </p:txBody>
      </p:sp>
      <p:sp>
        <p:nvSpPr>
          <p:cNvPr id="24" name="TextBox 23">
            <a:extLst>
              <a:ext uri="{FF2B5EF4-FFF2-40B4-BE49-F238E27FC236}">
                <a16:creationId xmlns:a16="http://schemas.microsoft.com/office/drawing/2014/main" id="{44548D81-0779-A1FF-DBD9-007DB53217A6}"/>
              </a:ext>
            </a:extLst>
          </p:cNvPr>
          <p:cNvSpPr txBox="1"/>
          <p:nvPr/>
        </p:nvSpPr>
        <p:spPr>
          <a:xfrm>
            <a:off x="4141206" y="3471586"/>
            <a:ext cx="13049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4472C4">
                    <a:lumMod val="50000"/>
                  </a:srgbClr>
                </a:solidFill>
                <a:effectLst/>
                <a:uLnTx/>
                <a:uFillTx/>
                <a:latin typeface="Roboto" panose="02000000000000000000" pitchFamily="2" charset="0"/>
                <a:ea typeface="Roboto" panose="02000000000000000000" pitchFamily="2" charset="0"/>
                <a:cs typeface="Roboto" panose="02000000000000000000" pitchFamily="2" charset="0"/>
              </a:rPr>
              <a:t>Kéo</a:t>
            </a:r>
          </a:p>
        </p:txBody>
      </p:sp>
      <p:sp>
        <p:nvSpPr>
          <p:cNvPr id="25" name="TextBox 24">
            <a:extLst>
              <a:ext uri="{FF2B5EF4-FFF2-40B4-BE49-F238E27FC236}">
                <a16:creationId xmlns:a16="http://schemas.microsoft.com/office/drawing/2014/main" id="{0E29FCA1-5EC0-EA63-DEDB-E304B0135203}"/>
              </a:ext>
            </a:extLst>
          </p:cNvPr>
          <p:cNvSpPr txBox="1"/>
          <p:nvPr/>
        </p:nvSpPr>
        <p:spPr>
          <a:xfrm>
            <a:off x="5743477" y="3479814"/>
            <a:ext cx="257778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4472C4">
                    <a:lumMod val="50000"/>
                  </a:srgbClr>
                </a:solidFill>
                <a:effectLst/>
                <a:uLnTx/>
                <a:uFillTx/>
                <a:latin typeface="Roboto" panose="02000000000000000000" pitchFamily="2" charset="0"/>
                <a:ea typeface="Roboto" panose="02000000000000000000" pitchFamily="2" charset="0"/>
                <a:cs typeface="Roboto" panose="02000000000000000000" pitchFamily="2" charset="0"/>
              </a:rPr>
              <a:t>Giá thể trồng cây</a:t>
            </a:r>
          </a:p>
        </p:txBody>
      </p:sp>
      <p:sp>
        <p:nvSpPr>
          <p:cNvPr id="27" name="TextBox 26">
            <a:extLst>
              <a:ext uri="{FF2B5EF4-FFF2-40B4-BE49-F238E27FC236}">
                <a16:creationId xmlns:a16="http://schemas.microsoft.com/office/drawing/2014/main" id="{32A2AD97-C625-7ED3-408A-B452B87879B9}"/>
              </a:ext>
            </a:extLst>
          </p:cNvPr>
          <p:cNvSpPr txBox="1"/>
          <p:nvPr/>
        </p:nvSpPr>
        <p:spPr>
          <a:xfrm>
            <a:off x="8693539" y="3471586"/>
            <a:ext cx="149994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4472C4">
                    <a:lumMod val="50000"/>
                  </a:srgbClr>
                </a:solidFill>
                <a:effectLst/>
                <a:uLnTx/>
                <a:uFillTx/>
                <a:latin typeface="Roboto" panose="02000000000000000000" pitchFamily="2" charset="0"/>
                <a:ea typeface="Roboto" panose="02000000000000000000" pitchFamily="2" charset="0"/>
                <a:cs typeface="Roboto" panose="02000000000000000000" pitchFamily="2" charset="0"/>
              </a:rPr>
              <a:t>Bình tưới</a:t>
            </a:r>
          </a:p>
        </p:txBody>
      </p:sp>
      <p:sp>
        <p:nvSpPr>
          <p:cNvPr id="28" name="TextBox 27">
            <a:extLst>
              <a:ext uri="{FF2B5EF4-FFF2-40B4-BE49-F238E27FC236}">
                <a16:creationId xmlns:a16="http://schemas.microsoft.com/office/drawing/2014/main" id="{76552D79-8C68-59F0-03E3-EF8DE0DA9A13}"/>
              </a:ext>
            </a:extLst>
          </p:cNvPr>
          <p:cNvSpPr txBox="1"/>
          <p:nvPr/>
        </p:nvSpPr>
        <p:spPr>
          <a:xfrm>
            <a:off x="2501074" y="5278832"/>
            <a:ext cx="15416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4472C4">
                    <a:lumMod val="50000"/>
                  </a:srgbClr>
                </a:solidFill>
                <a:effectLst/>
                <a:uLnTx/>
                <a:uFillTx/>
                <a:latin typeface="Roboto" panose="02000000000000000000" pitchFamily="2" charset="0"/>
                <a:ea typeface="Roboto" panose="02000000000000000000" pitchFamily="2" charset="0"/>
                <a:cs typeface="Roboto" panose="02000000000000000000" pitchFamily="2" charset="0"/>
              </a:rPr>
              <a:t>Cây trồng</a:t>
            </a:r>
          </a:p>
        </p:txBody>
      </p:sp>
      <p:sp>
        <p:nvSpPr>
          <p:cNvPr id="29" name="TextBox 28">
            <a:extLst>
              <a:ext uri="{FF2B5EF4-FFF2-40B4-BE49-F238E27FC236}">
                <a16:creationId xmlns:a16="http://schemas.microsoft.com/office/drawing/2014/main" id="{7B9EDF4C-ACFE-4184-73E3-B67C3FA1D5BD}"/>
              </a:ext>
            </a:extLst>
          </p:cNvPr>
          <p:cNvSpPr txBox="1"/>
          <p:nvPr/>
        </p:nvSpPr>
        <p:spPr>
          <a:xfrm>
            <a:off x="5211473" y="5278832"/>
            <a:ext cx="176905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4472C4">
                    <a:lumMod val="50000"/>
                  </a:srgbClr>
                </a:solidFill>
                <a:effectLst/>
                <a:uLnTx/>
                <a:uFillTx/>
                <a:latin typeface="Roboto" panose="02000000000000000000" pitchFamily="2" charset="0"/>
                <a:ea typeface="Roboto" panose="02000000000000000000" pitchFamily="2" charset="0"/>
                <a:cs typeface="Roboto" panose="02000000000000000000" pitchFamily="2" charset="0"/>
              </a:rPr>
              <a:t>Xẻng nhỏ</a:t>
            </a:r>
          </a:p>
        </p:txBody>
      </p:sp>
      <p:sp>
        <p:nvSpPr>
          <p:cNvPr id="30" name="TextBox 29">
            <a:extLst>
              <a:ext uri="{FF2B5EF4-FFF2-40B4-BE49-F238E27FC236}">
                <a16:creationId xmlns:a16="http://schemas.microsoft.com/office/drawing/2014/main" id="{91A306F9-34DB-7FD1-7616-2E83C8C85FCF}"/>
              </a:ext>
            </a:extLst>
          </p:cNvPr>
          <p:cNvSpPr txBox="1"/>
          <p:nvPr/>
        </p:nvSpPr>
        <p:spPr>
          <a:xfrm>
            <a:off x="7363134" y="5264453"/>
            <a:ext cx="283034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4472C4">
                    <a:lumMod val="50000"/>
                  </a:srgbClr>
                </a:solidFill>
                <a:effectLst/>
                <a:uLnTx/>
                <a:uFillTx/>
                <a:latin typeface="Roboto" panose="02000000000000000000" pitchFamily="2" charset="0"/>
                <a:ea typeface="Roboto" panose="02000000000000000000" pitchFamily="2" charset="0"/>
                <a:cs typeface="Roboto" panose="02000000000000000000" pitchFamily="2" charset="0"/>
              </a:rPr>
              <a:t>Găng tay làm vườn</a:t>
            </a:r>
          </a:p>
        </p:txBody>
      </p:sp>
    </p:spTree>
    <p:extLst>
      <p:ext uri="{BB962C8B-B14F-4D97-AF65-F5344CB8AC3E}">
        <p14:creationId xmlns:p14="http://schemas.microsoft.com/office/powerpoint/2010/main" val="2484858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par>
                                <p:cTn id="12" presetID="23" presetClass="entr" presetSubtype="16"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5" grpId="0"/>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extBox 115"/>
          <p:cNvSpPr txBox="1"/>
          <p:nvPr/>
        </p:nvSpPr>
        <p:spPr>
          <a:xfrm>
            <a:off x="1634696" y="1182849"/>
            <a:ext cx="941931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Làm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chậu</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hoa</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cây</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cảnh</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mini </a:t>
            </a:r>
            <a:r>
              <a:rPr kumimoji="0" lang="vi-V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theo cách của em hoặc nhóm em</a:t>
            </a:r>
            <a:endParaRPr kumimoji="0" lang="en-US" altLang="zh-CN" sz="32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1" name="Picture 10">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sp>
        <p:nvSpPr>
          <p:cNvPr id="8" name="TextBox 7"/>
          <p:cNvSpPr txBox="1"/>
          <p:nvPr/>
        </p:nvSpPr>
        <p:spPr>
          <a:xfrm>
            <a:off x="2281653" y="483640"/>
            <a:ext cx="827565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rPr>
              <a:t>LÀM CHẬU HOA, CÂY CẢNH MINI</a:t>
            </a:r>
          </a:p>
        </p:txBody>
      </p:sp>
      <p:pic>
        <p:nvPicPr>
          <p:cNvPr id="2" name="Picture 1"/>
          <p:cNvPicPr>
            <a:picLocks noChangeAspect="1"/>
          </p:cNvPicPr>
          <p:nvPr/>
        </p:nvPicPr>
        <p:blipFill>
          <a:blip r:embed="rId4"/>
          <a:stretch>
            <a:fillRect/>
          </a:stretch>
        </p:blipFill>
        <p:spPr>
          <a:xfrm>
            <a:off x="7846071" y="1990556"/>
            <a:ext cx="3769820" cy="3658004"/>
          </a:xfrm>
          <a:prstGeom prst="rect">
            <a:avLst/>
          </a:prstGeom>
          <a:effectLst>
            <a:softEdge rad="317500"/>
          </a:effectLst>
        </p:spPr>
      </p:pic>
      <p:pic>
        <p:nvPicPr>
          <p:cNvPr id="4" name="Picture 3"/>
          <p:cNvPicPr>
            <a:picLocks noChangeAspect="1"/>
          </p:cNvPicPr>
          <p:nvPr/>
        </p:nvPicPr>
        <p:blipFill>
          <a:blip r:embed="rId5"/>
          <a:stretch>
            <a:fillRect/>
          </a:stretch>
        </p:blipFill>
        <p:spPr>
          <a:xfrm>
            <a:off x="452099" y="1907643"/>
            <a:ext cx="7123809" cy="4076190"/>
          </a:xfrm>
          <a:prstGeom prst="rect">
            <a:avLst/>
          </a:prstGeom>
          <a:effectLst>
            <a:softEdge rad="317500"/>
          </a:effectLst>
        </p:spPr>
      </p:pic>
    </p:spTree>
    <p:extLst>
      <p:ext uri="{BB962C8B-B14F-4D97-AF65-F5344CB8AC3E}">
        <p14:creationId xmlns:p14="http://schemas.microsoft.com/office/powerpoint/2010/main" val="36138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500"/>
                                        <p:tgtEl>
                                          <p:spTgt spid="1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53" presetClass="entr" presetSubtype="16"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par>
                                <p:cTn id="16" presetID="53" presetClass="entr" presetSubtype="16"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Rounded Corners 28">
            <a:extLst>
              <a:ext uri="{FF2B5EF4-FFF2-40B4-BE49-F238E27FC236}">
                <a16:creationId xmlns:a16="http://schemas.microsoft.com/office/drawing/2014/main" id="{E0E8D683-E4FE-F384-8D27-8DC6F2C75B53}"/>
              </a:ext>
            </a:extLst>
          </p:cNvPr>
          <p:cNvSpPr/>
          <p:nvPr/>
        </p:nvSpPr>
        <p:spPr>
          <a:xfrm>
            <a:off x="3152886" y="3031505"/>
            <a:ext cx="6127979" cy="2121408"/>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 name="TextBox 5">
            <a:extLst>
              <a:ext uri="{FF2B5EF4-FFF2-40B4-BE49-F238E27FC236}">
                <a16:creationId xmlns:a16="http://schemas.microsoft.com/office/drawing/2014/main" id="{F47EDC76-93E4-69B2-B3EB-FFBB9F9285CB}"/>
              </a:ext>
            </a:extLst>
          </p:cNvPr>
          <p:cNvSpPr txBox="1"/>
          <p:nvPr/>
        </p:nvSpPr>
        <p:spPr>
          <a:xfrm>
            <a:off x="318639" y="3720419"/>
            <a:ext cx="1004777" cy="369332"/>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rPr>
              <a:t> </a:t>
            </a:r>
            <a:r>
              <a:rPr kumimoji="0" lang="pt-BR"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Gợi ý</a:t>
            </a:r>
            <a:endParaRPr kumimoji="0" lang="en-US" sz="24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sp>
        <p:nvSpPr>
          <p:cNvPr id="11" name="TextBox 10">
            <a:extLst>
              <a:ext uri="{FF2B5EF4-FFF2-40B4-BE49-F238E27FC236}">
                <a16:creationId xmlns:a16="http://schemas.microsoft.com/office/drawing/2014/main" id="{F47EDC76-93E4-69B2-B3EB-FFBB9F9285CB}"/>
              </a:ext>
            </a:extLst>
          </p:cNvPr>
          <p:cNvSpPr txBox="1"/>
          <p:nvPr/>
        </p:nvSpPr>
        <p:spPr>
          <a:xfrm>
            <a:off x="3554917" y="1705087"/>
            <a:ext cx="4866717" cy="369332"/>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Tạo</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chậu</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cây</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cảnh</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err="1">
                <a:ln>
                  <a:noFill/>
                </a:ln>
                <a:solidFill>
                  <a:srgbClr val="002060"/>
                </a:solidFill>
                <a:effectLst/>
                <a:uLnTx/>
                <a:uFillTx/>
                <a:latin typeface="Roboto" panose="02000000000000000000" pitchFamily="2" charset="0"/>
                <a:ea typeface="Roboto" panose="02000000000000000000" pitchFamily="2" charset="0"/>
                <a:cs typeface="+mn-cs"/>
              </a:rPr>
              <a:t>từ</a:t>
            </a: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cốc</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6" name="Oval 20"/>
          <p:cNvSpPr/>
          <p:nvPr/>
        </p:nvSpPr>
        <p:spPr>
          <a:xfrm>
            <a:off x="2201721" y="1551211"/>
            <a:ext cx="1031210" cy="1074654"/>
          </a:xfrm>
          <a:custGeom>
            <a:avLst/>
            <a:gdLst>
              <a:gd name="connsiteX0" fmla="*/ 0 w 1011423"/>
              <a:gd name="connsiteY0" fmla="*/ 505712 h 1011423"/>
              <a:gd name="connsiteX1" fmla="*/ 505712 w 1011423"/>
              <a:gd name="connsiteY1" fmla="*/ 0 h 1011423"/>
              <a:gd name="connsiteX2" fmla="*/ 1011424 w 1011423"/>
              <a:gd name="connsiteY2" fmla="*/ 505712 h 1011423"/>
              <a:gd name="connsiteX3" fmla="*/ 505712 w 1011423"/>
              <a:gd name="connsiteY3" fmla="*/ 1011424 h 1011423"/>
              <a:gd name="connsiteX4" fmla="*/ 0 w 1011423"/>
              <a:gd name="connsiteY4" fmla="*/ 505712 h 1011423"/>
              <a:gd name="connsiteX0" fmla="*/ 0 w 1011424"/>
              <a:gd name="connsiteY0" fmla="*/ 558109 h 1063821"/>
              <a:gd name="connsiteX1" fmla="*/ 505712 w 1011424"/>
              <a:gd name="connsiteY1" fmla="*/ 52397 h 1063821"/>
              <a:gd name="connsiteX2" fmla="*/ 1011424 w 1011424"/>
              <a:gd name="connsiteY2" fmla="*/ 558109 h 1063821"/>
              <a:gd name="connsiteX3" fmla="*/ 505712 w 1011424"/>
              <a:gd name="connsiteY3" fmla="*/ 1063821 h 1063821"/>
              <a:gd name="connsiteX4" fmla="*/ 0 w 1011424"/>
              <a:gd name="connsiteY4" fmla="*/ 558109 h 1063821"/>
              <a:gd name="connsiteX0" fmla="*/ 0 w 1011424"/>
              <a:gd name="connsiteY0" fmla="*/ 558109 h 1099303"/>
              <a:gd name="connsiteX1" fmla="*/ 505712 w 1011424"/>
              <a:gd name="connsiteY1" fmla="*/ 52397 h 1099303"/>
              <a:gd name="connsiteX2" fmla="*/ 1011424 w 1011424"/>
              <a:gd name="connsiteY2" fmla="*/ 558109 h 1099303"/>
              <a:gd name="connsiteX3" fmla="*/ 505712 w 1011424"/>
              <a:gd name="connsiteY3" fmla="*/ 1063821 h 1099303"/>
              <a:gd name="connsiteX4" fmla="*/ 0 w 1011424"/>
              <a:gd name="connsiteY4" fmla="*/ 558109 h 1099303"/>
              <a:gd name="connsiteX0" fmla="*/ 0 w 1027150"/>
              <a:gd name="connsiteY0" fmla="*/ 558109 h 1099303"/>
              <a:gd name="connsiteX1" fmla="*/ 505712 w 1027150"/>
              <a:gd name="connsiteY1" fmla="*/ 52397 h 1099303"/>
              <a:gd name="connsiteX2" fmla="*/ 1011424 w 1027150"/>
              <a:gd name="connsiteY2" fmla="*/ 558109 h 1099303"/>
              <a:gd name="connsiteX3" fmla="*/ 505712 w 1027150"/>
              <a:gd name="connsiteY3" fmla="*/ 1063821 h 1099303"/>
              <a:gd name="connsiteX4" fmla="*/ 0 w 1027150"/>
              <a:gd name="connsiteY4" fmla="*/ 558109 h 1099303"/>
              <a:gd name="connsiteX0" fmla="*/ 142 w 1027292"/>
              <a:gd name="connsiteY0" fmla="*/ 529246 h 1070440"/>
              <a:gd name="connsiteX1" fmla="*/ 505854 w 1027292"/>
              <a:gd name="connsiteY1" fmla="*/ 23534 h 1070440"/>
              <a:gd name="connsiteX2" fmla="*/ 1011566 w 1027292"/>
              <a:gd name="connsiteY2" fmla="*/ 529246 h 1070440"/>
              <a:gd name="connsiteX3" fmla="*/ 505854 w 1027292"/>
              <a:gd name="connsiteY3" fmla="*/ 1034958 h 1070440"/>
              <a:gd name="connsiteX4" fmla="*/ 142 w 1027292"/>
              <a:gd name="connsiteY4" fmla="*/ 529246 h 1070440"/>
              <a:gd name="connsiteX0" fmla="*/ 1983 w 1031210"/>
              <a:gd name="connsiteY0" fmla="*/ 529246 h 1074654"/>
              <a:gd name="connsiteX1" fmla="*/ 507695 w 1031210"/>
              <a:gd name="connsiteY1" fmla="*/ 23534 h 1074654"/>
              <a:gd name="connsiteX2" fmla="*/ 1013407 w 1031210"/>
              <a:gd name="connsiteY2" fmla="*/ 529246 h 1074654"/>
              <a:gd name="connsiteX3" fmla="*/ 550225 w 1031210"/>
              <a:gd name="connsiteY3" fmla="*/ 1045590 h 1074654"/>
              <a:gd name="connsiteX4" fmla="*/ 1983 w 1031210"/>
              <a:gd name="connsiteY4" fmla="*/ 529246 h 1074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210" h="1074654">
                <a:moveTo>
                  <a:pt x="1983" y="529246"/>
                </a:moveTo>
                <a:cubicBezTo>
                  <a:pt x="-5105" y="358903"/>
                  <a:pt x="-20740" y="140604"/>
                  <a:pt x="507695" y="23534"/>
                </a:cubicBezTo>
                <a:cubicBezTo>
                  <a:pt x="1036130" y="-93536"/>
                  <a:pt x="1013407" y="249949"/>
                  <a:pt x="1013407" y="529246"/>
                </a:cubicBezTo>
                <a:cubicBezTo>
                  <a:pt x="1098467" y="968031"/>
                  <a:pt x="868023" y="891586"/>
                  <a:pt x="550225" y="1045590"/>
                </a:cubicBezTo>
                <a:cubicBezTo>
                  <a:pt x="232427" y="1199594"/>
                  <a:pt x="9071" y="699589"/>
                  <a:pt x="1983" y="529246"/>
                </a:cubicBezTo>
                <a:close/>
              </a:path>
            </a:pathLst>
          </a:custGeom>
          <a:solidFill>
            <a:srgbClr val="CB6CE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Roboto Black" panose="02000000000000000000" pitchFamily="2" charset="0"/>
                <a:ea typeface="Roboto Black" panose="02000000000000000000" pitchFamily="2" charset="0"/>
                <a:cs typeface="+mn-cs"/>
              </a:rPr>
              <a:t>1</a:t>
            </a:r>
          </a:p>
        </p:txBody>
      </p:sp>
      <p:pic>
        <p:nvPicPr>
          <p:cNvPr id="10" name="Picture 9">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sp>
        <p:nvSpPr>
          <p:cNvPr id="9" name="TextBox 8"/>
          <p:cNvSpPr txBox="1"/>
          <p:nvPr/>
        </p:nvSpPr>
        <p:spPr>
          <a:xfrm>
            <a:off x="3152886" y="558471"/>
            <a:ext cx="675524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rPr>
              <a:t>LÀM CHẬU HOA, CÂY </a:t>
            </a:r>
            <a:r>
              <a:rPr kumimoji="0" lang="vi-VN" altLang="zh-C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rPr>
              <a:t>CẢNH MINI</a:t>
            </a:r>
            <a:endParaRPr kumimoji="0" lang="vi-VN"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endParaRPr>
          </a:p>
        </p:txBody>
      </p:sp>
      <p:pic>
        <p:nvPicPr>
          <p:cNvPr id="14" name="Picture 13">
            <a:extLst>
              <a:ext uri="{FF2B5EF4-FFF2-40B4-BE49-F238E27FC236}">
                <a16:creationId xmlns:a16="http://schemas.microsoft.com/office/drawing/2014/main" id="{2954D2CC-81C7-967E-412A-76712E133702}"/>
              </a:ext>
            </a:extLst>
          </p:cNvPr>
          <p:cNvPicPr>
            <a:picLocks noChangeAspect="1"/>
          </p:cNvPicPr>
          <p:nvPr/>
        </p:nvPicPr>
        <p:blipFill>
          <a:blip r:embed="rId4"/>
          <a:stretch>
            <a:fillRect/>
          </a:stretch>
        </p:blipFill>
        <p:spPr>
          <a:xfrm rot="5400000">
            <a:off x="7621708" y="3228411"/>
            <a:ext cx="1370475" cy="17716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 name="Picture 16">
            <a:extLst>
              <a:ext uri="{FF2B5EF4-FFF2-40B4-BE49-F238E27FC236}">
                <a16:creationId xmlns:a16="http://schemas.microsoft.com/office/drawing/2014/main" id="{8645D482-4242-0F03-4D2D-0243BB78DB8A}"/>
              </a:ext>
            </a:extLst>
          </p:cNvPr>
          <p:cNvPicPr>
            <a:picLocks noChangeAspect="1"/>
          </p:cNvPicPr>
          <p:nvPr/>
        </p:nvPicPr>
        <p:blipFill>
          <a:blip r:embed="rId5"/>
          <a:stretch>
            <a:fillRect/>
          </a:stretch>
        </p:blipFill>
        <p:spPr>
          <a:xfrm>
            <a:off x="3232931" y="3428999"/>
            <a:ext cx="1771650" cy="13525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8" name="Arrow: Right 27">
            <a:extLst>
              <a:ext uri="{FF2B5EF4-FFF2-40B4-BE49-F238E27FC236}">
                <a16:creationId xmlns:a16="http://schemas.microsoft.com/office/drawing/2014/main" id="{6DAA559E-6BE9-8935-5E8D-442D157380F4}"/>
              </a:ext>
            </a:extLst>
          </p:cNvPr>
          <p:cNvSpPr/>
          <p:nvPr/>
        </p:nvSpPr>
        <p:spPr>
          <a:xfrm>
            <a:off x="5723646" y="3847435"/>
            <a:ext cx="978408" cy="484632"/>
          </a:xfrm>
          <a:prstGeom prst="rightArrow">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lumMod val="9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34596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23"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 fill="hold"/>
                                        <p:tgtEl>
                                          <p:spTgt spid="6"/>
                                        </p:tgtEl>
                                        <p:attrNameLst>
                                          <p:attrName>ppt_w</p:attrName>
                                        </p:attrNameLst>
                                      </p:cBhvr>
                                      <p:tavLst>
                                        <p:tav tm="0">
                                          <p:val>
                                            <p:fltVal val="0"/>
                                          </p:val>
                                        </p:tav>
                                        <p:tav tm="100000">
                                          <p:val>
                                            <p:strVal val="#ppt_w"/>
                                          </p:val>
                                        </p:tav>
                                      </p:tavLst>
                                    </p:anim>
                                    <p:anim calcmode="lin" valueType="num">
                                      <p:cBhvr>
                                        <p:cTn id="11" dur="500" fill="hold"/>
                                        <p:tgtEl>
                                          <p:spTgt spid="6"/>
                                        </p:tgtEl>
                                        <p:attrNameLst>
                                          <p:attrName>ppt_h</p:attrName>
                                        </p:attrNameLst>
                                      </p:cBhvr>
                                      <p:tavLst>
                                        <p:tav tm="0">
                                          <p:val>
                                            <p:fltVal val="0"/>
                                          </p:val>
                                        </p:tav>
                                        <p:tav tm="100000">
                                          <p:val>
                                            <p:strVal val="#ppt_h"/>
                                          </p:val>
                                        </p:tav>
                                      </p:tavLst>
                                    </p:anim>
                                  </p:childTnLst>
                                </p:cTn>
                              </p:par>
                              <p:par>
                                <p:cTn id="12" presetID="23" presetClass="entr" presetSubtype="16"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childTnLst>
                                </p:cTn>
                              </p:par>
                            </p:childTnLst>
                          </p:cTn>
                        </p:par>
                        <p:par>
                          <p:cTn id="16" fill="hold">
                            <p:stCondLst>
                              <p:cond delay="500"/>
                            </p:stCondLst>
                            <p:childTnLst>
                              <p:par>
                                <p:cTn id="17" presetID="22" presetClass="entr" presetSubtype="8"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left)">
                                      <p:cBhvr>
                                        <p:cTn id="23" dur="500"/>
                                        <p:tgtEl>
                                          <p:spTgt spid="28"/>
                                        </p:tgtEl>
                                      </p:cBhvr>
                                    </p:animEffect>
                                  </p:childTnLst>
                                </p:cTn>
                              </p:par>
                            </p:childTnLst>
                          </p:cTn>
                        </p:par>
                        <p:par>
                          <p:cTn id="24" fill="hold">
                            <p:stCondLst>
                              <p:cond delay="1500"/>
                            </p:stCondLst>
                            <p:childTnLst>
                              <p:par>
                                <p:cTn id="25" presetID="22" presetClass="entr" presetSubtype="8"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9" grpId="0"/>
      <p:bldP spid="2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CBC18A3-5920-D921-7898-B08E0A46B7F7}"/>
              </a:ext>
            </a:extLst>
          </p:cNvPr>
          <p:cNvSpPr/>
          <p:nvPr/>
        </p:nvSpPr>
        <p:spPr>
          <a:xfrm>
            <a:off x="3456848" y="2287662"/>
            <a:ext cx="6396267" cy="3694176"/>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1" name="TextBox 10">
            <a:extLst>
              <a:ext uri="{FF2B5EF4-FFF2-40B4-BE49-F238E27FC236}">
                <a16:creationId xmlns:a16="http://schemas.microsoft.com/office/drawing/2014/main" id="{F47EDC76-93E4-69B2-B3EB-FFBB9F9285CB}"/>
              </a:ext>
            </a:extLst>
          </p:cNvPr>
          <p:cNvSpPr txBox="1"/>
          <p:nvPr/>
        </p:nvSpPr>
        <p:spPr>
          <a:xfrm>
            <a:off x="3737229" y="1474901"/>
            <a:ext cx="4538363" cy="369332"/>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Cho một phần giá thể </a:t>
            </a: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vào chậu</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2" name="Picture 11">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sp>
        <p:nvSpPr>
          <p:cNvPr id="15" name="Oval 20"/>
          <p:cNvSpPr/>
          <p:nvPr/>
        </p:nvSpPr>
        <p:spPr>
          <a:xfrm>
            <a:off x="2266149" y="1393723"/>
            <a:ext cx="1031210" cy="1074654"/>
          </a:xfrm>
          <a:custGeom>
            <a:avLst/>
            <a:gdLst>
              <a:gd name="connsiteX0" fmla="*/ 0 w 1011423"/>
              <a:gd name="connsiteY0" fmla="*/ 505712 h 1011423"/>
              <a:gd name="connsiteX1" fmla="*/ 505712 w 1011423"/>
              <a:gd name="connsiteY1" fmla="*/ 0 h 1011423"/>
              <a:gd name="connsiteX2" fmla="*/ 1011424 w 1011423"/>
              <a:gd name="connsiteY2" fmla="*/ 505712 h 1011423"/>
              <a:gd name="connsiteX3" fmla="*/ 505712 w 1011423"/>
              <a:gd name="connsiteY3" fmla="*/ 1011424 h 1011423"/>
              <a:gd name="connsiteX4" fmla="*/ 0 w 1011423"/>
              <a:gd name="connsiteY4" fmla="*/ 505712 h 1011423"/>
              <a:gd name="connsiteX0" fmla="*/ 0 w 1011424"/>
              <a:gd name="connsiteY0" fmla="*/ 558109 h 1063821"/>
              <a:gd name="connsiteX1" fmla="*/ 505712 w 1011424"/>
              <a:gd name="connsiteY1" fmla="*/ 52397 h 1063821"/>
              <a:gd name="connsiteX2" fmla="*/ 1011424 w 1011424"/>
              <a:gd name="connsiteY2" fmla="*/ 558109 h 1063821"/>
              <a:gd name="connsiteX3" fmla="*/ 505712 w 1011424"/>
              <a:gd name="connsiteY3" fmla="*/ 1063821 h 1063821"/>
              <a:gd name="connsiteX4" fmla="*/ 0 w 1011424"/>
              <a:gd name="connsiteY4" fmla="*/ 558109 h 1063821"/>
              <a:gd name="connsiteX0" fmla="*/ 0 w 1011424"/>
              <a:gd name="connsiteY0" fmla="*/ 558109 h 1099303"/>
              <a:gd name="connsiteX1" fmla="*/ 505712 w 1011424"/>
              <a:gd name="connsiteY1" fmla="*/ 52397 h 1099303"/>
              <a:gd name="connsiteX2" fmla="*/ 1011424 w 1011424"/>
              <a:gd name="connsiteY2" fmla="*/ 558109 h 1099303"/>
              <a:gd name="connsiteX3" fmla="*/ 505712 w 1011424"/>
              <a:gd name="connsiteY3" fmla="*/ 1063821 h 1099303"/>
              <a:gd name="connsiteX4" fmla="*/ 0 w 1011424"/>
              <a:gd name="connsiteY4" fmla="*/ 558109 h 1099303"/>
              <a:gd name="connsiteX0" fmla="*/ 0 w 1027150"/>
              <a:gd name="connsiteY0" fmla="*/ 558109 h 1099303"/>
              <a:gd name="connsiteX1" fmla="*/ 505712 w 1027150"/>
              <a:gd name="connsiteY1" fmla="*/ 52397 h 1099303"/>
              <a:gd name="connsiteX2" fmla="*/ 1011424 w 1027150"/>
              <a:gd name="connsiteY2" fmla="*/ 558109 h 1099303"/>
              <a:gd name="connsiteX3" fmla="*/ 505712 w 1027150"/>
              <a:gd name="connsiteY3" fmla="*/ 1063821 h 1099303"/>
              <a:gd name="connsiteX4" fmla="*/ 0 w 1027150"/>
              <a:gd name="connsiteY4" fmla="*/ 558109 h 1099303"/>
              <a:gd name="connsiteX0" fmla="*/ 142 w 1027292"/>
              <a:gd name="connsiteY0" fmla="*/ 529246 h 1070440"/>
              <a:gd name="connsiteX1" fmla="*/ 505854 w 1027292"/>
              <a:gd name="connsiteY1" fmla="*/ 23534 h 1070440"/>
              <a:gd name="connsiteX2" fmla="*/ 1011566 w 1027292"/>
              <a:gd name="connsiteY2" fmla="*/ 529246 h 1070440"/>
              <a:gd name="connsiteX3" fmla="*/ 505854 w 1027292"/>
              <a:gd name="connsiteY3" fmla="*/ 1034958 h 1070440"/>
              <a:gd name="connsiteX4" fmla="*/ 142 w 1027292"/>
              <a:gd name="connsiteY4" fmla="*/ 529246 h 1070440"/>
              <a:gd name="connsiteX0" fmla="*/ 1983 w 1031210"/>
              <a:gd name="connsiteY0" fmla="*/ 529246 h 1074654"/>
              <a:gd name="connsiteX1" fmla="*/ 507695 w 1031210"/>
              <a:gd name="connsiteY1" fmla="*/ 23534 h 1074654"/>
              <a:gd name="connsiteX2" fmla="*/ 1013407 w 1031210"/>
              <a:gd name="connsiteY2" fmla="*/ 529246 h 1074654"/>
              <a:gd name="connsiteX3" fmla="*/ 550225 w 1031210"/>
              <a:gd name="connsiteY3" fmla="*/ 1045590 h 1074654"/>
              <a:gd name="connsiteX4" fmla="*/ 1983 w 1031210"/>
              <a:gd name="connsiteY4" fmla="*/ 529246 h 1074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210" h="1074654">
                <a:moveTo>
                  <a:pt x="1983" y="529246"/>
                </a:moveTo>
                <a:cubicBezTo>
                  <a:pt x="-5105" y="358903"/>
                  <a:pt x="-20740" y="140604"/>
                  <a:pt x="507695" y="23534"/>
                </a:cubicBezTo>
                <a:cubicBezTo>
                  <a:pt x="1036130" y="-93536"/>
                  <a:pt x="1013407" y="249949"/>
                  <a:pt x="1013407" y="529246"/>
                </a:cubicBezTo>
                <a:cubicBezTo>
                  <a:pt x="1098467" y="968031"/>
                  <a:pt x="868023" y="891586"/>
                  <a:pt x="550225" y="1045590"/>
                </a:cubicBezTo>
                <a:cubicBezTo>
                  <a:pt x="232427" y="1199594"/>
                  <a:pt x="9071" y="699589"/>
                  <a:pt x="1983" y="529246"/>
                </a:cubicBezTo>
                <a:close/>
              </a:path>
            </a:pathLst>
          </a:custGeom>
          <a:solidFill>
            <a:srgbClr val="CB6CE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Roboto Black" panose="02000000000000000000" pitchFamily="2" charset="0"/>
                <a:ea typeface="Roboto Black" panose="02000000000000000000" pitchFamily="2" charset="0"/>
                <a:cs typeface="+mn-cs"/>
              </a:rPr>
              <a:t>2</a:t>
            </a:r>
          </a:p>
        </p:txBody>
      </p:sp>
      <p:sp>
        <p:nvSpPr>
          <p:cNvPr id="9" name="TextBox 8"/>
          <p:cNvSpPr txBox="1"/>
          <p:nvPr/>
        </p:nvSpPr>
        <p:spPr>
          <a:xfrm>
            <a:off x="2266149" y="483640"/>
            <a:ext cx="748052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rPr>
              <a:t>LÀM CHẬU HOA, CÂY CẢNH MINI</a:t>
            </a:r>
          </a:p>
        </p:txBody>
      </p:sp>
      <p:pic>
        <p:nvPicPr>
          <p:cNvPr id="3" name="Picture 2">
            <a:extLst>
              <a:ext uri="{FF2B5EF4-FFF2-40B4-BE49-F238E27FC236}">
                <a16:creationId xmlns:a16="http://schemas.microsoft.com/office/drawing/2014/main" id="{654A26F8-6A30-EAEA-68E8-AA5A3494EEAC}"/>
              </a:ext>
            </a:extLst>
          </p:cNvPr>
          <p:cNvPicPr>
            <a:picLocks noChangeAspect="1"/>
          </p:cNvPicPr>
          <p:nvPr/>
        </p:nvPicPr>
        <p:blipFill>
          <a:blip r:embed="rId4"/>
          <a:stretch>
            <a:fillRect/>
          </a:stretch>
        </p:blipFill>
        <p:spPr>
          <a:xfrm>
            <a:off x="5157555" y="2805189"/>
            <a:ext cx="2994851" cy="2470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850900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53" presetClass="entr" presetSubtype="16"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F057C216-288B-3A51-6261-AE83135E96CD}"/>
              </a:ext>
            </a:extLst>
          </p:cNvPr>
          <p:cNvSpPr/>
          <p:nvPr/>
        </p:nvSpPr>
        <p:spPr>
          <a:xfrm>
            <a:off x="4720382" y="1532073"/>
            <a:ext cx="6086163" cy="4307618"/>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1" name="TextBox 10">
            <a:extLst>
              <a:ext uri="{FF2B5EF4-FFF2-40B4-BE49-F238E27FC236}">
                <a16:creationId xmlns:a16="http://schemas.microsoft.com/office/drawing/2014/main" id="{F47EDC76-93E4-69B2-B3EB-FFBB9F9285CB}"/>
              </a:ext>
            </a:extLst>
          </p:cNvPr>
          <p:cNvSpPr txBox="1"/>
          <p:nvPr/>
        </p:nvSpPr>
        <p:spPr>
          <a:xfrm>
            <a:off x="906998" y="3726111"/>
            <a:ext cx="2749309" cy="738664"/>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vi-V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Đặt cây vào chậu và thêm giá </a:t>
            </a: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thể vào</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8" name="Picture 7">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sp>
        <p:nvSpPr>
          <p:cNvPr id="10" name="Oval 20"/>
          <p:cNvSpPr/>
          <p:nvPr/>
        </p:nvSpPr>
        <p:spPr>
          <a:xfrm>
            <a:off x="1898395" y="2101334"/>
            <a:ext cx="1031210" cy="1074654"/>
          </a:xfrm>
          <a:custGeom>
            <a:avLst/>
            <a:gdLst>
              <a:gd name="connsiteX0" fmla="*/ 0 w 1011423"/>
              <a:gd name="connsiteY0" fmla="*/ 505712 h 1011423"/>
              <a:gd name="connsiteX1" fmla="*/ 505712 w 1011423"/>
              <a:gd name="connsiteY1" fmla="*/ 0 h 1011423"/>
              <a:gd name="connsiteX2" fmla="*/ 1011424 w 1011423"/>
              <a:gd name="connsiteY2" fmla="*/ 505712 h 1011423"/>
              <a:gd name="connsiteX3" fmla="*/ 505712 w 1011423"/>
              <a:gd name="connsiteY3" fmla="*/ 1011424 h 1011423"/>
              <a:gd name="connsiteX4" fmla="*/ 0 w 1011423"/>
              <a:gd name="connsiteY4" fmla="*/ 505712 h 1011423"/>
              <a:gd name="connsiteX0" fmla="*/ 0 w 1011424"/>
              <a:gd name="connsiteY0" fmla="*/ 558109 h 1063821"/>
              <a:gd name="connsiteX1" fmla="*/ 505712 w 1011424"/>
              <a:gd name="connsiteY1" fmla="*/ 52397 h 1063821"/>
              <a:gd name="connsiteX2" fmla="*/ 1011424 w 1011424"/>
              <a:gd name="connsiteY2" fmla="*/ 558109 h 1063821"/>
              <a:gd name="connsiteX3" fmla="*/ 505712 w 1011424"/>
              <a:gd name="connsiteY3" fmla="*/ 1063821 h 1063821"/>
              <a:gd name="connsiteX4" fmla="*/ 0 w 1011424"/>
              <a:gd name="connsiteY4" fmla="*/ 558109 h 1063821"/>
              <a:gd name="connsiteX0" fmla="*/ 0 w 1011424"/>
              <a:gd name="connsiteY0" fmla="*/ 558109 h 1099303"/>
              <a:gd name="connsiteX1" fmla="*/ 505712 w 1011424"/>
              <a:gd name="connsiteY1" fmla="*/ 52397 h 1099303"/>
              <a:gd name="connsiteX2" fmla="*/ 1011424 w 1011424"/>
              <a:gd name="connsiteY2" fmla="*/ 558109 h 1099303"/>
              <a:gd name="connsiteX3" fmla="*/ 505712 w 1011424"/>
              <a:gd name="connsiteY3" fmla="*/ 1063821 h 1099303"/>
              <a:gd name="connsiteX4" fmla="*/ 0 w 1011424"/>
              <a:gd name="connsiteY4" fmla="*/ 558109 h 1099303"/>
              <a:gd name="connsiteX0" fmla="*/ 0 w 1027150"/>
              <a:gd name="connsiteY0" fmla="*/ 558109 h 1099303"/>
              <a:gd name="connsiteX1" fmla="*/ 505712 w 1027150"/>
              <a:gd name="connsiteY1" fmla="*/ 52397 h 1099303"/>
              <a:gd name="connsiteX2" fmla="*/ 1011424 w 1027150"/>
              <a:gd name="connsiteY2" fmla="*/ 558109 h 1099303"/>
              <a:gd name="connsiteX3" fmla="*/ 505712 w 1027150"/>
              <a:gd name="connsiteY3" fmla="*/ 1063821 h 1099303"/>
              <a:gd name="connsiteX4" fmla="*/ 0 w 1027150"/>
              <a:gd name="connsiteY4" fmla="*/ 558109 h 1099303"/>
              <a:gd name="connsiteX0" fmla="*/ 142 w 1027292"/>
              <a:gd name="connsiteY0" fmla="*/ 529246 h 1070440"/>
              <a:gd name="connsiteX1" fmla="*/ 505854 w 1027292"/>
              <a:gd name="connsiteY1" fmla="*/ 23534 h 1070440"/>
              <a:gd name="connsiteX2" fmla="*/ 1011566 w 1027292"/>
              <a:gd name="connsiteY2" fmla="*/ 529246 h 1070440"/>
              <a:gd name="connsiteX3" fmla="*/ 505854 w 1027292"/>
              <a:gd name="connsiteY3" fmla="*/ 1034958 h 1070440"/>
              <a:gd name="connsiteX4" fmla="*/ 142 w 1027292"/>
              <a:gd name="connsiteY4" fmla="*/ 529246 h 1070440"/>
              <a:gd name="connsiteX0" fmla="*/ 1983 w 1031210"/>
              <a:gd name="connsiteY0" fmla="*/ 529246 h 1074654"/>
              <a:gd name="connsiteX1" fmla="*/ 507695 w 1031210"/>
              <a:gd name="connsiteY1" fmla="*/ 23534 h 1074654"/>
              <a:gd name="connsiteX2" fmla="*/ 1013407 w 1031210"/>
              <a:gd name="connsiteY2" fmla="*/ 529246 h 1074654"/>
              <a:gd name="connsiteX3" fmla="*/ 550225 w 1031210"/>
              <a:gd name="connsiteY3" fmla="*/ 1045590 h 1074654"/>
              <a:gd name="connsiteX4" fmla="*/ 1983 w 1031210"/>
              <a:gd name="connsiteY4" fmla="*/ 529246 h 1074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210" h="1074654">
                <a:moveTo>
                  <a:pt x="1983" y="529246"/>
                </a:moveTo>
                <a:cubicBezTo>
                  <a:pt x="-5105" y="358903"/>
                  <a:pt x="-20740" y="140604"/>
                  <a:pt x="507695" y="23534"/>
                </a:cubicBezTo>
                <a:cubicBezTo>
                  <a:pt x="1036130" y="-93536"/>
                  <a:pt x="1013407" y="249949"/>
                  <a:pt x="1013407" y="529246"/>
                </a:cubicBezTo>
                <a:cubicBezTo>
                  <a:pt x="1098467" y="968031"/>
                  <a:pt x="868023" y="891586"/>
                  <a:pt x="550225" y="1045590"/>
                </a:cubicBezTo>
                <a:cubicBezTo>
                  <a:pt x="232427" y="1199594"/>
                  <a:pt x="9071" y="699589"/>
                  <a:pt x="1983" y="529246"/>
                </a:cubicBezTo>
                <a:close/>
              </a:path>
            </a:pathLst>
          </a:custGeom>
          <a:solidFill>
            <a:srgbClr val="CB6CE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Roboto Black" panose="02000000000000000000" pitchFamily="2" charset="0"/>
                <a:ea typeface="Roboto Black" panose="02000000000000000000" pitchFamily="2" charset="0"/>
                <a:cs typeface="+mn-cs"/>
              </a:rPr>
              <a:t>3</a:t>
            </a:r>
          </a:p>
        </p:txBody>
      </p:sp>
      <p:sp>
        <p:nvSpPr>
          <p:cNvPr id="7" name="TextBox 6"/>
          <p:cNvSpPr txBox="1"/>
          <p:nvPr/>
        </p:nvSpPr>
        <p:spPr>
          <a:xfrm>
            <a:off x="2281653" y="461580"/>
            <a:ext cx="987524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rPr>
              <a:t>LÀM CHẬU HOA, CÂY CẢNH MINI</a:t>
            </a:r>
          </a:p>
        </p:txBody>
      </p:sp>
      <p:pic>
        <p:nvPicPr>
          <p:cNvPr id="3" name="Picture 2">
            <a:extLst>
              <a:ext uri="{FF2B5EF4-FFF2-40B4-BE49-F238E27FC236}">
                <a16:creationId xmlns:a16="http://schemas.microsoft.com/office/drawing/2014/main" id="{058FB3E5-9804-537F-6C95-2A321B759AF9}"/>
              </a:ext>
            </a:extLst>
          </p:cNvPr>
          <p:cNvPicPr>
            <a:picLocks noChangeAspect="1"/>
          </p:cNvPicPr>
          <p:nvPr/>
        </p:nvPicPr>
        <p:blipFill>
          <a:blip r:embed="rId4"/>
          <a:stretch>
            <a:fillRect/>
          </a:stretch>
        </p:blipFill>
        <p:spPr>
          <a:xfrm>
            <a:off x="5983988" y="2316116"/>
            <a:ext cx="3889454" cy="26204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55454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53" presetClass="entr" presetSubtype="16"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CF6C49BE-DA00-DE7D-4046-992ABDE7CDB7}"/>
              </a:ext>
            </a:extLst>
          </p:cNvPr>
          <p:cNvSpPr/>
          <p:nvPr/>
        </p:nvSpPr>
        <p:spPr>
          <a:xfrm>
            <a:off x="402336" y="1551211"/>
            <a:ext cx="5998464" cy="4154645"/>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1" name="TextBox 10">
            <a:extLst>
              <a:ext uri="{FF2B5EF4-FFF2-40B4-BE49-F238E27FC236}">
                <a16:creationId xmlns:a16="http://schemas.microsoft.com/office/drawing/2014/main" id="{F47EDC76-93E4-69B2-B3EB-FFBB9F9285CB}"/>
              </a:ext>
            </a:extLst>
          </p:cNvPr>
          <p:cNvSpPr txBox="1"/>
          <p:nvPr/>
        </p:nvSpPr>
        <p:spPr>
          <a:xfrm>
            <a:off x="7007286" y="3754054"/>
            <a:ext cx="3632536" cy="369332"/>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Tưới nước cho cây</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8" name="Picture 7">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sp>
        <p:nvSpPr>
          <p:cNvPr id="10" name="Oval 20"/>
          <p:cNvSpPr/>
          <p:nvPr/>
        </p:nvSpPr>
        <p:spPr>
          <a:xfrm>
            <a:off x="8052585" y="1799998"/>
            <a:ext cx="1031210" cy="1074654"/>
          </a:xfrm>
          <a:custGeom>
            <a:avLst/>
            <a:gdLst>
              <a:gd name="connsiteX0" fmla="*/ 0 w 1011423"/>
              <a:gd name="connsiteY0" fmla="*/ 505712 h 1011423"/>
              <a:gd name="connsiteX1" fmla="*/ 505712 w 1011423"/>
              <a:gd name="connsiteY1" fmla="*/ 0 h 1011423"/>
              <a:gd name="connsiteX2" fmla="*/ 1011424 w 1011423"/>
              <a:gd name="connsiteY2" fmla="*/ 505712 h 1011423"/>
              <a:gd name="connsiteX3" fmla="*/ 505712 w 1011423"/>
              <a:gd name="connsiteY3" fmla="*/ 1011424 h 1011423"/>
              <a:gd name="connsiteX4" fmla="*/ 0 w 1011423"/>
              <a:gd name="connsiteY4" fmla="*/ 505712 h 1011423"/>
              <a:gd name="connsiteX0" fmla="*/ 0 w 1011424"/>
              <a:gd name="connsiteY0" fmla="*/ 558109 h 1063821"/>
              <a:gd name="connsiteX1" fmla="*/ 505712 w 1011424"/>
              <a:gd name="connsiteY1" fmla="*/ 52397 h 1063821"/>
              <a:gd name="connsiteX2" fmla="*/ 1011424 w 1011424"/>
              <a:gd name="connsiteY2" fmla="*/ 558109 h 1063821"/>
              <a:gd name="connsiteX3" fmla="*/ 505712 w 1011424"/>
              <a:gd name="connsiteY3" fmla="*/ 1063821 h 1063821"/>
              <a:gd name="connsiteX4" fmla="*/ 0 w 1011424"/>
              <a:gd name="connsiteY4" fmla="*/ 558109 h 1063821"/>
              <a:gd name="connsiteX0" fmla="*/ 0 w 1011424"/>
              <a:gd name="connsiteY0" fmla="*/ 558109 h 1099303"/>
              <a:gd name="connsiteX1" fmla="*/ 505712 w 1011424"/>
              <a:gd name="connsiteY1" fmla="*/ 52397 h 1099303"/>
              <a:gd name="connsiteX2" fmla="*/ 1011424 w 1011424"/>
              <a:gd name="connsiteY2" fmla="*/ 558109 h 1099303"/>
              <a:gd name="connsiteX3" fmla="*/ 505712 w 1011424"/>
              <a:gd name="connsiteY3" fmla="*/ 1063821 h 1099303"/>
              <a:gd name="connsiteX4" fmla="*/ 0 w 1011424"/>
              <a:gd name="connsiteY4" fmla="*/ 558109 h 1099303"/>
              <a:gd name="connsiteX0" fmla="*/ 0 w 1027150"/>
              <a:gd name="connsiteY0" fmla="*/ 558109 h 1099303"/>
              <a:gd name="connsiteX1" fmla="*/ 505712 w 1027150"/>
              <a:gd name="connsiteY1" fmla="*/ 52397 h 1099303"/>
              <a:gd name="connsiteX2" fmla="*/ 1011424 w 1027150"/>
              <a:gd name="connsiteY2" fmla="*/ 558109 h 1099303"/>
              <a:gd name="connsiteX3" fmla="*/ 505712 w 1027150"/>
              <a:gd name="connsiteY3" fmla="*/ 1063821 h 1099303"/>
              <a:gd name="connsiteX4" fmla="*/ 0 w 1027150"/>
              <a:gd name="connsiteY4" fmla="*/ 558109 h 1099303"/>
              <a:gd name="connsiteX0" fmla="*/ 142 w 1027292"/>
              <a:gd name="connsiteY0" fmla="*/ 529246 h 1070440"/>
              <a:gd name="connsiteX1" fmla="*/ 505854 w 1027292"/>
              <a:gd name="connsiteY1" fmla="*/ 23534 h 1070440"/>
              <a:gd name="connsiteX2" fmla="*/ 1011566 w 1027292"/>
              <a:gd name="connsiteY2" fmla="*/ 529246 h 1070440"/>
              <a:gd name="connsiteX3" fmla="*/ 505854 w 1027292"/>
              <a:gd name="connsiteY3" fmla="*/ 1034958 h 1070440"/>
              <a:gd name="connsiteX4" fmla="*/ 142 w 1027292"/>
              <a:gd name="connsiteY4" fmla="*/ 529246 h 1070440"/>
              <a:gd name="connsiteX0" fmla="*/ 1983 w 1031210"/>
              <a:gd name="connsiteY0" fmla="*/ 529246 h 1074654"/>
              <a:gd name="connsiteX1" fmla="*/ 507695 w 1031210"/>
              <a:gd name="connsiteY1" fmla="*/ 23534 h 1074654"/>
              <a:gd name="connsiteX2" fmla="*/ 1013407 w 1031210"/>
              <a:gd name="connsiteY2" fmla="*/ 529246 h 1074654"/>
              <a:gd name="connsiteX3" fmla="*/ 550225 w 1031210"/>
              <a:gd name="connsiteY3" fmla="*/ 1045590 h 1074654"/>
              <a:gd name="connsiteX4" fmla="*/ 1983 w 1031210"/>
              <a:gd name="connsiteY4" fmla="*/ 529246 h 1074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210" h="1074654">
                <a:moveTo>
                  <a:pt x="1983" y="529246"/>
                </a:moveTo>
                <a:cubicBezTo>
                  <a:pt x="-5105" y="358903"/>
                  <a:pt x="-20740" y="140604"/>
                  <a:pt x="507695" y="23534"/>
                </a:cubicBezTo>
                <a:cubicBezTo>
                  <a:pt x="1036130" y="-93536"/>
                  <a:pt x="1013407" y="249949"/>
                  <a:pt x="1013407" y="529246"/>
                </a:cubicBezTo>
                <a:cubicBezTo>
                  <a:pt x="1098467" y="968031"/>
                  <a:pt x="868023" y="891586"/>
                  <a:pt x="550225" y="1045590"/>
                </a:cubicBezTo>
                <a:cubicBezTo>
                  <a:pt x="232427" y="1199594"/>
                  <a:pt x="9071" y="699589"/>
                  <a:pt x="1983" y="529246"/>
                </a:cubicBezTo>
                <a:close/>
              </a:path>
            </a:pathLst>
          </a:custGeom>
          <a:solidFill>
            <a:srgbClr val="CB6CE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Roboto Black" panose="02000000000000000000" pitchFamily="2" charset="0"/>
                <a:ea typeface="Roboto Black" panose="02000000000000000000" pitchFamily="2" charset="0"/>
                <a:cs typeface="+mn-cs"/>
              </a:rPr>
              <a:t>4</a:t>
            </a:r>
          </a:p>
        </p:txBody>
      </p:sp>
      <p:sp>
        <p:nvSpPr>
          <p:cNvPr id="7" name="TextBox 6"/>
          <p:cNvSpPr txBox="1"/>
          <p:nvPr/>
        </p:nvSpPr>
        <p:spPr>
          <a:xfrm>
            <a:off x="2281653" y="483640"/>
            <a:ext cx="991034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rPr>
              <a:t>LÀM CHẬU HOA, CÂY CẢNH MINI</a:t>
            </a:r>
          </a:p>
        </p:txBody>
      </p:sp>
      <p:pic>
        <p:nvPicPr>
          <p:cNvPr id="4" name="Picture 3">
            <a:extLst>
              <a:ext uri="{FF2B5EF4-FFF2-40B4-BE49-F238E27FC236}">
                <a16:creationId xmlns:a16="http://schemas.microsoft.com/office/drawing/2014/main" id="{AF73498E-1B90-5AC7-4996-7944D642D8DA}"/>
              </a:ext>
            </a:extLst>
          </p:cNvPr>
          <p:cNvPicPr>
            <a:picLocks noChangeAspect="1"/>
          </p:cNvPicPr>
          <p:nvPr/>
        </p:nvPicPr>
        <p:blipFill>
          <a:blip r:embed="rId4"/>
          <a:stretch>
            <a:fillRect/>
          </a:stretch>
        </p:blipFill>
        <p:spPr>
          <a:xfrm>
            <a:off x="1097565" y="2058412"/>
            <a:ext cx="4568066" cy="31017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05320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53" presetClass="entr" presetSubtype="16"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47EDC76-93E4-69B2-B3EB-FFBB9F9285CB}"/>
              </a:ext>
            </a:extLst>
          </p:cNvPr>
          <p:cNvSpPr txBox="1"/>
          <p:nvPr/>
        </p:nvSpPr>
        <p:spPr>
          <a:xfrm>
            <a:off x="277013" y="3853880"/>
            <a:ext cx="3632536" cy="1107996"/>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vi-V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Trang trí không gian và lớp học với chậu hoa, cây cảnh vừa trồng</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8" name="Picture 7">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sp>
        <p:nvSpPr>
          <p:cNvPr id="9" name="TextBox 8"/>
          <p:cNvSpPr txBox="1"/>
          <p:nvPr/>
        </p:nvSpPr>
        <p:spPr>
          <a:xfrm>
            <a:off x="2655726" y="649687"/>
            <a:ext cx="770401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rPr>
              <a:t>LÀM CHẬU HOA, CÂY CẢNH MINI</a:t>
            </a:r>
          </a:p>
        </p:txBody>
      </p:sp>
      <p:sp>
        <p:nvSpPr>
          <p:cNvPr id="10" name="Oval 20"/>
          <p:cNvSpPr/>
          <p:nvPr/>
        </p:nvSpPr>
        <p:spPr>
          <a:xfrm>
            <a:off x="1943436" y="2516970"/>
            <a:ext cx="1031210" cy="1074654"/>
          </a:xfrm>
          <a:custGeom>
            <a:avLst/>
            <a:gdLst>
              <a:gd name="connsiteX0" fmla="*/ 0 w 1011423"/>
              <a:gd name="connsiteY0" fmla="*/ 505712 h 1011423"/>
              <a:gd name="connsiteX1" fmla="*/ 505712 w 1011423"/>
              <a:gd name="connsiteY1" fmla="*/ 0 h 1011423"/>
              <a:gd name="connsiteX2" fmla="*/ 1011424 w 1011423"/>
              <a:gd name="connsiteY2" fmla="*/ 505712 h 1011423"/>
              <a:gd name="connsiteX3" fmla="*/ 505712 w 1011423"/>
              <a:gd name="connsiteY3" fmla="*/ 1011424 h 1011423"/>
              <a:gd name="connsiteX4" fmla="*/ 0 w 1011423"/>
              <a:gd name="connsiteY4" fmla="*/ 505712 h 1011423"/>
              <a:gd name="connsiteX0" fmla="*/ 0 w 1011424"/>
              <a:gd name="connsiteY0" fmla="*/ 558109 h 1063821"/>
              <a:gd name="connsiteX1" fmla="*/ 505712 w 1011424"/>
              <a:gd name="connsiteY1" fmla="*/ 52397 h 1063821"/>
              <a:gd name="connsiteX2" fmla="*/ 1011424 w 1011424"/>
              <a:gd name="connsiteY2" fmla="*/ 558109 h 1063821"/>
              <a:gd name="connsiteX3" fmla="*/ 505712 w 1011424"/>
              <a:gd name="connsiteY3" fmla="*/ 1063821 h 1063821"/>
              <a:gd name="connsiteX4" fmla="*/ 0 w 1011424"/>
              <a:gd name="connsiteY4" fmla="*/ 558109 h 1063821"/>
              <a:gd name="connsiteX0" fmla="*/ 0 w 1011424"/>
              <a:gd name="connsiteY0" fmla="*/ 558109 h 1099303"/>
              <a:gd name="connsiteX1" fmla="*/ 505712 w 1011424"/>
              <a:gd name="connsiteY1" fmla="*/ 52397 h 1099303"/>
              <a:gd name="connsiteX2" fmla="*/ 1011424 w 1011424"/>
              <a:gd name="connsiteY2" fmla="*/ 558109 h 1099303"/>
              <a:gd name="connsiteX3" fmla="*/ 505712 w 1011424"/>
              <a:gd name="connsiteY3" fmla="*/ 1063821 h 1099303"/>
              <a:gd name="connsiteX4" fmla="*/ 0 w 1011424"/>
              <a:gd name="connsiteY4" fmla="*/ 558109 h 1099303"/>
              <a:gd name="connsiteX0" fmla="*/ 0 w 1027150"/>
              <a:gd name="connsiteY0" fmla="*/ 558109 h 1099303"/>
              <a:gd name="connsiteX1" fmla="*/ 505712 w 1027150"/>
              <a:gd name="connsiteY1" fmla="*/ 52397 h 1099303"/>
              <a:gd name="connsiteX2" fmla="*/ 1011424 w 1027150"/>
              <a:gd name="connsiteY2" fmla="*/ 558109 h 1099303"/>
              <a:gd name="connsiteX3" fmla="*/ 505712 w 1027150"/>
              <a:gd name="connsiteY3" fmla="*/ 1063821 h 1099303"/>
              <a:gd name="connsiteX4" fmla="*/ 0 w 1027150"/>
              <a:gd name="connsiteY4" fmla="*/ 558109 h 1099303"/>
              <a:gd name="connsiteX0" fmla="*/ 142 w 1027292"/>
              <a:gd name="connsiteY0" fmla="*/ 529246 h 1070440"/>
              <a:gd name="connsiteX1" fmla="*/ 505854 w 1027292"/>
              <a:gd name="connsiteY1" fmla="*/ 23534 h 1070440"/>
              <a:gd name="connsiteX2" fmla="*/ 1011566 w 1027292"/>
              <a:gd name="connsiteY2" fmla="*/ 529246 h 1070440"/>
              <a:gd name="connsiteX3" fmla="*/ 505854 w 1027292"/>
              <a:gd name="connsiteY3" fmla="*/ 1034958 h 1070440"/>
              <a:gd name="connsiteX4" fmla="*/ 142 w 1027292"/>
              <a:gd name="connsiteY4" fmla="*/ 529246 h 1070440"/>
              <a:gd name="connsiteX0" fmla="*/ 1983 w 1031210"/>
              <a:gd name="connsiteY0" fmla="*/ 529246 h 1074654"/>
              <a:gd name="connsiteX1" fmla="*/ 507695 w 1031210"/>
              <a:gd name="connsiteY1" fmla="*/ 23534 h 1074654"/>
              <a:gd name="connsiteX2" fmla="*/ 1013407 w 1031210"/>
              <a:gd name="connsiteY2" fmla="*/ 529246 h 1074654"/>
              <a:gd name="connsiteX3" fmla="*/ 550225 w 1031210"/>
              <a:gd name="connsiteY3" fmla="*/ 1045590 h 1074654"/>
              <a:gd name="connsiteX4" fmla="*/ 1983 w 1031210"/>
              <a:gd name="connsiteY4" fmla="*/ 529246 h 1074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210" h="1074654">
                <a:moveTo>
                  <a:pt x="1983" y="529246"/>
                </a:moveTo>
                <a:cubicBezTo>
                  <a:pt x="-5105" y="358903"/>
                  <a:pt x="-20740" y="140604"/>
                  <a:pt x="507695" y="23534"/>
                </a:cubicBezTo>
                <a:cubicBezTo>
                  <a:pt x="1036130" y="-93536"/>
                  <a:pt x="1013407" y="249949"/>
                  <a:pt x="1013407" y="529246"/>
                </a:cubicBezTo>
                <a:cubicBezTo>
                  <a:pt x="1098467" y="968031"/>
                  <a:pt x="868023" y="891586"/>
                  <a:pt x="550225" y="1045590"/>
                </a:cubicBezTo>
                <a:cubicBezTo>
                  <a:pt x="232427" y="1199594"/>
                  <a:pt x="9071" y="699589"/>
                  <a:pt x="1983" y="529246"/>
                </a:cubicBezTo>
                <a:close/>
              </a:path>
            </a:pathLst>
          </a:custGeom>
          <a:solidFill>
            <a:srgbClr val="CB6CE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Roboto Black" panose="02000000000000000000" pitchFamily="2" charset="0"/>
                <a:ea typeface="Roboto Black" panose="02000000000000000000" pitchFamily="2" charset="0"/>
                <a:cs typeface="+mn-cs"/>
              </a:rPr>
              <a:t>5</a:t>
            </a:r>
          </a:p>
        </p:txBody>
      </p:sp>
      <p:pic>
        <p:nvPicPr>
          <p:cNvPr id="3" name="Picture 2">
            <a:extLst>
              <a:ext uri="{FF2B5EF4-FFF2-40B4-BE49-F238E27FC236}">
                <a16:creationId xmlns:a16="http://schemas.microsoft.com/office/drawing/2014/main" id="{EB8FAEAF-E42B-8B78-7ACB-DB82A12769BA}"/>
              </a:ext>
            </a:extLst>
          </p:cNvPr>
          <p:cNvPicPr>
            <a:picLocks noChangeAspect="1"/>
          </p:cNvPicPr>
          <p:nvPr/>
        </p:nvPicPr>
        <p:blipFill>
          <a:blip r:embed="rId4"/>
          <a:stretch>
            <a:fillRect/>
          </a:stretch>
        </p:blipFill>
        <p:spPr>
          <a:xfrm>
            <a:off x="4468586" y="2009729"/>
            <a:ext cx="6460254" cy="36883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40296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31" presetClass="entr" presetSubtype="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2396262" y="611120"/>
            <a:ext cx="778682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0"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KIỂM TRA VÀ ĐIỀU CHỈNH SẢN PHẨM</a:t>
            </a:r>
          </a:p>
        </p:txBody>
      </p:sp>
      <p:pic>
        <p:nvPicPr>
          <p:cNvPr id="11" name="Picture 10">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sp>
        <p:nvSpPr>
          <p:cNvPr id="8" name="TextBox 7"/>
          <p:cNvSpPr txBox="1"/>
          <p:nvPr/>
        </p:nvSpPr>
        <p:spPr>
          <a:xfrm>
            <a:off x="733701" y="1725903"/>
            <a:ext cx="5362299" cy="41549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2400" b="0" i="0" u="none" strike="noStrike" kern="1200" cap="none" spc="0" normalizeH="0" baseline="0" noProof="0" dirty="0">
                <a:ln>
                  <a:noFill/>
                </a:ln>
                <a:solidFill>
                  <a:srgbClr val="ED7D31">
                    <a:lumMod val="50000"/>
                  </a:srgbClr>
                </a:solidFill>
                <a:effectLst/>
                <a:uLnTx/>
                <a:uFillTx/>
                <a:latin typeface="Roboto" panose="02000000000000000000" pitchFamily="2" charset="0"/>
                <a:ea typeface="Roboto" panose="02000000000000000000" pitchFamily="2" charset="0"/>
                <a:cs typeface="+mn-cs"/>
                <a:sym typeface="Wingdings" panose="05000000000000000000" pitchFamily="2" charset="2"/>
              </a:rPr>
              <a:t></a:t>
            </a:r>
            <a:r>
              <a:rPr kumimoji="0" lang="vi-VN"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sym typeface="Wingdings" panose="05000000000000000000" pitchFamily="2" charset="2"/>
              </a:rPr>
              <a:t>  Kích thước cây và chậu trồng cây phù hợp với không gian </a:t>
            </a: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sym typeface="Wingdings" panose="05000000000000000000" pitchFamily="2" charset="2"/>
              </a:rPr>
              <a:t>lớp học</a:t>
            </a: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sym typeface="Wingdings" panose="05000000000000000000" pitchFamily="2" charset="2"/>
              </a:rPr>
              <a:t>.</a:t>
            </a:r>
            <a:br>
              <a:rPr kumimoji="0" lang="vi-VN"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sym typeface="Wingdings" panose="05000000000000000000" pitchFamily="2" charset="2"/>
              </a:rPr>
            </a:br>
            <a:br>
              <a:rPr kumimoji="0" lang="vi-VN"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sym typeface="Wingdings" panose="05000000000000000000" pitchFamily="2" charset="2"/>
              </a:rPr>
            </a:br>
            <a:r>
              <a:rPr kumimoji="0" lang="vi-VN" altLang="zh-CN" sz="2400" b="0" i="0" u="none" strike="noStrike" kern="1200" cap="none" spc="0" normalizeH="0" baseline="0" noProof="0" dirty="0">
                <a:ln>
                  <a:noFill/>
                </a:ln>
                <a:solidFill>
                  <a:srgbClr val="ED7D31">
                    <a:lumMod val="50000"/>
                  </a:srgbClr>
                </a:solidFill>
                <a:effectLst/>
                <a:uLnTx/>
                <a:uFillTx/>
                <a:latin typeface="Roboto" panose="02000000000000000000" pitchFamily="2" charset="0"/>
                <a:ea typeface="Roboto" panose="02000000000000000000" pitchFamily="2" charset="0"/>
                <a:cs typeface="+mn-cs"/>
                <a:sym typeface="Wingdings" panose="05000000000000000000" pitchFamily="2" charset="2"/>
              </a:rPr>
              <a:t> </a:t>
            </a:r>
            <a:r>
              <a:rPr kumimoji="0" lang="vi-VN"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sym typeface="Wingdings" panose="05000000000000000000" pitchFamily="2" charset="2"/>
              </a:rPr>
              <a:t>Chậu dùng để trồng cây cảnh được làm từ vật liệu </a:t>
            </a: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sym typeface="Wingdings" panose="05000000000000000000" pitchFamily="2" charset="2"/>
              </a:rPr>
              <a:t>tái chế</a:t>
            </a: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sym typeface="Wingdings" panose="05000000000000000000" pitchFamily="2" charset="2"/>
              </a:rPr>
              <a:t>.</a:t>
            </a:r>
            <a:br>
              <a:rPr kumimoji="0" lang="vi-VN"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sym typeface="Wingdings" panose="05000000000000000000" pitchFamily="2" charset="2"/>
              </a:rPr>
            </a:br>
            <a:endParaRPr kumimoji="0" lang="vi-VN"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2400" b="0" i="0" u="none" strike="noStrike" kern="1200" cap="none" spc="0" normalizeH="0" baseline="0" noProof="0" dirty="0">
                <a:ln>
                  <a:noFill/>
                </a:ln>
                <a:solidFill>
                  <a:srgbClr val="ED7D31">
                    <a:lumMod val="50000"/>
                  </a:srgbClr>
                </a:solidFill>
                <a:effectLst/>
                <a:uLnTx/>
                <a:uFillTx/>
                <a:latin typeface="Roboto" panose="02000000000000000000" pitchFamily="2" charset="0"/>
                <a:ea typeface="Roboto" panose="02000000000000000000" pitchFamily="2" charset="0"/>
                <a:cs typeface="+mn-cs"/>
                <a:sym typeface="Wingdings" panose="05000000000000000000" pitchFamily="2" charset="2"/>
              </a:rPr>
              <a:t> </a:t>
            </a:r>
            <a:r>
              <a:rPr kumimoji="0" lang="vi-VN"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sym typeface="Wingdings" panose="05000000000000000000" pitchFamily="2" charset="2"/>
              </a:rPr>
              <a:t>Giá thể (đất trồng, sơ dừa,...) vừa kín gốc, </a:t>
            </a: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sym typeface="Wingdings" panose="05000000000000000000" pitchFamily="2" charset="2"/>
              </a:rPr>
              <a:t>rễ cây</a:t>
            </a: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sym typeface="Wingdings" panose="05000000000000000000" pitchFamily="2" charset="2"/>
              </a:rPr>
              <a:t>.</a:t>
            </a:r>
            <a:br>
              <a:rPr kumimoji="0" lang="vi-VN"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sym typeface="Wingdings" panose="05000000000000000000" pitchFamily="2" charset="2"/>
              </a:rPr>
            </a:br>
            <a:endParaRPr kumimoji="0" lang="vi-VN"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2400" b="0" i="0" u="none" strike="noStrike" kern="1200" cap="none" spc="0" normalizeH="0" baseline="0" noProof="0" dirty="0">
                <a:ln>
                  <a:noFill/>
                </a:ln>
                <a:solidFill>
                  <a:srgbClr val="ED7D31">
                    <a:lumMod val="50000"/>
                  </a:srgbClr>
                </a:solidFill>
                <a:effectLst/>
                <a:uLnTx/>
                <a:uFillTx/>
                <a:latin typeface="Roboto" panose="02000000000000000000" pitchFamily="2" charset="0"/>
                <a:ea typeface="Roboto" panose="02000000000000000000" pitchFamily="2" charset="0"/>
                <a:cs typeface="+mn-cs"/>
                <a:sym typeface="Wingdings" panose="05000000000000000000" pitchFamily="2" charset="2"/>
              </a:rPr>
              <a:t>  </a:t>
            </a:r>
            <a:r>
              <a:rPr kumimoji="0" lang="vi-VN"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sym typeface="Wingdings" panose="05000000000000000000" pitchFamily="2" charset="2"/>
              </a:rPr>
              <a:t>Cây được trồng chắc chắn </a:t>
            </a: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sym typeface="Wingdings" panose="05000000000000000000" pitchFamily="2" charset="2"/>
              </a:rPr>
              <a:t>trong chậu</a:t>
            </a: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sym typeface="Wingdings" panose="05000000000000000000" pitchFamily="2" charset="2"/>
              </a:rPr>
              <a:t>.</a:t>
            </a: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6" name="Picture 5"/>
          <p:cNvPicPr>
            <a:picLocks noChangeAspect="1"/>
          </p:cNvPicPr>
          <p:nvPr/>
        </p:nvPicPr>
        <p:blipFill>
          <a:blip r:embed="rId4"/>
          <a:stretch>
            <a:fillRect/>
          </a:stretch>
        </p:blipFill>
        <p:spPr>
          <a:xfrm>
            <a:off x="7698491" y="2231966"/>
            <a:ext cx="2266667" cy="3142857"/>
          </a:xfrm>
          <a:prstGeom prst="rect">
            <a:avLst/>
          </a:prstGeom>
          <a:effectLst>
            <a:glow rad="139700">
              <a:schemeClr val="accent5">
                <a:satMod val="175000"/>
                <a:alpha val="40000"/>
              </a:schemeClr>
            </a:glow>
          </a:effectLst>
        </p:spPr>
      </p:pic>
    </p:spTree>
    <p:extLst>
      <p:ext uri="{BB962C8B-B14F-4D97-AF65-F5344CB8AC3E}">
        <p14:creationId xmlns:p14="http://schemas.microsoft.com/office/powerpoint/2010/main" val="99841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sp>
        <p:nvSpPr>
          <p:cNvPr id="9" name="TextBox 8"/>
          <p:cNvSpPr txBox="1"/>
          <p:nvPr/>
        </p:nvSpPr>
        <p:spPr>
          <a:xfrm>
            <a:off x="1903238" y="478488"/>
            <a:ext cx="98078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rPr>
              <a:t>GIỚI THIỆU VÀ </a:t>
            </a:r>
            <a:r>
              <a:rPr kumimoji="0" lang="en-US" altLang="zh-C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rPr>
              <a:t>TRƯNG BÀY SẢN PHẨM</a:t>
            </a:r>
            <a:endParaRPr kumimoji="0" lang="en-US"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endParaRPr>
          </a:p>
        </p:txBody>
      </p:sp>
      <p:pic>
        <p:nvPicPr>
          <p:cNvPr id="2" name="Picture 1"/>
          <p:cNvPicPr>
            <a:picLocks noChangeAspect="1"/>
          </p:cNvPicPr>
          <p:nvPr/>
        </p:nvPicPr>
        <p:blipFill rotWithShape="1">
          <a:blip r:embed="rId4"/>
          <a:srcRect b="3467"/>
          <a:stretch/>
        </p:blipFill>
        <p:spPr>
          <a:xfrm>
            <a:off x="7903234" y="1551211"/>
            <a:ext cx="3807804" cy="2785131"/>
          </a:xfrm>
          <a:prstGeom prst="rect">
            <a:avLst/>
          </a:prstGeom>
        </p:spPr>
      </p:pic>
      <p:pic>
        <p:nvPicPr>
          <p:cNvPr id="3" name="Picture 2"/>
          <p:cNvPicPr>
            <a:picLocks noChangeAspect="1"/>
          </p:cNvPicPr>
          <p:nvPr/>
        </p:nvPicPr>
        <p:blipFill>
          <a:blip r:embed="rId5"/>
          <a:stretch>
            <a:fillRect/>
          </a:stretch>
        </p:blipFill>
        <p:spPr>
          <a:xfrm>
            <a:off x="4247071" y="1540906"/>
            <a:ext cx="1964149" cy="2712396"/>
          </a:xfrm>
          <a:prstGeom prst="rect">
            <a:avLst/>
          </a:prstGeom>
        </p:spPr>
      </p:pic>
      <p:pic>
        <p:nvPicPr>
          <p:cNvPr id="4" name="Picture 3"/>
          <p:cNvPicPr>
            <a:picLocks noChangeAspect="1"/>
          </p:cNvPicPr>
          <p:nvPr/>
        </p:nvPicPr>
        <p:blipFill>
          <a:blip r:embed="rId6"/>
          <a:stretch>
            <a:fillRect/>
          </a:stretch>
        </p:blipFill>
        <p:spPr>
          <a:xfrm>
            <a:off x="256196" y="2179222"/>
            <a:ext cx="3144868" cy="2860369"/>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76410" y="4215159"/>
            <a:ext cx="3724979" cy="2487384"/>
          </a:xfrm>
          <a:prstGeom prst="rect">
            <a:avLst/>
          </a:prstGeom>
        </p:spPr>
      </p:pic>
    </p:spTree>
    <p:extLst>
      <p:ext uri="{BB962C8B-B14F-4D97-AF65-F5344CB8AC3E}">
        <p14:creationId xmlns:p14="http://schemas.microsoft.com/office/powerpoint/2010/main" val="1804570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42"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1000" fill="hold"/>
                                        <p:tgtEl>
                                          <p:spTgt spid="4"/>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31460" y="2923677"/>
            <a:ext cx="5648857" cy="707886"/>
          </a:xfrm>
          <a:prstGeom prst="rect">
            <a:avLst/>
          </a:prstGeom>
          <a:noFill/>
        </p:spPr>
        <p:txBody>
          <a:bodyPr wrap="square" rtlCol="0">
            <a:spAutoFit/>
          </a:bodyPr>
          <a:lstStyle/>
          <a:p>
            <a:pPr lvl="0" algn="ctr">
              <a:defRPr/>
            </a:pPr>
            <a:r>
              <a:rPr lang="en-US" altLang="zh-CN" sz="4000" b="1">
                <a:solidFill>
                  <a:srgbClr val="002060"/>
                </a:solidFill>
                <a:latin typeface="Roboto" panose="02000000000000000000" pitchFamily="2" charset="0"/>
                <a:ea typeface="Roboto" panose="02000000000000000000" pitchFamily="2" charset="0"/>
              </a:rPr>
              <a:t>KHỞI ĐỘNG TIẾT HỌC</a:t>
            </a:r>
          </a:p>
        </p:txBody>
      </p:sp>
      <p:pic>
        <p:nvPicPr>
          <p:cNvPr id="3" name="Picture 2">
            <a:extLst>
              <a:ext uri="{FF2B5EF4-FFF2-40B4-BE49-F238E27FC236}">
                <a16:creationId xmlns:a16="http://schemas.microsoft.com/office/drawing/2014/main" id="{4FACDEB0-4136-02B1-00C5-D1D8C06FB6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246550" cy="1550366"/>
          </a:xfrm>
          <a:prstGeom prst="rect">
            <a:avLst/>
          </a:prstGeom>
        </p:spPr>
      </p:pic>
    </p:spTree>
    <p:extLst>
      <p:ext uri="{BB962C8B-B14F-4D97-AF65-F5344CB8AC3E}">
        <p14:creationId xmlns:p14="http://schemas.microsoft.com/office/powerpoint/2010/main" val="568701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474662" y="988654"/>
            <a:ext cx="8322197" cy="5523809"/>
          </a:xfrm>
          <a:prstGeom prst="rect">
            <a:avLst/>
          </a:prstGeom>
          <a:effectLst>
            <a:outerShdw blurRad="63500" sx="102000" sy="102000" algn="ctr" rotWithShape="0">
              <a:prstClr val="black">
                <a:alpha val="40000"/>
              </a:prstClr>
            </a:outerShdw>
          </a:effectLst>
        </p:spPr>
      </p:pic>
      <p:sp>
        <p:nvSpPr>
          <p:cNvPr id="3" name="TextBox 2"/>
          <p:cNvSpPr txBox="1"/>
          <p:nvPr/>
        </p:nvSpPr>
        <p:spPr>
          <a:xfrm>
            <a:off x="3793398" y="274034"/>
            <a:ext cx="465659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rPr>
              <a:t>ĐÁNH GIÁ SẢN PHẨM</a:t>
            </a:r>
            <a:endParaRPr kumimoji="0" lang="vi-VN" altLang="zh-C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endParaRPr>
          </a:p>
        </p:txBody>
      </p:sp>
      <p:pic>
        <p:nvPicPr>
          <p:cNvPr id="18" name="Picture 17">
            <a:extLst>
              <a:ext uri="{FF2B5EF4-FFF2-40B4-BE49-F238E27FC236}">
                <a16:creationId xmlns:a16="http://schemas.microsoft.com/office/drawing/2014/main" id="{4FACDEB0-4136-02B1-00C5-D1D8C06FB6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246550" cy="1550366"/>
          </a:xfrm>
          <a:prstGeom prst="rect">
            <a:avLst/>
          </a:prstGeom>
        </p:spPr>
      </p:pic>
      <p:sp>
        <p:nvSpPr>
          <p:cNvPr id="20" name="TextBox 19">
            <a:extLst>
              <a:ext uri="{FF2B5EF4-FFF2-40B4-BE49-F238E27FC236}">
                <a16:creationId xmlns:a16="http://schemas.microsoft.com/office/drawing/2014/main" id="{F47EDC76-93E4-69B2-B3EB-FFBB9F9285CB}"/>
              </a:ext>
            </a:extLst>
          </p:cNvPr>
          <p:cNvSpPr txBox="1"/>
          <p:nvPr/>
        </p:nvSpPr>
        <p:spPr>
          <a:xfrm>
            <a:off x="7095239" y="1176814"/>
            <a:ext cx="2545723" cy="738664"/>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de-DE"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Thực hiện đánh giá bằng hình dán</a:t>
            </a:r>
            <a:endParaRPr kumimoji="0" lang="en-US" sz="2800"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pic>
        <p:nvPicPr>
          <p:cNvPr id="21" name="Picture 20"/>
          <p:cNvPicPr>
            <a:picLocks noChangeAspect="1"/>
          </p:cNvPicPr>
          <p:nvPr/>
        </p:nvPicPr>
        <p:blipFill rotWithShape="1">
          <a:blip r:embed="rId5"/>
          <a:srcRect l="6827" t="7035" r="5654" b="3542"/>
          <a:stretch/>
        </p:blipFill>
        <p:spPr>
          <a:xfrm>
            <a:off x="6790488" y="2881964"/>
            <a:ext cx="868595" cy="868595"/>
          </a:xfrm>
          <a:prstGeom prst="ellipse">
            <a:avLst/>
          </a:prstGeom>
        </p:spPr>
      </p:pic>
      <p:pic>
        <p:nvPicPr>
          <p:cNvPr id="22" name="Picture 21"/>
          <p:cNvPicPr>
            <a:picLocks noChangeAspect="1"/>
          </p:cNvPicPr>
          <p:nvPr/>
        </p:nvPicPr>
        <p:blipFill rotWithShape="1">
          <a:blip r:embed="rId6"/>
          <a:srcRect l="9571" t="6413" r="10420" b="6660"/>
          <a:stretch/>
        </p:blipFill>
        <p:spPr>
          <a:xfrm>
            <a:off x="7894628" y="3750559"/>
            <a:ext cx="848933" cy="848933"/>
          </a:xfrm>
          <a:prstGeom prst="ellipse">
            <a:avLst/>
          </a:prstGeom>
        </p:spPr>
      </p:pic>
      <p:pic>
        <p:nvPicPr>
          <p:cNvPr id="23" name="Picture 22"/>
          <p:cNvPicPr>
            <a:picLocks noChangeAspect="1"/>
          </p:cNvPicPr>
          <p:nvPr/>
        </p:nvPicPr>
        <p:blipFill rotWithShape="1">
          <a:blip r:embed="rId7"/>
          <a:srcRect l="5642" t="6399" r="6278" b="6897"/>
          <a:stretch/>
        </p:blipFill>
        <p:spPr>
          <a:xfrm>
            <a:off x="8985498" y="5448834"/>
            <a:ext cx="878797" cy="878797"/>
          </a:xfrm>
          <a:prstGeom prst="ellipse">
            <a:avLst/>
          </a:prstGeom>
        </p:spPr>
      </p:pic>
      <p:pic>
        <p:nvPicPr>
          <p:cNvPr id="16" name="Picture 15"/>
          <p:cNvPicPr>
            <a:picLocks noChangeAspect="1"/>
          </p:cNvPicPr>
          <p:nvPr/>
        </p:nvPicPr>
        <p:blipFill rotWithShape="1">
          <a:blip r:embed="rId5"/>
          <a:srcRect l="6827" t="7035" r="5654" b="3542"/>
          <a:stretch/>
        </p:blipFill>
        <p:spPr>
          <a:xfrm>
            <a:off x="6695073" y="4475574"/>
            <a:ext cx="868595" cy="868595"/>
          </a:xfrm>
          <a:prstGeom prst="ellipse">
            <a:avLst/>
          </a:prstGeom>
        </p:spPr>
      </p:pic>
      <p:sp>
        <p:nvSpPr>
          <p:cNvPr id="15" name="TextBox 14"/>
          <p:cNvSpPr txBox="1"/>
          <p:nvPr/>
        </p:nvSpPr>
        <p:spPr>
          <a:xfrm>
            <a:off x="3206503" y="3029831"/>
            <a:ext cx="3718623"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sym typeface="Wingdings" panose="05000000000000000000" pitchFamily="2" charset="2"/>
              </a:rPr>
              <a:t>Kích thước cây và chậu trồng cây phù hợp với không gian lớp học</a:t>
            </a:r>
            <a:br>
              <a:rPr kumimoji="0" lang="vi-VN" altLang="zh-CN"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sym typeface="Wingdings" panose="05000000000000000000" pitchFamily="2" charset="2"/>
              </a:rPr>
            </a:br>
            <a:br>
              <a:rPr kumimoji="0" lang="vi-VN" altLang="zh-CN"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sym typeface="Wingdings" panose="05000000000000000000" pitchFamily="2" charset="2"/>
              </a:rPr>
            </a:br>
            <a:r>
              <a:rPr kumimoji="0" lang="vi-VN" altLang="zh-CN"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sym typeface="Wingdings" panose="05000000000000000000" pitchFamily="2" charset="2"/>
              </a:rPr>
              <a:t>Chậu dùng để trồng cây cảnh được làm từ vật liệu tái chế</a:t>
            </a:r>
            <a:br>
              <a:rPr kumimoji="0" lang="vi-VN" altLang="zh-CN"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sym typeface="Wingdings" panose="05000000000000000000" pitchFamily="2" charset="2"/>
              </a:rPr>
            </a:br>
            <a:endParaRPr kumimoji="0" lang="vi-VN" altLang="zh-CN"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sym typeface="Wingdings" panose="05000000000000000000" pitchFamily="2" charset="2"/>
              </a:rPr>
              <a:t>Giá thể (đất trồng, sơ dừa,...) vừa kín gốc, rễ cây</a:t>
            </a:r>
            <a:br>
              <a:rPr kumimoji="0" lang="vi-VN" altLang="zh-CN"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sym typeface="Wingdings" panose="05000000000000000000" pitchFamily="2" charset="2"/>
              </a:rPr>
            </a:br>
            <a:endParaRPr kumimoji="0" lang="vi-VN" altLang="zh-CN"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sym typeface="Wingdings" panose="05000000000000000000" pitchFamily="2" charset="2"/>
              </a:rPr>
              <a:t>Cây được trồng chắc chắn trong chậu</a:t>
            </a:r>
            <a:endParaRPr kumimoji="0" lang="vi-VN" b="0" i="0" u="none" strike="noStrike" kern="1200" cap="none" spc="0" normalizeH="0" baseline="0" noProof="0" dirty="0">
              <a:ln>
                <a:noFill/>
              </a:ln>
              <a:solidFill>
                <a:prstClr val="black"/>
              </a:solidFill>
              <a:effectLst/>
              <a:uLnTx/>
              <a:uFillTx/>
              <a:latin typeface="Arial" panose="020B0604020202020204" pitchFamily="34" charset="0"/>
              <a:cs typeface="+mn-cs"/>
            </a:endParaRPr>
          </a:p>
        </p:txBody>
      </p:sp>
    </p:spTree>
    <p:extLst>
      <p:ext uri="{BB962C8B-B14F-4D97-AF65-F5344CB8AC3E}">
        <p14:creationId xmlns:p14="http://schemas.microsoft.com/office/powerpoint/2010/main" val="357780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3" presetClass="entr" presetSubtype="16"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 calcmode="lin" valueType="num">
                                      <p:cBhvr>
                                        <p:cTn id="10" dur="500" fill="hold"/>
                                        <p:tgtEl>
                                          <p:spTgt spid="20"/>
                                        </p:tgtEl>
                                        <p:attrNameLst>
                                          <p:attrName>ppt_w</p:attrName>
                                        </p:attrNameLst>
                                      </p:cBhvr>
                                      <p:tavLst>
                                        <p:tav tm="0">
                                          <p:val>
                                            <p:fltVal val="0"/>
                                          </p:val>
                                        </p:tav>
                                        <p:tav tm="100000">
                                          <p:val>
                                            <p:strVal val="#ppt_w"/>
                                          </p:val>
                                        </p:tav>
                                      </p:tavLst>
                                    </p:anim>
                                    <p:anim calcmode="lin" valueType="num">
                                      <p:cBhvr>
                                        <p:cTn id="11" dur="500" fill="hold"/>
                                        <p:tgtEl>
                                          <p:spTgt spid="20"/>
                                        </p:tgtEl>
                                        <p:attrNameLst>
                                          <p:attrName>ppt_h</p:attrName>
                                        </p:attrNameLst>
                                      </p:cBhvr>
                                      <p:tavLst>
                                        <p:tav tm="0">
                                          <p:val>
                                            <p:fltVal val="0"/>
                                          </p:val>
                                        </p:tav>
                                        <p:tav tm="100000">
                                          <p:val>
                                            <p:strVal val="#ppt_h"/>
                                          </p:val>
                                        </p:tav>
                                      </p:tavLst>
                                    </p:anim>
                                  </p:childTnLst>
                                </p:cTn>
                              </p:par>
                              <p:par>
                                <p:cTn id="12" presetID="6" presetClass="entr" presetSubtype="16" fill="hold"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circle(in)">
                                      <p:cBhvr>
                                        <p:cTn id="14" dur="2000"/>
                                        <p:tgtEl>
                                          <p:spTgt spid="21"/>
                                        </p:tgtEl>
                                      </p:cBhvr>
                                    </p:animEffect>
                                  </p:childTnLst>
                                </p:cTn>
                              </p:par>
                              <p:par>
                                <p:cTn id="15" presetID="6" presetClass="entr" presetSubtype="16"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circle(in)">
                                      <p:cBhvr>
                                        <p:cTn id="17" dur="2000"/>
                                        <p:tgtEl>
                                          <p:spTgt spid="22"/>
                                        </p:tgtEl>
                                      </p:cBhvr>
                                    </p:animEffect>
                                  </p:childTnLst>
                                </p:cTn>
                              </p:par>
                              <p:par>
                                <p:cTn id="18" presetID="6" presetClass="entr" presetSubtype="16"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circle(in)">
                                      <p:cBhvr>
                                        <p:cTn id="20" dur="2000"/>
                                        <p:tgtEl>
                                          <p:spTgt spid="23"/>
                                        </p:tgtEl>
                                      </p:cBhvr>
                                    </p:animEffect>
                                  </p:childTnLst>
                                </p:cTn>
                              </p:par>
                              <p:par>
                                <p:cTn id="21" presetID="6" presetClass="entr" presetSubtype="16"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circle(in)">
                                      <p:cBhvr>
                                        <p:cTn id="23" dur="2000"/>
                                        <p:tgtEl>
                                          <p:spTgt spid="16"/>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down)">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0"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31E281F-DB80-17C3-0737-DE7196D4A170}"/>
              </a:ext>
            </a:extLst>
          </p:cNvPr>
          <p:cNvSpPr txBox="1"/>
          <p:nvPr/>
        </p:nvSpPr>
        <p:spPr>
          <a:xfrm>
            <a:off x="881742" y="599312"/>
            <a:ext cx="11429999" cy="631711"/>
          </a:xfrm>
          <a:prstGeom prst="rect">
            <a:avLst/>
          </a:prstGeom>
          <a:noFill/>
        </p:spPr>
        <p:txBody>
          <a:bodyPr wrap="square">
            <a:spAutoFit/>
          </a:bodyPr>
          <a:lstStyle/>
          <a:p>
            <a:pPr marL="0" marR="0">
              <a:lnSpc>
                <a:spcPct val="120000"/>
              </a:lnSpc>
            </a:pPr>
            <a:r>
              <a:rPr lang="vi-VN" sz="3200" dirty="0">
                <a:solidFill>
                  <a:srgbClr val="FF0000"/>
                </a:solidFill>
                <a:effectLst/>
                <a:latin typeface="Times New Roman" panose="02020603050405020304" pitchFamily="18" charset="0"/>
                <a:ea typeface="Times New Roman" panose="02020603050405020304" pitchFamily="18" charset="0"/>
              </a:rPr>
              <a:t>KNS: Biết trồng hoa, cây cảnh trong chậu để làm đẹp môi trường.</a:t>
            </a:r>
            <a:endParaRPr lang="en-US" sz="3200" dirty="0">
              <a:solidFill>
                <a:srgbClr val="FF0000"/>
              </a:solidFill>
              <a:effectLst/>
              <a:latin typeface="Times New Roman" panose="02020603050405020304" pitchFamily="18" charset="0"/>
              <a:ea typeface="Times New Roman" panose="02020603050405020304" pitchFamily="18" charset="0"/>
            </a:endParaRPr>
          </a:p>
        </p:txBody>
      </p:sp>
      <p:sp>
        <p:nvSpPr>
          <p:cNvPr id="2" name="TextBox 1">
            <a:extLst>
              <a:ext uri="{FF2B5EF4-FFF2-40B4-BE49-F238E27FC236}">
                <a16:creationId xmlns:a16="http://schemas.microsoft.com/office/drawing/2014/main" id="{0206D4CF-0D33-327D-7B3E-1F7C4FF8C32A}"/>
              </a:ext>
            </a:extLst>
          </p:cNvPr>
          <p:cNvSpPr txBox="1"/>
          <p:nvPr/>
        </p:nvSpPr>
        <p:spPr>
          <a:xfrm>
            <a:off x="881742" y="1934262"/>
            <a:ext cx="8262257" cy="564257"/>
          </a:xfrm>
          <a:prstGeom prst="rect">
            <a:avLst/>
          </a:prstGeom>
          <a:noFill/>
        </p:spPr>
        <p:txBody>
          <a:bodyPr wrap="square" rtlCol="0">
            <a:spAutoFit/>
          </a:bodyPr>
          <a:lstStyle/>
          <a:p>
            <a:pPr marL="0" marR="0">
              <a:lnSpc>
                <a:spcPct val="120000"/>
              </a:lnSpc>
            </a:pPr>
            <a:r>
              <a:rPr lang="en-US" sz="2800" dirty="0">
                <a:solidFill>
                  <a:srgbClr val="0000FF"/>
                </a:solidFill>
                <a:effectLst/>
                <a:latin typeface="Times New Roman" panose="02020603050405020304" pitchFamily="18" charset="0"/>
                <a:ea typeface="Times New Roman" panose="02020603050405020304" pitchFamily="18" charset="0"/>
              </a:rPr>
              <a:t>- Em </a:t>
            </a:r>
            <a:r>
              <a:rPr lang="en-US" sz="2800" dirty="0" err="1">
                <a:solidFill>
                  <a:srgbClr val="0000FF"/>
                </a:solidFill>
                <a:effectLst/>
                <a:latin typeface="Times New Roman" panose="02020603050405020304" pitchFamily="18" charset="0"/>
                <a:ea typeface="Times New Roman" panose="02020603050405020304" pitchFamily="18" charset="0"/>
              </a:rPr>
              <a:t>nhìn</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thấy</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chậu</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hoa</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cây</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cảnh</a:t>
            </a:r>
            <a:r>
              <a:rPr lang="en-US" sz="2800" dirty="0">
                <a:solidFill>
                  <a:srgbClr val="0000FF"/>
                </a:solidFill>
                <a:effectLst/>
                <a:latin typeface="Times New Roman" panose="02020603050405020304" pitchFamily="18" charset="0"/>
                <a:ea typeface="Times New Roman" panose="02020603050405020304" pitchFamily="18" charset="0"/>
              </a:rPr>
              <a:t> ở </a:t>
            </a:r>
            <a:r>
              <a:rPr lang="en-US" sz="2800" dirty="0" err="1">
                <a:solidFill>
                  <a:srgbClr val="0000FF"/>
                </a:solidFill>
                <a:effectLst/>
                <a:latin typeface="Times New Roman" panose="02020603050405020304" pitchFamily="18" charset="0"/>
                <a:ea typeface="Times New Roman" panose="02020603050405020304" pitchFamily="18" charset="0"/>
              </a:rPr>
              <a:t>đâu</a:t>
            </a:r>
            <a:r>
              <a:rPr lang="en-US" sz="2800" dirty="0">
                <a:solidFill>
                  <a:srgbClr val="0000FF"/>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400EB90F-2479-6DC6-8D64-076DF8E327C9}"/>
              </a:ext>
            </a:extLst>
          </p:cNvPr>
          <p:cNvSpPr txBox="1"/>
          <p:nvPr/>
        </p:nvSpPr>
        <p:spPr>
          <a:xfrm>
            <a:off x="914398" y="3677762"/>
            <a:ext cx="8784772" cy="1040285"/>
          </a:xfrm>
          <a:prstGeom prst="rect">
            <a:avLst/>
          </a:prstGeom>
          <a:noFill/>
        </p:spPr>
        <p:txBody>
          <a:bodyPr wrap="square" rtlCol="0">
            <a:spAutoFit/>
          </a:bodyPr>
          <a:lstStyle/>
          <a:p>
            <a:pPr marL="0" marR="0">
              <a:lnSpc>
                <a:spcPct val="120000"/>
              </a:lnSpc>
            </a:pPr>
            <a:r>
              <a:rPr lang="en-US" sz="2800" dirty="0">
                <a:solidFill>
                  <a:srgbClr val="0000FF"/>
                </a:solidFill>
                <a:effectLst/>
                <a:latin typeface="Times New Roman" panose="02020603050405020304" pitchFamily="18" charset="0"/>
                <a:ea typeface="Times New Roman" panose="02020603050405020304" pitchFamily="18" charset="0"/>
              </a:rPr>
              <a:t>- Em </a:t>
            </a:r>
            <a:r>
              <a:rPr lang="en-US" sz="2800" dirty="0" err="1">
                <a:solidFill>
                  <a:srgbClr val="0000FF"/>
                </a:solidFill>
                <a:effectLst/>
                <a:latin typeface="Times New Roman" panose="02020603050405020304" pitchFamily="18" charset="0"/>
                <a:ea typeface="Times New Roman" panose="02020603050405020304" pitchFamily="18" charset="0"/>
              </a:rPr>
              <a:t>thường</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trang</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trí</a:t>
            </a:r>
            <a:r>
              <a:rPr lang="en-US" sz="2800" dirty="0">
                <a:solidFill>
                  <a:srgbClr val="0000FF"/>
                </a:solidFill>
                <a:effectLst/>
                <a:latin typeface="Times New Roman" panose="02020603050405020304" pitchFamily="18" charset="0"/>
                <a:ea typeface="Times New Roman" panose="02020603050405020304" pitchFamily="18" charset="0"/>
              </a:rPr>
              <a:t> </a:t>
            </a:r>
            <a:r>
              <a:rPr lang="vi-VN" sz="2800" dirty="0">
                <a:solidFill>
                  <a:srgbClr val="0000FF"/>
                </a:solidFill>
                <a:effectLst/>
                <a:latin typeface="Times New Roman" panose="02020603050405020304" pitchFamily="18" charset="0"/>
                <a:ea typeface="Times New Roman" panose="02020603050405020304" pitchFamily="18" charset="0"/>
              </a:rPr>
              <a:t>hoa, cây cảnh trong chậu</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như</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thế</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nào</a:t>
            </a:r>
            <a:r>
              <a:rPr lang="en-US" sz="2800" dirty="0">
                <a:solidFill>
                  <a:srgbClr val="0000FF"/>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endParaRPr lang="en-US" sz="2800" dirty="0"/>
          </a:p>
        </p:txBody>
      </p:sp>
      <p:sp>
        <p:nvSpPr>
          <p:cNvPr id="4" name="TextBox 3">
            <a:extLst>
              <a:ext uri="{FF2B5EF4-FFF2-40B4-BE49-F238E27FC236}">
                <a16:creationId xmlns:a16="http://schemas.microsoft.com/office/drawing/2014/main" id="{9B40EE7C-5470-D103-9B78-1A51F8E6D8DE}"/>
              </a:ext>
            </a:extLst>
          </p:cNvPr>
          <p:cNvSpPr txBox="1"/>
          <p:nvPr/>
        </p:nvSpPr>
        <p:spPr>
          <a:xfrm>
            <a:off x="1061357" y="4604528"/>
            <a:ext cx="8980714" cy="1040285"/>
          </a:xfrm>
          <a:prstGeom prst="rect">
            <a:avLst/>
          </a:prstGeom>
          <a:noFill/>
        </p:spPr>
        <p:txBody>
          <a:bodyPr wrap="square" rtlCol="0">
            <a:spAutoFit/>
          </a:bodyPr>
          <a:lstStyle/>
          <a:p>
            <a:pPr marL="0" marR="0">
              <a:lnSpc>
                <a:spcPct val="120000"/>
              </a:lnSpc>
            </a:pP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Về</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nhà</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thực</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hành</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trồng</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hoa</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cây</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cảnh</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trong</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chậu</a:t>
            </a:r>
            <a:r>
              <a:rPr lang="en-US" sz="2800" dirty="0">
                <a:solidFill>
                  <a:srgbClr val="0000FF"/>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endParaRPr lang="en-US" sz="2800" dirty="0"/>
          </a:p>
        </p:txBody>
      </p:sp>
      <p:sp>
        <p:nvSpPr>
          <p:cNvPr id="6" name="TextBox 5">
            <a:extLst>
              <a:ext uri="{FF2B5EF4-FFF2-40B4-BE49-F238E27FC236}">
                <a16:creationId xmlns:a16="http://schemas.microsoft.com/office/drawing/2014/main" id="{498E52BD-AF56-6046-4A53-6997808F8CB1}"/>
              </a:ext>
            </a:extLst>
          </p:cNvPr>
          <p:cNvSpPr txBox="1"/>
          <p:nvPr/>
        </p:nvSpPr>
        <p:spPr>
          <a:xfrm>
            <a:off x="881742" y="2806012"/>
            <a:ext cx="7739744" cy="564257"/>
          </a:xfrm>
          <a:prstGeom prst="rect">
            <a:avLst/>
          </a:prstGeom>
          <a:noFill/>
        </p:spPr>
        <p:txBody>
          <a:bodyPr wrap="square" rtlCol="0">
            <a:spAutoFit/>
          </a:bodyPr>
          <a:lstStyle/>
          <a:p>
            <a:pPr marL="0" marR="0">
              <a:lnSpc>
                <a:spcPct val="120000"/>
              </a:lnSpc>
            </a:pPr>
            <a:r>
              <a:rPr lang="en-US" sz="2800" dirty="0">
                <a:solidFill>
                  <a:srgbClr val="0000FF"/>
                </a:solidFill>
                <a:effectLst/>
                <a:latin typeface="Times New Roman" panose="02020603050405020304" pitchFamily="18" charset="0"/>
                <a:ea typeface="Times New Roman" panose="02020603050405020304" pitchFamily="18" charset="0"/>
              </a:rPr>
              <a:t>- T</a:t>
            </a:r>
            <a:r>
              <a:rPr lang="vi-VN" sz="2800" dirty="0">
                <a:solidFill>
                  <a:srgbClr val="0000FF"/>
                </a:solidFill>
                <a:effectLst/>
                <a:latin typeface="Times New Roman" panose="02020603050405020304" pitchFamily="18" charset="0"/>
                <a:ea typeface="Times New Roman" panose="02020603050405020304" pitchFamily="18" charset="0"/>
              </a:rPr>
              <a:t>rồng hoa, cây cảnh trong chậu</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để</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làm</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gì</a:t>
            </a:r>
            <a:r>
              <a:rPr lang="en-US" sz="2800" dirty="0">
                <a:solidFill>
                  <a:srgbClr val="0000FF"/>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74554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ppt_x"/>
                                          </p:val>
                                        </p:tav>
                                        <p:tav tm="100000">
                                          <p:val>
                                            <p:strVal val="#ppt_x"/>
                                          </p:val>
                                        </p:tav>
                                      </p:tavLst>
                                    </p:anim>
                                    <p:anim calcmode="lin" valueType="num">
                                      <p:cBhvr additive="base">
                                        <p:cTn id="2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ppt_x"/>
                                          </p:val>
                                        </p:tav>
                                        <p:tav tm="100000">
                                          <p:val>
                                            <p:strVal val="#ppt_x"/>
                                          </p:val>
                                        </p:tav>
                                      </p:tavLst>
                                    </p:anim>
                                    <p:anim calcmode="lin" valueType="num">
                                      <p:cBhvr additive="base">
                                        <p:cTn id="3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p:nvPr/>
        </p:nvSpPr>
        <p:spPr>
          <a:xfrm flipH="1" flipV="1">
            <a:off x="3771899" y="1416788"/>
            <a:ext cx="6879570" cy="4111175"/>
          </a:xfrm>
          <a:prstGeom prst="roundRect">
            <a:avLst/>
          </a:prstGeom>
          <a:noFill/>
          <a:ln w="28575">
            <a:solidFill>
              <a:srgbClr val="9562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B725248E-A0D6-AD5A-5800-9A78FC7887FD}"/>
              </a:ext>
            </a:extLst>
          </p:cNvPr>
          <p:cNvSpPr txBox="1"/>
          <p:nvPr/>
        </p:nvSpPr>
        <p:spPr>
          <a:xfrm>
            <a:off x="4536276" y="2929843"/>
            <a:ext cx="5856197" cy="830997"/>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TẠM BIỆT CÁC EM</a:t>
            </a:r>
            <a:endParaRPr kumimoji="0" lang="en-US" sz="48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792552" y="2700015"/>
            <a:ext cx="1588399" cy="2602531"/>
          </a:xfrm>
          <a:prstGeom prst="rect">
            <a:avLst/>
          </a:prstGeom>
        </p:spPr>
      </p:pic>
      <p:pic>
        <p:nvPicPr>
          <p:cNvPr id="7" name="Picture 6">
            <a:extLst>
              <a:ext uri="{FF2B5EF4-FFF2-40B4-BE49-F238E27FC236}">
                <a16:creationId xmlns:a16="http://schemas.microsoft.com/office/drawing/2014/main" id="{4FACDEB0-4136-02B1-00C5-D1D8C06FB6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723" y="163114"/>
            <a:ext cx="2246550" cy="1550366"/>
          </a:xfrm>
          <a:prstGeom prst="rect">
            <a:avLst/>
          </a:prstGeom>
        </p:spPr>
      </p:pic>
    </p:spTree>
    <p:extLst>
      <p:ext uri="{BB962C8B-B14F-4D97-AF65-F5344CB8AC3E}">
        <p14:creationId xmlns:p14="http://schemas.microsoft.com/office/powerpoint/2010/main" val="93416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iterate type="lt">
                                    <p:tmPct val="0"/>
                                  </p:iterate>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34" presetClass="emph" presetSubtype="0" fill="hold" grpId="1" nodeType="withEffect">
                                  <p:stCondLst>
                                    <p:cond delay="0"/>
                                  </p:stCondLst>
                                  <p:iterate type="lt">
                                    <p:tmPct val="10000"/>
                                  </p:iterate>
                                  <p:childTnLst>
                                    <p:animMotion origin="layout" path="M 6.25E-7 -1.48148E-6 L 6.25E-7 -0.07222 " pathEditMode="relative" rAng="0" ptsTypes="AA">
                                      <p:cBhvr>
                                        <p:cTn id="10" dur="250" accel="50000" decel="50000" autoRev="1" fill="hold">
                                          <p:stCondLst>
                                            <p:cond delay="0"/>
                                          </p:stCondLst>
                                        </p:cTn>
                                        <p:tgtEl>
                                          <p:spTgt spid="12"/>
                                        </p:tgtEl>
                                        <p:attrNameLst>
                                          <p:attrName>ppt_x</p:attrName>
                                          <p:attrName>ppt_y</p:attrName>
                                        </p:attrNameLst>
                                      </p:cBhvr>
                                      <p:rCtr x="0" y="-3611"/>
                                    </p:animMotion>
                                    <p:animRot by="1500000">
                                      <p:cBhvr>
                                        <p:cTn id="11" dur="125" fill="hold">
                                          <p:stCondLst>
                                            <p:cond delay="0"/>
                                          </p:stCondLst>
                                        </p:cTn>
                                        <p:tgtEl>
                                          <p:spTgt spid="12"/>
                                        </p:tgtEl>
                                        <p:attrNameLst>
                                          <p:attrName>r</p:attrName>
                                        </p:attrNameLst>
                                      </p:cBhvr>
                                    </p:animRot>
                                    <p:animRot by="-1500000">
                                      <p:cBhvr>
                                        <p:cTn id="12" dur="125" fill="hold">
                                          <p:stCondLst>
                                            <p:cond delay="125"/>
                                          </p:stCondLst>
                                        </p:cTn>
                                        <p:tgtEl>
                                          <p:spTgt spid="12"/>
                                        </p:tgtEl>
                                        <p:attrNameLst>
                                          <p:attrName>r</p:attrName>
                                        </p:attrNameLst>
                                      </p:cBhvr>
                                    </p:animRot>
                                    <p:animRot by="-1500000">
                                      <p:cBhvr>
                                        <p:cTn id="13" dur="125" fill="hold">
                                          <p:stCondLst>
                                            <p:cond delay="250"/>
                                          </p:stCondLst>
                                        </p:cTn>
                                        <p:tgtEl>
                                          <p:spTgt spid="12"/>
                                        </p:tgtEl>
                                        <p:attrNameLst>
                                          <p:attrName>r</p:attrName>
                                        </p:attrNameLst>
                                      </p:cBhvr>
                                    </p:animRot>
                                    <p:animRot by="1500000">
                                      <p:cBhvr>
                                        <p:cTn id="14" dur="125" fill="hold">
                                          <p:stCondLst>
                                            <p:cond delay="375"/>
                                          </p:stCondLst>
                                        </p:cTn>
                                        <p:tgtEl>
                                          <p:spTgt spid="12"/>
                                        </p:tgtEl>
                                        <p:attrNameLst>
                                          <p:attrName>r</p:attrName>
                                        </p:attrNameLst>
                                      </p:cBhvr>
                                    </p:animRot>
                                  </p:childTnLst>
                                </p:cTn>
                              </p:par>
                              <p:par>
                                <p:cTn id="15" presetID="10"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32" presetClass="emph" presetSubtype="0" repeatCount="indefinite" fill="hold" nodeType="withEffect">
                                  <p:stCondLst>
                                    <p:cond delay="0"/>
                                  </p:stCondLst>
                                  <p:childTnLst>
                                    <p:animRot by="120000">
                                      <p:cBhvr>
                                        <p:cTn id="19" dur="100" fill="hold">
                                          <p:stCondLst>
                                            <p:cond delay="0"/>
                                          </p:stCondLst>
                                        </p:cTn>
                                        <p:tgtEl>
                                          <p:spTgt spid="13"/>
                                        </p:tgtEl>
                                        <p:attrNameLst>
                                          <p:attrName>r</p:attrName>
                                        </p:attrNameLst>
                                      </p:cBhvr>
                                    </p:animRot>
                                    <p:animRot by="-240000">
                                      <p:cBhvr>
                                        <p:cTn id="20" dur="200" fill="hold">
                                          <p:stCondLst>
                                            <p:cond delay="200"/>
                                          </p:stCondLst>
                                        </p:cTn>
                                        <p:tgtEl>
                                          <p:spTgt spid="13"/>
                                        </p:tgtEl>
                                        <p:attrNameLst>
                                          <p:attrName>r</p:attrName>
                                        </p:attrNameLst>
                                      </p:cBhvr>
                                    </p:animRot>
                                    <p:animRot by="240000">
                                      <p:cBhvr>
                                        <p:cTn id="21" dur="200" fill="hold">
                                          <p:stCondLst>
                                            <p:cond delay="400"/>
                                          </p:stCondLst>
                                        </p:cTn>
                                        <p:tgtEl>
                                          <p:spTgt spid="13"/>
                                        </p:tgtEl>
                                        <p:attrNameLst>
                                          <p:attrName>r</p:attrName>
                                        </p:attrNameLst>
                                      </p:cBhvr>
                                    </p:animRot>
                                    <p:animRot by="-240000">
                                      <p:cBhvr>
                                        <p:cTn id="22" dur="200" fill="hold">
                                          <p:stCondLst>
                                            <p:cond delay="600"/>
                                          </p:stCondLst>
                                        </p:cTn>
                                        <p:tgtEl>
                                          <p:spTgt spid="13"/>
                                        </p:tgtEl>
                                        <p:attrNameLst>
                                          <p:attrName>r</p:attrName>
                                        </p:attrNameLst>
                                      </p:cBhvr>
                                    </p:animRot>
                                    <p:animRot by="120000">
                                      <p:cBhvr>
                                        <p:cTn id="23" dur="200" fill="hold">
                                          <p:stCondLst>
                                            <p:cond delay="80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2763981" y="438844"/>
            <a:ext cx="610773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rPr>
              <a:t>TRÒ</a:t>
            </a:r>
            <a:r>
              <a:rPr kumimoji="0" lang="en-US" altLang="zh-CN" sz="3200" b="1" i="0" u="none" strike="noStrike" kern="1200" cap="none" spc="0" normalizeH="0" noProof="0">
                <a:ln>
                  <a:noFill/>
                </a:ln>
                <a:solidFill>
                  <a:srgbClr val="002060"/>
                </a:solidFill>
                <a:effectLst/>
                <a:uLnTx/>
                <a:uFillTx/>
                <a:latin typeface="Roboto Black" panose="02000000000000000000" pitchFamily="2" charset="0"/>
                <a:ea typeface="Roboto Black" panose="02000000000000000000" pitchFamily="2" charset="0"/>
              </a:rPr>
              <a:t> CHƠI NHANH TRÍ</a:t>
            </a:r>
            <a:endParaRPr kumimoji="0" lang="en-US"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endParaRPr>
          </a:p>
        </p:txBody>
      </p:sp>
      <p:pic>
        <p:nvPicPr>
          <p:cNvPr id="9" name="Picture 8">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246550" cy="1550366"/>
          </a:xfrm>
          <a:prstGeom prst="rect">
            <a:avLst/>
          </a:prstGeom>
        </p:spPr>
      </p:pic>
      <p:sp>
        <p:nvSpPr>
          <p:cNvPr id="7" name="TextBox 6"/>
          <p:cNvSpPr txBox="1"/>
          <p:nvPr/>
        </p:nvSpPr>
        <p:spPr>
          <a:xfrm>
            <a:off x="2534646" y="1454783"/>
            <a:ext cx="6289687"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C</a:t>
            </a:r>
            <a:r>
              <a:rPr lang="en-US" sz="2400" b="1">
                <a:solidFill>
                  <a:schemeClr val="bg1"/>
                </a:solidFill>
                <a:latin typeface="Roboto" panose="02000000000000000000" pitchFamily="2" charset="0"/>
                <a:ea typeface="Roboto" panose="02000000000000000000" pitchFamily="2" charset="0"/>
              </a:rPr>
              <a:t>ÂU 1: Tìm hình đúng điền vào dãy sau: </a:t>
            </a:r>
            <a:endParaRPr kumimoji="0" lang="en-US" altLang="zh-CN" sz="2400" b="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cs typeface="+mn-cs"/>
            </a:endParaRPr>
          </a:p>
        </p:txBody>
      </p:sp>
      <p:pic>
        <p:nvPicPr>
          <p:cNvPr id="1026" name="Picture 2" descr="https://i1-vnexpress.vnecdn.net/2023/06/20/2Q-4125-1622716204-5360-1687259295.png?w=0&amp;h=0&amp;q=100&amp;dpr=2&amp;fit=crop&amp;s=SzaancG6GDjt2ZSRWhhMi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5301" y="2071448"/>
            <a:ext cx="7008377" cy="467225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798627" y="3356264"/>
            <a:ext cx="1797627" cy="841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Roboto Black" panose="02000000000000000000" pitchFamily="2" charset="0"/>
                <a:ea typeface="Roboto Black" panose="02000000000000000000" pitchFamily="2" charset="0"/>
              </a:rPr>
              <a:t>ĐÁP ÁN</a:t>
            </a:r>
          </a:p>
        </p:txBody>
      </p:sp>
      <p:sp>
        <p:nvSpPr>
          <p:cNvPr id="4" name="Rectangle 3"/>
          <p:cNvSpPr/>
          <p:nvPr/>
        </p:nvSpPr>
        <p:spPr>
          <a:xfrm>
            <a:off x="5164282" y="5070764"/>
            <a:ext cx="1174173" cy="142355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564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6" presetClass="entr" presetSubtype="32" fill="hold" nodeType="with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circle(out)">
                                      <p:cBhvr>
                                        <p:cTn id="18"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3"/>
                    </p:tgtEl>
                  </p:cond>
                </p:stCondLst>
                <p:endSync evt="end" delay="0">
                  <p:rtn val="all"/>
                </p:endSync>
                <p:childTnLst>
                  <p:par>
                    <p:cTn id="20" fill="hold">
                      <p:stCondLst>
                        <p:cond delay="0"/>
                      </p:stCondLst>
                      <p:childTnLst>
                        <p:par>
                          <p:cTn id="21" fill="hold">
                            <p:stCondLst>
                              <p:cond delay="0"/>
                            </p:stCondLst>
                            <p:childTnLst>
                              <p:par>
                                <p:cTn id="22" presetID="10"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par>
                                <p:cTn id="25" presetID="26" presetClass="emph" presetSubtype="0" repeatCount="3000" fill="hold" grpId="1" nodeType="withEffect">
                                  <p:stCondLst>
                                    <p:cond delay="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childTnLst>
                    </p:cTn>
                  </p:par>
                </p:childTnLst>
              </p:cTn>
              <p:nextCondLst>
                <p:cond evt="onClick" delay="0">
                  <p:tgtEl>
                    <p:spTgt spid="3"/>
                  </p:tgtEl>
                </p:cond>
              </p:nextCondLst>
            </p:seq>
          </p:childTnLst>
        </p:cTn>
      </p:par>
    </p:tnLst>
    <p:bldLst>
      <p:bldP spid="117" grpId="0"/>
      <p:bldP spid="7" grpId="0"/>
      <p:bldP spid="3" grpId="0" animBg="1"/>
      <p:bldP spid="4" grpId="0" animBg="1"/>
      <p:bldP spid="4"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148445" y="1319645"/>
            <a:ext cx="5548746" cy="5332430"/>
          </a:xfrm>
          <a:prstGeom prst="rect">
            <a:avLst/>
          </a:prstGeom>
        </p:spPr>
      </p:pic>
      <p:sp>
        <p:nvSpPr>
          <p:cNvPr id="117" name="TextBox 116"/>
          <p:cNvSpPr txBox="1"/>
          <p:nvPr/>
        </p:nvSpPr>
        <p:spPr>
          <a:xfrm>
            <a:off x="2763980" y="166602"/>
            <a:ext cx="610773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rPr>
              <a:t>TRÒ</a:t>
            </a:r>
            <a:r>
              <a:rPr kumimoji="0" lang="en-US" altLang="zh-CN" sz="3200" b="1" i="0" u="none" strike="noStrike" kern="1200" cap="none" spc="0" normalizeH="0" noProof="0">
                <a:ln>
                  <a:noFill/>
                </a:ln>
                <a:solidFill>
                  <a:srgbClr val="002060"/>
                </a:solidFill>
                <a:effectLst/>
                <a:uLnTx/>
                <a:uFillTx/>
                <a:latin typeface="Roboto Black" panose="02000000000000000000" pitchFamily="2" charset="0"/>
                <a:ea typeface="Roboto Black" panose="02000000000000000000" pitchFamily="2" charset="0"/>
              </a:rPr>
              <a:t> CHƠI NHANH TRÍ</a:t>
            </a:r>
            <a:endParaRPr kumimoji="0" lang="en-US"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endParaRPr>
          </a:p>
        </p:txBody>
      </p:sp>
      <p:pic>
        <p:nvPicPr>
          <p:cNvPr id="9" name="Picture 8">
            <a:extLst>
              <a:ext uri="{FF2B5EF4-FFF2-40B4-BE49-F238E27FC236}">
                <a16:creationId xmlns:a16="http://schemas.microsoft.com/office/drawing/2014/main" id="{4FACDEB0-4136-02B1-00C5-D1D8C06FB6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246550" cy="1550366"/>
          </a:xfrm>
          <a:prstGeom prst="rect">
            <a:avLst/>
          </a:prstGeom>
        </p:spPr>
      </p:pic>
      <p:sp>
        <p:nvSpPr>
          <p:cNvPr id="7" name="TextBox 6"/>
          <p:cNvSpPr txBox="1"/>
          <p:nvPr/>
        </p:nvSpPr>
        <p:spPr>
          <a:xfrm>
            <a:off x="3026294" y="751377"/>
            <a:ext cx="6289687"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C</a:t>
            </a:r>
            <a:r>
              <a:rPr lang="en-US" sz="2400" b="1">
                <a:solidFill>
                  <a:schemeClr val="bg1"/>
                </a:solidFill>
                <a:latin typeface="Roboto" panose="02000000000000000000" pitchFamily="2" charset="0"/>
                <a:ea typeface="Roboto" panose="02000000000000000000" pitchFamily="2" charset="0"/>
              </a:rPr>
              <a:t>ÂU 2: Tìm hình đúng điền vào dãy sau: </a:t>
            </a:r>
            <a:endParaRPr kumimoji="0" lang="en-US" altLang="zh-CN" sz="2400" b="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cs typeface="+mn-cs"/>
            </a:endParaRPr>
          </a:p>
        </p:txBody>
      </p:sp>
      <p:sp>
        <p:nvSpPr>
          <p:cNvPr id="3" name="Rectangle 2"/>
          <p:cNvSpPr/>
          <p:nvPr/>
        </p:nvSpPr>
        <p:spPr>
          <a:xfrm>
            <a:off x="9798627" y="3356264"/>
            <a:ext cx="1797627" cy="841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Roboto Black" panose="02000000000000000000" pitchFamily="2" charset="0"/>
                <a:ea typeface="Roboto Black" panose="02000000000000000000" pitchFamily="2" charset="0"/>
              </a:rPr>
              <a:t>ĐÁP ÁN</a:t>
            </a:r>
          </a:p>
        </p:txBody>
      </p:sp>
      <p:sp>
        <p:nvSpPr>
          <p:cNvPr id="4" name="Rectangle 3"/>
          <p:cNvSpPr/>
          <p:nvPr/>
        </p:nvSpPr>
        <p:spPr>
          <a:xfrm>
            <a:off x="6743700" y="4374573"/>
            <a:ext cx="1569027" cy="107640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1861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6" presetClass="entr" presetSubtype="37"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out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3"/>
                    </p:tgtEl>
                  </p:cond>
                </p:stCondLst>
                <p:endSync evt="end" delay="0">
                  <p:rtn val="all"/>
                </p:endSync>
                <p:childTnLst>
                  <p:par>
                    <p:cTn id="20" fill="hold">
                      <p:stCondLst>
                        <p:cond delay="0"/>
                      </p:stCondLst>
                      <p:childTnLst>
                        <p:par>
                          <p:cTn id="21" fill="hold">
                            <p:stCondLst>
                              <p:cond delay="0"/>
                            </p:stCondLst>
                            <p:childTnLst>
                              <p:par>
                                <p:cTn id="22" presetID="10"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par>
                                <p:cTn id="25" presetID="26" presetClass="emph" presetSubtype="0" repeatCount="3000" fill="hold" grpId="1" nodeType="withEffect">
                                  <p:stCondLst>
                                    <p:cond delay="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childTnLst>
                    </p:cTn>
                  </p:par>
                </p:childTnLst>
              </p:cTn>
              <p:nextCondLst>
                <p:cond evt="onClick" delay="0">
                  <p:tgtEl>
                    <p:spTgt spid="3"/>
                  </p:tgtEl>
                </p:cond>
              </p:nextCondLst>
            </p:seq>
          </p:childTnLst>
        </p:cTn>
      </p:par>
    </p:tnLst>
    <p:bldLst>
      <p:bldP spid="117" grpId="0"/>
      <p:bldP spid="7" grpId="0"/>
      <p:bldP spid="3" grpId="0" animBg="1"/>
      <p:bldP spid="4" grpId="0" animBg="1"/>
      <p:bldP spid="4"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632601" y="1707452"/>
            <a:ext cx="5809524" cy="4980952"/>
          </a:xfrm>
          <a:prstGeom prst="rect">
            <a:avLst/>
          </a:prstGeom>
        </p:spPr>
      </p:pic>
      <p:sp>
        <p:nvSpPr>
          <p:cNvPr id="117" name="TextBox 116"/>
          <p:cNvSpPr txBox="1"/>
          <p:nvPr/>
        </p:nvSpPr>
        <p:spPr>
          <a:xfrm>
            <a:off x="2763980" y="166602"/>
            <a:ext cx="610773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rPr>
              <a:t>TRÒ</a:t>
            </a:r>
            <a:r>
              <a:rPr kumimoji="0" lang="en-US" altLang="zh-CN" sz="3200" b="1" i="0" u="none" strike="noStrike" kern="1200" cap="none" spc="0" normalizeH="0" noProof="0">
                <a:ln>
                  <a:noFill/>
                </a:ln>
                <a:solidFill>
                  <a:srgbClr val="002060"/>
                </a:solidFill>
                <a:effectLst/>
                <a:uLnTx/>
                <a:uFillTx/>
                <a:latin typeface="Roboto Black" panose="02000000000000000000" pitchFamily="2" charset="0"/>
                <a:ea typeface="Roboto Black" panose="02000000000000000000" pitchFamily="2" charset="0"/>
              </a:rPr>
              <a:t> CHƠI NHANH TRÍ</a:t>
            </a:r>
            <a:endParaRPr kumimoji="0" lang="en-US"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endParaRPr>
          </a:p>
        </p:txBody>
      </p:sp>
      <p:pic>
        <p:nvPicPr>
          <p:cNvPr id="9" name="Picture 8">
            <a:extLst>
              <a:ext uri="{FF2B5EF4-FFF2-40B4-BE49-F238E27FC236}">
                <a16:creationId xmlns:a16="http://schemas.microsoft.com/office/drawing/2014/main" id="{4FACDEB0-4136-02B1-00C5-D1D8C06FB6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246550" cy="1550366"/>
          </a:xfrm>
          <a:prstGeom prst="rect">
            <a:avLst/>
          </a:prstGeom>
        </p:spPr>
      </p:pic>
      <p:sp>
        <p:nvSpPr>
          <p:cNvPr id="7" name="TextBox 6"/>
          <p:cNvSpPr txBox="1"/>
          <p:nvPr/>
        </p:nvSpPr>
        <p:spPr>
          <a:xfrm>
            <a:off x="3306849" y="751377"/>
            <a:ext cx="6289687"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C</a:t>
            </a:r>
            <a:r>
              <a:rPr lang="en-US" sz="2400" b="1">
                <a:solidFill>
                  <a:schemeClr val="bg1"/>
                </a:solidFill>
                <a:latin typeface="Roboto" panose="02000000000000000000" pitchFamily="2" charset="0"/>
                <a:ea typeface="Roboto" panose="02000000000000000000" pitchFamily="2" charset="0"/>
              </a:rPr>
              <a:t>ÂU 3: Mỗi loại quả trên nặng mấy kg?</a:t>
            </a:r>
            <a:endParaRPr kumimoji="0" lang="en-US" altLang="zh-CN" sz="2400" b="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cs typeface="+mn-cs"/>
            </a:endParaRPr>
          </a:p>
        </p:txBody>
      </p:sp>
      <p:sp>
        <p:nvSpPr>
          <p:cNvPr id="3" name="Rectangle 2"/>
          <p:cNvSpPr/>
          <p:nvPr/>
        </p:nvSpPr>
        <p:spPr>
          <a:xfrm>
            <a:off x="8871714" y="1376985"/>
            <a:ext cx="1797627" cy="841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Roboto Black" panose="02000000000000000000" pitchFamily="2" charset="0"/>
                <a:ea typeface="Roboto Black" panose="02000000000000000000" pitchFamily="2" charset="0"/>
              </a:rPr>
              <a:t>ĐÁP ÁN</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95796" y="3089564"/>
            <a:ext cx="4485272" cy="1752600"/>
          </a:xfrm>
          <a:prstGeom prst="rect">
            <a:avLst/>
          </a:prstGeom>
        </p:spPr>
      </p:pic>
      <p:sp>
        <p:nvSpPr>
          <p:cNvPr id="10" name="TextBox 9"/>
          <p:cNvSpPr txBox="1"/>
          <p:nvPr/>
        </p:nvSpPr>
        <p:spPr>
          <a:xfrm>
            <a:off x="8996404" y="3339525"/>
            <a:ext cx="620914"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chemeClr val="bg1"/>
                </a:solidFill>
                <a:effectLst/>
                <a:uLnTx/>
                <a:uFillTx/>
                <a:latin typeface="Roboto Black" panose="02000000000000000000" pitchFamily="2" charset="0"/>
                <a:ea typeface="Roboto Black" panose="02000000000000000000" pitchFamily="2" charset="0"/>
              </a:rPr>
              <a:t>2</a:t>
            </a:r>
            <a:endParaRPr kumimoji="0" lang="en-US" altLang="zh-CN" sz="3200" b="0" i="0" u="none" strike="noStrike" kern="1200" cap="none" spc="0" normalizeH="0" baseline="0" noProof="0" dirty="0">
              <a:ln>
                <a:noFill/>
              </a:ln>
              <a:solidFill>
                <a:schemeClr val="bg1"/>
              </a:solidFill>
              <a:effectLst/>
              <a:uLnTx/>
              <a:uFillTx/>
              <a:latin typeface="Roboto Black" panose="02000000000000000000" pitchFamily="2" charset="0"/>
              <a:ea typeface="Roboto Black" panose="02000000000000000000" pitchFamily="2" charset="0"/>
            </a:endParaRPr>
          </a:p>
        </p:txBody>
      </p:sp>
      <p:sp>
        <p:nvSpPr>
          <p:cNvPr id="11" name="TextBox 10"/>
          <p:cNvSpPr txBox="1"/>
          <p:nvPr/>
        </p:nvSpPr>
        <p:spPr>
          <a:xfrm>
            <a:off x="9006795" y="4059671"/>
            <a:ext cx="620914"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chemeClr val="bg1"/>
                </a:solidFill>
                <a:effectLst/>
                <a:uLnTx/>
                <a:uFillTx/>
                <a:latin typeface="Roboto Black" panose="02000000000000000000" pitchFamily="2" charset="0"/>
                <a:ea typeface="Roboto Black" panose="02000000000000000000" pitchFamily="2" charset="0"/>
              </a:rPr>
              <a:t>3</a:t>
            </a:r>
            <a:endParaRPr kumimoji="0" lang="en-US" altLang="zh-CN" sz="3200" b="0" i="0" u="none" strike="noStrike" kern="1200" cap="none" spc="0" normalizeH="0" baseline="0" noProof="0" dirty="0">
              <a:ln>
                <a:noFill/>
              </a:ln>
              <a:solidFill>
                <a:schemeClr val="bg1"/>
              </a:solidFill>
              <a:effectLst/>
              <a:uLnTx/>
              <a:uFillTx/>
              <a:latin typeface="Roboto Black" panose="02000000000000000000" pitchFamily="2" charset="0"/>
              <a:ea typeface="Roboto Black" panose="02000000000000000000" pitchFamily="2" charset="0"/>
            </a:endParaRPr>
          </a:p>
        </p:txBody>
      </p:sp>
      <p:sp>
        <p:nvSpPr>
          <p:cNvPr id="12" name="TextBox 11"/>
          <p:cNvSpPr txBox="1"/>
          <p:nvPr/>
        </p:nvSpPr>
        <p:spPr>
          <a:xfrm>
            <a:off x="11043413" y="3339524"/>
            <a:ext cx="620914"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chemeClr val="bg1"/>
                </a:solidFill>
                <a:effectLst/>
                <a:uLnTx/>
                <a:uFillTx/>
                <a:latin typeface="Roboto Black" panose="02000000000000000000" pitchFamily="2" charset="0"/>
                <a:ea typeface="Roboto Black" panose="02000000000000000000" pitchFamily="2" charset="0"/>
              </a:rPr>
              <a:t>1</a:t>
            </a:r>
            <a:endParaRPr kumimoji="0" lang="en-US" altLang="zh-CN" sz="3200" b="0" i="0" u="none" strike="noStrike" kern="1200" cap="none" spc="0" normalizeH="0" baseline="0" noProof="0" dirty="0">
              <a:ln>
                <a:noFill/>
              </a:ln>
              <a:solidFill>
                <a:schemeClr val="bg1"/>
              </a:solidFill>
              <a:effectLst/>
              <a:uLnTx/>
              <a:uFillTx/>
              <a:latin typeface="Roboto Black" panose="02000000000000000000" pitchFamily="2" charset="0"/>
              <a:ea typeface="Roboto Black" panose="02000000000000000000" pitchFamily="2" charset="0"/>
            </a:endParaRPr>
          </a:p>
        </p:txBody>
      </p:sp>
      <p:sp>
        <p:nvSpPr>
          <p:cNvPr id="13" name="TextBox 12"/>
          <p:cNvSpPr txBox="1"/>
          <p:nvPr/>
        </p:nvSpPr>
        <p:spPr>
          <a:xfrm>
            <a:off x="11038708" y="4059670"/>
            <a:ext cx="620914"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chemeClr val="bg1"/>
                </a:solidFill>
                <a:effectLst/>
                <a:uLnTx/>
                <a:uFillTx/>
                <a:latin typeface="Roboto Black" panose="02000000000000000000" pitchFamily="2" charset="0"/>
                <a:ea typeface="Roboto Black" panose="02000000000000000000" pitchFamily="2" charset="0"/>
              </a:rPr>
              <a:t>4</a:t>
            </a:r>
            <a:endParaRPr kumimoji="0" lang="en-US" altLang="zh-CN" sz="3200" b="0" i="0" u="none" strike="noStrike" kern="1200" cap="none" spc="0" normalizeH="0" baseline="0" noProof="0" dirty="0">
              <a:ln>
                <a:noFill/>
              </a:ln>
              <a:solidFill>
                <a:schemeClr val="bg1"/>
              </a:solidFill>
              <a:effectLst/>
              <a:uLnTx/>
              <a:uFillTx/>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158577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6" presetClass="entr" presetSubtype="21"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1"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randombar(horizontal)">
                                      <p:cBhvr>
                                        <p:cTn id="23" dur="500"/>
                                        <p:tgtEl>
                                          <p:spTgt spid="10"/>
                                        </p:tgtEl>
                                      </p:cBhvr>
                                    </p:animEffect>
                                  </p:childTnLst>
                                </p:cTn>
                              </p:par>
                              <p:par>
                                <p:cTn id="24" presetID="14" presetClass="entr" presetSubtype="10" fill="hold" grpId="1"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randombar(horizontal)">
                                      <p:cBhvr>
                                        <p:cTn id="26" dur="500"/>
                                        <p:tgtEl>
                                          <p:spTgt spid="11"/>
                                        </p:tgtEl>
                                      </p:cBhvr>
                                    </p:animEffect>
                                  </p:childTnLst>
                                </p:cTn>
                              </p:par>
                              <p:par>
                                <p:cTn id="27" presetID="14" presetClass="entr" presetSubtype="10" fill="hold" grpId="1"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randombar(horizontal)">
                                      <p:cBhvr>
                                        <p:cTn id="29" dur="500"/>
                                        <p:tgtEl>
                                          <p:spTgt spid="12"/>
                                        </p:tgtEl>
                                      </p:cBhvr>
                                    </p:animEffect>
                                  </p:childTnLst>
                                </p:cTn>
                              </p:par>
                              <p:par>
                                <p:cTn id="30" presetID="14" presetClass="entr" presetSubtype="10" fill="hold" grpId="1"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randombar(horizontal)">
                                      <p:cBhvr>
                                        <p:cTn id="32" dur="500"/>
                                        <p:tgtEl>
                                          <p:spTgt spid="13"/>
                                        </p:tgtEl>
                                      </p:cBhvr>
                                    </p:animEffect>
                                  </p:childTnLst>
                                </p:cTn>
                              </p:par>
                              <p:par>
                                <p:cTn id="33" presetID="14" presetClass="entr" presetSubtype="10" fill="hold"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randombar(horizontal)">
                                      <p:cBhvr>
                                        <p:cTn id="35" dur="500"/>
                                        <p:tgtEl>
                                          <p:spTgt spid="6"/>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1000" fill="hold"/>
                                        <p:tgtEl>
                                          <p:spTgt spid="10"/>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anim calcmode="lin" valueType="num">
                                      <p:cBhvr>
                                        <p:cTn id="44" dur="1000" fill="hold"/>
                                        <p:tgtEl>
                                          <p:spTgt spid="11"/>
                                        </p:tgtEl>
                                        <p:attrNameLst>
                                          <p:attrName>ppt_x</p:attrName>
                                        </p:attrNameLst>
                                      </p:cBhvr>
                                      <p:tavLst>
                                        <p:tav tm="0">
                                          <p:val>
                                            <p:strVal val="#ppt_x"/>
                                          </p:val>
                                        </p:tav>
                                        <p:tav tm="100000">
                                          <p:val>
                                            <p:strVal val="#ppt_x"/>
                                          </p:val>
                                        </p:tav>
                                      </p:tavLst>
                                    </p:anim>
                                    <p:anim calcmode="lin" valueType="num">
                                      <p:cBhvr>
                                        <p:cTn id="45" dur="1000" fill="hold"/>
                                        <p:tgtEl>
                                          <p:spTgt spid="11"/>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1000"/>
                                        <p:tgtEl>
                                          <p:spTgt spid="12"/>
                                        </p:tgtEl>
                                      </p:cBhvr>
                                    </p:animEffect>
                                    <p:anim calcmode="lin" valueType="num">
                                      <p:cBhvr>
                                        <p:cTn id="49" dur="1000" fill="hold"/>
                                        <p:tgtEl>
                                          <p:spTgt spid="12"/>
                                        </p:tgtEl>
                                        <p:attrNameLst>
                                          <p:attrName>ppt_x</p:attrName>
                                        </p:attrNameLst>
                                      </p:cBhvr>
                                      <p:tavLst>
                                        <p:tav tm="0">
                                          <p:val>
                                            <p:strVal val="#ppt_x"/>
                                          </p:val>
                                        </p:tav>
                                        <p:tav tm="100000">
                                          <p:val>
                                            <p:strVal val="#ppt_x"/>
                                          </p:val>
                                        </p:tav>
                                      </p:tavLst>
                                    </p:anim>
                                    <p:anim calcmode="lin" valueType="num">
                                      <p:cBhvr>
                                        <p:cTn id="50" dur="1000" fill="hold"/>
                                        <p:tgtEl>
                                          <p:spTgt spid="12"/>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1000"/>
                                        <p:tgtEl>
                                          <p:spTgt spid="13"/>
                                        </p:tgtEl>
                                      </p:cBhvr>
                                    </p:animEffect>
                                    <p:anim calcmode="lin" valueType="num">
                                      <p:cBhvr>
                                        <p:cTn id="54" dur="1000" fill="hold"/>
                                        <p:tgtEl>
                                          <p:spTgt spid="13"/>
                                        </p:tgtEl>
                                        <p:attrNameLst>
                                          <p:attrName>ppt_x</p:attrName>
                                        </p:attrNameLst>
                                      </p:cBhvr>
                                      <p:tavLst>
                                        <p:tav tm="0">
                                          <p:val>
                                            <p:strVal val="#ppt_x"/>
                                          </p:val>
                                        </p:tav>
                                        <p:tav tm="100000">
                                          <p:val>
                                            <p:strVal val="#ppt_x"/>
                                          </p:val>
                                        </p:tav>
                                      </p:tavLst>
                                    </p:anim>
                                    <p:anim calcmode="lin" valueType="num">
                                      <p:cBhvr>
                                        <p:cTn id="5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7" grpId="0"/>
      <p:bldP spid="3" grpId="0" animBg="1"/>
      <p:bldP spid="10" grpId="0"/>
      <p:bldP spid="10" grpId="1"/>
      <p:bldP spid="11" grpId="0"/>
      <p:bldP spid="11" grpId="1"/>
      <p:bldP spid="12" grpId="0"/>
      <p:bldP spid="12" grpId="1"/>
      <p:bldP spid="13" grpId="0"/>
      <p:bldP spid="13"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ACDEB0-4136-02B1-00C5-D1D8C06FB6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246550" cy="1550366"/>
          </a:xfrm>
          <a:prstGeom prst="rect">
            <a:avLst/>
          </a:prstGeom>
        </p:spPr>
      </p:pic>
      <p:sp>
        <p:nvSpPr>
          <p:cNvPr id="4" name="TextBox 3">
            <a:extLst>
              <a:ext uri="{FF2B5EF4-FFF2-40B4-BE49-F238E27FC236}">
                <a16:creationId xmlns:a16="http://schemas.microsoft.com/office/drawing/2014/main" id="{37A1DD84-D651-C9D7-1D3D-549FE6D4D8FF}"/>
              </a:ext>
            </a:extLst>
          </p:cNvPr>
          <p:cNvSpPr txBox="1"/>
          <p:nvPr/>
        </p:nvSpPr>
        <p:spPr>
          <a:xfrm>
            <a:off x="1725621" y="2858646"/>
            <a:ext cx="8740758" cy="707886"/>
          </a:xfrm>
          <a:prstGeom prst="rect">
            <a:avLst/>
          </a:prstGeom>
          <a:noFill/>
        </p:spPr>
        <p:txBody>
          <a:bodyPr wrap="square" rtlCol="0">
            <a:spAutoFit/>
          </a:bodyPr>
          <a:lstStyle/>
          <a:p>
            <a:pPr lvl="0" algn="ctr">
              <a:defRPr/>
            </a:pPr>
            <a:r>
              <a:rPr lang="en-US" altLang="zh-CN" sz="4000" b="1" noProof="0">
                <a:solidFill>
                  <a:srgbClr val="002060"/>
                </a:solidFill>
                <a:latin typeface="Roboto" panose="02000000000000000000" pitchFamily="2" charset="0"/>
                <a:ea typeface="Roboto" panose="02000000000000000000" pitchFamily="2" charset="0"/>
              </a:rPr>
              <a:t>CHÚNG TA BẮT ĐẦU VÀO BÀI HỌC</a:t>
            </a:r>
            <a:endParaRPr kumimoji="0" lang="en-US" altLang="zh-CN" sz="40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619321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extBox 115"/>
          <p:cNvSpPr txBox="1"/>
          <p:nvPr/>
        </p:nvSpPr>
        <p:spPr>
          <a:xfrm>
            <a:off x="1405111" y="1632693"/>
            <a:ext cx="941931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Thảo luận và chia sẻ ý tưởng cách làm chậu hoa, cây cảnh mini</a:t>
            </a:r>
          </a:p>
        </p:txBody>
      </p:sp>
      <p:sp>
        <p:nvSpPr>
          <p:cNvPr id="117" name="TextBox 116"/>
          <p:cNvSpPr txBox="1"/>
          <p:nvPr/>
        </p:nvSpPr>
        <p:spPr>
          <a:xfrm>
            <a:off x="2537779" y="334139"/>
            <a:ext cx="6772838"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rPr>
              <a:t>ĐỀ XUẤT Ý TƯỞNG VÀ CÁCH LÀM CHẬU HOA, CÂY CẢNH MINI</a:t>
            </a:r>
          </a:p>
        </p:txBody>
      </p:sp>
      <p:sp>
        <p:nvSpPr>
          <p:cNvPr id="9" name="TextBox 8">
            <a:extLst>
              <a:ext uri="{FF2B5EF4-FFF2-40B4-BE49-F238E27FC236}">
                <a16:creationId xmlns:a16="http://schemas.microsoft.com/office/drawing/2014/main" id="{1C6C1494-9761-2059-0481-6D5C41B8AC62}"/>
              </a:ext>
            </a:extLst>
          </p:cNvPr>
          <p:cNvSpPr txBox="1"/>
          <p:nvPr/>
        </p:nvSpPr>
        <p:spPr>
          <a:xfrm>
            <a:off x="5314115" y="2093305"/>
            <a:ext cx="160130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Roboto" panose="02000000000000000000" pitchFamily="2" charset="0"/>
                <a:ea typeface="Roboto" panose="02000000000000000000" pitchFamily="2" charset="0"/>
                <a:cs typeface="+mn-cs"/>
              </a:rPr>
              <a:t>Gợi</a:t>
            </a:r>
            <a:r>
              <a:rPr kumimoji="0" lang="en-US" sz="2400"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rPr>
              <a:t> ý</a:t>
            </a:r>
            <a:endParaRPr kumimoji="0" lang="en-US" altLang="zh-CN" sz="3200"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pic>
        <p:nvPicPr>
          <p:cNvPr id="13" name="Picture 12">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pic>
        <p:nvPicPr>
          <p:cNvPr id="5" name="Picture 4">
            <a:extLst>
              <a:ext uri="{FF2B5EF4-FFF2-40B4-BE49-F238E27FC236}">
                <a16:creationId xmlns:a16="http://schemas.microsoft.com/office/drawing/2014/main" id="{B77F5E16-C6C4-E138-9809-D80B8826D5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2206" y="3120751"/>
            <a:ext cx="2678894" cy="2438385"/>
          </a:xfrm>
          <a:prstGeom prst="rect">
            <a:avLst/>
          </a:prstGeom>
          <a:ln w="38100">
            <a:solidFill>
              <a:schemeClr val="accent1">
                <a:lumMod val="75000"/>
              </a:schemeClr>
            </a:solidFill>
          </a:ln>
          <a:effectLst>
            <a:outerShdw blurRad="107950" dist="12700" dir="5400000" algn="ctr">
              <a:srgbClr val="000000"/>
            </a:outerShdw>
          </a:effectLst>
        </p:spPr>
      </p:pic>
      <p:pic>
        <p:nvPicPr>
          <p:cNvPr id="2" name="Picture 1"/>
          <p:cNvPicPr>
            <a:picLocks noChangeAspect="1"/>
          </p:cNvPicPr>
          <p:nvPr/>
        </p:nvPicPr>
        <p:blipFill>
          <a:blip r:embed="rId5"/>
          <a:stretch>
            <a:fillRect/>
          </a:stretch>
        </p:blipFill>
        <p:spPr>
          <a:xfrm>
            <a:off x="4636616" y="3120751"/>
            <a:ext cx="2133333" cy="2438385"/>
          </a:xfrm>
          <a:prstGeom prst="rect">
            <a:avLst/>
          </a:prstGeom>
          <a:ln w="38100">
            <a:solidFill>
              <a:schemeClr val="accent1">
                <a:lumMod val="75000"/>
              </a:schemeClr>
            </a:solidFill>
          </a:ln>
          <a:effectLst>
            <a:outerShdw blurRad="107950" dist="12700" dir="5400000" algn="ctr">
              <a:srgbClr val="000000"/>
            </a:outerShdw>
          </a:effectLst>
        </p:spPr>
      </p:pic>
      <p:pic>
        <p:nvPicPr>
          <p:cNvPr id="3" name="Picture 2"/>
          <p:cNvPicPr>
            <a:picLocks noChangeAspect="1"/>
          </p:cNvPicPr>
          <p:nvPr/>
        </p:nvPicPr>
        <p:blipFill>
          <a:blip r:embed="rId6"/>
          <a:stretch>
            <a:fillRect/>
          </a:stretch>
        </p:blipFill>
        <p:spPr>
          <a:xfrm>
            <a:off x="7634426" y="3120751"/>
            <a:ext cx="3352381" cy="2438385"/>
          </a:xfrm>
          <a:prstGeom prst="rect">
            <a:avLst/>
          </a:prstGeom>
          <a:ln w="38100">
            <a:solidFill>
              <a:schemeClr val="accent1">
                <a:lumMod val="75000"/>
              </a:schemeClr>
            </a:solidFill>
          </a:ln>
          <a:effectLst>
            <a:outerShdw blurRad="107950" dist="12700" dir="5400000" algn="ctr">
              <a:srgbClr val="000000"/>
            </a:outerShdw>
          </a:effectLst>
        </p:spPr>
      </p:pic>
    </p:spTree>
    <p:extLst>
      <p:ext uri="{BB962C8B-B14F-4D97-AF65-F5344CB8AC3E}">
        <p14:creationId xmlns:p14="http://schemas.microsoft.com/office/powerpoint/2010/main" val="2018312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6"/>
                                        </p:tgtEl>
                                        <p:attrNameLst>
                                          <p:attrName>style.visibility</p:attrName>
                                        </p:attrNameLst>
                                      </p:cBhvr>
                                      <p:to>
                                        <p:strVal val="visible"/>
                                      </p:to>
                                    </p:set>
                                    <p:animEffect transition="in" filter="fade">
                                      <p:cBhvr>
                                        <p:cTn id="10" dur="500"/>
                                        <p:tgtEl>
                                          <p:spTgt spid="1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6" presetClass="entr" presetSubtype="16"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2000"/>
                                        <p:tgtEl>
                                          <p:spTgt spid="5"/>
                                        </p:tgtEl>
                                      </p:cBhvr>
                                    </p:animEffect>
                                  </p:childTnLst>
                                </p:cTn>
                              </p:par>
                              <p:par>
                                <p:cTn id="17" presetID="6" presetClass="entr" presetSubtype="16"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ircle(in)">
                                      <p:cBhvr>
                                        <p:cTn id="19" dur="2000"/>
                                        <p:tgtEl>
                                          <p:spTgt spid="2"/>
                                        </p:tgtEl>
                                      </p:cBhvr>
                                    </p:animEffect>
                                  </p:childTnLst>
                                </p:cTn>
                              </p:par>
                              <p:par>
                                <p:cTn id="20" presetID="6" presetClass="entr" presetSubtype="16"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ircle(in)">
                                      <p:cBhvr>
                                        <p:cTn id="2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P spid="117"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3296180" y="716023"/>
            <a:ext cx="547846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rPr>
              <a:t>TIÊU CHÍ SẢN PHẨM</a:t>
            </a:r>
          </a:p>
        </p:txBody>
      </p:sp>
      <p:sp>
        <p:nvSpPr>
          <p:cNvPr id="7" name="TextBox 6"/>
          <p:cNvSpPr txBox="1"/>
          <p:nvPr/>
        </p:nvSpPr>
        <p:spPr>
          <a:xfrm>
            <a:off x="1158378" y="2261561"/>
            <a:ext cx="5564540"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altLang="zh-CN" sz="2400" b="0" i="0" u="none" strike="noStrike" kern="1200" cap="none" spc="0" normalizeH="0" baseline="0" noProof="0">
                <a:ln>
                  <a:noFill/>
                </a:ln>
                <a:solidFill>
                  <a:srgbClr val="ED7D31">
                    <a:lumMod val="50000"/>
                  </a:srgbClr>
                </a:solidFill>
                <a:effectLst/>
                <a:uLnTx/>
                <a:uFillTx/>
                <a:latin typeface="Roboto" panose="02000000000000000000" pitchFamily="2" charset="0"/>
                <a:ea typeface="Roboto" panose="02000000000000000000" pitchFamily="2" charset="0"/>
                <a:cs typeface="+mn-cs"/>
                <a:sym typeface="Wingdings" panose="05000000000000000000" pitchFamily="2" charset="2"/>
              </a:rPr>
              <a:t></a:t>
            </a: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sym typeface="Wingdings" panose="05000000000000000000" pitchFamily="2" charset="2"/>
              </a:rPr>
              <a:t> Kích </a:t>
            </a:r>
            <a:r>
              <a:rPr kumimoji="0" lang="vi-VN"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sym typeface="Wingdings" panose="05000000000000000000" pitchFamily="2" charset="2"/>
              </a:rPr>
              <a:t>thước cây và chậu trồng cây phù hợp với không gian </a:t>
            </a: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sym typeface="Wingdings" panose="05000000000000000000" pitchFamily="2" charset="2"/>
              </a:rPr>
              <a:t>lớp học</a:t>
            </a: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sym typeface="Wingdings" panose="05000000000000000000" pitchFamily="2" charset="2"/>
              </a:rPr>
              <a:t>.</a:t>
            </a:r>
            <a:endParaRPr kumimoji="0" lang="vi-VN"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0" name="TextBox 9"/>
          <p:cNvSpPr txBox="1"/>
          <p:nvPr/>
        </p:nvSpPr>
        <p:spPr>
          <a:xfrm>
            <a:off x="1101903" y="4094499"/>
            <a:ext cx="5621016"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altLang="zh-CN" sz="2400" b="0" i="0" u="none" strike="noStrike" kern="1200" cap="none" spc="0" normalizeH="0" baseline="0" noProof="0" dirty="0">
                <a:ln>
                  <a:noFill/>
                </a:ln>
                <a:solidFill>
                  <a:srgbClr val="ED7D31">
                    <a:lumMod val="50000"/>
                  </a:srgbClr>
                </a:solidFill>
                <a:effectLst/>
                <a:uLnTx/>
                <a:uFillTx/>
                <a:latin typeface="Roboto" panose="02000000000000000000" pitchFamily="2" charset="0"/>
                <a:ea typeface="Roboto" panose="02000000000000000000" pitchFamily="2" charset="0"/>
                <a:cs typeface="+mn-cs"/>
                <a:sym typeface="Wingdings" panose="05000000000000000000" pitchFamily="2" charset="2"/>
              </a:rPr>
              <a:t> </a:t>
            </a:r>
            <a:r>
              <a:rPr kumimoji="0" lang="vi-VN"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sym typeface="Wingdings" panose="05000000000000000000" pitchFamily="2" charset="2"/>
              </a:rPr>
              <a:t>Giá thể (đất trồng, sơ dừa,...) vừa kín gốc, </a:t>
            </a: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sym typeface="Wingdings" panose="05000000000000000000" pitchFamily="2" charset="2"/>
              </a:rPr>
              <a:t>rễ cây</a:t>
            </a: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sym typeface="Wingdings" panose="05000000000000000000" pitchFamily="2" charset="2"/>
              </a:rPr>
              <a:t>.</a:t>
            </a:r>
            <a:endParaRPr kumimoji="0" lang="vi-VN"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3" name="Picture 12">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sp>
        <p:nvSpPr>
          <p:cNvPr id="8" name="TextBox 7"/>
          <p:cNvSpPr txBox="1"/>
          <p:nvPr/>
        </p:nvSpPr>
        <p:spPr>
          <a:xfrm>
            <a:off x="1137398" y="3178030"/>
            <a:ext cx="5585520"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altLang="zh-CN" sz="2400" b="0" i="0" u="none" strike="noStrike" kern="1200" cap="none" spc="0" normalizeH="0" baseline="0" noProof="0" dirty="0">
                <a:ln>
                  <a:noFill/>
                </a:ln>
                <a:solidFill>
                  <a:srgbClr val="ED7D31">
                    <a:lumMod val="50000"/>
                  </a:srgbClr>
                </a:solidFill>
                <a:effectLst/>
                <a:uLnTx/>
                <a:uFillTx/>
                <a:latin typeface="Roboto" panose="02000000000000000000" pitchFamily="2" charset="0"/>
                <a:ea typeface="Roboto" panose="02000000000000000000" pitchFamily="2" charset="0"/>
                <a:cs typeface="+mn-cs"/>
                <a:sym typeface="Wingdings" panose="05000000000000000000" pitchFamily="2" charset="2"/>
              </a:rPr>
              <a:t> </a:t>
            </a:r>
            <a:r>
              <a:rPr kumimoji="0" lang="vi-VN"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sym typeface="Wingdings" panose="05000000000000000000" pitchFamily="2" charset="2"/>
              </a:rPr>
              <a:t>Chậu dùng để trồng cây cảnh được làm từ vật liệu </a:t>
            </a: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sym typeface="Wingdings" panose="05000000000000000000" pitchFamily="2" charset="2"/>
              </a:rPr>
              <a:t>tái chế</a:t>
            </a: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sym typeface="Wingdings" panose="05000000000000000000" pitchFamily="2" charset="2"/>
              </a:rPr>
              <a:t>.</a:t>
            </a:r>
            <a:endParaRPr kumimoji="0" lang="vi-VN"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4" name="TextBox 3">
            <a:extLst>
              <a:ext uri="{FF2B5EF4-FFF2-40B4-BE49-F238E27FC236}">
                <a16:creationId xmlns:a16="http://schemas.microsoft.com/office/drawing/2014/main" id="{2EE29F6C-D80E-11E6-2150-6EC9CDC03B7D}"/>
              </a:ext>
            </a:extLst>
          </p:cNvPr>
          <p:cNvSpPr txBox="1"/>
          <p:nvPr/>
        </p:nvSpPr>
        <p:spPr>
          <a:xfrm>
            <a:off x="1071983" y="5010968"/>
            <a:ext cx="576523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2400" b="0" i="0" u="none" strike="noStrike" kern="1200" cap="none" spc="0" normalizeH="0" baseline="0" noProof="0" dirty="0">
                <a:ln>
                  <a:noFill/>
                </a:ln>
                <a:solidFill>
                  <a:srgbClr val="ED7D31">
                    <a:lumMod val="50000"/>
                  </a:srgbClr>
                </a:solidFill>
                <a:effectLst/>
                <a:uLnTx/>
                <a:uFillTx/>
                <a:latin typeface="Roboto" panose="02000000000000000000" pitchFamily="2" charset="0"/>
                <a:ea typeface="Roboto" panose="02000000000000000000" pitchFamily="2" charset="0"/>
                <a:cs typeface="+mn-cs"/>
                <a:sym typeface="Wingdings" panose="05000000000000000000" pitchFamily="2" charset="2"/>
              </a:rPr>
              <a:t>  </a:t>
            </a:r>
            <a:r>
              <a:rPr kumimoji="0" lang="vi-VN"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sym typeface="Wingdings" panose="05000000000000000000" pitchFamily="2" charset="2"/>
              </a:rPr>
              <a:t>Cây được trồng chắc chắn </a:t>
            </a: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sym typeface="Wingdings" panose="05000000000000000000" pitchFamily="2" charset="2"/>
              </a:rPr>
              <a:t>trong chậu</a:t>
            </a: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sym typeface="Wingdings" panose="05000000000000000000" pitchFamily="2" charset="2"/>
              </a:rPr>
              <a:t>.</a:t>
            </a: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6" name="Picture 5">
            <a:extLst>
              <a:ext uri="{FF2B5EF4-FFF2-40B4-BE49-F238E27FC236}">
                <a16:creationId xmlns:a16="http://schemas.microsoft.com/office/drawing/2014/main" id="{C529BF04-1DC3-5786-E6F5-F9CA7EB51E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0673" y="2261561"/>
            <a:ext cx="3179618" cy="341565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84994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7" grpId="0"/>
      <p:bldP spid="10" grpId="0"/>
      <p:bldP spid="8"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extBox 115"/>
          <p:cNvSpPr txBox="1"/>
          <p:nvPr/>
        </p:nvSpPr>
        <p:spPr>
          <a:xfrm>
            <a:off x="1667533" y="1569777"/>
            <a:ext cx="893119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L</a:t>
            </a:r>
            <a:r>
              <a:rPr kumimoji="0" lang="vi-V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ựa chọn ý tưởng</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vi-V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và đề xuất cách làm</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chậu</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hoa</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cây</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cảnh</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mini</a:t>
            </a:r>
            <a:endParaRPr kumimoji="0" lang="vi-V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20" name="Picture 19">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sp>
        <p:nvSpPr>
          <p:cNvPr id="9" name="TextBox 8"/>
          <p:cNvSpPr txBox="1"/>
          <p:nvPr/>
        </p:nvSpPr>
        <p:spPr>
          <a:xfrm>
            <a:off x="2642453" y="290921"/>
            <a:ext cx="6772838"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rPr>
              <a:t>ĐỀ XUẤT Ý TƯỞNG VÀ CÁCH LÀM CHẬU HOA, CÂY CẢNH MINI</a:t>
            </a:r>
          </a:p>
        </p:txBody>
      </p:sp>
      <p:pic>
        <p:nvPicPr>
          <p:cNvPr id="2" name="Picture 1"/>
          <p:cNvPicPr>
            <a:picLocks noChangeAspect="1"/>
          </p:cNvPicPr>
          <p:nvPr/>
        </p:nvPicPr>
        <p:blipFill>
          <a:blip r:embed="rId4"/>
          <a:stretch>
            <a:fillRect/>
          </a:stretch>
        </p:blipFill>
        <p:spPr>
          <a:xfrm>
            <a:off x="655564" y="2433775"/>
            <a:ext cx="2361905" cy="3228571"/>
          </a:xfrm>
          <a:prstGeom prst="rect">
            <a:avLst/>
          </a:prstGeom>
        </p:spPr>
      </p:pic>
      <p:pic>
        <p:nvPicPr>
          <p:cNvPr id="4" name="Picture 3"/>
          <p:cNvPicPr>
            <a:picLocks noChangeAspect="1"/>
          </p:cNvPicPr>
          <p:nvPr/>
        </p:nvPicPr>
        <p:blipFill>
          <a:blip r:embed="rId5"/>
          <a:stretch>
            <a:fillRect/>
          </a:stretch>
        </p:blipFill>
        <p:spPr>
          <a:xfrm>
            <a:off x="3274436" y="2607461"/>
            <a:ext cx="2980952" cy="1733333"/>
          </a:xfrm>
          <a:prstGeom prst="rect">
            <a:avLst/>
          </a:prstGeom>
        </p:spPr>
      </p:pic>
      <p:pic>
        <p:nvPicPr>
          <p:cNvPr id="5" name="Picture 4"/>
          <p:cNvPicPr>
            <a:picLocks noChangeAspect="1"/>
          </p:cNvPicPr>
          <p:nvPr/>
        </p:nvPicPr>
        <p:blipFill>
          <a:blip r:embed="rId6"/>
          <a:stretch>
            <a:fillRect/>
          </a:stretch>
        </p:blipFill>
        <p:spPr>
          <a:xfrm>
            <a:off x="9205388" y="2402699"/>
            <a:ext cx="1866667" cy="3876190"/>
          </a:xfrm>
          <a:prstGeom prst="rect">
            <a:avLst/>
          </a:prstGeom>
        </p:spPr>
      </p:pic>
      <p:pic>
        <p:nvPicPr>
          <p:cNvPr id="6" name="Picture 5"/>
          <p:cNvPicPr>
            <a:picLocks noChangeAspect="1"/>
          </p:cNvPicPr>
          <p:nvPr/>
        </p:nvPicPr>
        <p:blipFill>
          <a:blip r:embed="rId7"/>
          <a:stretch>
            <a:fillRect/>
          </a:stretch>
        </p:blipFill>
        <p:spPr>
          <a:xfrm>
            <a:off x="6597054" y="2957166"/>
            <a:ext cx="2266667" cy="3142857"/>
          </a:xfrm>
          <a:prstGeom prst="rect">
            <a:avLst/>
          </a:prstGeom>
        </p:spPr>
      </p:pic>
      <p:pic>
        <p:nvPicPr>
          <p:cNvPr id="7" name="Picture 6"/>
          <p:cNvPicPr>
            <a:picLocks noChangeAspect="1"/>
          </p:cNvPicPr>
          <p:nvPr/>
        </p:nvPicPr>
        <p:blipFill>
          <a:blip r:embed="rId8"/>
          <a:stretch>
            <a:fillRect/>
          </a:stretch>
        </p:blipFill>
        <p:spPr>
          <a:xfrm>
            <a:off x="3164912" y="4891625"/>
            <a:ext cx="3200000" cy="1866667"/>
          </a:xfrm>
          <a:prstGeom prst="rect">
            <a:avLst/>
          </a:prstGeom>
        </p:spPr>
      </p:pic>
    </p:spTree>
    <p:extLst>
      <p:ext uri="{BB962C8B-B14F-4D97-AF65-F5344CB8AC3E}">
        <p14:creationId xmlns:p14="http://schemas.microsoft.com/office/powerpoint/2010/main" val="798191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500"/>
                                        <p:tgtEl>
                                          <p:spTgt spid="1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par>
                                <p:cTn id="17" presetID="16" presetClass="entr" presetSubtype="21"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par>
                                <p:cTn id="20" presetID="16" presetClass="entr" presetSubtype="21"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par>
                                <p:cTn id="23" presetID="16" presetClass="entr" presetSubtype="21"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P spid="9" grpId="0"/>
    </p:bld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5552</TotalTime>
  <Words>1197</Words>
  <Application>Microsoft Office PowerPoint</Application>
  <PresentationFormat>Widescreen</PresentationFormat>
  <Paragraphs>125</Paragraphs>
  <Slides>22</Slides>
  <Notes>19</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22</vt:i4>
      </vt:variant>
    </vt:vector>
  </HeadingPairs>
  <TitlesOfParts>
    <vt:vector size="32" baseType="lpstr">
      <vt:lpstr>Roboto</vt:lpstr>
      <vt:lpstr>Times New Roman</vt:lpstr>
      <vt:lpstr>Calibri</vt:lpstr>
      <vt:lpstr>Pangolin</vt:lpstr>
      <vt:lpstr>Arial</vt:lpstr>
      <vt:lpstr>Calibri Light</vt:lpstr>
      <vt:lpstr>Roboto Black</vt:lpstr>
      <vt:lpstr>2_Office Theme</vt:lpstr>
      <vt:lpstr>1_Office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PC</cp:lastModifiedBy>
  <cp:revision>316</cp:revision>
  <dcterms:created xsi:type="dcterms:W3CDTF">2023-04-01T23:44:56Z</dcterms:created>
  <dcterms:modified xsi:type="dcterms:W3CDTF">2024-12-11T07:24:26Z</dcterms:modified>
</cp:coreProperties>
</file>