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Lst>
  <p:notesMasterIdLst>
    <p:notesMasterId r:id="rId14"/>
  </p:notesMasterIdLst>
  <p:sldIdLst>
    <p:sldId id="4282" r:id="rId3"/>
    <p:sldId id="4386" r:id="rId4"/>
    <p:sldId id="4388" r:id="rId5"/>
    <p:sldId id="4387" r:id="rId6"/>
    <p:sldId id="4284" r:id="rId7"/>
    <p:sldId id="4302" r:id="rId8"/>
    <p:sldId id="4336" r:id="rId9"/>
    <p:sldId id="4383" r:id="rId10"/>
    <p:sldId id="4385" r:id="rId11"/>
    <p:sldId id="4389" r:id="rId12"/>
    <p:sldId id="4394" r:id="rId13"/>
  </p:sldIdLst>
  <p:sldSz cx="12192000" cy="6858000"/>
  <p:notesSz cx="6858000" cy="9144000"/>
  <p:embeddedFontLst>
    <p:embeddedFont>
      <p:font typeface="Roboto Black" panose="02000000000000000000" pitchFamily="2" charset="0"/>
      <p:regular r:id="rId15"/>
      <p:bold r:id="rId16"/>
      <p:boldItalic r:id="rId17"/>
    </p:embeddedFon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9EE"/>
    <a:srgbClr val="EE9974"/>
    <a:srgbClr val="CEECDC"/>
    <a:srgbClr val="BDD7EE"/>
    <a:srgbClr val="DFCEBC"/>
    <a:srgbClr val="CB6CE6"/>
    <a:srgbClr val="A5B2D3"/>
    <a:srgbClr val="95624C"/>
    <a:srgbClr val="B94917"/>
    <a:srgbClr val="8DD3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3192" autoAdjust="0"/>
  </p:normalViewPr>
  <p:slideViewPr>
    <p:cSldViewPr snapToGrid="0">
      <p:cViewPr varScale="1">
        <p:scale>
          <a:sx n="61" d="100"/>
          <a:sy n="61" d="100"/>
        </p:scale>
        <p:origin x="1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18/04/2025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vấn đề: Em hãy nhìn xung quanh phòng học và cho biết phòng có cây xanh không? Em có nhận ra đó là những cây gì? Tác dụng của chúng là gì? Hàng ngày các em có chăm sóc chúng không?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a:t>
            </a:r>
            <a:r>
              <a:rPr lang="en-US" baseline="0"/>
              <a:t> quan sát chậu cây và cho biết, chậu cây làm từ vật dụng gì? Em có thể làm chậu cây từ những vật dụng khác để có được những hình thù đẹp mắt. Trước hết cùng tìm hiểu cách trồng cây như thế nào nhé</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xem hình và kể tên các loại nguyên, vật liệu, dụng cụ sử dụng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trả lời về các hoạt động trong bức tranh</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012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trả lời về các hoạt động trong bức tranh</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84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nêu đúng trình tự các bước</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775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10" name="TextBox 9"/>
          <p:cNvSpPr txBox="1"/>
          <p:nvPr/>
        </p:nvSpPr>
        <p:spPr>
          <a:xfrm>
            <a:off x="2246550" y="2471955"/>
            <a:ext cx="8332711" cy="193899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en-US" altLang="zh-CN" sz="6000" dirty="0">
                <a:solidFill>
                  <a:srgbClr val="FF0000"/>
                </a:solidFill>
                <a:latin typeface="Roboto Black" panose="02000000000000000000" pitchFamily="2" charset="0"/>
                <a:ea typeface="Roboto Black" panose="02000000000000000000" pitchFamily="2" charset="0"/>
              </a:rPr>
              <a:t>CHẬU HOA, CÂY CẢNH MINI</a:t>
            </a:r>
            <a:endParaRPr kumimoji="0" lang="en-US" altLang="zh-CN" sz="6000" i="0" u="none" strike="noStrike" kern="1200" cap="none" spc="0" normalizeH="0" baseline="0" noProof="0" dirty="0">
              <a:ln>
                <a:noFill/>
              </a:ln>
              <a:solidFill>
                <a:srgbClr val="FF000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5354815" y="4691483"/>
            <a:ext cx="1474361" cy="2034667"/>
            <a:chOff x="3301998" y="4723942"/>
            <a:chExt cx="1474361" cy="2034667"/>
          </a:xfrm>
          <a:scene3d>
            <a:camera prst="orthographicFront">
              <a:rot lat="0" lon="0" rev="0"/>
            </a:camera>
            <a:lightRig rig="soft" dir="t">
              <a:rot lat="0" lon="0" rev="0"/>
            </a:lightRig>
          </a:scene3d>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EE9974"/>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301998" y="4723942"/>
              <a:ext cx="1058090" cy="461665"/>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22" name="TextBox 21"/>
          <p:cNvSpPr txBox="1"/>
          <p:nvPr/>
        </p:nvSpPr>
        <p:spPr>
          <a:xfrm>
            <a:off x="2430961" y="177820"/>
            <a:ext cx="9214680" cy="1077218"/>
          </a:xfrm>
          <a:prstGeom prst="rect">
            <a:avLst/>
          </a:prstGeom>
          <a:noFill/>
        </p:spPr>
        <p:txBody>
          <a:bodyPr wrap="square" rtlCol="0">
            <a:spAutoFit/>
          </a:bodyPr>
          <a:lstStyle/>
          <a:p>
            <a:pPr lvl="0">
              <a:defRPr/>
            </a:pPr>
            <a:r>
              <a:rPr lang="vi-VN" sz="3200">
                <a:solidFill>
                  <a:srgbClr val="002060"/>
                </a:solidFill>
                <a:latin typeface="Roboto Black" panose="02000000000000000000" pitchFamily="2" charset="0"/>
                <a:ea typeface="Roboto Black" panose="02000000000000000000" pitchFamily="2" charset="0"/>
              </a:rPr>
              <a:t>SẮP XẾP CÁC TRANH THEO ĐÚNG THỨ TỰ CÁC BƯỚC TRỒNG HOA, CÂY CẢNH TRONG CHẬU</a:t>
            </a:r>
            <a:endParaRPr kumimoji="0" lang="en-US" altLang="zh-CN" sz="320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1002247" y="1593485"/>
            <a:ext cx="2857428" cy="2501310"/>
            <a:chOff x="1002247" y="1593485"/>
            <a:chExt cx="2857428" cy="2501310"/>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247" y="1593485"/>
              <a:ext cx="2857428" cy="2501310"/>
            </a:xfrm>
            <a:prstGeom prst="rect">
              <a:avLst/>
            </a:prstGeom>
          </p:spPr>
        </p:pic>
        <p:sp>
          <p:nvSpPr>
            <p:cNvPr id="2" name="Oval 1"/>
            <p:cNvSpPr/>
            <p:nvPr/>
          </p:nvSpPr>
          <p:spPr>
            <a:xfrm>
              <a:off x="2127845" y="3592637"/>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839478" y="1638443"/>
            <a:ext cx="2746537" cy="2411394"/>
            <a:chOff x="4839478" y="1638443"/>
            <a:chExt cx="2746537" cy="2411394"/>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9478" y="1638443"/>
              <a:ext cx="2746537" cy="2411394"/>
            </a:xfrm>
            <a:prstGeom prst="rect">
              <a:avLst/>
            </a:prstGeom>
          </p:spPr>
        </p:pic>
        <p:sp>
          <p:nvSpPr>
            <p:cNvPr id="16" name="Oval 15"/>
            <p:cNvSpPr/>
            <p:nvPr/>
          </p:nvSpPr>
          <p:spPr>
            <a:xfrm>
              <a:off x="5984146" y="3529769"/>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809188" y="1669301"/>
            <a:ext cx="2836453" cy="2501310"/>
            <a:chOff x="8809188" y="1669301"/>
            <a:chExt cx="2836453" cy="250131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9188" y="1669301"/>
              <a:ext cx="2836453" cy="2501310"/>
            </a:xfrm>
            <a:prstGeom prst="rect">
              <a:avLst/>
            </a:prstGeom>
          </p:spPr>
        </p:pic>
        <p:sp>
          <p:nvSpPr>
            <p:cNvPr id="17" name="Oval 16"/>
            <p:cNvSpPr/>
            <p:nvPr/>
          </p:nvSpPr>
          <p:spPr>
            <a:xfrm>
              <a:off x="9998814" y="3529769"/>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212746" y="4260527"/>
            <a:ext cx="3318731" cy="2501310"/>
            <a:chOff x="6212746" y="4260527"/>
            <a:chExt cx="3318731" cy="2501310"/>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2746" y="4260527"/>
              <a:ext cx="3318731" cy="2501310"/>
            </a:xfrm>
            <a:prstGeom prst="rect">
              <a:avLst/>
            </a:prstGeom>
          </p:spPr>
        </p:pic>
        <p:sp>
          <p:nvSpPr>
            <p:cNvPr id="18" name="Oval 17"/>
            <p:cNvSpPr/>
            <p:nvPr/>
          </p:nvSpPr>
          <p:spPr>
            <a:xfrm>
              <a:off x="7643511" y="6249543"/>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823103" y="4170611"/>
            <a:ext cx="3375951" cy="2591226"/>
            <a:chOff x="1823103" y="4170611"/>
            <a:chExt cx="3375951" cy="2591226"/>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3103" y="4170611"/>
              <a:ext cx="3375951" cy="2591226"/>
            </a:xfrm>
            <a:prstGeom prst="rect">
              <a:avLst/>
            </a:prstGeom>
          </p:spPr>
        </p:pic>
        <p:sp>
          <p:nvSpPr>
            <p:cNvPr id="19" name="Oval 18"/>
            <p:cNvSpPr/>
            <p:nvPr/>
          </p:nvSpPr>
          <p:spPr>
            <a:xfrm>
              <a:off x="3392084" y="6249543"/>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2127845" y="3592637"/>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Roboto Black" panose="02000000000000000000" pitchFamily="2" charset="0"/>
                <a:ea typeface="Roboto Black" panose="02000000000000000000" pitchFamily="2" charset="0"/>
              </a:rPr>
              <a:t>1</a:t>
            </a:r>
          </a:p>
        </p:txBody>
      </p:sp>
      <p:sp>
        <p:nvSpPr>
          <p:cNvPr id="26" name="Oval 25"/>
          <p:cNvSpPr/>
          <p:nvPr/>
        </p:nvSpPr>
        <p:spPr>
          <a:xfrm>
            <a:off x="3392084" y="6249543"/>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Roboto Black" panose="02000000000000000000" pitchFamily="2" charset="0"/>
                <a:ea typeface="Roboto Black" panose="02000000000000000000" pitchFamily="2" charset="0"/>
              </a:rPr>
              <a:t>2</a:t>
            </a:r>
          </a:p>
        </p:txBody>
      </p:sp>
      <p:sp>
        <p:nvSpPr>
          <p:cNvPr id="29" name="Oval 28"/>
          <p:cNvSpPr/>
          <p:nvPr/>
        </p:nvSpPr>
        <p:spPr>
          <a:xfrm>
            <a:off x="7586015" y="6249543"/>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Roboto Black" panose="02000000000000000000" pitchFamily="2" charset="0"/>
                <a:ea typeface="Roboto Black" panose="02000000000000000000" pitchFamily="2" charset="0"/>
              </a:rPr>
              <a:t>3</a:t>
            </a:r>
          </a:p>
        </p:txBody>
      </p:sp>
      <p:sp>
        <p:nvSpPr>
          <p:cNvPr id="30" name="Oval 29"/>
          <p:cNvSpPr/>
          <p:nvPr/>
        </p:nvSpPr>
        <p:spPr>
          <a:xfrm>
            <a:off x="5984146" y="3561203"/>
            <a:ext cx="457200" cy="45720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Roboto Black" panose="02000000000000000000" pitchFamily="2" charset="0"/>
                <a:ea typeface="Roboto Black" panose="02000000000000000000" pitchFamily="2" charset="0"/>
              </a:rPr>
              <a:t>4</a:t>
            </a:r>
          </a:p>
        </p:txBody>
      </p:sp>
      <p:sp>
        <p:nvSpPr>
          <p:cNvPr id="34" name="Oval 33"/>
          <p:cNvSpPr/>
          <p:nvPr/>
        </p:nvSpPr>
        <p:spPr>
          <a:xfrm>
            <a:off x="9944539" y="3505149"/>
            <a:ext cx="511475" cy="506440"/>
          </a:xfrm>
          <a:prstGeom prst="ellipse">
            <a:avLst/>
          </a:prstGeom>
          <a:solidFill>
            <a:srgbClr val="CA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Roboto Black" panose="02000000000000000000" pitchFamily="2" charset="0"/>
                <a:ea typeface="Roboto Black" panose="02000000000000000000" pitchFamily="2" charset="0"/>
              </a:rPr>
              <a:t>5</a:t>
            </a:r>
          </a:p>
        </p:txBody>
      </p:sp>
    </p:spTree>
    <p:extLst>
      <p:ext uri="{BB962C8B-B14F-4D97-AF65-F5344CB8AC3E}">
        <p14:creationId xmlns:p14="http://schemas.microsoft.com/office/powerpoint/2010/main" val="10479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26" grpId="0" animBg="1"/>
      <p:bldP spid="29"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8397A1-BC67-A463-6FC3-8721CF0D9EFC}"/>
              </a:ext>
            </a:extLst>
          </p:cNvPr>
          <p:cNvSpPr txBox="1"/>
          <p:nvPr/>
        </p:nvSpPr>
        <p:spPr>
          <a:xfrm>
            <a:off x="1077686" y="2286000"/>
            <a:ext cx="10646229" cy="1754326"/>
          </a:xfrm>
          <a:prstGeom prst="rect">
            <a:avLst/>
          </a:prstGeom>
          <a:noFill/>
        </p:spPr>
        <p:txBody>
          <a:bodyPr wrap="square" rtlCol="0">
            <a:spAutoFit/>
          </a:bodyPr>
          <a:lstStyle/>
          <a:p>
            <a:r>
              <a:rPr lang="vi-VN" sz="5400" dirty="0">
                <a:solidFill>
                  <a:srgbClr val="0000FF"/>
                </a:solidFill>
                <a:effectLst/>
                <a:latin typeface="Times New Roman" panose="02020603050405020304" pitchFamily="18" charset="0"/>
                <a:ea typeface="Times New Roman" panose="02020603050405020304" pitchFamily="18" charset="0"/>
              </a:rPr>
              <a:t>KNS: Biết trồng hoa, cây cảnh trong chậu để làm đẹp môi trường.</a:t>
            </a:r>
            <a:endParaRPr lang="en-US" sz="5400" dirty="0"/>
          </a:p>
        </p:txBody>
      </p:sp>
    </p:spTree>
    <p:extLst>
      <p:ext uri="{BB962C8B-B14F-4D97-AF65-F5344CB8AC3E}">
        <p14:creationId xmlns:p14="http://schemas.microsoft.com/office/powerpoint/2010/main" val="205126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460" y="2923677"/>
            <a:ext cx="5648857" cy="707886"/>
          </a:xfrm>
          <a:prstGeom prst="rect">
            <a:avLst/>
          </a:prstGeom>
          <a:noFill/>
        </p:spPr>
        <p:txBody>
          <a:bodyPr wrap="square" rtlCol="0">
            <a:spAutoFit/>
          </a:bodyPr>
          <a:lstStyle/>
          <a:p>
            <a:pPr lvl="0" algn="ctr">
              <a:defRPr/>
            </a:pPr>
            <a:r>
              <a:rPr lang="en-US" altLang="zh-CN" sz="4000" b="1" dirty="0">
                <a:solidFill>
                  <a:srgbClr val="002060"/>
                </a:solidFill>
                <a:latin typeface="Roboto" panose="02000000000000000000" pitchFamily="2" charset="0"/>
                <a:ea typeface="Roboto" panose="02000000000000000000" pitchFamily="2" charset="0"/>
              </a:rPr>
              <a:t>KHỞI ĐỘNG TIẾT HỌC</a:t>
            </a:r>
          </a:p>
        </p:txBody>
      </p:sp>
      <p:pic>
        <p:nvPicPr>
          <p:cNvPr id="3" name="Picture 2">
            <a:extLst>
              <a:ext uri="{FF2B5EF4-FFF2-40B4-BE49-F238E27FC236}">
                <a16:creationId xmlns:a16="http://schemas.microsoft.com/office/drawing/2014/main" id="{4FACDEB0-4136-02B1-00C5-D1D8C06F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Tree>
    <p:extLst>
      <p:ext uri="{BB962C8B-B14F-4D97-AF65-F5344CB8AC3E}">
        <p14:creationId xmlns:p14="http://schemas.microsoft.com/office/powerpoint/2010/main" val="5687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1478" y="1380661"/>
            <a:ext cx="9289774" cy="3675045"/>
          </a:xfrm>
          <a:prstGeom prst="rect">
            <a:avLst/>
          </a:prstGeom>
        </p:spPr>
        <p:txBody>
          <a:bodyPr wrap="square">
            <a:spAutoFit/>
          </a:bodyPr>
          <a:lstStyle/>
          <a:p>
            <a:pPr>
              <a:lnSpc>
                <a:spcPct val="150000"/>
              </a:lnSpc>
              <a:spcAft>
                <a:spcPts val="0"/>
              </a:spcAft>
            </a:pP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trồng</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chậu</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trồng</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ea typeface="Times New Roman" panose="02020603050405020304" pitchFamily="18" charset="0"/>
                <a:cs typeface="Times New Roman" panose="02020603050405020304" pitchFamily="18" charset="0"/>
              </a:rPr>
              <a:t>chậu</a:t>
            </a:r>
            <a:r>
              <a:rPr lang="fr-FR"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90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CDEB0-4136-02B1-00C5-D1D8C06F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4" name="TextBox 3">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193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88467" y="253179"/>
            <a:ext cx="6787905" cy="1077218"/>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QUAN SÁT VÀ CHO BIẾT HAI BẠN ĐANG TRAO ĐỔI VỀ VẤN ĐỀ GÌ</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662" y="1888987"/>
            <a:ext cx="6569100" cy="4033379"/>
          </a:xfrm>
          <a:prstGeom prst="rect">
            <a:avLst/>
          </a:prstGeom>
          <a:effectLst>
            <a:outerShdw blurRad="63500" sx="102000" sy="102000" algn="ctr" rotWithShape="0">
              <a:prstClr val="black">
                <a:alpha val="40000"/>
              </a:prstClr>
            </a:outerShdw>
          </a:effectLst>
        </p:spPr>
      </p:pic>
      <p:grpSp>
        <p:nvGrpSpPr>
          <p:cNvPr id="3" name="Group 2"/>
          <p:cNvGrpSpPr/>
          <p:nvPr/>
        </p:nvGrpSpPr>
        <p:grpSpPr>
          <a:xfrm>
            <a:off x="7705869" y="1330397"/>
            <a:ext cx="3741005" cy="2782642"/>
            <a:chOff x="7200622" y="1550367"/>
            <a:chExt cx="3741005" cy="2782642"/>
          </a:xfrm>
        </p:grpSpPr>
        <p:sp>
          <p:nvSpPr>
            <p:cNvPr id="12" name="Freeform 11"/>
            <p:cNvSpPr/>
            <p:nvPr/>
          </p:nvSpPr>
          <p:spPr>
            <a:xfrm>
              <a:off x="7200622" y="1550367"/>
              <a:ext cx="3741005" cy="2782642"/>
            </a:xfrm>
            <a:custGeom>
              <a:avLst/>
              <a:gdLst>
                <a:gd name="connsiteX0" fmla="*/ 1119806 w 3287939"/>
                <a:gd name="connsiteY0" fmla="*/ 0 h 1917135"/>
                <a:gd name="connsiteX1" fmla="*/ 1440237 w 3287939"/>
                <a:gd name="connsiteY1" fmla="*/ 135134 h 1917135"/>
                <a:gd name="connsiteX2" fmla="*/ 1464811 w 3287939"/>
                <a:gd name="connsiteY2" fmla="*/ 165457 h 1917135"/>
                <a:gd name="connsiteX3" fmla="*/ 1544103 w 3287939"/>
                <a:gd name="connsiteY3" fmla="*/ 120988 h 1917135"/>
                <a:gd name="connsiteX4" fmla="*/ 1923611 w 3287939"/>
                <a:gd name="connsiteY4" fmla="*/ 42192 h 1917135"/>
                <a:gd name="connsiteX5" fmla="*/ 2549042 w 3287939"/>
                <a:gd name="connsiteY5" fmla="*/ 323980 h 1917135"/>
                <a:gd name="connsiteX6" fmla="*/ 2553033 w 3287939"/>
                <a:gd name="connsiteY6" fmla="*/ 332719 h 1917135"/>
                <a:gd name="connsiteX7" fmla="*/ 2581416 w 3287939"/>
                <a:gd name="connsiteY7" fmla="*/ 308876 h 1917135"/>
                <a:gd name="connsiteX8" fmla="*/ 2834781 w 3287939"/>
                <a:gd name="connsiteY8" fmla="*/ 230080 h 1917135"/>
                <a:gd name="connsiteX9" fmla="*/ 3287939 w 3287939"/>
                <a:gd name="connsiteY9" fmla="*/ 691456 h 1917135"/>
                <a:gd name="connsiteX10" fmla="*/ 3011170 w 3287939"/>
                <a:gd name="connsiteY10" fmla="*/ 1116575 h 1917135"/>
                <a:gd name="connsiteX11" fmla="*/ 2997723 w 3287939"/>
                <a:gd name="connsiteY11" fmla="*/ 1120825 h 1917135"/>
                <a:gd name="connsiteX12" fmla="*/ 2989644 w 3287939"/>
                <a:gd name="connsiteY12" fmla="*/ 1202418 h 1917135"/>
                <a:gd name="connsiteX13" fmla="*/ 2545693 w 3287939"/>
                <a:gd name="connsiteY13" fmla="*/ 1570810 h 1917135"/>
                <a:gd name="connsiteX14" fmla="*/ 2225262 w 3287939"/>
                <a:gd name="connsiteY14" fmla="*/ 1435676 h 1917135"/>
                <a:gd name="connsiteX15" fmla="*/ 2205702 w 3287939"/>
                <a:gd name="connsiteY15" fmla="*/ 1411539 h 1917135"/>
                <a:gd name="connsiteX16" fmla="*/ 2198593 w 3287939"/>
                <a:gd name="connsiteY16" fmla="*/ 1420311 h 1917135"/>
                <a:gd name="connsiteX17" fmla="*/ 1878162 w 3287939"/>
                <a:gd name="connsiteY17" fmla="*/ 1555445 h 1917135"/>
                <a:gd name="connsiteX18" fmla="*/ 1624797 w 3287939"/>
                <a:gd name="connsiteY18" fmla="*/ 1476649 h 1917135"/>
                <a:gd name="connsiteX19" fmla="*/ 1574383 w 3287939"/>
                <a:gd name="connsiteY19" fmla="*/ 1434300 h 1917135"/>
                <a:gd name="connsiteX20" fmla="*/ 1538664 w 3287939"/>
                <a:gd name="connsiteY20" fmla="*/ 1450757 h 1917135"/>
                <a:gd name="connsiteX21" fmla="*/ 1514428 w 3287939"/>
                <a:gd name="connsiteY21" fmla="*/ 1457143 h 1917135"/>
                <a:gd name="connsiteX22" fmla="*/ 1513787 w 3287939"/>
                <a:gd name="connsiteY22" fmla="*/ 1493029 h 1917135"/>
                <a:gd name="connsiteX23" fmla="*/ 893218 w 3287939"/>
                <a:gd name="connsiteY23" fmla="*/ 1915505 h 1917135"/>
                <a:gd name="connsiteX24" fmla="*/ 1197307 w 3287939"/>
                <a:gd name="connsiteY24" fmla="*/ 1584422 h 1917135"/>
                <a:gd name="connsiteX25" fmla="*/ 1207345 w 3287939"/>
                <a:gd name="connsiteY25" fmla="*/ 1538868 h 1917135"/>
                <a:gd name="connsiteX26" fmla="*/ 1206003 w 3287939"/>
                <a:gd name="connsiteY26" fmla="*/ 1503333 h 1917135"/>
                <a:gd name="connsiteX27" fmla="*/ 1152876 w 3287939"/>
                <a:gd name="connsiteY27" fmla="*/ 1536098 h 1917135"/>
                <a:gd name="connsiteX28" fmla="*/ 807778 w 3287939"/>
                <a:gd name="connsiteY28" fmla="*/ 1614894 h 1917135"/>
                <a:gd name="connsiteX29" fmla="*/ 190551 w 3287939"/>
                <a:gd name="connsiteY29" fmla="*/ 1153518 h 1917135"/>
                <a:gd name="connsiteX30" fmla="*/ 203091 w 3287939"/>
                <a:gd name="connsiteY30" fmla="*/ 1060535 h 1917135"/>
                <a:gd name="connsiteX31" fmla="*/ 209160 w 3287939"/>
                <a:gd name="connsiteY31" fmla="*/ 1045920 h 1917135"/>
                <a:gd name="connsiteX32" fmla="*/ 199793 w 3287939"/>
                <a:gd name="connsiteY32" fmla="*/ 1040743 h 1917135"/>
                <a:gd name="connsiteX33" fmla="*/ 0 w 3287939"/>
                <a:gd name="connsiteY33" fmla="*/ 658163 h 1917135"/>
                <a:gd name="connsiteX34" fmla="*/ 453158 w 3287939"/>
                <a:gd name="connsiteY34" fmla="*/ 196787 h 1917135"/>
                <a:gd name="connsiteX35" fmla="*/ 629547 w 3287939"/>
                <a:gd name="connsiteY35" fmla="*/ 233044 h 1917135"/>
                <a:gd name="connsiteX36" fmla="*/ 705785 w 3287939"/>
                <a:gd name="connsiteY36" fmla="*/ 275175 h 1917135"/>
                <a:gd name="connsiteX37" fmla="*/ 744040 w 3287939"/>
                <a:gd name="connsiteY37" fmla="*/ 203416 h 1917135"/>
                <a:gd name="connsiteX38" fmla="*/ 1119806 w 3287939"/>
                <a:gd name="connsiteY38" fmla="*/ 0 h 191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87939" h="1917135">
                  <a:moveTo>
                    <a:pt x="1119806" y="0"/>
                  </a:moveTo>
                  <a:cubicBezTo>
                    <a:pt x="1244942" y="0"/>
                    <a:pt x="1358232" y="51641"/>
                    <a:pt x="1440237" y="135134"/>
                  </a:cubicBezTo>
                  <a:lnTo>
                    <a:pt x="1464811" y="165457"/>
                  </a:lnTo>
                  <a:lnTo>
                    <a:pt x="1544103" y="120988"/>
                  </a:lnTo>
                  <a:cubicBezTo>
                    <a:pt x="1652436" y="71240"/>
                    <a:pt x="1783033" y="42192"/>
                    <a:pt x="1923611" y="42192"/>
                  </a:cubicBezTo>
                  <a:cubicBezTo>
                    <a:pt x="2204767" y="42192"/>
                    <a:pt x="2445998" y="158385"/>
                    <a:pt x="2549042" y="323980"/>
                  </a:cubicBezTo>
                  <a:lnTo>
                    <a:pt x="2553033" y="332719"/>
                  </a:lnTo>
                  <a:lnTo>
                    <a:pt x="2581416" y="308876"/>
                  </a:lnTo>
                  <a:cubicBezTo>
                    <a:pt x="2653741" y="259128"/>
                    <a:pt x="2740929" y="230080"/>
                    <a:pt x="2834781" y="230080"/>
                  </a:cubicBezTo>
                  <a:cubicBezTo>
                    <a:pt x="3085053" y="230080"/>
                    <a:pt x="3287939" y="436645"/>
                    <a:pt x="3287939" y="691456"/>
                  </a:cubicBezTo>
                  <a:cubicBezTo>
                    <a:pt x="3287939" y="882564"/>
                    <a:pt x="3173816" y="1046534"/>
                    <a:pt x="3011170" y="1116575"/>
                  </a:cubicBezTo>
                  <a:lnTo>
                    <a:pt x="2997723" y="1120825"/>
                  </a:lnTo>
                  <a:lnTo>
                    <a:pt x="2989644" y="1202418"/>
                  </a:lnTo>
                  <a:cubicBezTo>
                    <a:pt x="2947389" y="1412659"/>
                    <a:pt x="2764681" y="1570810"/>
                    <a:pt x="2545693" y="1570810"/>
                  </a:cubicBezTo>
                  <a:cubicBezTo>
                    <a:pt x="2420557" y="1570810"/>
                    <a:pt x="2307268" y="1519169"/>
                    <a:pt x="2225262" y="1435676"/>
                  </a:cubicBezTo>
                  <a:lnTo>
                    <a:pt x="2205702" y="1411539"/>
                  </a:lnTo>
                  <a:lnTo>
                    <a:pt x="2198593" y="1420311"/>
                  </a:lnTo>
                  <a:cubicBezTo>
                    <a:pt x="2116587" y="1503804"/>
                    <a:pt x="2003298" y="1555445"/>
                    <a:pt x="1878162" y="1555445"/>
                  </a:cubicBezTo>
                  <a:cubicBezTo>
                    <a:pt x="1784310" y="1555445"/>
                    <a:pt x="1697122" y="1526397"/>
                    <a:pt x="1624797" y="1476649"/>
                  </a:cubicBezTo>
                  <a:lnTo>
                    <a:pt x="1574383" y="1434300"/>
                  </a:lnTo>
                  <a:lnTo>
                    <a:pt x="1538664" y="1450757"/>
                  </a:lnTo>
                  <a:lnTo>
                    <a:pt x="1514428" y="1457143"/>
                  </a:lnTo>
                  <a:lnTo>
                    <a:pt x="1513787" y="1493029"/>
                  </a:lnTo>
                  <a:cubicBezTo>
                    <a:pt x="1467418" y="1603880"/>
                    <a:pt x="1367493" y="1760302"/>
                    <a:pt x="893218" y="1915505"/>
                  </a:cubicBezTo>
                  <a:cubicBezTo>
                    <a:pt x="813154" y="1939364"/>
                    <a:pt x="1150937" y="1695274"/>
                    <a:pt x="1197307" y="1584422"/>
                  </a:cubicBezTo>
                  <a:cubicBezTo>
                    <a:pt x="1203103" y="1570566"/>
                    <a:pt x="1206222" y="1555192"/>
                    <a:pt x="1207345" y="1538868"/>
                  </a:cubicBezTo>
                  <a:lnTo>
                    <a:pt x="1206003" y="1503333"/>
                  </a:lnTo>
                  <a:lnTo>
                    <a:pt x="1152876" y="1536098"/>
                  </a:lnTo>
                  <a:cubicBezTo>
                    <a:pt x="1054366" y="1585846"/>
                    <a:pt x="935610" y="1614894"/>
                    <a:pt x="807778" y="1614894"/>
                  </a:cubicBezTo>
                  <a:cubicBezTo>
                    <a:pt x="466893" y="1614894"/>
                    <a:pt x="190551" y="1408329"/>
                    <a:pt x="190551" y="1153518"/>
                  </a:cubicBezTo>
                  <a:cubicBezTo>
                    <a:pt x="190551" y="1121667"/>
                    <a:pt x="194869" y="1090569"/>
                    <a:pt x="203091" y="1060535"/>
                  </a:cubicBezTo>
                  <a:lnTo>
                    <a:pt x="209160" y="1045920"/>
                  </a:lnTo>
                  <a:lnTo>
                    <a:pt x="199793" y="1040743"/>
                  </a:lnTo>
                  <a:cubicBezTo>
                    <a:pt x="79252" y="957831"/>
                    <a:pt x="0" y="817420"/>
                    <a:pt x="0" y="658163"/>
                  </a:cubicBezTo>
                  <a:cubicBezTo>
                    <a:pt x="0" y="403352"/>
                    <a:pt x="202886" y="196787"/>
                    <a:pt x="453158" y="196787"/>
                  </a:cubicBezTo>
                  <a:cubicBezTo>
                    <a:pt x="515726" y="196787"/>
                    <a:pt x="575332" y="209697"/>
                    <a:pt x="629547" y="233044"/>
                  </a:cubicBezTo>
                  <a:lnTo>
                    <a:pt x="705785" y="275175"/>
                  </a:lnTo>
                  <a:lnTo>
                    <a:pt x="744040" y="203416"/>
                  </a:lnTo>
                  <a:cubicBezTo>
                    <a:pt x="825476" y="80689"/>
                    <a:pt x="963386" y="0"/>
                    <a:pt x="11198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66876" y="1888988"/>
              <a:ext cx="3574751" cy="1569660"/>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Đặt cây xanh trong phòng</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không chỉ để trang trí mà</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cây còn giúp thanh lọc</a:t>
              </a:r>
              <a:r>
                <a:rPr lang="en-US" sz="2400">
                  <a:solidFill>
                    <a:schemeClr val="bg1"/>
                  </a:solidFill>
                  <a:latin typeface="Roboto" panose="02000000000000000000" pitchFamily="2" charset="0"/>
                  <a:ea typeface="Roboto" panose="02000000000000000000" pitchFamily="2" charset="0"/>
                </a:rPr>
                <a:t> </a:t>
              </a:r>
              <a:r>
                <a:rPr lang="vi-VN" sz="2400">
                  <a:solidFill>
                    <a:schemeClr val="bg1"/>
                  </a:solidFill>
                  <a:latin typeface="Roboto" panose="02000000000000000000" pitchFamily="2" charset="0"/>
                  <a:ea typeface="Roboto" panose="02000000000000000000" pitchFamily="2" charset="0"/>
                </a:rPr>
                <a:t>không khí</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grpSp>
        <p:nvGrpSpPr>
          <p:cNvPr id="4" name="Group 3"/>
          <p:cNvGrpSpPr/>
          <p:nvPr/>
        </p:nvGrpSpPr>
        <p:grpSpPr>
          <a:xfrm>
            <a:off x="1078794" y="1825095"/>
            <a:ext cx="3419346" cy="2233185"/>
            <a:chOff x="1407021" y="1397062"/>
            <a:chExt cx="3419346" cy="2233185"/>
          </a:xfrm>
        </p:grpSpPr>
        <p:sp>
          <p:nvSpPr>
            <p:cNvPr id="11" name="Freeform 10"/>
            <p:cNvSpPr/>
            <p:nvPr/>
          </p:nvSpPr>
          <p:spPr>
            <a:xfrm>
              <a:off x="1407021" y="1397062"/>
              <a:ext cx="3282438" cy="2233185"/>
            </a:xfrm>
            <a:custGeom>
              <a:avLst/>
              <a:gdLst>
                <a:gd name="connsiteX0" fmla="*/ 1308966 w 2876185"/>
                <a:gd name="connsiteY0" fmla="*/ 0 h 1741259"/>
                <a:gd name="connsiteX1" fmla="*/ 1604434 w 2876185"/>
                <a:gd name="connsiteY1" fmla="*/ 58194 h 1741259"/>
                <a:gd name="connsiteX2" fmla="*/ 1649707 w 2876185"/>
                <a:gd name="connsiteY2" fmla="*/ 82279 h 1741259"/>
                <a:gd name="connsiteX3" fmla="*/ 1711074 w 2876185"/>
                <a:gd name="connsiteY3" fmla="*/ 54005 h 1741259"/>
                <a:gd name="connsiteX4" fmla="*/ 1867326 w 2876185"/>
                <a:gd name="connsiteY4" fmla="*/ 27228 h 1741259"/>
                <a:gd name="connsiteX5" fmla="*/ 2151175 w 2876185"/>
                <a:gd name="connsiteY5" fmla="*/ 127029 h 1741259"/>
                <a:gd name="connsiteX6" fmla="*/ 2163055 w 2876185"/>
                <a:gd name="connsiteY6" fmla="*/ 139252 h 1741259"/>
                <a:gd name="connsiteX7" fmla="*/ 2184408 w 2876185"/>
                <a:gd name="connsiteY7" fmla="*/ 133626 h 1741259"/>
                <a:gd name="connsiteX8" fmla="*/ 2265309 w 2876185"/>
                <a:gd name="connsiteY8" fmla="*/ 126703 h 1741259"/>
                <a:gd name="connsiteX9" fmla="*/ 2635186 w 2876185"/>
                <a:gd name="connsiteY9" fmla="*/ 334813 h 1741259"/>
                <a:gd name="connsiteX10" fmla="*/ 2651709 w 2876185"/>
                <a:gd name="connsiteY10" fmla="*/ 404282 h 1741259"/>
                <a:gd name="connsiteX11" fmla="*/ 2699202 w 2876185"/>
                <a:gd name="connsiteY11" fmla="*/ 426164 h 1741259"/>
                <a:gd name="connsiteX12" fmla="*/ 2876185 w 2876185"/>
                <a:gd name="connsiteY12" fmla="*/ 708713 h 1741259"/>
                <a:gd name="connsiteX13" fmla="*/ 2758611 w 2876185"/>
                <a:gd name="connsiteY13" fmla="*/ 949655 h 1741259"/>
                <a:gd name="connsiteX14" fmla="*/ 2744842 w 2876185"/>
                <a:gd name="connsiteY14" fmla="*/ 959298 h 1741259"/>
                <a:gd name="connsiteX15" fmla="*/ 2725577 w 2876185"/>
                <a:gd name="connsiteY15" fmla="*/ 1040296 h 1741259"/>
                <a:gd name="connsiteX16" fmla="*/ 2355700 w 2876185"/>
                <a:gd name="connsiteY16" fmla="*/ 1248406 h 1741259"/>
                <a:gd name="connsiteX17" fmla="*/ 2199448 w 2876185"/>
                <a:gd name="connsiteY17" fmla="*/ 1221629 h 1741259"/>
                <a:gd name="connsiteX18" fmla="*/ 2197497 w 2876185"/>
                <a:gd name="connsiteY18" fmla="*/ 1220730 h 1741259"/>
                <a:gd name="connsiteX19" fmla="*/ 2178717 w 2876185"/>
                <a:gd name="connsiteY19" fmla="*/ 1233883 h 1741259"/>
                <a:gd name="connsiteX20" fmla="*/ 1954277 w 2876185"/>
                <a:gd name="connsiteY20" fmla="*/ 1292076 h 1741259"/>
                <a:gd name="connsiteX21" fmla="*/ 1893144 w 2876185"/>
                <a:gd name="connsiteY21" fmla="*/ 1288150 h 1741259"/>
                <a:gd name="connsiteX22" fmla="*/ 1851441 w 2876185"/>
                <a:gd name="connsiteY22" fmla="*/ 1279992 h 1741259"/>
                <a:gd name="connsiteX23" fmla="*/ 1860445 w 2876185"/>
                <a:gd name="connsiteY23" fmla="*/ 1330999 h 1741259"/>
                <a:gd name="connsiteX24" fmla="*/ 2062875 w 2876185"/>
                <a:gd name="connsiteY24" fmla="*/ 1741259 h 1741259"/>
                <a:gd name="connsiteX25" fmla="*/ 1568678 w 2876185"/>
                <a:gd name="connsiteY25" fmla="*/ 1400856 h 1741259"/>
                <a:gd name="connsiteX26" fmla="*/ 1510274 w 2876185"/>
                <a:gd name="connsiteY26" fmla="*/ 1323104 h 1741259"/>
                <a:gd name="connsiteX27" fmla="*/ 1503818 w 2876185"/>
                <a:gd name="connsiteY27" fmla="*/ 1326131 h 1741259"/>
                <a:gd name="connsiteX28" fmla="*/ 1292612 w 2876185"/>
                <a:gd name="connsiteY28" fmla="*/ 1362971 h 1741259"/>
                <a:gd name="connsiteX29" fmla="*/ 908934 w 2876185"/>
                <a:gd name="connsiteY29" fmla="*/ 1225666 h 1741259"/>
                <a:gd name="connsiteX30" fmla="*/ 897527 w 2876185"/>
                <a:gd name="connsiteY30" fmla="*/ 1213722 h 1741259"/>
                <a:gd name="connsiteX31" fmla="*/ 850812 w 2876185"/>
                <a:gd name="connsiteY31" fmla="*/ 1235245 h 1741259"/>
                <a:gd name="connsiteX32" fmla="*/ 694560 w 2876185"/>
                <a:gd name="connsiteY32" fmla="*/ 1262022 h 1741259"/>
                <a:gd name="connsiteX33" fmla="*/ 324683 w 2876185"/>
                <a:gd name="connsiteY33" fmla="*/ 1053912 h 1741259"/>
                <a:gd name="connsiteX34" fmla="*/ 321564 w 2876185"/>
                <a:gd name="connsiteY34" fmla="*/ 1045384 h 1741259"/>
                <a:gd name="connsiteX35" fmla="*/ 310552 w 2876185"/>
                <a:gd name="connsiteY35" fmla="*/ 1046494 h 1741259"/>
                <a:gd name="connsiteX36" fmla="*/ 0 w 2876185"/>
                <a:gd name="connsiteY36" fmla="*/ 735942 h 1741259"/>
                <a:gd name="connsiteX37" fmla="*/ 247965 w 2876185"/>
                <a:gd name="connsiteY37" fmla="*/ 431699 h 1741259"/>
                <a:gd name="connsiteX38" fmla="*/ 262942 w 2876185"/>
                <a:gd name="connsiteY38" fmla="*/ 430190 h 1741259"/>
                <a:gd name="connsiteX39" fmla="*/ 258251 w 2876185"/>
                <a:gd name="connsiteY39" fmla="*/ 395199 h 1741259"/>
                <a:gd name="connsiteX40" fmla="*/ 711409 w 2876185"/>
                <a:gd name="connsiteY40" fmla="*/ 54456 h 1741259"/>
                <a:gd name="connsiteX41" fmla="*/ 887798 w 2876185"/>
                <a:gd name="connsiteY41" fmla="*/ 81233 h 1741259"/>
                <a:gd name="connsiteX42" fmla="*/ 934603 w 2876185"/>
                <a:gd name="connsiteY42" fmla="*/ 100336 h 1741259"/>
                <a:gd name="connsiteX43" fmla="*/ 935288 w 2876185"/>
                <a:gd name="connsiteY43" fmla="*/ 99801 h 1741259"/>
                <a:gd name="connsiteX44" fmla="*/ 1308966 w 2876185"/>
                <a:gd name="connsiteY44" fmla="*/ 0 h 174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76185" h="1741259">
                  <a:moveTo>
                    <a:pt x="1308966" y="0"/>
                  </a:moveTo>
                  <a:cubicBezTo>
                    <a:pt x="1418414" y="0"/>
                    <a:pt x="1520091" y="21453"/>
                    <a:pt x="1604434" y="58194"/>
                  </a:cubicBezTo>
                  <a:lnTo>
                    <a:pt x="1649707" y="82279"/>
                  </a:lnTo>
                  <a:lnTo>
                    <a:pt x="1711074" y="54005"/>
                  </a:lnTo>
                  <a:cubicBezTo>
                    <a:pt x="1759100" y="36763"/>
                    <a:pt x="1811901" y="27228"/>
                    <a:pt x="1867326" y="27228"/>
                  </a:cubicBezTo>
                  <a:cubicBezTo>
                    <a:pt x="1978176" y="27228"/>
                    <a:pt x="2078532" y="65367"/>
                    <a:pt x="2151175" y="127029"/>
                  </a:cubicBezTo>
                  <a:lnTo>
                    <a:pt x="2163055" y="139252"/>
                  </a:lnTo>
                  <a:lnTo>
                    <a:pt x="2184408" y="133626"/>
                  </a:lnTo>
                  <a:cubicBezTo>
                    <a:pt x="2210540" y="129087"/>
                    <a:pt x="2237596" y="126703"/>
                    <a:pt x="2265309" y="126703"/>
                  </a:cubicBezTo>
                  <a:cubicBezTo>
                    <a:pt x="2431584" y="126703"/>
                    <a:pt x="2574247" y="212516"/>
                    <a:pt x="2635186" y="334813"/>
                  </a:cubicBezTo>
                  <a:lnTo>
                    <a:pt x="2651709" y="404282"/>
                  </a:lnTo>
                  <a:lnTo>
                    <a:pt x="2699202" y="426164"/>
                  </a:lnTo>
                  <a:cubicBezTo>
                    <a:pt x="2805981" y="487398"/>
                    <a:pt x="2876185" y="591096"/>
                    <a:pt x="2876185" y="708713"/>
                  </a:cubicBezTo>
                  <a:cubicBezTo>
                    <a:pt x="2876185" y="802807"/>
                    <a:pt x="2831254" y="887992"/>
                    <a:pt x="2758611" y="949655"/>
                  </a:cubicBezTo>
                  <a:lnTo>
                    <a:pt x="2744842" y="959298"/>
                  </a:lnTo>
                  <a:lnTo>
                    <a:pt x="2725577" y="1040296"/>
                  </a:lnTo>
                  <a:cubicBezTo>
                    <a:pt x="2664638" y="1162593"/>
                    <a:pt x="2521975" y="1248406"/>
                    <a:pt x="2355700" y="1248406"/>
                  </a:cubicBezTo>
                  <a:cubicBezTo>
                    <a:pt x="2300275" y="1248406"/>
                    <a:pt x="2247474" y="1238871"/>
                    <a:pt x="2199448" y="1221629"/>
                  </a:cubicBezTo>
                  <a:lnTo>
                    <a:pt x="2197497" y="1220730"/>
                  </a:lnTo>
                  <a:lnTo>
                    <a:pt x="2178717" y="1233883"/>
                  </a:lnTo>
                  <a:cubicBezTo>
                    <a:pt x="2114649" y="1270623"/>
                    <a:pt x="2037415" y="1292076"/>
                    <a:pt x="1954277" y="1292076"/>
                  </a:cubicBezTo>
                  <a:cubicBezTo>
                    <a:pt x="1933493" y="1292076"/>
                    <a:pt x="1913077" y="1290735"/>
                    <a:pt x="1893144" y="1288150"/>
                  </a:cubicBezTo>
                  <a:lnTo>
                    <a:pt x="1851441" y="1279992"/>
                  </a:lnTo>
                  <a:lnTo>
                    <a:pt x="1860445" y="1330999"/>
                  </a:lnTo>
                  <a:cubicBezTo>
                    <a:pt x="1890133" y="1460239"/>
                    <a:pt x="1951013" y="1569454"/>
                    <a:pt x="2062875" y="1741259"/>
                  </a:cubicBezTo>
                  <a:cubicBezTo>
                    <a:pt x="1896972" y="1613004"/>
                    <a:pt x="1740430" y="1603046"/>
                    <a:pt x="1568678" y="1400856"/>
                  </a:cubicBezTo>
                  <a:lnTo>
                    <a:pt x="1510274" y="1323104"/>
                  </a:lnTo>
                  <a:lnTo>
                    <a:pt x="1503818" y="1326131"/>
                  </a:lnTo>
                  <a:cubicBezTo>
                    <a:pt x="1438902" y="1349853"/>
                    <a:pt x="1367530" y="1362971"/>
                    <a:pt x="1292612" y="1362971"/>
                  </a:cubicBezTo>
                  <a:cubicBezTo>
                    <a:pt x="1142777" y="1362971"/>
                    <a:pt x="1007126" y="1310500"/>
                    <a:pt x="908934" y="1225666"/>
                  </a:cubicBezTo>
                  <a:lnTo>
                    <a:pt x="897527" y="1213722"/>
                  </a:lnTo>
                  <a:lnTo>
                    <a:pt x="850812" y="1235245"/>
                  </a:lnTo>
                  <a:cubicBezTo>
                    <a:pt x="802786" y="1252487"/>
                    <a:pt x="749985" y="1262022"/>
                    <a:pt x="694560" y="1262022"/>
                  </a:cubicBezTo>
                  <a:cubicBezTo>
                    <a:pt x="528285" y="1262022"/>
                    <a:pt x="385622" y="1176209"/>
                    <a:pt x="324683" y="1053912"/>
                  </a:cubicBezTo>
                  <a:lnTo>
                    <a:pt x="321564" y="1045384"/>
                  </a:lnTo>
                  <a:lnTo>
                    <a:pt x="310552" y="1046494"/>
                  </a:lnTo>
                  <a:cubicBezTo>
                    <a:pt x="139039" y="1046494"/>
                    <a:pt x="0" y="907455"/>
                    <a:pt x="0" y="735942"/>
                  </a:cubicBezTo>
                  <a:cubicBezTo>
                    <a:pt x="0" y="585868"/>
                    <a:pt x="106452" y="460657"/>
                    <a:pt x="247965" y="431699"/>
                  </a:cubicBezTo>
                  <a:lnTo>
                    <a:pt x="262942" y="430190"/>
                  </a:lnTo>
                  <a:lnTo>
                    <a:pt x="258251" y="395199"/>
                  </a:lnTo>
                  <a:cubicBezTo>
                    <a:pt x="258251" y="207012"/>
                    <a:pt x="461137" y="54456"/>
                    <a:pt x="711409" y="54456"/>
                  </a:cubicBezTo>
                  <a:cubicBezTo>
                    <a:pt x="773977" y="54456"/>
                    <a:pt x="833583" y="63991"/>
                    <a:pt x="887798" y="81233"/>
                  </a:cubicBezTo>
                  <a:lnTo>
                    <a:pt x="934603" y="100336"/>
                  </a:lnTo>
                  <a:lnTo>
                    <a:pt x="935288" y="99801"/>
                  </a:lnTo>
                  <a:cubicBezTo>
                    <a:pt x="1030920" y="38139"/>
                    <a:pt x="1163036" y="0"/>
                    <a:pt x="130896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07021" y="1718955"/>
              <a:ext cx="3419346" cy="1200329"/>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Đặt cây xanh trong</a:t>
              </a:r>
            </a:p>
            <a:p>
              <a:pPr lvl="0" algn="ctr">
                <a:defRPr/>
              </a:pPr>
              <a:r>
                <a:rPr lang="vi-VN" sz="2400">
                  <a:solidFill>
                    <a:schemeClr val="bg1"/>
                  </a:solidFill>
                  <a:latin typeface="Roboto" panose="02000000000000000000" pitchFamily="2" charset="0"/>
                  <a:ea typeface="Roboto" panose="02000000000000000000" pitchFamily="2" charset="0"/>
                </a:rPr>
                <a:t>phòng không biết có</a:t>
              </a:r>
            </a:p>
            <a:p>
              <a:pPr lvl="0" algn="ctr">
                <a:defRPr/>
              </a:pPr>
              <a:r>
                <a:rPr lang="vi-VN" sz="2400">
                  <a:solidFill>
                    <a:schemeClr val="bg1"/>
                  </a:solidFill>
                  <a:latin typeface="Roboto" panose="02000000000000000000" pitchFamily="2" charset="0"/>
                  <a:ea typeface="Roboto" panose="02000000000000000000" pitchFamily="2" charset="0"/>
                </a:rPr>
                <a:t>những lợi ích gì nhỉ?</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sp>
        <p:nvSpPr>
          <p:cNvPr id="14" name="TextBox 13"/>
          <p:cNvSpPr txBox="1"/>
          <p:nvPr/>
        </p:nvSpPr>
        <p:spPr>
          <a:xfrm>
            <a:off x="3177044" y="5963395"/>
            <a:ext cx="53850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rPr>
              <a:t>Hai </a:t>
            </a:r>
            <a:r>
              <a:rPr kumimoji="0" lang="en-US" sz="2400"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rPr>
              <a:t>bạn</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đang</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trao</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đổi</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về</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lợi</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ích</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của</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việc</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trồng</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cây</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xanh</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trong</a:t>
            </a:r>
            <a:r>
              <a:rPr kumimoji="0" lang="en-US" sz="240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rPr>
              <a:t> </a:t>
            </a:r>
            <a:r>
              <a:rPr kumimoji="0" lang="en-US" sz="240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rPr>
              <a:t>phòng</a:t>
            </a:r>
            <a:endParaRPr kumimoji="0" lang="en-US" altLang="zh-CN" sz="240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690907" y="421592"/>
            <a:ext cx="3345873"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 </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grpSp>
        <p:nvGrpSpPr>
          <p:cNvPr id="6" name="Group 5"/>
          <p:cNvGrpSpPr/>
          <p:nvPr/>
        </p:nvGrpSpPr>
        <p:grpSpPr>
          <a:xfrm>
            <a:off x="4777312" y="4498140"/>
            <a:ext cx="6002693" cy="1304860"/>
            <a:chOff x="2774372" y="5447879"/>
            <a:chExt cx="6002693" cy="872837"/>
          </a:xfrm>
        </p:grpSpPr>
        <p:sp>
          <p:nvSpPr>
            <p:cNvPr id="4" name="Rounded Rectangle 3"/>
            <p:cNvSpPr/>
            <p:nvPr/>
          </p:nvSpPr>
          <p:spPr>
            <a:xfrm>
              <a:off x="2774372" y="5447879"/>
              <a:ext cx="5569527" cy="872837"/>
            </a:xfrm>
            <a:custGeom>
              <a:avLst/>
              <a:gdLst>
                <a:gd name="connsiteX0" fmla="*/ 0 w 5569527"/>
                <a:gd name="connsiteY0" fmla="*/ 138548 h 831273"/>
                <a:gd name="connsiteX1" fmla="*/ 138548 w 5569527"/>
                <a:gd name="connsiteY1" fmla="*/ 0 h 831273"/>
                <a:gd name="connsiteX2" fmla="*/ 5430979 w 5569527"/>
                <a:gd name="connsiteY2" fmla="*/ 0 h 831273"/>
                <a:gd name="connsiteX3" fmla="*/ 5569527 w 5569527"/>
                <a:gd name="connsiteY3" fmla="*/ 138548 h 831273"/>
                <a:gd name="connsiteX4" fmla="*/ 5569527 w 5569527"/>
                <a:gd name="connsiteY4" fmla="*/ 692725 h 831273"/>
                <a:gd name="connsiteX5" fmla="*/ 5430979 w 5569527"/>
                <a:gd name="connsiteY5" fmla="*/ 831273 h 831273"/>
                <a:gd name="connsiteX6" fmla="*/ 138548 w 5569527"/>
                <a:gd name="connsiteY6" fmla="*/ 831273 h 831273"/>
                <a:gd name="connsiteX7" fmla="*/ 0 w 5569527"/>
                <a:gd name="connsiteY7" fmla="*/ 692725 h 831273"/>
                <a:gd name="connsiteX8" fmla="*/ 0 w 5569527"/>
                <a:gd name="connsiteY8" fmla="*/ 138548 h 831273"/>
                <a:gd name="connsiteX0" fmla="*/ 0 w 5569527"/>
                <a:gd name="connsiteY0" fmla="*/ 138548 h 831273"/>
                <a:gd name="connsiteX1" fmla="*/ 138548 w 5569527"/>
                <a:gd name="connsiteY1" fmla="*/ 0 h 831273"/>
                <a:gd name="connsiteX2" fmla="*/ 5430979 w 5569527"/>
                <a:gd name="connsiteY2" fmla="*/ 0 h 831273"/>
                <a:gd name="connsiteX3" fmla="*/ 5569527 w 5569527"/>
                <a:gd name="connsiteY3" fmla="*/ 138548 h 831273"/>
                <a:gd name="connsiteX4" fmla="*/ 5569527 w 5569527"/>
                <a:gd name="connsiteY4" fmla="*/ 692725 h 831273"/>
                <a:gd name="connsiteX5" fmla="*/ 5430979 w 5569527"/>
                <a:gd name="connsiteY5" fmla="*/ 831273 h 831273"/>
                <a:gd name="connsiteX6" fmla="*/ 138548 w 5569527"/>
                <a:gd name="connsiteY6" fmla="*/ 831273 h 831273"/>
                <a:gd name="connsiteX7" fmla="*/ 0 w 5569527"/>
                <a:gd name="connsiteY7" fmla="*/ 692725 h 831273"/>
                <a:gd name="connsiteX8" fmla="*/ 0 w 5569527"/>
                <a:gd name="connsiteY8" fmla="*/ 138548 h 831273"/>
                <a:gd name="connsiteX0" fmla="*/ 0 w 5569527"/>
                <a:gd name="connsiteY0" fmla="*/ 138548 h 852055"/>
                <a:gd name="connsiteX1" fmla="*/ 138548 w 5569527"/>
                <a:gd name="connsiteY1" fmla="*/ 0 h 852055"/>
                <a:gd name="connsiteX2" fmla="*/ 5430979 w 5569527"/>
                <a:gd name="connsiteY2" fmla="*/ 0 h 852055"/>
                <a:gd name="connsiteX3" fmla="*/ 5569527 w 5569527"/>
                <a:gd name="connsiteY3" fmla="*/ 138548 h 852055"/>
                <a:gd name="connsiteX4" fmla="*/ 5569527 w 5569527"/>
                <a:gd name="connsiteY4" fmla="*/ 692725 h 852055"/>
                <a:gd name="connsiteX5" fmla="*/ 5430979 w 5569527"/>
                <a:gd name="connsiteY5" fmla="*/ 831273 h 852055"/>
                <a:gd name="connsiteX6" fmla="*/ 221675 w 5569527"/>
                <a:gd name="connsiteY6" fmla="*/ 852055 h 852055"/>
                <a:gd name="connsiteX7" fmla="*/ 0 w 5569527"/>
                <a:gd name="connsiteY7" fmla="*/ 692725 h 852055"/>
                <a:gd name="connsiteX8" fmla="*/ 0 w 5569527"/>
                <a:gd name="connsiteY8" fmla="*/ 138548 h 852055"/>
                <a:gd name="connsiteX0" fmla="*/ 0 w 5569527"/>
                <a:gd name="connsiteY0" fmla="*/ 138548 h 872837"/>
                <a:gd name="connsiteX1" fmla="*/ 138548 w 5569527"/>
                <a:gd name="connsiteY1" fmla="*/ 0 h 872837"/>
                <a:gd name="connsiteX2" fmla="*/ 5430979 w 5569527"/>
                <a:gd name="connsiteY2" fmla="*/ 0 h 872837"/>
                <a:gd name="connsiteX3" fmla="*/ 5569527 w 5569527"/>
                <a:gd name="connsiteY3" fmla="*/ 138548 h 872837"/>
                <a:gd name="connsiteX4" fmla="*/ 5569527 w 5569527"/>
                <a:gd name="connsiteY4" fmla="*/ 692725 h 872837"/>
                <a:gd name="connsiteX5" fmla="*/ 5430979 w 5569527"/>
                <a:gd name="connsiteY5" fmla="*/ 831273 h 872837"/>
                <a:gd name="connsiteX6" fmla="*/ 294411 w 5569527"/>
                <a:gd name="connsiteY6" fmla="*/ 872837 h 872837"/>
                <a:gd name="connsiteX7" fmla="*/ 0 w 5569527"/>
                <a:gd name="connsiteY7" fmla="*/ 692725 h 872837"/>
                <a:gd name="connsiteX8" fmla="*/ 0 w 5569527"/>
                <a:gd name="connsiteY8" fmla="*/ 138548 h 872837"/>
                <a:gd name="connsiteX0" fmla="*/ 0 w 5569527"/>
                <a:gd name="connsiteY0" fmla="*/ 138548 h 872837"/>
                <a:gd name="connsiteX1" fmla="*/ 138548 w 5569527"/>
                <a:gd name="connsiteY1" fmla="*/ 0 h 872837"/>
                <a:gd name="connsiteX2" fmla="*/ 5430979 w 5569527"/>
                <a:gd name="connsiteY2" fmla="*/ 0 h 872837"/>
                <a:gd name="connsiteX3" fmla="*/ 5569527 w 5569527"/>
                <a:gd name="connsiteY3" fmla="*/ 138548 h 872837"/>
                <a:gd name="connsiteX4" fmla="*/ 5569527 w 5569527"/>
                <a:gd name="connsiteY4" fmla="*/ 692725 h 872837"/>
                <a:gd name="connsiteX5" fmla="*/ 5430979 w 5569527"/>
                <a:gd name="connsiteY5" fmla="*/ 831273 h 872837"/>
                <a:gd name="connsiteX6" fmla="*/ 294411 w 5569527"/>
                <a:gd name="connsiteY6" fmla="*/ 872837 h 872837"/>
                <a:gd name="connsiteX7" fmla="*/ 72736 w 5569527"/>
                <a:gd name="connsiteY7" fmla="*/ 713507 h 872837"/>
                <a:gd name="connsiteX8" fmla="*/ 0 w 5569527"/>
                <a:gd name="connsiteY8" fmla="*/ 138548 h 872837"/>
                <a:gd name="connsiteX0" fmla="*/ 0 w 5569527"/>
                <a:gd name="connsiteY0" fmla="*/ 138548 h 872837"/>
                <a:gd name="connsiteX1" fmla="*/ 138548 w 5569527"/>
                <a:gd name="connsiteY1" fmla="*/ 0 h 872837"/>
                <a:gd name="connsiteX2" fmla="*/ 5430979 w 5569527"/>
                <a:gd name="connsiteY2" fmla="*/ 0 h 872837"/>
                <a:gd name="connsiteX3" fmla="*/ 5569527 w 5569527"/>
                <a:gd name="connsiteY3" fmla="*/ 138548 h 872837"/>
                <a:gd name="connsiteX4" fmla="*/ 5569527 w 5569527"/>
                <a:gd name="connsiteY4" fmla="*/ 692725 h 872837"/>
                <a:gd name="connsiteX5" fmla="*/ 5430979 w 5569527"/>
                <a:gd name="connsiteY5" fmla="*/ 831273 h 872837"/>
                <a:gd name="connsiteX6" fmla="*/ 294411 w 5569527"/>
                <a:gd name="connsiteY6" fmla="*/ 872837 h 872837"/>
                <a:gd name="connsiteX7" fmla="*/ 124691 w 5569527"/>
                <a:gd name="connsiteY7" fmla="*/ 755070 h 872837"/>
                <a:gd name="connsiteX8" fmla="*/ 0 w 5569527"/>
                <a:gd name="connsiteY8" fmla="*/ 138548 h 872837"/>
                <a:gd name="connsiteX0" fmla="*/ 0 w 5569527"/>
                <a:gd name="connsiteY0" fmla="*/ 138548 h 872837"/>
                <a:gd name="connsiteX1" fmla="*/ 138548 w 5569527"/>
                <a:gd name="connsiteY1" fmla="*/ 0 h 872837"/>
                <a:gd name="connsiteX2" fmla="*/ 5430979 w 5569527"/>
                <a:gd name="connsiteY2" fmla="*/ 0 h 872837"/>
                <a:gd name="connsiteX3" fmla="*/ 5569527 w 5569527"/>
                <a:gd name="connsiteY3" fmla="*/ 138548 h 872837"/>
                <a:gd name="connsiteX4" fmla="*/ 5569527 w 5569527"/>
                <a:gd name="connsiteY4" fmla="*/ 692725 h 872837"/>
                <a:gd name="connsiteX5" fmla="*/ 5430979 w 5569527"/>
                <a:gd name="connsiteY5" fmla="*/ 831273 h 872837"/>
                <a:gd name="connsiteX6" fmla="*/ 294411 w 5569527"/>
                <a:gd name="connsiteY6" fmla="*/ 872837 h 872837"/>
                <a:gd name="connsiteX7" fmla="*/ 124691 w 5569527"/>
                <a:gd name="connsiteY7" fmla="*/ 755070 h 872837"/>
                <a:gd name="connsiteX8" fmla="*/ 0 w 5569527"/>
                <a:gd name="connsiteY8" fmla="*/ 138548 h 872837"/>
                <a:gd name="connsiteX0" fmla="*/ 0 w 5569527"/>
                <a:gd name="connsiteY0" fmla="*/ 138548 h 872837"/>
                <a:gd name="connsiteX1" fmla="*/ 138548 w 5569527"/>
                <a:gd name="connsiteY1" fmla="*/ 0 h 872837"/>
                <a:gd name="connsiteX2" fmla="*/ 5430979 w 5569527"/>
                <a:gd name="connsiteY2" fmla="*/ 0 h 872837"/>
                <a:gd name="connsiteX3" fmla="*/ 5569527 w 5569527"/>
                <a:gd name="connsiteY3" fmla="*/ 138548 h 872837"/>
                <a:gd name="connsiteX4" fmla="*/ 5569527 w 5569527"/>
                <a:gd name="connsiteY4" fmla="*/ 692725 h 872837"/>
                <a:gd name="connsiteX5" fmla="*/ 5119252 w 5569527"/>
                <a:gd name="connsiteY5" fmla="*/ 831273 h 872837"/>
                <a:gd name="connsiteX6" fmla="*/ 294411 w 5569527"/>
                <a:gd name="connsiteY6" fmla="*/ 872837 h 872837"/>
                <a:gd name="connsiteX7" fmla="*/ 124691 w 5569527"/>
                <a:gd name="connsiteY7" fmla="*/ 755070 h 872837"/>
                <a:gd name="connsiteX8" fmla="*/ 0 w 5569527"/>
                <a:gd name="connsiteY8" fmla="*/ 138548 h 872837"/>
                <a:gd name="connsiteX0" fmla="*/ 0 w 5569527"/>
                <a:gd name="connsiteY0" fmla="*/ 138548 h 872837"/>
                <a:gd name="connsiteX1" fmla="*/ 138548 w 5569527"/>
                <a:gd name="connsiteY1" fmla="*/ 0 h 872837"/>
                <a:gd name="connsiteX2" fmla="*/ 5430979 w 5569527"/>
                <a:gd name="connsiteY2" fmla="*/ 0 h 872837"/>
                <a:gd name="connsiteX3" fmla="*/ 5569527 w 5569527"/>
                <a:gd name="connsiteY3" fmla="*/ 138548 h 872837"/>
                <a:gd name="connsiteX4" fmla="*/ 5486400 w 5569527"/>
                <a:gd name="connsiteY4" fmla="*/ 661552 h 872837"/>
                <a:gd name="connsiteX5" fmla="*/ 5119252 w 5569527"/>
                <a:gd name="connsiteY5" fmla="*/ 831273 h 872837"/>
                <a:gd name="connsiteX6" fmla="*/ 294411 w 5569527"/>
                <a:gd name="connsiteY6" fmla="*/ 872837 h 872837"/>
                <a:gd name="connsiteX7" fmla="*/ 124691 w 5569527"/>
                <a:gd name="connsiteY7" fmla="*/ 755070 h 872837"/>
                <a:gd name="connsiteX8" fmla="*/ 0 w 5569527"/>
                <a:gd name="connsiteY8" fmla="*/ 138548 h 872837"/>
                <a:gd name="connsiteX0" fmla="*/ 0 w 5569527"/>
                <a:gd name="connsiteY0" fmla="*/ 138548 h 872837"/>
                <a:gd name="connsiteX1" fmla="*/ 138548 w 5569527"/>
                <a:gd name="connsiteY1" fmla="*/ 0 h 872837"/>
                <a:gd name="connsiteX2" fmla="*/ 5430979 w 5569527"/>
                <a:gd name="connsiteY2" fmla="*/ 0 h 872837"/>
                <a:gd name="connsiteX3" fmla="*/ 5569527 w 5569527"/>
                <a:gd name="connsiteY3" fmla="*/ 138548 h 872837"/>
                <a:gd name="connsiteX4" fmla="*/ 5444836 w 5569527"/>
                <a:gd name="connsiteY4" fmla="*/ 661552 h 872837"/>
                <a:gd name="connsiteX5" fmla="*/ 5119252 w 5569527"/>
                <a:gd name="connsiteY5" fmla="*/ 831273 h 872837"/>
                <a:gd name="connsiteX6" fmla="*/ 294411 w 5569527"/>
                <a:gd name="connsiteY6" fmla="*/ 872837 h 872837"/>
                <a:gd name="connsiteX7" fmla="*/ 124691 w 5569527"/>
                <a:gd name="connsiteY7" fmla="*/ 755070 h 872837"/>
                <a:gd name="connsiteX8" fmla="*/ 0 w 5569527"/>
                <a:gd name="connsiteY8" fmla="*/ 138548 h 872837"/>
                <a:gd name="connsiteX0" fmla="*/ 0 w 5569527"/>
                <a:gd name="connsiteY0" fmla="*/ 138548 h 872837"/>
                <a:gd name="connsiteX1" fmla="*/ 138548 w 5569527"/>
                <a:gd name="connsiteY1" fmla="*/ 0 h 872837"/>
                <a:gd name="connsiteX2" fmla="*/ 5430979 w 5569527"/>
                <a:gd name="connsiteY2" fmla="*/ 0 h 872837"/>
                <a:gd name="connsiteX3" fmla="*/ 5569527 w 5569527"/>
                <a:gd name="connsiteY3" fmla="*/ 138548 h 872837"/>
                <a:gd name="connsiteX4" fmla="*/ 5361709 w 5569527"/>
                <a:gd name="connsiteY4" fmla="*/ 734289 h 872837"/>
                <a:gd name="connsiteX5" fmla="*/ 5119252 w 5569527"/>
                <a:gd name="connsiteY5" fmla="*/ 831273 h 872837"/>
                <a:gd name="connsiteX6" fmla="*/ 294411 w 5569527"/>
                <a:gd name="connsiteY6" fmla="*/ 872837 h 872837"/>
                <a:gd name="connsiteX7" fmla="*/ 124691 w 5569527"/>
                <a:gd name="connsiteY7" fmla="*/ 755070 h 872837"/>
                <a:gd name="connsiteX8" fmla="*/ 0 w 5569527"/>
                <a:gd name="connsiteY8" fmla="*/ 138548 h 8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9527" h="872837">
                  <a:moveTo>
                    <a:pt x="0" y="138548"/>
                  </a:moveTo>
                  <a:cubicBezTo>
                    <a:pt x="0" y="62030"/>
                    <a:pt x="62030" y="0"/>
                    <a:pt x="138548" y="0"/>
                  </a:cubicBezTo>
                  <a:lnTo>
                    <a:pt x="5430979" y="0"/>
                  </a:lnTo>
                  <a:cubicBezTo>
                    <a:pt x="5507497" y="0"/>
                    <a:pt x="5569527" y="62030"/>
                    <a:pt x="5569527" y="138548"/>
                  </a:cubicBezTo>
                  <a:lnTo>
                    <a:pt x="5361709" y="734289"/>
                  </a:lnTo>
                  <a:cubicBezTo>
                    <a:pt x="5361709" y="810807"/>
                    <a:pt x="5195770" y="831273"/>
                    <a:pt x="5119252" y="831273"/>
                  </a:cubicBezTo>
                  <a:lnTo>
                    <a:pt x="294411" y="872837"/>
                  </a:lnTo>
                  <a:cubicBezTo>
                    <a:pt x="217893" y="872837"/>
                    <a:pt x="124691" y="831588"/>
                    <a:pt x="124691" y="755070"/>
                  </a:cubicBezTo>
                  <a:lnTo>
                    <a:pt x="0" y="13854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127349">
              <a:off x="8223211" y="5610328"/>
              <a:ext cx="420039" cy="687668"/>
            </a:xfrm>
            <a:custGeom>
              <a:avLst/>
              <a:gdLst>
                <a:gd name="connsiteX0" fmla="*/ 0 w 552091"/>
                <a:gd name="connsiteY0" fmla="*/ 512192 h 512192"/>
                <a:gd name="connsiteX1" fmla="*/ 276046 w 552091"/>
                <a:gd name="connsiteY1" fmla="*/ 0 h 512192"/>
                <a:gd name="connsiteX2" fmla="*/ 552091 w 552091"/>
                <a:gd name="connsiteY2" fmla="*/ 512192 h 512192"/>
                <a:gd name="connsiteX3" fmla="*/ 0 w 552091"/>
                <a:gd name="connsiteY3" fmla="*/ 512192 h 512192"/>
                <a:gd name="connsiteX0" fmla="*/ 0 w 552091"/>
                <a:gd name="connsiteY0" fmla="*/ 512192 h 512192"/>
                <a:gd name="connsiteX1" fmla="*/ 276046 w 552091"/>
                <a:gd name="connsiteY1" fmla="*/ 0 h 512192"/>
                <a:gd name="connsiteX2" fmla="*/ 552091 w 552091"/>
                <a:gd name="connsiteY2" fmla="*/ 512192 h 512192"/>
                <a:gd name="connsiteX3" fmla="*/ 0 w 552091"/>
                <a:gd name="connsiteY3" fmla="*/ 512192 h 512192"/>
                <a:gd name="connsiteX0" fmla="*/ 0 w 552091"/>
                <a:gd name="connsiteY0" fmla="*/ 512192 h 512192"/>
                <a:gd name="connsiteX1" fmla="*/ 276046 w 552091"/>
                <a:gd name="connsiteY1" fmla="*/ 0 h 512192"/>
                <a:gd name="connsiteX2" fmla="*/ 552091 w 552091"/>
                <a:gd name="connsiteY2" fmla="*/ 512192 h 512192"/>
                <a:gd name="connsiteX3" fmla="*/ 0 w 552091"/>
                <a:gd name="connsiteY3" fmla="*/ 512192 h 512192"/>
                <a:gd name="connsiteX0" fmla="*/ 0 w 552651"/>
                <a:gd name="connsiteY0" fmla="*/ 512192 h 512192"/>
                <a:gd name="connsiteX1" fmla="*/ 276046 w 552651"/>
                <a:gd name="connsiteY1" fmla="*/ 0 h 512192"/>
                <a:gd name="connsiteX2" fmla="*/ 552091 w 552651"/>
                <a:gd name="connsiteY2" fmla="*/ 512192 h 512192"/>
                <a:gd name="connsiteX3" fmla="*/ 0 w 552651"/>
                <a:gd name="connsiteY3" fmla="*/ 512192 h 512192"/>
                <a:gd name="connsiteX0" fmla="*/ 0 w 552652"/>
                <a:gd name="connsiteY0" fmla="*/ 512192 h 512192"/>
                <a:gd name="connsiteX1" fmla="*/ 276046 w 552652"/>
                <a:gd name="connsiteY1" fmla="*/ 0 h 512192"/>
                <a:gd name="connsiteX2" fmla="*/ 552091 w 552652"/>
                <a:gd name="connsiteY2" fmla="*/ 512192 h 512192"/>
                <a:gd name="connsiteX3" fmla="*/ 0 w 552652"/>
                <a:gd name="connsiteY3" fmla="*/ 512192 h 512192"/>
              </a:gdLst>
              <a:ahLst/>
              <a:cxnLst>
                <a:cxn ang="0">
                  <a:pos x="connsiteX0" y="connsiteY0"/>
                </a:cxn>
                <a:cxn ang="0">
                  <a:pos x="connsiteX1" y="connsiteY1"/>
                </a:cxn>
                <a:cxn ang="0">
                  <a:pos x="connsiteX2" y="connsiteY2"/>
                </a:cxn>
                <a:cxn ang="0">
                  <a:pos x="connsiteX3" y="connsiteY3"/>
                </a:cxn>
              </a:cxnLst>
              <a:rect l="l" t="t" r="r" b="b"/>
              <a:pathLst>
                <a:path w="552652" h="512192">
                  <a:moveTo>
                    <a:pt x="0" y="512192"/>
                  </a:moveTo>
                  <a:cubicBezTo>
                    <a:pt x="223832" y="334675"/>
                    <a:pt x="259040" y="244128"/>
                    <a:pt x="276046" y="0"/>
                  </a:cubicBezTo>
                  <a:cubicBezTo>
                    <a:pt x="368061" y="170731"/>
                    <a:pt x="564503" y="242304"/>
                    <a:pt x="552091" y="512192"/>
                  </a:cubicBezTo>
                  <a:lnTo>
                    <a:pt x="0" y="5121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920172" y="4550405"/>
            <a:ext cx="5077566" cy="1200329"/>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Vậy chúng mình cùng tìm hiểu cách trồng cây để trồng một chậu cây trang trí lớp học nhé!</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18" name="Picture 17"/>
          <p:cNvPicPr>
            <a:picLocks noChangeAspect="1"/>
          </p:cNvPicPr>
          <p:nvPr/>
        </p:nvPicPr>
        <p:blipFill>
          <a:blip r:embed="rId5"/>
          <a:stretch>
            <a:fillRect/>
          </a:stretch>
        </p:blipFill>
        <p:spPr>
          <a:xfrm>
            <a:off x="3068886" y="1324887"/>
            <a:ext cx="5087977" cy="29679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TÌM HIỂU CÁC BƯỚC TRỒNG HOA, CÂY CẢNH TRONG CHẬU</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grpSp>
        <p:nvGrpSpPr>
          <p:cNvPr id="5" name="Group 4"/>
          <p:cNvGrpSpPr/>
          <p:nvPr/>
        </p:nvGrpSpPr>
        <p:grpSpPr>
          <a:xfrm>
            <a:off x="330437" y="2358736"/>
            <a:ext cx="2619979" cy="2878282"/>
            <a:chOff x="330437" y="2358736"/>
            <a:chExt cx="2619979" cy="2878282"/>
          </a:xfrm>
        </p:grpSpPr>
        <p:sp>
          <p:nvSpPr>
            <p:cNvPr id="3" name="Rectangle 2"/>
            <p:cNvSpPr/>
            <p:nvPr/>
          </p:nvSpPr>
          <p:spPr>
            <a:xfrm>
              <a:off x="403907" y="2358736"/>
              <a:ext cx="2525727" cy="2878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0437" y="2828381"/>
              <a:ext cx="2619979" cy="1938992"/>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Kể tên các vật liệu và dụng cụ cần thiết để trồng hoa, cây cảnh trong chậu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458" y="1722726"/>
            <a:ext cx="5234905" cy="4582484"/>
          </a:xfrm>
          <a:prstGeom prst="rect">
            <a:avLst/>
          </a:prstGeom>
        </p:spPr>
      </p:pic>
      <p:grpSp>
        <p:nvGrpSpPr>
          <p:cNvPr id="29" name="Group 28"/>
          <p:cNvGrpSpPr/>
          <p:nvPr/>
        </p:nvGrpSpPr>
        <p:grpSpPr>
          <a:xfrm>
            <a:off x="9095535" y="2254827"/>
            <a:ext cx="2525727" cy="2878282"/>
            <a:chOff x="377562" y="2358736"/>
            <a:chExt cx="2525727" cy="2878282"/>
          </a:xfrm>
        </p:grpSpPr>
        <p:sp>
          <p:nvSpPr>
            <p:cNvPr id="31" name="Rectangle 30"/>
            <p:cNvSpPr/>
            <p:nvPr/>
          </p:nvSpPr>
          <p:spPr>
            <a:xfrm>
              <a:off x="377562" y="2358736"/>
              <a:ext cx="2525727" cy="2878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98344" y="2439452"/>
              <a:ext cx="1685401" cy="461665"/>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Cây cảnh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sp>
        <p:nvSpPr>
          <p:cNvPr id="34" name="Rectangle 33"/>
          <p:cNvSpPr/>
          <p:nvPr/>
        </p:nvSpPr>
        <p:spPr>
          <a:xfrm>
            <a:off x="6951517" y="2589468"/>
            <a:ext cx="1298865" cy="20739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159993" y="2828381"/>
            <a:ext cx="1072838"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rPr>
              <a:t>Chậu</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6" name="TextBox 35"/>
          <p:cNvSpPr txBox="1"/>
          <p:nvPr/>
        </p:nvSpPr>
        <p:spPr>
          <a:xfrm>
            <a:off x="9159992" y="3268663"/>
            <a:ext cx="164172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400">
                <a:solidFill>
                  <a:srgbClr val="002060"/>
                </a:solidFill>
                <a:latin typeface="Roboto" panose="02000000000000000000" pitchFamily="2" charset="0"/>
                <a:ea typeface="Roboto" panose="02000000000000000000" pitchFamily="2" charset="0"/>
              </a:rPr>
              <a:t>Giá thể</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7" name="TextBox 36"/>
          <p:cNvSpPr txBox="1"/>
          <p:nvPr/>
        </p:nvSpPr>
        <p:spPr>
          <a:xfrm>
            <a:off x="9159993" y="3708945"/>
            <a:ext cx="198734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rPr>
              <a:t>Lưới</a:t>
            </a:r>
            <a:r>
              <a:rPr kumimoji="0" lang="en-US" sz="240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rPr>
              <a:t> chặn</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8" name="TextBox 37"/>
          <p:cNvSpPr txBox="1"/>
          <p:nvPr/>
        </p:nvSpPr>
        <p:spPr>
          <a:xfrm>
            <a:off x="9159993" y="4149227"/>
            <a:ext cx="187304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rPr>
              <a:t>Găng</a:t>
            </a:r>
            <a:r>
              <a:rPr kumimoji="0" lang="en-US" sz="240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rPr>
              <a:t> tay</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9" name="TextBox 38"/>
          <p:cNvSpPr txBox="1"/>
          <p:nvPr/>
        </p:nvSpPr>
        <p:spPr>
          <a:xfrm>
            <a:off x="9159993" y="4589510"/>
            <a:ext cx="232907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rPr>
              <a:t>Bình</a:t>
            </a:r>
            <a:r>
              <a:rPr kumimoji="0" lang="en-US" sz="240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rPr>
              <a:t> tưới nước</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40" name="Rectangle 39"/>
          <p:cNvSpPr/>
          <p:nvPr/>
        </p:nvSpPr>
        <p:spPr>
          <a:xfrm>
            <a:off x="7408768" y="3979718"/>
            <a:ext cx="1298865" cy="1257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943599" y="4422525"/>
            <a:ext cx="1756065" cy="1257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746195" y="4280437"/>
            <a:ext cx="727341" cy="618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944737" y="4221939"/>
            <a:ext cx="1123554" cy="1098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582193" y="3979718"/>
            <a:ext cx="1796830" cy="1257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26" presetClass="emph" presetSubtype="0" repeatCount="3000" fill="hold" grpId="1" nodeType="withEffect">
                                  <p:stCondLst>
                                    <p:cond delay="0"/>
                                  </p:stCondLst>
                                  <p:childTnLst>
                                    <p:animEffect transition="out" filter="fade">
                                      <p:cBhvr>
                                        <p:cTn id="24" dur="1000" tmFilter="0, 0; .2, .5; .8, .5; 1, 0"/>
                                        <p:tgtEl>
                                          <p:spTgt spid="34"/>
                                        </p:tgtEl>
                                      </p:cBhvr>
                                    </p:animEffect>
                                    <p:animScale>
                                      <p:cBhvr>
                                        <p:cTn id="25" dur="500" autoRev="1" fill="hold"/>
                                        <p:tgtEl>
                                          <p:spTgt spid="34"/>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par>
                                <p:cTn id="33" presetID="1" presetClass="exit" presetSubtype="0" fill="hold" grpId="2" nodeType="withEffect">
                                  <p:stCondLst>
                                    <p:cond delay="0"/>
                                  </p:stCondLst>
                                  <p:childTnLst>
                                    <p:set>
                                      <p:cBhvr>
                                        <p:cTn id="34" dur="1" fill="hold">
                                          <p:stCondLst>
                                            <p:cond delay="0"/>
                                          </p:stCondLst>
                                        </p:cTn>
                                        <p:tgtEl>
                                          <p:spTgt spid="3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26" presetClass="emph" presetSubtype="0" repeatCount="3000" fill="hold" grpId="1" nodeType="withEffect">
                                  <p:stCondLst>
                                    <p:cond delay="0"/>
                                  </p:stCondLst>
                                  <p:childTnLst>
                                    <p:animEffect transition="out" filter="fade">
                                      <p:cBhvr>
                                        <p:cTn id="39" dur="1000" tmFilter="0, 0; .2, .5; .8, .5; 1, 0"/>
                                        <p:tgtEl>
                                          <p:spTgt spid="40"/>
                                        </p:tgtEl>
                                      </p:cBhvr>
                                    </p:animEffect>
                                    <p:animScale>
                                      <p:cBhvr>
                                        <p:cTn id="40" dur="500" autoRev="1" fill="hold"/>
                                        <p:tgtEl>
                                          <p:spTgt spid="40"/>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par>
                                <p:cTn id="48" presetID="1" presetClass="exit" presetSubtype="0" fill="hold" grpId="2" nodeType="withEffect">
                                  <p:stCondLst>
                                    <p:cond delay="0"/>
                                  </p:stCondLst>
                                  <p:childTnLst>
                                    <p:set>
                                      <p:cBhvr>
                                        <p:cTn id="49" dur="1" fill="hold">
                                          <p:stCondLst>
                                            <p:cond delay="0"/>
                                          </p:stCondLst>
                                        </p:cTn>
                                        <p:tgtEl>
                                          <p:spTgt spid="40"/>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26" presetClass="emph" presetSubtype="0" repeatCount="3000" fill="hold" grpId="1" nodeType="withEffect">
                                  <p:stCondLst>
                                    <p:cond delay="0"/>
                                  </p:stCondLst>
                                  <p:childTnLst>
                                    <p:animEffect transition="out" filter="fade">
                                      <p:cBhvr>
                                        <p:cTn id="54" dur="1000" tmFilter="0, 0; .2, .5; .8, .5; 1, 0"/>
                                        <p:tgtEl>
                                          <p:spTgt spid="41"/>
                                        </p:tgtEl>
                                      </p:cBhvr>
                                    </p:animEffect>
                                    <p:animScale>
                                      <p:cBhvr>
                                        <p:cTn id="55" dur="500" autoRev="1" fill="hold"/>
                                        <p:tgtEl>
                                          <p:spTgt spid="41"/>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par>
                                <p:cTn id="63" presetID="1" presetClass="exit" presetSubtype="0" fill="hold" grpId="2"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26" presetClass="emph" presetSubtype="0" repeatCount="3000" fill="hold" grpId="1" nodeType="withEffect">
                                  <p:stCondLst>
                                    <p:cond delay="0"/>
                                  </p:stCondLst>
                                  <p:childTnLst>
                                    <p:animEffect transition="out" filter="fade">
                                      <p:cBhvr>
                                        <p:cTn id="69" dur="1000" tmFilter="0, 0; .2, .5; .8, .5; 1, 0"/>
                                        <p:tgtEl>
                                          <p:spTgt spid="42"/>
                                        </p:tgtEl>
                                      </p:cBhvr>
                                    </p:animEffect>
                                    <p:animScale>
                                      <p:cBhvr>
                                        <p:cTn id="70" dur="500" autoRev="1" fill="hold"/>
                                        <p:tgtEl>
                                          <p:spTgt spid="42"/>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1" presetClass="exit" presetSubtype="0" fill="hold" grpId="2" nodeType="withEffect">
                                  <p:stCondLst>
                                    <p:cond delay="0"/>
                                  </p:stCondLst>
                                  <p:childTnLst>
                                    <p:set>
                                      <p:cBhvr>
                                        <p:cTn id="79" dur="1" fill="hold">
                                          <p:stCondLst>
                                            <p:cond delay="0"/>
                                          </p:stCondLst>
                                        </p:cTn>
                                        <p:tgtEl>
                                          <p:spTgt spid="42"/>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26" presetClass="emph" presetSubtype="0" repeatCount="3000" fill="hold" grpId="1" nodeType="withEffect">
                                  <p:stCondLst>
                                    <p:cond delay="0"/>
                                  </p:stCondLst>
                                  <p:childTnLst>
                                    <p:animEffect transition="out" filter="fade">
                                      <p:cBhvr>
                                        <p:cTn id="84" dur="1000" tmFilter="0, 0; .2, .5; .8, .5; 1, 0"/>
                                        <p:tgtEl>
                                          <p:spTgt spid="43"/>
                                        </p:tgtEl>
                                      </p:cBhvr>
                                    </p:animEffect>
                                    <p:animScale>
                                      <p:cBhvr>
                                        <p:cTn id="85" dur="500" autoRev="1" fill="hold"/>
                                        <p:tgtEl>
                                          <p:spTgt spid="43"/>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1000"/>
                                        <p:tgtEl>
                                          <p:spTgt spid="39"/>
                                        </p:tgtEl>
                                      </p:cBhvr>
                                    </p:animEffect>
                                    <p:anim calcmode="lin" valueType="num">
                                      <p:cBhvr>
                                        <p:cTn id="91" dur="1000" fill="hold"/>
                                        <p:tgtEl>
                                          <p:spTgt spid="39"/>
                                        </p:tgtEl>
                                        <p:attrNameLst>
                                          <p:attrName>ppt_x</p:attrName>
                                        </p:attrNameLst>
                                      </p:cBhvr>
                                      <p:tavLst>
                                        <p:tav tm="0">
                                          <p:val>
                                            <p:strVal val="#ppt_x"/>
                                          </p:val>
                                        </p:tav>
                                        <p:tav tm="100000">
                                          <p:val>
                                            <p:strVal val="#ppt_x"/>
                                          </p:val>
                                        </p:tav>
                                      </p:tavLst>
                                    </p:anim>
                                    <p:anim calcmode="lin" valueType="num">
                                      <p:cBhvr>
                                        <p:cTn id="92" dur="1000" fill="hold"/>
                                        <p:tgtEl>
                                          <p:spTgt spid="39"/>
                                        </p:tgtEl>
                                        <p:attrNameLst>
                                          <p:attrName>ppt_y</p:attrName>
                                        </p:attrNameLst>
                                      </p:cBhvr>
                                      <p:tavLst>
                                        <p:tav tm="0">
                                          <p:val>
                                            <p:strVal val="#ppt_y+.1"/>
                                          </p:val>
                                        </p:tav>
                                        <p:tav tm="100000">
                                          <p:val>
                                            <p:strVal val="#ppt_y"/>
                                          </p:val>
                                        </p:tav>
                                      </p:tavLst>
                                    </p:anim>
                                  </p:childTnLst>
                                </p:cTn>
                              </p:par>
                              <p:par>
                                <p:cTn id="93" presetID="1" presetClass="exit" presetSubtype="0" fill="hold" grpId="2" nodeType="withEffect">
                                  <p:stCondLst>
                                    <p:cond delay="0"/>
                                  </p:stCondLst>
                                  <p:childTnLst>
                                    <p:set>
                                      <p:cBhvr>
                                        <p:cTn id="94" dur="1" fill="hold">
                                          <p:stCondLst>
                                            <p:cond delay="0"/>
                                          </p:stCondLst>
                                        </p:cTn>
                                        <p:tgtEl>
                                          <p:spTgt spid="43"/>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par>
                                <p:cTn id="98" presetID="26" presetClass="emph" presetSubtype="0" repeatCount="3000" fill="hold" grpId="1" nodeType="withEffect">
                                  <p:stCondLst>
                                    <p:cond delay="0"/>
                                  </p:stCondLst>
                                  <p:childTnLst>
                                    <p:animEffect transition="out" filter="fade">
                                      <p:cBhvr>
                                        <p:cTn id="99" dur="1000" tmFilter="0, 0; .2, .5; .8, .5; 1, 0"/>
                                        <p:tgtEl>
                                          <p:spTgt spid="44"/>
                                        </p:tgtEl>
                                      </p:cBhvr>
                                    </p:animEffect>
                                    <p:animScale>
                                      <p:cBhvr>
                                        <p:cTn id="100" dur="500" autoRev="1" fill="hold"/>
                                        <p:tgtEl>
                                          <p:spTgt spid="44"/>
                                        </p:tgtEl>
                                      </p:cBhvr>
                                      <p:by x="105000" y="105000"/>
                                    </p:animScale>
                                  </p:childTnLst>
                                </p:cTn>
                              </p:par>
                            </p:childTnLst>
                          </p:cTn>
                        </p:par>
                        <p:par>
                          <p:cTn id="101" fill="hold">
                            <p:stCondLst>
                              <p:cond delay="3000"/>
                            </p:stCondLst>
                            <p:childTnLst>
                              <p:par>
                                <p:cTn id="102" presetID="1" presetClass="exit" presetSubtype="0" fill="hold" grpId="2" nodeType="afterEffect">
                                  <p:stCondLst>
                                    <p:cond delay="0"/>
                                  </p:stCondLst>
                                  <p:childTnLst>
                                    <p:set>
                                      <p:cBhvr>
                                        <p:cTn id="103"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4" grpId="0" animBg="1"/>
      <p:bldP spid="34" grpId="1" animBg="1"/>
      <p:bldP spid="34" grpId="2" animBg="1"/>
      <p:bldP spid="35" grpId="0"/>
      <p:bldP spid="36" grpId="0"/>
      <p:bldP spid="37" grpId="0"/>
      <p:bldP spid="38" grpId="0"/>
      <p:bldP spid="39" grpId="0"/>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TÌM HIỂU CÁC BƯỚC TRỒNG HOA, CÂY CẢNH TRONG CHẬU</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5" name="TextBox 34"/>
          <p:cNvSpPr txBox="1"/>
          <p:nvPr/>
        </p:nvSpPr>
        <p:spPr>
          <a:xfrm>
            <a:off x="5956105" y="2880293"/>
            <a:ext cx="4446252" cy="830997"/>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Chuẩn bị vật liệu, vật dụng và dụng cụ trồng hoa, cây cảnh</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56" y="1856129"/>
            <a:ext cx="2857428" cy="250131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543" y="4357439"/>
            <a:ext cx="2866115" cy="2411394"/>
          </a:xfrm>
          <a:prstGeom prst="rect">
            <a:avLst/>
          </a:prstGeom>
        </p:spPr>
      </p:pic>
      <p:sp>
        <p:nvSpPr>
          <p:cNvPr id="45" name="Rectangle 44"/>
          <p:cNvSpPr/>
          <p:nvPr/>
        </p:nvSpPr>
        <p:spPr>
          <a:xfrm>
            <a:off x="5415777" y="2993830"/>
            <a:ext cx="540328" cy="603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F0"/>
                </a:solidFill>
                <a:latin typeface="Roboto Black" panose="02000000000000000000" pitchFamily="2" charset="0"/>
                <a:ea typeface="Roboto Black" panose="02000000000000000000" pitchFamily="2" charset="0"/>
              </a:rPr>
              <a:t>1</a:t>
            </a:r>
          </a:p>
        </p:txBody>
      </p:sp>
      <p:sp>
        <p:nvSpPr>
          <p:cNvPr id="46" name="Rectangle 45"/>
          <p:cNvSpPr/>
          <p:nvPr/>
        </p:nvSpPr>
        <p:spPr>
          <a:xfrm>
            <a:off x="5394997" y="5086756"/>
            <a:ext cx="540328" cy="603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F0"/>
                </a:solidFill>
                <a:latin typeface="Roboto Black" panose="02000000000000000000" pitchFamily="2" charset="0"/>
                <a:ea typeface="Roboto Black" panose="02000000000000000000" pitchFamily="2" charset="0"/>
              </a:rPr>
              <a:t>2</a:t>
            </a:r>
          </a:p>
        </p:txBody>
      </p:sp>
      <p:sp>
        <p:nvSpPr>
          <p:cNvPr id="47" name="TextBox 46"/>
          <p:cNvSpPr txBox="1"/>
          <p:nvPr/>
        </p:nvSpPr>
        <p:spPr>
          <a:xfrm>
            <a:off x="5956105" y="4973217"/>
            <a:ext cx="4529273" cy="830997"/>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Đặt cây đứng thẳng ở giữa chậu và tiếp tục cho giá thể vào chậu</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241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5" grpId="0"/>
      <p:bldP spid="45" grpId="0" animBg="1"/>
      <p:bldP spid="46"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TÌM HIỂU CÁC BƯỚC TRỒNG HOA, CÂY CẢNH TRONG CHẬU</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5" name="TextBox 34"/>
          <p:cNvSpPr txBox="1"/>
          <p:nvPr/>
        </p:nvSpPr>
        <p:spPr>
          <a:xfrm>
            <a:off x="9043250" y="4870726"/>
            <a:ext cx="310485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a:solidFill>
                  <a:srgbClr val="002060"/>
                </a:solidFill>
                <a:latin typeface="Roboto" panose="02000000000000000000" pitchFamily="2" charset="0"/>
                <a:ea typeface="Roboto" panose="02000000000000000000" pitchFamily="2" charset="0"/>
              </a:rPr>
              <a:t>Cho giá thể vào chậu</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07" y="2164267"/>
            <a:ext cx="2836453" cy="25013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083" y="2074351"/>
            <a:ext cx="3375951" cy="259122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0784" y="2164267"/>
            <a:ext cx="3318731" cy="2501310"/>
          </a:xfrm>
          <a:prstGeom prst="rect">
            <a:avLst/>
          </a:prstGeom>
        </p:spPr>
      </p:pic>
      <p:sp>
        <p:nvSpPr>
          <p:cNvPr id="16" name="TextBox 15"/>
          <p:cNvSpPr txBox="1"/>
          <p:nvPr/>
        </p:nvSpPr>
        <p:spPr>
          <a:xfrm>
            <a:off x="1023832" y="4757605"/>
            <a:ext cx="2263484" cy="830997"/>
          </a:xfrm>
          <a:prstGeom prst="rect">
            <a:avLst/>
          </a:prstGeom>
          <a:noFill/>
        </p:spPr>
        <p:txBody>
          <a:bodyPr wrap="square" rtlCol="0">
            <a:spAutoFit/>
          </a:bodyPr>
          <a:lstStyle/>
          <a:p>
            <a:pPr lvl="0">
              <a:defRPr/>
            </a:pPr>
            <a:r>
              <a:rPr lang="vi-VN" sz="2400">
                <a:solidFill>
                  <a:srgbClr val="002060"/>
                </a:solidFill>
                <a:latin typeface="Roboto" panose="02000000000000000000" pitchFamily="2" charset="0"/>
                <a:ea typeface="Roboto" panose="02000000000000000000" pitchFamily="2" charset="0"/>
              </a:rPr>
              <a:t>Tưới nhẹ nước quanh gốc cây</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 name="Rectangle 1"/>
          <p:cNvSpPr/>
          <p:nvPr/>
        </p:nvSpPr>
        <p:spPr>
          <a:xfrm>
            <a:off x="483504" y="4870726"/>
            <a:ext cx="540328" cy="531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F0"/>
                </a:solidFill>
                <a:latin typeface="Roboto Black" panose="02000000000000000000" pitchFamily="2" charset="0"/>
                <a:ea typeface="Roboto Black" panose="02000000000000000000" pitchFamily="2" charset="0"/>
              </a:rPr>
              <a:t>3</a:t>
            </a:r>
          </a:p>
        </p:txBody>
      </p:sp>
      <p:sp>
        <p:nvSpPr>
          <p:cNvPr id="18" name="Rectangle 17"/>
          <p:cNvSpPr/>
          <p:nvPr/>
        </p:nvSpPr>
        <p:spPr>
          <a:xfrm>
            <a:off x="8502922" y="4870726"/>
            <a:ext cx="540328" cy="531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F0"/>
                </a:solidFill>
                <a:latin typeface="Roboto Black" panose="02000000000000000000" pitchFamily="2" charset="0"/>
                <a:ea typeface="Roboto Black" panose="02000000000000000000" pitchFamily="2" charset="0"/>
              </a:rPr>
              <a:t>5</a:t>
            </a:r>
          </a:p>
        </p:txBody>
      </p:sp>
      <p:sp>
        <p:nvSpPr>
          <p:cNvPr id="19" name="Rectangle 18"/>
          <p:cNvSpPr/>
          <p:nvPr/>
        </p:nvSpPr>
        <p:spPr>
          <a:xfrm>
            <a:off x="4165603" y="5173103"/>
            <a:ext cx="540328" cy="531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F0"/>
                </a:solidFill>
                <a:latin typeface="Roboto Black" panose="02000000000000000000" pitchFamily="2" charset="0"/>
                <a:ea typeface="Roboto Black" panose="02000000000000000000" pitchFamily="2" charset="0"/>
              </a:rPr>
              <a:t>4</a:t>
            </a:r>
          </a:p>
        </p:txBody>
      </p:sp>
      <p:sp>
        <p:nvSpPr>
          <p:cNvPr id="20" name="TextBox 19"/>
          <p:cNvSpPr txBox="1"/>
          <p:nvPr/>
        </p:nvSpPr>
        <p:spPr>
          <a:xfrm>
            <a:off x="4699128" y="4801764"/>
            <a:ext cx="2942690" cy="1200329"/>
          </a:xfrm>
          <a:prstGeom prst="rect">
            <a:avLst/>
          </a:prstGeom>
          <a:noFill/>
        </p:spPr>
        <p:txBody>
          <a:bodyPr wrap="square" rtlCol="0">
            <a:spAutoFit/>
          </a:bodyPr>
          <a:lstStyle/>
          <a:p>
            <a:pPr lvl="0">
              <a:defRPr/>
            </a:pPr>
            <a:r>
              <a:rPr lang="en-US" sz="2400">
                <a:solidFill>
                  <a:srgbClr val="002060"/>
                </a:solidFill>
                <a:latin typeface="Roboto" panose="02000000000000000000" pitchFamily="2" charset="0"/>
                <a:ea typeface="Roboto" panose="02000000000000000000" pitchFamily="2" charset="0"/>
              </a:rPr>
              <a:t>Đ</a:t>
            </a:r>
            <a:r>
              <a:rPr lang="vi-VN" sz="2400">
                <a:solidFill>
                  <a:srgbClr val="002060"/>
                </a:solidFill>
                <a:latin typeface="Roboto" panose="02000000000000000000" pitchFamily="2" charset="0"/>
                <a:ea typeface="Roboto" panose="02000000000000000000" pitchFamily="2" charset="0"/>
              </a:rPr>
              <a:t>ặt tấm lưới nhỏ lên trên lỗ thoát nước ở đáy chậu</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843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5" grpId="0"/>
      <p:bldP spid="16" grpId="0"/>
      <p:bldP spid="2" grpId="0" animBg="1"/>
      <p:bldP spid="18" grpId="0" animBg="1"/>
      <p:bldP spid="19" grpId="0" animBg="1"/>
      <p:bldP spid="20"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5818</TotalTime>
  <Words>448</Words>
  <Application>Microsoft Office PowerPoint</Application>
  <PresentationFormat>Widescreen</PresentationFormat>
  <Paragraphs>55</Paragraphs>
  <Slides>11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Times New Roman</vt:lpstr>
      <vt:lpstr>Arial</vt:lpstr>
      <vt:lpstr>Roboto Black</vt:lpstr>
      <vt:lpstr>Calibri Light</vt:lpstr>
      <vt:lpstr>Calibri</vt:lpstr>
      <vt:lpstr>Roboto</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321</cp:revision>
  <dcterms:created xsi:type="dcterms:W3CDTF">2023-04-01T23:44:56Z</dcterms:created>
  <dcterms:modified xsi:type="dcterms:W3CDTF">2025-04-18T14:51:52Z</dcterms:modified>
</cp:coreProperties>
</file>